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73" r:id="rId4"/>
    <p:sldId id="274" r:id="rId5"/>
    <p:sldId id="275" r:id="rId6"/>
    <p:sldId id="268" r:id="rId7"/>
    <p:sldId id="276" r:id="rId8"/>
    <p:sldId id="271" r:id="rId9"/>
    <p:sldId id="267" r:id="rId10"/>
    <p:sldId id="259" r:id="rId11"/>
    <p:sldId id="260" r:id="rId12"/>
    <p:sldId id="270" r:id="rId13"/>
    <p:sldId id="265" r:id="rId14"/>
    <p:sldId id="266" r:id="rId15"/>
    <p:sldId id="27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D8E"/>
    <a:srgbClr val="FAF4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6" d="100"/>
          <a:sy n="116" d="100"/>
        </p:scale>
        <p:origin x="138"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5EACB83-5EA1-4D3D-86E0-8B98339A3780}" type="datetimeFigureOut">
              <a:rPr lang="en-US" smtClean="0"/>
              <a:t>01/15/2022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93337-7710-4DEA-91E4-5D8597AA1B80}" type="slidenum">
              <a:rPr lang="en-US" smtClean="0"/>
              <a:t>‹#›</a:t>
            </a:fld>
            <a:endParaRPr lang="en-US"/>
          </a:p>
        </p:txBody>
      </p:sp>
    </p:spTree>
    <p:extLst>
      <p:ext uri="{BB962C8B-B14F-4D97-AF65-F5344CB8AC3E}">
        <p14:creationId xmlns:p14="http://schemas.microsoft.com/office/powerpoint/2010/main" val="4202701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EACB83-5EA1-4D3D-86E0-8B98339A3780}" type="datetimeFigureOut">
              <a:rPr lang="en-US" smtClean="0"/>
              <a:t>01/15/2022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93337-7710-4DEA-91E4-5D8597AA1B80}" type="slidenum">
              <a:rPr lang="en-US" smtClean="0"/>
              <a:t>‹#›</a:t>
            </a:fld>
            <a:endParaRPr lang="en-US"/>
          </a:p>
        </p:txBody>
      </p:sp>
    </p:spTree>
    <p:extLst>
      <p:ext uri="{BB962C8B-B14F-4D97-AF65-F5344CB8AC3E}">
        <p14:creationId xmlns:p14="http://schemas.microsoft.com/office/powerpoint/2010/main" val="1617953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EACB83-5EA1-4D3D-86E0-8B98339A3780}" type="datetimeFigureOut">
              <a:rPr lang="en-US" smtClean="0"/>
              <a:t>01/15/2022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93337-7710-4DEA-91E4-5D8597AA1B80}" type="slidenum">
              <a:rPr lang="en-US" smtClean="0"/>
              <a:t>‹#›</a:t>
            </a:fld>
            <a:endParaRPr lang="en-US"/>
          </a:p>
        </p:txBody>
      </p:sp>
    </p:spTree>
    <p:extLst>
      <p:ext uri="{BB962C8B-B14F-4D97-AF65-F5344CB8AC3E}">
        <p14:creationId xmlns:p14="http://schemas.microsoft.com/office/powerpoint/2010/main" val="2899613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EACB83-5EA1-4D3D-86E0-8B98339A3780}" type="datetimeFigureOut">
              <a:rPr lang="en-US" smtClean="0"/>
              <a:t>01/15/2022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93337-7710-4DEA-91E4-5D8597AA1B80}" type="slidenum">
              <a:rPr lang="en-US" smtClean="0"/>
              <a:t>‹#›</a:t>
            </a:fld>
            <a:endParaRPr lang="en-US"/>
          </a:p>
        </p:txBody>
      </p:sp>
    </p:spTree>
    <p:extLst>
      <p:ext uri="{BB962C8B-B14F-4D97-AF65-F5344CB8AC3E}">
        <p14:creationId xmlns:p14="http://schemas.microsoft.com/office/powerpoint/2010/main" val="623895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5EACB83-5EA1-4D3D-86E0-8B98339A3780}" type="datetimeFigureOut">
              <a:rPr lang="en-US" smtClean="0"/>
              <a:t>01/15/2022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93337-7710-4DEA-91E4-5D8597AA1B80}" type="slidenum">
              <a:rPr lang="en-US" smtClean="0"/>
              <a:t>‹#›</a:t>
            </a:fld>
            <a:endParaRPr lang="en-US"/>
          </a:p>
        </p:txBody>
      </p:sp>
    </p:spTree>
    <p:extLst>
      <p:ext uri="{BB962C8B-B14F-4D97-AF65-F5344CB8AC3E}">
        <p14:creationId xmlns:p14="http://schemas.microsoft.com/office/powerpoint/2010/main" val="3977830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EACB83-5EA1-4D3D-86E0-8B98339A3780}" type="datetimeFigureOut">
              <a:rPr lang="en-US" smtClean="0"/>
              <a:t>01/15/2022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393337-7710-4DEA-91E4-5D8597AA1B80}" type="slidenum">
              <a:rPr lang="en-US" smtClean="0"/>
              <a:t>‹#›</a:t>
            </a:fld>
            <a:endParaRPr lang="en-US"/>
          </a:p>
        </p:txBody>
      </p:sp>
    </p:spTree>
    <p:extLst>
      <p:ext uri="{BB962C8B-B14F-4D97-AF65-F5344CB8AC3E}">
        <p14:creationId xmlns:p14="http://schemas.microsoft.com/office/powerpoint/2010/main" val="647094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EACB83-5EA1-4D3D-86E0-8B98339A3780}" type="datetimeFigureOut">
              <a:rPr lang="en-US" smtClean="0"/>
              <a:t>01/15/2022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393337-7710-4DEA-91E4-5D8597AA1B80}" type="slidenum">
              <a:rPr lang="en-US" smtClean="0"/>
              <a:t>‹#›</a:t>
            </a:fld>
            <a:endParaRPr lang="en-US"/>
          </a:p>
        </p:txBody>
      </p:sp>
    </p:spTree>
    <p:extLst>
      <p:ext uri="{BB962C8B-B14F-4D97-AF65-F5344CB8AC3E}">
        <p14:creationId xmlns:p14="http://schemas.microsoft.com/office/powerpoint/2010/main" val="497711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5EACB83-5EA1-4D3D-86E0-8B98339A3780}" type="datetimeFigureOut">
              <a:rPr lang="en-US" smtClean="0"/>
              <a:t>01/15/2022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393337-7710-4DEA-91E4-5D8597AA1B80}" type="slidenum">
              <a:rPr lang="en-US" smtClean="0"/>
              <a:t>‹#›</a:t>
            </a:fld>
            <a:endParaRPr lang="en-US"/>
          </a:p>
        </p:txBody>
      </p:sp>
    </p:spTree>
    <p:extLst>
      <p:ext uri="{BB962C8B-B14F-4D97-AF65-F5344CB8AC3E}">
        <p14:creationId xmlns:p14="http://schemas.microsoft.com/office/powerpoint/2010/main" val="3309059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EACB83-5EA1-4D3D-86E0-8B98339A3780}" type="datetimeFigureOut">
              <a:rPr lang="en-US" smtClean="0"/>
              <a:t>01/15/2022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393337-7710-4DEA-91E4-5D8597AA1B80}" type="slidenum">
              <a:rPr lang="en-US" smtClean="0"/>
              <a:t>‹#›</a:t>
            </a:fld>
            <a:endParaRPr lang="en-US"/>
          </a:p>
        </p:txBody>
      </p:sp>
    </p:spTree>
    <p:extLst>
      <p:ext uri="{BB962C8B-B14F-4D97-AF65-F5344CB8AC3E}">
        <p14:creationId xmlns:p14="http://schemas.microsoft.com/office/powerpoint/2010/main" val="239405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5EACB83-5EA1-4D3D-86E0-8B98339A3780}" type="datetimeFigureOut">
              <a:rPr lang="en-US" smtClean="0"/>
              <a:t>01/15/2022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393337-7710-4DEA-91E4-5D8597AA1B80}" type="slidenum">
              <a:rPr lang="en-US" smtClean="0"/>
              <a:t>‹#›</a:t>
            </a:fld>
            <a:endParaRPr lang="en-US"/>
          </a:p>
        </p:txBody>
      </p:sp>
    </p:spTree>
    <p:extLst>
      <p:ext uri="{BB962C8B-B14F-4D97-AF65-F5344CB8AC3E}">
        <p14:creationId xmlns:p14="http://schemas.microsoft.com/office/powerpoint/2010/main" val="3295615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5EACB83-5EA1-4D3D-86E0-8B98339A3780}" type="datetimeFigureOut">
              <a:rPr lang="en-US" smtClean="0"/>
              <a:t>01/15/2022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393337-7710-4DEA-91E4-5D8597AA1B80}" type="slidenum">
              <a:rPr lang="en-US" smtClean="0"/>
              <a:t>‹#›</a:t>
            </a:fld>
            <a:endParaRPr lang="en-US"/>
          </a:p>
        </p:txBody>
      </p:sp>
    </p:spTree>
    <p:extLst>
      <p:ext uri="{BB962C8B-B14F-4D97-AF65-F5344CB8AC3E}">
        <p14:creationId xmlns:p14="http://schemas.microsoft.com/office/powerpoint/2010/main" val="1715242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EACB83-5EA1-4D3D-86E0-8B98339A3780}" type="datetimeFigureOut">
              <a:rPr lang="en-US" smtClean="0"/>
              <a:t>01/15/2022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393337-7710-4DEA-91E4-5D8597AA1B80}" type="slidenum">
              <a:rPr lang="en-US" smtClean="0"/>
              <a:t>‹#›</a:t>
            </a:fld>
            <a:endParaRPr lang="en-US"/>
          </a:p>
        </p:txBody>
      </p:sp>
    </p:spTree>
    <p:extLst>
      <p:ext uri="{BB962C8B-B14F-4D97-AF65-F5344CB8AC3E}">
        <p14:creationId xmlns:p14="http://schemas.microsoft.com/office/powerpoint/2010/main" val="3037412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oleObject" Target="../embeddings/oleObject1.bin"/><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DD8E"/>
        </a:solidFill>
        <a:effectLst/>
      </p:bgPr>
    </p:bg>
    <p:spTree>
      <p:nvGrpSpPr>
        <p:cNvPr id="1" name=""/>
        <p:cNvGrpSpPr/>
        <p:nvPr/>
      </p:nvGrpSpPr>
      <p:grpSpPr>
        <a:xfrm>
          <a:off x="0" y="0"/>
          <a:ext cx="0" cy="0"/>
          <a:chOff x="0" y="0"/>
          <a:chExt cx="0" cy="0"/>
        </a:xfrm>
      </p:grpSpPr>
      <p:sp>
        <p:nvSpPr>
          <p:cNvPr id="6" name="TextBox 5"/>
          <p:cNvSpPr txBox="1"/>
          <p:nvPr/>
        </p:nvSpPr>
        <p:spPr>
          <a:xfrm>
            <a:off x="171450" y="2508936"/>
            <a:ext cx="12020550" cy="2308324"/>
          </a:xfrm>
          <a:prstGeom prst="rect">
            <a:avLst/>
          </a:prstGeom>
          <a:noFill/>
        </p:spPr>
        <p:txBody>
          <a:bodyPr wrap="square" rtlCol="0">
            <a:spAutoFit/>
          </a:bodyPr>
          <a:lstStyle/>
          <a:p>
            <a:pPr algn="ctr"/>
            <a:r>
              <a:rPr lang="en-US" sz="3600" b="1">
                <a:latin typeface="Arial" panose="020B0604020202020204" pitchFamily="34" charset="0"/>
                <a:cs typeface="Arial" panose="020B0604020202020204" pitchFamily="34" charset="0"/>
              </a:rPr>
              <a:t>ASSESSMENT OF TOTAL PHENOLIC AND TOTAL FLAVONOID CONTENTS AND THEIR CORRELATION WITH SOME PHYSICOCHEMICAL PARAMETERS OF MONOFLORAL ROMANIAN HONEY</a:t>
            </a:r>
            <a:endParaRPr lang="ro-RO" sz="3600" dirty="0">
              <a:latin typeface="Arial" pitchFamily="34" charset="0"/>
              <a:cs typeface="Arial" pitchFamily="34" charset="0"/>
            </a:endParaRPr>
          </a:p>
        </p:txBody>
      </p:sp>
      <p:sp>
        <p:nvSpPr>
          <p:cNvPr id="7" name="TextBox 6"/>
          <p:cNvSpPr txBox="1"/>
          <p:nvPr/>
        </p:nvSpPr>
        <p:spPr>
          <a:xfrm>
            <a:off x="431835" y="5429250"/>
            <a:ext cx="11344274" cy="1354217"/>
          </a:xfrm>
          <a:prstGeom prst="rect">
            <a:avLst/>
          </a:prstGeom>
          <a:noFill/>
        </p:spPr>
        <p:txBody>
          <a:bodyPr wrap="square" rtlCol="0">
            <a:spAutoFit/>
          </a:bodyPr>
          <a:lstStyle/>
          <a:p>
            <a:pPr algn="r"/>
            <a:r>
              <a:rPr lang="en-US" sz="2400" b="1">
                <a:latin typeface="Arial" panose="020B0604020202020204" pitchFamily="34" charset="0"/>
                <a:cs typeface="Arial" panose="020B0604020202020204" pitchFamily="34" charset="0"/>
              </a:rPr>
              <a:t>Aida Albu, Razvan-Mihail Radu-Rusu*, Daniel Simeanu*, Cristina-Gabriela Radu-Rusu and Ioan Mircea Pop</a:t>
            </a:r>
          </a:p>
          <a:p>
            <a:pPr algn="r" latinLnBrk="1"/>
            <a:r>
              <a:rPr lang="en-US"/>
              <a:t>”Ion Ionescu de la Brad” Iasi University of Life Sciences, 700489, 8 Mihail Sadoveanu Alley, Iasi, Romania</a:t>
            </a:r>
            <a:endParaRPr lang="en-US" baseline="30000">
              <a:latin typeface="Arial" panose="020B0604020202020204" pitchFamily="34" charset="0"/>
              <a:cs typeface="Arial" panose="020B0604020202020204" pitchFamily="34" charset="0"/>
            </a:endParaRPr>
          </a:p>
          <a:p>
            <a:pPr algn="r"/>
            <a:r>
              <a:rPr lang="ro-RO" sz="1600" i="1">
                <a:latin typeface="Arial" panose="020B0604020202020204" pitchFamily="34" charset="0"/>
                <a:cs typeface="Arial" panose="020B0604020202020204" pitchFamily="34" charset="0"/>
              </a:rPr>
              <a:t>Email : </a:t>
            </a:r>
            <a:r>
              <a:rPr lang="en-US" sz="1600" i="1" smtClean="0">
                <a:latin typeface="Arial" panose="020B0604020202020204" pitchFamily="34" charset="0"/>
                <a:cs typeface="Arial" panose="020B0604020202020204" pitchFamily="34" charset="0"/>
              </a:rPr>
              <a:t>albu.aida</a:t>
            </a:r>
            <a:r>
              <a:rPr lang="ro-RO" sz="1600" i="1" smtClean="0">
                <a:latin typeface="Arial" panose="020B0604020202020204" pitchFamily="34" charset="0"/>
                <a:cs typeface="Arial" panose="020B0604020202020204" pitchFamily="34" charset="0"/>
              </a:rPr>
              <a:t>@</a:t>
            </a:r>
            <a:r>
              <a:rPr lang="en-US" sz="1600" i="1" smtClean="0">
                <a:latin typeface="Arial" panose="020B0604020202020204" pitchFamily="34" charset="0"/>
                <a:cs typeface="Arial" panose="020B0604020202020204" pitchFamily="34" charset="0"/>
              </a:rPr>
              <a:t>uaiasi</a:t>
            </a:r>
            <a:r>
              <a:rPr lang="ro-RO" sz="1600" i="1" smtClean="0">
                <a:latin typeface="Arial" panose="020B0604020202020204" pitchFamily="34" charset="0"/>
                <a:cs typeface="Arial" panose="020B0604020202020204" pitchFamily="34" charset="0"/>
              </a:rPr>
              <a:t>.</a:t>
            </a:r>
            <a:r>
              <a:rPr lang="en-US" sz="1600" i="1" smtClean="0">
                <a:latin typeface="Arial" panose="020B0604020202020204" pitchFamily="34" charset="0"/>
                <a:cs typeface="Arial" panose="020B0604020202020204" pitchFamily="34" charset="0"/>
              </a:rPr>
              <a:t>ro</a:t>
            </a:r>
            <a:endParaRPr lang="en-US">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
            <a:ext cx="6119389" cy="2491465"/>
          </a:xfrm>
          <a:prstGeom prst="rect">
            <a:avLst/>
          </a:prstGeom>
        </p:spPr>
      </p:pic>
    </p:spTree>
    <p:extLst>
      <p:ext uri="{BB962C8B-B14F-4D97-AF65-F5344CB8AC3E}">
        <p14:creationId xmlns:p14="http://schemas.microsoft.com/office/powerpoint/2010/main" val="3340818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CDD8E"/>
        </a:solidFill>
        <a:effectLst/>
      </p:bgPr>
    </p:bg>
    <p:spTree>
      <p:nvGrpSpPr>
        <p:cNvPr id="1" name=""/>
        <p:cNvGrpSpPr/>
        <p:nvPr/>
      </p:nvGrpSpPr>
      <p:grpSpPr>
        <a:xfrm>
          <a:off x="0" y="0"/>
          <a:ext cx="0" cy="0"/>
          <a:chOff x="0" y="0"/>
          <a:chExt cx="0" cy="0"/>
        </a:xfrm>
      </p:grpSpPr>
      <p:pic>
        <p:nvPicPr>
          <p:cNvPr id="273"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
            <a:ext cx="484673" cy="4846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77158" y="6038232"/>
            <a:ext cx="1125629" cy="646331"/>
          </a:xfrm>
          <a:prstGeom prst="rect">
            <a:avLst/>
          </a:prstGeom>
          <a:noFill/>
        </p:spPr>
        <p:txBody>
          <a:bodyPr wrap="none" rtlCol="0">
            <a:spAutoFit/>
          </a:bodyPr>
          <a:lstStyle/>
          <a:p>
            <a:r>
              <a:rPr lang="en-US" altLang="en-US" sz="1200" b="1">
                <a:latin typeface="Arial" panose="020B0604020202020204" pitchFamily="34" charset="0"/>
                <a:cs typeface="Arial" panose="020B0604020202020204" pitchFamily="34" charset="0"/>
              </a:rPr>
              <a:t>Free acidity</a:t>
            </a:r>
          </a:p>
          <a:p>
            <a:r>
              <a:rPr lang="en-US" altLang="en-US" sz="1200">
                <a:latin typeface="Arial" panose="020B0604020202020204" pitchFamily="34" charset="0"/>
                <a:cs typeface="Arial" panose="020B0604020202020204" pitchFamily="34" charset="0"/>
              </a:rPr>
              <a:t>Limit:</a:t>
            </a:r>
          </a:p>
          <a:p>
            <a:r>
              <a:rPr lang="en-US" altLang="en-US" sz="1200">
                <a:latin typeface="Arial" panose="020B0604020202020204" pitchFamily="34" charset="0"/>
                <a:cs typeface="Arial" panose="020B0604020202020204" pitchFamily="34" charset="0"/>
              </a:rPr>
              <a:t>˂ 50 meq kg</a:t>
            </a:r>
            <a:r>
              <a:rPr lang="en-US" altLang="en-US" sz="1200" baseline="30000">
                <a:latin typeface="Arial" panose="020B0604020202020204" pitchFamily="34" charset="0"/>
                <a:cs typeface="Arial" panose="020B0604020202020204" pitchFamily="34" charset="0"/>
              </a:rPr>
              <a:t>-1</a:t>
            </a:r>
            <a:endParaRPr lang="en-US" altLang="en-US" sz="1200">
              <a:latin typeface="Arial" panose="020B0604020202020204" pitchFamily="34" charset="0"/>
              <a:cs typeface="Arial" panose="020B0604020202020204" pitchFamily="34" charset="0"/>
            </a:endParaRPr>
          </a:p>
        </p:txBody>
      </p:sp>
      <p:sp>
        <p:nvSpPr>
          <p:cNvPr id="3" name="TextBox 2"/>
          <p:cNvSpPr txBox="1"/>
          <p:nvPr/>
        </p:nvSpPr>
        <p:spPr>
          <a:xfrm>
            <a:off x="3330350" y="6038231"/>
            <a:ext cx="1818126" cy="646331"/>
          </a:xfrm>
          <a:prstGeom prst="rect">
            <a:avLst/>
          </a:prstGeom>
          <a:noFill/>
        </p:spPr>
        <p:txBody>
          <a:bodyPr wrap="none" rtlCol="0">
            <a:spAutoFit/>
          </a:bodyPr>
          <a:lstStyle/>
          <a:p>
            <a:r>
              <a:rPr lang="en-US" altLang="en-US" sz="1200" b="1">
                <a:latin typeface="Arial" panose="020B0604020202020204" pitchFamily="34" charset="0"/>
                <a:cs typeface="Arial" panose="020B0604020202020204" pitchFamily="34" charset="0"/>
              </a:rPr>
              <a:t>Electrical conductivity</a:t>
            </a:r>
          </a:p>
          <a:p>
            <a:r>
              <a:rPr lang="en-US" altLang="en-US" sz="1200">
                <a:latin typeface="Arial" panose="020B0604020202020204" pitchFamily="34" charset="0"/>
                <a:cs typeface="Arial" panose="020B0604020202020204" pitchFamily="34" charset="0"/>
              </a:rPr>
              <a:t>Limit:</a:t>
            </a:r>
          </a:p>
          <a:p>
            <a:r>
              <a:rPr lang="en-US" altLang="en-US" sz="1200">
                <a:latin typeface="Arial" panose="020B0604020202020204" pitchFamily="34" charset="0"/>
                <a:cs typeface="Arial" panose="020B0604020202020204" pitchFamily="34" charset="0"/>
              </a:rPr>
              <a:t>˂ 0.8 mS cm</a:t>
            </a:r>
            <a:r>
              <a:rPr lang="en-US" altLang="en-US" sz="1200" baseline="30000">
                <a:latin typeface="Arial" panose="020B0604020202020204" pitchFamily="34" charset="0"/>
                <a:cs typeface="Arial" panose="020B0604020202020204" pitchFamily="34" charset="0"/>
              </a:rPr>
              <a:t>-1</a:t>
            </a:r>
            <a:r>
              <a:rPr lang="en-US" altLang="en-US" sz="1200">
                <a:latin typeface="Arial" panose="020B0604020202020204" pitchFamily="34" charset="0"/>
                <a:cs typeface="Arial" panose="020B0604020202020204" pitchFamily="34" charset="0"/>
              </a:rPr>
              <a:t> </a:t>
            </a:r>
            <a:endParaRPr lang="en-US" sz="1200"/>
          </a:p>
        </p:txBody>
      </p:sp>
      <p:sp>
        <p:nvSpPr>
          <p:cNvPr id="4" name="TextBox 3"/>
          <p:cNvSpPr txBox="1"/>
          <p:nvPr/>
        </p:nvSpPr>
        <p:spPr>
          <a:xfrm>
            <a:off x="827588" y="5668900"/>
            <a:ext cx="5348452" cy="369332"/>
          </a:xfrm>
          <a:prstGeom prst="rect">
            <a:avLst/>
          </a:prstGeom>
          <a:noFill/>
        </p:spPr>
        <p:txBody>
          <a:bodyPr wrap="none" rtlCol="0">
            <a:spAutoFit/>
          </a:bodyPr>
          <a:lstStyle/>
          <a:p>
            <a:r>
              <a:rPr lang="en-US" altLang="en-US">
                <a:latin typeface="Arial" panose="020B0604020202020204" pitchFamily="34" charset="0"/>
                <a:cs typeface="Arial" panose="020B0604020202020204" pitchFamily="34" charset="0"/>
              </a:rPr>
              <a:t>(Council Directive 2001/110/CE concerning honey)</a:t>
            </a:r>
            <a:endParaRPr lang="en-US"/>
          </a:p>
        </p:txBody>
      </p:sp>
      <p:pic>
        <p:nvPicPr>
          <p:cNvPr id="7" name="Picture 6">
            <a:extLst>
              <a:ext uri="{FF2B5EF4-FFF2-40B4-BE49-F238E27FC236}">
                <a16:creationId xmlns:a16="http://schemas.microsoft.com/office/drawing/2014/main" id="{73FD5662-5AEC-4D5D-BEB2-5BDB3738FFDB}"/>
              </a:ext>
            </a:extLst>
          </p:cNvPr>
          <p:cNvPicPr>
            <a:picLocks noChangeAspect="1"/>
          </p:cNvPicPr>
          <p:nvPr/>
        </p:nvPicPr>
        <p:blipFill>
          <a:blip r:embed="rId3"/>
          <a:stretch>
            <a:fillRect/>
          </a:stretch>
        </p:blipFill>
        <p:spPr>
          <a:xfrm>
            <a:off x="655218" y="306503"/>
            <a:ext cx="10474101" cy="5317191"/>
          </a:xfrm>
          <a:prstGeom prst="rect">
            <a:avLst/>
          </a:prstGeom>
        </p:spPr>
      </p:pic>
    </p:spTree>
    <p:extLst>
      <p:ext uri="{BB962C8B-B14F-4D97-AF65-F5344CB8AC3E}">
        <p14:creationId xmlns:p14="http://schemas.microsoft.com/office/powerpoint/2010/main" val="1637191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CDD8E"/>
        </a:solidFill>
        <a:effectLst/>
      </p:bgPr>
    </p:bg>
    <p:spTree>
      <p:nvGrpSpPr>
        <p:cNvPr id="1" name=""/>
        <p:cNvGrpSpPr/>
        <p:nvPr/>
      </p:nvGrpSpPr>
      <p:grpSpPr>
        <a:xfrm>
          <a:off x="0" y="0"/>
          <a:ext cx="0" cy="0"/>
          <a:chOff x="0" y="0"/>
          <a:chExt cx="0" cy="0"/>
        </a:xfrm>
      </p:grpSpPr>
      <p:sp>
        <p:nvSpPr>
          <p:cNvPr id="8" name="TextBox 7"/>
          <p:cNvSpPr txBox="1"/>
          <p:nvPr/>
        </p:nvSpPr>
        <p:spPr>
          <a:xfrm>
            <a:off x="6829168" y="5393921"/>
            <a:ext cx="4426964" cy="553998"/>
          </a:xfrm>
          <a:prstGeom prst="rect">
            <a:avLst/>
          </a:prstGeom>
          <a:noFill/>
        </p:spPr>
        <p:txBody>
          <a:bodyPr wrap="square" rtlCol="0">
            <a:spAutoFit/>
          </a:bodyPr>
          <a:lstStyle/>
          <a:p>
            <a:pPr algn="ctr"/>
            <a:r>
              <a:rPr lang="en-US" sz="1500">
                <a:latin typeface="Arial" panose="020B0604020202020204" pitchFamily="34" charset="0"/>
                <a:cs typeface="Arial" panose="020B0604020202020204" pitchFamily="34" charset="0"/>
              </a:rPr>
              <a:t>Figure 2. Correlation between ash and electrical conductivity (r=0.95)</a:t>
            </a:r>
            <a:endParaRPr lang="en-US" sz="1500" dirty="0">
              <a:latin typeface="Arial" panose="020B0604020202020204" pitchFamily="34" charset="0"/>
              <a:cs typeface="Arial" panose="020B0604020202020204" pitchFamily="34" charset="0"/>
            </a:endParaRPr>
          </a:p>
        </p:txBody>
      </p:sp>
      <p:sp>
        <p:nvSpPr>
          <p:cNvPr id="9" name="TextBox 8"/>
          <p:cNvSpPr txBox="1"/>
          <p:nvPr/>
        </p:nvSpPr>
        <p:spPr>
          <a:xfrm>
            <a:off x="313969" y="6135372"/>
            <a:ext cx="5538573" cy="553998"/>
          </a:xfrm>
          <a:prstGeom prst="rect">
            <a:avLst/>
          </a:prstGeom>
          <a:noFill/>
        </p:spPr>
        <p:txBody>
          <a:bodyPr wrap="square" rtlCol="0">
            <a:spAutoFit/>
          </a:bodyPr>
          <a:lstStyle/>
          <a:p>
            <a:r>
              <a:rPr lang="en-US" sz="1500">
                <a:latin typeface="Arial" panose="020B0604020202020204" pitchFamily="34" charset="0"/>
                <a:cs typeface="Arial" panose="020B0604020202020204" pitchFamily="34" charset="0"/>
              </a:rPr>
              <a:t>Figure 1. Correlation between color and total flavonoids content fi honey samples (r=0.81)</a:t>
            </a:r>
            <a:endParaRPr lang="en-US" sz="1500" dirty="0">
              <a:latin typeface="Arial" panose="020B0604020202020204" pitchFamily="34" charset="0"/>
              <a:cs typeface="Arial" panose="020B0604020202020204" pitchFamily="34" charset="0"/>
            </a:endParaRPr>
          </a:p>
        </p:txBody>
      </p:sp>
      <p:pic>
        <p:nvPicPr>
          <p:cNvPr id="11"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
            <a:ext cx="484673" cy="48467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2500510" y="1095631"/>
            <a:ext cx="969149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41"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136" y="575934"/>
            <a:ext cx="4342242" cy="258239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3083256" y="3458076"/>
            <a:ext cx="922407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p:cNvGraphicFramePr>
          <p:nvPr>
            <p:extLst>
              <p:ext uri="{D42A27DB-BD31-4B8C-83A1-F6EECF244321}">
                <p14:modId xmlns:p14="http://schemas.microsoft.com/office/powerpoint/2010/main" val="1715322075"/>
              </p:ext>
            </p:extLst>
          </p:nvPr>
        </p:nvGraphicFramePr>
        <p:xfrm>
          <a:off x="912136" y="3220996"/>
          <a:ext cx="4342242" cy="2677296"/>
        </p:xfrm>
        <a:graphic>
          <a:graphicData uri="http://schemas.openxmlformats.org/presentationml/2006/ole">
            <mc:AlternateContent xmlns:mc="http://schemas.openxmlformats.org/markup-compatibility/2006">
              <mc:Choice xmlns:v="urn:schemas-microsoft-com:vml" Requires="v">
                <p:oleObj spid="_x0000_s10369" name="Chart" r:id="rId5" imgW="5444200" imgH="3255546" progId="Excel.Chart.8">
                  <p:embed/>
                </p:oleObj>
              </mc:Choice>
              <mc:Fallback>
                <p:oleObj name="Chart" r:id="rId5" imgW="5444200" imgH="3255546" progId="Excel.Chart.8">
                  <p:embed/>
                  <p:pic>
                    <p:nvPicPr>
                      <p:cNvPr id="0" name="Chart 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2136" y="3220996"/>
                        <a:ext cx="4342242" cy="2677296"/>
                      </a:xfrm>
                      <a:prstGeom prst="rect">
                        <a:avLst/>
                      </a:prstGeom>
                      <a:noFill/>
                    </p:spPr>
                  </p:pic>
                </p:oleObj>
              </mc:Fallback>
            </mc:AlternateContent>
          </a:graphicData>
        </a:graphic>
      </p:graphicFrame>
      <p:sp>
        <p:nvSpPr>
          <p:cNvPr id="12" name="TextBox 11"/>
          <p:cNvSpPr txBox="1"/>
          <p:nvPr/>
        </p:nvSpPr>
        <p:spPr>
          <a:xfrm>
            <a:off x="2669059" y="17751"/>
            <a:ext cx="6499655" cy="400110"/>
          </a:xfrm>
          <a:prstGeom prst="rect">
            <a:avLst/>
          </a:prstGeom>
          <a:noFill/>
        </p:spPr>
        <p:txBody>
          <a:bodyPr wrap="square" rtlCol="0">
            <a:spAutoFit/>
          </a:bodyPr>
          <a:lstStyle/>
          <a:p>
            <a:pPr algn="ctr"/>
            <a:r>
              <a:rPr lang="en-US" sz="2000" b="1">
                <a:latin typeface="Arial" panose="020B0604020202020204" pitchFamily="34" charset="0"/>
                <a:cs typeface="Arial" panose="020B0604020202020204" pitchFamily="34" charset="0"/>
              </a:rPr>
              <a:t>Correlations between some honey parameters</a:t>
            </a:r>
            <a:endParaRPr lang="en-US" sz="2000" b="1" dirty="0">
              <a:latin typeface="Arial" panose="020B0604020202020204" pitchFamily="34" charset="0"/>
              <a:cs typeface="Arial" panose="020B0604020202020204" pitchFamily="34" charset="0"/>
            </a:endParaRPr>
          </a:p>
        </p:txBody>
      </p:sp>
      <p:sp>
        <p:nvSpPr>
          <p:cNvPr id="5" name="Rectangle 6"/>
          <p:cNvSpPr>
            <a:spLocks noChangeArrowheads="1"/>
          </p:cNvSpPr>
          <p:nvPr/>
        </p:nvSpPr>
        <p:spPr bwMode="auto">
          <a:xfrm>
            <a:off x="6920814" y="117225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p:cNvGraphicFramePr>
          <p:nvPr>
            <p:extLst>
              <p:ext uri="{D42A27DB-BD31-4B8C-83A1-F6EECF244321}">
                <p14:modId xmlns:p14="http://schemas.microsoft.com/office/powerpoint/2010/main" val="3640348922"/>
              </p:ext>
            </p:extLst>
          </p:nvPr>
        </p:nvGraphicFramePr>
        <p:xfrm>
          <a:off x="6920814" y="1172258"/>
          <a:ext cx="4495800" cy="3276600"/>
        </p:xfrm>
        <a:graphic>
          <a:graphicData uri="http://schemas.openxmlformats.org/presentationml/2006/ole">
            <mc:AlternateContent xmlns:mc="http://schemas.openxmlformats.org/markup-compatibility/2006">
              <mc:Choice xmlns:v="urn:schemas-microsoft-com:vml" Requires="v">
                <p:oleObj spid="_x0000_s10370" name="Chart" r:id="rId7" imgW="4499238" imgH="3279932" progId="Excel.Chart.8">
                  <p:embed/>
                </p:oleObj>
              </mc:Choice>
              <mc:Fallback>
                <p:oleObj name="Chart" r:id="rId7" imgW="4499238" imgH="3279932" progId="Excel.Chart.8">
                  <p:embed/>
                  <p:pic>
                    <p:nvPicPr>
                      <p:cNvPr id="0" name="Chart 1"/>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20814" y="1172258"/>
                        <a:ext cx="4495800" cy="3276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79678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CDD8E"/>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336" y="751344"/>
            <a:ext cx="5934075"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
            <a:ext cx="484673" cy="48467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369455" y="6053467"/>
            <a:ext cx="6575041" cy="323165"/>
          </a:xfrm>
          <a:prstGeom prst="rect">
            <a:avLst/>
          </a:prstGeom>
        </p:spPr>
        <p:txBody>
          <a:bodyPr wrap="square">
            <a:spAutoFit/>
          </a:bodyPr>
          <a:lstStyle/>
          <a:p>
            <a:pPr algn="just"/>
            <a:r>
              <a:rPr lang="en-US" sz="1500">
                <a:latin typeface="Arial" panose="020B0604020202020204" pitchFamily="34" charset="0"/>
                <a:ea typeface="Times New Roman" panose="02020603050405020304" pitchFamily="18" charset="0"/>
                <a:cs typeface="Times New Roman" panose="02020603050405020304" pitchFamily="18" charset="0"/>
              </a:rPr>
              <a:t>Figure 3. </a:t>
            </a:r>
            <a:r>
              <a:rPr lang="en-US" sz="1500" dirty="0">
                <a:latin typeface="Arial" panose="020B0604020202020204" pitchFamily="34" charset="0"/>
                <a:ea typeface="Times New Roman" panose="02020603050405020304" pitchFamily="18" charset="0"/>
                <a:cs typeface="Times New Roman" panose="02020603050405020304" pitchFamily="18" charset="0"/>
              </a:rPr>
              <a:t>Head map of Pearson's </a:t>
            </a:r>
            <a:r>
              <a:rPr lang="en-US" sz="1500">
                <a:latin typeface="Arial" panose="020B0604020202020204" pitchFamily="34" charset="0"/>
                <a:ea typeface="Times New Roman" panose="02020603050405020304" pitchFamily="18" charset="0"/>
                <a:cs typeface="Times New Roman" panose="02020603050405020304" pitchFamily="18" charset="0"/>
              </a:rPr>
              <a:t>correlation between honey </a:t>
            </a:r>
            <a:r>
              <a:rPr lang="en-US" sz="1500" dirty="0">
                <a:latin typeface="Arial" panose="020B0604020202020204" pitchFamily="34" charset="0"/>
                <a:ea typeface="Times New Roman" panose="02020603050405020304" pitchFamily="18" charset="0"/>
                <a:cs typeface="Times New Roman" panose="02020603050405020304" pitchFamily="18" charset="0"/>
              </a:rPr>
              <a:t>parameters</a:t>
            </a:r>
            <a:endParaRPr lang="en-US" sz="1500" dirty="0"/>
          </a:p>
        </p:txBody>
      </p:sp>
      <p:sp>
        <p:nvSpPr>
          <p:cNvPr id="4" name="Rectangle 3"/>
          <p:cNvSpPr/>
          <p:nvPr/>
        </p:nvSpPr>
        <p:spPr>
          <a:xfrm>
            <a:off x="6280727" y="1242297"/>
            <a:ext cx="5911273" cy="4247317"/>
          </a:xfrm>
          <a:prstGeom prst="rect">
            <a:avLst/>
          </a:prstGeom>
        </p:spPr>
        <p:txBody>
          <a:bodyPr wrap="square">
            <a:spAutoFit/>
          </a:bodyPr>
          <a:lstStyle/>
          <a:p>
            <a:r>
              <a:rPr lang="en-US" b="1">
                <a:solidFill>
                  <a:srgbClr val="000000"/>
                </a:solidFill>
                <a:latin typeface="Arial" panose="020B0604020202020204" pitchFamily="34" charset="0"/>
                <a:ea typeface="Times New Roman" panose="02020603050405020304" pitchFamily="18" charset="0"/>
                <a:cs typeface="Arial" panose="020B0604020202020204" pitchFamily="34" charset="0"/>
              </a:rPr>
              <a:t>Correlations of honey parameters</a:t>
            </a:r>
          </a:p>
          <a:p>
            <a:endParaRPr lang="en-US" b="1">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a:r>
              <a:rPr lang="en-US">
                <a:solidFill>
                  <a:srgbClr val="000000"/>
                </a:solidFill>
                <a:latin typeface="Arial" panose="020B0604020202020204" pitchFamily="34" charset="0"/>
                <a:ea typeface="Times New Roman" panose="02020603050405020304" pitchFamily="18" charset="0"/>
                <a:cs typeface="Arial" panose="020B0604020202020204" pitchFamily="34" charset="0"/>
              </a:rPr>
              <a:t>Strong positive linear correlation between:</a:t>
            </a:r>
          </a:p>
          <a:p>
            <a:r>
              <a:rPr lang="en-US">
                <a:solidFill>
                  <a:srgbClr val="000000"/>
                </a:solidFill>
                <a:latin typeface="Arial" panose="020B0604020202020204" pitchFamily="34" charset="0"/>
                <a:ea typeface="Times New Roman" panose="02020603050405020304" pitchFamily="18" charset="0"/>
                <a:cs typeface="Arial" panose="020B0604020202020204" pitchFamily="34" charset="0"/>
              </a:rPr>
              <a:t> - RI and : SS (r=+1); TSS (r=+1); SG (r=+0.99);</a:t>
            </a:r>
          </a:p>
          <a:p>
            <a:pPr algn="just"/>
            <a:r>
              <a:rPr lang="en-US">
                <a:solidFill>
                  <a:srgbClr val="000000"/>
                </a:solidFill>
                <a:latin typeface="Arial" panose="020B0604020202020204" pitchFamily="34" charset="0"/>
                <a:cs typeface="Arial" panose="020B0604020202020204" pitchFamily="34" charset="0"/>
              </a:rPr>
              <a:t> - Color and: TPC</a:t>
            </a:r>
            <a:r>
              <a:rPr lang="en-US">
                <a:solidFill>
                  <a:srgbClr val="000000"/>
                </a:solidFill>
                <a:latin typeface="Arial" panose="020B0604020202020204" pitchFamily="34" charset="0"/>
                <a:ea typeface="Times New Roman" panose="02020603050405020304" pitchFamily="18" charset="0"/>
                <a:cs typeface="Arial" panose="020B0604020202020204" pitchFamily="34" charset="0"/>
              </a:rPr>
              <a:t> (r=+0.72); TFC (r=+0.81); </a:t>
            </a:r>
            <a:endParaRPr lang="en-US">
              <a:solidFill>
                <a:srgbClr val="000000"/>
              </a:solidFill>
              <a:latin typeface="Arial" panose="020B0604020202020204" pitchFamily="34" charset="0"/>
              <a:cs typeface="Arial" panose="020B0604020202020204" pitchFamily="34" charset="0"/>
            </a:endParaRPr>
          </a:p>
          <a:p>
            <a:pPr algn="just"/>
            <a:r>
              <a:rPr lang="en-US">
                <a:solidFill>
                  <a:srgbClr val="000000"/>
                </a:solidFill>
                <a:latin typeface="Arial" panose="020B0604020202020204" pitchFamily="34" charset="0"/>
                <a:cs typeface="Arial" panose="020B0604020202020204" pitchFamily="34" charset="0"/>
              </a:rPr>
              <a:t> - TFC and: Ash</a:t>
            </a:r>
            <a:r>
              <a:rPr lang="en-US">
                <a:solidFill>
                  <a:srgbClr val="000000"/>
                </a:solidFill>
                <a:latin typeface="Arial" panose="020B0604020202020204" pitchFamily="34" charset="0"/>
                <a:ea typeface="Times New Roman" panose="02020603050405020304" pitchFamily="18" charset="0"/>
                <a:cs typeface="Arial" panose="020B0604020202020204" pitchFamily="34" charset="0"/>
              </a:rPr>
              <a:t> (r=+0.76); EC (r=+0.73); </a:t>
            </a:r>
            <a:r>
              <a:rPr lang="en-US">
                <a:solidFill>
                  <a:srgbClr val="000000"/>
                </a:solidFill>
                <a:latin typeface="Arial" panose="020B0604020202020204" pitchFamily="34" charset="0"/>
                <a:cs typeface="Arial" panose="020B0604020202020204" pitchFamily="34" charset="0"/>
              </a:rPr>
              <a:t>TPC</a:t>
            </a:r>
            <a:r>
              <a:rPr lang="en-US">
                <a:solidFill>
                  <a:srgbClr val="000000"/>
                </a:solidFill>
                <a:latin typeface="Arial" panose="020B0604020202020204" pitchFamily="34" charset="0"/>
                <a:ea typeface="Times New Roman" panose="02020603050405020304" pitchFamily="18" charset="0"/>
                <a:cs typeface="Arial" panose="020B0604020202020204" pitchFamily="34" charset="0"/>
              </a:rPr>
              <a:t> (r=+0.76); </a:t>
            </a:r>
            <a:endParaRPr lang="en-US">
              <a:solidFill>
                <a:srgbClr val="000000"/>
              </a:solidFill>
              <a:latin typeface="Arial" panose="020B0604020202020204" pitchFamily="34" charset="0"/>
              <a:cs typeface="Arial" panose="020B0604020202020204" pitchFamily="34" charset="0"/>
            </a:endParaRPr>
          </a:p>
          <a:p>
            <a:pPr algn="just"/>
            <a:r>
              <a:rPr lang="en-US">
                <a:solidFill>
                  <a:srgbClr val="000000"/>
                </a:solidFill>
                <a:latin typeface="Arial" panose="020B0604020202020204" pitchFamily="34" charset="0"/>
                <a:cs typeface="Arial" panose="020B0604020202020204" pitchFamily="34" charset="0"/>
              </a:rPr>
              <a:t> - Ash and EC </a:t>
            </a:r>
            <a:r>
              <a:rPr lang="en-US">
                <a:solidFill>
                  <a:srgbClr val="000000"/>
                </a:solidFill>
                <a:latin typeface="Arial" panose="020B0604020202020204" pitchFamily="34" charset="0"/>
                <a:ea typeface="Times New Roman" panose="02020603050405020304" pitchFamily="18" charset="0"/>
                <a:cs typeface="Arial" panose="020B0604020202020204" pitchFamily="34" charset="0"/>
              </a:rPr>
              <a:t>(r=+0.81);</a:t>
            </a:r>
          </a:p>
          <a:p>
            <a:pPr algn="just"/>
            <a:r>
              <a:rPr lang="en-US">
                <a:solidFill>
                  <a:srgbClr val="000000"/>
                </a:solidFill>
                <a:latin typeface="Arial" panose="020B0604020202020204" pitchFamily="34" charset="0"/>
                <a:ea typeface="Times New Roman" panose="02020603050405020304" pitchFamily="18" charset="0"/>
                <a:cs typeface="Arial" panose="020B0604020202020204" pitchFamily="34" charset="0"/>
              </a:rPr>
              <a:t> - SS and: </a:t>
            </a:r>
            <a:r>
              <a:rPr lang="en-US">
                <a:solidFill>
                  <a:srgbClr val="000000"/>
                </a:solidFill>
                <a:latin typeface="Arial" panose="020B0604020202020204" pitchFamily="34" charset="0"/>
                <a:cs typeface="Arial" panose="020B0604020202020204" pitchFamily="34" charset="0"/>
              </a:rPr>
              <a:t>TSS</a:t>
            </a:r>
            <a:r>
              <a:rPr lang="en-US">
                <a:solidFill>
                  <a:srgbClr val="000000"/>
                </a:solidFill>
                <a:latin typeface="Arial" panose="020B0604020202020204" pitchFamily="34" charset="0"/>
                <a:ea typeface="Times New Roman" panose="02020603050405020304" pitchFamily="18" charset="0"/>
                <a:cs typeface="Arial" panose="020B0604020202020204" pitchFamily="34" charset="0"/>
              </a:rPr>
              <a:t> (r=+1); SG (r=+0.99); </a:t>
            </a:r>
          </a:p>
          <a:p>
            <a:pPr algn="just"/>
            <a:endParaRPr lang="en-US">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a:r>
              <a:rPr lang="en-US">
                <a:latin typeface="Arial" panose="020B0604020202020204" pitchFamily="34" charset="0"/>
                <a:cs typeface="Arial" panose="020B0604020202020204" pitchFamily="34" charset="0"/>
              </a:rPr>
              <a:t>Moderate positive linear correlation between:</a:t>
            </a:r>
          </a:p>
          <a:p>
            <a:pPr algn="just"/>
            <a:r>
              <a:rPr lang="en-US">
                <a:latin typeface="Arial" panose="020B0604020202020204" pitchFamily="34" charset="0"/>
                <a:cs typeface="Arial" panose="020B0604020202020204" pitchFamily="34" charset="0"/>
              </a:rPr>
              <a:t>- Color and : FA (r=0.68); Ash (r=0.49);</a:t>
            </a:r>
          </a:p>
          <a:p>
            <a:pPr algn="just"/>
            <a:r>
              <a:rPr lang="en-US">
                <a:latin typeface="Arial" panose="020B0604020202020204" pitchFamily="34" charset="0"/>
                <a:cs typeface="Arial" panose="020B0604020202020204" pitchFamily="34" charset="0"/>
              </a:rPr>
              <a:t>- FA and: Ash (r=0.58); </a:t>
            </a:r>
            <a:r>
              <a:rPr lang="en-US">
                <a:solidFill>
                  <a:srgbClr val="000000"/>
                </a:solidFill>
                <a:latin typeface="Arial" panose="020B0604020202020204" pitchFamily="34" charset="0"/>
                <a:ea typeface="Times New Roman" panose="02020603050405020304" pitchFamily="18" charset="0"/>
                <a:cs typeface="Arial" panose="020B0604020202020204" pitchFamily="34" charset="0"/>
              </a:rPr>
              <a:t>EC</a:t>
            </a:r>
            <a:r>
              <a:rPr lang="en-US">
                <a:latin typeface="Arial" panose="020B0604020202020204" pitchFamily="34" charset="0"/>
                <a:cs typeface="Arial" panose="020B0604020202020204" pitchFamily="34" charset="0"/>
              </a:rPr>
              <a:t> (r=0.55); </a:t>
            </a:r>
            <a:r>
              <a:rPr lang="en-US">
                <a:solidFill>
                  <a:srgbClr val="000000"/>
                </a:solidFill>
                <a:latin typeface="Arial" panose="020B0604020202020204" pitchFamily="34" charset="0"/>
                <a:cs typeface="Arial" panose="020B0604020202020204" pitchFamily="34" charset="0"/>
              </a:rPr>
              <a:t>TPC</a:t>
            </a:r>
            <a:r>
              <a:rPr lang="en-US">
                <a:latin typeface="Arial" panose="020B0604020202020204" pitchFamily="34" charset="0"/>
                <a:cs typeface="Arial" panose="020B0604020202020204" pitchFamily="34" charset="0"/>
              </a:rPr>
              <a:t> (r=0.57); </a:t>
            </a:r>
          </a:p>
          <a:p>
            <a:pPr algn="just"/>
            <a:r>
              <a:rPr lang="en-US">
                <a:solidFill>
                  <a:srgbClr val="000000"/>
                </a:solidFill>
                <a:latin typeface="Arial" panose="020B0604020202020204" pitchFamily="34" charset="0"/>
                <a:cs typeface="Arial" panose="020B0604020202020204" pitchFamily="34" charset="0"/>
              </a:rPr>
              <a:t>               TFC</a:t>
            </a:r>
            <a:r>
              <a:rPr lang="en-US">
                <a:latin typeface="Arial" panose="020B0604020202020204" pitchFamily="34" charset="0"/>
                <a:cs typeface="Arial" panose="020B0604020202020204" pitchFamily="34" charset="0"/>
              </a:rPr>
              <a:t> (r=0.65);</a:t>
            </a:r>
          </a:p>
          <a:p>
            <a:pPr algn="just"/>
            <a:r>
              <a:rPr lang="en-US">
                <a:latin typeface="Arial" panose="020B0604020202020204" pitchFamily="34" charset="0"/>
                <a:cs typeface="Arial" panose="020B0604020202020204" pitchFamily="34" charset="0"/>
              </a:rPr>
              <a:t>- TPC and: Ash (r=0.51); </a:t>
            </a:r>
            <a:r>
              <a:rPr lang="en-US">
                <a:solidFill>
                  <a:srgbClr val="000000"/>
                </a:solidFill>
                <a:latin typeface="Arial" panose="020B0604020202020204" pitchFamily="34" charset="0"/>
                <a:ea typeface="Times New Roman" panose="02020603050405020304" pitchFamily="18" charset="0"/>
                <a:cs typeface="Arial" panose="020B0604020202020204" pitchFamily="34" charset="0"/>
              </a:rPr>
              <a:t>EC</a:t>
            </a:r>
            <a:r>
              <a:rPr lang="en-US">
                <a:latin typeface="Arial" panose="020B0604020202020204" pitchFamily="34" charset="0"/>
                <a:cs typeface="Arial" panose="020B0604020202020204" pitchFamily="34" charset="0"/>
              </a:rPr>
              <a:t> (r=0.53); </a:t>
            </a:r>
          </a:p>
          <a:p>
            <a:pPr algn="just"/>
            <a:endParaRPr lang="en-US">
              <a:latin typeface="Arial" panose="020B0604020202020204" pitchFamily="34" charset="0"/>
              <a:cs typeface="Arial" panose="020B0604020202020204" pitchFamily="34" charset="0"/>
            </a:endParaRPr>
          </a:p>
        </p:txBody>
      </p:sp>
      <p:sp>
        <p:nvSpPr>
          <p:cNvPr id="14" name="TextBox 13"/>
          <p:cNvSpPr txBox="1"/>
          <p:nvPr/>
        </p:nvSpPr>
        <p:spPr>
          <a:xfrm>
            <a:off x="4620657" y="156344"/>
            <a:ext cx="3320141" cy="461665"/>
          </a:xfrm>
          <a:prstGeom prst="rect">
            <a:avLst/>
          </a:prstGeom>
          <a:noFill/>
        </p:spPr>
        <p:txBody>
          <a:bodyPr wrap="none" rtlCol="0">
            <a:spAutoFit/>
          </a:bodyPr>
          <a:lstStyle/>
          <a:p>
            <a:pPr algn="ctr"/>
            <a:r>
              <a:rPr lang="en-US" sz="2400" b="1">
                <a:latin typeface="Arial" panose="020B0604020202020204" pitchFamily="34" charset="0"/>
                <a:ea typeface="Times New Roman" panose="02020603050405020304" pitchFamily="18" charset="0"/>
                <a:cs typeface="Times New Roman" panose="02020603050405020304" pitchFamily="18" charset="0"/>
              </a:rPr>
              <a:t>Pearson's correlation</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4730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DD8E"/>
        </a:solidFill>
        <a:effectLst/>
      </p:bgPr>
    </p:bg>
    <p:spTree>
      <p:nvGrpSpPr>
        <p:cNvPr id="1" name=""/>
        <p:cNvGrpSpPr/>
        <p:nvPr/>
      </p:nvGrpSpPr>
      <p:grpSpPr>
        <a:xfrm>
          <a:off x="0" y="0"/>
          <a:ext cx="0" cy="0"/>
          <a:chOff x="0" y="0"/>
          <a:chExt cx="0" cy="0"/>
        </a:xfrm>
      </p:grpSpPr>
      <p:sp>
        <p:nvSpPr>
          <p:cNvPr id="3" name="TextBox 2"/>
          <p:cNvSpPr txBox="1"/>
          <p:nvPr/>
        </p:nvSpPr>
        <p:spPr>
          <a:xfrm>
            <a:off x="2252661" y="242338"/>
            <a:ext cx="7686675" cy="646331"/>
          </a:xfrm>
          <a:prstGeom prst="rect">
            <a:avLst/>
          </a:prstGeom>
          <a:noFill/>
        </p:spPr>
        <p:txBody>
          <a:bodyPr wrap="square" rtlCol="0">
            <a:spAutoFit/>
          </a:bodyPr>
          <a:lstStyle/>
          <a:p>
            <a:pPr algn="ctr"/>
            <a:r>
              <a:rPr lang="en-GB" sz="3600" b="1" dirty="0">
                <a:latin typeface="Arial" pitchFamily="34" charset="0"/>
                <a:cs typeface="Arial" pitchFamily="34" charset="0"/>
              </a:rPr>
              <a:t>Conclusions</a:t>
            </a:r>
            <a:endParaRPr lang="ro-RO" sz="3600" b="1" dirty="0">
              <a:latin typeface="Arial" panose="020B0604020202020204" pitchFamily="34" charset="0"/>
              <a:cs typeface="Arial" panose="020B0604020202020204" pitchFamily="34" charset="0"/>
            </a:endParaRPr>
          </a:p>
        </p:txBody>
      </p:sp>
      <p:sp>
        <p:nvSpPr>
          <p:cNvPr id="2" name="TextBox 1"/>
          <p:cNvSpPr txBox="1"/>
          <p:nvPr/>
        </p:nvSpPr>
        <p:spPr>
          <a:xfrm>
            <a:off x="183355" y="2331238"/>
            <a:ext cx="11825289" cy="2708434"/>
          </a:xfrm>
          <a:prstGeom prst="rect">
            <a:avLst/>
          </a:prstGeom>
          <a:noFill/>
        </p:spPr>
        <p:txBody>
          <a:bodyPr wrap="square" rtlCol="0">
            <a:spAutoFit/>
          </a:bodyPr>
          <a:lstStyle/>
          <a:p>
            <a:pPr marL="342900" indent="-342900" algn="just">
              <a:spcBef>
                <a:spcPts val="1200"/>
              </a:spcBef>
              <a:buFont typeface="Wingdings" panose="05000000000000000000" pitchFamily="2" charset="2"/>
              <a:buChar char="Ø"/>
              <a:tabLst>
                <a:tab pos="268288" algn="l"/>
              </a:tabLst>
            </a:pPr>
            <a:r>
              <a:rPr lang="en-US" sz="3200">
                <a:latin typeface="Arial" panose="020B0604020202020204" pitchFamily="34" charset="0"/>
                <a:cs typeface="Arial" panose="020B0604020202020204" pitchFamily="34" charset="0"/>
              </a:rPr>
              <a:t>Romanian honey is appreciated for its quality, this fact is proved by the large amount of honey exported.</a:t>
            </a:r>
          </a:p>
          <a:p>
            <a:pPr marL="342900" indent="-342900" algn="just">
              <a:spcBef>
                <a:spcPts val="1200"/>
              </a:spcBef>
              <a:buFont typeface="Wingdings" panose="05000000000000000000" pitchFamily="2" charset="2"/>
              <a:buChar char="Ø"/>
              <a:tabLst>
                <a:tab pos="268288" algn="l"/>
              </a:tabLst>
            </a:pPr>
            <a:r>
              <a:rPr lang="en-US" sz="3200">
                <a:latin typeface="Arial" panose="020B0604020202020204" pitchFamily="34" charset="0"/>
                <a:cs typeface="Arial" panose="020B0604020202020204" pitchFamily="34" charset="0"/>
              </a:rPr>
              <a:t>The relevant levels of polyphenols and flavonoids identified in the analyzed honey demonstrate its antioxidant potential, as essential nutritional and sanogenic features in human nutrition.</a:t>
            </a:r>
          </a:p>
        </p:txBody>
      </p:sp>
      <p:pic>
        <p:nvPicPr>
          <p:cNvPr id="5"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
            <a:ext cx="484673" cy="484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127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CDD8E"/>
        </a:solidFill>
        <a:effectLst/>
      </p:bgPr>
    </p:bg>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
            <a:ext cx="484673" cy="4846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76609CA-B5A5-4C55-8E9A-BA863452D7B0}"/>
              </a:ext>
            </a:extLst>
          </p:cNvPr>
          <p:cNvSpPr txBox="1"/>
          <p:nvPr/>
        </p:nvSpPr>
        <p:spPr>
          <a:xfrm>
            <a:off x="3178374" y="0"/>
            <a:ext cx="4283545" cy="584775"/>
          </a:xfrm>
          <a:prstGeom prst="rect">
            <a:avLst/>
          </a:prstGeom>
          <a:noFill/>
        </p:spPr>
        <p:txBody>
          <a:bodyPr wrap="none" rtlCol="0">
            <a:spAutoFit/>
          </a:bodyPr>
          <a:lstStyle/>
          <a:p>
            <a:r>
              <a:rPr lang="en-US" sz="3200" b="1">
                <a:latin typeface="Arial" panose="020B0604020202020204" pitchFamily="34" charset="0"/>
                <a:cs typeface="Arial" panose="020B0604020202020204" pitchFamily="34" charset="0"/>
              </a:rPr>
              <a:t>Selective References</a:t>
            </a:r>
          </a:p>
        </p:txBody>
      </p:sp>
      <p:sp>
        <p:nvSpPr>
          <p:cNvPr id="2" name="TextBox 1">
            <a:extLst>
              <a:ext uri="{FF2B5EF4-FFF2-40B4-BE49-F238E27FC236}">
                <a16:creationId xmlns:a16="http://schemas.microsoft.com/office/drawing/2014/main" id="{AAC265B3-9A52-4322-8249-D56034B3F307}"/>
              </a:ext>
            </a:extLst>
          </p:cNvPr>
          <p:cNvSpPr txBox="1"/>
          <p:nvPr/>
        </p:nvSpPr>
        <p:spPr>
          <a:xfrm>
            <a:off x="237066" y="584775"/>
            <a:ext cx="11717867" cy="6617196"/>
          </a:xfrm>
          <a:prstGeom prst="rect">
            <a:avLst/>
          </a:prstGeom>
          <a:noFill/>
        </p:spPr>
        <p:txBody>
          <a:bodyPr wrap="square" rtlCol="0">
            <a:spAutoFit/>
          </a:bodyPr>
          <a:lstStyle/>
          <a:p>
            <a:pPr lvl="0"/>
            <a:r>
              <a:rPr lang="en-US" sz="1400"/>
              <a:t>1.Geana, E.I.; Ciucure, C.T. Establishing authenticity of honey via comprehensive Romanian honey. </a:t>
            </a:r>
            <a:r>
              <a:rPr lang="en-US" sz="1400" i="1"/>
              <a:t>Food Chemistry</a:t>
            </a:r>
            <a:r>
              <a:rPr lang="en-US" sz="1400"/>
              <a:t> </a:t>
            </a:r>
            <a:r>
              <a:rPr lang="en-US" sz="1400" b="1"/>
              <a:t>2020</a:t>
            </a:r>
            <a:r>
              <a:rPr lang="en-US" sz="1400"/>
              <a:t>, </a:t>
            </a:r>
            <a:r>
              <a:rPr lang="en-US" sz="1400" i="1"/>
              <a:t>306</a:t>
            </a:r>
            <a:r>
              <a:rPr lang="en-US" sz="1400"/>
              <a:t>. doi.org/10.1016/j.foodchem.2019.125595.</a:t>
            </a:r>
          </a:p>
          <a:p>
            <a:pPr lvl="0"/>
            <a:r>
              <a:rPr lang="en-US" sz="1400"/>
              <a:t>2.Ciulu M., Spano N., Pilo M.I., Sanna G. Recent Advances in the Analysis of Phenolic Compounds in Unifloral Honeys. </a:t>
            </a:r>
            <a:r>
              <a:rPr lang="en-US" sz="1400" i="1"/>
              <a:t>Molecules</a:t>
            </a:r>
            <a:r>
              <a:rPr lang="en-US" sz="1400"/>
              <a:t> </a:t>
            </a:r>
            <a:r>
              <a:rPr lang="en-US" sz="1400" b="1"/>
              <a:t>2016</a:t>
            </a:r>
            <a:r>
              <a:rPr lang="en-US" sz="1400"/>
              <a:t>, </a:t>
            </a:r>
            <a:r>
              <a:rPr lang="en-US" sz="1400" i="1"/>
              <a:t>21</a:t>
            </a:r>
            <a:r>
              <a:rPr lang="en-US" sz="1400"/>
              <a:t>, 451. doi: 10.3390/molecules21040451.</a:t>
            </a:r>
          </a:p>
          <a:p>
            <a:pPr lvl="0"/>
            <a:r>
              <a:rPr lang="en-US" sz="1400"/>
              <a:t>3.da Silva, P.M.; Gauche, C.; Gonzaga, L.V.; Costa, A.C.O.; Fett, R. Honey: Chemical composition, stability and authenticity. </a:t>
            </a:r>
            <a:r>
              <a:rPr lang="en-US" sz="1400" i="1"/>
              <a:t>Food Chem</a:t>
            </a:r>
            <a:r>
              <a:rPr lang="en-US" sz="1400"/>
              <a:t>. </a:t>
            </a:r>
            <a:r>
              <a:rPr lang="en-US" sz="1400" b="1"/>
              <a:t>2016</a:t>
            </a:r>
            <a:r>
              <a:rPr lang="en-US" sz="1400"/>
              <a:t>, </a:t>
            </a:r>
            <a:r>
              <a:rPr lang="en-US" sz="1400" i="1"/>
              <a:t>196</a:t>
            </a:r>
            <a:r>
              <a:rPr lang="en-US" sz="1400"/>
              <a:t>, 309–323.</a:t>
            </a:r>
          </a:p>
          <a:p>
            <a:pPr lvl="0"/>
            <a:r>
              <a:rPr lang="en-US" sz="1400"/>
              <a:t>4.de-Melo, A.A.M.; de Almeida-Muradian, L.B.; Sancho, M.T.; Pascual-Maté, A. Composition and properties of Apis mellifera honey: A review.</a:t>
            </a:r>
            <a:r>
              <a:rPr lang="en-US" sz="1400" i="1"/>
              <a:t>A. J. Apic. Res.</a:t>
            </a:r>
            <a:r>
              <a:rPr lang="en-US" sz="1400"/>
              <a:t> </a:t>
            </a:r>
            <a:r>
              <a:rPr lang="en-US" sz="1400" b="1"/>
              <a:t>2017</a:t>
            </a:r>
            <a:r>
              <a:rPr lang="en-US" sz="1400"/>
              <a:t>, </a:t>
            </a:r>
            <a:r>
              <a:rPr lang="en-US" sz="1400" i="1"/>
              <a:t>57</a:t>
            </a:r>
            <a:r>
              <a:rPr lang="en-US" sz="1400"/>
              <a:t>, 5–37. dx.doi.org/10.1080/00218839.2017.1338444.</a:t>
            </a:r>
          </a:p>
          <a:p>
            <a:pPr lvl="0"/>
            <a:r>
              <a:rPr lang="en-US" sz="1400"/>
              <a:t>5.Pontis, J.A.; Costa, L.A.M.A.D.; Silva, S.J.R.D.; Flach, A. Color, phenolic and flavonoid content, and antioxidant activity of honey from Roraima, Brazil. </a:t>
            </a:r>
            <a:r>
              <a:rPr lang="en-US" sz="1400" i="1"/>
              <a:t>Food Sci. Technol</a:t>
            </a:r>
            <a:r>
              <a:rPr lang="en-US" sz="1400"/>
              <a:t>. </a:t>
            </a:r>
            <a:r>
              <a:rPr lang="en-US" sz="1400" b="1"/>
              <a:t>2014</a:t>
            </a:r>
            <a:r>
              <a:rPr lang="en-US" sz="1400"/>
              <a:t>, </a:t>
            </a:r>
            <a:r>
              <a:rPr lang="en-US" sz="1400" i="1"/>
              <a:t>34</a:t>
            </a:r>
            <a:r>
              <a:rPr lang="en-US" sz="1400"/>
              <a:t>, 69–73.</a:t>
            </a:r>
          </a:p>
          <a:p>
            <a:pPr lvl="0"/>
            <a:r>
              <a:rPr lang="en-US" sz="1400"/>
              <a:t>6.Al-Farsi, Mohamed; Al Amri, Abeer; Al-Hadhrami, Ahlam; Al-Belushi, Sharifa. Color, flavonoids, phenolics and antioxidants of Omani honey. </a:t>
            </a:r>
            <a:r>
              <a:rPr lang="en-US" sz="1400" i="1"/>
              <a:t>Heliyon </a:t>
            </a:r>
            <a:r>
              <a:rPr lang="en-US" sz="1400" b="1"/>
              <a:t>2018</a:t>
            </a:r>
            <a:r>
              <a:rPr lang="en-US" sz="1400"/>
              <a:t>, </a:t>
            </a:r>
            <a:r>
              <a:rPr lang="en-US" sz="1400" i="1"/>
              <a:t>4</a:t>
            </a:r>
            <a:r>
              <a:rPr lang="en-US" sz="1400"/>
              <a:t>. 10.1016/j.heliyon.2018.e00874. doi.org/10.1016/j.heliyon.2018.e00874.</a:t>
            </a:r>
          </a:p>
          <a:p>
            <a:pPr lvl="0"/>
            <a:r>
              <a:rPr lang="en-US" sz="1400"/>
              <a:t>7.Ahmida, N.H.; Elagori, M.; Agha, A.; Elwerfali, S.; Ahmida, M.H. Physicochemical, heavy metals and phenolic compounds analysis of Libyan honey samples collected from Benghazi during 2009–2010. </a:t>
            </a:r>
            <a:r>
              <a:rPr lang="en-US" sz="1400" i="1"/>
              <a:t>Food Nutr. Sci</a:t>
            </a:r>
            <a:r>
              <a:rPr lang="en-US" sz="1400"/>
              <a:t>. </a:t>
            </a:r>
            <a:r>
              <a:rPr lang="en-US" sz="1400" b="1"/>
              <a:t>2013</a:t>
            </a:r>
            <a:r>
              <a:rPr lang="en-US" sz="1400"/>
              <a:t>, </a:t>
            </a:r>
            <a:r>
              <a:rPr lang="en-US" sz="1400" i="1"/>
              <a:t>4</a:t>
            </a:r>
            <a:r>
              <a:rPr lang="en-US" sz="1400"/>
              <a:t>, 33–40.</a:t>
            </a:r>
          </a:p>
          <a:p>
            <a:pPr lvl="0"/>
            <a:r>
              <a:rPr lang="en-US" sz="1400"/>
              <a:t>8.Cimpoiu, C.; Hosu, A.; Miclaus, V.; Puscas, A. Determination of the floral origin of some Romanian honeys on the basis of physical and biochemical properties. </a:t>
            </a:r>
            <a:r>
              <a:rPr lang="en-US" sz="1400" i="1"/>
              <a:t>Spectrochim. Acta Part A</a:t>
            </a:r>
            <a:r>
              <a:rPr lang="en-US" sz="1400"/>
              <a:t> </a:t>
            </a:r>
            <a:r>
              <a:rPr lang="en-US" sz="1400" b="1"/>
              <a:t>2013</a:t>
            </a:r>
            <a:r>
              <a:rPr lang="en-US" sz="1400"/>
              <a:t>, </a:t>
            </a:r>
            <a:r>
              <a:rPr lang="en-US" sz="1400" i="1"/>
              <a:t>100</a:t>
            </a:r>
            <a:r>
              <a:rPr lang="en-US" sz="1400"/>
              <a:t>, 149–154.</a:t>
            </a:r>
          </a:p>
          <a:p>
            <a:pPr lvl="0"/>
            <a:r>
              <a:rPr lang="en-US" sz="1400"/>
              <a:t>9.Ratiu, I.A.; Al-Suod, H.; Bukowska, M.; Ligor, M.; Buszewski, B. Correlation study of honey regarding their physicochemical properties and sugars and cyclitols content. </a:t>
            </a:r>
            <a:r>
              <a:rPr lang="en-US" sz="1400" i="1"/>
              <a:t>Molecules </a:t>
            </a:r>
            <a:r>
              <a:rPr lang="en-US" sz="1400" b="1"/>
              <a:t>2020</a:t>
            </a:r>
            <a:r>
              <a:rPr lang="en-US" sz="1400"/>
              <a:t>, </a:t>
            </a:r>
            <a:r>
              <a:rPr lang="en-US" sz="1400" i="1"/>
              <a:t>25</a:t>
            </a:r>
            <a:r>
              <a:rPr lang="en-US" sz="1400"/>
              <a:t>(1), 34. </a:t>
            </a:r>
            <a:r>
              <a:rPr lang="ro-RO" sz="1400"/>
              <a:t>doi.org/10.3390/molecules2501003. </a:t>
            </a:r>
            <a:endParaRPr lang="en-US" sz="1400"/>
          </a:p>
          <a:p>
            <a:pPr lvl="0"/>
            <a:r>
              <a:rPr lang="en-US" sz="1400"/>
              <a:t>10.</a:t>
            </a:r>
            <a:r>
              <a:rPr lang="ro-RO" sz="1400"/>
              <a:t>Romanian Standards Association. SR(Romanian Standard) 784-3:2009: Honey bee. Part 3: Analytical methods. </a:t>
            </a:r>
            <a:r>
              <a:rPr lang="en-US" sz="1400"/>
              <a:t>Available online: https://e-standard.eu/en/standard/174480 (accessed on 16 April 2018).</a:t>
            </a:r>
          </a:p>
          <a:p>
            <a:pPr lvl="0"/>
            <a:r>
              <a:rPr lang="en-US" sz="1400"/>
              <a:t>11.USDA. Extracted Honey Grading Manual, United States Department of Agriculture. Standards for Honey Grading; USDA:Washington DC, USA, 1985. Available online: https://www.ams.usda.gov/sites/default/files/media/Extracted_Honey_Inspection_ Instructions%5B1%5D.pdf (accessed on 10 December 2018).</a:t>
            </a:r>
          </a:p>
          <a:p>
            <a:pPr lvl="0"/>
            <a:r>
              <a:rPr lang="en-US" sz="1400"/>
              <a:t>12.Popescu, N.; Meica, S. Bee products and their chemical analysis. In Produsele Apicole si Analiza lor Chimica; Diacon Coresi: Bucuresti, RO, USA, </a:t>
            </a:r>
            <a:r>
              <a:rPr lang="en-US" sz="1400" b="1"/>
              <a:t>1997</a:t>
            </a:r>
            <a:r>
              <a:rPr lang="en-US" sz="1400"/>
              <a:t>.</a:t>
            </a:r>
          </a:p>
          <a:p>
            <a:pPr lvl="0"/>
            <a:r>
              <a:rPr lang="en-US" sz="1400"/>
              <a:t>13.Bogdanov, S. 2009: Harmonized Methods of the International Honey Commission. Available online: https://www.ihc-platform. net/ihcmethods2009.pdf (accessed on 30 May 2018).</a:t>
            </a:r>
          </a:p>
          <a:p>
            <a:pPr lvl="0"/>
            <a:r>
              <a:rPr lang="en-US" sz="1400"/>
              <a:t>14.Sereia, M.J.; Março, P.H.; Perdoncini, M.R.G.; Parpinelli, R.S.; de Lima, E.G.; Anjo, F.A. Chapter 9: Techniques for the Evaluationof Physicochemical Quality and Bioactive Compounds in Honey. In </a:t>
            </a:r>
            <a:r>
              <a:rPr lang="en-US" sz="1400" i="1"/>
              <a:t>Honey Analysis</a:t>
            </a:r>
            <a:r>
              <a:rPr lang="en-US" sz="1400"/>
              <a:t>; INTECH: London, UK, 2017; pp. 194–214.</a:t>
            </a:r>
          </a:p>
          <a:p>
            <a:pPr lvl="0"/>
            <a:r>
              <a:rPr lang="en-US" sz="1400"/>
              <a:t>15.Bobis, O.; Marghitas, L.; Rindt, I. K.; Niculae, M. &amp; Dezmirean, D. Honeydew honey: correlations between chemical composition, antioxidant capacity and antibacterial effect. </a:t>
            </a:r>
            <a:r>
              <a:rPr lang="en-US" sz="1400" i="1"/>
              <a:t>Scientific Papers Animal Science and Biotechnologies</a:t>
            </a:r>
            <a:r>
              <a:rPr lang="en-US" sz="1400"/>
              <a:t>, </a:t>
            </a:r>
            <a:r>
              <a:rPr lang="en-US" sz="1400" b="1"/>
              <a:t>2008</a:t>
            </a:r>
            <a:r>
              <a:rPr lang="en-US" sz="1400"/>
              <a:t>, </a:t>
            </a:r>
            <a:r>
              <a:rPr lang="en-US" sz="1400" i="1"/>
              <a:t>41(2)</a:t>
            </a:r>
            <a:r>
              <a:rPr lang="en-US" sz="1400"/>
              <a:t>, 271-277.</a:t>
            </a:r>
          </a:p>
          <a:p>
            <a:pPr lvl="0"/>
            <a:r>
              <a:rPr lang="en-US" sz="1400"/>
              <a:t>16.European Commission. Council Directive 2001/110/CE concerning honey. Off. J. Eur.Comm. </a:t>
            </a:r>
            <a:r>
              <a:rPr lang="en-US" sz="1400" b="1"/>
              <a:t>2002</a:t>
            </a:r>
            <a:r>
              <a:rPr lang="en-US" sz="1400"/>
              <a:t>, L10, 47–52.</a:t>
            </a:r>
          </a:p>
          <a:p>
            <a:endParaRPr lang="en-US"/>
          </a:p>
        </p:txBody>
      </p:sp>
    </p:spTree>
    <p:extLst>
      <p:ext uri="{BB962C8B-B14F-4D97-AF65-F5344CB8AC3E}">
        <p14:creationId xmlns:p14="http://schemas.microsoft.com/office/powerpoint/2010/main" val="3115551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CDD8E"/>
        </a:solidFill>
        <a:effectLst/>
      </p:bgPr>
    </p:bg>
    <p:spTree>
      <p:nvGrpSpPr>
        <p:cNvPr id="1" name=""/>
        <p:cNvGrpSpPr/>
        <p:nvPr/>
      </p:nvGrpSpPr>
      <p:grpSpPr>
        <a:xfrm>
          <a:off x="0" y="0"/>
          <a:ext cx="0" cy="0"/>
          <a:chOff x="0" y="0"/>
          <a:chExt cx="0" cy="0"/>
        </a:xfrm>
      </p:grpSpPr>
      <p:sp>
        <p:nvSpPr>
          <p:cNvPr id="3" name="TextBox 2"/>
          <p:cNvSpPr txBox="1"/>
          <p:nvPr/>
        </p:nvSpPr>
        <p:spPr>
          <a:xfrm>
            <a:off x="2193924" y="2984499"/>
            <a:ext cx="7686675" cy="1015663"/>
          </a:xfrm>
          <a:prstGeom prst="rect">
            <a:avLst/>
          </a:prstGeom>
          <a:noFill/>
        </p:spPr>
        <p:txBody>
          <a:bodyPr wrap="square" rtlCol="0">
            <a:spAutoFit/>
          </a:bodyPr>
          <a:lstStyle/>
          <a:p>
            <a:pPr algn="ctr"/>
            <a:r>
              <a:rPr lang="en-GB" sz="6000" b="1">
                <a:latin typeface="Arial" pitchFamily="34" charset="0"/>
                <a:cs typeface="Arial" pitchFamily="34" charset="0"/>
              </a:rPr>
              <a:t>THANK YOU</a:t>
            </a:r>
            <a:endParaRPr lang="ro-RO" sz="6000" b="1" dirty="0">
              <a:latin typeface="Arial" panose="020B0604020202020204" pitchFamily="34" charset="0"/>
              <a:cs typeface="Arial" panose="020B0604020202020204" pitchFamily="34" charset="0"/>
            </a:endParaRPr>
          </a:p>
        </p:txBody>
      </p:sp>
      <p:sp>
        <p:nvSpPr>
          <p:cNvPr id="2" name="Hexagon 1"/>
          <p:cNvSpPr/>
          <p:nvPr/>
        </p:nvSpPr>
        <p:spPr>
          <a:xfrm>
            <a:off x="2398755" y="3035131"/>
            <a:ext cx="1060704" cy="914400"/>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exagon 4"/>
          <p:cNvSpPr/>
          <p:nvPr/>
        </p:nvSpPr>
        <p:spPr>
          <a:xfrm>
            <a:off x="8578595" y="3035130"/>
            <a:ext cx="1060704" cy="914400"/>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
            <a:ext cx="484673" cy="484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759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DD8E"/>
        </a:solidFill>
        <a:effectLst/>
      </p:bgPr>
    </p:bg>
    <p:spTree>
      <p:nvGrpSpPr>
        <p:cNvPr id="1" name=""/>
        <p:cNvGrpSpPr/>
        <p:nvPr/>
      </p:nvGrpSpPr>
      <p:grpSpPr>
        <a:xfrm>
          <a:off x="0" y="0"/>
          <a:ext cx="0" cy="0"/>
          <a:chOff x="0" y="0"/>
          <a:chExt cx="0" cy="0"/>
        </a:xfrm>
      </p:grpSpPr>
      <p:sp>
        <p:nvSpPr>
          <p:cNvPr id="3" name="TextBox 2"/>
          <p:cNvSpPr txBox="1"/>
          <p:nvPr/>
        </p:nvSpPr>
        <p:spPr>
          <a:xfrm>
            <a:off x="593124" y="242338"/>
            <a:ext cx="10964562" cy="6401753"/>
          </a:xfrm>
          <a:prstGeom prst="rect">
            <a:avLst/>
          </a:prstGeom>
          <a:noFill/>
        </p:spPr>
        <p:txBody>
          <a:bodyPr wrap="square" rtlCol="0">
            <a:spAutoFit/>
          </a:bodyPr>
          <a:lstStyle/>
          <a:p>
            <a:r>
              <a:rPr lang="en-US" sz="3200" b="1">
                <a:latin typeface="Arial" panose="020B0604020202020204" pitchFamily="34" charset="0"/>
                <a:cs typeface="Arial" panose="020B0604020202020204" pitchFamily="34" charset="0"/>
              </a:rPr>
              <a:t>ABSTRACT</a:t>
            </a:r>
          </a:p>
          <a:p>
            <a:endParaRPr lang="en-US"/>
          </a:p>
          <a:p>
            <a:endParaRPr lang="en-US"/>
          </a:p>
          <a:p>
            <a:pPr algn="just"/>
            <a:r>
              <a:rPr lang="en-US">
                <a:latin typeface="Arial" panose="020B0604020202020204" pitchFamily="34" charset="0"/>
                <a:cs typeface="Arial" panose="020B0604020202020204" pitchFamily="34" charset="0"/>
              </a:rPr>
              <a:t>Since ancient times, honey has been considered not only a sweet food but also known as a remedy against diseases, due to its antioxidant properties.</a:t>
            </a:r>
          </a:p>
          <a:p>
            <a:pPr algn="just"/>
            <a:r>
              <a:rPr lang="en-US">
                <a:latin typeface="Arial" panose="020B0604020202020204" pitchFamily="34" charset="0"/>
                <a:cs typeface="Arial" panose="020B0604020202020204" pitchFamily="34" charset="0"/>
              </a:rPr>
              <a:t>The purpose of this study was to assess the total phenolic and flavonoid contents from Romanian raw monofloral honey and to establish their correlations with several qualitative parameters. In 2019, 28 samples were harvested: 8 acacia; 7 linden; 5 rapeseed, 5 sunflower and 3 mint, then analyzed in accordance with standardized methods, to measure: color intensity, water insoluble solids content, refractive index, moisture content, solid substances content, total soluble substances content, specific gravity, pH, free acidity, ash content, electrical conductivity, total phenols content and total flavonoids content.</a:t>
            </a:r>
          </a:p>
          <a:p>
            <a:pPr algn="just"/>
            <a:r>
              <a:rPr lang="en-US">
                <a:latin typeface="Arial" panose="020B0604020202020204" pitchFamily="34" charset="0"/>
                <a:cs typeface="Arial" panose="020B0604020202020204" pitchFamily="34" charset="0"/>
              </a:rPr>
              <a:t>Pearson test shown several correlation levels of total phenols content with other compounds: strong positive with total flavonoids (r=0.76) and color intensity (r=0.72); moderate positive with free acidity (r=0.57), ash content (r=0.51) and electrical conductivity (r=0.53); weak negative with pH (r=-0.23).</a:t>
            </a:r>
          </a:p>
          <a:p>
            <a:pPr algn="just"/>
            <a:r>
              <a:rPr lang="en-US">
                <a:latin typeface="Arial" panose="020B0604020202020204" pitchFamily="34" charset="0"/>
                <a:cs typeface="Arial" panose="020B0604020202020204" pitchFamily="34" charset="0"/>
              </a:rPr>
              <a:t>For total flavonoids content, correlations were: strong positive with color intensity (r=0.81), ash content (r=0.76) and electrical conductivity (r=0.73); fairly strong positive with free acidity (r=0.65); low positive between total flavonoids content and moisture (r= 0.35).</a:t>
            </a:r>
          </a:p>
          <a:p>
            <a:pPr algn="just"/>
            <a:r>
              <a:rPr lang="en-US">
                <a:latin typeface="Arial" panose="020B0604020202020204" pitchFamily="34" charset="0"/>
                <a:cs typeface="Arial" panose="020B0604020202020204" pitchFamily="34" charset="0"/>
              </a:rPr>
              <a:t>The relevant levels of polyphenols and flavonoids identified in the analyzed honey demonstrate its antioxidant potential, as essential nutritional and sanogenic features in human nutrition.</a:t>
            </a:r>
          </a:p>
          <a:p>
            <a:pPr algn="just"/>
            <a:endParaRPr lang="en-US">
              <a:latin typeface="Arial" panose="020B0604020202020204" pitchFamily="34" charset="0"/>
              <a:cs typeface="Arial" panose="020B0604020202020204" pitchFamily="34" charset="0"/>
            </a:endParaRPr>
          </a:p>
          <a:p>
            <a:pPr algn="just"/>
            <a:r>
              <a:rPr lang="en-US">
                <a:latin typeface="Arial" panose="020B0604020202020204" pitchFamily="34" charset="0"/>
                <a:cs typeface="Arial" panose="020B0604020202020204" pitchFamily="34" charset="0"/>
              </a:rPr>
              <a:t>Keywords: honey, quality, phenolic content, flavonoid content, Pearsonʹs correlation</a:t>
            </a:r>
          </a:p>
        </p:txBody>
      </p:sp>
      <p:sp>
        <p:nvSpPr>
          <p:cNvPr id="2" name="Rectangle 2"/>
          <p:cNvSpPr>
            <a:spLocks noChangeArrowheads="1"/>
          </p:cNvSpPr>
          <p:nvPr/>
        </p:nvSpPr>
        <p:spPr bwMode="auto">
          <a:xfrm>
            <a:off x="7797240" y="0"/>
            <a:ext cx="345068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049"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
            <a:ext cx="484673" cy="484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399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DD8E"/>
        </a:solidFill>
        <a:effectLst/>
      </p:bgPr>
    </p:bg>
    <p:spTree>
      <p:nvGrpSpPr>
        <p:cNvPr id="1" name=""/>
        <p:cNvGrpSpPr/>
        <p:nvPr/>
      </p:nvGrpSpPr>
      <p:grpSpPr>
        <a:xfrm>
          <a:off x="0" y="0"/>
          <a:ext cx="0" cy="0"/>
          <a:chOff x="0" y="0"/>
          <a:chExt cx="0" cy="0"/>
        </a:xfrm>
      </p:grpSpPr>
      <p:sp>
        <p:nvSpPr>
          <p:cNvPr id="3" name="TextBox 2"/>
          <p:cNvSpPr txBox="1"/>
          <p:nvPr/>
        </p:nvSpPr>
        <p:spPr>
          <a:xfrm>
            <a:off x="484673" y="604007"/>
            <a:ext cx="10763251" cy="2923877"/>
          </a:xfrm>
          <a:prstGeom prst="rect">
            <a:avLst/>
          </a:prstGeom>
          <a:noFill/>
        </p:spPr>
        <p:txBody>
          <a:bodyPr wrap="square" rtlCol="0">
            <a:spAutoFit/>
          </a:bodyPr>
          <a:lstStyle/>
          <a:p>
            <a:r>
              <a:rPr lang="en-GB" sz="4400" b="1" dirty="0">
                <a:latin typeface="Arial" pitchFamily="34" charset="0"/>
                <a:cs typeface="Arial" pitchFamily="34" charset="0"/>
              </a:rPr>
              <a:t>Introduction</a:t>
            </a:r>
          </a:p>
          <a:p>
            <a:r>
              <a:rPr lang="en-GB" sz="1400" b="1" dirty="0">
                <a:latin typeface="Arial" pitchFamily="34" charset="0"/>
                <a:cs typeface="Arial" pitchFamily="34" charset="0"/>
              </a:rPr>
              <a:t> </a:t>
            </a:r>
          </a:p>
          <a:p>
            <a:pPr algn="just"/>
            <a:r>
              <a:rPr lang="en-US" dirty="0"/>
              <a:t>Honey bee has been used as food and also as medicine since ancient times. Properties of this beehive product like antimicrobial, anti-</a:t>
            </a:r>
            <a:r>
              <a:rPr lang="en-US" dirty="0" err="1"/>
              <a:t>inflamatory</a:t>
            </a:r>
            <a:r>
              <a:rPr lang="en-US" dirty="0"/>
              <a:t>, antioxidative activities have been recognized as having beneficial effects on the human body. Many studies have shown that the composition and antioxidant activity of honey depends on several factors that can directly or indirectly affect its quality such as: bee species, geographic area, plants, weather, harvesting technique and storage condition. Antioxidant capacity of this complete food has been correlated with the amount of some substances that are present in honey composition: enzymes, polyphenolic compounds (phenolic acids, phenolic acid derivates, flavonoids), proteins, amino acids and other compounds. </a:t>
            </a:r>
            <a:endParaRPr lang="ro-RO" sz="4400" b="1" dirty="0">
              <a:latin typeface="Arial" panose="020B0604020202020204" pitchFamily="34" charset="0"/>
              <a:cs typeface="Arial" panose="020B0604020202020204" pitchFamily="34" charset="0"/>
            </a:endParaRPr>
          </a:p>
        </p:txBody>
      </p:sp>
      <p:sp>
        <p:nvSpPr>
          <p:cNvPr id="2" name="Rectangle 2"/>
          <p:cNvSpPr>
            <a:spLocks noChangeArrowheads="1"/>
          </p:cNvSpPr>
          <p:nvPr/>
        </p:nvSpPr>
        <p:spPr bwMode="auto">
          <a:xfrm>
            <a:off x="7797240" y="0"/>
            <a:ext cx="345068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049"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
            <a:ext cx="484673" cy="48467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4673" y="4086172"/>
            <a:ext cx="10982396" cy="2185214"/>
          </a:xfrm>
          <a:prstGeom prst="rect">
            <a:avLst/>
          </a:prstGeom>
          <a:noFill/>
        </p:spPr>
        <p:txBody>
          <a:bodyPr wrap="square" rtlCol="0">
            <a:spAutoFit/>
          </a:bodyPr>
          <a:lstStyle/>
          <a:p>
            <a:pPr algn="just"/>
            <a:r>
              <a:rPr lang="en-GB" sz="4400" b="1">
                <a:latin typeface="Arial" pitchFamily="34" charset="0"/>
                <a:cs typeface="Arial" pitchFamily="34" charset="0"/>
              </a:rPr>
              <a:t>Aim</a:t>
            </a:r>
          </a:p>
          <a:p>
            <a:pPr algn="just"/>
            <a:endParaRPr lang="en-GB" sz="1200" b="1">
              <a:latin typeface="Arial" pitchFamily="34" charset="0"/>
              <a:cs typeface="Arial" pitchFamily="34" charset="0"/>
            </a:endParaRPr>
          </a:p>
          <a:p>
            <a:pPr algn="just"/>
            <a:r>
              <a:rPr lang="en-US"/>
              <a:t>The aim of this research was to assesed total phenolic and total flavonoids contents from monofloral raw honey and to establish their correlations with several qualitative parameters.</a:t>
            </a:r>
          </a:p>
          <a:p>
            <a:pPr algn="just"/>
            <a:endParaRPr lang="ro-RO"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4762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CDD8E"/>
        </a:solidFill>
        <a:effectLst/>
      </p:bgPr>
    </p:bg>
    <p:spTree>
      <p:nvGrpSpPr>
        <p:cNvPr id="1" name=""/>
        <p:cNvGrpSpPr/>
        <p:nvPr/>
      </p:nvGrpSpPr>
      <p:grpSpPr>
        <a:xfrm>
          <a:off x="0" y="0"/>
          <a:ext cx="0" cy="0"/>
          <a:chOff x="0" y="0"/>
          <a:chExt cx="0" cy="0"/>
        </a:xfrm>
      </p:grpSpPr>
      <p:sp>
        <p:nvSpPr>
          <p:cNvPr id="3" name="TextBox 2"/>
          <p:cNvSpPr txBox="1"/>
          <p:nvPr/>
        </p:nvSpPr>
        <p:spPr>
          <a:xfrm>
            <a:off x="1835907" y="2968266"/>
            <a:ext cx="7686675" cy="769441"/>
          </a:xfrm>
          <a:prstGeom prst="rect">
            <a:avLst/>
          </a:prstGeom>
          <a:noFill/>
        </p:spPr>
        <p:txBody>
          <a:bodyPr wrap="square" rtlCol="0">
            <a:spAutoFit/>
          </a:bodyPr>
          <a:lstStyle/>
          <a:p>
            <a:pPr algn="ctr"/>
            <a:r>
              <a:rPr lang="en-GB" sz="4400" b="1">
                <a:latin typeface="Arial" pitchFamily="34" charset="0"/>
                <a:cs typeface="Arial" pitchFamily="34" charset="0"/>
              </a:rPr>
              <a:t>Materials and Methods</a:t>
            </a:r>
            <a:endParaRPr lang="ro-RO" sz="4400" b="1" dirty="0">
              <a:latin typeface="Arial" panose="020B0604020202020204" pitchFamily="34" charset="0"/>
              <a:cs typeface="Arial" panose="020B0604020202020204" pitchFamily="34" charset="0"/>
            </a:endParaRPr>
          </a:p>
        </p:txBody>
      </p:sp>
      <p:sp>
        <p:nvSpPr>
          <p:cNvPr id="2" name="Rectangle 2"/>
          <p:cNvSpPr>
            <a:spLocks noChangeArrowheads="1"/>
          </p:cNvSpPr>
          <p:nvPr/>
        </p:nvSpPr>
        <p:spPr bwMode="auto">
          <a:xfrm>
            <a:off x="7797240" y="0"/>
            <a:ext cx="345068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049"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
            <a:ext cx="484673" cy="484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412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CDD8E"/>
        </a:solid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7797240" y="0"/>
            <a:ext cx="345068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049"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84673" cy="484673"/>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673" y="3149948"/>
            <a:ext cx="4864100"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Hexagon 7"/>
          <p:cNvSpPr/>
          <p:nvPr/>
        </p:nvSpPr>
        <p:spPr>
          <a:xfrm>
            <a:off x="9856577" y="3475283"/>
            <a:ext cx="1996320" cy="1651903"/>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latin typeface="Arial" panose="020B0604020202020204" pitchFamily="34" charset="0"/>
                <a:cs typeface="Arial" panose="020B0604020202020204" pitchFamily="34" charset="0"/>
              </a:rPr>
              <a:t>MINT</a:t>
            </a:r>
          </a:p>
          <a:p>
            <a:pPr algn="ctr"/>
            <a:r>
              <a:rPr lang="en-US" sz="1400" b="1">
                <a:latin typeface="Arial" panose="020B0604020202020204" pitchFamily="34" charset="0"/>
                <a:cs typeface="Arial" panose="020B0604020202020204" pitchFamily="34" charset="0"/>
              </a:rPr>
              <a:t>3 SAMPLES</a:t>
            </a:r>
          </a:p>
          <a:p>
            <a:pPr algn="ctr"/>
            <a:r>
              <a:rPr lang="en-US" sz="1400" b="1">
                <a:latin typeface="Arial" panose="020B0604020202020204" pitchFamily="34" charset="0"/>
                <a:cs typeface="Arial" panose="020B0604020202020204" pitchFamily="34" charset="0"/>
              </a:rPr>
              <a:t>(M)</a:t>
            </a:r>
          </a:p>
        </p:txBody>
      </p:sp>
      <p:sp>
        <p:nvSpPr>
          <p:cNvPr id="9" name="Hexagon 8"/>
          <p:cNvSpPr/>
          <p:nvPr/>
        </p:nvSpPr>
        <p:spPr>
          <a:xfrm>
            <a:off x="7860257" y="2370164"/>
            <a:ext cx="1996320" cy="1651902"/>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latin typeface="Arial" panose="020B0604020202020204" pitchFamily="34" charset="0"/>
                <a:cs typeface="Arial" panose="020B0604020202020204" pitchFamily="34" charset="0"/>
              </a:rPr>
              <a:t>SUNFLOWER</a:t>
            </a:r>
          </a:p>
          <a:p>
            <a:pPr algn="ctr"/>
            <a:r>
              <a:rPr lang="en-US" sz="1400" b="1">
                <a:latin typeface="Arial" panose="020B0604020202020204" pitchFamily="34" charset="0"/>
                <a:cs typeface="Arial" panose="020B0604020202020204" pitchFamily="34" charset="0"/>
              </a:rPr>
              <a:t>5 SAMPLES</a:t>
            </a:r>
          </a:p>
          <a:p>
            <a:pPr algn="ctr"/>
            <a:r>
              <a:rPr lang="en-US" sz="1400" b="1">
                <a:latin typeface="Arial" panose="020B0604020202020204" pitchFamily="34" charset="0"/>
                <a:cs typeface="Arial" panose="020B0604020202020204" pitchFamily="34" charset="0"/>
              </a:rPr>
              <a:t>(SF)</a:t>
            </a:r>
          </a:p>
        </p:txBody>
      </p:sp>
      <p:sp>
        <p:nvSpPr>
          <p:cNvPr id="10" name="Hexagon 9"/>
          <p:cNvSpPr/>
          <p:nvPr/>
        </p:nvSpPr>
        <p:spPr>
          <a:xfrm>
            <a:off x="5841295" y="1347526"/>
            <a:ext cx="1996319" cy="1651902"/>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r>
              <a:rPr lang="en-US" sz="1400" b="1">
                <a:latin typeface="Arial" panose="020B0604020202020204" pitchFamily="34" charset="0"/>
                <a:cs typeface="Arial" panose="020B0604020202020204" pitchFamily="34" charset="0"/>
              </a:rPr>
              <a:t>RAPESEED</a:t>
            </a:r>
          </a:p>
          <a:p>
            <a:pPr algn="ctr"/>
            <a:r>
              <a:rPr lang="en-US" sz="1400" b="1">
                <a:latin typeface="Arial" panose="020B0604020202020204" pitchFamily="34" charset="0"/>
                <a:cs typeface="Arial" panose="020B0604020202020204" pitchFamily="34" charset="0"/>
              </a:rPr>
              <a:t>5 SAMPLES</a:t>
            </a:r>
          </a:p>
          <a:p>
            <a:pPr algn="ctr"/>
            <a:r>
              <a:rPr lang="en-US" sz="1400" b="1">
                <a:latin typeface="Arial" panose="020B0604020202020204" pitchFamily="34" charset="0"/>
                <a:cs typeface="Arial" panose="020B0604020202020204" pitchFamily="34" charset="0"/>
              </a:rPr>
              <a:t>(R)</a:t>
            </a:r>
          </a:p>
        </p:txBody>
      </p:sp>
      <p:sp>
        <p:nvSpPr>
          <p:cNvPr id="11" name="Hexagon 10"/>
          <p:cNvSpPr/>
          <p:nvPr/>
        </p:nvSpPr>
        <p:spPr>
          <a:xfrm>
            <a:off x="9856577" y="1347526"/>
            <a:ext cx="1996320" cy="1651902"/>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latin typeface="Arial" panose="020B0604020202020204" pitchFamily="34" charset="0"/>
                <a:cs typeface="Arial" panose="020B0604020202020204" pitchFamily="34" charset="0"/>
              </a:rPr>
              <a:t>LINDEN</a:t>
            </a:r>
          </a:p>
          <a:p>
            <a:pPr algn="ctr"/>
            <a:r>
              <a:rPr lang="en-US" sz="1400" b="1">
                <a:latin typeface="Arial" panose="020B0604020202020204" pitchFamily="34" charset="0"/>
                <a:cs typeface="Arial" panose="020B0604020202020204" pitchFamily="34" charset="0"/>
              </a:rPr>
              <a:t>7 SAMPLES</a:t>
            </a:r>
          </a:p>
          <a:p>
            <a:pPr algn="ctr"/>
            <a:r>
              <a:rPr lang="en-US" sz="1400" b="1">
                <a:latin typeface="Arial" panose="020B0604020202020204" pitchFamily="34" charset="0"/>
                <a:cs typeface="Arial" panose="020B0604020202020204" pitchFamily="34" charset="0"/>
              </a:rPr>
              <a:t>(L)</a:t>
            </a:r>
          </a:p>
        </p:txBody>
      </p:sp>
      <p:sp>
        <p:nvSpPr>
          <p:cNvPr id="12" name="Hexagon 11"/>
          <p:cNvSpPr/>
          <p:nvPr/>
        </p:nvSpPr>
        <p:spPr>
          <a:xfrm>
            <a:off x="7860257" y="278140"/>
            <a:ext cx="1996320" cy="1651902"/>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latin typeface="Arial" panose="020B0604020202020204" pitchFamily="34" charset="0"/>
                <a:cs typeface="Arial" panose="020B0604020202020204" pitchFamily="34" charset="0"/>
              </a:rPr>
              <a:t>ACACIA </a:t>
            </a:r>
          </a:p>
          <a:p>
            <a:pPr algn="ctr"/>
            <a:r>
              <a:rPr lang="en-US" sz="1400" b="1">
                <a:latin typeface="Arial" panose="020B0604020202020204" pitchFamily="34" charset="0"/>
                <a:cs typeface="Arial" panose="020B0604020202020204" pitchFamily="34" charset="0"/>
              </a:rPr>
              <a:t>8 SAMPLES</a:t>
            </a:r>
          </a:p>
          <a:p>
            <a:pPr algn="ctr"/>
            <a:r>
              <a:rPr lang="en-US" sz="1400" b="1">
                <a:latin typeface="Arial" panose="020B0604020202020204" pitchFamily="34" charset="0"/>
                <a:cs typeface="Arial" panose="020B0604020202020204" pitchFamily="34" charset="0"/>
              </a:rPr>
              <a:t>(A)</a:t>
            </a:r>
          </a:p>
        </p:txBody>
      </p:sp>
      <p:sp>
        <p:nvSpPr>
          <p:cNvPr id="6" name="TextBox 5"/>
          <p:cNvSpPr txBox="1"/>
          <p:nvPr/>
        </p:nvSpPr>
        <p:spPr>
          <a:xfrm>
            <a:off x="2117125" y="2734450"/>
            <a:ext cx="1927654" cy="461665"/>
          </a:xfrm>
          <a:prstGeom prst="rect">
            <a:avLst/>
          </a:prstGeom>
          <a:noFill/>
        </p:spPr>
        <p:txBody>
          <a:bodyPr wrap="square" rtlCol="0">
            <a:spAutoFit/>
          </a:bodyPr>
          <a:lstStyle/>
          <a:p>
            <a:r>
              <a:rPr lang="en-US" sz="2400" b="1">
                <a:latin typeface="Arial" panose="020B0604020202020204" pitchFamily="34" charset="0"/>
                <a:cs typeface="Arial" panose="020B0604020202020204" pitchFamily="34" charset="0"/>
              </a:rPr>
              <a:t>ROMANIA</a:t>
            </a:r>
          </a:p>
        </p:txBody>
      </p:sp>
      <p:pic>
        <p:nvPicPr>
          <p:cNvPr id="1331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446816"/>
            <a:ext cx="1791456" cy="1660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434240" y="4940726"/>
            <a:ext cx="5420497" cy="1477328"/>
          </a:xfrm>
          <a:prstGeom prst="rect">
            <a:avLst/>
          </a:prstGeom>
          <a:noFill/>
        </p:spPr>
        <p:txBody>
          <a:bodyPr wrap="square" rtlCol="0">
            <a:spAutoFit/>
          </a:bodyPr>
          <a:lstStyle/>
          <a:p>
            <a:r>
              <a:rPr lang="en-US"/>
              <a:t>28 raw honey samples</a:t>
            </a:r>
          </a:p>
          <a:p>
            <a:r>
              <a:rPr lang="en-US"/>
              <a:t>4 counties: Botosani: A7, A8, L6, L7, R5, SF4, SF5</a:t>
            </a:r>
          </a:p>
          <a:p>
            <a:r>
              <a:rPr lang="en-US"/>
              <a:t>                    Iasi: A1, A2, A3, A4, L1, L2, R1, R2, SF1, SF2  </a:t>
            </a:r>
          </a:p>
          <a:p>
            <a:r>
              <a:rPr lang="en-US"/>
              <a:t>                    Vaslui: A5, A6, L3, L4, L5, R3, R4, SF3</a:t>
            </a:r>
          </a:p>
          <a:p>
            <a:r>
              <a:rPr lang="en-US"/>
              <a:t>                    Tulcea: M1, M2, M3 </a:t>
            </a:r>
          </a:p>
        </p:txBody>
      </p:sp>
    </p:spTree>
    <p:extLst>
      <p:ext uri="{BB962C8B-B14F-4D97-AF65-F5344CB8AC3E}">
        <p14:creationId xmlns:p14="http://schemas.microsoft.com/office/powerpoint/2010/main" val="1686004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DD8E"/>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22664662"/>
              </p:ext>
            </p:extLst>
          </p:nvPr>
        </p:nvGraphicFramePr>
        <p:xfrm>
          <a:off x="748747" y="1157265"/>
          <a:ext cx="10694506" cy="4460942"/>
        </p:xfrm>
        <a:graphic>
          <a:graphicData uri="http://schemas.openxmlformats.org/drawingml/2006/table">
            <a:tbl>
              <a:tblPr firstRow="1" firstCol="1" bandRow="1"/>
              <a:tblGrid>
                <a:gridCol w="2622957">
                  <a:extLst>
                    <a:ext uri="{9D8B030D-6E8A-4147-A177-3AD203B41FA5}">
                      <a16:colId xmlns:a16="http://schemas.microsoft.com/office/drawing/2014/main" val="3303950931"/>
                    </a:ext>
                  </a:extLst>
                </a:gridCol>
                <a:gridCol w="4709396">
                  <a:extLst>
                    <a:ext uri="{9D8B030D-6E8A-4147-A177-3AD203B41FA5}">
                      <a16:colId xmlns:a16="http://schemas.microsoft.com/office/drawing/2014/main" val="3329633138"/>
                    </a:ext>
                  </a:extLst>
                </a:gridCol>
                <a:gridCol w="3362153">
                  <a:extLst>
                    <a:ext uri="{9D8B030D-6E8A-4147-A177-3AD203B41FA5}">
                      <a16:colId xmlns:a16="http://schemas.microsoft.com/office/drawing/2014/main" val="713425061"/>
                    </a:ext>
                  </a:extLst>
                </a:gridCol>
              </a:tblGrid>
              <a:tr h="45376">
                <a:tc>
                  <a:txBody>
                    <a:bodyPr/>
                    <a:lstStyle/>
                    <a:p>
                      <a:pPr>
                        <a:lnSpc>
                          <a:spcPct val="106000"/>
                        </a:lnSpc>
                        <a:spcAft>
                          <a:spcPts val="0"/>
                        </a:spcAft>
                      </a:pPr>
                      <a:r>
                        <a:rPr lang="en-US" sz="1800" b="1" kern="1200">
                          <a:solidFill>
                            <a:srgbClr val="000000"/>
                          </a:solidFill>
                          <a:effectLst/>
                          <a:latin typeface="Arial" panose="020B0604020202020204" pitchFamily="34" charset="0"/>
                          <a:ea typeface="Calibri" panose="020F0502020204030204" pitchFamily="34" charset="0"/>
                          <a:cs typeface="Arial" panose="020B0604020202020204" pitchFamily="34" charset="0"/>
                        </a:rPr>
                        <a:t>Parameter</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35227" marR="35227" marT="6005" marB="0" anchor="ctr">
                    <a:lnL>
                      <a:noFill/>
                    </a:lnL>
                    <a:lnR>
                      <a:noFill/>
                    </a:lnR>
                    <a:lnT w="12700" cap="flat" cmpd="sng"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nSpc>
                          <a:spcPct val="106000"/>
                        </a:lnSpc>
                        <a:spcAft>
                          <a:spcPts val="0"/>
                        </a:spcAft>
                      </a:pPr>
                      <a:r>
                        <a:rPr lang="en-US" sz="1800" b="1" kern="1200">
                          <a:solidFill>
                            <a:srgbClr val="000000"/>
                          </a:solidFill>
                          <a:effectLst/>
                          <a:latin typeface="Arial" panose="020B0604020202020204" pitchFamily="34" charset="0"/>
                          <a:ea typeface="Calibri" panose="020F0502020204030204" pitchFamily="34" charset="0"/>
                          <a:cs typeface="Arial" panose="020B0604020202020204" pitchFamily="34" charset="0"/>
                        </a:rPr>
                        <a:t>Method</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nSpc>
                          <a:spcPct val="106000"/>
                        </a:lnSpc>
                        <a:spcAft>
                          <a:spcPts val="0"/>
                        </a:spcAft>
                      </a:pPr>
                      <a:r>
                        <a:rPr lang="en-US" sz="18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Reference</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35227" marR="35227" marT="6005" marB="0" anchor="ctr">
                    <a:lnL>
                      <a:noFill/>
                    </a:lnL>
                    <a:lnR>
                      <a:noFill/>
                    </a:lnR>
                    <a:lnT w="12700" cap="flat" cmpd="sng"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653843062"/>
                  </a:ext>
                </a:extLst>
              </a:tr>
              <a:tr h="524007">
                <a:tc>
                  <a:txBody>
                    <a:bodyPr/>
                    <a:lstStyle/>
                    <a:p>
                      <a:pPr>
                        <a:lnSpc>
                          <a:spcPct val="115000"/>
                        </a:lnSpc>
                        <a:spcAft>
                          <a:spcPts val="0"/>
                        </a:spcAft>
                      </a:pPr>
                      <a:r>
                        <a:rPr lang="en-US" sz="1400" b="1" kern="1200">
                          <a:solidFill>
                            <a:srgbClr val="000000"/>
                          </a:solidFill>
                          <a:effectLst/>
                          <a:latin typeface="Arial" panose="020B0604020202020204" pitchFamily="34" charset="0"/>
                          <a:ea typeface="Calibri" panose="020F0502020204030204" pitchFamily="34" charset="0"/>
                          <a:cs typeface="Arial" panose="020B0604020202020204" pitchFamily="34" charset="0"/>
                        </a:rPr>
                        <a:t>Color</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35227" marR="35227" marT="6005" marB="0" anchor="ctr">
                    <a:lnL>
                      <a:noFill/>
                    </a:lnL>
                    <a:lnR>
                      <a:noFill/>
                    </a:lnR>
                    <a:lnT w="127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kern="1200" dirty="0">
                          <a:solidFill>
                            <a:schemeClr val="tx1"/>
                          </a:solidFill>
                          <a:effectLst/>
                          <a:latin typeface="Arial" panose="020B0604020202020204" pitchFamily="34" charset="0"/>
                          <a:ea typeface="+mn-ea"/>
                          <a:cs typeface="Arial" panose="020B0604020202020204" pitchFamily="34" charset="0"/>
                        </a:rPr>
                        <a:t>50% honey aqueous solutions were spectrophotometrically analyzed at 635  nm (Shimadzu UV-1700 Pharma Spec); the absorbance units were converted in mm </a:t>
                      </a:r>
                      <a:r>
                        <a:rPr lang="en-US" sz="1400" kern="1200" dirty="0" err="1">
                          <a:solidFill>
                            <a:schemeClr val="tx1"/>
                          </a:solidFill>
                          <a:effectLst/>
                          <a:latin typeface="Arial" panose="020B0604020202020204" pitchFamily="34" charset="0"/>
                          <a:ea typeface="+mn-ea"/>
                          <a:cs typeface="Arial" panose="020B0604020202020204" pitchFamily="34" charset="0"/>
                        </a:rPr>
                        <a:t>Pfund</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a:noFill/>
                    </a:lnL>
                    <a:lnR>
                      <a:noFill/>
                    </a:lnR>
                    <a:lnT w="127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Ratiu </a:t>
                      </a:r>
                      <a:r>
                        <a:rPr lang="en-US" sz="14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I.A. et al., 2020</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35227" marR="35227" marT="6005" marB="0" anchor="ctr">
                    <a:lnL>
                      <a:noFill/>
                    </a:lnL>
                    <a:lnR>
                      <a:noFill/>
                    </a:lnR>
                    <a:lnT w="127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9329687"/>
                  </a:ext>
                </a:extLst>
              </a:tr>
              <a:tr h="399287">
                <a:tc>
                  <a:txBody>
                    <a:bodyPr/>
                    <a:lstStyle/>
                    <a:p>
                      <a:pPr>
                        <a:lnSpc>
                          <a:spcPct val="115000"/>
                        </a:lnSpc>
                        <a:spcAft>
                          <a:spcPts val="0"/>
                        </a:spcAft>
                      </a:pPr>
                      <a:r>
                        <a:rPr lang="en-US" sz="1400" b="1" kern="1200">
                          <a:solidFill>
                            <a:srgbClr val="000000"/>
                          </a:solidFill>
                          <a:effectLst/>
                          <a:latin typeface="Arial" panose="020B0604020202020204" pitchFamily="34" charset="0"/>
                          <a:ea typeface="Calibri" panose="020F0502020204030204" pitchFamily="34" charset="0"/>
                          <a:cs typeface="Arial" panose="020B0604020202020204" pitchFamily="34" charset="0"/>
                        </a:rPr>
                        <a:t>Water insoluble solids (WIS)</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35227" marR="35227" marT="6005"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determined by the gravimetric method; the results were expressed in g/100 g honey</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ro-RO" sz="1400" kern="1200">
                          <a:solidFill>
                            <a:schemeClr val="tx1"/>
                          </a:solidFill>
                          <a:effectLst/>
                          <a:latin typeface="Arial" panose="020B0604020202020204" pitchFamily="34" charset="0"/>
                          <a:ea typeface="+mn-ea"/>
                          <a:cs typeface="Arial" panose="020B0604020202020204" pitchFamily="34" charset="0"/>
                        </a:rPr>
                        <a:t>SR(Romanian Standard) 784-3:2009: Honey bee. Part 3: Analytical methods</a:t>
                      </a:r>
                      <a:endParaRPr lang="en-US" sz="140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35227" marR="35227" marT="600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7800625"/>
                  </a:ext>
                </a:extLst>
              </a:tr>
              <a:tr h="302414">
                <a:tc>
                  <a:txBody>
                    <a:bodyPr/>
                    <a:lstStyle/>
                    <a:p>
                      <a:pPr>
                        <a:lnSpc>
                          <a:spcPct val="115000"/>
                        </a:lnSpc>
                        <a:spcAft>
                          <a:spcPts val="0"/>
                        </a:spcAft>
                      </a:pPr>
                      <a:r>
                        <a:rPr lang="en-US" sz="1400" b="1" kern="1200">
                          <a:solidFill>
                            <a:srgbClr val="000000"/>
                          </a:solidFill>
                          <a:effectLst/>
                          <a:latin typeface="Arial" panose="020B0604020202020204" pitchFamily="34" charset="0"/>
                          <a:ea typeface="Calibri" panose="020F0502020204030204" pitchFamily="34" charset="0"/>
                          <a:cs typeface="Arial" panose="020B0604020202020204" pitchFamily="34" charset="0"/>
                        </a:rPr>
                        <a:t>Refractive index (RI)</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35227" marR="35227" marT="6005"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o-RO" sz="1400" kern="1200">
                          <a:solidFill>
                            <a:schemeClr val="tx1"/>
                          </a:solidFill>
                          <a:effectLst/>
                          <a:latin typeface="Arial" panose="020B0604020202020204" pitchFamily="34" charset="0"/>
                          <a:ea typeface="+mn-ea"/>
                          <a:cs typeface="Arial" panose="020B0604020202020204" pitchFamily="34" charset="0"/>
                        </a:rPr>
                        <a:t>read on the ABBÉ Kruss AR 2008</a:t>
                      </a:r>
                      <a:r>
                        <a:rPr lang="en-US" sz="1400" kern="1200">
                          <a:solidFill>
                            <a:schemeClr val="tx1"/>
                          </a:solidFill>
                          <a:effectLst/>
                          <a:latin typeface="Arial" panose="020B0604020202020204" pitchFamily="34" charset="0"/>
                          <a:ea typeface="+mn-ea"/>
                          <a:cs typeface="Arial" panose="020B0604020202020204" pitchFamily="34" charset="0"/>
                        </a:rPr>
                        <a:t> </a:t>
                      </a:r>
                      <a:r>
                        <a:rPr lang="ro-RO" sz="1400" kern="1200">
                          <a:solidFill>
                            <a:schemeClr val="tx1"/>
                          </a:solidFill>
                          <a:effectLst/>
                          <a:latin typeface="Arial" panose="020B0604020202020204" pitchFamily="34" charset="0"/>
                          <a:ea typeface="+mn-ea"/>
                          <a:cs typeface="Arial" panose="020B0604020202020204" pitchFamily="34" charset="0"/>
                        </a:rPr>
                        <a:t> refractometer</a:t>
                      </a:r>
                      <a:endParaRPr lang="en-US" sz="1400" kern="1200">
                        <a:solidFill>
                          <a:schemeClr val="tx1"/>
                        </a:solidFill>
                        <a:effectLst/>
                        <a:latin typeface="Arial" panose="020B0604020202020204" pitchFamily="34" charset="0"/>
                        <a:ea typeface="+mn-ea"/>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nSpc>
                          <a:spcPct val="115000"/>
                        </a:lnSpc>
                        <a:spcAft>
                          <a:spcPts val="0"/>
                        </a:spcAft>
                      </a:pP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35227" marR="35227" marT="600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6305167"/>
                  </a:ext>
                </a:extLst>
              </a:tr>
              <a:tr h="457200">
                <a:tc>
                  <a:txBody>
                    <a:bodyPr/>
                    <a:lstStyle/>
                    <a:p>
                      <a:pPr>
                        <a:lnSpc>
                          <a:spcPct val="115000"/>
                        </a:lnSpc>
                        <a:spcAft>
                          <a:spcPts val="0"/>
                        </a:spcAft>
                      </a:pPr>
                      <a:r>
                        <a:rPr lang="en-US" sz="1400" b="1" kern="1200">
                          <a:solidFill>
                            <a:srgbClr val="000000"/>
                          </a:solidFill>
                          <a:effectLst/>
                          <a:latin typeface="Arial" panose="020B0604020202020204" pitchFamily="34" charset="0"/>
                          <a:ea typeface="Calibri" panose="020F0502020204030204" pitchFamily="34" charset="0"/>
                          <a:cs typeface="Arial" panose="020B0604020202020204" pitchFamily="34" charset="0"/>
                        </a:rPr>
                        <a:t>Moisture (M)</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35227" marR="35227" marT="600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400" b="0" i="0" u="none" strike="noStrike" kern="1200" baseline="0">
                          <a:solidFill>
                            <a:schemeClr val="tx1"/>
                          </a:solidFill>
                          <a:latin typeface="Arial" panose="020B0604020202020204" pitchFamily="34" charset="0"/>
                          <a:ea typeface="+mn-ea"/>
                          <a:cs typeface="Arial" panose="020B0604020202020204" pitchFamily="34" charset="0"/>
                        </a:rPr>
                        <a:t>refractometric method (ABBÉ Kruss AR 2008 refractometer, with temperature correction);</a:t>
                      </a:r>
                    </a:p>
                    <a:p>
                      <a:r>
                        <a:rPr lang="en-US" sz="1400" b="0" i="0" u="none" strike="noStrike" kern="1200" baseline="0">
                          <a:solidFill>
                            <a:schemeClr val="tx1"/>
                          </a:solidFill>
                          <a:latin typeface="Arial" panose="020B0604020202020204" pitchFamily="34" charset="0"/>
                          <a:ea typeface="+mn-ea"/>
                          <a:cs typeface="Arial" panose="020B0604020202020204" pitchFamily="34" charset="0"/>
                        </a:rPr>
                        <a:t>the results were expressed in g/100 g honey</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nSpc>
                          <a:spcPct val="115000"/>
                        </a:lnSpc>
                        <a:spcAft>
                          <a:spcPts val="0"/>
                        </a:spcAft>
                      </a:pP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35227" marR="35227" marT="600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8497784"/>
                  </a:ext>
                </a:extLst>
              </a:tr>
              <a:tr h="399287">
                <a:tc>
                  <a:txBody>
                    <a:bodyPr/>
                    <a:lstStyle/>
                    <a:p>
                      <a:pPr>
                        <a:lnSpc>
                          <a:spcPct val="115000"/>
                        </a:lnSpc>
                        <a:spcAft>
                          <a:spcPts val="0"/>
                        </a:spcAft>
                      </a:pPr>
                      <a:r>
                        <a:rPr lang="en-US" sz="1400" b="1" kern="1200">
                          <a:solidFill>
                            <a:srgbClr val="000000"/>
                          </a:solidFill>
                          <a:effectLst/>
                          <a:latin typeface="Arial" panose="020B0604020202020204" pitchFamily="34" charset="0"/>
                          <a:ea typeface="Calibri" panose="020F0502020204030204" pitchFamily="34" charset="0"/>
                          <a:cs typeface="Arial" panose="020B0604020202020204" pitchFamily="34" charset="0"/>
                        </a:rPr>
                        <a:t>Solid substances (SS)</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35227" marR="35227" marT="600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100- M (moisture);</a:t>
                      </a:r>
                      <a:r>
                        <a:rPr lang="en-US" sz="1400" kern="1200" baseline="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400" b="0" i="0" u="none" strike="noStrike" kern="1200" baseline="0">
                          <a:solidFill>
                            <a:schemeClr val="tx1"/>
                          </a:solidFill>
                          <a:latin typeface="Arial" panose="020B0604020202020204" pitchFamily="34" charset="0"/>
                          <a:ea typeface="+mn-ea"/>
                          <a:cs typeface="Arial" panose="020B0604020202020204" pitchFamily="34" charset="0"/>
                        </a:rPr>
                        <a:t>the results were expressed </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i="0" u="none" strike="noStrike" kern="1200" baseline="0">
                          <a:solidFill>
                            <a:schemeClr val="tx1"/>
                          </a:solidFill>
                          <a:latin typeface="Arial" panose="020B0604020202020204" pitchFamily="34" charset="0"/>
                          <a:ea typeface="+mn-ea"/>
                          <a:cs typeface="Arial" panose="020B0604020202020204" pitchFamily="34" charset="0"/>
                        </a:rPr>
                        <a:t>in g/100 g honey</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nSpc>
                          <a:spcPct val="115000"/>
                        </a:lnSpc>
                        <a:spcAft>
                          <a:spcPts val="0"/>
                        </a:spcAft>
                      </a:pP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35227" marR="35227" marT="600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0710936"/>
                  </a:ext>
                </a:extLst>
              </a:tr>
              <a:tr h="399287">
                <a:tc>
                  <a:txBody>
                    <a:bodyPr/>
                    <a:lstStyle/>
                    <a:p>
                      <a:pPr>
                        <a:lnSpc>
                          <a:spcPct val="115000"/>
                        </a:lnSpc>
                        <a:spcAft>
                          <a:spcPts val="0"/>
                        </a:spcAft>
                      </a:pPr>
                      <a:r>
                        <a:rPr lang="en-US" sz="1400" b="1" kern="1200">
                          <a:solidFill>
                            <a:srgbClr val="000000"/>
                          </a:solidFill>
                          <a:effectLst/>
                          <a:latin typeface="Arial" panose="020B0604020202020204" pitchFamily="34" charset="0"/>
                          <a:ea typeface="Calibri" panose="020F0502020204030204" pitchFamily="34" charset="0"/>
                          <a:cs typeface="Arial" panose="020B0604020202020204" pitchFamily="34" charset="0"/>
                        </a:rPr>
                        <a:t>Total soluble substances (TSS)</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35227" marR="35227" marT="600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400" b="0" i="0" u="none" strike="noStrike" kern="1200" baseline="0">
                          <a:solidFill>
                            <a:schemeClr val="tx1"/>
                          </a:solidFill>
                          <a:latin typeface="Arial" panose="020B0604020202020204" pitchFamily="34" charset="0"/>
                          <a:ea typeface="+mn-ea"/>
                          <a:cs typeface="Arial" panose="020B0604020202020204" pitchFamily="34" charset="0"/>
                        </a:rPr>
                        <a:t>refractometric method with ABBÉ Kruss AR 2008 refractometer; the results were expressed in ºBrix </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o-RO" sz="1400" kern="1200">
                          <a:solidFill>
                            <a:schemeClr val="tx1"/>
                          </a:solidFill>
                          <a:effectLst/>
                          <a:latin typeface="Arial" panose="020B0604020202020204" pitchFamily="34" charset="0"/>
                          <a:ea typeface="+mn-ea"/>
                          <a:cs typeface="Arial" panose="020B0604020202020204" pitchFamily="34" charset="0"/>
                        </a:rPr>
                        <a:t>USDA, Extracted honey grading manual, United States Department of Agriculture. Standards for Honey Grading. USDA, Washington DC, 1985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35227" marR="35227" marT="600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4608964"/>
                  </a:ext>
                </a:extLst>
              </a:tr>
              <a:tr h="580675">
                <a:tc>
                  <a:txBody>
                    <a:bodyPr/>
                    <a:lstStyle/>
                    <a:p>
                      <a:pPr>
                        <a:lnSpc>
                          <a:spcPct val="115000"/>
                        </a:lnSpc>
                        <a:spcAft>
                          <a:spcPts val="0"/>
                        </a:spcAft>
                      </a:pPr>
                      <a:r>
                        <a:rPr lang="en-US" sz="1400" b="1" kern="1200">
                          <a:solidFill>
                            <a:srgbClr val="000000"/>
                          </a:solidFill>
                          <a:effectLst/>
                          <a:latin typeface="Arial" panose="020B0604020202020204" pitchFamily="34" charset="0"/>
                          <a:ea typeface="Calibri" panose="020F0502020204030204" pitchFamily="34" charset="0"/>
                          <a:cs typeface="Arial" panose="020B0604020202020204" pitchFamily="34" charset="0"/>
                        </a:rPr>
                        <a:t>Specific gravity (SG)</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35227" marR="35227" marT="600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determined by the gravimetric method with pycnometer;</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the results were expressed in </a:t>
                      </a:r>
                      <a:r>
                        <a:rPr lang="en-US" sz="1400" kern="1200" dirty="0">
                          <a:solidFill>
                            <a:schemeClr val="tx1"/>
                          </a:solidFill>
                          <a:effectLst/>
                          <a:latin typeface="Arial" panose="020B0604020202020204" pitchFamily="34" charset="0"/>
                          <a:ea typeface="+mn-ea"/>
                          <a:cs typeface="Arial" panose="020B0604020202020204" pitchFamily="34" charset="0"/>
                        </a:rPr>
                        <a:t>g/cm</a:t>
                      </a:r>
                      <a:r>
                        <a:rPr lang="en-US" sz="1400" kern="1200" baseline="30000" dirty="0">
                          <a:solidFill>
                            <a:schemeClr val="tx1"/>
                          </a:solidFill>
                          <a:effectLst/>
                          <a:latin typeface="Arial" panose="020B0604020202020204" pitchFamily="34" charset="0"/>
                          <a:ea typeface="+mn-ea"/>
                          <a:cs typeface="Arial" panose="020B0604020202020204" pitchFamily="34" charset="0"/>
                        </a:rPr>
                        <a:t>3</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Popescu N. and </a:t>
                      </a:r>
                      <a:r>
                        <a:rPr lang="en-US" sz="14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Meica</a:t>
                      </a:r>
                      <a:r>
                        <a:rPr lang="en-US" sz="14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S.,1997</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35227" marR="35227" marT="600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7409820"/>
                  </a:ext>
                </a:extLst>
              </a:tr>
            </a:tbl>
          </a:graphicData>
        </a:graphic>
      </p:graphicFrame>
      <p:pic>
        <p:nvPicPr>
          <p:cNvPr id="7"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
            <a:ext cx="484673" cy="484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239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DD8E"/>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24849432"/>
              </p:ext>
            </p:extLst>
          </p:nvPr>
        </p:nvGraphicFramePr>
        <p:xfrm>
          <a:off x="569843" y="610486"/>
          <a:ext cx="11052313" cy="5699383"/>
        </p:xfrm>
        <a:graphic>
          <a:graphicData uri="http://schemas.openxmlformats.org/drawingml/2006/table">
            <a:tbl>
              <a:tblPr firstRow="1" firstCol="1" bandRow="1"/>
              <a:tblGrid>
                <a:gridCol w="1570383">
                  <a:extLst>
                    <a:ext uri="{9D8B030D-6E8A-4147-A177-3AD203B41FA5}">
                      <a16:colId xmlns:a16="http://schemas.microsoft.com/office/drawing/2014/main" val="3303950931"/>
                    </a:ext>
                  </a:extLst>
                </a:gridCol>
                <a:gridCol w="5324091">
                  <a:extLst>
                    <a:ext uri="{9D8B030D-6E8A-4147-A177-3AD203B41FA5}">
                      <a16:colId xmlns:a16="http://schemas.microsoft.com/office/drawing/2014/main" val="3329633138"/>
                    </a:ext>
                  </a:extLst>
                </a:gridCol>
                <a:gridCol w="4157839">
                  <a:extLst>
                    <a:ext uri="{9D8B030D-6E8A-4147-A177-3AD203B41FA5}">
                      <a16:colId xmlns:a16="http://schemas.microsoft.com/office/drawing/2014/main" val="713425061"/>
                    </a:ext>
                  </a:extLst>
                </a:gridCol>
              </a:tblGrid>
              <a:tr h="96176">
                <a:tc>
                  <a:txBody>
                    <a:bodyPr/>
                    <a:lstStyle/>
                    <a:p>
                      <a:pPr>
                        <a:lnSpc>
                          <a:spcPct val="106000"/>
                        </a:lnSpc>
                        <a:spcAft>
                          <a:spcPts val="0"/>
                        </a:spcAft>
                      </a:pPr>
                      <a:r>
                        <a:rPr lang="en-US" sz="1800" b="1" kern="1200">
                          <a:solidFill>
                            <a:srgbClr val="000000"/>
                          </a:solidFill>
                          <a:effectLst/>
                          <a:latin typeface="Arial" panose="020B0604020202020204" pitchFamily="34" charset="0"/>
                          <a:ea typeface="Calibri" panose="020F0502020204030204" pitchFamily="34" charset="0"/>
                          <a:cs typeface="Arial" panose="020B0604020202020204" pitchFamily="34" charset="0"/>
                        </a:rPr>
                        <a:t>Parameter</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35227" marR="35227" marT="6005" marB="0" anchor="ctr">
                    <a:lnL>
                      <a:noFill/>
                    </a:lnL>
                    <a:lnR>
                      <a:noFill/>
                    </a:lnR>
                    <a:lnT w="12700" cap="flat" cmpd="sng"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nSpc>
                          <a:spcPct val="106000"/>
                        </a:lnSpc>
                        <a:spcAft>
                          <a:spcPts val="0"/>
                        </a:spcAft>
                      </a:pPr>
                      <a:r>
                        <a:rPr lang="en-US" sz="1800" b="1" kern="1200">
                          <a:solidFill>
                            <a:srgbClr val="000000"/>
                          </a:solidFill>
                          <a:effectLst/>
                          <a:latin typeface="Arial" panose="020B0604020202020204" pitchFamily="34" charset="0"/>
                          <a:ea typeface="Calibri" panose="020F0502020204030204" pitchFamily="34" charset="0"/>
                          <a:cs typeface="Arial" panose="020B0604020202020204" pitchFamily="34" charset="0"/>
                        </a:rPr>
                        <a:t>Method</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nSpc>
                          <a:spcPct val="106000"/>
                        </a:lnSpc>
                        <a:spcAft>
                          <a:spcPts val="0"/>
                        </a:spcAft>
                      </a:pPr>
                      <a:r>
                        <a:rPr lang="en-US" sz="18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Reference</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35227" marR="35227" marT="6005" marB="0" anchor="ctr">
                    <a:lnL>
                      <a:noFill/>
                    </a:lnL>
                    <a:lnR>
                      <a:noFill/>
                    </a:lnR>
                    <a:lnT w="12700" cap="flat" cmpd="sng"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653843062"/>
                  </a:ext>
                </a:extLst>
              </a:tr>
              <a:tr h="399287">
                <a:tc>
                  <a:txBody>
                    <a:bodyPr/>
                    <a:lstStyle/>
                    <a:p>
                      <a:pPr>
                        <a:lnSpc>
                          <a:spcPct val="115000"/>
                        </a:lnSpc>
                        <a:spcAft>
                          <a:spcPts val="0"/>
                        </a:spcAft>
                      </a:pPr>
                      <a:r>
                        <a:rPr lang="en-US" sz="1400" b="1" i="0" kern="1200">
                          <a:solidFill>
                            <a:srgbClr val="000000"/>
                          </a:solidFill>
                          <a:effectLst/>
                          <a:latin typeface="Arial" panose="020B0604020202020204" pitchFamily="34" charset="0"/>
                          <a:ea typeface="Calibri" panose="020F0502020204030204" pitchFamily="34" charset="0"/>
                          <a:cs typeface="Arial" panose="020B0604020202020204" pitchFamily="34" charset="0"/>
                        </a:rPr>
                        <a:t>pH</a:t>
                      </a:r>
                      <a:endParaRPr lang="en-US" sz="1400" i="0">
                        <a:effectLst/>
                        <a:latin typeface="Arial" panose="020B0604020202020204" pitchFamily="34" charset="0"/>
                        <a:ea typeface="Calibri" panose="020F0502020204030204" pitchFamily="34" charset="0"/>
                        <a:cs typeface="Arial" panose="020B0604020202020204" pitchFamily="34" charset="0"/>
                      </a:endParaRPr>
                    </a:p>
                  </a:txBody>
                  <a:tcPr marL="35227" marR="35227" marT="6005" marB="0" anchor="ctr">
                    <a:lnL>
                      <a:noFill/>
                    </a:lnL>
                    <a:lnR>
                      <a:noFill/>
                    </a:lnR>
                    <a:lnT w="127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400" b="0" i="0" u="none" strike="noStrike" kern="1200" baseline="0">
                          <a:solidFill>
                            <a:schemeClr val="tx1"/>
                          </a:solidFill>
                          <a:latin typeface="Arial" panose="020B0604020202020204" pitchFamily="34" charset="0"/>
                          <a:ea typeface="+mn-ea"/>
                          <a:cs typeface="Arial" panose="020B0604020202020204" pitchFamily="34" charset="0"/>
                        </a:rPr>
                        <a:t>10% (w/v) honey solution measured at </a:t>
                      </a:r>
                    </a:p>
                    <a:p>
                      <a:r>
                        <a:rPr lang="en-US" sz="1400" b="0" i="0" u="none" strike="noStrike" kern="1200" baseline="0">
                          <a:solidFill>
                            <a:schemeClr val="tx1"/>
                          </a:solidFill>
                          <a:latin typeface="Arial" panose="020B0604020202020204" pitchFamily="34" charset="0"/>
                          <a:ea typeface="+mn-ea"/>
                          <a:cs typeface="Arial" panose="020B0604020202020204" pitchFamily="34" charset="0"/>
                        </a:rPr>
                        <a:t>WTW MULTI 3320 multiparameter</a:t>
                      </a:r>
                      <a:endParaRPr lang="en-US" sz="1400" i="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a:noFill/>
                    </a:lnL>
                    <a:lnR>
                      <a:noFill/>
                    </a:lnR>
                    <a:lnT w="127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i="0" kern="1200">
                          <a:solidFill>
                            <a:srgbClr val="000000"/>
                          </a:solidFill>
                          <a:effectLst/>
                          <a:latin typeface="Arial" panose="020B0604020202020204" pitchFamily="34" charset="0"/>
                          <a:ea typeface="TimesNewRomanPSMT"/>
                          <a:cs typeface="Arial" panose="020B0604020202020204" pitchFamily="34" charset="0"/>
                        </a:rPr>
                        <a:t>Bogdanov S., 2009; </a:t>
                      </a:r>
                      <a:r>
                        <a:rPr lang="en-US" sz="1400" i="0" kern="1200">
                          <a:solidFill>
                            <a:srgbClr val="000000"/>
                          </a:solidFill>
                          <a:effectLst/>
                          <a:latin typeface="Arial" panose="020B0604020202020204" pitchFamily="34" charset="0"/>
                          <a:ea typeface="Calibri" panose="020F0502020204030204" pitchFamily="34" charset="0"/>
                          <a:cs typeface="Arial" panose="020B0604020202020204" pitchFamily="34" charset="0"/>
                        </a:rPr>
                        <a:t>Sereia </a:t>
                      </a:r>
                      <a:r>
                        <a:rPr lang="en-US" sz="1400" i="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M.J. et al</a:t>
                      </a:r>
                      <a:r>
                        <a:rPr lang="en-US" sz="1400" i="0" kern="1200">
                          <a:solidFill>
                            <a:srgbClr val="000000"/>
                          </a:solidFill>
                          <a:effectLst/>
                          <a:latin typeface="Arial" panose="020B0604020202020204" pitchFamily="34" charset="0"/>
                          <a:ea typeface="Calibri" panose="020F0502020204030204" pitchFamily="34" charset="0"/>
                          <a:cs typeface="Arial" panose="020B0604020202020204" pitchFamily="34" charset="0"/>
                        </a:rPr>
                        <a:t>., 2017; </a:t>
                      </a:r>
                      <a:r>
                        <a:rPr lang="ro-RO" sz="1400" i="0" kern="1200">
                          <a:solidFill>
                            <a:schemeClr val="tx1"/>
                          </a:solidFill>
                          <a:effectLst/>
                          <a:latin typeface="Arial" panose="020B0604020202020204" pitchFamily="34" charset="0"/>
                          <a:ea typeface="+mn-ea"/>
                          <a:cs typeface="Arial" panose="020B0604020202020204" pitchFamily="34" charset="0"/>
                        </a:rPr>
                        <a:t>SR(Romanian Standard) 784-3:2009: Honey bee. Part 3: Analytical methods</a:t>
                      </a:r>
                      <a:endParaRPr lang="en-US" sz="1400" i="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US" sz="1400" i="0" dirty="0">
                        <a:effectLst/>
                        <a:latin typeface="Arial" panose="020B0604020202020204" pitchFamily="34" charset="0"/>
                        <a:ea typeface="Calibri" panose="020F0502020204030204" pitchFamily="34" charset="0"/>
                        <a:cs typeface="Arial" panose="020B0604020202020204" pitchFamily="34" charset="0"/>
                      </a:endParaRPr>
                    </a:p>
                  </a:txBody>
                  <a:tcPr marL="35227" marR="35227" marT="6005" marB="0" anchor="ctr">
                    <a:lnL>
                      <a:noFill/>
                    </a:lnL>
                    <a:lnR>
                      <a:noFill/>
                    </a:lnR>
                    <a:lnT w="127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4608964"/>
                  </a:ext>
                </a:extLst>
              </a:tr>
              <a:tr h="580675">
                <a:tc>
                  <a:txBody>
                    <a:bodyPr/>
                    <a:lstStyle/>
                    <a:p>
                      <a:pPr>
                        <a:lnSpc>
                          <a:spcPct val="115000"/>
                        </a:lnSpc>
                        <a:spcAft>
                          <a:spcPts val="0"/>
                        </a:spcAft>
                      </a:pPr>
                      <a:r>
                        <a:rPr lang="en-US" sz="1400" b="1" i="0" kern="1200">
                          <a:solidFill>
                            <a:srgbClr val="000000"/>
                          </a:solidFill>
                          <a:effectLst/>
                          <a:latin typeface="Arial" panose="020B0604020202020204" pitchFamily="34" charset="0"/>
                          <a:ea typeface="Calibri" panose="020F0502020204030204" pitchFamily="34" charset="0"/>
                          <a:cs typeface="Arial" panose="020B0604020202020204" pitchFamily="34" charset="0"/>
                        </a:rPr>
                        <a:t>Free acidity (FA)</a:t>
                      </a:r>
                      <a:endParaRPr lang="en-US" sz="1400" i="0">
                        <a:effectLst/>
                        <a:latin typeface="Arial" panose="020B0604020202020204" pitchFamily="34" charset="0"/>
                        <a:ea typeface="Calibri" panose="020F0502020204030204" pitchFamily="34" charset="0"/>
                        <a:cs typeface="Arial" panose="020B0604020202020204" pitchFamily="34" charset="0"/>
                      </a:endParaRPr>
                    </a:p>
                  </a:txBody>
                  <a:tcPr marL="35227" marR="35227" marT="600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titration method (10% (w/v) honey solution </a:t>
                      </a:r>
                    </a:p>
                    <a:p>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with 0.1 N NaOH), expressed in </a:t>
                      </a:r>
                      <a:r>
                        <a:rPr lang="en-US" sz="1400" i="0" kern="1200" dirty="0" err="1">
                          <a:solidFill>
                            <a:schemeClr val="tx1"/>
                          </a:solidFill>
                          <a:effectLst/>
                          <a:latin typeface="Arial" panose="020B0604020202020204" pitchFamily="34" charset="0"/>
                          <a:ea typeface="+mn-ea"/>
                          <a:cs typeface="Arial" panose="020B0604020202020204" pitchFamily="34" charset="0"/>
                        </a:rPr>
                        <a:t>meq</a:t>
                      </a:r>
                      <a:r>
                        <a:rPr lang="en-US" sz="1400" i="0" kern="1200" dirty="0">
                          <a:solidFill>
                            <a:schemeClr val="tx1"/>
                          </a:solidFill>
                          <a:effectLst/>
                          <a:latin typeface="Arial" panose="020B0604020202020204" pitchFamily="34" charset="0"/>
                          <a:ea typeface="+mn-ea"/>
                          <a:cs typeface="Arial" panose="020B0604020202020204" pitchFamily="34" charset="0"/>
                        </a:rPr>
                        <a:t> kg</a:t>
                      </a:r>
                      <a:r>
                        <a:rPr lang="en-US" sz="1400" i="0" kern="1200" baseline="30000" dirty="0">
                          <a:solidFill>
                            <a:schemeClr val="tx1"/>
                          </a:solidFill>
                          <a:effectLst/>
                          <a:latin typeface="Arial" panose="020B0604020202020204" pitchFamily="34" charset="0"/>
                          <a:ea typeface="+mn-ea"/>
                          <a:cs typeface="Arial" panose="020B0604020202020204" pitchFamily="34" charset="0"/>
                        </a:rPr>
                        <a:t>-1</a:t>
                      </a:r>
                      <a:endParaRPr lang="en-US" sz="1400" i="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nSpc>
                          <a:spcPct val="115000"/>
                        </a:lnSpc>
                        <a:spcAft>
                          <a:spcPts val="0"/>
                        </a:spcAft>
                      </a:pP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35227" marR="35227" marT="600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7409820"/>
                  </a:ext>
                </a:extLst>
              </a:tr>
              <a:tr h="387171">
                <a:tc>
                  <a:txBody>
                    <a:bodyPr/>
                    <a:lstStyle/>
                    <a:p>
                      <a:pPr>
                        <a:lnSpc>
                          <a:spcPct val="115000"/>
                        </a:lnSpc>
                        <a:spcAft>
                          <a:spcPts val="0"/>
                        </a:spcAft>
                      </a:pPr>
                      <a:r>
                        <a:rPr lang="en-US" sz="1400" b="1" i="0" kern="1200">
                          <a:solidFill>
                            <a:srgbClr val="000000"/>
                          </a:solidFill>
                          <a:effectLst/>
                          <a:latin typeface="Arial" panose="020B0604020202020204" pitchFamily="34" charset="0"/>
                          <a:ea typeface="Calibri" panose="020F0502020204030204" pitchFamily="34" charset="0"/>
                          <a:cs typeface="Arial" panose="020B0604020202020204" pitchFamily="34" charset="0"/>
                        </a:rPr>
                        <a:t>Ash</a:t>
                      </a:r>
                      <a:endParaRPr lang="en-US" sz="1400" i="0">
                        <a:effectLst/>
                        <a:latin typeface="Arial" panose="020B0604020202020204" pitchFamily="34" charset="0"/>
                        <a:ea typeface="Calibri" panose="020F0502020204030204" pitchFamily="34" charset="0"/>
                        <a:cs typeface="Arial" panose="020B0604020202020204" pitchFamily="34" charset="0"/>
                      </a:endParaRPr>
                    </a:p>
                  </a:txBody>
                  <a:tcPr marL="35227" marR="35227" marT="600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tab pos="334645" algn="l"/>
                        </a:tabLst>
                        <a:defRPr/>
                      </a:pPr>
                      <a:r>
                        <a:rPr lang="en-US" sz="1400" b="0" i="0" u="none" strike="noStrike" kern="1200" baseline="0">
                          <a:solidFill>
                            <a:schemeClr val="tx1"/>
                          </a:solidFill>
                          <a:latin typeface="Arial" panose="020B0604020202020204" pitchFamily="34" charset="0"/>
                          <a:ea typeface="+mn-ea"/>
                          <a:cs typeface="Arial" panose="020B0604020202020204" pitchFamily="34" charset="0"/>
                        </a:rPr>
                        <a:t>calcination method (550 ºC); the results were </a:t>
                      </a:r>
                    </a:p>
                    <a:p>
                      <a:pPr marL="0" marR="0" lvl="0" indent="0" algn="l" defTabSz="914400" rtl="0" eaLnBrk="1" fontAlgn="auto" latinLnBrk="0" hangingPunct="1">
                        <a:lnSpc>
                          <a:spcPct val="115000"/>
                        </a:lnSpc>
                        <a:spcBef>
                          <a:spcPts val="0"/>
                        </a:spcBef>
                        <a:spcAft>
                          <a:spcPts val="0"/>
                        </a:spcAft>
                        <a:buClrTx/>
                        <a:buSzTx/>
                        <a:buFontTx/>
                        <a:buNone/>
                        <a:tabLst>
                          <a:tab pos="334645" algn="l"/>
                        </a:tabLst>
                        <a:defRPr/>
                      </a:pPr>
                      <a:r>
                        <a:rPr lang="en-US" sz="1400" b="0" i="0" u="none" strike="noStrike" kern="1200" baseline="0">
                          <a:solidFill>
                            <a:schemeClr val="tx1"/>
                          </a:solidFill>
                          <a:latin typeface="Arial" panose="020B0604020202020204" pitchFamily="34" charset="0"/>
                          <a:ea typeface="+mn-ea"/>
                          <a:cs typeface="Arial" panose="020B0604020202020204" pitchFamily="34" charset="0"/>
                        </a:rPr>
                        <a:t>expressed in g/100 g</a:t>
                      </a:r>
                      <a:endParaRPr lang="en-US" sz="1400" i="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i="0" kern="1200">
                          <a:solidFill>
                            <a:srgbClr val="000000"/>
                          </a:solidFill>
                          <a:effectLst/>
                          <a:latin typeface="Arial" panose="020B0604020202020204" pitchFamily="34" charset="0"/>
                          <a:ea typeface="TimesNewRomanPSMT"/>
                          <a:cs typeface="Arial" panose="020B0604020202020204" pitchFamily="34" charset="0"/>
                        </a:rPr>
                        <a:t>Bogdanov S., 2009; </a:t>
                      </a:r>
                      <a:r>
                        <a:rPr lang="en-US" sz="1400" i="0" kern="1200">
                          <a:solidFill>
                            <a:srgbClr val="000000"/>
                          </a:solidFill>
                          <a:effectLst/>
                          <a:latin typeface="Arial" panose="020B0604020202020204" pitchFamily="34" charset="0"/>
                          <a:ea typeface="Calibri" panose="020F0502020204030204" pitchFamily="34" charset="0"/>
                          <a:cs typeface="Arial" panose="020B0604020202020204" pitchFamily="34" charset="0"/>
                        </a:rPr>
                        <a:t>Sereia M.J. et al., 2017; </a:t>
                      </a:r>
                      <a:r>
                        <a:rPr lang="ro-RO" sz="1400" i="0" kern="1200">
                          <a:solidFill>
                            <a:schemeClr val="tx1"/>
                          </a:solidFill>
                          <a:effectLst/>
                          <a:latin typeface="Arial" panose="020B0604020202020204" pitchFamily="34" charset="0"/>
                          <a:ea typeface="+mn-ea"/>
                          <a:cs typeface="Arial" panose="020B0604020202020204" pitchFamily="34" charset="0"/>
                        </a:rPr>
                        <a:t>SR(Romanian Standard) 784-3:2009: Honey bee. Part 3: Analytical methods</a:t>
                      </a:r>
                      <a:endParaRPr lang="en-US" sz="1400" i="0">
                        <a:effectLst/>
                        <a:latin typeface="Arial" panose="020B0604020202020204" pitchFamily="34" charset="0"/>
                        <a:ea typeface="Calibri" panose="020F0502020204030204" pitchFamily="34" charset="0"/>
                        <a:cs typeface="Arial" panose="020B0604020202020204" pitchFamily="34" charset="0"/>
                      </a:endParaRPr>
                    </a:p>
                  </a:txBody>
                  <a:tcPr marL="35227" marR="35227" marT="600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0389691"/>
                  </a:ext>
                </a:extLst>
              </a:tr>
              <a:tr h="586362">
                <a:tc>
                  <a:txBody>
                    <a:bodyPr/>
                    <a:lstStyle/>
                    <a:p>
                      <a:pPr>
                        <a:lnSpc>
                          <a:spcPct val="115000"/>
                        </a:lnSpc>
                        <a:spcAft>
                          <a:spcPts val="0"/>
                        </a:spcAft>
                      </a:pPr>
                      <a:r>
                        <a:rPr lang="en-US" sz="1400" b="1" i="0" kern="1200">
                          <a:solidFill>
                            <a:srgbClr val="000000"/>
                          </a:solidFill>
                          <a:effectLst/>
                          <a:latin typeface="Arial" panose="020B0604020202020204" pitchFamily="34" charset="0"/>
                          <a:ea typeface="Calibri" panose="020F0502020204030204" pitchFamily="34" charset="0"/>
                          <a:cs typeface="Arial" panose="020B0604020202020204" pitchFamily="34" charset="0"/>
                        </a:rPr>
                        <a:t>Electrical conductivity (EC)</a:t>
                      </a:r>
                      <a:endParaRPr lang="en-US" sz="1400" i="0">
                        <a:effectLst/>
                        <a:latin typeface="Arial" panose="020B0604020202020204" pitchFamily="34" charset="0"/>
                        <a:ea typeface="Calibri" panose="020F0502020204030204" pitchFamily="34" charset="0"/>
                        <a:cs typeface="Arial" panose="020B0604020202020204" pitchFamily="34" charset="0"/>
                      </a:endParaRPr>
                    </a:p>
                  </a:txBody>
                  <a:tcPr marL="35227" marR="35227" marT="600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20% (w/w) honey solution (dry matter basis) in </a:t>
                      </a:r>
                      <a:r>
                        <a:rPr lang="en-US" sz="1400" b="0" i="0" u="none" strike="noStrike" kern="1200" baseline="0" dirty="0" err="1">
                          <a:solidFill>
                            <a:schemeClr val="tx1"/>
                          </a:solidFill>
                          <a:latin typeface="Arial" panose="020B0604020202020204" pitchFamily="34" charset="0"/>
                          <a:ea typeface="+mn-ea"/>
                          <a:cs typeface="Arial" panose="020B0604020202020204" pitchFamily="34" charset="0"/>
                        </a:rPr>
                        <a:t>mili</a:t>
                      </a: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-Q water, measured at  WTW MULTI  3320 multiparameter; the results were expressed </a:t>
                      </a:r>
                      <a:r>
                        <a:rPr lang="en-US" sz="1400" b="0" i="0" u="none" strike="noStrike" kern="1200" baseline="0">
                          <a:solidFill>
                            <a:schemeClr val="tx1"/>
                          </a:solidFill>
                          <a:latin typeface="Arial" panose="020B0604020202020204" pitchFamily="34" charset="0"/>
                          <a:ea typeface="+mn-ea"/>
                          <a:cs typeface="Arial" panose="020B0604020202020204" pitchFamily="34" charset="0"/>
                        </a:rPr>
                        <a:t>in </a:t>
                      </a:r>
                      <a:r>
                        <a:rPr lang="en-US" sz="1400" i="0" kern="1200">
                          <a:solidFill>
                            <a:schemeClr val="tx1"/>
                          </a:solidFill>
                          <a:effectLst/>
                          <a:latin typeface="Arial" panose="020B0604020202020204" pitchFamily="34" charset="0"/>
                          <a:ea typeface="+mn-ea"/>
                          <a:cs typeface="Arial" panose="020B0604020202020204" pitchFamily="34" charset="0"/>
                        </a:rPr>
                        <a:t>mS </a:t>
                      </a:r>
                      <a:r>
                        <a:rPr lang="en-US" sz="1400" i="0" kern="1200" dirty="0">
                          <a:solidFill>
                            <a:schemeClr val="tx1"/>
                          </a:solidFill>
                          <a:effectLst/>
                          <a:latin typeface="Arial" panose="020B0604020202020204" pitchFamily="34" charset="0"/>
                          <a:ea typeface="+mn-ea"/>
                          <a:cs typeface="Arial" panose="020B0604020202020204" pitchFamily="34" charset="0"/>
                        </a:rPr>
                        <a:t>cm</a:t>
                      </a:r>
                      <a:r>
                        <a:rPr lang="en-US" sz="1400" i="0" kern="1200" baseline="30000" dirty="0">
                          <a:solidFill>
                            <a:schemeClr val="tx1"/>
                          </a:solidFill>
                          <a:effectLst/>
                          <a:latin typeface="Arial" panose="020B0604020202020204" pitchFamily="34" charset="0"/>
                          <a:ea typeface="+mn-ea"/>
                          <a:cs typeface="Arial" panose="020B0604020202020204" pitchFamily="34" charset="0"/>
                        </a:rPr>
                        <a:t>-1</a:t>
                      </a:r>
                      <a:endParaRPr lang="en-US" sz="1400" i="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nSpc>
                          <a:spcPct val="115000"/>
                        </a:lnSpc>
                        <a:spcAft>
                          <a:spcPts val="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5227" marR="35227" marT="600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9077995"/>
                  </a:ext>
                </a:extLst>
              </a:tr>
              <a:tr h="785554">
                <a:tc>
                  <a:txBody>
                    <a:bodyPr/>
                    <a:lstStyle/>
                    <a:p>
                      <a:pPr>
                        <a:lnSpc>
                          <a:spcPct val="115000"/>
                        </a:lnSpc>
                        <a:spcAft>
                          <a:spcPts val="0"/>
                        </a:spcAft>
                      </a:pPr>
                      <a:r>
                        <a:rPr lang="en-US" sz="1400" b="1" i="0" kern="1200">
                          <a:solidFill>
                            <a:srgbClr val="000000"/>
                          </a:solidFill>
                          <a:effectLst/>
                          <a:latin typeface="Arial" panose="020B0604020202020204" pitchFamily="34" charset="0"/>
                          <a:ea typeface="Calibri" panose="020F0502020204030204" pitchFamily="34" charset="0"/>
                          <a:cs typeface="Arial" panose="020B0604020202020204" pitchFamily="34" charset="0"/>
                        </a:rPr>
                        <a:t>Total phenols content (TPC)</a:t>
                      </a:r>
                      <a:endParaRPr lang="en-US" sz="1400" i="0">
                        <a:effectLst/>
                        <a:latin typeface="Arial" panose="020B0604020202020204" pitchFamily="34" charset="0"/>
                        <a:ea typeface="Calibri" panose="020F0502020204030204" pitchFamily="34" charset="0"/>
                        <a:cs typeface="Arial" panose="020B0604020202020204" pitchFamily="34" charset="0"/>
                      </a:endParaRPr>
                    </a:p>
                  </a:txBody>
                  <a:tcPr marL="35227" marR="35227" marT="600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400" i="0">
                          <a:latin typeface="Arial" panose="020B0604020202020204" pitchFamily="34" charset="0"/>
                          <a:cs typeface="Arial" panose="020B0604020202020204" pitchFamily="34" charset="0"/>
                        </a:rPr>
                        <a:t>Folin-Ciocalteu method modified </a:t>
                      </a:r>
                      <a:r>
                        <a:rPr lang="en-GB" sz="1400" i="0">
                          <a:latin typeface="Arial" panose="020B0604020202020204" pitchFamily="34" charset="0"/>
                          <a:cs typeface="Arial" panose="020B0604020202020204" pitchFamily="34" charset="0"/>
                        </a:rPr>
                        <a:t>from Bobi</a:t>
                      </a:r>
                      <a:r>
                        <a:rPr lang="ro-RO" sz="1400" i="0">
                          <a:latin typeface="Arial" panose="020B0604020202020204" pitchFamily="34" charset="0"/>
                          <a:cs typeface="Arial" panose="020B0604020202020204" pitchFamily="34" charset="0"/>
                        </a:rPr>
                        <a:t>ș et al. (2008) and Sereia et al. (2017)</a:t>
                      </a:r>
                      <a:r>
                        <a:rPr lang="en-US" sz="1400" i="0">
                          <a:latin typeface="Arial" panose="020B0604020202020204" pitchFamily="34" charset="0"/>
                          <a:cs typeface="Arial" panose="020B0604020202020204" pitchFamily="34" charset="0"/>
                        </a:rPr>
                        <a:t>. The absorbance was measured at 742 nm against a blank (UV-1400 Shimadzu spectrophotometer). Standard calibration (gallic acid; 5 calibration points and 3 replicates; </a:t>
                      </a:r>
                      <a:r>
                        <a:rPr lang="en-US" sz="1400" i="0" kern="1200">
                          <a:solidFill>
                            <a:schemeClr val="tx1"/>
                          </a:solidFill>
                          <a:effectLst/>
                          <a:latin typeface="Arial" panose="020B0604020202020204" pitchFamily="34" charset="0"/>
                          <a:ea typeface="+mn-ea"/>
                          <a:cs typeface="Arial" panose="020B0604020202020204" pitchFamily="34" charset="0"/>
                        </a:rPr>
                        <a:t>concentration ranging in 2-12 mg L</a:t>
                      </a:r>
                      <a:r>
                        <a:rPr lang="en-US" sz="1400" i="0" kern="1200" baseline="30000">
                          <a:solidFill>
                            <a:schemeClr val="tx1"/>
                          </a:solidFill>
                          <a:effectLst/>
                          <a:latin typeface="Arial" panose="020B0604020202020204" pitchFamily="34" charset="0"/>
                          <a:ea typeface="+mn-ea"/>
                          <a:cs typeface="Arial" panose="020B0604020202020204" pitchFamily="34" charset="0"/>
                        </a:rPr>
                        <a:t>-1</a:t>
                      </a:r>
                      <a:r>
                        <a:rPr lang="en-US" sz="1400" i="0" kern="1200">
                          <a:solidFill>
                            <a:schemeClr val="tx1"/>
                          </a:solidFill>
                          <a:effectLst/>
                          <a:latin typeface="Arial" panose="020B0604020202020204" pitchFamily="34" charset="0"/>
                          <a:ea typeface="+mn-ea"/>
                          <a:cs typeface="Arial" panose="020B0604020202020204" pitchFamily="34" charset="0"/>
                        </a:rPr>
                        <a:t> interval; y=0.089x+0.1147; R</a:t>
                      </a:r>
                      <a:r>
                        <a:rPr lang="en-US" sz="1400" i="0" kern="1200" baseline="30000">
                          <a:solidFill>
                            <a:schemeClr val="tx1"/>
                          </a:solidFill>
                          <a:effectLst/>
                          <a:latin typeface="Arial" panose="020B0604020202020204" pitchFamily="34" charset="0"/>
                          <a:ea typeface="+mn-ea"/>
                          <a:cs typeface="Arial" panose="020B0604020202020204" pitchFamily="34" charset="0"/>
                        </a:rPr>
                        <a:t>2</a:t>
                      </a:r>
                      <a:r>
                        <a:rPr lang="en-US" sz="1400" i="0" kern="1200">
                          <a:solidFill>
                            <a:schemeClr val="tx1"/>
                          </a:solidFill>
                          <a:effectLst/>
                          <a:latin typeface="Arial" panose="020B0604020202020204" pitchFamily="34" charset="0"/>
                          <a:ea typeface="+mn-ea"/>
                          <a:cs typeface="Arial" panose="020B0604020202020204" pitchFamily="34" charset="0"/>
                        </a:rPr>
                        <a:t>=0.9972</a:t>
                      </a:r>
                      <a:r>
                        <a:rPr lang="en-US" sz="1400" i="0">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15000"/>
                        </a:lnSpc>
                        <a:spcBef>
                          <a:spcPts val="0"/>
                        </a:spcBef>
                        <a:spcAft>
                          <a:spcPts val="0"/>
                        </a:spcAft>
                        <a:buClrTx/>
                        <a:buSzTx/>
                        <a:buFontTx/>
                        <a:buNone/>
                        <a:tabLst>
                          <a:tab pos="334645" algn="l"/>
                        </a:tabLst>
                        <a:defRPr/>
                      </a:pPr>
                      <a:r>
                        <a:rPr lang="en-US" sz="1400" i="0" kern="1200">
                          <a:solidFill>
                            <a:schemeClr val="tx1"/>
                          </a:solidFill>
                          <a:effectLst/>
                          <a:latin typeface="Arial" panose="020B0604020202020204" pitchFamily="34" charset="0"/>
                          <a:ea typeface="+mn-ea"/>
                          <a:cs typeface="Arial" panose="020B0604020202020204" pitchFamily="34" charset="0"/>
                        </a:rPr>
                        <a:t>The results were expressed in mg of quercetin equivalents (QE)/100g </a:t>
                      </a:r>
                      <a:endParaRPr lang="en-US" sz="1400" i="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334645" algn="l"/>
                        </a:tabLst>
                      </a:pPr>
                      <a:r>
                        <a:rPr lang="en-GB" sz="1400" i="0">
                          <a:latin typeface="Arial" panose="020B0604020202020204" pitchFamily="34" charset="0"/>
                          <a:cs typeface="Arial" panose="020B0604020202020204" pitchFamily="34" charset="0"/>
                        </a:rPr>
                        <a:t>Bobi</a:t>
                      </a:r>
                      <a:r>
                        <a:rPr lang="ro-RO" sz="1400" i="0">
                          <a:latin typeface="Arial" panose="020B0604020202020204" pitchFamily="34" charset="0"/>
                          <a:cs typeface="Arial" panose="020B0604020202020204" pitchFamily="34" charset="0"/>
                        </a:rPr>
                        <a:t>ș et al. (2008) and Sereia et al. (2017)</a:t>
                      </a:r>
                      <a:endParaRPr lang="en-US" sz="1400" i="0" dirty="0">
                        <a:effectLst/>
                        <a:latin typeface="Arial" panose="020B0604020202020204" pitchFamily="34" charset="0"/>
                        <a:ea typeface="Calibri" panose="020F0502020204030204" pitchFamily="34" charset="0"/>
                        <a:cs typeface="Arial" panose="020B0604020202020204" pitchFamily="34" charset="0"/>
                      </a:endParaRPr>
                    </a:p>
                  </a:txBody>
                  <a:tcPr marL="35227" marR="35227" marT="600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1013171"/>
                  </a:ext>
                </a:extLst>
              </a:tr>
              <a:tr h="692840">
                <a:tc>
                  <a:txBody>
                    <a:bodyPr/>
                    <a:lstStyle/>
                    <a:p>
                      <a:pPr>
                        <a:lnSpc>
                          <a:spcPct val="115000"/>
                        </a:lnSpc>
                        <a:spcAft>
                          <a:spcPts val="0"/>
                        </a:spcAft>
                      </a:pPr>
                      <a:r>
                        <a:rPr lang="en-US" sz="1400" b="1" i="0" kern="1200">
                          <a:solidFill>
                            <a:srgbClr val="000000"/>
                          </a:solidFill>
                          <a:effectLst/>
                          <a:latin typeface="Arial" panose="020B0604020202020204" pitchFamily="34" charset="0"/>
                          <a:ea typeface="Calibri" panose="020F0502020204030204" pitchFamily="34" charset="0"/>
                          <a:cs typeface="Arial" panose="020B0604020202020204" pitchFamily="34" charset="0"/>
                        </a:rPr>
                        <a:t>Total phenols content (TPC)</a:t>
                      </a:r>
                      <a:endParaRPr lang="en-US" sz="1400" i="0">
                        <a:effectLst/>
                        <a:latin typeface="Arial" panose="020B0604020202020204" pitchFamily="34" charset="0"/>
                        <a:ea typeface="Calibri" panose="020F0502020204030204" pitchFamily="34" charset="0"/>
                        <a:cs typeface="Arial" panose="020B0604020202020204" pitchFamily="34" charset="0"/>
                      </a:endParaRPr>
                    </a:p>
                  </a:txBody>
                  <a:tcPr marL="35227" marR="35227" marT="600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i="0">
                          <a:latin typeface="Arial" panose="020B0604020202020204" pitchFamily="34" charset="0"/>
                          <a:cs typeface="Arial" panose="020B0604020202020204" pitchFamily="34" charset="0"/>
                        </a:rPr>
                        <a:t>method with minor changes developed by Bobi</a:t>
                      </a:r>
                      <a:r>
                        <a:rPr lang="ro-RO" sz="1400" i="0">
                          <a:latin typeface="Arial" panose="020B0604020202020204" pitchFamily="34" charset="0"/>
                          <a:cs typeface="Arial" panose="020B0604020202020204" pitchFamily="34" charset="0"/>
                        </a:rPr>
                        <a:t>ș et al. (2008) and Pontis et al. (2014). </a:t>
                      </a:r>
                      <a:r>
                        <a:rPr lang="en-US" sz="1400" i="0">
                          <a:latin typeface="Arial" panose="020B0604020202020204" pitchFamily="34" charset="0"/>
                          <a:cs typeface="Arial" panose="020B0604020202020204" pitchFamily="34" charset="0"/>
                        </a:rPr>
                        <a:t>The absorbance was measured at 430 nm against a blank (UV-1400 Shimadzu spectrophotometer). Standard calibration (quercetin; 6 calibration points and 3 replicates; </a:t>
                      </a:r>
                      <a:r>
                        <a:rPr lang="en-US" sz="1400" i="0" kern="1200">
                          <a:solidFill>
                            <a:schemeClr val="tx1"/>
                          </a:solidFill>
                          <a:effectLst/>
                          <a:latin typeface="Arial" panose="020B0604020202020204" pitchFamily="34" charset="0"/>
                          <a:ea typeface="+mn-ea"/>
                          <a:cs typeface="Arial" panose="020B0604020202020204" pitchFamily="34" charset="0"/>
                        </a:rPr>
                        <a:t>concentration ranging in 0.5-5 mg L</a:t>
                      </a:r>
                      <a:r>
                        <a:rPr lang="en-US" sz="1400" i="0" kern="1200" baseline="30000">
                          <a:solidFill>
                            <a:schemeClr val="tx1"/>
                          </a:solidFill>
                          <a:effectLst/>
                          <a:latin typeface="Arial" panose="020B0604020202020204" pitchFamily="34" charset="0"/>
                          <a:ea typeface="+mn-ea"/>
                          <a:cs typeface="Arial" panose="020B0604020202020204" pitchFamily="34" charset="0"/>
                        </a:rPr>
                        <a:t>-1</a:t>
                      </a:r>
                      <a:r>
                        <a:rPr lang="en-US" sz="1400" i="0" kern="1200">
                          <a:solidFill>
                            <a:schemeClr val="tx1"/>
                          </a:solidFill>
                          <a:effectLst/>
                          <a:latin typeface="Arial" panose="020B0604020202020204" pitchFamily="34" charset="0"/>
                          <a:ea typeface="+mn-ea"/>
                          <a:cs typeface="Arial" panose="020B0604020202020204" pitchFamily="34" charset="0"/>
                        </a:rPr>
                        <a:t> interval; y=0.1331x+0.0112; R</a:t>
                      </a:r>
                      <a:r>
                        <a:rPr lang="en-US" sz="1400" i="0" kern="1200" baseline="30000">
                          <a:solidFill>
                            <a:schemeClr val="tx1"/>
                          </a:solidFill>
                          <a:effectLst/>
                          <a:latin typeface="Arial" panose="020B0604020202020204" pitchFamily="34" charset="0"/>
                          <a:ea typeface="+mn-ea"/>
                          <a:cs typeface="Arial" panose="020B0604020202020204" pitchFamily="34" charset="0"/>
                        </a:rPr>
                        <a:t>2</a:t>
                      </a:r>
                      <a:r>
                        <a:rPr lang="en-US" sz="1400" i="0" kern="1200">
                          <a:solidFill>
                            <a:schemeClr val="tx1"/>
                          </a:solidFill>
                          <a:effectLst/>
                          <a:latin typeface="Arial" panose="020B0604020202020204" pitchFamily="34" charset="0"/>
                          <a:ea typeface="+mn-ea"/>
                          <a:cs typeface="Arial" panose="020B0604020202020204" pitchFamily="34" charset="0"/>
                        </a:rPr>
                        <a:t>=0.9997</a:t>
                      </a:r>
                      <a:r>
                        <a:rPr lang="en-US" sz="1400" i="0">
                          <a:latin typeface="Arial" panose="020B0604020202020204" pitchFamily="34" charset="0"/>
                          <a:cs typeface="Arial" panose="020B0604020202020204" pitchFamily="34" charset="0"/>
                        </a:rPr>
                        <a:t>). </a:t>
                      </a:r>
                      <a:r>
                        <a:rPr lang="en-US" sz="1400" i="0" kern="1200">
                          <a:solidFill>
                            <a:schemeClr val="tx1"/>
                          </a:solidFill>
                          <a:effectLst/>
                          <a:latin typeface="Arial" panose="020B0604020202020204" pitchFamily="34" charset="0"/>
                          <a:ea typeface="+mn-ea"/>
                          <a:cs typeface="Arial" panose="020B0604020202020204" pitchFamily="34" charset="0"/>
                        </a:rPr>
                        <a:t>The results were expressed in mg of quercetin equivalents (QE)/100g </a:t>
                      </a:r>
                      <a:endParaRPr lang="en-US" sz="1400" i="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i="0" dirty="0" err="1">
                          <a:latin typeface="Arial" panose="020B0604020202020204" pitchFamily="34" charset="0"/>
                          <a:cs typeface="Arial" panose="020B0604020202020204" pitchFamily="34" charset="0"/>
                        </a:rPr>
                        <a:t>Bobi</a:t>
                      </a:r>
                      <a:r>
                        <a:rPr lang="ro-RO" sz="1400" i="0" dirty="0">
                          <a:latin typeface="Arial" panose="020B0604020202020204" pitchFamily="34" charset="0"/>
                          <a:cs typeface="Arial" panose="020B0604020202020204" pitchFamily="34" charset="0"/>
                        </a:rPr>
                        <a:t>ș et al. (2008) </a:t>
                      </a:r>
                      <a:r>
                        <a:rPr lang="ro-RO" sz="1400" i="0" dirty="0" err="1">
                          <a:latin typeface="Arial" panose="020B0604020202020204" pitchFamily="34" charset="0"/>
                          <a:cs typeface="Arial" panose="020B0604020202020204" pitchFamily="34" charset="0"/>
                        </a:rPr>
                        <a:t>and</a:t>
                      </a:r>
                      <a:r>
                        <a:rPr lang="ro-RO" sz="1400" i="0" dirty="0">
                          <a:latin typeface="Arial" panose="020B0604020202020204" pitchFamily="34" charset="0"/>
                          <a:cs typeface="Arial" panose="020B0604020202020204" pitchFamily="34" charset="0"/>
                        </a:rPr>
                        <a:t> </a:t>
                      </a:r>
                      <a:r>
                        <a:rPr lang="ro-RO" sz="1400" i="0" dirty="0" err="1">
                          <a:latin typeface="Arial" panose="020B0604020202020204" pitchFamily="34" charset="0"/>
                          <a:cs typeface="Arial" panose="020B0604020202020204" pitchFamily="34" charset="0"/>
                        </a:rPr>
                        <a:t>Pontis</a:t>
                      </a:r>
                      <a:r>
                        <a:rPr lang="ro-RO" sz="1400" i="0" dirty="0">
                          <a:latin typeface="Arial" panose="020B0604020202020204" pitchFamily="34" charset="0"/>
                          <a:cs typeface="Arial" panose="020B0604020202020204" pitchFamily="34" charset="0"/>
                        </a:rPr>
                        <a:t> et al. (2014)</a:t>
                      </a:r>
                      <a:endParaRPr lang="en-US" sz="1400" i="0" dirty="0">
                        <a:effectLst/>
                        <a:latin typeface="Arial" panose="020B0604020202020204" pitchFamily="34" charset="0"/>
                        <a:ea typeface="Calibri" panose="020F0502020204030204" pitchFamily="34" charset="0"/>
                        <a:cs typeface="Arial" panose="020B0604020202020204" pitchFamily="34" charset="0"/>
                      </a:endParaRPr>
                    </a:p>
                  </a:txBody>
                  <a:tcPr marL="35227" marR="35227" marT="600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6916301"/>
                  </a:ext>
                </a:extLst>
              </a:tr>
            </a:tbl>
          </a:graphicData>
        </a:graphic>
      </p:graphicFrame>
      <p:pic>
        <p:nvPicPr>
          <p:cNvPr id="7"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
            <a:ext cx="484673" cy="484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603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DD8E"/>
        </a:solidFill>
        <a:effectLst/>
      </p:bgPr>
    </p:bg>
    <p:spTree>
      <p:nvGrpSpPr>
        <p:cNvPr id="1" name=""/>
        <p:cNvGrpSpPr/>
        <p:nvPr/>
      </p:nvGrpSpPr>
      <p:grpSpPr>
        <a:xfrm>
          <a:off x="0" y="0"/>
          <a:ext cx="0" cy="0"/>
          <a:chOff x="0" y="0"/>
          <a:chExt cx="0" cy="0"/>
        </a:xfrm>
      </p:grpSpPr>
      <p:pic>
        <p:nvPicPr>
          <p:cNvPr id="7"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
            <a:ext cx="484673" cy="48467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901375" y="2836930"/>
            <a:ext cx="7686675" cy="769441"/>
          </a:xfrm>
          <a:prstGeom prst="rect">
            <a:avLst/>
          </a:prstGeom>
          <a:noFill/>
        </p:spPr>
        <p:txBody>
          <a:bodyPr wrap="square" rtlCol="0">
            <a:spAutoFit/>
          </a:bodyPr>
          <a:lstStyle/>
          <a:p>
            <a:pPr algn="ctr"/>
            <a:r>
              <a:rPr lang="en-GB" sz="4400" b="1">
                <a:latin typeface="Arial" pitchFamily="34" charset="0"/>
                <a:cs typeface="Arial" pitchFamily="34" charset="0"/>
              </a:rPr>
              <a:t>Results and Discussions</a:t>
            </a:r>
            <a:endParaRPr lang="ro-RO"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7547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DD8E"/>
        </a:solidFill>
        <a:effectLst/>
      </p:bgPr>
    </p:bg>
    <p:spTree>
      <p:nvGrpSpPr>
        <p:cNvPr id="1" name=""/>
        <p:cNvGrpSpPr/>
        <p:nvPr/>
      </p:nvGrpSpPr>
      <p:grpSpPr>
        <a:xfrm>
          <a:off x="0" y="0"/>
          <a:ext cx="0" cy="0"/>
          <a:chOff x="0" y="0"/>
          <a:chExt cx="0" cy="0"/>
        </a:xfrm>
      </p:grpSpPr>
      <p:pic>
        <p:nvPicPr>
          <p:cNvPr id="602"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
            <a:ext cx="484673" cy="48467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3"/>
          <a:stretch>
            <a:fillRect/>
          </a:stretch>
        </p:blipFill>
        <p:spPr>
          <a:xfrm>
            <a:off x="1010191" y="340566"/>
            <a:ext cx="10344150" cy="5438775"/>
          </a:xfrm>
          <a:prstGeom prst="rect">
            <a:avLst/>
          </a:prstGeom>
        </p:spPr>
      </p:pic>
      <p:sp>
        <p:nvSpPr>
          <p:cNvPr id="603" name="Rectangle 1"/>
          <p:cNvSpPr>
            <a:spLocks noChangeArrowheads="1"/>
          </p:cNvSpPr>
          <p:nvPr/>
        </p:nvSpPr>
        <p:spPr bwMode="auto">
          <a:xfrm>
            <a:off x="2522483" y="6040602"/>
            <a:ext cx="29639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200" b="1">
                <a:latin typeface="Arial" panose="020B0604020202020204" pitchFamily="34" charset="0"/>
                <a:cs typeface="Arial" panose="020B0604020202020204" pitchFamily="34" charset="0"/>
              </a:rPr>
              <a:t>WIS</a:t>
            </a:r>
          </a:p>
          <a:p>
            <a:pPr eaLnBrk="1" hangingPunct="1"/>
            <a:r>
              <a:rPr lang="en-US" altLang="en-US" sz="1200">
                <a:latin typeface="Arial" panose="020B0604020202020204" pitchFamily="34" charset="0"/>
                <a:cs typeface="Arial" panose="020B0604020202020204" pitchFamily="34" charset="0"/>
              </a:rPr>
              <a:t>Impurity content for commercial honeys:</a:t>
            </a:r>
          </a:p>
          <a:p>
            <a:pPr eaLnBrk="1" hangingPunct="1"/>
            <a:r>
              <a:rPr lang="en-US" altLang="en-US" sz="1200">
                <a:latin typeface="Arial" panose="020B0604020202020204" pitchFamily="34" charset="0"/>
                <a:cs typeface="Arial" panose="020B0604020202020204" pitchFamily="34" charset="0"/>
              </a:rPr>
              <a:t>˂ 0.1% for filtered honey</a:t>
            </a:r>
          </a:p>
          <a:p>
            <a:pPr eaLnBrk="1" hangingPunct="1"/>
            <a:r>
              <a:rPr lang="en-US" altLang="en-US" sz="1200">
                <a:latin typeface="Arial" panose="020B0604020202020204" pitchFamily="34" charset="0"/>
                <a:cs typeface="Arial" panose="020B0604020202020204" pitchFamily="34" charset="0"/>
              </a:rPr>
              <a:t>˂ 0.5% for pressed honey</a:t>
            </a:r>
          </a:p>
        </p:txBody>
      </p:sp>
      <p:sp>
        <p:nvSpPr>
          <p:cNvPr id="2" name="TextBox 1"/>
          <p:cNvSpPr txBox="1"/>
          <p:nvPr/>
        </p:nvSpPr>
        <p:spPr>
          <a:xfrm>
            <a:off x="484673" y="6117196"/>
            <a:ext cx="1538859" cy="646331"/>
          </a:xfrm>
          <a:prstGeom prst="rect">
            <a:avLst/>
          </a:prstGeom>
          <a:noFill/>
        </p:spPr>
        <p:txBody>
          <a:bodyPr wrap="square" rtlCol="0">
            <a:spAutoFit/>
          </a:bodyPr>
          <a:lstStyle/>
          <a:p>
            <a:r>
              <a:rPr lang="en-US" altLang="en-US" sz="1200" b="1">
                <a:latin typeface="Arial" panose="020B0604020202020204" pitchFamily="34" charset="0"/>
                <a:cs typeface="Arial" panose="020B0604020202020204" pitchFamily="34" charset="0"/>
              </a:rPr>
              <a:t>Moisture</a:t>
            </a:r>
          </a:p>
          <a:p>
            <a:r>
              <a:rPr lang="en-US" altLang="en-US" sz="1200">
                <a:latin typeface="Arial" panose="020B0604020202020204" pitchFamily="34" charset="0"/>
                <a:cs typeface="Arial" panose="020B0604020202020204" pitchFamily="34" charset="0"/>
              </a:rPr>
              <a:t>Limit:</a:t>
            </a:r>
          </a:p>
          <a:p>
            <a:r>
              <a:rPr lang="en-US" altLang="en-US" sz="1200">
                <a:latin typeface="Arial" panose="020B0604020202020204" pitchFamily="34" charset="0"/>
                <a:cs typeface="Arial" panose="020B0604020202020204" pitchFamily="34" charset="0"/>
              </a:rPr>
              <a:t>˂ 20% moisture</a:t>
            </a:r>
            <a:endParaRPr lang="en-US" sz="1200"/>
          </a:p>
        </p:txBody>
      </p:sp>
      <p:sp>
        <p:nvSpPr>
          <p:cNvPr id="4" name="TextBox 3"/>
          <p:cNvSpPr txBox="1"/>
          <p:nvPr/>
        </p:nvSpPr>
        <p:spPr>
          <a:xfrm>
            <a:off x="320930" y="5779341"/>
            <a:ext cx="5348452" cy="369332"/>
          </a:xfrm>
          <a:prstGeom prst="rect">
            <a:avLst/>
          </a:prstGeom>
          <a:noFill/>
        </p:spPr>
        <p:txBody>
          <a:bodyPr wrap="none" rtlCol="0">
            <a:spAutoFit/>
          </a:bodyPr>
          <a:lstStyle/>
          <a:p>
            <a:r>
              <a:rPr lang="en-US" altLang="en-US">
                <a:latin typeface="Arial" panose="020B0604020202020204" pitchFamily="34" charset="0"/>
                <a:cs typeface="Arial" panose="020B0604020202020204" pitchFamily="34" charset="0"/>
              </a:rPr>
              <a:t>(Council Directive 2001/110/CE concerning honey)</a:t>
            </a:r>
            <a:endParaRPr lang="en-US"/>
          </a:p>
        </p:txBody>
      </p:sp>
      <p:sp>
        <p:nvSpPr>
          <p:cNvPr id="5" name="TextBox 4"/>
          <p:cNvSpPr txBox="1"/>
          <p:nvPr/>
        </p:nvSpPr>
        <p:spPr>
          <a:xfrm>
            <a:off x="5560541" y="5916151"/>
            <a:ext cx="6631459" cy="892552"/>
          </a:xfrm>
          <a:prstGeom prst="rect">
            <a:avLst/>
          </a:prstGeom>
          <a:noFill/>
        </p:spPr>
        <p:txBody>
          <a:bodyPr wrap="square" rtlCol="0">
            <a:spAutoFit/>
          </a:bodyPr>
          <a:lstStyle/>
          <a:p>
            <a:r>
              <a:rPr lang="en-US" sz="1200">
                <a:latin typeface="Arial" panose="020B0604020202020204" pitchFamily="34" charset="0"/>
                <a:cs typeface="Arial" panose="020B0604020202020204" pitchFamily="34" charset="0"/>
              </a:rPr>
              <a:t>In present research</a:t>
            </a:r>
          </a:p>
          <a:p>
            <a:endParaRPr lang="en-US" sz="200">
              <a:latin typeface="Arial" panose="020B0604020202020204" pitchFamily="34" charset="0"/>
              <a:cs typeface="Arial" panose="020B0604020202020204" pitchFamily="34" charset="0"/>
            </a:endParaRPr>
          </a:p>
          <a:p>
            <a:r>
              <a:rPr lang="en-US" sz="1200">
                <a:latin typeface="Arial" panose="020B0604020202020204" pitchFamily="34" charset="0"/>
                <a:cs typeface="Arial" panose="020B0604020202020204" pitchFamily="34" charset="0"/>
              </a:rPr>
              <a:t>Samples: 2 samples acacia, 2 samples linden, 2 samples rapeseed, 1 sample sunflower WIS˃0.1%</a:t>
            </a:r>
          </a:p>
          <a:p>
            <a:endParaRPr lang="en-US" sz="200">
              <a:latin typeface="Arial" panose="020B0604020202020204" pitchFamily="34" charset="0"/>
              <a:cs typeface="Arial" panose="020B0604020202020204" pitchFamily="34" charset="0"/>
            </a:endParaRPr>
          </a:p>
          <a:p>
            <a:r>
              <a:rPr lang="en-US" sz="1200">
                <a:latin typeface="Arial" panose="020B0604020202020204" pitchFamily="34" charset="0"/>
                <a:cs typeface="Arial" panose="020B0604020202020204" pitchFamily="34" charset="0"/>
              </a:rPr>
              <a:t>Sample: 1 sample rapeseed   M˃20%</a:t>
            </a:r>
          </a:p>
        </p:txBody>
      </p:sp>
    </p:spTree>
    <p:extLst>
      <p:ext uri="{BB962C8B-B14F-4D97-AF65-F5344CB8AC3E}">
        <p14:creationId xmlns:p14="http://schemas.microsoft.com/office/powerpoint/2010/main" val="39509423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1567</TotalTime>
  <Words>2103</Words>
  <Application>Microsoft Office PowerPoint</Application>
  <PresentationFormat>Widescreen</PresentationFormat>
  <Paragraphs>151</Paragraphs>
  <Slides>15</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3" baseType="lpstr">
      <vt:lpstr>Arial</vt:lpstr>
      <vt:lpstr>Calibri</vt:lpstr>
      <vt:lpstr>Calibri Light</vt:lpstr>
      <vt:lpstr>Times New Roman</vt:lpstr>
      <vt:lpstr>TimesNewRomanPSMT</vt:lpstr>
      <vt:lpstr>Wingdings</vt:lpstr>
      <vt:lpstr>Office Theme</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c:creator>
  <cp:lastModifiedBy>A</cp:lastModifiedBy>
  <cp:revision>77</cp:revision>
  <dcterms:created xsi:type="dcterms:W3CDTF">2020-11-01T12:17:53Z</dcterms:created>
  <dcterms:modified xsi:type="dcterms:W3CDTF">2022-01-15T17:03:08Z</dcterms:modified>
</cp:coreProperties>
</file>