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CCC00"/>
    <a:srgbClr val="993300"/>
    <a:srgbClr val="FFFFCC"/>
    <a:srgbClr val="143350"/>
    <a:srgbClr val="2F78BB"/>
    <a:srgbClr val="1D3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68" autoAdjust="0"/>
    <p:restoredTop sz="94660"/>
  </p:normalViewPr>
  <p:slideViewPr>
    <p:cSldViewPr snapToGrid="0">
      <p:cViewPr varScale="1">
        <p:scale>
          <a:sx n="72" d="100"/>
          <a:sy n="72"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C0502-9D5B-42F7-B4A2-ED98DBA0ADC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D01748-A676-4793-941B-0757A2DBAD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8FD48C1-9D3D-453D-9392-E6C071B73A09}"/>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5" name="Marcador de pie de página 4">
            <a:extLst>
              <a:ext uri="{FF2B5EF4-FFF2-40B4-BE49-F238E27FC236}">
                <a16:creationId xmlns:a16="http://schemas.microsoft.com/office/drawing/2014/main" id="{7074165A-9E04-46E7-9451-FC3049337D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963A39-9ACC-43AE-AF2A-E4A8F0398B52}"/>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2513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8CB6A-457D-40C4-9D2D-C0F7A5269C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09E9E-BDD3-416D-90DB-5C05B4CFE8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89C050-9321-4F1C-A958-CB0B19454DF4}"/>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5" name="Marcador de pie de página 4">
            <a:extLst>
              <a:ext uri="{FF2B5EF4-FFF2-40B4-BE49-F238E27FC236}">
                <a16:creationId xmlns:a16="http://schemas.microsoft.com/office/drawing/2014/main" id="{F43BBFCD-9A3C-4945-8F20-186AA1EDEB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57740-9BD1-4D7F-A6F9-83D85141AA8E}"/>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36782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54AC032-4233-4974-AAA3-E56132A9F27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950504C-EEB5-4D83-B2C4-60713A6943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872280A-0AA3-4475-AA60-1B7E011C58BA}"/>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5" name="Marcador de pie de página 4">
            <a:extLst>
              <a:ext uri="{FF2B5EF4-FFF2-40B4-BE49-F238E27FC236}">
                <a16:creationId xmlns:a16="http://schemas.microsoft.com/office/drawing/2014/main" id="{BE1DD4AB-6E73-42B1-A223-B9B81B4F3E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DB6DA7-326A-4159-A613-8CCA553662BF}"/>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289471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2FCD5-ED8C-42EB-BD12-881257DFE7F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905C7D-A4B1-48B5-9D45-DF68566F92C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C56DE0-A6A1-4A53-9E62-EE8967AACAC6}"/>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5" name="Marcador de pie de página 4">
            <a:extLst>
              <a:ext uri="{FF2B5EF4-FFF2-40B4-BE49-F238E27FC236}">
                <a16:creationId xmlns:a16="http://schemas.microsoft.com/office/drawing/2014/main" id="{0CE7A113-B976-42C1-B732-22143A24BE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C7A5B78-2A76-4992-A8BD-870001D7A3E3}"/>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426142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874AC-B231-4B91-AAF3-648C12C6970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646243-DED1-432B-8B40-05538E251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32D0452-0770-4D16-ADA9-14E7B8D6DB24}"/>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5" name="Marcador de pie de página 4">
            <a:extLst>
              <a:ext uri="{FF2B5EF4-FFF2-40B4-BE49-F238E27FC236}">
                <a16:creationId xmlns:a16="http://schemas.microsoft.com/office/drawing/2014/main" id="{0A215961-0E22-4D7E-9F62-B4B5CBE993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730189-0185-4CF6-B750-9CEC0F330564}"/>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263233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1AA8C-12E4-425A-90DE-8F19A0AC65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9079B39-BAA0-414C-8543-2ADD9F97075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09B384A-9510-4C09-AB79-E136439886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EB5E0F2-4EDC-4798-A8C3-AC2C735FD985}"/>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6" name="Marcador de pie de página 5">
            <a:extLst>
              <a:ext uri="{FF2B5EF4-FFF2-40B4-BE49-F238E27FC236}">
                <a16:creationId xmlns:a16="http://schemas.microsoft.com/office/drawing/2014/main" id="{6DEC0205-F216-4750-B956-70C4E2F7F3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95F8AC7-76FC-45EB-B967-BDE380426043}"/>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346812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5C229-C088-4914-B89A-24C120C1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A7C131-8018-4766-9C58-97B95B338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EE7C1F-13E4-4534-AA9C-03EDF9DF70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F43244D-2010-42D1-BAC7-FFE54BF196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6C1401-2B91-452A-8D0C-50BA3F42D3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4C5EF3A-DB41-47E9-9244-408E64D151A6}"/>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8" name="Marcador de pie de página 7">
            <a:extLst>
              <a:ext uri="{FF2B5EF4-FFF2-40B4-BE49-F238E27FC236}">
                <a16:creationId xmlns:a16="http://schemas.microsoft.com/office/drawing/2014/main" id="{87E4AD84-2C19-4AD5-B26B-1C33D18BD94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C1342D-775E-449F-B553-CB8FE65384A8}"/>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298367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14AE8-2244-4436-B803-F8B476784C2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EB1FFB3-BE13-4307-8543-FAF9125BBA41}"/>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4" name="Marcador de pie de página 3">
            <a:extLst>
              <a:ext uri="{FF2B5EF4-FFF2-40B4-BE49-F238E27FC236}">
                <a16:creationId xmlns:a16="http://schemas.microsoft.com/office/drawing/2014/main" id="{3059089B-9FB2-4799-9689-E668C5A226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0A25D6A-7254-4E1C-8902-702AE205191E}"/>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12069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8F9B37-2B5B-4F35-B2F0-0945E6DBC1E3}"/>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3" name="Marcador de pie de página 2">
            <a:extLst>
              <a:ext uri="{FF2B5EF4-FFF2-40B4-BE49-F238E27FC236}">
                <a16:creationId xmlns:a16="http://schemas.microsoft.com/office/drawing/2014/main" id="{793494C6-6A67-4015-B85D-2A0B239D69F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FD0370-F93B-4292-B1B0-73D84C53E806}"/>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235534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3622C-6BA6-4A26-B76F-133B43BDF8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91B4FC-017C-4E62-A5B4-E5CFBB912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373865B-9A49-4E9C-B009-F28BA975C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745247-1B0E-4E8F-8372-B18D1E6CF853}"/>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6" name="Marcador de pie de página 5">
            <a:extLst>
              <a:ext uri="{FF2B5EF4-FFF2-40B4-BE49-F238E27FC236}">
                <a16:creationId xmlns:a16="http://schemas.microsoft.com/office/drawing/2014/main" id="{8553BDA8-9877-4FB1-96C1-8D218F78280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AD9C94-6AF4-4E40-8522-E2686FF8C8C2}"/>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15352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A58CD-5747-4188-A3C9-20661D992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8009655-8CF8-486F-B0ED-5134AADE3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180149C-CB93-4A33-BFE4-F1A5D7CE9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B660A3-5758-4720-A655-4D0F5AF8A3CC}"/>
              </a:ext>
            </a:extLst>
          </p:cNvPr>
          <p:cNvSpPr>
            <a:spLocks noGrp="1"/>
          </p:cNvSpPr>
          <p:nvPr>
            <p:ph type="dt" sz="half" idx="10"/>
          </p:nvPr>
        </p:nvSpPr>
        <p:spPr/>
        <p:txBody>
          <a:bodyPr/>
          <a:lstStyle/>
          <a:p>
            <a:fld id="{9057F950-E87F-42AD-A219-B8499BF03EAF}" type="datetimeFigureOut">
              <a:rPr lang="es-ES" smtClean="0"/>
              <a:t>18/01/2022</a:t>
            </a:fld>
            <a:endParaRPr lang="es-ES"/>
          </a:p>
        </p:txBody>
      </p:sp>
      <p:sp>
        <p:nvSpPr>
          <p:cNvPr id="6" name="Marcador de pie de página 5">
            <a:extLst>
              <a:ext uri="{FF2B5EF4-FFF2-40B4-BE49-F238E27FC236}">
                <a16:creationId xmlns:a16="http://schemas.microsoft.com/office/drawing/2014/main" id="{526D2CB8-E560-4562-9181-CFB1EE0378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D5A3EA-0E34-465A-9BA2-7397704674F5}"/>
              </a:ext>
            </a:extLst>
          </p:cNvPr>
          <p:cNvSpPr>
            <a:spLocks noGrp="1"/>
          </p:cNvSpPr>
          <p:nvPr>
            <p:ph type="sldNum" sz="quarter" idx="12"/>
          </p:nvPr>
        </p:nvSpPr>
        <p:spPr/>
        <p:txBody>
          <a:bodyPr/>
          <a:lstStyle/>
          <a:p>
            <a:fld id="{108D984F-EED9-4DFB-8AE5-A7323978578A}" type="slidenum">
              <a:rPr lang="es-ES" smtClean="0"/>
              <a:t>‹Nº›</a:t>
            </a:fld>
            <a:endParaRPr lang="es-ES"/>
          </a:p>
        </p:txBody>
      </p:sp>
    </p:spTree>
    <p:extLst>
      <p:ext uri="{BB962C8B-B14F-4D97-AF65-F5344CB8AC3E}">
        <p14:creationId xmlns:p14="http://schemas.microsoft.com/office/powerpoint/2010/main" val="27089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26955B-DBFB-433E-B09E-81C0B7EC7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AA8080A-3515-4E12-8FCC-8AED6663C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245AA8-6F21-4ED3-B142-1E6585704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7F950-E87F-42AD-A219-B8499BF03EAF}" type="datetimeFigureOut">
              <a:rPr lang="es-ES" smtClean="0"/>
              <a:t>18/01/2022</a:t>
            </a:fld>
            <a:endParaRPr lang="es-ES"/>
          </a:p>
        </p:txBody>
      </p:sp>
      <p:sp>
        <p:nvSpPr>
          <p:cNvPr id="5" name="Marcador de pie de página 4">
            <a:extLst>
              <a:ext uri="{FF2B5EF4-FFF2-40B4-BE49-F238E27FC236}">
                <a16:creationId xmlns:a16="http://schemas.microsoft.com/office/drawing/2014/main" id="{989638C1-F9F8-4610-B62F-A6CC1217B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D707E5D-E719-4DA4-A006-589DBBF6B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984F-EED9-4DFB-8AE5-A7323978578A}" type="slidenum">
              <a:rPr lang="es-ES" smtClean="0"/>
              <a:t>‹Nº›</a:t>
            </a:fld>
            <a:endParaRPr lang="es-ES"/>
          </a:p>
        </p:txBody>
      </p:sp>
    </p:spTree>
    <p:extLst>
      <p:ext uri="{BB962C8B-B14F-4D97-AF65-F5344CB8AC3E}">
        <p14:creationId xmlns:p14="http://schemas.microsoft.com/office/powerpoint/2010/main" val="271021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image" Target="../media/image1.png"/><Relationship Id="rId16" Type="http://schemas.microsoft.com/office/2007/relationships/hdphoto" Target="../media/hdphoto4.wdp"/><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8000" r="-28000"/>
          </a:stretch>
        </a:blipFill>
        <a:effectLst/>
      </p:bgPr>
    </p:bg>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762A4072-CF07-48D4-B6B7-E13823CF6777}"/>
              </a:ext>
            </a:extLst>
          </p:cNvPr>
          <p:cNvSpPr txBox="1"/>
          <p:nvPr/>
        </p:nvSpPr>
        <p:spPr>
          <a:xfrm>
            <a:off x="6882430" y="1723417"/>
            <a:ext cx="5179576" cy="2893100"/>
          </a:xfrm>
          <a:prstGeom prst="rect">
            <a:avLst/>
          </a:prstGeom>
          <a:solidFill>
            <a:schemeClr val="bg1"/>
          </a:solidFill>
          <a:ln>
            <a:solidFill>
              <a:schemeClr val="tx1"/>
            </a:solidFill>
          </a:ln>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sz="100" dirty="0"/>
          </a:p>
        </p:txBody>
      </p:sp>
      <p:pic>
        <p:nvPicPr>
          <p:cNvPr id="3" name="Imagen 2" descr="Escala de tiempo&#10;&#10;Descripción generada automáticamente">
            <a:extLst>
              <a:ext uri="{FF2B5EF4-FFF2-40B4-BE49-F238E27FC236}">
                <a16:creationId xmlns:a16="http://schemas.microsoft.com/office/drawing/2014/main" id="{4847B41D-B468-4F6C-A5B4-EA13DF72CEEE}"/>
              </a:ext>
            </a:extLst>
          </p:cNvPr>
          <p:cNvPicPr>
            <a:picLocks noChangeAspect="1"/>
          </p:cNvPicPr>
          <p:nvPr/>
        </p:nvPicPr>
        <p:blipFill rotWithShape="1">
          <a:blip r:embed="rId3">
            <a:extLst>
              <a:ext uri="{28A0092B-C50C-407E-A947-70E740481C1C}">
                <a14:useLocalDpi xmlns:a14="http://schemas.microsoft.com/office/drawing/2010/main" val="0"/>
              </a:ext>
            </a:extLst>
          </a:blip>
          <a:srcRect t="2029" b="13730"/>
          <a:stretch/>
        </p:blipFill>
        <p:spPr>
          <a:xfrm>
            <a:off x="6967970" y="1741689"/>
            <a:ext cx="4811825" cy="2837449"/>
          </a:xfrm>
          <a:prstGeom prst="rect">
            <a:avLst/>
          </a:prstGeom>
        </p:spPr>
      </p:pic>
      <p:sp>
        <p:nvSpPr>
          <p:cNvPr id="5" name="TextBox 1">
            <a:extLst>
              <a:ext uri="{FF2B5EF4-FFF2-40B4-BE49-F238E27FC236}">
                <a16:creationId xmlns:a16="http://schemas.microsoft.com/office/drawing/2014/main" id="{8F3F1851-4336-4EC7-8DFE-D681E4C489C4}"/>
              </a:ext>
            </a:extLst>
          </p:cNvPr>
          <p:cNvSpPr txBox="1"/>
          <p:nvPr/>
        </p:nvSpPr>
        <p:spPr>
          <a:xfrm>
            <a:off x="0" y="-66676"/>
            <a:ext cx="12192000" cy="1388205"/>
          </a:xfrm>
          <a:prstGeom prst="rect">
            <a:avLst/>
          </a:prstGeom>
          <a:noFill/>
        </p:spPr>
        <p:txBody>
          <a:bodyPr wrap="square" anchor="ctr">
            <a:noAutofit/>
          </a:bodyPr>
          <a:lstStyle/>
          <a:p>
            <a:pPr algn="ctr"/>
            <a:r>
              <a:rPr lang="en-US" sz="2400" dirty="0">
                <a:latin typeface="Gill Sans MT Condensed" panose="020B0506020104020203" pitchFamily="34" charset="0"/>
              </a:rPr>
              <a:t>IMPACT OF WATER DEFICIT ON PRIMARY METABOLISM AT THE WHOLE PLANT LEVEL IN BREAD WHEAT GROWN UNDER ELEVATED CO</a:t>
            </a:r>
            <a:r>
              <a:rPr lang="en-US" sz="1600" dirty="0">
                <a:latin typeface="Gill Sans MT Condensed" panose="020B0506020104020203" pitchFamily="34" charset="0"/>
              </a:rPr>
              <a:t>2</a:t>
            </a:r>
            <a:r>
              <a:rPr lang="en-US" sz="2400" dirty="0">
                <a:latin typeface="Gill Sans MT Condensed" panose="020B0506020104020203" pitchFamily="34" charset="0"/>
              </a:rPr>
              <a:t> AND HIGH TEMPERATURE AT DIFFERENT DEVELOPMENTAL STAGES</a:t>
            </a:r>
          </a:p>
          <a:p>
            <a:pPr algn="ctr"/>
            <a:r>
              <a:rPr lang="en-US" sz="1400" b="1" dirty="0">
                <a:latin typeface="Arial Narrow" panose="020B0606020202030204" pitchFamily="34" charset="0"/>
              </a:rPr>
              <a:t>Bueno-Ramos N.*, González-Hernández A.I.*, Marcos-</a:t>
            </a:r>
            <a:r>
              <a:rPr lang="en-US" sz="1400" b="1" dirty="0" err="1">
                <a:latin typeface="Arial Narrow" panose="020B0606020202030204" pitchFamily="34" charset="0"/>
              </a:rPr>
              <a:t>Barbero</a:t>
            </a:r>
            <a:r>
              <a:rPr lang="en-US" sz="1400" b="1" dirty="0">
                <a:latin typeface="Arial Narrow" panose="020B0606020202030204" pitchFamily="34" charset="0"/>
              </a:rPr>
              <a:t> E.L., Miranda-Apodaca J., </a:t>
            </a:r>
            <a:r>
              <a:rPr lang="en-US" sz="1400" b="1" dirty="0" err="1">
                <a:latin typeface="Arial Narrow" panose="020B0606020202030204" pitchFamily="34" charset="0"/>
              </a:rPr>
              <a:t>Bendou</a:t>
            </a:r>
            <a:r>
              <a:rPr lang="en-US" sz="1400" b="1" dirty="0">
                <a:latin typeface="Arial Narrow" panose="020B0606020202030204" pitchFamily="34" charset="0"/>
              </a:rPr>
              <a:t> O., Gutiérrez-Fernández I., Arellano J.B., Morcuende R. </a:t>
            </a:r>
          </a:p>
          <a:p>
            <a:pPr algn="ctr"/>
            <a:r>
              <a:rPr lang="en-US" sz="1100" dirty="0">
                <a:latin typeface="Arial Narrow" panose="020B0606020202030204" pitchFamily="34" charset="0"/>
                <a:cs typeface="Arial" panose="020B0604020202020204" pitchFamily="34" charset="0"/>
              </a:rPr>
              <a:t>*These authors contributed equally to this work. Corresponding author: Rosa </a:t>
            </a:r>
            <a:r>
              <a:rPr lang="en-US" sz="1100" dirty="0" err="1">
                <a:latin typeface="Arial Narrow" panose="020B0606020202030204" pitchFamily="34" charset="0"/>
                <a:cs typeface="Arial" panose="020B0604020202020204" pitchFamily="34" charset="0"/>
              </a:rPr>
              <a:t>Morcuende</a:t>
            </a:r>
            <a:r>
              <a:rPr lang="en-US" sz="1100" dirty="0">
                <a:latin typeface="Arial Narrow" panose="020B0606020202030204" pitchFamily="34" charset="0"/>
                <a:cs typeface="Arial" panose="020B0604020202020204" pitchFamily="34" charset="0"/>
              </a:rPr>
              <a:t> (rosa.morcuende@irnasa.csic.es) </a:t>
            </a:r>
          </a:p>
          <a:p>
            <a:pPr algn="ctr"/>
            <a:r>
              <a:rPr lang="en-US" sz="1100" dirty="0">
                <a:latin typeface="Arial Narrow" panose="020B0606020202030204" pitchFamily="34" charset="0"/>
                <a:cs typeface="Arial" panose="020B0604020202020204" pitchFamily="34" charset="0"/>
              </a:rPr>
              <a:t>Institute of Natural Resources and Agrobiology of Salamanca (IRNASA), </a:t>
            </a:r>
            <a:r>
              <a:rPr lang="en-US" sz="1100" dirty="0" err="1">
                <a:latin typeface="Arial Narrow" panose="020B0606020202030204" pitchFamily="34" charset="0"/>
                <a:cs typeface="Arial" panose="020B0604020202020204" pitchFamily="34" charset="0"/>
              </a:rPr>
              <a:t>Consejo</a:t>
            </a:r>
            <a:r>
              <a:rPr lang="en-US" sz="1100" dirty="0">
                <a:latin typeface="Arial Narrow" panose="020B0606020202030204" pitchFamily="34" charset="0"/>
                <a:cs typeface="Arial" panose="020B0604020202020204" pitchFamily="34" charset="0"/>
              </a:rPr>
              <a:t> Superior de </a:t>
            </a:r>
            <a:r>
              <a:rPr lang="en-US" sz="1100" dirty="0" err="1">
                <a:latin typeface="Arial Narrow" panose="020B0606020202030204" pitchFamily="34" charset="0"/>
                <a:cs typeface="Arial" panose="020B0604020202020204" pitchFamily="34" charset="0"/>
              </a:rPr>
              <a:t>Investigaciones</a:t>
            </a:r>
            <a:r>
              <a:rPr lang="en-US" sz="1100" dirty="0">
                <a:latin typeface="Arial Narrow" panose="020B0606020202030204" pitchFamily="34" charset="0"/>
                <a:cs typeface="Arial" panose="020B0604020202020204" pitchFamily="34" charset="0"/>
              </a:rPr>
              <a:t> </a:t>
            </a:r>
            <a:r>
              <a:rPr lang="en-US" sz="1100" dirty="0" err="1">
                <a:latin typeface="Arial Narrow" panose="020B0606020202030204" pitchFamily="34" charset="0"/>
                <a:cs typeface="Arial" panose="020B0604020202020204" pitchFamily="34" charset="0"/>
              </a:rPr>
              <a:t>Científicas</a:t>
            </a:r>
            <a:r>
              <a:rPr lang="en-US" sz="1100" dirty="0">
                <a:latin typeface="Arial Narrow" panose="020B0606020202030204" pitchFamily="34" charset="0"/>
                <a:cs typeface="Arial" panose="020B0604020202020204" pitchFamily="34" charset="0"/>
              </a:rPr>
              <a:t> (CSIC), 37008 Salamanca, Spain</a:t>
            </a:r>
            <a:endParaRPr lang="en-US" sz="1000" dirty="0">
              <a:latin typeface="Arial Narrow" panose="020B0606020202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BB933612-7DF2-426B-B68D-243464B2EDB6}"/>
              </a:ext>
            </a:extLst>
          </p:cNvPr>
          <p:cNvSpPr txBox="1"/>
          <p:nvPr/>
        </p:nvSpPr>
        <p:spPr>
          <a:xfrm>
            <a:off x="94727" y="1380700"/>
            <a:ext cx="3681481" cy="288000"/>
          </a:xfrm>
          <a:prstGeom prst="roundRect">
            <a:avLst/>
          </a:prstGeom>
          <a:solidFill>
            <a:schemeClr val="accent5">
              <a:lumMod val="75000"/>
              <a:alpha val="63922"/>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1000"/>
              </a:spcBef>
              <a:spcAft>
                <a:spcPts val="1000"/>
              </a:spcAft>
            </a:pPr>
            <a:r>
              <a:rPr lang="es-ES" sz="2000" dirty="0">
                <a:latin typeface="Gill Sans Ultra Bold Condensed" panose="020B0A06020104020203" pitchFamily="34" charset="0"/>
              </a:rPr>
              <a:t> </a:t>
            </a:r>
            <a:r>
              <a:rPr lang="es-ES" sz="2000" dirty="0">
                <a:latin typeface="Gill Sans MT Condensed" panose="020B0506020104020203" pitchFamily="34" charset="0"/>
              </a:rPr>
              <a:t>INTRODUCTION</a:t>
            </a:r>
          </a:p>
        </p:txBody>
      </p:sp>
      <p:sp>
        <p:nvSpPr>
          <p:cNvPr id="8" name="CuadroTexto 7">
            <a:extLst>
              <a:ext uri="{FF2B5EF4-FFF2-40B4-BE49-F238E27FC236}">
                <a16:creationId xmlns:a16="http://schemas.microsoft.com/office/drawing/2014/main" id="{EE8446C0-558D-4B1B-AA58-422AF59B171E}"/>
              </a:ext>
            </a:extLst>
          </p:cNvPr>
          <p:cNvSpPr txBox="1"/>
          <p:nvPr/>
        </p:nvSpPr>
        <p:spPr>
          <a:xfrm>
            <a:off x="241714" y="1684446"/>
            <a:ext cx="3501189"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Predicted increases in the atmospheric CO</a:t>
            </a:r>
            <a:r>
              <a:rPr kumimoji="0" lang="en-US" sz="7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2</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 concentration and the earth's mean surface temperature will be accompanied by a higher incidence of drought events.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400" dirty="0">
              <a:solidFill>
                <a:prstClr val="black"/>
              </a:solidFill>
              <a:latin typeface="Arial Narrow" panose="020B0606020202030204" pitchFamily="34" charset="0"/>
              <a:ea typeface="MS Mincho" panose="020206090402050803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These environmental changes are likely to adversely affect crop productivity and quality, including wheat, an essential food in the human diet. </a:t>
            </a:r>
            <a:endPar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endParaRPr>
          </a:p>
        </p:txBody>
      </p:sp>
      <p:sp>
        <p:nvSpPr>
          <p:cNvPr id="9" name="CuadroTexto 8">
            <a:extLst>
              <a:ext uri="{FF2B5EF4-FFF2-40B4-BE49-F238E27FC236}">
                <a16:creationId xmlns:a16="http://schemas.microsoft.com/office/drawing/2014/main" id="{20AD0C05-1A01-41F6-8AAB-07C4D5D3DB71}"/>
              </a:ext>
            </a:extLst>
          </p:cNvPr>
          <p:cNvSpPr txBox="1"/>
          <p:nvPr/>
        </p:nvSpPr>
        <p:spPr>
          <a:xfrm>
            <a:off x="3961058" y="1381467"/>
            <a:ext cx="2664155" cy="288000"/>
          </a:xfrm>
          <a:prstGeom prst="roundRect">
            <a:avLst/>
          </a:prstGeom>
          <a:solidFill>
            <a:schemeClr val="accent5">
              <a:lumMod val="75000"/>
              <a:alpha val="63922"/>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1000"/>
              </a:spcBef>
              <a:spcAft>
                <a:spcPts val="1000"/>
              </a:spcAft>
            </a:pPr>
            <a:r>
              <a:rPr lang="es-ES" sz="2000" dirty="0">
                <a:latin typeface="Gill Sans MT Condensed" panose="020B0506020104020203" pitchFamily="34" charset="0"/>
              </a:rPr>
              <a:t>OBJECTIVE</a:t>
            </a:r>
          </a:p>
        </p:txBody>
      </p:sp>
      <p:sp>
        <p:nvSpPr>
          <p:cNvPr id="11" name="CuadroTexto 10">
            <a:extLst>
              <a:ext uri="{FF2B5EF4-FFF2-40B4-BE49-F238E27FC236}">
                <a16:creationId xmlns:a16="http://schemas.microsoft.com/office/drawing/2014/main" id="{E59BC2E1-8543-4D0A-A8CE-CCBD99B2FF34}"/>
              </a:ext>
            </a:extLst>
          </p:cNvPr>
          <p:cNvSpPr txBox="1"/>
          <p:nvPr/>
        </p:nvSpPr>
        <p:spPr>
          <a:xfrm>
            <a:off x="4016599" y="1729188"/>
            <a:ext cx="2553074" cy="9387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We investigated the </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primary C-N metabolism </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response to </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drought stress </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at the whole-plant level and its dependence on </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plant development</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 in bread wheat grown under combined </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elevated CO</a:t>
            </a:r>
            <a:r>
              <a:rPr kumimoji="0" lang="en-US" sz="7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2</a:t>
            </a: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 and temperature. </a:t>
            </a:r>
            <a:endPar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endParaRPr>
          </a:p>
        </p:txBody>
      </p:sp>
      <p:sp>
        <p:nvSpPr>
          <p:cNvPr id="12" name="CuadroTexto 11">
            <a:extLst>
              <a:ext uri="{FF2B5EF4-FFF2-40B4-BE49-F238E27FC236}">
                <a16:creationId xmlns:a16="http://schemas.microsoft.com/office/drawing/2014/main" id="{EE137BE4-2634-4FF4-97F3-94EE8D72F825}"/>
              </a:ext>
            </a:extLst>
          </p:cNvPr>
          <p:cNvSpPr txBox="1"/>
          <p:nvPr/>
        </p:nvSpPr>
        <p:spPr>
          <a:xfrm>
            <a:off x="6843368" y="1371883"/>
            <a:ext cx="5274755" cy="288000"/>
          </a:xfrm>
          <a:prstGeom prst="roundRect">
            <a:avLst/>
          </a:prstGeom>
          <a:solidFill>
            <a:schemeClr val="accent2">
              <a:lumMod val="75000"/>
              <a:alpha val="70588"/>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1000"/>
              </a:spcBef>
              <a:spcAft>
                <a:spcPts val="1000"/>
              </a:spcAft>
            </a:pPr>
            <a:r>
              <a:rPr lang="es-ES" sz="2000" dirty="0">
                <a:latin typeface="Gill Sans MT Condensed" panose="020B0506020104020203" pitchFamily="34" charset="0"/>
              </a:rPr>
              <a:t>EXPERIMENTAL DESIGN</a:t>
            </a:r>
          </a:p>
        </p:txBody>
      </p:sp>
      <p:sp>
        <p:nvSpPr>
          <p:cNvPr id="14" name="CuadroTexto 13">
            <a:extLst>
              <a:ext uri="{FF2B5EF4-FFF2-40B4-BE49-F238E27FC236}">
                <a16:creationId xmlns:a16="http://schemas.microsoft.com/office/drawing/2014/main" id="{C0F899D0-3AFB-42A5-86B1-598D969DAC18}"/>
              </a:ext>
            </a:extLst>
          </p:cNvPr>
          <p:cNvSpPr txBox="1"/>
          <p:nvPr/>
        </p:nvSpPr>
        <p:spPr>
          <a:xfrm>
            <a:off x="6843368" y="4698323"/>
            <a:ext cx="5241600" cy="288000"/>
          </a:xfrm>
          <a:prstGeom prst="roundRect">
            <a:avLst/>
          </a:prstGeom>
          <a:solidFill>
            <a:srgbClr val="660033">
              <a:alpha val="70980"/>
            </a:srgb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1000"/>
              </a:spcBef>
              <a:spcAft>
                <a:spcPts val="1000"/>
              </a:spcAft>
            </a:pPr>
            <a:r>
              <a:rPr lang="es-ES" sz="2000" dirty="0">
                <a:latin typeface="Gill Sans MT Condensed" panose="020B0506020104020203" pitchFamily="34" charset="0"/>
              </a:rPr>
              <a:t>CONCLUSION</a:t>
            </a:r>
          </a:p>
        </p:txBody>
      </p:sp>
      <p:sp>
        <p:nvSpPr>
          <p:cNvPr id="15" name="CuadroTexto 14">
            <a:extLst>
              <a:ext uri="{FF2B5EF4-FFF2-40B4-BE49-F238E27FC236}">
                <a16:creationId xmlns:a16="http://schemas.microsoft.com/office/drawing/2014/main" id="{A361AEFD-060A-47DB-B698-AC3272F1841F}"/>
              </a:ext>
            </a:extLst>
          </p:cNvPr>
          <p:cNvSpPr txBox="1"/>
          <p:nvPr/>
        </p:nvSpPr>
        <p:spPr>
          <a:xfrm>
            <a:off x="6837633" y="5821448"/>
            <a:ext cx="5253070" cy="288000"/>
          </a:xfrm>
          <a:prstGeom prst="roundRect">
            <a:avLst/>
          </a:prstGeom>
          <a:solidFill>
            <a:srgbClr val="00B050">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1000"/>
              </a:spcBef>
              <a:spcAft>
                <a:spcPts val="1000"/>
              </a:spcAft>
            </a:pPr>
            <a:r>
              <a:rPr lang="es-ES" sz="2000" dirty="0">
                <a:latin typeface="Gill Sans MT Condensed" panose="020B0506020104020203" pitchFamily="34" charset="0"/>
              </a:rPr>
              <a:t>ACKNOWLEDGEMENTS</a:t>
            </a:r>
          </a:p>
        </p:txBody>
      </p:sp>
      <p:sp>
        <p:nvSpPr>
          <p:cNvPr id="17" name="CuadroTexto 16">
            <a:extLst>
              <a:ext uri="{FF2B5EF4-FFF2-40B4-BE49-F238E27FC236}">
                <a16:creationId xmlns:a16="http://schemas.microsoft.com/office/drawing/2014/main" id="{8C553E88-7748-4FC1-BB21-9A068E7B47C7}"/>
              </a:ext>
            </a:extLst>
          </p:cNvPr>
          <p:cNvSpPr txBox="1"/>
          <p:nvPr/>
        </p:nvSpPr>
        <p:spPr>
          <a:xfrm>
            <a:off x="6822246" y="6125595"/>
            <a:ext cx="5369754" cy="707886"/>
          </a:xfrm>
          <a:prstGeom prst="rect">
            <a:avLst/>
          </a:prstGeom>
          <a:noFill/>
        </p:spPr>
        <p:txBody>
          <a:bodyPr wrap="square" rtlCol="0">
            <a:spAutoFit/>
          </a:bodyPr>
          <a:lstStyle/>
          <a:p>
            <a:pPr algn="just"/>
            <a:r>
              <a:rPr lang="en-US" sz="1000" dirty="0">
                <a:latin typeface="Arial Narrow" panose="020B0606020202030204" pitchFamily="34" charset="0"/>
              </a:rPr>
              <a:t>The technical cooperation of M.A. </a:t>
            </a:r>
            <a:r>
              <a:rPr lang="en-US" sz="1000" dirty="0" err="1">
                <a:latin typeface="Arial Narrow" panose="020B0606020202030204" pitchFamily="34" charset="0"/>
              </a:rPr>
              <a:t>Boyero</a:t>
            </a:r>
            <a:r>
              <a:rPr lang="en-US" sz="1000" dirty="0">
                <a:latin typeface="Arial Narrow" panose="020B0606020202030204" pitchFamily="34" charset="0"/>
              </a:rPr>
              <a:t> and A. Verdejo is acknowledged. This research was supported by the Spanish National R&amp;D&amp;I Plan (Project PID2019-107154RB-100) and the Regional Government (CSI260P20). A.I.G-H had a </a:t>
            </a:r>
            <a:r>
              <a:rPr lang="en-US" sz="1000" dirty="0" err="1">
                <a:latin typeface="Arial Narrow" panose="020B0606020202030204" pitchFamily="34" charset="0"/>
              </a:rPr>
              <a:t>JCyL</a:t>
            </a:r>
            <a:r>
              <a:rPr lang="en-US" sz="1000" dirty="0">
                <a:latin typeface="Arial Narrow" panose="020B0606020202030204" pitchFamily="34" charset="0"/>
              </a:rPr>
              <a:t> postdoctoral contract; N.B-R and E.L. M-B had </a:t>
            </a:r>
            <a:r>
              <a:rPr lang="en-US" sz="1000" dirty="0" err="1">
                <a:latin typeface="Arial Narrow" panose="020B0606020202030204" pitchFamily="34" charset="0"/>
              </a:rPr>
              <a:t>JCyL</a:t>
            </a:r>
            <a:r>
              <a:rPr lang="en-US" sz="1000" dirty="0">
                <a:latin typeface="Arial Narrow" panose="020B0606020202030204" pitchFamily="34" charset="0"/>
              </a:rPr>
              <a:t> fellowships; O.B. an Algerian Government fellowship. Project “CLU-2019-05—IRNASA/CSIC Unit of Excellence” (funded by the </a:t>
            </a:r>
            <a:r>
              <a:rPr lang="en-US" sz="1000" dirty="0" err="1">
                <a:latin typeface="Arial Narrow" panose="020B0606020202030204" pitchFamily="34" charset="0"/>
              </a:rPr>
              <a:t>JCyL</a:t>
            </a:r>
            <a:r>
              <a:rPr lang="en-US" sz="1000" dirty="0">
                <a:latin typeface="Arial Narrow" panose="020B0606020202030204" pitchFamily="34" charset="0"/>
              </a:rPr>
              <a:t> and EU).</a:t>
            </a:r>
          </a:p>
        </p:txBody>
      </p:sp>
      <p:sp>
        <p:nvSpPr>
          <p:cNvPr id="18" name="CuadroTexto 17">
            <a:extLst>
              <a:ext uri="{FF2B5EF4-FFF2-40B4-BE49-F238E27FC236}">
                <a16:creationId xmlns:a16="http://schemas.microsoft.com/office/drawing/2014/main" id="{83233410-ED09-4D5E-A641-29B1D1A55574}"/>
              </a:ext>
            </a:extLst>
          </p:cNvPr>
          <p:cNvSpPr txBox="1"/>
          <p:nvPr/>
        </p:nvSpPr>
        <p:spPr>
          <a:xfrm>
            <a:off x="61422" y="2814731"/>
            <a:ext cx="6579745" cy="288000"/>
          </a:xfrm>
          <a:prstGeom prst="roundRect">
            <a:avLst/>
          </a:prstGeom>
          <a:solidFill>
            <a:srgbClr val="002060">
              <a:alpha val="70980"/>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1000"/>
              </a:spcBef>
              <a:spcAft>
                <a:spcPts val="1000"/>
              </a:spcAft>
            </a:pPr>
            <a:r>
              <a:rPr lang="es-ES" sz="2000" dirty="0">
                <a:latin typeface="Gill Sans MT Condensed" panose="020B0506020104020203" pitchFamily="34" charset="0"/>
              </a:rPr>
              <a:t>RESULTS</a:t>
            </a:r>
          </a:p>
        </p:txBody>
      </p:sp>
      <p:pic>
        <p:nvPicPr>
          <p:cNvPr id="19" name="Gráfico 18" descr="Lluvia contorno">
            <a:extLst>
              <a:ext uri="{FF2B5EF4-FFF2-40B4-BE49-F238E27FC236}">
                <a16:creationId xmlns:a16="http://schemas.microsoft.com/office/drawing/2014/main" id="{8BEFEEC0-8660-4FFD-87E8-6CE324D18C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65" y="1729188"/>
            <a:ext cx="234304" cy="234304"/>
          </a:xfrm>
          <a:prstGeom prst="rect">
            <a:avLst/>
          </a:prstGeom>
        </p:spPr>
      </p:pic>
      <p:pic>
        <p:nvPicPr>
          <p:cNvPr id="20" name="Gráfico 19" descr="Cereal contorno">
            <a:extLst>
              <a:ext uri="{FF2B5EF4-FFF2-40B4-BE49-F238E27FC236}">
                <a16:creationId xmlns:a16="http://schemas.microsoft.com/office/drawing/2014/main" id="{9160DBA1-5E4F-4F96-989F-D004E6CA13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27" y="2297862"/>
            <a:ext cx="203542" cy="203542"/>
          </a:xfrm>
          <a:prstGeom prst="rect">
            <a:avLst/>
          </a:prstGeom>
        </p:spPr>
      </p:pic>
      <p:sp>
        <p:nvSpPr>
          <p:cNvPr id="21" name="CuadroTexto 20">
            <a:extLst>
              <a:ext uri="{FF2B5EF4-FFF2-40B4-BE49-F238E27FC236}">
                <a16:creationId xmlns:a16="http://schemas.microsoft.com/office/drawing/2014/main" id="{4953ED7F-CC34-454C-AA02-C4AF25497AB8}"/>
              </a:ext>
            </a:extLst>
          </p:cNvPr>
          <p:cNvSpPr txBox="1"/>
          <p:nvPr/>
        </p:nvSpPr>
        <p:spPr>
          <a:xfrm>
            <a:off x="6863613" y="5017800"/>
            <a:ext cx="5208711" cy="769441"/>
          </a:xfrm>
          <a:prstGeom prst="rect">
            <a:avLst/>
          </a:prstGeom>
          <a:noFill/>
        </p:spPr>
        <p:txBody>
          <a:bodyPr wrap="square" rtlCol="0">
            <a:spAutoFit/>
          </a:bodyPr>
          <a:lstStyle/>
          <a:p>
            <a:pPr algn="just"/>
            <a:r>
              <a:rPr lang="en-GB" sz="1100" dirty="0">
                <a:effectLst/>
                <a:latin typeface="Arial Narrow" panose="020B0606020202030204" pitchFamily="34" charset="0"/>
                <a:ea typeface="Calibri" panose="020F0502020204030204" pitchFamily="34" charset="0"/>
                <a:cs typeface="Times New Roman" panose="02020603050405020304" pitchFamily="18" charset="0"/>
              </a:rPr>
              <a:t>This study provides new insights into the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reprograming of primary metabolism at whole plant level </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throughout the development in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response to the future climate scenario</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 which could help to select traits ensuring sustainable food production systems</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 </a:t>
            </a:r>
            <a:r>
              <a:rPr lang="en-GB" sz="1100" dirty="0">
                <a:effectLst/>
                <a:latin typeface="Arial Narrow" panose="020B0606020202030204" pitchFamily="34" charset="0"/>
                <a:ea typeface="Calibri" panose="020F0502020204030204" pitchFamily="34" charset="0"/>
                <a:cs typeface="Times New Roman" panose="02020603050405020304" pitchFamily="18" charset="0"/>
              </a:rPr>
              <a:t>that strengthen capacity for adaptation to climate change following the </a:t>
            </a: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Sustainable Development Goals of 2030 Agenda.</a:t>
            </a:r>
            <a:endParaRPr lang="es-ES" sz="1100" b="1" dirty="0">
              <a:latin typeface="Arial Narrow" panose="020B0606020202030204" pitchFamily="34" charset="0"/>
            </a:endParaRPr>
          </a:p>
        </p:txBody>
      </p:sp>
      <p:pic>
        <p:nvPicPr>
          <p:cNvPr id="22" name="Imagen 21">
            <a:extLst>
              <a:ext uri="{FF2B5EF4-FFF2-40B4-BE49-F238E27FC236}">
                <a16:creationId xmlns:a16="http://schemas.microsoft.com/office/drawing/2014/main" id="{AA38BA69-2991-417A-B865-8E43111E92A5}"/>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l="2064"/>
          <a:stretch/>
        </p:blipFill>
        <p:spPr>
          <a:xfrm>
            <a:off x="1902162" y="3177548"/>
            <a:ext cx="2051937" cy="1547875"/>
          </a:xfrm>
          <a:prstGeom prst="rect">
            <a:avLst/>
          </a:prstGeom>
          <a:ln>
            <a:solidFill>
              <a:schemeClr val="tx1"/>
            </a:solidFill>
          </a:ln>
        </p:spPr>
      </p:pic>
      <p:pic>
        <p:nvPicPr>
          <p:cNvPr id="23" name="Imagen 22">
            <a:extLst>
              <a:ext uri="{FF2B5EF4-FFF2-40B4-BE49-F238E27FC236}">
                <a16:creationId xmlns:a16="http://schemas.microsoft.com/office/drawing/2014/main" id="{82B4EC3E-D0DB-442B-B2B2-0B83A2E530E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4126040" y="3152127"/>
            <a:ext cx="2482894" cy="1800000"/>
          </a:xfrm>
          <a:prstGeom prst="rect">
            <a:avLst/>
          </a:prstGeom>
          <a:ln>
            <a:solidFill>
              <a:schemeClr val="tx1"/>
            </a:solidFill>
          </a:ln>
        </p:spPr>
      </p:pic>
      <p:pic>
        <p:nvPicPr>
          <p:cNvPr id="24" name="Imagen 23">
            <a:extLst>
              <a:ext uri="{FF2B5EF4-FFF2-40B4-BE49-F238E27FC236}">
                <a16:creationId xmlns:a16="http://schemas.microsoft.com/office/drawing/2014/main" id="{910A54B5-7127-44B5-8AC9-C452B59B0469}"/>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4126040" y="5014775"/>
            <a:ext cx="2487887" cy="1800000"/>
          </a:xfrm>
          <a:prstGeom prst="rect">
            <a:avLst/>
          </a:prstGeom>
          <a:ln>
            <a:solidFill>
              <a:schemeClr val="tx1"/>
            </a:solidFill>
          </a:ln>
        </p:spPr>
      </p:pic>
      <p:sp>
        <p:nvSpPr>
          <p:cNvPr id="28" name="CuadroTexto 27">
            <a:extLst>
              <a:ext uri="{FF2B5EF4-FFF2-40B4-BE49-F238E27FC236}">
                <a16:creationId xmlns:a16="http://schemas.microsoft.com/office/drawing/2014/main" id="{B48C5668-091F-4A46-9F16-1174D05C80B7}"/>
              </a:ext>
            </a:extLst>
          </p:cNvPr>
          <p:cNvSpPr txBox="1"/>
          <p:nvPr/>
        </p:nvSpPr>
        <p:spPr>
          <a:xfrm>
            <a:off x="10938742" y="1991482"/>
            <a:ext cx="971015" cy="400110"/>
          </a:xfrm>
          <a:prstGeom prst="rect">
            <a:avLst/>
          </a:prstGeom>
          <a:solidFill>
            <a:srgbClr val="000000">
              <a:alpha val="21176"/>
            </a:srgb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ES" sz="1000" dirty="0" err="1">
                <a:solidFill>
                  <a:schemeClr val="tx1"/>
                </a:solidFill>
                <a:latin typeface="Arial Narrow" panose="020B0606020202030204" pitchFamily="34" charset="0"/>
              </a:rPr>
              <a:t>Chamber</a:t>
            </a:r>
            <a:r>
              <a:rPr lang="es-ES" sz="1000" dirty="0">
                <a:solidFill>
                  <a:schemeClr val="tx1"/>
                </a:solidFill>
                <a:latin typeface="Arial Narrow" panose="020B0606020202030204" pitchFamily="34" charset="0"/>
              </a:rPr>
              <a:t> </a:t>
            </a:r>
            <a:r>
              <a:rPr lang="es-ES" sz="1000" dirty="0" err="1">
                <a:solidFill>
                  <a:schemeClr val="tx1"/>
                </a:solidFill>
                <a:latin typeface="Arial Narrow" panose="020B0606020202030204" pitchFamily="34" charset="0"/>
              </a:rPr>
              <a:t>conditions</a:t>
            </a:r>
            <a:r>
              <a:rPr lang="es-ES" sz="1000" dirty="0">
                <a:solidFill>
                  <a:schemeClr val="tx1"/>
                </a:solidFill>
                <a:latin typeface="Arial Narrow" panose="020B0606020202030204" pitchFamily="34" charset="0"/>
              </a:rPr>
              <a:t>:</a:t>
            </a:r>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A7CDF946-2772-4D0B-9F49-4DC7B3F696D1}"/>
                  </a:ext>
                </a:extLst>
              </p:cNvPr>
              <p:cNvSpPr txBox="1"/>
              <p:nvPr/>
            </p:nvSpPr>
            <p:spPr>
              <a:xfrm>
                <a:off x="10938742" y="2394674"/>
                <a:ext cx="958710" cy="19400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s-ES" sz="1000" b="1" dirty="0">
                    <a:solidFill>
                      <a:schemeClr val="tx1"/>
                    </a:solidFill>
                    <a:latin typeface="Arial Narrow" panose="020B0606020202030204" pitchFamily="34" charset="0"/>
                    <a:ea typeface="Microsoft Sans Serif" panose="020B0604020202020204" pitchFamily="34" charset="0"/>
                    <a:cs typeface="Microsoft Sans Serif" panose="020B0604020202020204" pitchFamily="34" charset="0"/>
                  </a:rPr>
                  <a:t>[CO</a:t>
                </a:r>
                <a:r>
                  <a:rPr lang="es-ES" sz="1000" b="1" baseline="-25000" dirty="0">
                    <a:solidFill>
                      <a:schemeClr val="tx1"/>
                    </a:solidFill>
                    <a:latin typeface="Arial Narrow" panose="020B0606020202030204" pitchFamily="34" charset="0"/>
                    <a:ea typeface="Microsoft Sans Serif" panose="020B0604020202020204" pitchFamily="34" charset="0"/>
                    <a:cs typeface="Microsoft Sans Serif" panose="020B0604020202020204" pitchFamily="34" charset="0"/>
                  </a:rPr>
                  <a:t>2</a:t>
                </a:r>
                <a:r>
                  <a:rPr lang="es-ES" sz="1000" b="1" dirty="0">
                    <a:solidFill>
                      <a:schemeClr val="tx1"/>
                    </a:solidFill>
                    <a:latin typeface="Arial Narrow" panose="020B0606020202030204" pitchFamily="34" charset="0"/>
                    <a:ea typeface="Microsoft Sans Serif" panose="020B0604020202020204" pitchFamily="34" charset="0"/>
                    <a:cs typeface="Microsoft Sans Serif" panose="020B0604020202020204" pitchFamily="34" charset="0"/>
                  </a:rPr>
                  <a:t>]</a:t>
                </a:r>
                <a:r>
                  <a:rPr lang="es-ES" sz="1000" b="1"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 </a:t>
                </a:r>
              </a:p>
              <a:p>
                <a:pPr algn="ctr">
                  <a:lnSpc>
                    <a:spcPct val="150000"/>
                  </a:lnSpc>
                </a:pPr>
                <a: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900 ppm.</a:t>
                </a:r>
              </a:p>
              <a:p>
                <a:pPr algn="ctr">
                  <a:lnSpc>
                    <a:spcPct val="150000"/>
                  </a:lnSpc>
                </a:pPr>
                <a:r>
                  <a:rPr lang="es-ES" sz="1000" b="1" dirty="0" err="1">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Temperature</a:t>
                </a:r>
                <a:r>
                  <a:rPr lang="es-ES" sz="1000" b="1"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 </a:t>
                </a:r>
              </a:p>
              <a:p>
                <a:pPr algn="ctr">
                  <a:lnSpc>
                    <a:spcPct val="150000"/>
                  </a:lnSpc>
                </a:pPr>
                <a: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26 / 16ºC.</a:t>
                </a:r>
              </a:p>
              <a:p>
                <a:pPr algn="ctr">
                  <a:lnSpc>
                    <a:spcPct val="150000"/>
                  </a:lnSpc>
                </a:pPr>
                <a:r>
                  <a:rPr lang="es-ES" sz="1000" b="1" dirty="0" err="1">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Photoperiod</a:t>
                </a:r>
                <a:r>
                  <a:rPr lang="es-ES" sz="1000" b="1"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a:t>
                </a:r>
              </a:p>
              <a:p>
                <a:pPr algn="ctr">
                  <a:lnSpc>
                    <a:spcPct val="150000"/>
                  </a:lnSpc>
                </a:pPr>
                <a:r>
                  <a:rPr lang="es-ES" sz="1000" b="1"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 </a:t>
                </a:r>
                <a: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16h / 8h.</a:t>
                </a:r>
              </a:p>
              <a:p>
                <a:pPr algn="ctr">
                  <a:lnSpc>
                    <a:spcPct val="150000"/>
                  </a:lnSpc>
                </a:pPr>
                <a:r>
                  <a:rPr lang="es-ES" sz="1000" b="1"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Light </a:t>
                </a:r>
                <a:r>
                  <a:rPr lang="es-ES" sz="1000" b="1" dirty="0" err="1">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intensity</a:t>
                </a:r>
                <a:r>
                  <a:rPr lang="es-ES" sz="1000" b="1"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 </a:t>
                </a:r>
              </a:p>
              <a:p>
                <a:pPr algn="ctr">
                  <a:lnSpc>
                    <a:spcPct val="150000"/>
                  </a:lnSpc>
                </a:pPr>
                <a: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450 </a:t>
                </a:r>
                <a:r>
                  <a:rPr lang="el-GR"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μ</a:t>
                </a:r>
                <a: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mol</a:t>
                </a:r>
                <a14:m>
                  <m:oMath xmlns:m="http://schemas.openxmlformats.org/officeDocument/2006/math">
                    <m:r>
                      <a:rPr lang="es-ES" sz="1000" b="0" i="0" dirty="0" smtClean="0">
                        <a:solidFill>
                          <a:schemeClr val="tx1"/>
                        </a:solidFill>
                        <a:latin typeface="Cambria Math" panose="02040503050406030204" pitchFamily="18" charset="0"/>
                        <a:ea typeface="Cambria Math" panose="02040503050406030204" pitchFamily="18" charset="0"/>
                        <a:cs typeface="Microsoft Sans Serif" panose="020B0604020202020204" pitchFamily="34" charset="0"/>
                      </a:rPr>
                      <m:t> </m:t>
                    </m:r>
                    <m:sSup>
                      <m:sSupPr>
                        <m:ctrlPr>
                          <a:rPr lang="es-ES" sz="1000" i="1" dirty="0" smtClean="0">
                            <a:solidFill>
                              <a:schemeClr val="tx1"/>
                            </a:solidFill>
                            <a:latin typeface="Cambria Math" panose="02040503050406030204" pitchFamily="18" charset="0"/>
                            <a:ea typeface="Cambria Math" panose="02040503050406030204" pitchFamily="18" charset="0"/>
                            <a:cs typeface="Microsoft Sans Serif" panose="020B0604020202020204" pitchFamily="34" charset="0"/>
                          </a:rPr>
                        </m:ctrlPr>
                      </m:sSupPr>
                      <m:e>
                        <m:r>
                          <m:rPr>
                            <m:nor/>
                          </m:rPr>
                          <a:rPr lang="es-ES" sz="1000" i="0" dirty="0" smtClean="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m:t>/</m:t>
                        </m:r>
                        <m:r>
                          <m:rPr>
                            <m:nor/>
                          </m:rPr>
                          <a:rPr lang="es-ES" sz="1000" b="0" i="0" dirty="0" smtClean="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m:t> </m:t>
                        </m:r>
                        <m:r>
                          <m:rPr>
                            <m:nor/>
                          </m:rP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m:t>m</m:t>
                        </m:r>
                      </m:e>
                      <m:sup>
                        <m:r>
                          <m:rPr>
                            <m:nor/>
                          </m:rPr>
                          <a:rPr lang="es-ES" sz="1000" b="0" i="0" dirty="0" smtClean="0">
                            <a:solidFill>
                              <a:schemeClr val="tx1"/>
                            </a:solidFill>
                            <a:latin typeface="Cambria Math" panose="02040503050406030204" pitchFamily="18" charset="0"/>
                            <a:ea typeface="Cambria Math" panose="02040503050406030204" pitchFamily="18" charset="0"/>
                            <a:cs typeface="Microsoft Sans Serif" panose="020B0604020202020204" pitchFamily="34" charset="0"/>
                          </a:rPr>
                          <m:t>2</m:t>
                        </m:r>
                      </m:sup>
                    </m:sSup>
                  </m:oMath>
                </a14:m>
                <a:r>
                  <a:rPr lang="es-ES" sz="1000" dirty="0">
                    <a:solidFill>
                      <a:schemeClr val="tx1"/>
                    </a:solidFill>
                    <a:latin typeface="Arial Narrow" panose="020B0606020202030204" pitchFamily="34" charset="0"/>
                    <a:ea typeface="Cambria Math" panose="02040503050406030204" pitchFamily="18" charset="0"/>
                    <a:cs typeface="Microsoft Sans Serif" panose="020B0604020202020204" pitchFamily="34" charset="0"/>
                  </a:rPr>
                  <a:t>s. </a:t>
                </a:r>
              </a:p>
            </p:txBody>
          </p:sp>
        </mc:Choice>
        <mc:Fallback xmlns="">
          <p:sp>
            <p:nvSpPr>
              <p:cNvPr id="29" name="CuadroTexto 28">
                <a:extLst>
                  <a:ext uri="{FF2B5EF4-FFF2-40B4-BE49-F238E27FC236}">
                    <a16:creationId xmlns:a16="http://schemas.microsoft.com/office/drawing/2014/main" id="{A7CDF946-2772-4D0B-9F49-4DC7B3F696D1}"/>
                  </a:ext>
                </a:extLst>
              </p:cNvPr>
              <p:cNvSpPr txBox="1">
                <a:spLocks noRot="1" noChangeAspect="1" noMove="1" noResize="1" noEditPoints="1" noAdjustHandles="1" noChangeArrowheads="1" noChangeShapeType="1" noTextEdit="1"/>
              </p:cNvSpPr>
              <p:nvPr/>
            </p:nvSpPr>
            <p:spPr>
              <a:xfrm>
                <a:off x="10938742" y="2394674"/>
                <a:ext cx="958710" cy="1940083"/>
              </a:xfrm>
              <a:prstGeom prst="rect">
                <a:avLst/>
              </a:prstGeom>
              <a:blipFill>
                <a:blip r:embed="rId14"/>
                <a:stretch>
                  <a:fillRect b="-313"/>
                </a:stretch>
              </a:blipFill>
              <a:ln>
                <a:solidFill>
                  <a:schemeClr val="tx1"/>
                </a:solidFill>
              </a:ln>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049316C4-737C-4CBA-B6D7-8F8A53543837}"/>
              </a:ext>
            </a:extLst>
          </p:cNvPr>
          <p:cNvSpPr txBox="1"/>
          <p:nvPr/>
        </p:nvSpPr>
        <p:spPr>
          <a:xfrm>
            <a:off x="5882232" y="3137352"/>
            <a:ext cx="724903" cy="108000"/>
          </a:xfrm>
          <a:prstGeom prst="rect">
            <a:avLst/>
          </a:prstGeom>
          <a:solidFill>
            <a:schemeClr val="accent6">
              <a:lumMod val="20000"/>
              <a:lumOff val="80000"/>
            </a:schemeClr>
          </a:solidFill>
          <a:ln w="3175">
            <a:solidFill>
              <a:schemeClr val="tx1"/>
            </a:solidFill>
          </a:ln>
        </p:spPr>
        <p:txBody>
          <a:bodyPr wrap="square" rtlCol="0" anchor="ctr">
            <a:spAutoFit/>
          </a:bodyPr>
          <a:lstStyle/>
          <a:p>
            <a:pPr algn="ctr"/>
            <a:r>
              <a:rPr lang="es-ES" sz="700" dirty="0">
                <a:latin typeface="Arial Narrow" panose="020B0606020202030204" pitchFamily="34" charset="0"/>
              </a:rPr>
              <a:t>FLAG LEAVES</a:t>
            </a:r>
          </a:p>
        </p:txBody>
      </p:sp>
      <p:sp>
        <p:nvSpPr>
          <p:cNvPr id="33" name="CuadroTexto 32">
            <a:extLst>
              <a:ext uri="{FF2B5EF4-FFF2-40B4-BE49-F238E27FC236}">
                <a16:creationId xmlns:a16="http://schemas.microsoft.com/office/drawing/2014/main" id="{475DDF18-AB83-4A13-AFE1-A1F2385F7D81}"/>
              </a:ext>
            </a:extLst>
          </p:cNvPr>
          <p:cNvSpPr txBox="1"/>
          <p:nvPr/>
        </p:nvSpPr>
        <p:spPr>
          <a:xfrm>
            <a:off x="5891982" y="4994699"/>
            <a:ext cx="724903" cy="108000"/>
          </a:xfrm>
          <a:prstGeom prst="rect">
            <a:avLst/>
          </a:prstGeom>
          <a:solidFill>
            <a:schemeClr val="accent6">
              <a:lumMod val="20000"/>
              <a:lumOff val="80000"/>
            </a:schemeClr>
          </a:solidFill>
          <a:ln w="3175">
            <a:solidFill>
              <a:schemeClr val="tx1"/>
            </a:solidFill>
          </a:ln>
        </p:spPr>
        <p:txBody>
          <a:bodyPr wrap="square" rtlCol="0" anchor="ctr">
            <a:spAutoFit/>
          </a:bodyPr>
          <a:lstStyle/>
          <a:p>
            <a:pPr algn="ctr"/>
            <a:r>
              <a:rPr lang="es-ES" sz="700" dirty="0">
                <a:latin typeface="Arial Narrow" panose="020B0606020202030204" pitchFamily="34" charset="0"/>
              </a:rPr>
              <a:t>ROOTS</a:t>
            </a:r>
          </a:p>
        </p:txBody>
      </p:sp>
      <p:pic>
        <p:nvPicPr>
          <p:cNvPr id="34" name="Imagen 33">
            <a:extLst>
              <a:ext uri="{FF2B5EF4-FFF2-40B4-BE49-F238E27FC236}">
                <a16:creationId xmlns:a16="http://schemas.microsoft.com/office/drawing/2014/main" id="{51692878-CEA6-40AE-AE49-B50B0D42265F}"/>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Layer>
                </a14:imgProps>
              </a:ext>
            </a:extLst>
          </a:blip>
          <a:stretch>
            <a:fillRect/>
          </a:stretch>
        </p:blipFill>
        <p:spPr>
          <a:xfrm>
            <a:off x="107032" y="3177548"/>
            <a:ext cx="1684815" cy="1555874"/>
          </a:xfrm>
          <a:prstGeom prst="rect">
            <a:avLst/>
          </a:prstGeom>
          <a:ln>
            <a:solidFill>
              <a:schemeClr val="tx1"/>
            </a:solidFill>
          </a:ln>
        </p:spPr>
      </p:pic>
      <p:sp>
        <p:nvSpPr>
          <p:cNvPr id="35" name="CuadroTexto 34">
            <a:extLst>
              <a:ext uri="{FF2B5EF4-FFF2-40B4-BE49-F238E27FC236}">
                <a16:creationId xmlns:a16="http://schemas.microsoft.com/office/drawing/2014/main" id="{63AD68C9-DF2F-4263-8080-2DAEBAA0E450}"/>
              </a:ext>
            </a:extLst>
          </p:cNvPr>
          <p:cNvSpPr txBox="1"/>
          <p:nvPr/>
        </p:nvSpPr>
        <p:spPr>
          <a:xfrm>
            <a:off x="0" y="4777136"/>
            <a:ext cx="2920621"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Multifactorial analysis revealed that the organ was the main factor explaining data variation. The physiological and biochemical traits in the flag leaves were more affected by drought than growth stage, leading to an accumulation of soluble carbohydrates, nitrate and amino acids.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rPr>
              <a:t>By contrast, roots were affected by the developmental stages but not by the treatment. The root content of fructose, glucose, starch and amino acids was higher at ear emergence than anthesis, whereas the accumulation of sucrose, fructans, proteins and nitrate increased at the latest growth stage.  </a:t>
            </a:r>
            <a:endParaRPr kumimoji="0" lang="en-US" sz="1400" i="0" u="none" strike="noStrike" kern="1200" cap="none" spc="0" normalizeH="0" baseline="0" noProof="0" dirty="0">
              <a:ln>
                <a:noFill/>
              </a:ln>
              <a:solidFill>
                <a:prstClr val="black"/>
              </a:solidFill>
              <a:effectLst/>
              <a:uLnTx/>
              <a:uFillTx/>
              <a:latin typeface="Arial Narrow" panose="020B0606020202030204" pitchFamily="34" charset="0"/>
              <a:ea typeface="MS Mincho" panose="02020609040205080304" pitchFamily="49" charset="-128"/>
              <a:cs typeface="+mn-cs"/>
            </a:endParaRPr>
          </a:p>
        </p:txBody>
      </p:sp>
      <p:pic>
        <p:nvPicPr>
          <p:cNvPr id="4" name="Imagen 3">
            <a:extLst>
              <a:ext uri="{FF2B5EF4-FFF2-40B4-BE49-F238E27FC236}">
                <a16:creationId xmlns:a16="http://schemas.microsoft.com/office/drawing/2014/main" id="{416F7C2D-349E-45C8-8202-4296DA4F6739}"/>
              </a:ext>
            </a:extLst>
          </p:cNvPr>
          <p:cNvPicPr>
            <a:picLocks noChangeAspect="1"/>
          </p:cNvPicPr>
          <p:nvPr/>
        </p:nvPicPr>
        <p:blipFill rotWithShape="1">
          <a:blip r:embed="rId17">
            <a:extLst>
              <a:ext uri="{BEBA8EAE-BF5A-486C-A8C5-ECC9F3942E4B}">
                <a14:imgProps xmlns:a14="http://schemas.microsoft.com/office/drawing/2010/main">
                  <a14:imgLayer r:embed="rId18">
                    <a14:imgEffect>
                      <a14:sharpenSoften amount="50000"/>
                    </a14:imgEffect>
                  </a14:imgLayer>
                </a14:imgProps>
              </a:ext>
            </a:extLst>
          </a:blip>
          <a:srcRect l="80687" t="40123" r="1298" b="42767"/>
          <a:stretch/>
        </p:blipFill>
        <p:spPr>
          <a:xfrm>
            <a:off x="3012357" y="6018664"/>
            <a:ext cx="972920" cy="571532"/>
          </a:xfrm>
          <a:prstGeom prst="rect">
            <a:avLst/>
          </a:prstGeom>
          <a:ln>
            <a:solidFill>
              <a:schemeClr val="tx1"/>
            </a:solidFill>
          </a:ln>
        </p:spPr>
      </p:pic>
      <p:pic>
        <p:nvPicPr>
          <p:cNvPr id="6" name="Imagen 5">
            <a:extLst>
              <a:ext uri="{FF2B5EF4-FFF2-40B4-BE49-F238E27FC236}">
                <a16:creationId xmlns:a16="http://schemas.microsoft.com/office/drawing/2014/main" id="{C08E7B72-0E46-4EFB-A2FE-D4877A3FB18E}"/>
              </a:ext>
            </a:extLst>
          </p:cNvPr>
          <p:cNvPicPr>
            <a:picLocks noChangeAspect="1"/>
          </p:cNvPicPr>
          <p:nvPr/>
        </p:nvPicPr>
        <p:blipFill rotWithShape="1">
          <a:blip r:embed="rId19"/>
          <a:srcRect l="85275" t="40418" r="297" b="42473"/>
          <a:stretch/>
        </p:blipFill>
        <p:spPr>
          <a:xfrm>
            <a:off x="3015668" y="5190394"/>
            <a:ext cx="969609" cy="711129"/>
          </a:xfrm>
          <a:prstGeom prst="rect">
            <a:avLst/>
          </a:prstGeom>
          <a:ln>
            <a:solidFill>
              <a:schemeClr val="tx1"/>
            </a:solidFill>
          </a:ln>
        </p:spPr>
      </p:pic>
      <p:pic>
        <p:nvPicPr>
          <p:cNvPr id="2" name="Imagen 1">
            <a:extLst>
              <a:ext uri="{FF2B5EF4-FFF2-40B4-BE49-F238E27FC236}">
                <a16:creationId xmlns:a16="http://schemas.microsoft.com/office/drawing/2014/main" id="{7138380B-2C0E-4B54-B44B-09726925BC13}"/>
              </a:ext>
            </a:extLst>
          </p:cNvPr>
          <p:cNvPicPr>
            <a:picLocks noChangeAspect="1"/>
          </p:cNvPicPr>
          <p:nvPr/>
        </p:nvPicPr>
        <p:blipFill>
          <a:blip r:embed="rId20"/>
          <a:stretch>
            <a:fillRect/>
          </a:stretch>
        </p:blipFill>
        <p:spPr>
          <a:xfrm>
            <a:off x="11418097" y="642533"/>
            <a:ext cx="691558" cy="604454"/>
          </a:xfrm>
          <a:prstGeom prst="rect">
            <a:avLst/>
          </a:prstGeom>
        </p:spPr>
      </p:pic>
      <p:pic>
        <p:nvPicPr>
          <p:cNvPr id="10" name="Imagen 9">
            <a:extLst>
              <a:ext uri="{FF2B5EF4-FFF2-40B4-BE49-F238E27FC236}">
                <a16:creationId xmlns:a16="http://schemas.microsoft.com/office/drawing/2014/main" id="{C620259E-90C7-418E-915B-7ACA182E6D92}"/>
              </a:ext>
            </a:extLst>
          </p:cNvPr>
          <p:cNvPicPr>
            <a:picLocks noChangeAspect="1"/>
          </p:cNvPicPr>
          <p:nvPr/>
        </p:nvPicPr>
        <p:blipFill rotWithShape="1">
          <a:blip r:embed="rId21"/>
          <a:srcRect l="10654" t="10415" r="10580" b="10425"/>
          <a:stretch/>
        </p:blipFill>
        <p:spPr>
          <a:xfrm>
            <a:off x="61422" y="647957"/>
            <a:ext cx="693484" cy="696952"/>
          </a:xfrm>
          <a:prstGeom prst="rect">
            <a:avLst/>
          </a:prstGeom>
        </p:spPr>
      </p:pic>
    </p:spTree>
    <p:extLst>
      <p:ext uri="{BB962C8B-B14F-4D97-AF65-F5344CB8AC3E}">
        <p14:creationId xmlns:p14="http://schemas.microsoft.com/office/powerpoint/2010/main" val="37779777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471</Words>
  <Application>Microsoft Office PowerPoint</Application>
  <PresentationFormat>Panorámica</PresentationFormat>
  <Paragraphs>38</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vt:lpstr>
      <vt:lpstr>Arial Narrow</vt:lpstr>
      <vt:lpstr>Calibri</vt:lpstr>
      <vt:lpstr>Calibri Light</vt:lpstr>
      <vt:lpstr>Cambria Math</vt:lpstr>
      <vt:lpstr>Gill Sans MT Condensed</vt:lpstr>
      <vt:lpstr>Gill Sans Ultra Bold Condensed</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nara bueno ramos</dc:creator>
  <cp:lastModifiedBy>nara bueno ramos</cp:lastModifiedBy>
  <cp:revision>6</cp:revision>
  <dcterms:created xsi:type="dcterms:W3CDTF">2022-01-18T10:03:33Z</dcterms:created>
  <dcterms:modified xsi:type="dcterms:W3CDTF">2022-01-18T17:15:40Z</dcterms:modified>
</cp:coreProperties>
</file>