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57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ssia Staropoli" initials="AS" lastIdx="1" clrIdx="0">
    <p:extLst>
      <p:ext uri="{19B8F6BF-5375-455C-9EA6-DF929625EA0E}">
        <p15:presenceInfo xmlns:p15="http://schemas.microsoft.com/office/powerpoint/2012/main" userId="b591a6a6ec1579b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618" autoAdjust="0"/>
    <p:restoredTop sz="94249" autoAdjust="0"/>
  </p:normalViewPr>
  <p:slideViewPr>
    <p:cSldViewPr snapToGrid="0">
      <p:cViewPr>
        <p:scale>
          <a:sx n="33" d="100"/>
          <a:sy n="33" d="100"/>
        </p:scale>
        <p:origin x="2718" y="24"/>
      </p:cViewPr>
      <p:guideLst>
        <p:guide orient="horz" pos="11357"/>
        <p:guide pos="7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67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91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1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02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98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91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81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93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46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53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98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B356-2286-47DB-80BE-795BDF1E45AA}" type="datetimeFigureOut">
              <a:rPr lang="it-IT" smtClean="0"/>
              <a:pPr/>
              <a:t>01/02/2022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3D9BE-17B7-4944-BFE4-C2611995DB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64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o 37">
            <a:extLst>
              <a:ext uri="{FF2B5EF4-FFF2-40B4-BE49-F238E27FC236}">
                <a16:creationId xmlns:a16="http://schemas.microsoft.com/office/drawing/2014/main" xmlns="" id="{B354FA20-98B2-4BA8-90B9-CB16FABE5160}"/>
              </a:ext>
            </a:extLst>
          </p:cNvPr>
          <p:cNvGrpSpPr/>
          <p:nvPr/>
        </p:nvGrpSpPr>
        <p:grpSpPr>
          <a:xfrm>
            <a:off x="-661" y="65417"/>
            <a:ext cx="25199975" cy="5378484"/>
            <a:chOff x="-661" y="65417"/>
            <a:chExt cx="25199975" cy="5378484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xmlns="" id="{84D14A64-BC54-421D-AE71-35D89AD6305A}"/>
                </a:ext>
              </a:extLst>
            </p:cNvPr>
            <p:cNvSpPr txBox="1"/>
            <p:nvPr/>
          </p:nvSpPr>
          <p:spPr>
            <a:xfrm>
              <a:off x="-661" y="2586067"/>
              <a:ext cx="25199975" cy="285783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Beneficial microbes application on tomato significantly </a:t>
              </a:r>
              <a:r>
                <a:rPr lang="en-US" sz="48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improves accumulation </a:t>
              </a:r>
              <a:endParaRPr lang="en-US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/>
              <a:r>
                <a:rPr lang="en-US" sz="48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of metabolites with </a:t>
              </a:r>
              <a:r>
                <a:rPr lang="en-US" sz="4800" b="1" dirty="0" err="1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nutraceutical</a:t>
              </a:r>
              <a:r>
                <a:rPr lang="en-US" sz="48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value </a:t>
              </a:r>
              <a:endParaRPr lang="en-US" sz="4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36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G. Iacomino</a:t>
              </a:r>
              <a:r>
                <a:rPr lang="it-IT" sz="3600" baseline="300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1*</a:t>
              </a: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it-IT" sz="3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A. </a:t>
              </a:r>
              <a:r>
                <a:rPr lang="it-IT" sz="36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Staropoli</a:t>
              </a:r>
              <a:r>
                <a:rPr lang="it-IT" sz="3600" baseline="300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1,2</a:t>
              </a: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M.I. Prigigallo</a:t>
              </a:r>
              <a:r>
                <a:rPr lang="it-IT" sz="3600" baseline="30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</a:t>
              </a: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it-IT" sz="36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G. </a:t>
              </a:r>
              <a:r>
                <a:rPr lang="it-IT" sz="3600" dirty="0" err="1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Bubici</a:t>
              </a:r>
              <a:r>
                <a:rPr lang="it-IT" sz="36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it-IT" sz="3600" baseline="30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</a:t>
              </a: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M. Scagliola</a:t>
              </a:r>
              <a:r>
                <a:rPr lang="it-IT" sz="3600" baseline="30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4</a:t>
              </a: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it-IT" sz="36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P. Salerno</a:t>
              </a:r>
              <a:r>
                <a:rPr lang="it-IT" sz="3600" baseline="30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4</a:t>
              </a: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it-IT" sz="36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S. </a:t>
              </a:r>
              <a:r>
                <a:rPr lang="it-IT" sz="3600" dirty="0" err="1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Bolletti</a:t>
              </a:r>
              <a:r>
                <a:rPr lang="it-IT" sz="36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Censi</a:t>
              </a:r>
              <a:r>
                <a:rPr lang="it-IT" sz="3600" baseline="30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5</a:t>
              </a: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it-IT" sz="36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G. Murolo</a:t>
              </a:r>
              <a:r>
                <a:rPr lang="it-IT" sz="3600" baseline="300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5</a:t>
              </a: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</a:t>
              </a:r>
              <a:r>
                <a:rPr lang="it-IT" sz="3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 </a:t>
              </a:r>
              <a:r>
                <a:rPr lang="it-IT" sz="36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Vinale</a:t>
              </a:r>
              <a:r>
                <a:rPr lang="it-IT" sz="3600" baseline="300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2,6</a:t>
              </a:r>
              <a:endParaRPr lang="it-IT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xmlns="" id="{4D5DACF9-C5CB-4AE6-B017-58D3DA5E7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1" y="65417"/>
              <a:ext cx="8640000" cy="2028517"/>
            </a:xfrm>
            <a:prstGeom prst="rect">
              <a:avLst/>
            </a:prstGeom>
          </p:spPr>
        </p:pic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88FEF836-B010-4A5C-B140-2DEA055C92F0}"/>
              </a:ext>
            </a:extLst>
          </p:cNvPr>
          <p:cNvSpPr txBox="1"/>
          <p:nvPr/>
        </p:nvSpPr>
        <p:spPr>
          <a:xfrm>
            <a:off x="-1" y="7383443"/>
            <a:ext cx="251999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Tomato (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Solanum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lycopersicum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is an important crop and is consumed worldwide. This vegetable is an excellent source of natural compounds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i.e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antioxidants including vitamins C and E, lycopene, b-carotene, lutein and flavonoids) and minerals useful for human health. 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AIM OF THE WORK:</a:t>
            </a: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Investigate the impact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beneficial microorganisms application on tomato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metabolome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98793D0D-C8D7-4435-80EB-17F8924A25A4}"/>
              </a:ext>
            </a:extLst>
          </p:cNvPr>
          <p:cNvSpPr txBox="1"/>
          <p:nvPr/>
        </p:nvSpPr>
        <p:spPr>
          <a:xfrm>
            <a:off x="0" y="10563726"/>
            <a:ext cx="14630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MATERIALS AND METHODS:</a:t>
            </a:r>
          </a:p>
          <a:p>
            <a:pPr algn="just"/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Streptomyces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fulvissimus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, Bacillus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subtilis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Trichoderma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afroharzianum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SimSun" panose="02010600030101010101" pitchFamily="2" charset="-122"/>
                <a:cs typeface="Arial" pitchFamily="34" charset="0"/>
              </a:rPr>
              <a:t>were applied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on tomato plants in a field trial either as single inoculants or as microbial consortia.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SimSun" panose="02010600030101010101" pitchFamily="2" charset="-122"/>
                <a:cs typeface="Arial" pitchFamily="34" charset="0"/>
              </a:rPr>
              <a:t> After 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treatments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SimSun" panose="02010600030101010101" pitchFamily="2" charset="-122"/>
                <a:cs typeface="Arial" pitchFamily="34" charset="0"/>
              </a:rPr>
              <a:t>, plants were harvested and subjected to organic extraction (Figure 1) followed by metabolomic analysis (LC-MS </a:t>
            </a:r>
            <a:r>
              <a:rPr lang="en-US" sz="3200" dirty="0" err="1" smtClean="0">
                <a:solidFill>
                  <a:srgbClr val="000000"/>
                </a:solidFill>
                <a:latin typeface="Arial" pitchFamily="34" charset="0"/>
                <a:ea typeface="SimSun" panose="02010600030101010101" pitchFamily="2" charset="-122"/>
                <a:cs typeface="Arial" pitchFamily="34" charset="0"/>
              </a:rPr>
              <a:t>qTOF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SimSun" panose="02010600030101010101" pitchFamily="2" charset="-122"/>
                <a:cs typeface="Arial" pitchFamily="34" charset="0"/>
              </a:rPr>
              <a:t>).</a:t>
            </a:r>
            <a:endParaRPr lang="it-IT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39B9648E-A1C2-4E8A-9E69-E5A0B74B3F61}"/>
              </a:ext>
            </a:extLst>
          </p:cNvPr>
          <p:cNvSpPr txBox="1"/>
          <p:nvPr/>
        </p:nvSpPr>
        <p:spPr>
          <a:xfrm>
            <a:off x="0" y="13715898"/>
            <a:ext cx="144544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IDENTIFICATION OF PLANT METABOLITES: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Spectrometric analysis led to the identification of several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secondary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metabolites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(i.e.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tomatine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solasodine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etc.) belonging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 different classes of natural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compounds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Table 1)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B9CF6D90-DE72-4B3A-8FF1-C35E2986F0F0}"/>
              </a:ext>
            </a:extLst>
          </p:cNvPr>
          <p:cNvSpPr txBox="1"/>
          <p:nvPr/>
        </p:nvSpPr>
        <p:spPr>
          <a:xfrm>
            <a:off x="0" y="31306168"/>
            <a:ext cx="142694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1.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Putatively identified metabolites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differentially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accumulated in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plants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treated with </a:t>
            </a:r>
            <a:r>
              <a:rPr lang="en-US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Streptomyces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fulvissimus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), </a:t>
            </a:r>
            <a:r>
              <a:rPr lang="en-US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Trichoderma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afroharzianum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 and </a:t>
            </a:r>
            <a:r>
              <a:rPr lang="en-US" sz="24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Bacillus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subtilis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(B)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or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as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mix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(B+S, B+T, S+T) compared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to control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(group C, untreated plants).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black = putatively identified molecule from LC-MS analysis performed  in positive mode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red = putatively identified molecule from LC-MS analysis performed  in negative mode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↑ Up-regulated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vs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control (C). ↓ Down-regulated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control (C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).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Immagine 30" descr="20201113_120800.jpg">
            <a:extLst>
              <a:ext uri="{FF2B5EF4-FFF2-40B4-BE49-F238E27FC236}">
                <a16:creationId xmlns:a16="http://schemas.microsoft.com/office/drawing/2014/main" xmlns="" id="{AABEC20B-D038-408B-AD72-F953D69D1C7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r="3366" b="26496"/>
          <a:stretch>
            <a:fillRect/>
          </a:stretch>
        </p:blipFill>
        <p:spPr>
          <a:xfrm>
            <a:off x="16099839" y="10057691"/>
            <a:ext cx="6782635" cy="3056022"/>
          </a:xfrm>
          <a:prstGeom prst="rect">
            <a:avLst/>
          </a:prstGeom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xmlns="" id="{E8434C4B-EB97-4FF2-ACE7-7C5C4B1A2FE0}"/>
              </a:ext>
            </a:extLst>
          </p:cNvPr>
          <p:cNvSpPr txBox="1"/>
          <p:nvPr/>
        </p:nvSpPr>
        <p:spPr>
          <a:xfrm>
            <a:off x="0" y="5487044"/>
            <a:ext cx="2511985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3497580">
              <a:defRPr/>
            </a:pPr>
            <a:r>
              <a:rPr lang="en-US" sz="26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of Agricultural Sciences, University of Naples Federico </a:t>
            </a:r>
            <a:r>
              <a:rPr lang="en-US" sz="2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II; </a:t>
            </a:r>
            <a:r>
              <a:rPr lang="en-US" sz="2600" baseline="30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Institute 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Sustainable Plant Protection, National Research </a:t>
            </a:r>
            <a:r>
              <a:rPr lang="en-US" sz="2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Council, SS Portici and </a:t>
            </a:r>
            <a:r>
              <a:rPr lang="en-US" sz="2600" baseline="30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SS </a:t>
            </a:r>
            <a:r>
              <a:rPr lang="en-US" sz="2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Bari; </a:t>
            </a:r>
            <a:r>
              <a:rPr lang="en-US" sz="26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2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Spagro </a:t>
            </a:r>
            <a:r>
              <a:rPr lang="en-US" sz="26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srl</a:t>
            </a:r>
            <a:r>
              <a:rPr lang="en-US" sz="2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6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Cosvitec </a:t>
            </a:r>
            <a:r>
              <a:rPr lang="en-US" sz="2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scarl</a:t>
            </a:r>
            <a:r>
              <a:rPr lang="en-US" sz="2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6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2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</a:t>
            </a: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Veterinary Medicine and Animal Productions, University of Naples Federico </a:t>
            </a:r>
            <a:r>
              <a:rPr lang="en-US" sz="2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II;  </a:t>
            </a:r>
          </a:p>
          <a:p>
            <a:pPr lvl="0" defTabSz="3497580">
              <a:defRPr/>
            </a:pPr>
            <a:r>
              <a:rPr kumimoji="0" lang="it-IT" sz="26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kumimoji="0" lang="it-IT" sz="2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kumimoji="0" lang="it-IT" sz="26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kumimoji="0" lang="it-IT" sz="2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t-IT" sz="2600" b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kumimoji="0" lang="it-IT" sz="26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giuseppina.iacomino@unina.it</a:t>
            </a:r>
            <a:endParaRPr kumimoji="0" lang="it-IT" sz="26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600" dirty="0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1A8B1788-E8C5-4CC5-A46D-09A56F3B5DA5}"/>
              </a:ext>
            </a:extLst>
          </p:cNvPr>
          <p:cNvSpPr txBox="1"/>
          <p:nvPr/>
        </p:nvSpPr>
        <p:spPr>
          <a:xfrm>
            <a:off x="0" y="16088153"/>
            <a:ext cx="1392555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METABOLOMIC ANALYSIS: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Metabolomic analysis highlighted several differentially accumulated compounds, whose abundance is dependent on the </a:t>
            </a:r>
            <a:r>
              <a:rPr lang="en-U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treatment (PCA on Figure 2).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xmlns="" id="{75E07BFE-1B11-4731-8DBE-D315F5C44381}"/>
              </a:ext>
            </a:extLst>
          </p:cNvPr>
          <p:cNvSpPr txBox="1"/>
          <p:nvPr/>
        </p:nvSpPr>
        <p:spPr>
          <a:xfrm>
            <a:off x="14678527" y="24580462"/>
            <a:ext cx="102086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Figure </a:t>
            </a:r>
            <a:r>
              <a:rPr lang="en-US" sz="2400" b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Principal components analysis (PCA) score plots of the LC–MS data acquired 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 positive (B) </a:t>
            </a:r>
            <a:r>
              <a:rPr lang="en-US" sz="24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and negative 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(A) </a:t>
            </a:r>
            <a:r>
              <a:rPr lang="en-US" sz="24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mode. Each group of replicates subjected to different treatments is depicted with a different color: control group (C) 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n-US" sz="2400" dirty="0" err="1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blu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; </a:t>
            </a:r>
            <a:r>
              <a:rPr lang="en-US" sz="2400" i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Streptomyces</a:t>
            </a:r>
            <a:r>
              <a:rPr lang="en-US" sz="24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fulvissimus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group </a:t>
            </a:r>
            <a:r>
              <a:rPr lang="en-US" sz="24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(S) 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 brown; </a:t>
            </a:r>
            <a:r>
              <a:rPr lang="en-US" sz="2400" i="1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Trichoderma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afroharzianum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group (T) 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 </a:t>
            </a:r>
            <a:r>
              <a:rPr lang="en-US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pink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; </a:t>
            </a:r>
            <a:r>
              <a:rPr lang="en-US" sz="24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microbial 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consortium </a:t>
            </a:r>
            <a:r>
              <a:rPr lang="en-US" sz="24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Streptomyces</a:t>
            </a:r>
            <a:r>
              <a:rPr lang="en-US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fulvissimus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Bacillus</a:t>
            </a:r>
            <a:r>
              <a:rPr lang="en-US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subtilis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group (</a:t>
            </a:r>
            <a:r>
              <a:rPr lang="en-US" sz="2400" dirty="0" smtClean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S+B) in grey; </a:t>
            </a:r>
            <a:r>
              <a:rPr lang="en-US" sz="2400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Bacillus</a:t>
            </a:r>
            <a:r>
              <a:rPr lang="en-US" sz="2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subtilis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group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B) in red; microbial consortium </a:t>
            </a:r>
            <a:r>
              <a:rPr lang="en-US" sz="24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Streptomyces</a:t>
            </a:r>
            <a:r>
              <a:rPr lang="en-US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fulvissimus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Trichoderma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afroharzianum</a:t>
            </a:r>
            <a:r>
              <a:rPr lang="en-US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group (S+T) in green; microbial consortium </a:t>
            </a:r>
            <a:r>
              <a:rPr lang="en-US" sz="24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Trichoderma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afroharzianum</a:t>
            </a:r>
            <a:r>
              <a:rPr lang="en-US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and </a:t>
            </a:r>
            <a:r>
              <a:rPr lang="en-US" sz="2400" i="1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Bacillus</a:t>
            </a:r>
            <a:r>
              <a:rPr lang="en-US" sz="2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subtilis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group (T+B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) in light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blue.</a:t>
            </a:r>
            <a:endParaRPr lang="it-IT" sz="2400" dirty="0"/>
          </a:p>
        </p:txBody>
      </p: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0F96DEB0-8A0C-4564-AF7E-993D7920341C}"/>
              </a:ext>
            </a:extLst>
          </p:cNvPr>
          <p:cNvCxnSpPr>
            <a:cxnSpLocks/>
          </p:cNvCxnSpPr>
          <p:nvPr/>
        </p:nvCxnSpPr>
        <p:spPr>
          <a:xfrm>
            <a:off x="0" y="7296764"/>
            <a:ext cx="25199975" cy="0"/>
          </a:xfrm>
          <a:prstGeom prst="line">
            <a:avLst/>
          </a:prstGeom>
          <a:ln w="635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88256614-1216-4FB7-A5E2-9B5230323950}"/>
              </a:ext>
            </a:extLst>
          </p:cNvPr>
          <p:cNvCxnSpPr>
            <a:cxnSpLocks/>
          </p:cNvCxnSpPr>
          <p:nvPr/>
        </p:nvCxnSpPr>
        <p:spPr>
          <a:xfrm>
            <a:off x="-33697" y="34190079"/>
            <a:ext cx="25233672" cy="0"/>
          </a:xfrm>
          <a:prstGeom prst="line">
            <a:avLst/>
          </a:prstGeom>
          <a:ln w="635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0F35BC62-0B5A-4B76-9F1A-3DDD236A52F1}"/>
              </a:ext>
            </a:extLst>
          </p:cNvPr>
          <p:cNvSpPr txBox="1"/>
          <p:nvPr/>
        </p:nvSpPr>
        <p:spPr>
          <a:xfrm>
            <a:off x="14425864" y="28647321"/>
            <a:ext cx="1047332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SimSun" panose="02010600030101010101" pitchFamily="2" charset="-122"/>
                <a:cs typeface="Arial" pitchFamily="34" charset="0"/>
              </a:rPr>
              <a:t>Conclusion:</a:t>
            </a: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Field applications of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Streptomyces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fulvissimus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, Bacillus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subtilis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Trichoderma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afroharzianum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induced changes in the metabolic profile of tomato. In particular, a certain accumulation of molecules has been observed, such as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tomatin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with demonstrated antioxidant,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antitumoral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fungicidal properties. The accumulation of these metabolites with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nutraceutical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value represents a starting point for further future studies to investigate the efficacy of these beneficial strains.</a:t>
            </a:r>
            <a:endParaRPr lang="it-IT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xmlns="" id="{911B3F44-896F-4D8E-9069-66F5C7537396}"/>
              </a:ext>
            </a:extLst>
          </p:cNvPr>
          <p:cNvSpPr txBox="1"/>
          <p:nvPr/>
        </p:nvSpPr>
        <p:spPr>
          <a:xfrm>
            <a:off x="536656" y="34491383"/>
            <a:ext cx="16227908" cy="1241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GB" sz="3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  <a:r>
              <a:rPr lang="en-GB" sz="3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This work was supported by PROTECTION Project</a:t>
            </a:r>
          </a:p>
          <a:p>
            <a:pPr algn="just">
              <a:spcAft>
                <a:spcPts val="800"/>
              </a:spcAft>
            </a:pPr>
            <a:r>
              <a:rPr lang="en-GB" sz="3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(MISE CRESO grant number Protection no. F/050421/01-03/X32 ).</a:t>
            </a:r>
            <a:endParaRPr lang="it-IT" sz="3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5093C400-0E79-4F29-B3A9-B21A36C139D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512348" y="723265"/>
            <a:ext cx="8640000" cy="85183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2F5981A3-1D80-4386-9534-115E635A2CBA}"/>
              </a:ext>
            </a:extLst>
          </p:cNvPr>
          <p:cNvSpPr txBox="1"/>
          <p:nvPr/>
        </p:nvSpPr>
        <p:spPr>
          <a:xfrm>
            <a:off x="12865444" y="610651"/>
            <a:ext cx="25736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Spagro</a:t>
            </a:r>
            <a:endParaRPr lang="it-IT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2441D1B-F9E3-4894-AACA-2FC7FA35C5F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512348" y="34467100"/>
            <a:ext cx="4566977" cy="1089583"/>
          </a:xfrm>
          <a:prstGeom prst="rect">
            <a:avLst/>
          </a:prstGeom>
        </p:spPr>
      </p:pic>
      <p:pic>
        <p:nvPicPr>
          <p:cNvPr id="30" name="Immagine 29" descr="Immagin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05934" y="13282864"/>
            <a:ext cx="10399434" cy="11369876"/>
          </a:xfrm>
          <a:prstGeom prst="rect">
            <a:avLst/>
          </a:prstGeom>
        </p:spPr>
      </p:pic>
      <p:pic>
        <p:nvPicPr>
          <p:cNvPr id="25" name="Immagine 24" descr="tabella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8817389"/>
            <a:ext cx="14461958" cy="12344399"/>
          </a:xfrm>
          <a:prstGeom prst="rect">
            <a:avLst/>
          </a:prstGeom>
        </p:spPr>
      </p:pic>
      <p:sp>
        <p:nvSpPr>
          <p:cNvPr id="29" name="CasellaDiTesto 28"/>
          <p:cNvSpPr txBox="1"/>
          <p:nvPr/>
        </p:nvSpPr>
        <p:spPr>
          <a:xfrm>
            <a:off x="15256042" y="13282860"/>
            <a:ext cx="8470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Arial" pitchFamily="34" charset="0"/>
                <a:cs typeface="Arial" pitchFamily="34" charset="0"/>
              </a:rPr>
              <a:t>Figure 1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Extraction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sz="2400" dirty="0" err="1">
                <a:latin typeface="Arial" pitchFamily="34" charset="0"/>
                <a:cs typeface="Arial" pitchFamily="34" charset="0"/>
              </a:rPr>
              <a:t>metabolites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omato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leaves.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49263" y="510649"/>
            <a:ext cx="3600000" cy="1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09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</TotalTime>
  <Words>592</Words>
  <Application>Microsoft Office PowerPoint</Application>
  <PresentationFormat>Personalizzato</PresentationFormat>
  <Paragraphs>27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SimSun</vt:lpstr>
      <vt:lpstr>Arial</vt:lpstr>
      <vt:lpstr>Arial Black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Staropoli</dc:creator>
  <cp:lastModifiedBy>Account Microsoft</cp:lastModifiedBy>
  <cp:revision>55</cp:revision>
  <dcterms:created xsi:type="dcterms:W3CDTF">2021-08-02T10:43:18Z</dcterms:created>
  <dcterms:modified xsi:type="dcterms:W3CDTF">2022-02-01T15:45:43Z</dcterms:modified>
</cp:coreProperties>
</file>