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
  </p:notesMasterIdLst>
  <p:sldIdLst>
    <p:sldId id="258" r:id="rId5"/>
  </p:sldIdLst>
  <p:sldSz cx="43891200" cy="329184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D89"/>
    <a:srgbClr val="143C87"/>
    <a:srgbClr val="37A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1" autoAdjust="0"/>
    <p:restoredTop sz="92047" autoAdjust="0"/>
  </p:normalViewPr>
  <p:slideViewPr>
    <p:cSldViewPr snapToGrid="0">
      <p:cViewPr>
        <p:scale>
          <a:sx n="30" d="100"/>
          <a:sy n="30" d="100"/>
        </p:scale>
        <p:origin x="53" y="-2861"/>
      </p:cViewPr>
      <p:guideLst>
        <p:guide orient="horz" pos="10368"/>
        <p:guide pos="138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28365820517661"/>
          <c:y val="5.9907834101382486E-2"/>
          <c:w val="0.81941228306398095"/>
          <c:h val="0.52132898369310798"/>
        </c:manualLayout>
      </c:layout>
      <c:barChart>
        <c:barDir val="col"/>
        <c:grouping val="clustered"/>
        <c:varyColors val="0"/>
        <c:ser>
          <c:idx val="0"/>
          <c:order val="0"/>
          <c:tx>
            <c:strRef>
              <c:f>Sheet1!$B$1</c:f>
              <c:strCache>
                <c:ptCount val="1"/>
                <c:pt idx="0">
                  <c:v>2019</c:v>
                </c:pt>
              </c:strCache>
            </c:strRef>
          </c:tx>
          <c:spPr>
            <a:solidFill>
              <a:srgbClr val="4BACC6">
                <a:lumMod val="75000"/>
              </a:srgbClr>
            </a:solidFill>
            <a:ln w="12700">
              <a:solidFill>
                <a:schemeClr val="tx1"/>
              </a:solidFill>
            </a:ln>
          </c:spPr>
          <c:invertIfNegative val="0"/>
          <c:dLbls>
            <c:dLbl>
              <c:idx val="0"/>
              <c:layout>
                <c:manualLayout>
                  <c:x val="-2.3353573096683792E-3"/>
                  <c:y val="0"/>
                </c:manualLayout>
              </c:layout>
              <c:tx>
                <c:rich>
                  <a:bodyPr/>
                  <a:lstStyle/>
                  <a:p>
                    <a:r>
                      <a:rPr lang="en-US" dirty="0"/>
                      <a:t>18.8cd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F3A-46F6-BB71-8204E244178C}"/>
                </c:ext>
              </c:extLst>
            </c:dLbl>
            <c:dLbl>
              <c:idx val="1"/>
              <c:layout>
                <c:manualLayout>
                  <c:x val="-4.6737209185076034E-3"/>
                  <c:y val="0"/>
                </c:manualLayout>
              </c:layout>
              <c:tx>
                <c:rich>
                  <a:bodyPr/>
                  <a:lstStyle/>
                  <a:p>
                    <a:r>
                      <a:rPr lang="en-US"/>
                      <a:t>8.76d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F3A-46F6-BB71-8204E244178C}"/>
                </c:ext>
              </c:extLst>
            </c:dLbl>
            <c:dLbl>
              <c:idx val="2"/>
              <c:layout>
                <c:manualLayout>
                  <c:x val="-9.3474418370152069E-3"/>
                  <c:y val="0"/>
                </c:manualLayout>
              </c:layout>
              <c:tx>
                <c:rich>
                  <a:bodyPr/>
                  <a:lstStyle/>
                  <a:p>
                    <a:r>
                      <a:rPr lang="en-US"/>
                      <a:t>39.6c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F3A-46F6-BB71-8204E244178C}"/>
                </c:ext>
              </c:extLst>
            </c:dLbl>
            <c:dLbl>
              <c:idx val="3"/>
              <c:layout>
                <c:manualLayout>
                  <c:x val="-7.0105813777614056E-3"/>
                  <c:y val="0"/>
                </c:manualLayout>
              </c:layout>
              <c:tx>
                <c:rich>
                  <a:bodyPr/>
                  <a:lstStyle/>
                  <a:p>
                    <a:r>
                      <a:rPr lang="en-US"/>
                      <a:t>16.7d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F3A-46F6-BB71-8204E244178C}"/>
                </c:ext>
              </c:extLst>
            </c:dLbl>
            <c:dLbl>
              <c:idx val="4"/>
              <c:layout>
                <c:manualLayout>
                  <c:x val="-4.6707146193368443E-3"/>
                  <c:y val="8.4925690021231039E-3"/>
                </c:manualLayout>
              </c:layout>
              <c:tx>
                <c:rich>
                  <a:bodyPr/>
                  <a:lstStyle/>
                  <a:p>
                    <a:r>
                      <a:rPr lang="en-US"/>
                      <a:t>66.2a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F3A-46F6-BB71-8204E244178C}"/>
                </c:ext>
              </c:extLst>
            </c:dLbl>
            <c:dLbl>
              <c:idx val="5"/>
              <c:tx>
                <c:rich>
                  <a:bodyPr/>
                  <a:lstStyle/>
                  <a:p>
                    <a:r>
                      <a:rPr lang="en-US"/>
                      <a:t>57.5ab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F3A-46F6-BB71-8204E244178C}"/>
                </c:ext>
              </c:extLst>
            </c:dLbl>
            <c:dLbl>
              <c:idx val="6"/>
              <c:tx>
                <c:rich>
                  <a:bodyPr/>
                  <a:lstStyle/>
                  <a:p>
                    <a:r>
                      <a:rPr lang="en-US"/>
                      <a:t>18.3d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F3A-46F6-BB71-8204E244178C}"/>
                </c:ext>
              </c:extLst>
            </c:dLbl>
            <c:dLbl>
              <c:idx val="7"/>
              <c:tx>
                <c:rich>
                  <a:bodyPr/>
                  <a:lstStyle/>
                  <a:p>
                    <a:r>
                      <a:rPr lang="en-US"/>
                      <a:t>70.0a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F3A-46F6-BB71-8204E244178C}"/>
                </c:ext>
              </c:extLst>
            </c:dLbl>
            <c:dLbl>
              <c:idx val="8"/>
              <c:tx>
                <c:rich>
                  <a:bodyPr/>
                  <a:lstStyle/>
                  <a:p>
                    <a:r>
                      <a:rPr lang="en-US"/>
                      <a:t>65.8a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EF3A-46F6-BB71-8204E244178C}"/>
                </c:ext>
              </c:extLst>
            </c:dLbl>
            <c:dLbl>
              <c:idx val="9"/>
              <c:tx>
                <c:rich>
                  <a:bodyPr/>
                  <a:lstStyle/>
                  <a:p>
                    <a:r>
                      <a:rPr lang="en-US"/>
                      <a:t>44.2bc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EF3A-46F6-BB71-8204E244178C}"/>
                </c:ext>
              </c:extLst>
            </c:dLbl>
            <c:spPr>
              <a:ln>
                <a:noFill/>
              </a:ln>
              <a:effectLst/>
            </c:spPr>
            <c:txPr>
              <a:bodyPr rot="-5400000" vert="horz" wrap="square" lIns="38100" tIns="19050" rIns="38100" bIns="19050" anchor="ctr">
                <a:spAutoFit/>
              </a:bodyPr>
              <a:lstStyle/>
              <a:p>
                <a:pPr>
                  <a:defRPr sz="2800" b="0">
                    <a:ln>
                      <a:noFill/>
                    </a:ln>
                    <a:solidFill>
                      <a:srgbClr val="000000"/>
                    </a:solidFill>
                    <a:latin typeface="Palatino Linotype" panose="02040502050505030304" pitchFamily="18"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SB–SB</c:v>
                </c:pt>
                <c:pt idx="1">
                  <c:v>SW–SB</c:v>
                </c:pt>
                <c:pt idx="2">
                  <c:v>P–SB</c:v>
                </c:pt>
                <c:pt idx="3">
                  <c:v>CA</c:v>
                </c:pt>
                <c:pt idx="4">
                  <c:v>SB–CA</c:v>
                </c:pt>
                <c:pt idx="5">
                  <c:v>SW–CA</c:v>
                </c:pt>
                <c:pt idx="6">
                  <c:v>P–CA</c:v>
                </c:pt>
                <c:pt idx="7">
                  <c:v>SB–CA–WC</c:v>
                </c:pt>
                <c:pt idx="8">
                  <c:v>SW–CA–WC</c:v>
                </c:pt>
                <c:pt idx="9">
                  <c:v>P–CA–WC</c:v>
                </c:pt>
              </c:strCache>
            </c:strRef>
          </c:cat>
          <c:val>
            <c:numRef>
              <c:f>Sheet1!$B$2:$B$11</c:f>
              <c:numCache>
                <c:formatCode>0.00</c:formatCode>
                <c:ptCount val="10"/>
                <c:pt idx="0" formatCode="0.0">
                  <c:v>18.8</c:v>
                </c:pt>
                <c:pt idx="1">
                  <c:v>8.76</c:v>
                </c:pt>
                <c:pt idx="2" formatCode="0.0">
                  <c:v>39.6</c:v>
                </c:pt>
                <c:pt idx="3" formatCode="0.0">
                  <c:v>16.7</c:v>
                </c:pt>
                <c:pt idx="4" formatCode="0.0">
                  <c:v>66.2</c:v>
                </c:pt>
                <c:pt idx="5" formatCode="0.0">
                  <c:v>57.5</c:v>
                </c:pt>
                <c:pt idx="6" formatCode="0.0">
                  <c:v>18.3</c:v>
                </c:pt>
                <c:pt idx="7" formatCode="0.0">
                  <c:v>70</c:v>
                </c:pt>
                <c:pt idx="8" formatCode="0.0">
                  <c:v>65.8</c:v>
                </c:pt>
                <c:pt idx="9" formatCode="0.0">
                  <c:v>44.2</c:v>
                </c:pt>
              </c:numCache>
            </c:numRef>
          </c:val>
          <c:extLst>
            <c:ext xmlns:c16="http://schemas.microsoft.com/office/drawing/2014/chart" uri="{C3380CC4-5D6E-409C-BE32-E72D297353CC}">
              <c16:uniqueId val="{0000000A-EF3A-46F6-BB71-8204E244178C}"/>
            </c:ext>
          </c:extLst>
        </c:ser>
        <c:ser>
          <c:idx val="1"/>
          <c:order val="1"/>
          <c:tx>
            <c:strRef>
              <c:f>Sheet1!$C$1</c:f>
              <c:strCache>
                <c:ptCount val="1"/>
                <c:pt idx="0">
                  <c:v>2020</c:v>
                </c:pt>
              </c:strCache>
            </c:strRef>
          </c:tx>
          <c:spPr>
            <a:solidFill>
              <a:srgbClr val="00B050"/>
            </a:solidFill>
            <a:ln w="12699">
              <a:solidFill>
                <a:srgbClr val="000000"/>
              </a:solidFill>
              <a:prstDash val="solid"/>
            </a:ln>
          </c:spPr>
          <c:invertIfNegative val="0"/>
          <c:dLbls>
            <c:dLbl>
              <c:idx val="0"/>
              <c:tx>
                <c:rich>
                  <a:bodyPr/>
                  <a:lstStyle/>
                  <a:p>
                    <a:r>
                      <a:rPr lang="en-US"/>
                      <a:t>49.6ab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EF3A-46F6-BB71-8204E244178C}"/>
                </c:ext>
              </c:extLst>
            </c:dLbl>
            <c:dLbl>
              <c:idx val="1"/>
              <c:tx>
                <c:rich>
                  <a:bodyPr/>
                  <a:lstStyle/>
                  <a:p>
                    <a:r>
                      <a:rPr lang="en-US"/>
                      <a:t>27.5bc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EF3A-46F6-BB71-8204E244178C}"/>
                </c:ext>
              </c:extLst>
            </c:dLbl>
            <c:dLbl>
              <c:idx val="2"/>
              <c:layout>
                <c:manualLayout>
                  <c:x val="-4.5971600584023215E-6"/>
                  <c:y val="-7.7847649883434352E-17"/>
                </c:manualLayout>
              </c:layout>
              <c:tx>
                <c:rich>
                  <a:bodyPr/>
                  <a:lstStyle/>
                  <a:p>
                    <a:r>
                      <a:rPr lang="en-US"/>
                      <a:t>15.8c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EF3A-46F6-BB71-8204E244178C}"/>
                </c:ext>
              </c:extLst>
            </c:dLbl>
            <c:dLbl>
              <c:idx val="3"/>
              <c:tx>
                <c:rich>
                  <a:bodyPr/>
                  <a:lstStyle/>
                  <a:p>
                    <a:r>
                      <a:rPr lang="en-US"/>
                      <a:t>43.8ab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EF3A-46F6-BB71-8204E244178C}"/>
                </c:ext>
              </c:extLst>
            </c:dLbl>
            <c:dLbl>
              <c:idx val="4"/>
              <c:tx>
                <c:rich>
                  <a:bodyPr/>
                  <a:lstStyle/>
                  <a:p>
                    <a:r>
                      <a:rPr lang="en-US"/>
                      <a:t>72.5a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EF3A-46F6-BB71-8204E244178C}"/>
                </c:ext>
              </c:extLst>
            </c:dLbl>
            <c:dLbl>
              <c:idx val="5"/>
              <c:tx>
                <c:rich>
                  <a:bodyPr/>
                  <a:lstStyle/>
                  <a:p>
                    <a:r>
                      <a:rPr lang="en-US"/>
                      <a:t>45.4ab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EF3A-46F6-BB71-8204E244178C}"/>
                </c:ext>
              </c:extLst>
            </c:dLbl>
            <c:dLbl>
              <c:idx val="6"/>
              <c:tx>
                <c:rich>
                  <a:bodyPr/>
                  <a:lstStyle/>
                  <a:p>
                    <a:r>
                      <a:rPr lang="en-US"/>
                      <a:t>50.8ab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EF3A-46F6-BB71-8204E244178C}"/>
                </c:ext>
              </c:extLst>
            </c:dLbl>
            <c:dLbl>
              <c:idx val="7"/>
              <c:tx>
                <c:rich>
                  <a:bodyPr/>
                  <a:lstStyle/>
                  <a:p>
                    <a:r>
                      <a:rPr lang="en-US"/>
                      <a:t>34.6b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EF3A-46F6-BB71-8204E244178C}"/>
                </c:ext>
              </c:extLst>
            </c:dLbl>
            <c:dLbl>
              <c:idx val="8"/>
              <c:tx>
                <c:rich>
                  <a:bodyPr/>
                  <a:lstStyle/>
                  <a:p>
                    <a:r>
                      <a:rPr lang="en-US"/>
                      <a:t>40.4b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EF3A-46F6-BB71-8204E244178C}"/>
                </c:ext>
              </c:extLst>
            </c:dLbl>
            <c:dLbl>
              <c:idx val="9"/>
              <c:tx>
                <c:rich>
                  <a:bodyPr/>
                  <a:lstStyle/>
                  <a:p>
                    <a:r>
                      <a:rPr lang="en-US"/>
                      <a:t>35.0b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EF3A-46F6-BB71-8204E244178C}"/>
                </c:ext>
              </c:extLst>
            </c:dLbl>
            <c:spPr>
              <a:noFill/>
              <a:ln w="25398">
                <a:noFill/>
              </a:ln>
              <a:effectLst/>
            </c:spPr>
            <c:txPr>
              <a:bodyPr rot="-5400000" vert="horz" wrap="square" lIns="38100" tIns="19050" rIns="38100" bIns="19050" anchor="ctr">
                <a:spAutoFit/>
              </a:bodyPr>
              <a:lstStyle/>
              <a:p>
                <a:pPr algn="ctr">
                  <a:defRPr sz="2800" b="0" i="0" u="none" strike="noStrike" baseline="0">
                    <a:solidFill>
                      <a:srgbClr val="000000"/>
                    </a:solidFill>
                    <a:latin typeface="Palatino Linotype" panose="02040502050505030304" pitchFamily="18" charset="0"/>
                    <a:ea typeface="Times New Roman"/>
                    <a:cs typeface="Times New Roman"/>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SB–SB</c:v>
                </c:pt>
                <c:pt idx="1">
                  <c:v>SW–SB</c:v>
                </c:pt>
                <c:pt idx="2">
                  <c:v>P–SB</c:v>
                </c:pt>
                <c:pt idx="3">
                  <c:v>CA</c:v>
                </c:pt>
                <c:pt idx="4">
                  <c:v>SB–CA</c:v>
                </c:pt>
                <c:pt idx="5">
                  <c:v>SW–CA</c:v>
                </c:pt>
                <c:pt idx="6">
                  <c:v>P–CA</c:v>
                </c:pt>
                <c:pt idx="7">
                  <c:v>SB–CA–WC</c:v>
                </c:pt>
                <c:pt idx="8">
                  <c:v>SW–CA–WC</c:v>
                </c:pt>
                <c:pt idx="9">
                  <c:v>P–CA–WC</c:v>
                </c:pt>
              </c:strCache>
            </c:strRef>
          </c:cat>
          <c:val>
            <c:numRef>
              <c:f>Sheet1!$C$2:$C$11</c:f>
              <c:numCache>
                <c:formatCode>0.0</c:formatCode>
                <c:ptCount val="10"/>
                <c:pt idx="0">
                  <c:v>49.6</c:v>
                </c:pt>
                <c:pt idx="1">
                  <c:v>27.5</c:v>
                </c:pt>
                <c:pt idx="2">
                  <c:v>15.8</c:v>
                </c:pt>
                <c:pt idx="3">
                  <c:v>43.8</c:v>
                </c:pt>
                <c:pt idx="4">
                  <c:v>72.5</c:v>
                </c:pt>
                <c:pt idx="5">
                  <c:v>45.4</c:v>
                </c:pt>
                <c:pt idx="6">
                  <c:v>50.8</c:v>
                </c:pt>
                <c:pt idx="7">
                  <c:v>34.6</c:v>
                </c:pt>
                <c:pt idx="8">
                  <c:v>40.4</c:v>
                </c:pt>
                <c:pt idx="9">
                  <c:v>35</c:v>
                </c:pt>
              </c:numCache>
            </c:numRef>
          </c:val>
          <c:extLst>
            <c:ext xmlns:c16="http://schemas.microsoft.com/office/drawing/2014/chart" uri="{C3380CC4-5D6E-409C-BE32-E72D297353CC}">
              <c16:uniqueId val="{00000015-EF3A-46F6-BB71-8204E244178C}"/>
            </c:ext>
          </c:extLst>
        </c:ser>
        <c:dLbls>
          <c:showLegendKey val="0"/>
          <c:showVal val="0"/>
          <c:showCatName val="0"/>
          <c:showSerName val="0"/>
          <c:showPercent val="0"/>
          <c:showBubbleSize val="0"/>
        </c:dLbls>
        <c:gapWidth val="150"/>
        <c:axId val="148901888"/>
        <c:axId val="186279616"/>
      </c:barChart>
      <c:catAx>
        <c:axId val="148901888"/>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crossAx val="186279616"/>
        <c:crossesAt val="0"/>
        <c:auto val="1"/>
        <c:lblAlgn val="ctr"/>
        <c:lblOffset val="100"/>
        <c:tickLblSkip val="1"/>
        <c:tickMarkSkip val="1"/>
        <c:noMultiLvlLbl val="0"/>
      </c:catAx>
      <c:valAx>
        <c:axId val="186279616"/>
        <c:scaling>
          <c:orientation val="minMax"/>
          <c:max val="120"/>
          <c:min val="0"/>
        </c:scaling>
        <c:delete val="0"/>
        <c:axPos val="l"/>
        <c:title>
          <c:tx>
            <c:rich>
              <a:bodyPr/>
              <a:lstStyle/>
              <a:p>
                <a:pPr>
                  <a:defRPr sz="2800" b="0" i="0" u="none" strike="noStrike" baseline="0">
                    <a:solidFill>
                      <a:srgbClr val="000000"/>
                    </a:solidFill>
                    <a:latin typeface="Times New Roman" panose="02020603050405020304" pitchFamily="18" charset="0"/>
                    <a:ea typeface="Times New Roman"/>
                    <a:cs typeface="Times New Roman" panose="02020603050405020304" pitchFamily="18" charset="0"/>
                  </a:defRPr>
                </a:pPr>
                <a:r>
                  <a:rPr lang="lt-LT" sz="2800" b="0" i="0" u="none" strike="noStrike" baseline="0">
                    <a:solidFill>
                      <a:srgbClr val="000000"/>
                    </a:solidFill>
                    <a:latin typeface="Palatino Linotype" panose="02040502050505030304" pitchFamily="18" charset="0"/>
                    <a:cs typeface="Times New Roman" panose="02020603050405020304" pitchFamily="18" charset="0"/>
                  </a:rPr>
                  <a:t>Number of weed, </a:t>
                </a:r>
                <a:r>
                  <a:rPr lang="en-US" sz="2800" b="0" i="0" u="none" strike="noStrike" baseline="0">
                    <a:solidFill>
                      <a:srgbClr val="000000"/>
                    </a:solidFill>
                    <a:latin typeface="Palatino Linotype" panose="02040502050505030304" pitchFamily="18" charset="0"/>
                    <a:cs typeface="Times New Roman" panose="02020603050405020304" pitchFamily="18" charset="0"/>
                  </a:rPr>
                  <a:t>psc.</a:t>
                </a:r>
                <a:r>
                  <a:rPr lang="lt-LT" sz="2800" b="0" i="0" u="none" strike="noStrike" baseline="0">
                    <a:solidFill>
                      <a:srgbClr val="000000"/>
                    </a:solidFill>
                    <a:latin typeface="Palatino Linotype" panose="02040502050505030304" pitchFamily="18" charset="0"/>
                    <a:cs typeface="Times New Roman" panose="02020603050405020304" pitchFamily="18" charset="0"/>
                  </a:rPr>
                  <a:t> m</a:t>
                </a:r>
                <a:r>
                  <a:rPr lang="lt-LT" sz="2800" b="0" i="0" u="none" strike="noStrike" baseline="30000">
                    <a:solidFill>
                      <a:srgbClr val="000000"/>
                    </a:solidFill>
                    <a:latin typeface="Palatino Linotype" panose="02040502050505030304" pitchFamily="18" charset="0"/>
                    <a:cs typeface="Times New Roman" panose="02020603050405020304" pitchFamily="18" charset="0"/>
                  </a:rPr>
                  <a:t>-2</a:t>
                </a:r>
              </a:p>
            </c:rich>
          </c:tx>
          <c:layout>
            <c:manualLayout>
              <c:xMode val="edge"/>
              <c:yMode val="edge"/>
              <c:x val="1.7216858803109792E-2"/>
              <c:y val="3.4698787523591221E-2"/>
            </c:manualLayout>
          </c:layout>
          <c:overlay val="0"/>
          <c:spPr>
            <a:noFill/>
            <a:ln w="25398">
              <a:noFill/>
            </a:ln>
          </c:spPr>
        </c:title>
        <c:numFmt formatCode="General" sourceLinked="0"/>
        <c:majorTickMark val="out"/>
        <c:minorTickMark val="none"/>
        <c:tickLblPos val="nextTo"/>
        <c:spPr>
          <a:ln w="3175">
            <a:solidFill>
              <a:srgbClr val="000000"/>
            </a:solidFill>
            <a:prstDash val="solid"/>
          </a:ln>
        </c:spPr>
        <c:txPr>
          <a:bodyPr rot="0" vert="horz"/>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crossAx val="148901888"/>
        <c:crosses val="autoZero"/>
        <c:crossBetween val="between"/>
        <c:majorUnit val="20"/>
        <c:minorUnit val="0.5"/>
      </c:valAx>
      <c:spPr>
        <a:solidFill>
          <a:srgbClr val="FFFFFF"/>
        </a:solidFill>
        <a:ln w="12699">
          <a:noFill/>
          <a:prstDash val="solid"/>
        </a:ln>
      </c:spPr>
    </c:plotArea>
    <c:legend>
      <c:legendPos val="r"/>
      <c:legendEntry>
        <c:idx val="0"/>
        <c:txPr>
          <a:bodyPr/>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legendEntry>
      <c:legendEntry>
        <c:idx val="1"/>
        <c:txPr>
          <a:bodyPr/>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legendEntry>
      <c:layout>
        <c:manualLayout>
          <c:xMode val="edge"/>
          <c:yMode val="edge"/>
          <c:x val="0.12939313809501041"/>
          <c:y val="4.8255178293796067E-2"/>
          <c:w val="0.30539014562978961"/>
          <c:h val="0.12660748616614007"/>
        </c:manualLayout>
      </c:layout>
      <c:overlay val="0"/>
      <c:spPr>
        <a:noFill/>
        <a:ln w="25398">
          <a:noFill/>
        </a:ln>
      </c:spPr>
      <c:txPr>
        <a:bodyPr/>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legend>
    <c:plotVisOnly val="1"/>
    <c:dispBlanksAs val="gap"/>
    <c:showDLblsOverMax val="0"/>
  </c:chart>
  <c:spPr>
    <a:noFill/>
    <a:ln>
      <a:noFill/>
    </a:ln>
  </c:spPr>
  <c:txPr>
    <a:bodyPr/>
    <a:lstStyle/>
    <a:p>
      <a:pPr>
        <a:defRPr sz="950" b="1" i="0" u="none" strike="noStrike" baseline="0">
          <a:solidFill>
            <a:srgbClr val="000000"/>
          </a:solidFill>
          <a:latin typeface="Calibri"/>
          <a:ea typeface="Calibri"/>
          <a:cs typeface="Calibri"/>
        </a:defRPr>
      </a:pPr>
      <a:endParaRPr lang="lt-L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11222444080319"/>
          <c:y val="5.9907834101382486E-2"/>
          <c:w val="0.82358371358135063"/>
          <c:h val="0.60380593086564094"/>
        </c:manualLayout>
      </c:layout>
      <c:barChart>
        <c:barDir val="col"/>
        <c:grouping val="clustered"/>
        <c:varyColors val="0"/>
        <c:ser>
          <c:idx val="0"/>
          <c:order val="0"/>
          <c:tx>
            <c:strRef>
              <c:f>Sheet1!$B$1</c:f>
              <c:strCache>
                <c:ptCount val="1"/>
                <c:pt idx="0">
                  <c:v>2019</c:v>
                </c:pt>
              </c:strCache>
            </c:strRef>
          </c:tx>
          <c:spPr>
            <a:solidFill>
              <a:srgbClr val="4BACC6">
                <a:lumMod val="75000"/>
              </a:srgbClr>
            </a:solidFill>
            <a:ln w="12700">
              <a:solidFill>
                <a:schemeClr val="tx1"/>
              </a:solidFill>
            </a:ln>
          </c:spPr>
          <c:invertIfNegative val="0"/>
          <c:dLbls>
            <c:dLbl>
              <c:idx val="0"/>
              <c:tx>
                <c:rich>
                  <a:bodyPr/>
                  <a:lstStyle/>
                  <a:p>
                    <a:r>
                      <a:rPr lang="en-US"/>
                      <a:t>4.42e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3FE-495F-AF2C-B4EFACB000BB}"/>
                </c:ext>
              </c:extLst>
            </c:dLbl>
            <c:dLbl>
              <c:idx val="1"/>
              <c:tx>
                <c:rich>
                  <a:bodyPr/>
                  <a:lstStyle/>
                  <a:p>
                    <a:r>
                      <a:rPr lang="en-US"/>
                      <a:t>1.75e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3FE-495F-AF2C-B4EFACB000BB}"/>
                </c:ext>
              </c:extLst>
            </c:dLbl>
            <c:dLbl>
              <c:idx val="2"/>
              <c:tx>
                <c:rich>
                  <a:bodyPr/>
                  <a:lstStyle/>
                  <a:p>
                    <a:r>
                      <a:rPr lang="en-US"/>
                      <a:t>307.5b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3FE-495F-AF2C-B4EFACB000BB}"/>
                </c:ext>
              </c:extLst>
            </c:dLbl>
            <c:dLbl>
              <c:idx val="3"/>
              <c:tx>
                <c:rich>
                  <a:bodyPr/>
                  <a:lstStyle/>
                  <a:p>
                    <a:r>
                      <a:rPr lang="en-US"/>
                      <a:t>112.8d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3FE-495F-AF2C-B4EFACB000BB}"/>
                </c:ext>
              </c:extLst>
            </c:dLbl>
            <c:dLbl>
              <c:idx val="4"/>
              <c:tx>
                <c:rich>
                  <a:bodyPr/>
                  <a:lstStyle/>
                  <a:p>
                    <a:r>
                      <a:rPr lang="en-US"/>
                      <a:t>51.2d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3FE-495F-AF2C-B4EFACB000BB}"/>
                </c:ext>
              </c:extLst>
            </c:dLbl>
            <c:dLbl>
              <c:idx val="5"/>
              <c:tx>
                <c:rich>
                  <a:bodyPr/>
                  <a:lstStyle/>
                  <a:p>
                    <a:r>
                      <a:rPr lang="en-US"/>
                      <a:t>53.8d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3FE-495F-AF2C-B4EFACB000BB}"/>
                </c:ext>
              </c:extLst>
            </c:dLbl>
            <c:dLbl>
              <c:idx val="6"/>
              <c:layout>
                <c:manualLayout>
                  <c:x val="-9.1584584583682266E-3"/>
                  <c:y val="0"/>
                </c:manualLayout>
              </c:layout>
              <c:tx>
                <c:rich>
                  <a:bodyPr/>
                  <a:lstStyle/>
                  <a:p>
                    <a:r>
                      <a:rPr lang="en-US"/>
                      <a:t>220.2c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3FE-495F-AF2C-B4EFACB000BB}"/>
                </c:ext>
              </c:extLst>
            </c:dLbl>
            <c:dLbl>
              <c:idx val="7"/>
              <c:tx>
                <c:rich>
                  <a:bodyPr/>
                  <a:lstStyle/>
                  <a:p>
                    <a:r>
                      <a:rPr lang="en-US"/>
                      <a:t>54.0d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3FE-495F-AF2C-B4EFACB000BB}"/>
                </c:ext>
              </c:extLst>
            </c:dLbl>
            <c:dLbl>
              <c:idx val="8"/>
              <c:tx>
                <c:rich>
                  <a:bodyPr/>
                  <a:lstStyle/>
                  <a:p>
                    <a:r>
                      <a:rPr lang="en-US"/>
                      <a:t>56.0d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3FE-495F-AF2C-B4EFACB000BB}"/>
                </c:ext>
              </c:extLst>
            </c:dLbl>
            <c:dLbl>
              <c:idx val="9"/>
              <c:tx>
                <c:rich>
                  <a:bodyPr/>
                  <a:lstStyle/>
                  <a:p>
                    <a:r>
                      <a:rPr lang="en-US"/>
                      <a:t>593.3a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3FE-495F-AF2C-B4EFACB000BB}"/>
                </c:ext>
              </c:extLst>
            </c:dLbl>
            <c:spPr>
              <a:noFill/>
              <a:ln>
                <a:noFill/>
              </a:ln>
              <a:effectLst/>
            </c:spPr>
            <c:txPr>
              <a:bodyPr rot="-5400000" vert="horz" wrap="square" lIns="38100" tIns="19050" rIns="38100" bIns="19050" anchor="ctr">
                <a:spAutoFit/>
              </a:bodyPr>
              <a:lstStyle/>
              <a:p>
                <a:pPr>
                  <a:defRPr sz="2800" b="0">
                    <a:ln>
                      <a:noFill/>
                    </a:ln>
                    <a:solidFill>
                      <a:srgbClr val="000000"/>
                    </a:solidFill>
                    <a:latin typeface="Palatino Linotype" panose="02040502050505030304" pitchFamily="18"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SB–SB</c:v>
                </c:pt>
                <c:pt idx="1">
                  <c:v>SW–SB</c:v>
                </c:pt>
                <c:pt idx="2">
                  <c:v>P–SB</c:v>
                </c:pt>
                <c:pt idx="3">
                  <c:v>CA</c:v>
                </c:pt>
                <c:pt idx="4">
                  <c:v>SB–CA</c:v>
                </c:pt>
                <c:pt idx="5">
                  <c:v>SW–CA</c:v>
                </c:pt>
                <c:pt idx="6">
                  <c:v>P–CA</c:v>
                </c:pt>
                <c:pt idx="7">
                  <c:v>SB–CA–WC</c:v>
                </c:pt>
                <c:pt idx="8">
                  <c:v>SW–CA–WC</c:v>
                </c:pt>
                <c:pt idx="9">
                  <c:v>P–CA–WC</c:v>
                </c:pt>
              </c:strCache>
            </c:strRef>
          </c:cat>
          <c:val>
            <c:numRef>
              <c:f>Sheet1!$B$2:$B$11</c:f>
              <c:numCache>
                <c:formatCode>0.00</c:formatCode>
                <c:ptCount val="10"/>
                <c:pt idx="0">
                  <c:v>4.42</c:v>
                </c:pt>
                <c:pt idx="1">
                  <c:v>1.75</c:v>
                </c:pt>
                <c:pt idx="2" formatCode="0.0">
                  <c:v>307.5</c:v>
                </c:pt>
                <c:pt idx="3" formatCode="0.0">
                  <c:v>112.8</c:v>
                </c:pt>
                <c:pt idx="4" formatCode="0.0">
                  <c:v>51.2</c:v>
                </c:pt>
                <c:pt idx="5" formatCode="0.0">
                  <c:v>53.8</c:v>
                </c:pt>
                <c:pt idx="6" formatCode="0.0">
                  <c:v>220.2</c:v>
                </c:pt>
                <c:pt idx="7" formatCode="0.0">
                  <c:v>54</c:v>
                </c:pt>
                <c:pt idx="8" formatCode="0.0">
                  <c:v>56</c:v>
                </c:pt>
                <c:pt idx="9" formatCode="0.0">
                  <c:v>593.29999999999995</c:v>
                </c:pt>
              </c:numCache>
            </c:numRef>
          </c:val>
          <c:extLst>
            <c:ext xmlns:c16="http://schemas.microsoft.com/office/drawing/2014/chart" uri="{C3380CC4-5D6E-409C-BE32-E72D297353CC}">
              <c16:uniqueId val="{0000000A-03FE-495F-AF2C-B4EFACB000BB}"/>
            </c:ext>
          </c:extLst>
        </c:ser>
        <c:ser>
          <c:idx val="1"/>
          <c:order val="1"/>
          <c:tx>
            <c:strRef>
              <c:f>Sheet1!$C$1</c:f>
              <c:strCache>
                <c:ptCount val="1"/>
                <c:pt idx="0">
                  <c:v>2020</c:v>
                </c:pt>
              </c:strCache>
            </c:strRef>
          </c:tx>
          <c:spPr>
            <a:solidFill>
              <a:srgbClr val="00B050"/>
            </a:solidFill>
            <a:ln w="12699">
              <a:solidFill>
                <a:srgbClr val="000000"/>
              </a:solidFill>
              <a:prstDash val="solid"/>
            </a:ln>
          </c:spPr>
          <c:invertIfNegative val="0"/>
          <c:dLbls>
            <c:dLbl>
              <c:idx val="0"/>
              <c:tx>
                <c:rich>
                  <a:bodyPr/>
                  <a:lstStyle/>
                  <a:p>
                    <a:r>
                      <a:rPr lang="en-US"/>
                      <a:t>51.1cd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3FE-495F-AF2C-B4EFACB000BB}"/>
                </c:ext>
              </c:extLst>
            </c:dLbl>
            <c:dLbl>
              <c:idx val="1"/>
              <c:tx>
                <c:rich>
                  <a:bodyPr/>
                  <a:lstStyle/>
                  <a:p>
                    <a:r>
                      <a:rPr lang="en-US"/>
                      <a:t>3.50d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3FE-495F-AF2C-B4EFACB000BB}"/>
                </c:ext>
              </c:extLst>
            </c:dLbl>
            <c:dLbl>
              <c:idx val="2"/>
              <c:tx>
                <c:rich>
                  <a:bodyPr/>
                  <a:lstStyle/>
                  <a:p>
                    <a:r>
                      <a:rPr lang="en-US"/>
                      <a:t>3.40d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3FE-495F-AF2C-B4EFACB000BB}"/>
                </c:ext>
              </c:extLst>
            </c:dLbl>
            <c:dLbl>
              <c:idx val="3"/>
              <c:tx>
                <c:rich>
                  <a:bodyPr/>
                  <a:lstStyle/>
                  <a:p>
                    <a:r>
                      <a:rPr lang="en-US"/>
                      <a:t>160.4ab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3FE-495F-AF2C-B4EFACB000BB}"/>
                </c:ext>
              </c:extLst>
            </c:dLbl>
            <c:dLbl>
              <c:idx val="4"/>
              <c:tx>
                <c:rich>
                  <a:bodyPr/>
                  <a:lstStyle/>
                  <a:p>
                    <a:r>
                      <a:rPr lang="en-US"/>
                      <a:t>149.8ab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3FE-495F-AF2C-B4EFACB000BB}"/>
                </c:ext>
              </c:extLst>
            </c:dLbl>
            <c:dLbl>
              <c:idx val="5"/>
              <c:tx>
                <c:rich>
                  <a:bodyPr/>
                  <a:lstStyle/>
                  <a:p>
                    <a:r>
                      <a:rPr lang="en-US"/>
                      <a:t>144.8abc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3FE-495F-AF2C-B4EFACB000BB}"/>
                </c:ext>
              </c:extLst>
            </c:dLbl>
            <c:dLbl>
              <c:idx val="6"/>
              <c:layout>
                <c:manualLayout>
                  <c:x val="-4.5792292291840292E-3"/>
                  <c:y val="0"/>
                </c:manualLayout>
              </c:layout>
              <c:tx>
                <c:rich>
                  <a:bodyPr/>
                  <a:lstStyle/>
                  <a:p>
                    <a:r>
                      <a:rPr lang="en-US"/>
                      <a:t>248.5a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3FE-495F-AF2C-B4EFACB000BB}"/>
                </c:ext>
              </c:extLst>
            </c:dLbl>
            <c:dLbl>
              <c:idx val="7"/>
              <c:tx>
                <c:rich>
                  <a:bodyPr/>
                  <a:lstStyle/>
                  <a:p>
                    <a:r>
                      <a:rPr lang="en-US"/>
                      <a:t>106.7bc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3FE-495F-AF2C-B4EFACB000BB}"/>
                </c:ext>
              </c:extLst>
            </c:dLbl>
            <c:dLbl>
              <c:idx val="8"/>
              <c:tx>
                <c:rich>
                  <a:bodyPr/>
                  <a:lstStyle/>
                  <a:p>
                    <a:r>
                      <a:rPr lang="en-US"/>
                      <a:t>145.3ab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03FE-495F-AF2C-B4EFACB000BB}"/>
                </c:ext>
              </c:extLst>
            </c:dLbl>
            <c:dLbl>
              <c:idx val="9"/>
              <c:tx>
                <c:rich>
                  <a:bodyPr/>
                  <a:lstStyle/>
                  <a:p>
                    <a:r>
                      <a:rPr lang="en-US"/>
                      <a:t>81.2bc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3FE-495F-AF2C-B4EFACB000BB}"/>
                </c:ext>
              </c:extLst>
            </c:dLbl>
            <c:spPr>
              <a:noFill/>
              <a:ln w="25398">
                <a:noFill/>
              </a:ln>
              <a:effectLst/>
            </c:spPr>
            <c:txPr>
              <a:bodyPr rot="-5400000" vert="horz" wrap="square" lIns="38100" tIns="19050" rIns="38100" bIns="19050" anchor="ctr">
                <a:spAutoFit/>
              </a:bodyPr>
              <a:lstStyle/>
              <a:p>
                <a:pPr algn="ctr">
                  <a:defRPr sz="2800" b="0" i="0" u="none" strike="noStrike" baseline="0">
                    <a:solidFill>
                      <a:srgbClr val="000000"/>
                    </a:solidFill>
                    <a:latin typeface="Times New Roman"/>
                    <a:ea typeface="Times New Roman"/>
                    <a:cs typeface="Times New Roman"/>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SB–SB</c:v>
                </c:pt>
                <c:pt idx="1">
                  <c:v>SW–SB</c:v>
                </c:pt>
                <c:pt idx="2">
                  <c:v>P–SB</c:v>
                </c:pt>
                <c:pt idx="3">
                  <c:v>CA</c:v>
                </c:pt>
                <c:pt idx="4">
                  <c:v>SB–CA</c:v>
                </c:pt>
                <c:pt idx="5">
                  <c:v>SW–CA</c:v>
                </c:pt>
                <c:pt idx="6">
                  <c:v>P–CA</c:v>
                </c:pt>
                <c:pt idx="7">
                  <c:v>SB–CA–WC</c:v>
                </c:pt>
                <c:pt idx="8">
                  <c:v>SW–CA–WC</c:v>
                </c:pt>
                <c:pt idx="9">
                  <c:v>P–CA–WC</c:v>
                </c:pt>
              </c:strCache>
            </c:strRef>
          </c:cat>
          <c:val>
            <c:numRef>
              <c:f>Sheet1!$C$2:$C$11</c:f>
              <c:numCache>
                <c:formatCode>0.00</c:formatCode>
                <c:ptCount val="10"/>
                <c:pt idx="0" formatCode="0.0">
                  <c:v>51.1</c:v>
                </c:pt>
                <c:pt idx="1">
                  <c:v>3.5</c:v>
                </c:pt>
                <c:pt idx="2">
                  <c:v>3.4</c:v>
                </c:pt>
                <c:pt idx="3" formatCode="0.0">
                  <c:v>160.4</c:v>
                </c:pt>
                <c:pt idx="4" formatCode="0.0">
                  <c:v>149.80000000000001</c:v>
                </c:pt>
                <c:pt idx="5" formatCode="0.0">
                  <c:v>144.80000000000001</c:v>
                </c:pt>
                <c:pt idx="6" formatCode="0.0">
                  <c:v>248.5</c:v>
                </c:pt>
                <c:pt idx="7" formatCode="0.0">
                  <c:v>106.7</c:v>
                </c:pt>
                <c:pt idx="8" formatCode="0.0">
                  <c:v>145.30000000000001</c:v>
                </c:pt>
                <c:pt idx="9" formatCode="0.0">
                  <c:v>81.2</c:v>
                </c:pt>
              </c:numCache>
            </c:numRef>
          </c:val>
          <c:extLst>
            <c:ext xmlns:c16="http://schemas.microsoft.com/office/drawing/2014/chart" uri="{C3380CC4-5D6E-409C-BE32-E72D297353CC}">
              <c16:uniqueId val="{00000015-03FE-495F-AF2C-B4EFACB000BB}"/>
            </c:ext>
          </c:extLst>
        </c:ser>
        <c:dLbls>
          <c:showLegendKey val="0"/>
          <c:showVal val="0"/>
          <c:showCatName val="0"/>
          <c:showSerName val="0"/>
          <c:showPercent val="0"/>
          <c:showBubbleSize val="0"/>
        </c:dLbls>
        <c:gapWidth val="150"/>
        <c:axId val="200892928"/>
        <c:axId val="186281344"/>
      </c:barChart>
      <c:catAx>
        <c:axId val="200892928"/>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crossAx val="186281344"/>
        <c:crossesAt val="0"/>
        <c:auto val="1"/>
        <c:lblAlgn val="ctr"/>
        <c:lblOffset val="100"/>
        <c:tickLblSkip val="1"/>
        <c:tickMarkSkip val="1"/>
        <c:noMultiLvlLbl val="0"/>
      </c:catAx>
      <c:valAx>
        <c:axId val="186281344"/>
        <c:scaling>
          <c:orientation val="minMax"/>
          <c:max val="700"/>
        </c:scaling>
        <c:delete val="0"/>
        <c:axPos val="l"/>
        <c:title>
          <c:tx>
            <c:rich>
              <a:bodyPr/>
              <a:lstStyle/>
              <a:p>
                <a:pPr>
                  <a:defRPr sz="2800" b="0" i="0" u="none" strike="noStrike" baseline="0">
                    <a:solidFill>
                      <a:srgbClr val="000000"/>
                    </a:solidFill>
                    <a:latin typeface="Times New Roman" panose="02020603050405020304" pitchFamily="18" charset="0"/>
                    <a:ea typeface="Times New Roman"/>
                    <a:cs typeface="Times New Roman" panose="02020603050405020304" pitchFamily="18" charset="0"/>
                  </a:defRPr>
                </a:pPr>
                <a:r>
                  <a:rPr lang="lt-LT" sz="2800" b="0" i="0" u="none" strike="noStrike" baseline="0">
                    <a:solidFill>
                      <a:srgbClr val="000000"/>
                    </a:solidFill>
                    <a:latin typeface="Palatino Linotype" panose="02040502050505030304" pitchFamily="18" charset="0"/>
                    <a:cs typeface="Times New Roman" panose="02020603050405020304" pitchFamily="18" charset="0"/>
                  </a:rPr>
                  <a:t>Weed dry biomass, g m</a:t>
                </a:r>
                <a:r>
                  <a:rPr lang="lt-LT" sz="2800" b="0" i="0" u="none" strike="noStrike" baseline="30000">
                    <a:solidFill>
                      <a:srgbClr val="000000"/>
                    </a:solidFill>
                    <a:latin typeface="Palatino Linotype" panose="02040502050505030304" pitchFamily="18" charset="0"/>
                    <a:cs typeface="Times New Roman" panose="02020603050405020304" pitchFamily="18" charset="0"/>
                  </a:rPr>
                  <a:t>-2</a:t>
                </a:r>
              </a:p>
            </c:rich>
          </c:tx>
          <c:layout>
            <c:manualLayout>
              <c:xMode val="edge"/>
              <c:yMode val="edge"/>
              <c:x val="1.4941676977906796E-2"/>
              <c:y val="6.6170109860193185E-2"/>
            </c:manualLayout>
          </c:layout>
          <c:overlay val="0"/>
          <c:spPr>
            <a:noFill/>
            <a:ln w="25398">
              <a:noFill/>
            </a:ln>
          </c:spPr>
        </c:title>
        <c:numFmt formatCode="General" sourceLinked="0"/>
        <c:majorTickMark val="out"/>
        <c:minorTickMark val="none"/>
        <c:tickLblPos val="nextTo"/>
        <c:spPr>
          <a:ln w="3175">
            <a:solidFill>
              <a:srgbClr val="000000"/>
            </a:solidFill>
            <a:prstDash val="solid"/>
          </a:ln>
        </c:spPr>
        <c:txPr>
          <a:bodyPr rot="0" vert="horz"/>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crossAx val="200892928"/>
        <c:crosses val="autoZero"/>
        <c:crossBetween val="between"/>
        <c:majorUnit val="100"/>
        <c:minorUnit val="0.5"/>
      </c:valAx>
      <c:spPr>
        <a:solidFill>
          <a:srgbClr val="FFFFFF"/>
        </a:solidFill>
        <a:ln w="12699">
          <a:noFill/>
          <a:prstDash val="solid"/>
        </a:ln>
      </c:spPr>
    </c:plotArea>
    <c:legend>
      <c:legendPos val="r"/>
      <c:legendEntry>
        <c:idx val="0"/>
        <c:txPr>
          <a:bodyPr/>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legendEntry>
      <c:legendEntry>
        <c:idx val="1"/>
        <c:txPr>
          <a:bodyPr/>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legendEntry>
      <c:layout>
        <c:manualLayout>
          <c:xMode val="edge"/>
          <c:yMode val="edge"/>
          <c:x val="0.12793635921367952"/>
          <c:y val="4.1578203046162637E-2"/>
          <c:w val="0.30539014562978961"/>
          <c:h val="0.15208528449362332"/>
        </c:manualLayout>
      </c:layout>
      <c:overlay val="0"/>
      <c:spPr>
        <a:noFill/>
        <a:ln w="25398">
          <a:noFill/>
        </a:ln>
      </c:spPr>
      <c:txPr>
        <a:bodyPr/>
        <a:lstStyle/>
        <a:p>
          <a:pPr>
            <a:defRPr sz="2800" b="0" i="0" u="none" strike="noStrike" baseline="0">
              <a:solidFill>
                <a:srgbClr val="000000"/>
              </a:solidFill>
              <a:latin typeface="Times New Roman"/>
              <a:ea typeface="Times New Roman"/>
              <a:cs typeface="Times New Roman"/>
            </a:defRPr>
          </a:pPr>
          <a:endParaRPr lang="lt-LT"/>
        </a:p>
      </c:txPr>
    </c:legend>
    <c:plotVisOnly val="1"/>
    <c:dispBlanksAs val="gap"/>
    <c:showDLblsOverMax val="0"/>
  </c:chart>
  <c:spPr>
    <a:solidFill>
      <a:sysClr val="window" lastClr="FFFFFF"/>
    </a:solidFill>
    <a:ln>
      <a:noFill/>
    </a:ln>
  </c:spPr>
  <c:txPr>
    <a:bodyPr/>
    <a:lstStyle/>
    <a:p>
      <a:pPr>
        <a:defRPr sz="950" b="1" i="0" u="none" strike="noStrike" baseline="0">
          <a:solidFill>
            <a:srgbClr val="000000"/>
          </a:solidFill>
          <a:latin typeface="Calibri"/>
          <a:ea typeface="Calibri"/>
          <a:cs typeface="Calibri"/>
        </a:defRPr>
      </a:pPr>
      <a:endParaRPr lang="lt-L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0.1559161943778784"/>
          <c:y val="8.037401757911572E-2"/>
          <c:w val="0.8440838056221216"/>
          <c:h val="0.46360908824787767"/>
        </c:manualLayout>
      </c:layout>
      <c:barChart>
        <c:barDir val="col"/>
        <c:grouping val="clustered"/>
        <c:varyColors val="0"/>
        <c:ser>
          <c:idx val="0"/>
          <c:order val="0"/>
          <c:tx>
            <c:strRef>
              <c:f>Sheet1!$A$2</c:f>
              <c:strCache>
                <c:ptCount val="1"/>
              </c:strCache>
            </c:strRef>
          </c:tx>
          <c:spPr>
            <a:solidFill>
              <a:srgbClr val="00B050"/>
            </a:solidFill>
            <a:ln w="12545">
              <a:solidFill>
                <a:srgbClr val="70AD47">
                  <a:lumMod val="75000"/>
                </a:srgbClr>
              </a:solidFill>
              <a:prstDash val="solid"/>
            </a:ln>
          </c:spPr>
          <c:invertIfNegative val="0"/>
          <c:dLbls>
            <c:dLbl>
              <c:idx val="0"/>
              <c:tx>
                <c:rich>
                  <a:bodyPr wrap="square" lIns="38100" tIns="19050" rIns="38100" bIns="19050" anchor="ctr">
                    <a:spAutoFit/>
                  </a:bodyPr>
                  <a:lstStyle/>
                  <a:p>
                    <a:pPr>
                      <a:defRPr sz="2800" b="0">
                        <a:latin typeface="Palatino Linotype" panose="02040502050505030304" pitchFamily="18" charset="0"/>
                        <a:cs typeface="Times New Roman" panose="02020603050405020304" pitchFamily="18" charset="0"/>
                      </a:defRPr>
                    </a:pPr>
                    <a:r>
                      <a:rPr lang="en-US" sz="2800" dirty="0">
                        <a:latin typeface="Palatino Linotype" panose="02040502050505030304" pitchFamily="18" charset="0"/>
                        <a:cs typeface="Times New Roman" pitchFamily="18" charset="0"/>
                      </a:rPr>
                      <a:t>0.33b</a:t>
                    </a:r>
                    <a:endParaRPr lang="en-US" sz="2800" dirty="0">
                      <a:latin typeface="Palatino Linotype" panose="02040502050505030304" pitchFamily="18" charset="0"/>
                    </a:endParaRPr>
                  </a:p>
                </c:rich>
              </c:tx>
              <c:spPr>
                <a:noFill/>
                <a:ln w="25116">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33C-49CF-B079-EC8826F42D80}"/>
                </c:ext>
              </c:extLst>
            </c:dLbl>
            <c:dLbl>
              <c:idx val="1"/>
              <c:tx>
                <c:rich>
                  <a:bodyPr wrap="square" lIns="38100" tIns="19050" rIns="38100" bIns="19050" anchor="ctr">
                    <a:spAutoFit/>
                  </a:bodyPr>
                  <a:lstStyle/>
                  <a:p>
                    <a:pPr>
                      <a:defRPr sz="2800" b="0">
                        <a:latin typeface="Palatino Linotype" panose="02040502050505030304" pitchFamily="18" charset="0"/>
                        <a:cs typeface="Times New Roman" panose="02020603050405020304" pitchFamily="18" charset="0"/>
                      </a:defRPr>
                    </a:pPr>
                    <a:r>
                      <a:rPr lang="en-US" sz="2800" dirty="0">
                        <a:latin typeface="Palatino Linotype" panose="02040502050505030304" pitchFamily="18" charset="0"/>
                        <a:cs typeface="Times New Roman" pitchFamily="18" charset="0"/>
                      </a:rPr>
                      <a:t>0.42ab</a:t>
                    </a:r>
                    <a:endParaRPr lang="en-US" sz="2800" dirty="0">
                      <a:latin typeface="Palatino Linotype" panose="02040502050505030304" pitchFamily="18" charset="0"/>
                    </a:endParaRPr>
                  </a:p>
                </c:rich>
              </c:tx>
              <c:spPr>
                <a:noFill/>
                <a:ln w="25116">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33C-49CF-B079-EC8826F42D80}"/>
                </c:ext>
              </c:extLst>
            </c:dLbl>
            <c:dLbl>
              <c:idx val="2"/>
              <c:tx>
                <c:rich>
                  <a:bodyPr wrap="square" lIns="38100" tIns="19050" rIns="38100" bIns="19050" anchor="ctr">
                    <a:spAutoFit/>
                  </a:bodyPr>
                  <a:lstStyle/>
                  <a:p>
                    <a:pPr>
                      <a:defRPr sz="2800" b="0">
                        <a:latin typeface="Palatino Linotype" panose="02040502050505030304" pitchFamily="18" charset="0"/>
                        <a:cs typeface="Times New Roman" panose="02020603050405020304" pitchFamily="18" charset="0"/>
                      </a:defRPr>
                    </a:pPr>
                    <a:r>
                      <a:rPr lang="en-US" sz="2800" dirty="0">
                        <a:latin typeface="Palatino Linotype" panose="02040502050505030304" pitchFamily="18" charset="0"/>
                        <a:cs typeface="Times New Roman" pitchFamily="18" charset="0"/>
                      </a:rPr>
                      <a:t>0.35b</a:t>
                    </a:r>
                    <a:endParaRPr lang="en-US" sz="2800" dirty="0">
                      <a:latin typeface="Palatino Linotype" panose="02040502050505030304" pitchFamily="18" charset="0"/>
                    </a:endParaRPr>
                  </a:p>
                </c:rich>
              </c:tx>
              <c:spPr>
                <a:noFill/>
                <a:ln w="25116">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33C-49CF-B079-EC8826F42D80}"/>
                </c:ext>
              </c:extLst>
            </c:dLbl>
            <c:dLbl>
              <c:idx val="3"/>
              <c:tx>
                <c:rich>
                  <a:bodyPr wrap="square" lIns="38100" tIns="19050" rIns="38100" bIns="19050" anchor="ctr">
                    <a:spAutoFit/>
                  </a:bodyPr>
                  <a:lstStyle/>
                  <a:p>
                    <a:pPr>
                      <a:defRPr sz="2800" b="0">
                        <a:latin typeface="Palatino Linotype" panose="02040502050505030304" pitchFamily="18" charset="0"/>
                        <a:cs typeface="Times New Roman" panose="02020603050405020304" pitchFamily="18" charset="0"/>
                      </a:defRPr>
                    </a:pPr>
                    <a:r>
                      <a:rPr lang="en-US" sz="2800" dirty="0">
                        <a:latin typeface="Palatino Linotype" panose="02040502050505030304" pitchFamily="18" charset="0"/>
                        <a:cs typeface="Times New Roman" pitchFamily="18" charset="0"/>
                      </a:rPr>
                      <a:t>0.59a</a:t>
                    </a:r>
                    <a:endParaRPr lang="en-US" sz="2800" dirty="0">
                      <a:latin typeface="Palatino Linotype" panose="02040502050505030304" pitchFamily="18" charset="0"/>
                    </a:endParaRPr>
                  </a:p>
                </c:rich>
              </c:tx>
              <c:spPr>
                <a:noFill/>
                <a:ln w="25116">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33C-49CF-B079-EC8826F42D80}"/>
                </c:ext>
              </c:extLst>
            </c:dLbl>
            <c:dLbl>
              <c:idx val="4"/>
              <c:tx>
                <c:rich>
                  <a:bodyPr wrap="square" lIns="38100" tIns="19050" rIns="38100" bIns="19050" anchor="ctr">
                    <a:spAutoFit/>
                  </a:bodyPr>
                  <a:lstStyle/>
                  <a:p>
                    <a:pPr>
                      <a:defRPr sz="2800" b="0">
                        <a:latin typeface="Palatino Linotype" panose="02040502050505030304" pitchFamily="18" charset="0"/>
                        <a:cs typeface="Times New Roman" panose="02020603050405020304" pitchFamily="18" charset="0"/>
                      </a:defRPr>
                    </a:pPr>
                    <a:r>
                      <a:rPr lang="en-US" sz="2800" dirty="0">
                        <a:latin typeface="Palatino Linotype" panose="02040502050505030304" pitchFamily="18" charset="0"/>
                        <a:cs typeface="Times New Roman" pitchFamily="18" charset="0"/>
                      </a:rPr>
                      <a:t>0.27bc</a:t>
                    </a:r>
                    <a:endParaRPr lang="en-US" sz="2800" dirty="0">
                      <a:latin typeface="Palatino Linotype" panose="02040502050505030304" pitchFamily="18" charset="0"/>
                    </a:endParaRPr>
                  </a:p>
                </c:rich>
              </c:tx>
              <c:spPr>
                <a:noFill/>
                <a:ln w="25116">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33C-49CF-B079-EC8826F42D80}"/>
                </c:ext>
              </c:extLst>
            </c:dLbl>
            <c:dLbl>
              <c:idx val="5"/>
              <c:tx>
                <c:rich>
                  <a:bodyPr wrap="square" lIns="38100" tIns="19050" rIns="38100" bIns="19050" anchor="ctr">
                    <a:spAutoFit/>
                  </a:bodyPr>
                  <a:lstStyle/>
                  <a:p>
                    <a:pPr>
                      <a:defRPr sz="2800" b="0">
                        <a:latin typeface="Palatino Linotype" panose="02040502050505030304" pitchFamily="18" charset="0"/>
                        <a:cs typeface="Times New Roman" panose="02020603050405020304" pitchFamily="18" charset="0"/>
                      </a:defRPr>
                    </a:pPr>
                    <a:r>
                      <a:rPr lang="en-US" sz="2800" dirty="0">
                        <a:latin typeface="Palatino Linotype" panose="02040502050505030304" pitchFamily="18" charset="0"/>
                        <a:cs typeface="Times New Roman" pitchFamily="18" charset="0"/>
                      </a:rPr>
                      <a:t>0.33b</a:t>
                    </a:r>
                    <a:endParaRPr lang="en-US" sz="2800" dirty="0">
                      <a:latin typeface="Palatino Linotype" panose="02040502050505030304" pitchFamily="18" charset="0"/>
                    </a:endParaRPr>
                  </a:p>
                </c:rich>
              </c:tx>
              <c:spPr>
                <a:noFill/>
                <a:ln w="25116">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33C-49CF-B079-EC8826F42D80}"/>
                </c:ext>
              </c:extLst>
            </c:dLbl>
            <c:dLbl>
              <c:idx val="6"/>
              <c:tx>
                <c:rich>
                  <a:bodyPr wrap="square" lIns="38100" tIns="19050" rIns="38100" bIns="19050" anchor="ctr">
                    <a:spAutoFit/>
                  </a:bodyPr>
                  <a:lstStyle/>
                  <a:p>
                    <a:pPr>
                      <a:defRPr sz="2800" b="0">
                        <a:latin typeface="Palatino Linotype" panose="02040502050505030304" pitchFamily="18" charset="0"/>
                        <a:cs typeface="Times New Roman" panose="02020603050405020304" pitchFamily="18" charset="0"/>
                      </a:defRPr>
                    </a:pPr>
                    <a:r>
                      <a:rPr lang="en-US" sz="2800" dirty="0">
                        <a:latin typeface="Palatino Linotype" panose="02040502050505030304" pitchFamily="18" charset="0"/>
                        <a:cs typeface="Times New Roman" pitchFamily="18" charset="0"/>
                      </a:rPr>
                      <a:t>0.16c</a:t>
                    </a:r>
                    <a:endParaRPr lang="en-US" sz="2800" dirty="0">
                      <a:latin typeface="Palatino Linotype" panose="02040502050505030304" pitchFamily="18" charset="0"/>
                    </a:endParaRPr>
                  </a:p>
                </c:rich>
              </c:tx>
              <c:spPr>
                <a:noFill/>
                <a:ln w="25116">
                  <a:no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33C-49CF-B079-EC8826F42D80}"/>
                </c:ext>
              </c:extLst>
            </c:dLbl>
            <c:spPr>
              <a:noFill/>
              <a:ln>
                <a:noFill/>
              </a:ln>
              <a:effectLst/>
            </c:spPr>
            <c:txPr>
              <a:bodyPr/>
              <a:lstStyle/>
              <a:p>
                <a:pPr>
                  <a:defRPr sz="2800">
                    <a:latin typeface="Palatino Linotype" panose="02040502050505030304" pitchFamily="18" charset="0"/>
                    <a:cs typeface="Times New Roman"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Sheet1!$B$1:$H$1</c:f>
              <c:strCache>
                <c:ptCount val="7"/>
                <c:pt idx="0">
                  <c:v>CA</c:v>
                </c:pt>
                <c:pt idx="1">
                  <c:v>SB–CA</c:v>
                </c:pt>
                <c:pt idx="2">
                  <c:v>SW–CA</c:v>
                </c:pt>
                <c:pt idx="3">
                  <c:v>P–CA</c:v>
                </c:pt>
                <c:pt idx="4">
                  <c:v>SB–CA–WC</c:v>
                </c:pt>
                <c:pt idx="5">
                  <c:v>SW–CA–WC</c:v>
                </c:pt>
                <c:pt idx="6">
                  <c:v>P–CA–WC</c:v>
                </c:pt>
              </c:strCache>
            </c:strRef>
          </c:cat>
          <c:val>
            <c:numRef>
              <c:f>Sheet1!$B$2:$H$2</c:f>
              <c:numCache>
                <c:formatCode>0.00</c:formatCode>
                <c:ptCount val="7"/>
                <c:pt idx="0" formatCode="General">
                  <c:v>0.33</c:v>
                </c:pt>
                <c:pt idx="1">
                  <c:v>0.42</c:v>
                </c:pt>
                <c:pt idx="2">
                  <c:v>0.35</c:v>
                </c:pt>
                <c:pt idx="3">
                  <c:v>0.59</c:v>
                </c:pt>
                <c:pt idx="4" formatCode="General">
                  <c:v>0.27</c:v>
                </c:pt>
                <c:pt idx="5" formatCode="General">
                  <c:v>0.33</c:v>
                </c:pt>
                <c:pt idx="6" formatCode="General">
                  <c:v>0.16</c:v>
                </c:pt>
              </c:numCache>
            </c:numRef>
          </c:val>
          <c:extLst>
            <c:ext xmlns:c16="http://schemas.microsoft.com/office/drawing/2014/chart" uri="{C3380CC4-5D6E-409C-BE32-E72D297353CC}">
              <c16:uniqueId val="{00000007-A33C-49CF-B079-EC8826F42D80}"/>
            </c:ext>
          </c:extLst>
        </c:ser>
        <c:dLbls>
          <c:showLegendKey val="0"/>
          <c:showVal val="0"/>
          <c:showCatName val="0"/>
          <c:showSerName val="0"/>
          <c:showPercent val="0"/>
          <c:showBubbleSize val="0"/>
        </c:dLbls>
        <c:gapWidth val="150"/>
        <c:axId val="355921920"/>
        <c:axId val="355923840"/>
      </c:barChart>
      <c:catAx>
        <c:axId val="355921920"/>
        <c:scaling>
          <c:orientation val="minMax"/>
        </c:scaling>
        <c:delete val="0"/>
        <c:axPos val="b"/>
        <c:title>
          <c:tx>
            <c:rich>
              <a:bodyPr/>
              <a:lstStyle/>
              <a:p>
                <a:pPr>
                  <a:defRPr sz="2800" b="1" i="0" u="none" strike="noStrike" baseline="0">
                    <a:solidFill>
                      <a:srgbClr val="000000"/>
                    </a:solidFill>
                    <a:latin typeface="Palatino Linotype" panose="02040502050505030304" pitchFamily="18" charset="0"/>
                    <a:ea typeface="Times New Roman"/>
                    <a:cs typeface="Times New Roman"/>
                  </a:defRPr>
                </a:pPr>
                <a:r>
                  <a:rPr lang="lt-LT" sz="2800">
                    <a:latin typeface="Palatino Linotype" panose="02040502050505030304" pitchFamily="18" charset="0"/>
                  </a:rPr>
                  <a:t>Caraway</a:t>
                </a:r>
              </a:p>
            </c:rich>
          </c:tx>
          <c:layout>
            <c:manualLayout>
              <c:xMode val="edge"/>
              <c:yMode val="edge"/>
              <c:x val="0.46440101999445188"/>
              <c:y val="0.91407703925277495"/>
            </c:manualLayout>
          </c:layout>
          <c:overlay val="0"/>
          <c:spPr>
            <a:noFill/>
            <a:ln w="25089">
              <a:noFill/>
            </a:ln>
          </c:spPr>
        </c:title>
        <c:numFmt formatCode="General" sourceLinked="1"/>
        <c:majorTickMark val="out"/>
        <c:minorTickMark val="none"/>
        <c:tickLblPos val="nextTo"/>
        <c:spPr>
          <a:ln w="3136">
            <a:solidFill>
              <a:srgbClr val="000000"/>
            </a:solidFill>
            <a:prstDash val="solid"/>
          </a:ln>
        </c:spPr>
        <c:txPr>
          <a:bodyPr rot="-2700000" vert="horz"/>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crossAx val="355923840"/>
        <c:crossesAt val="0"/>
        <c:auto val="1"/>
        <c:lblAlgn val="ctr"/>
        <c:lblOffset val="100"/>
        <c:tickLblSkip val="1"/>
        <c:tickMarkSkip val="1"/>
        <c:noMultiLvlLbl val="0"/>
      </c:catAx>
      <c:valAx>
        <c:axId val="355923840"/>
        <c:scaling>
          <c:orientation val="minMax"/>
        </c:scaling>
        <c:delete val="0"/>
        <c:axPos val="l"/>
        <c:title>
          <c:tx>
            <c:rich>
              <a:bodyPr/>
              <a:lstStyle/>
              <a:p>
                <a:pPr>
                  <a:defRPr sz="2800" b="0" i="0" u="none" strike="noStrike" baseline="0">
                    <a:solidFill>
                      <a:srgbClr val="000000"/>
                    </a:solidFill>
                    <a:latin typeface="Palatino Linotype" panose="02040502050505030304" pitchFamily="18" charset="0"/>
                    <a:ea typeface="Times New Roman"/>
                    <a:cs typeface="Times New Roman"/>
                  </a:defRPr>
                </a:pPr>
                <a:r>
                  <a:rPr lang="lt-LT" sz="2800">
                    <a:latin typeface="Palatino Linotype" panose="02040502050505030304" pitchFamily="18" charset="0"/>
                  </a:rPr>
                  <a:t>Seed</a:t>
                </a:r>
                <a:r>
                  <a:rPr lang="lt-LT" sz="2800" baseline="0">
                    <a:latin typeface="Palatino Linotype" panose="02040502050505030304" pitchFamily="18" charset="0"/>
                  </a:rPr>
                  <a:t> yield</a:t>
                </a:r>
                <a:r>
                  <a:rPr lang="lt-LT" sz="2800">
                    <a:latin typeface="Palatino Linotype" panose="02040502050505030304" pitchFamily="18" charset="0"/>
                  </a:rPr>
                  <a:t>, t ha</a:t>
                </a:r>
                <a:r>
                  <a:rPr lang="lt-LT" sz="2800" baseline="30000">
                    <a:latin typeface="Palatino Linotype" panose="02040502050505030304" pitchFamily="18" charset="0"/>
                  </a:rPr>
                  <a:t>-1</a:t>
                </a:r>
              </a:p>
            </c:rich>
          </c:tx>
          <c:layout>
            <c:manualLayout>
              <c:xMode val="edge"/>
              <c:yMode val="edge"/>
              <c:x val="9.5059532727819751E-3"/>
              <c:y val="1.1237428322627627E-2"/>
            </c:manualLayout>
          </c:layout>
          <c:overlay val="0"/>
          <c:spPr>
            <a:noFill/>
            <a:ln w="25089">
              <a:noFill/>
            </a:ln>
          </c:spPr>
        </c:title>
        <c:numFmt formatCode="#,##0.0" sourceLinked="0"/>
        <c:majorTickMark val="out"/>
        <c:minorTickMark val="none"/>
        <c:tickLblPos val="nextTo"/>
        <c:spPr>
          <a:ln w="3136">
            <a:solidFill>
              <a:srgbClr val="000000"/>
            </a:solidFill>
            <a:prstDash val="solid"/>
          </a:ln>
        </c:spPr>
        <c:txPr>
          <a:bodyPr rot="0" vert="horz"/>
          <a:lstStyle/>
          <a:p>
            <a:pPr>
              <a:defRPr sz="2800" b="0" i="0" u="none" strike="noStrike" baseline="0">
                <a:solidFill>
                  <a:srgbClr val="000000"/>
                </a:solidFill>
                <a:latin typeface="Palatino Linotype" panose="02040502050505030304" pitchFamily="18" charset="0"/>
                <a:ea typeface="Times New Roman"/>
                <a:cs typeface="Times New Roman"/>
              </a:defRPr>
            </a:pPr>
            <a:endParaRPr lang="lt-LT"/>
          </a:p>
        </c:txPr>
        <c:crossAx val="355921920"/>
        <c:crosses val="autoZero"/>
        <c:crossBetween val="between"/>
      </c:valAx>
      <c:spPr>
        <a:noFill/>
        <a:ln w="12545">
          <a:noFill/>
          <a:prstDash val="solid"/>
        </a:ln>
      </c:spPr>
    </c:plotArea>
    <c:plotVisOnly val="1"/>
    <c:dispBlanksAs val="gap"/>
    <c:showDLblsOverMax val="0"/>
  </c:chart>
  <c:spPr>
    <a:solidFill>
      <a:sysClr val="window" lastClr="FFFFFF"/>
    </a:solidFill>
    <a:ln>
      <a:noFill/>
    </a:ln>
  </c:spPr>
  <c:txPr>
    <a:bodyPr/>
    <a:lstStyle/>
    <a:p>
      <a:pPr>
        <a:defRPr sz="890" b="1" i="0" u="none" strike="noStrike" baseline="0">
          <a:solidFill>
            <a:srgbClr val="000000"/>
          </a:solidFill>
          <a:latin typeface="Arial"/>
          <a:ea typeface="Arial"/>
          <a:cs typeface="Arial"/>
        </a:defRPr>
      </a:pPr>
      <a:endParaRPr lang="lt-LT"/>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PlaceHolder 1"/>
          <p:cNvSpPr>
            <a:spLocks noGrp="1"/>
          </p:cNvSpPr>
          <p:nvPr>
            <p:ph type="body"/>
          </p:nvPr>
        </p:nvSpPr>
        <p:spPr>
          <a:xfrm>
            <a:off x="756000" y="5078520"/>
            <a:ext cx="6047640" cy="4811040"/>
          </a:xfrm>
          <a:prstGeom prst="rect">
            <a:avLst/>
          </a:prstGeom>
        </p:spPr>
        <p:txBody>
          <a:bodyPr lIns="0" tIns="0" rIns="0" bIns="0"/>
          <a:lstStyle/>
          <a:p>
            <a:r>
              <a:rPr lang="en-IN" sz="2000">
                <a:latin typeface="Arial"/>
              </a:rPr>
              <a:t>Click to edit the notes format</a:t>
            </a:r>
            <a:endParaRPr/>
          </a:p>
        </p:txBody>
      </p:sp>
      <p:sp>
        <p:nvSpPr>
          <p:cNvPr id="38" name="PlaceHolder 2"/>
          <p:cNvSpPr>
            <a:spLocks noGrp="1"/>
          </p:cNvSpPr>
          <p:nvPr>
            <p:ph type="hdr"/>
          </p:nvPr>
        </p:nvSpPr>
        <p:spPr>
          <a:xfrm>
            <a:off x="0" y="0"/>
            <a:ext cx="3280680" cy="534240"/>
          </a:xfrm>
          <a:prstGeom prst="rect">
            <a:avLst/>
          </a:prstGeom>
        </p:spPr>
        <p:txBody>
          <a:bodyPr lIns="0" tIns="0" rIns="0" bIns="0"/>
          <a:lstStyle/>
          <a:p>
            <a:r>
              <a:rPr lang="en-IN" sz="1400">
                <a:latin typeface="Times New Roman"/>
              </a:rPr>
              <a:t>&lt;header&gt;</a:t>
            </a:r>
            <a:endParaRPr/>
          </a:p>
        </p:txBody>
      </p:sp>
      <p:sp>
        <p:nvSpPr>
          <p:cNvPr id="39" name="PlaceHolder 3"/>
          <p:cNvSpPr>
            <a:spLocks noGrp="1"/>
          </p:cNvSpPr>
          <p:nvPr>
            <p:ph type="dt"/>
          </p:nvPr>
        </p:nvSpPr>
        <p:spPr>
          <a:xfrm>
            <a:off x="4278960" y="0"/>
            <a:ext cx="3280680" cy="534240"/>
          </a:xfrm>
          <a:prstGeom prst="rect">
            <a:avLst/>
          </a:prstGeom>
        </p:spPr>
        <p:txBody>
          <a:bodyPr lIns="0" tIns="0" rIns="0" bIns="0"/>
          <a:lstStyle/>
          <a:p>
            <a:pPr algn="r"/>
            <a:r>
              <a:rPr lang="en-IN" sz="1400">
                <a:latin typeface="Times New Roman"/>
              </a:rPr>
              <a:t>&lt;date/time&gt;</a:t>
            </a:r>
            <a:endParaRPr/>
          </a:p>
        </p:txBody>
      </p:sp>
      <p:sp>
        <p:nvSpPr>
          <p:cNvPr id="40" name="PlaceHolder 4"/>
          <p:cNvSpPr>
            <a:spLocks noGrp="1"/>
          </p:cNvSpPr>
          <p:nvPr>
            <p:ph type="ftr"/>
          </p:nvPr>
        </p:nvSpPr>
        <p:spPr>
          <a:xfrm>
            <a:off x="0" y="10157400"/>
            <a:ext cx="3280680" cy="534240"/>
          </a:xfrm>
          <a:prstGeom prst="rect">
            <a:avLst/>
          </a:prstGeom>
        </p:spPr>
        <p:txBody>
          <a:bodyPr lIns="0" tIns="0" rIns="0" bIns="0" anchor="b"/>
          <a:lstStyle/>
          <a:p>
            <a:r>
              <a:rPr lang="en-IN" sz="1400">
                <a:latin typeface="Times New Roman"/>
              </a:rPr>
              <a:t>&lt;footer&gt;</a:t>
            </a:r>
            <a:endParaRPr/>
          </a:p>
        </p:txBody>
      </p:sp>
      <p:sp>
        <p:nvSpPr>
          <p:cNvPr id="41" name="PlaceHolder 5"/>
          <p:cNvSpPr>
            <a:spLocks noGrp="1"/>
          </p:cNvSpPr>
          <p:nvPr>
            <p:ph type="sldNum"/>
          </p:nvPr>
        </p:nvSpPr>
        <p:spPr>
          <a:xfrm>
            <a:off x="4278960" y="10157400"/>
            <a:ext cx="3280680" cy="534240"/>
          </a:xfrm>
          <a:prstGeom prst="rect">
            <a:avLst/>
          </a:prstGeom>
        </p:spPr>
        <p:txBody>
          <a:bodyPr lIns="0" tIns="0" rIns="0" bIns="0" anchor="b"/>
          <a:lstStyle/>
          <a:p>
            <a:pPr algn="r"/>
            <a:fld id="{745916E6-E8A7-45C8-B251-EDDD6AA60402}" type="slidenum">
              <a:rPr lang="en-IN" sz="1400">
                <a:latin typeface="Times New Roman"/>
              </a:rPr>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body"/>
          </p:nvPr>
        </p:nvSpPr>
        <p:spPr>
          <a:xfrm>
            <a:off x="685800" y="4343400"/>
            <a:ext cx="5486040" cy="4114440"/>
          </a:xfrm>
          <a:prstGeom prst="rect">
            <a:avLst/>
          </a:prstGeom>
        </p:spPr>
        <p:txBody>
          <a:bodyPr tIns="91440" bIns="91440"/>
          <a:lstStyle/>
          <a:p>
            <a:pPr>
              <a:lnSpc>
                <a:spcPct val="100000"/>
              </a:lnSpc>
            </a:pPr>
            <a:endParaRPr dirty="0"/>
          </a:p>
          <a:p>
            <a:pPr>
              <a:lnSpc>
                <a:spcPct val="100000"/>
              </a:lnSpc>
            </a:pPr>
            <a:endParaRPr dirty="0"/>
          </a:p>
          <a:p>
            <a:pPr>
              <a:lnSpc>
                <a:spcPct val="100000"/>
              </a:lnSpc>
            </a:pPr>
            <a:endParaRPr dirty="0"/>
          </a:p>
          <a:p>
            <a:pPr>
              <a:lnSpc>
                <a:spcPct val="100000"/>
              </a:lnSpc>
            </a:pPr>
            <a:r>
              <a:rPr lang="en-IN" sz="1100" dirty="0">
                <a:solidFill>
                  <a:srgbClr val="000000"/>
                </a:solidFill>
                <a:latin typeface="Arial"/>
              </a:rPr>
              <a:t>Download more </a:t>
            </a:r>
            <a:r>
              <a:rPr lang="en-IN" sz="1100" u="sng" dirty="0">
                <a:solidFill>
                  <a:srgbClr val="000000"/>
                </a:solidFill>
                <a:latin typeface="Arial"/>
              </a:rPr>
              <a:t>poster presentation templates</a:t>
            </a:r>
            <a:r>
              <a:rPr lang="en-IN" sz="1100" dirty="0">
                <a:solidFill>
                  <a:srgbClr val="000000"/>
                </a:solidFill>
                <a:latin typeface="Arial"/>
              </a:rPr>
              <a:t> from FPPT.com</a:t>
            </a:r>
            <a:endParaRPr dirty="0"/>
          </a:p>
        </p:txBody>
      </p:sp>
    </p:spTree>
    <p:extLst>
      <p:ext uri="{BB962C8B-B14F-4D97-AF65-F5344CB8AC3E}">
        <p14:creationId xmlns:p14="http://schemas.microsoft.com/office/powerpoint/2010/main" val="3911860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25" name="PlaceHolder 2"/>
          <p:cNvSpPr>
            <a:spLocks noGrp="1"/>
          </p:cNvSpPr>
          <p:nvPr>
            <p:ph type="body"/>
          </p:nvPr>
        </p:nvSpPr>
        <p:spPr>
          <a:xfrm>
            <a:off x="2194560" y="7702560"/>
            <a:ext cx="39501720" cy="9106920"/>
          </a:xfrm>
          <a:prstGeom prst="rect">
            <a:avLst/>
          </a:prstGeom>
        </p:spPr>
        <p:txBody>
          <a:bodyPr lIns="0" tIns="0" rIns="0" bIns="0"/>
          <a:lstStyle/>
          <a:p>
            <a:endParaRPr/>
          </a:p>
        </p:txBody>
      </p:sp>
      <p:sp>
        <p:nvSpPr>
          <p:cNvPr id="26" name="PlaceHolder 3"/>
          <p:cNvSpPr>
            <a:spLocks noGrp="1"/>
          </p:cNvSpPr>
          <p:nvPr>
            <p:ph type="body"/>
          </p:nvPr>
        </p:nvSpPr>
        <p:spPr>
          <a:xfrm>
            <a:off x="2194560" y="17674920"/>
            <a:ext cx="39501720" cy="910692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28" name="PlaceHolder 2"/>
          <p:cNvSpPr>
            <a:spLocks noGrp="1"/>
          </p:cNvSpPr>
          <p:nvPr>
            <p:ph type="body"/>
          </p:nvPr>
        </p:nvSpPr>
        <p:spPr>
          <a:xfrm>
            <a:off x="2194560" y="7702560"/>
            <a:ext cx="19276560" cy="9106920"/>
          </a:xfrm>
          <a:prstGeom prst="rect">
            <a:avLst/>
          </a:prstGeom>
        </p:spPr>
        <p:txBody>
          <a:bodyPr lIns="0" tIns="0" rIns="0" bIns="0"/>
          <a:lstStyle/>
          <a:p>
            <a:endParaRPr/>
          </a:p>
        </p:txBody>
      </p:sp>
      <p:sp>
        <p:nvSpPr>
          <p:cNvPr id="29" name="PlaceHolder 3"/>
          <p:cNvSpPr>
            <a:spLocks noGrp="1"/>
          </p:cNvSpPr>
          <p:nvPr>
            <p:ph type="body"/>
          </p:nvPr>
        </p:nvSpPr>
        <p:spPr>
          <a:xfrm>
            <a:off x="22435200" y="7702560"/>
            <a:ext cx="19276560" cy="9106920"/>
          </a:xfrm>
          <a:prstGeom prst="rect">
            <a:avLst/>
          </a:prstGeom>
        </p:spPr>
        <p:txBody>
          <a:bodyPr lIns="0" tIns="0" rIns="0" bIns="0"/>
          <a:lstStyle/>
          <a:p>
            <a:endParaRPr/>
          </a:p>
        </p:txBody>
      </p:sp>
      <p:sp>
        <p:nvSpPr>
          <p:cNvPr id="30" name="PlaceHolder 4"/>
          <p:cNvSpPr>
            <a:spLocks noGrp="1"/>
          </p:cNvSpPr>
          <p:nvPr>
            <p:ph type="body"/>
          </p:nvPr>
        </p:nvSpPr>
        <p:spPr>
          <a:xfrm>
            <a:off x="22435200" y="17674920"/>
            <a:ext cx="19276560" cy="9106920"/>
          </a:xfrm>
          <a:prstGeom prst="rect">
            <a:avLst/>
          </a:prstGeom>
        </p:spPr>
        <p:txBody>
          <a:bodyPr lIns="0" tIns="0" rIns="0" bIns="0"/>
          <a:lstStyle/>
          <a:p>
            <a:endParaRPr/>
          </a:p>
        </p:txBody>
      </p:sp>
      <p:sp>
        <p:nvSpPr>
          <p:cNvPr id="31" name="PlaceHolder 5"/>
          <p:cNvSpPr>
            <a:spLocks noGrp="1"/>
          </p:cNvSpPr>
          <p:nvPr>
            <p:ph type="body"/>
          </p:nvPr>
        </p:nvSpPr>
        <p:spPr>
          <a:xfrm>
            <a:off x="2194560" y="17674920"/>
            <a:ext cx="19276560" cy="910692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33" name="PlaceHolder 2"/>
          <p:cNvSpPr>
            <a:spLocks noGrp="1"/>
          </p:cNvSpPr>
          <p:nvPr>
            <p:ph type="body"/>
          </p:nvPr>
        </p:nvSpPr>
        <p:spPr>
          <a:xfrm>
            <a:off x="2194560" y="7702560"/>
            <a:ext cx="39501720" cy="19092240"/>
          </a:xfrm>
          <a:prstGeom prst="rect">
            <a:avLst/>
          </a:prstGeom>
        </p:spPr>
        <p:txBody>
          <a:bodyPr lIns="0" tIns="0" rIns="0" bIns="0"/>
          <a:lstStyle/>
          <a:p>
            <a:endParaRPr/>
          </a:p>
        </p:txBody>
      </p:sp>
      <p:sp>
        <p:nvSpPr>
          <p:cNvPr id="34" name="PlaceHolder 3"/>
          <p:cNvSpPr>
            <a:spLocks noGrp="1"/>
          </p:cNvSpPr>
          <p:nvPr>
            <p:ph type="body"/>
          </p:nvPr>
        </p:nvSpPr>
        <p:spPr>
          <a:xfrm>
            <a:off x="2194560" y="7702560"/>
            <a:ext cx="39501720" cy="19092240"/>
          </a:xfrm>
          <a:prstGeom prst="rect">
            <a:avLst/>
          </a:prstGeom>
        </p:spPr>
        <p:txBody>
          <a:bodyPr lIns="0" tIns="0" rIns="0" bIns="0"/>
          <a:lstStyle/>
          <a:p>
            <a:endParaRPr/>
          </a:p>
        </p:txBody>
      </p:sp>
      <p:pic>
        <p:nvPicPr>
          <p:cNvPr id="35" name="Picture 34"/>
          <p:cNvPicPr/>
          <p:nvPr/>
        </p:nvPicPr>
        <p:blipFill>
          <a:blip r:embed="rId2"/>
          <a:stretch>
            <a:fillRect/>
          </a:stretch>
        </p:blipFill>
        <p:spPr>
          <a:xfrm>
            <a:off x="9980640" y="7702560"/>
            <a:ext cx="23928840" cy="19092240"/>
          </a:xfrm>
          <a:prstGeom prst="rect">
            <a:avLst/>
          </a:prstGeom>
          <a:ln>
            <a:noFill/>
          </a:ln>
        </p:spPr>
      </p:pic>
      <p:pic>
        <p:nvPicPr>
          <p:cNvPr id="36" name="Picture 35"/>
          <p:cNvPicPr/>
          <p:nvPr/>
        </p:nvPicPr>
        <p:blipFill>
          <a:blip r:embed="rId2"/>
          <a:stretch>
            <a:fillRect/>
          </a:stretch>
        </p:blipFill>
        <p:spPr>
          <a:xfrm>
            <a:off x="9980640" y="7702560"/>
            <a:ext cx="23928840" cy="1909224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4" name="PlaceHolder 2"/>
          <p:cNvSpPr>
            <a:spLocks noGrp="1"/>
          </p:cNvSpPr>
          <p:nvPr>
            <p:ph type="subTitle"/>
          </p:nvPr>
        </p:nvSpPr>
        <p:spPr>
          <a:xfrm>
            <a:off x="2194560" y="7702560"/>
            <a:ext cx="39501720" cy="1909260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6" name="PlaceHolder 2"/>
          <p:cNvSpPr>
            <a:spLocks noGrp="1"/>
          </p:cNvSpPr>
          <p:nvPr>
            <p:ph type="body"/>
          </p:nvPr>
        </p:nvSpPr>
        <p:spPr>
          <a:xfrm>
            <a:off x="2194560" y="7702560"/>
            <a:ext cx="39501720" cy="1909224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8" name="PlaceHolder 2"/>
          <p:cNvSpPr>
            <a:spLocks noGrp="1"/>
          </p:cNvSpPr>
          <p:nvPr>
            <p:ph type="body"/>
          </p:nvPr>
        </p:nvSpPr>
        <p:spPr>
          <a:xfrm>
            <a:off x="2194560" y="7702560"/>
            <a:ext cx="19276560" cy="19092240"/>
          </a:xfrm>
          <a:prstGeom prst="rect">
            <a:avLst/>
          </a:prstGeom>
        </p:spPr>
        <p:txBody>
          <a:bodyPr lIns="0" tIns="0" rIns="0" bIns="0"/>
          <a:lstStyle/>
          <a:p>
            <a:endParaRPr/>
          </a:p>
        </p:txBody>
      </p:sp>
      <p:sp>
        <p:nvSpPr>
          <p:cNvPr id="9" name="PlaceHolder 3"/>
          <p:cNvSpPr>
            <a:spLocks noGrp="1"/>
          </p:cNvSpPr>
          <p:nvPr>
            <p:ph type="body"/>
          </p:nvPr>
        </p:nvSpPr>
        <p:spPr>
          <a:xfrm>
            <a:off x="22435200" y="7702560"/>
            <a:ext cx="19276560" cy="1909224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496160" y="4765320"/>
            <a:ext cx="40898520" cy="608940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13" name="PlaceHolder 2"/>
          <p:cNvSpPr>
            <a:spLocks noGrp="1"/>
          </p:cNvSpPr>
          <p:nvPr>
            <p:ph type="body"/>
          </p:nvPr>
        </p:nvSpPr>
        <p:spPr>
          <a:xfrm>
            <a:off x="2194560" y="7702560"/>
            <a:ext cx="19276560" cy="9106920"/>
          </a:xfrm>
          <a:prstGeom prst="rect">
            <a:avLst/>
          </a:prstGeom>
        </p:spPr>
        <p:txBody>
          <a:bodyPr lIns="0" tIns="0" rIns="0" bIns="0"/>
          <a:lstStyle/>
          <a:p>
            <a:endParaRPr/>
          </a:p>
        </p:txBody>
      </p:sp>
      <p:sp>
        <p:nvSpPr>
          <p:cNvPr id="14" name="PlaceHolder 3"/>
          <p:cNvSpPr>
            <a:spLocks noGrp="1"/>
          </p:cNvSpPr>
          <p:nvPr>
            <p:ph type="body"/>
          </p:nvPr>
        </p:nvSpPr>
        <p:spPr>
          <a:xfrm>
            <a:off x="2194560" y="17674920"/>
            <a:ext cx="19276560" cy="9106920"/>
          </a:xfrm>
          <a:prstGeom prst="rect">
            <a:avLst/>
          </a:prstGeom>
        </p:spPr>
        <p:txBody>
          <a:bodyPr lIns="0" tIns="0" rIns="0" bIns="0"/>
          <a:lstStyle/>
          <a:p>
            <a:endParaRPr/>
          </a:p>
        </p:txBody>
      </p:sp>
      <p:sp>
        <p:nvSpPr>
          <p:cNvPr id="15" name="PlaceHolder 4"/>
          <p:cNvSpPr>
            <a:spLocks noGrp="1"/>
          </p:cNvSpPr>
          <p:nvPr>
            <p:ph type="body"/>
          </p:nvPr>
        </p:nvSpPr>
        <p:spPr>
          <a:xfrm>
            <a:off x="22435200" y="7702560"/>
            <a:ext cx="19276560" cy="1909224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17" name="PlaceHolder 2"/>
          <p:cNvSpPr>
            <a:spLocks noGrp="1"/>
          </p:cNvSpPr>
          <p:nvPr>
            <p:ph type="body"/>
          </p:nvPr>
        </p:nvSpPr>
        <p:spPr>
          <a:xfrm>
            <a:off x="2194560" y="7702560"/>
            <a:ext cx="19276560" cy="19092240"/>
          </a:xfrm>
          <a:prstGeom prst="rect">
            <a:avLst/>
          </a:prstGeom>
        </p:spPr>
        <p:txBody>
          <a:bodyPr lIns="0" tIns="0" rIns="0" bIns="0"/>
          <a:lstStyle/>
          <a:p>
            <a:endParaRPr/>
          </a:p>
        </p:txBody>
      </p:sp>
      <p:sp>
        <p:nvSpPr>
          <p:cNvPr id="18" name="PlaceHolder 3"/>
          <p:cNvSpPr>
            <a:spLocks noGrp="1"/>
          </p:cNvSpPr>
          <p:nvPr>
            <p:ph type="body"/>
          </p:nvPr>
        </p:nvSpPr>
        <p:spPr>
          <a:xfrm>
            <a:off x="22435200" y="7702560"/>
            <a:ext cx="19276560" cy="9106920"/>
          </a:xfrm>
          <a:prstGeom prst="rect">
            <a:avLst/>
          </a:prstGeom>
        </p:spPr>
        <p:txBody>
          <a:bodyPr lIns="0" tIns="0" rIns="0" bIns="0"/>
          <a:lstStyle/>
          <a:p>
            <a:endParaRPr/>
          </a:p>
        </p:txBody>
      </p:sp>
      <p:sp>
        <p:nvSpPr>
          <p:cNvPr id="19" name="PlaceHolder 4"/>
          <p:cNvSpPr>
            <a:spLocks noGrp="1"/>
          </p:cNvSpPr>
          <p:nvPr>
            <p:ph type="body"/>
          </p:nvPr>
        </p:nvSpPr>
        <p:spPr>
          <a:xfrm>
            <a:off x="22435200" y="17674920"/>
            <a:ext cx="19276560" cy="910692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496160" y="4765320"/>
            <a:ext cx="40898520" cy="13136760"/>
          </a:xfrm>
          <a:prstGeom prst="rect">
            <a:avLst/>
          </a:prstGeom>
        </p:spPr>
        <p:txBody>
          <a:bodyPr lIns="0" tIns="0" rIns="0" bIns="0" anchor="ctr"/>
          <a:lstStyle/>
          <a:p>
            <a:endParaRPr/>
          </a:p>
        </p:txBody>
      </p:sp>
      <p:sp>
        <p:nvSpPr>
          <p:cNvPr id="21" name="PlaceHolder 2"/>
          <p:cNvSpPr>
            <a:spLocks noGrp="1"/>
          </p:cNvSpPr>
          <p:nvPr>
            <p:ph type="body"/>
          </p:nvPr>
        </p:nvSpPr>
        <p:spPr>
          <a:xfrm>
            <a:off x="2194560" y="7702560"/>
            <a:ext cx="19276560" cy="9106920"/>
          </a:xfrm>
          <a:prstGeom prst="rect">
            <a:avLst/>
          </a:prstGeom>
        </p:spPr>
        <p:txBody>
          <a:bodyPr lIns="0" tIns="0" rIns="0" bIns="0"/>
          <a:lstStyle/>
          <a:p>
            <a:endParaRPr/>
          </a:p>
        </p:txBody>
      </p:sp>
      <p:sp>
        <p:nvSpPr>
          <p:cNvPr id="22" name="PlaceHolder 3"/>
          <p:cNvSpPr>
            <a:spLocks noGrp="1"/>
          </p:cNvSpPr>
          <p:nvPr>
            <p:ph type="body"/>
          </p:nvPr>
        </p:nvSpPr>
        <p:spPr>
          <a:xfrm>
            <a:off x="22435200" y="7702560"/>
            <a:ext cx="19276560" cy="9106920"/>
          </a:xfrm>
          <a:prstGeom prst="rect">
            <a:avLst/>
          </a:prstGeom>
        </p:spPr>
        <p:txBody>
          <a:bodyPr lIns="0" tIns="0" rIns="0" bIns="0"/>
          <a:lstStyle/>
          <a:p>
            <a:endParaRPr/>
          </a:p>
        </p:txBody>
      </p:sp>
      <p:sp>
        <p:nvSpPr>
          <p:cNvPr id="23" name="PlaceHolder 4"/>
          <p:cNvSpPr>
            <a:spLocks noGrp="1"/>
          </p:cNvSpPr>
          <p:nvPr>
            <p:ph type="body"/>
          </p:nvPr>
        </p:nvSpPr>
        <p:spPr>
          <a:xfrm>
            <a:off x="2194560" y="17674920"/>
            <a:ext cx="39501720" cy="910692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3C87"/>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1496160" y="4765320"/>
            <a:ext cx="40898520" cy="13136400"/>
          </a:xfrm>
          <a:prstGeom prst="rect">
            <a:avLst/>
          </a:prstGeom>
        </p:spPr>
        <p:txBody>
          <a:bodyPr lIns="487440" tIns="487440" rIns="487440" bIns="487440" anchor="b"/>
          <a:lstStyle/>
          <a:p>
            <a:r>
              <a:rPr lang="en-IN" sz="27700">
                <a:latin typeface="Arial"/>
              </a:rPr>
              <a:t>Click to edit the title text format</a:t>
            </a:r>
            <a:endParaRPr/>
          </a:p>
        </p:txBody>
      </p:sp>
      <p:sp>
        <p:nvSpPr>
          <p:cNvPr id="4" name="PlaceHolder 2"/>
          <p:cNvSpPr>
            <a:spLocks noGrp="1"/>
          </p:cNvSpPr>
          <p:nvPr>
            <p:ph type="sldNum"/>
          </p:nvPr>
        </p:nvSpPr>
        <p:spPr>
          <a:xfrm>
            <a:off x="40667760" y="29844720"/>
            <a:ext cx="2633400" cy="2518560"/>
          </a:xfrm>
          <a:prstGeom prst="rect">
            <a:avLst/>
          </a:prstGeom>
        </p:spPr>
        <p:txBody>
          <a:bodyPr lIns="487440" tIns="487440" rIns="487440" bIns="487440" anchor="ctr"/>
          <a:lstStyle/>
          <a:p>
            <a:pPr>
              <a:lnSpc>
                <a:spcPct val="100000"/>
              </a:lnSpc>
            </a:pPr>
            <a:fld id="{D947A323-11F2-46F4-9240-370675176F29}" type="slidenum">
              <a:rPr lang="en-IN" sz="1400">
                <a:solidFill>
                  <a:srgbClr val="000000"/>
                </a:solidFill>
                <a:latin typeface="Arial"/>
                <a:ea typeface="Arial"/>
              </a:rPr>
              <a:t>‹#›</a:t>
            </a:fld>
            <a:endParaRPr/>
          </a:p>
        </p:txBody>
      </p:sp>
      <p:sp>
        <p:nvSpPr>
          <p:cNvPr id="2" name="PlaceHolder 3"/>
          <p:cNvSpPr>
            <a:spLocks noGrp="1"/>
          </p:cNvSpPr>
          <p:nvPr>
            <p:ph type="body"/>
          </p:nvPr>
        </p:nvSpPr>
        <p:spPr>
          <a:xfrm>
            <a:off x="2194560" y="7702560"/>
            <a:ext cx="39501720" cy="19092240"/>
          </a:xfrm>
          <a:prstGeom prst="rect">
            <a:avLst/>
          </a:prstGeom>
        </p:spPr>
        <p:txBody>
          <a:bodyPr lIns="0" tIns="0" rIns="0" bIns="0"/>
          <a:lstStyle/>
          <a:p>
            <a:pPr>
              <a:buSzPct val="45000"/>
              <a:buFont typeface="StarSymbol"/>
              <a:buChar char=""/>
            </a:pPr>
            <a:r>
              <a:rPr lang="en-IN" sz="1400">
                <a:latin typeface="Arial"/>
              </a:rPr>
              <a:t>Click to edit the outline text format</a:t>
            </a:r>
            <a:endParaRPr/>
          </a:p>
          <a:p>
            <a:pPr lvl="1">
              <a:buSzPct val="75000"/>
              <a:buFont typeface="StarSymbol"/>
              <a:buChar char=""/>
            </a:pPr>
            <a:r>
              <a:rPr lang="en-IN" sz="1400">
                <a:latin typeface="Arial"/>
              </a:rPr>
              <a:t>Second Outline Level</a:t>
            </a:r>
            <a:endParaRPr/>
          </a:p>
          <a:p>
            <a:pPr lvl="2">
              <a:buSzPct val="45000"/>
              <a:buFont typeface="StarSymbol"/>
              <a:buChar char=""/>
            </a:pPr>
            <a:r>
              <a:rPr lang="en-IN" sz="1400">
                <a:latin typeface="Arial"/>
              </a:rPr>
              <a:t>Third Outline Level</a:t>
            </a:r>
            <a:endParaRPr/>
          </a:p>
          <a:p>
            <a:pPr lvl="3">
              <a:buSzPct val="75000"/>
              <a:buFont typeface="StarSymbol"/>
              <a:buChar char=""/>
            </a:pPr>
            <a:r>
              <a:rPr lang="en-IN" sz="1400">
                <a:latin typeface="Arial"/>
              </a:rPr>
              <a:t>Fourth Outline Level</a:t>
            </a:r>
            <a:endParaRPr/>
          </a:p>
          <a:p>
            <a:pPr lvl="4">
              <a:buSzPct val="45000"/>
              <a:buFont typeface="StarSymbol"/>
              <a:buChar char=""/>
            </a:pPr>
            <a:r>
              <a:rPr lang="en-IN" sz="2000">
                <a:latin typeface="Arial"/>
              </a:rPr>
              <a:t>Fifth Outline Level</a:t>
            </a:r>
            <a:endParaRPr/>
          </a:p>
          <a:p>
            <a:pPr lvl="5">
              <a:buSzPct val="45000"/>
              <a:buFont typeface="StarSymbol"/>
              <a:buChar char=""/>
            </a:pPr>
            <a:r>
              <a:rPr lang="en-IN" sz="2000">
                <a:latin typeface="Arial"/>
              </a:rPr>
              <a:t>Sixth Outline Level</a:t>
            </a:r>
            <a:endParaRPr/>
          </a:p>
          <a:p>
            <a:pPr lvl="6">
              <a:buSzPct val="45000"/>
              <a:buFont typeface="StarSymbol"/>
              <a:buChar char=""/>
            </a:pPr>
            <a:r>
              <a:rPr lang="en-IN"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image" Target="../media/image6.png"/><Relationship Id="rId4" Type="http://schemas.openxmlformats.org/officeDocument/2006/relationships/chart" Target="../charts/chart1.xm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AD89"/>
        </a:solidFill>
        <a:effectLst/>
      </p:bgPr>
    </p:bg>
    <p:spTree>
      <p:nvGrpSpPr>
        <p:cNvPr id="1" name=""/>
        <p:cNvGrpSpPr/>
        <p:nvPr/>
      </p:nvGrpSpPr>
      <p:grpSpPr>
        <a:xfrm>
          <a:off x="0" y="0"/>
          <a:ext cx="0" cy="0"/>
          <a:chOff x="0" y="0"/>
          <a:chExt cx="0" cy="0"/>
        </a:xfrm>
      </p:grpSpPr>
      <p:sp>
        <p:nvSpPr>
          <p:cNvPr id="42" name="CustomShape 1"/>
          <p:cNvSpPr/>
          <p:nvPr/>
        </p:nvSpPr>
        <p:spPr>
          <a:xfrm>
            <a:off x="7843480" y="949798"/>
            <a:ext cx="29386009" cy="4406621"/>
          </a:xfrm>
          <a:prstGeom prst="rect">
            <a:avLst/>
          </a:prstGeom>
          <a:solidFill>
            <a:srgbClr val="73AD89"/>
          </a:solidFill>
          <a:ln>
            <a:noFill/>
          </a:ln>
        </p:spPr>
      </p:sp>
      <p:sp>
        <p:nvSpPr>
          <p:cNvPr id="43" name="CustomShape 2"/>
          <p:cNvSpPr/>
          <p:nvPr/>
        </p:nvSpPr>
        <p:spPr>
          <a:xfrm>
            <a:off x="854954" y="911880"/>
            <a:ext cx="6811922" cy="4892040"/>
          </a:xfrm>
          <a:prstGeom prst="rect">
            <a:avLst/>
          </a:prstGeom>
          <a:solidFill>
            <a:srgbClr val="FFFFFF"/>
          </a:solidFill>
          <a:ln>
            <a:solidFill>
              <a:srgbClr val="73AD89"/>
            </a:solidFill>
          </a:ln>
        </p:spPr>
        <p:txBody>
          <a:bodyPr/>
          <a:lstStyle/>
          <a:p>
            <a:endParaRPr lang="lt-LT" dirty="0"/>
          </a:p>
        </p:txBody>
      </p:sp>
      <p:sp>
        <p:nvSpPr>
          <p:cNvPr id="44" name="CustomShape 3"/>
          <p:cNvSpPr/>
          <p:nvPr/>
        </p:nvSpPr>
        <p:spPr>
          <a:xfrm>
            <a:off x="15065510" y="5522104"/>
            <a:ext cx="13879080" cy="26545400"/>
          </a:xfrm>
          <a:prstGeom prst="rect">
            <a:avLst/>
          </a:prstGeom>
          <a:solidFill>
            <a:srgbClr val="FFFFFF"/>
          </a:solidFill>
          <a:ln>
            <a:noFill/>
          </a:ln>
        </p:spPr>
        <p:txBody>
          <a:bodyPr/>
          <a:lstStyle/>
          <a:p>
            <a:endParaRPr lang="lt-LT" dirty="0"/>
          </a:p>
        </p:txBody>
      </p:sp>
      <p:sp>
        <p:nvSpPr>
          <p:cNvPr id="45" name="CustomShape 4"/>
          <p:cNvSpPr/>
          <p:nvPr/>
        </p:nvSpPr>
        <p:spPr>
          <a:xfrm>
            <a:off x="866204" y="5522105"/>
            <a:ext cx="13879080" cy="26545399"/>
          </a:xfrm>
          <a:prstGeom prst="rect">
            <a:avLst/>
          </a:prstGeom>
          <a:solidFill>
            <a:srgbClr val="FFFFFF"/>
          </a:solidFill>
          <a:ln>
            <a:noFill/>
          </a:ln>
        </p:spPr>
        <p:txBody>
          <a:bodyPr/>
          <a:lstStyle/>
          <a:p>
            <a:endParaRPr lang="lt-LT" dirty="0"/>
          </a:p>
        </p:txBody>
      </p:sp>
      <p:sp>
        <p:nvSpPr>
          <p:cNvPr id="46" name="CustomShape 5"/>
          <p:cNvSpPr/>
          <p:nvPr/>
        </p:nvSpPr>
        <p:spPr>
          <a:xfrm>
            <a:off x="29240090" y="5496480"/>
            <a:ext cx="13879080" cy="26510040"/>
          </a:xfrm>
          <a:prstGeom prst="rect">
            <a:avLst/>
          </a:prstGeom>
          <a:solidFill>
            <a:srgbClr val="FFFFFF"/>
          </a:solidFill>
          <a:ln>
            <a:noFill/>
          </a:ln>
        </p:spPr>
        <p:txBody>
          <a:bodyPr/>
          <a:lstStyle/>
          <a:p>
            <a:endParaRPr lang="lt-LT" dirty="0"/>
          </a:p>
        </p:txBody>
      </p:sp>
      <p:sp>
        <p:nvSpPr>
          <p:cNvPr id="47" name="CustomShape 6"/>
          <p:cNvSpPr/>
          <p:nvPr/>
        </p:nvSpPr>
        <p:spPr>
          <a:xfrm>
            <a:off x="7815189" y="949798"/>
            <a:ext cx="29368722" cy="2324941"/>
          </a:xfrm>
          <a:prstGeom prst="rect">
            <a:avLst/>
          </a:prstGeom>
          <a:solidFill>
            <a:schemeClr val="bg1"/>
          </a:solidFill>
          <a:ln>
            <a:noFill/>
          </a:ln>
        </p:spPr>
        <p:txBody>
          <a:bodyPr tIns="91440" bIns="91440"/>
          <a:lstStyle/>
          <a:p>
            <a:pPr algn="just"/>
            <a:r>
              <a:rPr lang="en-US" sz="7500" dirty="0">
                <a:latin typeface="Palatino Linotype" panose="02040502050505030304" pitchFamily="18" charset="0"/>
              </a:rPr>
              <a:t>DISTRIBUTION OF WEEDS AND CARAWAY PRODUCTIVITY IN THE MULTI-CROPPING SYSTEM </a:t>
            </a:r>
          </a:p>
        </p:txBody>
      </p:sp>
      <p:sp>
        <p:nvSpPr>
          <p:cNvPr id="48" name="CustomShape 7"/>
          <p:cNvSpPr/>
          <p:nvPr/>
        </p:nvSpPr>
        <p:spPr>
          <a:xfrm>
            <a:off x="7815190" y="3212692"/>
            <a:ext cx="29368722" cy="2111811"/>
          </a:xfrm>
          <a:prstGeom prst="rect">
            <a:avLst/>
          </a:prstGeom>
          <a:solidFill>
            <a:schemeClr val="bg1"/>
          </a:solidFill>
          <a:ln>
            <a:noFill/>
          </a:ln>
        </p:spPr>
        <p:txBody>
          <a:bodyPr tIns="91440" bIns="91440"/>
          <a:lstStyle/>
          <a:p>
            <a:pPr marL="71755" marR="0" lvl="0" indent="-12573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Aušra Rudinskienė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1</a:t>
            </a:r>
            <a:r>
              <a:rPr kumimoji="0" lang="en-US" sz="2800" b="1" i="0" u="none" strike="noStrike" kern="1200" cap="none" spc="0" normalizeH="0" baseline="-25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Aušra </a:t>
            </a:r>
            <a:r>
              <a:rPr kumimoji="0" lang="en-US" sz="2800" b="1"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Marcinkevičienė</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1*</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Zita </a:t>
            </a:r>
            <a:r>
              <a:rPr kumimoji="0" lang="en-US" sz="2800" b="1"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Kriaučiūnienė</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1</a:t>
            </a:r>
            <a:r>
              <a:rPr kumimoji="0" lang="lt-LT" sz="28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lt-LT" sz="2800" b="0"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Rimantas </a:t>
            </a:r>
            <a:r>
              <a:rPr kumimoji="0" lang="en-US" sz="2800" b="1"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Velička</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1</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Robertas</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Kosteckas</a:t>
            </a: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2</a:t>
            </a:r>
            <a:endParaRPr kumimoji="0" lang="lt-LT" sz="2800" b="1"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endParaRPr>
          </a:p>
          <a:p>
            <a:pPr marL="71755" marR="0" lvl="0" indent="-12573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1</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Department of Agroecosystems and Soil Sciences, Agriculture Academy,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Vytautas</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Magnus University, K.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Donelaičio</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Str. 58, LT-44248, Kaunas, Lithuania;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rimantas.velicka@vdu.lt</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(R.V.);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zita.kriauciuniene@vdu.lt</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(Z.K.);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aušra.rudinskiene@vdu.lt</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(A.R.);</a:t>
            </a:r>
            <a:endParaRPr kumimoji="0" lang="lt-LT"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endParaRPr>
          </a:p>
          <a:p>
            <a:pPr marL="71755" marR="0" lvl="0" indent="-12573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2</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Department of Plant biology and Food Science, Agriculture Academy,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Vytautas</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Magnus University, K.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Donelaičio</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Str. 58, LT-44248, Kaunas, Lithuania;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robertas.kosteckas@vdu.lt</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(R.K.)</a:t>
            </a:r>
            <a:endParaRPr kumimoji="0" lang="lt-LT"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endParaRPr>
          </a:p>
          <a:p>
            <a:pPr marL="71755" marR="0" lvl="0" indent="-12573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Correspondence: </a:t>
            </a:r>
            <a:r>
              <a:rPr kumimoji="0" lang="en-US" sz="2400" b="0" i="0" u="none" strike="noStrike" kern="12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ausra.marcinkeviciene@vdu.lt</a:t>
            </a:r>
            <a:r>
              <a:rPr kumimoji="0" lang="en-US"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Tel.: +370 615 33187 (A.M.)</a:t>
            </a:r>
            <a:endParaRPr kumimoji="0" lang="lt-LT" sz="24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pPr>
            <a:endParaRPr dirty="0">
              <a:latin typeface="Gotham" panose="02000504050000020004" pitchFamily="2" charset="0"/>
            </a:endParaRPr>
          </a:p>
          <a:p>
            <a:pPr>
              <a:lnSpc>
                <a:spcPct val="100000"/>
              </a:lnSpc>
            </a:pPr>
            <a:endParaRPr dirty="0">
              <a:latin typeface="Gotham" panose="02000504050000020004" pitchFamily="2" charset="0"/>
            </a:endParaRPr>
          </a:p>
          <a:p>
            <a:pPr>
              <a:lnSpc>
                <a:spcPct val="115000"/>
              </a:lnSpc>
            </a:pPr>
            <a:endParaRPr dirty="0">
              <a:latin typeface="Gotham" panose="02000504050000020004" pitchFamily="2" charset="0"/>
            </a:endParaRPr>
          </a:p>
          <a:p>
            <a:pPr>
              <a:lnSpc>
                <a:spcPct val="100000"/>
              </a:lnSpc>
            </a:pPr>
            <a:endParaRPr dirty="0">
              <a:latin typeface="Gotham" panose="02000504050000020004" pitchFamily="2" charset="0"/>
            </a:endParaRPr>
          </a:p>
        </p:txBody>
      </p:sp>
      <p:sp>
        <p:nvSpPr>
          <p:cNvPr id="49" name="CustomShape 8"/>
          <p:cNvSpPr/>
          <p:nvPr/>
        </p:nvSpPr>
        <p:spPr>
          <a:xfrm>
            <a:off x="24904080" y="3308400"/>
            <a:ext cx="12130920" cy="1230840"/>
          </a:xfrm>
          <a:prstGeom prst="rect">
            <a:avLst/>
          </a:prstGeom>
          <a:noFill/>
          <a:ln>
            <a:noFill/>
          </a:ln>
        </p:spPr>
        <p:txBody>
          <a:bodyPr tIns="91440" bIns="91440"/>
          <a:lstStyle/>
          <a:p>
            <a:pPr>
              <a:lnSpc>
                <a:spcPct val="115000"/>
              </a:lnSpc>
            </a:pPr>
            <a:endParaRPr/>
          </a:p>
          <a:p>
            <a:pPr>
              <a:lnSpc>
                <a:spcPct val="115000"/>
              </a:lnSpc>
            </a:pPr>
            <a:endParaRPr/>
          </a:p>
          <a:p>
            <a:pPr>
              <a:lnSpc>
                <a:spcPct val="115000"/>
              </a:lnSpc>
            </a:pPr>
            <a:endParaRPr/>
          </a:p>
          <a:p>
            <a:pPr>
              <a:lnSpc>
                <a:spcPct val="115000"/>
              </a:lnSpc>
            </a:pPr>
            <a:endParaRPr/>
          </a:p>
          <a:p>
            <a:pPr>
              <a:lnSpc>
                <a:spcPct val="100000"/>
              </a:lnSpc>
            </a:pPr>
            <a:endParaRPr/>
          </a:p>
          <a:p>
            <a:pPr>
              <a:lnSpc>
                <a:spcPct val="115000"/>
              </a:lnSpc>
            </a:pPr>
            <a:endParaRPr/>
          </a:p>
          <a:p>
            <a:pPr>
              <a:lnSpc>
                <a:spcPct val="100000"/>
              </a:lnSpc>
            </a:pPr>
            <a:endParaRPr/>
          </a:p>
        </p:txBody>
      </p:sp>
      <p:sp>
        <p:nvSpPr>
          <p:cNvPr id="50" name="CustomShape 9"/>
          <p:cNvSpPr/>
          <p:nvPr/>
        </p:nvSpPr>
        <p:spPr>
          <a:xfrm>
            <a:off x="1422400" y="5894854"/>
            <a:ext cx="11623320" cy="1450800"/>
          </a:xfrm>
          <a:prstGeom prst="rect">
            <a:avLst/>
          </a:prstGeom>
          <a:noFill/>
          <a:ln>
            <a:noFill/>
          </a:ln>
        </p:spPr>
        <p:txBody>
          <a:bodyPr tIns="91440" bIns="91440"/>
          <a:lstStyle/>
          <a:p>
            <a:pPr>
              <a:lnSpc>
                <a:spcPct val="115000"/>
              </a:lnSpc>
            </a:pPr>
            <a:r>
              <a:rPr lang="lt-LT" sz="4800" b="1" dirty="0">
                <a:solidFill>
                  <a:schemeClr val="tx2"/>
                </a:solidFill>
                <a:latin typeface="Palatino Linotype" panose="02040502050505030304" pitchFamily="18" charset="0"/>
              </a:rPr>
              <a:t>Introduction</a:t>
            </a:r>
            <a:endParaRPr lang="lt-LT" sz="4800" dirty="0">
              <a:solidFill>
                <a:schemeClr val="tx2"/>
              </a:solidFill>
              <a:latin typeface="Palatino Linotype" panose="02040502050505030304" pitchFamily="18" charset="0"/>
            </a:endParaRPr>
          </a:p>
        </p:txBody>
      </p:sp>
      <p:sp>
        <p:nvSpPr>
          <p:cNvPr id="51" name="CustomShape 10"/>
          <p:cNvSpPr/>
          <p:nvPr/>
        </p:nvSpPr>
        <p:spPr>
          <a:xfrm>
            <a:off x="866204" y="31498513"/>
            <a:ext cx="13879080" cy="773943"/>
          </a:xfrm>
          <a:prstGeom prst="rect">
            <a:avLst/>
          </a:prstGeom>
          <a:solidFill>
            <a:srgbClr val="00B050"/>
          </a:solidFill>
          <a:ln>
            <a:noFill/>
          </a:ln>
        </p:spPr>
      </p:sp>
      <p:sp>
        <p:nvSpPr>
          <p:cNvPr id="52" name="CustomShape 11"/>
          <p:cNvSpPr/>
          <p:nvPr/>
        </p:nvSpPr>
        <p:spPr>
          <a:xfrm>
            <a:off x="15065510" y="31455436"/>
            <a:ext cx="13890330" cy="817020"/>
          </a:xfrm>
          <a:prstGeom prst="rect">
            <a:avLst/>
          </a:prstGeom>
          <a:solidFill>
            <a:srgbClr val="00B050"/>
          </a:solidFill>
          <a:ln>
            <a:noFill/>
          </a:ln>
        </p:spPr>
      </p:sp>
      <p:sp>
        <p:nvSpPr>
          <p:cNvPr id="53" name="CustomShape 12"/>
          <p:cNvSpPr/>
          <p:nvPr/>
        </p:nvSpPr>
        <p:spPr>
          <a:xfrm>
            <a:off x="29228840" y="31440216"/>
            <a:ext cx="13890330" cy="817020"/>
          </a:xfrm>
          <a:prstGeom prst="rect">
            <a:avLst/>
          </a:prstGeom>
          <a:solidFill>
            <a:srgbClr val="00B050"/>
          </a:solidFill>
          <a:ln>
            <a:noFill/>
          </a:ln>
        </p:spPr>
      </p:sp>
      <p:sp>
        <p:nvSpPr>
          <p:cNvPr id="54" name="CustomShape 13"/>
          <p:cNvSpPr/>
          <p:nvPr/>
        </p:nvSpPr>
        <p:spPr>
          <a:xfrm>
            <a:off x="1422400" y="17808579"/>
            <a:ext cx="10285560" cy="920160"/>
          </a:xfrm>
          <a:prstGeom prst="rect">
            <a:avLst/>
          </a:prstGeom>
          <a:noFill/>
          <a:ln>
            <a:noFill/>
          </a:ln>
        </p:spPr>
        <p:txBody>
          <a:bodyPr tIns="91440" bIns="91440"/>
          <a:lstStyle/>
          <a:p>
            <a:pPr>
              <a:lnSpc>
                <a:spcPct val="115000"/>
              </a:lnSpc>
            </a:pPr>
            <a:r>
              <a:rPr lang="en-US" sz="4800" b="1" dirty="0">
                <a:solidFill>
                  <a:schemeClr val="tx2"/>
                </a:solidFill>
                <a:latin typeface="Palatino Linotype" panose="02040502050505030304" pitchFamily="18" charset="0"/>
              </a:rPr>
              <a:t>Materials and Methods</a:t>
            </a:r>
            <a:endParaRPr lang="en-US" sz="4800" dirty="0">
              <a:solidFill>
                <a:schemeClr val="tx2"/>
              </a:solidFill>
              <a:latin typeface="Palatino Linotype" panose="02040502050505030304" pitchFamily="18" charset="0"/>
            </a:endParaRPr>
          </a:p>
        </p:txBody>
      </p:sp>
      <p:sp>
        <p:nvSpPr>
          <p:cNvPr id="55" name="CustomShape 14"/>
          <p:cNvSpPr/>
          <p:nvPr/>
        </p:nvSpPr>
        <p:spPr>
          <a:xfrm>
            <a:off x="1404022" y="7099750"/>
            <a:ext cx="12683700" cy="8921543"/>
          </a:xfrm>
          <a:prstGeom prst="rect">
            <a:avLst/>
          </a:prstGeom>
          <a:noFill/>
          <a:ln>
            <a:noFill/>
          </a:ln>
        </p:spPr>
        <p:txBody>
          <a:bodyPr tIns="91440" bIns="91440"/>
          <a:lstStyle/>
          <a:p>
            <a:pPr algn="just">
              <a:lnSpc>
                <a:spcPct val="115000"/>
              </a:lnSpc>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There is increasing</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new knowledge about how human</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manage crops, including the socio-economic themes</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managing</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intensity, extensification, diversification, water supply, land ownership, and work organization (Petrie and Bates, 2017). When using a multi-cropping system, it is important to find synergies between different</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but complementary plants which can grow together, and the result is better than growing them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sole</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(Mahapatra, 2011). In natural ecosystems, biodiversity is a cornerstone for its resilience and stability. Growing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crops</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cs typeface="Times New Roman" panose="02020603050405020304" pitchFamily="18" charset="0"/>
              </a:rPr>
              <a:t>in</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multi-cropping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system is one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of</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the</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way</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to adapt this diversity to the agroecosystem</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and</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on</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the</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other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hand</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growing crops at the same time in the same field is an important strategy to increase crop yield </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also</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economic benefits</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Khan et al.</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 2012). </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M</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oreover</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 multi-cropping system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effectively reduces the cost of weed control. In </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this</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system, the stems and leaves of the plants are arranged differently in both the vertical and horizontal directions. Such distribution provides more flexible weed control for weeds (Yadollahi et al., 2014).</a:t>
            </a:r>
            <a:endParaRPr lang="lt-LT" sz="24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a:effectLst/>
                <a:latin typeface="Palatino Linotype" panose="02040502050505030304" pitchFamily="18" charset="0"/>
                <a:ea typeface="Times New Roman" panose="02020603050405020304" pitchFamily="18" charset="0"/>
                <a:cs typeface="Times New Roman" panose="02020603050405020304" pitchFamily="18" charset="0"/>
              </a:rPr>
              <a:t>Research object: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Weed spread and caraway crop productivity covered by multi-cropping farming system crops.</a:t>
            </a:r>
          </a:p>
          <a:p>
            <a:pPr algn="just">
              <a:lnSpc>
                <a:spcPct val="115000"/>
              </a:lnSpc>
            </a:pPr>
            <a:r>
              <a:rPr lang="en-US" sz="2400" b="1" dirty="0">
                <a:effectLst/>
                <a:latin typeface="Palatino Linotype" panose="02040502050505030304" pitchFamily="18" charset="0"/>
                <a:ea typeface="Times New Roman" panose="02020603050405020304" pitchFamily="18" charset="0"/>
                <a:cs typeface="Times New Roman" panose="02020603050405020304" pitchFamily="18" charset="0"/>
              </a:rPr>
              <a:t>Research aim: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To compare weed spread and caraway (</a:t>
            </a:r>
            <a:r>
              <a:rPr lang="en-US" sz="2400" i="1" dirty="0">
                <a:effectLst/>
                <a:latin typeface="Palatino Linotype" panose="02040502050505030304" pitchFamily="18" charset="0"/>
                <a:ea typeface="Times New Roman" panose="02020603050405020304" pitchFamily="18" charset="0"/>
                <a:cs typeface="Times New Roman" panose="02020603050405020304" pitchFamily="18" charset="0"/>
              </a:rPr>
              <a:t>Carum carvi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L.) crop productivity in sole (spring barley, spring wheat, pea, caraway), binary (spring barley-caraway, spring wheat-caraway, pea-caraway) and trinary (spring barley-caraway-white clover, spring wheat-caraway-white clover, pea-caraway-white clover) crops. </a:t>
            </a:r>
          </a:p>
          <a:p>
            <a:pPr algn="just">
              <a:lnSpc>
                <a:spcPct val="115000"/>
              </a:lnSpc>
            </a:pPr>
            <a:r>
              <a:rPr lang="en-US" sz="2400" b="1" dirty="0">
                <a:effectLst/>
                <a:latin typeface="Palatino Linotype" panose="02040502050505030304" pitchFamily="18" charset="0"/>
                <a:ea typeface="Times New Roman" panose="02020603050405020304" pitchFamily="18" charset="0"/>
                <a:cs typeface="Times New Roman" panose="02020603050405020304" pitchFamily="18" charset="0"/>
              </a:rPr>
              <a:t>Research objectives: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1) to determine the weed species composition in the multi-cropping (sole, binary, and trinary) system; 2) to determine the number and dry biomass of weed in multi-cropping system; 3) to evaluate the yield of caraway seeds grown in multi-cropping system. </a:t>
            </a:r>
          </a:p>
          <a:p>
            <a:pPr algn="just">
              <a:lnSpc>
                <a:spcPct val="115000"/>
              </a:lnSpc>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We hypothesized that the application of a multi-cropping system would inhibit the spread of weeds and increase the productivity of caraway crop. </a:t>
            </a:r>
          </a:p>
        </p:txBody>
      </p:sp>
      <p:sp>
        <p:nvSpPr>
          <p:cNvPr id="56" name="CustomShape 15"/>
          <p:cNvSpPr/>
          <p:nvPr/>
        </p:nvSpPr>
        <p:spPr>
          <a:xfrm>
            <a:off x="1422400" y="19095695"/>
            <a:ext cx="12683699" cy="5570657"/>
          </a:xfrm>
          <a:prstGeom prst="rect">
            <a:avLst/>
          </a:prstGeom>
          <a:noFill/>
          <a:ln>
            <a:noFill/>
          </a:ln>
        </p:spPr>
        <p:txBody>
          <a:bodyPr tIns="91440" bIns="91440"/>
          <a:lstStyle/>
          <a:p>
            <a:pPr marR="138430" algn="just">
              <a:lnSpc>
                <a:spcPct val="114000"/>
              </a:lnSpc>
            </a:pPr>
            <a:r>
              <a:rPr lang="lt-LT" sz="2400" dirty="0" err="1">
                <a:effectLst/>
                <a:latin typeface="Palatino Linotype" panose="02040502050505030304" pitchFamily="18" charset="0"/>
                <a:ea typeface="Times New Roman" panose="02020603050405020304" pitchFamily="18" charset="0"/>
              </a:rPr>
              <a:t>The</a:t>
            </a:r>
            <a:r>
              <a:rPr lang="lt-LT" sz="2400" dirty="0">
                <a:effectLst/>
                <a:latin typeface="Palatino Linotype" panose="02040502050505030304" pitchFamily="18" charset="0"/>
                <a:ea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rPr>
              <a:t>research</a:t>
            </a:r>
            <a:r>
              <a:rPr lang="lt-LT" sz="2400" dirty="0">
                <a:effectLst/>
                <a:latin typeface="Palatino Linotype" panose="02040502050505030304" pitchFamily="18" charset="0"/>
                <a:ea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rPr>
              <a:t>was</a:t>
            </a:r>
            <a:r>
              <a:rPr lang="lt-LT" sz="2400" dirty="0">
                <a:effectLst/>
                <a:latin typeface="Palatino Linotype" panose="02040502050505030304" pitchFamily="18" charset="0"/>
                <a:ea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rPr>
              <a:t>carried</a:t>
            </a:r>
            <a:r>
              <a:rPr lang="lt-LT" sz="2400" dirty="0">
                <a:effectLst/>
                <a:latin typeface="Palatino Linotype" panose="02040502050505030304" pitchFamily="18" charset="0"/>
                <a:ea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rPr>
              <a:t>out</a:t>
            </a:r>
            <a:r>
              <a:rPr lang="lt-LT" sz="2400" dirty="0">
                <a:effectLst/>
                <a:latin typeface="Palatino Linotype" panose="02040502050505030304" pitchFamily="18" charset="0"/>
                <a:ea typeface="Times New Roman" panose="02020603050405020304" pitchFamily="18" charset="0"/>
              </a:rPr>
              <a:t> at the </a:t>
            </a:r>
            <a:r>
              <a:rPr lang="lt-LT" sz="2400" dirty="0" err="1">
                <a:effectLst/>
                <a:latin typeface="Palatino Linotype" panose="02040502050505030304" pitchFamily="18" charset="0"/>
                <a:ea typeface="Times New Roman" panose="02020603050405020304" pitchFamily="18" charset="0"/>
              </a:rPr>
              <a:t>Experimental</a:t>
            </a:r>
            <a:r>
              <a:rPr lang="lt-LT" sz="2400" dirty="0">
                <a:effectLst/>
                <a:latin typeface="Palatino Linotype" panose="02040502050505030304" pitchFamily="18" charset="0"/>
                <a:ea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rPr>
              <a:t>Station</a:t>
            </a:r>
            <a:r>
              <a:rPr lang="lt-LT" sz="2400" dirty="0">
                <a:effectLst/>
                <a:latin typeface="Palatino Linotype" panose="02040502050505030304" pitchFamily="18" charset="0"/>
                <a:ea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rPr>
              <a:t>of</a:t>
            </a:r>
            <a:r>
              <a:rPr lang="lt-LT" sz="2400" dirty="0">
                <a:effectLst/>
                <a:latin typeface="Palatino Linotype" panose="02040502050505030304" pitchFamily="18" charset="0"/>
                <a:ea typeface="Times New Roman" panose="02020603050405020304" pitchFamily="18" charset="0"/>
              </a:rPr>
              <a:t> Vytautas Magnus University </a:t>
            </a:r>
            <a:r>
              <a:rPr lang="lt-LT" sz="2400" dirty="0" err="1">
                <a:effectLst/>
                <a:latin typeface="Palatino Linotype" panose="02040502050505030304" pitchFamily="18" charset="0"/>
                <a:ea typeface="Times New Roman" panose="02020603050405020304" pitchFamily="18" charset="0"/>
              </a:rPr>
              <a:t>Agriculture</a:t>
            </a:r>
            <a:r>
              <a:rPr lang="lt-LT" sz="2400" dirty="0">
                <a:effectLst/>
                <a:latin typeface="Palatino Linotype" panose="02040502050505030304" pitchFamily="18" charset="0"/>
                <a:ea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rPr>
              <a:t>Academy</a:t>
            </a:r>
            <a:r>
              <a:rPr lang="lt-LT" sz="2400" dirty="0">
                <a:latin typeface="Palatino Linotype" panose="02040502050505030304" pitchFamily="18" charset="0"/>
                <a:ea typeface="Times New Roman" panose="02020603050405020304" pitchFamily="18" charset="0"/>
              </a:rPr>
              <a:t> (</a:t>
            </a:r>
            <a:r>
              <a:rPr lang="lt-LT" sz="2400" dirty="0">
                <a:effectLst/>
                <a:latin typeface="Palatino Linotype" panose="02040502050505030304" pitchFamily="18" charset="0"/>
                <a:ea typeface="Times New Roman" panose="02020603050405020304" pitchFamily="18" charset="0"/>
              </a:rPr>
              <a:t>Lithuania), </a:t>
            </a:r>
            <a:r>
              <a:rPr lang="lt-LT" sz="2400" dirty="0" err="1">
                <a:effectLst/>
                <a:latin typeface="Palatino Linotype" panose="02040502050505030304" pitchFamily="18" charset="0"/>
                <a:ea typeface="Times New Roman" panose="02020603050405020304" pitchFamily="18" charset="0"/>
              </a:rPr>
              <a:t>in</a:t>
            </a:r>
            <a:r>
              <a:rPr lang="lt-LT" sz="2400" dirty="0">
                <a:effectLst/>
                <a:latin typeface="Palatino Linotype" panose="02040502050505030304" pitchFamily="18" charset="0"/>
                <a:ea typeface="Times New Roman" panose="02020603050405020304" pitchFamily="18" charset="0"/>
              </a:rPr>
              <a:t> 2019</a:t>
            </a:r>
            <a:r>
              <a:rPr lang="lt-LT" sz="2400" dirty="0">
                <a:latin typeface="Palatino Linotype" panose="02040502050505030304" pitchFamily="18" charset="0"/>
                <a:ea typeface="Times New Roman" panose="02020603050405020304" pitchFamily="18" charset="0"/>
              </a:rPr>
              <a:t>–</a:t>
            </a:r>
            <a:r>
              <a:rPr lang="lt-LT" sz="2400" dirty="0">
                <a:effectLst/>
                <a:latin typeface="Palatino Linotype" panose="02040502050505030304" pitchFamily="18" charset="0"/>
                <a:ea typeface="Times New Roman" panose="02020603050405020304" pitchFamily="18" charset="0"/>
              </a:rPr>
              <a:t>2020. The </a:t>
            </a:r>
            <a:r>
              <a:rPr lang="lt-LT" sz="2400" dirty="0" err="1">
                <a:effectLst/>
                <a:latin typeface="Palatino Linotype" panose="02040502050505030304" pitchFamily="18" charset="0"/>
                <a:ea typeface="Times New Roman" panose="02020603050405020304" pitchFamily="18" charset="0"/>
              </a:rPr>
              <a:t>soil</a:t>
            </a:r>
            <a:r>
              <a:rPr lang="lt-LT" sz="2400" dirty="0">
                <a:effectLst/>
                <a:latin typeface="Palatino Linotype" panose="02040502050505030304" pitchFamily="18" charset="0"/>
                <a:ea typeface="Times New Roman" panose="02020603050405020304" pitchFamily="18" charset="0"/>
              </a:rPr>
              <a:t> </a:t>
            </a:r>
            <a:r>
              <a:rPr lang="lt-LT" sz="2400" dirty="0">
                <a:latin typeface="Palatino Linotype" panose="02040502050505030304" pitchFamily="18" charset="0"/>
                <a:ea typeface="Times New Roman" panose="02020603050405020304" pitchFamily="18" charset="0"/>
              </a:rPr>
              <a:t>– </a:t>
            </a:r>
            <a:r>
              <a:rPr lang="lt-LT" sz="2400" i="1" dirty="0" err="1">
                <a:effectLst/>
                <a:latin typeface="Palatino Linotype" panose="02040502050505030304" pitchFamily="18" charset="0"/>
                <a:ea typeface="Times New Roman" panose="02020603050405020304" pitchFamily="18" charset="0"/>
              </a:rPr>
              <a:t>Endocalcaric</a:t>
            </a:r>
            <a:r>
              <a:rPr lang="lt-LT" sz="2400" i="1" dirty="0">
                <a:effectLst/>
                <a:latin typeface="Palatino Linotype" panose="02040502050505030304" pitchFamily="18" charset="0"/>
                <a:ea typeface="Times New Roman" panose="02020603050405020304" pitchFamily="18" charset="0"/>
              </a:rPr>
              <a:t> </a:t>
            </a:r>
            <a:r>
              <a:rPr lang="lt-LT" sz="2400" i="1" dirty="0" err="1">
                <a:latin typeface="Palatino Linotype" panose="02040502050505030304" pitchFamily="18" charset="0"/>
                <a:ea typeface="Times New Roman" panose="02020603050405020304" pitchFamily="18" charset="0"/>
              </a:rPr>
              <a:t>Amphistagnic</a:t>
            </a:r>
            <a:r>
              <a:rPr lang="lt-LT" sz="2400" i="1" dirty="0">
                <a:latin typeface="Palatino Linotype" panose="02040502050505030304" pitchFamily="18" charset="0"/>
                <a:ea typeface="Times New Roman" panose="02020603050405020304" pitchFamily="18" charset="0"/>
              </a:rPr>
              <a:t> </a:t>
            </a:r>
            <a:r>
              <a:rPr lang="lt-LT" sz="2400" i="1" dirty="0" err="1">
                <a:latin typeface="Palatino Linotype" panose="02040502050505030304" pitchFamily="18" charset="0"/>
                <a:ea typeface="Times New Roman" panose="02020603050405020304" pitchFamily="18" charset="0"/>
              </a:rPr>
              <a:t>Luvisol</a:t>
            </a:r>
            <a:r>
              <a:rPr lang="lt-LT" sz="2400" i="1" dirty="0">
                <a:latin typeface="Palatino Linotype" panose="02040502050505030304" pitchFamily="18" charset="0"/>
                <a:ea typeface="Times New Roman" panose="02020603050405020304" pitchFamily="18" charset="0"/>
              </a:rPr>
              <a:t> </a:t>
            </a:r>
            <a:r>
              <a:rPr lang="lt-LT" sz="2400" dirty="0">
                <a:latin typeface="Palatino Linotype" panose="02040502050505030304" pitchFamily="18" charset="0"/>
                <a:ea typeface="Times New Roman" panose="02020603050405020304" pitchFamily="18" charset="0"/>
              </a:rPr>
              <a:t>(</a:t>
            </a:r>
            <a:r>
              <a:rPr lang="en-US" sz="2400" dirty="0">
                <a:latin typeface="Palatino Linotype" panose="02040502050505030304" pitchFamily="18" charset="0"/>
                <a:ea typeface="Times New Roman" panose="02020603050405020304" pitchFamily="18" charset="0"/>
              </a:rPr>
              <a:t>IUSS Working Group WRB, 2015</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Agrochemical</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properties</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of</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the</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soil</a:t>
            </a:r>
            <a:r>
              <a:rPr lang="lt-LT" sz="2400" dirty="0">
                <a:latin typeface="Palatino Linotype" panose="02040502050505030304" pitchFamily="18" charset="0"/>
                <a:ea typeface="Times New Roman" panose="02020603050405020304" pitchFamily="18" charset="0"/>
              </a:rPr>
              <a:t>: pH – 6.70, </a:t>
            </a:r>
            <a:r>
              <a:rPr lang="lt-LT" sz="2400" dirty="0" err="1">
                <a:latin typeface="Palatino Linotype" panose="02040502050505030304" pitchFamily="18" charset="0"/>
                <a:ea typeface="Times New Roman" panose="02020603050405020304" pitchFamily="18" charset="0"/>
              </a:rPr>
              <a:t>humus</a:t>
            </a:r>
            <a:r>
              <a:rPr lang="lt-LT" sz="2400" dirty="0">
                <a:latin typeface="Palatino Linotype" panose="02040502050505030304" pitchFamily="18" charset="0"/>
                <a:ea typeface="Times New Roman" panose="02020603050405020304" pitchFamily="18" charset="0"/>
              </a:rPr>
              <a:t> – 1.57–1.86%, </a:t>
            </a:r>
            <a:r>
              <a:rPr lang="lt-LT" sz="2400" dirty="0" err="1">
                <a:latin typeface="Palatino Linotype" panose="02040502050505030304" pitchFamily="18" charset="0"/>
                <a:ea typeface="Times New Roman" panose="02020603050405020304" pitchFamily="18" charset="0"/>
              </a:rPr>
              <a:t>mobile</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nutrients</a:t>
            </a:r>
            <a:r>
              <a:rPr lang="lt-LT" sz="2400" dirty="0">
                <a:latin typeface="Palatino Linotype" panose="02040502050505030304" pitchFamily="18" charset="0"/>
                <a:ea typeface="Times New Roman" panose="02020603050405020304" pitchFamily="18" charset="0"/>
              </a:rPr>
              <a:t>: P</a:t>
            </a:r>
            <a:r>
              <a:rPr lang="lt-LT" sz="2400" baseline="-25000" dirty="0">
                <a:latin typeface="Palatino Linotype" panose="02040502050505030304" pitchFamily="18" charset="0"/>
                <a:ea typeface="Times New Roman" panose="02020603050405020304" pitchFamily="18" charset="0"/>
              </a:rPr>
              <a:t>2</a:t>
            </a:r>
            <a:r>
              <a:rPr lang="lt-LT" sz="2400" dirty="0">
                <a:latin typeface="Palatino Linotype" panose="02040502050505030304" pitchFamily="18" charset="0"/>
                <a:ea typeface="Times New Roman" panose="02020603050405020304" pitchFamily="18" charset="0"/>
              </a:rPr>
              <a:t>O</a:t>
            </a:r>
            <a:r>
              <a:rPr lang="lt-LT" sz="2400" baseline="-25000" dirty="0">
                <a:latin typeface="Palatino Linotype" panose="02040502050505030304" pitchFamily="18" charset="0"/>
                <a:ea typeface="Times New Roman" panose="02020603050405020304" pitchFamily="18" charset="0"/>
              </a:rPr>
              <a:t>5</a:t>
            </a:r>
            <a:r>
              <a:rPr lang="lt-LT" sz="2400" dirty="0">
                <a:latin typeface="Palatino Linotype" panose="02040502050505030304" pitchFamily="18" charset="0"/>
                <a:ea typeface="Times New Roman" panose="02020603050405020304" pitchFamily="18" charset="0"/>
              </a:rPr>
              <a:t> – 213–318 mg kg</a:t>
            </a:r>
            <a:r>
              <a:rPr lang="lt-LT" sz="2400" baseline="30000" dirty="0">
                <a:latin typeface="Palatino Linotype" panose="02040502050505030304" pitchFamily="18" charset="0"/>
                <a:ea typeface="Times New Roman" panose="02020603050405020304" pitchFamily="18" charset="0"/>
              </a:rPr>
              <a:t>-1</a:t>
            </a:r>
            <a:r>
              <a:rPr lang="lt-LT" sz="2400" dirty="0">
                <a:latin typeface="Palatino Linotype" panose="02040502050505030304" pitchFamily="18" charset="0"/>
                <a:ea typeface="Times New Roman" panose="02020603050405020304" pitchFamily="18" charset="0"/>
              </a:rPr>
              <a:t>, K</a:t>
            </a:r>
            <a:r>
              <a:rPr lang="lt-LT" sz="2400" baseline="-25000" dirty="0">
                <a:latin typeface="Palatino Linotype" panose="02040502050505030304" pitchFamily="18" charset="0"/>
                <a:ea typeface="Times New Roman" panose="02020603050405020304" pitchFamily="18" charset="0"/>
              </a:rPr>
              <a:t>2</a:t>
            </a:r>
            <a:r>
              <a:rPr lang="lt-LT" sz="2400" dirty="0">
                <a:latin typeface="Palatino Linotype" panose="02040502050505030304" pitchFamily="18" charset="0"/>
                <a:ea typeface="Times New Roman" panose="02020603050405020304" pitchFamily="18" charset="0"/>
              </a:rPr>
              <a:t>O – 103–125 mg kg</a:t>
            </a:r>
            <a:r>
              <a:rPr lang="lt-LT" sz="2400" baseline="30000" dirty="0">
                <a:latin typeface="Palatino Linotype" panose="02040502050505030304" pitchFamily="18" charset="0"/>
                <a:ea typeface="Times New Roman" panose="02020603050405020304" pitchFamily="18" charset="0"/>
              </a:rPr>
              <a:t>-1</a:t>
            </a:r>
            <a:r>
              <a:rPr lang="lt-LT" sz="2400" dirty="0">
                <a:latin typeface="Palatino Linotype" panose="02040502050505030304" pitchFamily="18" charset="0"/>
                <a:ea typeface="Times New Roman" panose="02020603050405020304" pitchFamily="18" charset="0"/>
              </a:rPr>
              <a:t>. A </a:t>
            </a:r>
            <a:r>
              <a:rPr lang="lt-LT" sz="2400" dirty="0" err="1">
                <a:latin typeface="Palatino Linotype" panose="02040502050505030304" pitchFamily="18" charset="0"/>
                <a:ea typeface="Times New Roman" panose="02020603050405020304" pitchFamily="18" charset="0"/>
              </a:rPr>
              <a:t>one-factor</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field</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experiment</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was</a:t>
            </a:r>
            <a:r>
              <a:rPr lang="lt-LT" sz="2400" dirty="0">
                <a:latin typeface="Palatino Linotype" panose="02040502050505030304" pitchFamily="18" charset="0"/>
                <a:ea typeface="Times New Roman" panose="02020603050405020304" pitchFamily="18" charset="0"/>
              </a:rPr>
              <a:t> </a:t>
            </a:r>
            <a:r>
              <a:rPr lang="en-GB" sz="2400" kern="1200" dirty="0">
                <a:effectLst/>
                <a:latin typeface="Palatino Linotype" panose="02040502050505030304" pitchFamily="18" charset="0"/>
                <a:ea typeface="Calibri" panose="020F0502020204030204" pitchFamily="34" charset="0"/>
                <a:cs typeface="DejaVu Sans"/>
              </a:rPr>
              <a:t>carried out </a:t>
            </a:r>
            <a:r>
              <a:rPr lang="lt-LT" sz="2400" kern="1200" dirty="0">
                <a:effectLst/>
                <a:latin typeface="Palatino Linotype" panose="02040502050505030304" pitchFamily="18" charset="0"/>
                <a:ea typeface="Calibri" panose="020F0502020204030204" pitchFamily="34" charset="0"/>
                <a:cs typeface="DejaVu Sans"/>
              </a:rPr>
              <a:t> </a:t>
            </a:r>
            <a:r>
              <a:rPr lang="lt-LT" sz="2400" dirty="0" err="1">
                <a:latin typeface="Palatino Linotype" panose="02040502050505030304" pitchFamily="18" charset="0"/>
                <a:ea typeface="Times New Roman" panose="02020603050405020304" pitchFamily="18" charset="0"/>
              </a:rPr>
              <a:t>in</a:t>
            </a:r>
            <a:r>
              <a:rPr lang="lt-LT" sz="2400" dirty="0">
                <a:latin typeface="Palatino Linotype" panose="02040502050505030304" pitchFamily="18" charset="0"/>
                <a:ea typeface="Times New Roman" panose="02020603050405020304" pitchFamily="18" charset="0"/>
              </a:rPr>
              <a:t> 2019–2020 </a:t>
            </a:r>
            <a:r>
              <a:rPr lang="lt-LT" sz="2400" dirty="0" err="1">
                <a:latin typeface="Palatino Linotype" panose="02040502050505030304" pitchFamily="18" charset="0"/>
                <a:ea typeface="Times New Roman" panose="02020603050405020304" pitchFamily="18" charset="0"/>
              </a:rPr>
              <a:t>using</a:t>
            </a:r>
            <a:r>
              <a:rPr lang="lt-LT" sz="2400" dirty="0">
                <a:latin typeface="Palatino Linotype" panose="02040502050505030304" pitchFamily="18" charset="0"/>
                <a:ea typeface="Times New Roman" panose="02020603050405020304" pitchFamily="18" charset="0"/>
              </a:rPr>
              <a:t> a </a:t>
            </a:r>
            <a:r>
              <a:rPr lang="lt-LT" sz="2400" dirty="0" err="1">
                <a:latin typeface="Palatino Linotype" panose="02040502050505030304" pitchFamily="18" charset="0"/>
                <a:ea typeface="Times New Roman" panose="02020603050405020304" pitchFamily="18" charset="0"/>
              </a:rPr>
              <a:t>randomized</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block</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design</a:t>
            </a:r>
            <a:r>
              <a:rPr lang="lt-LT" sz="2400" dirty="0">
                <a:latin typeface="Palatino Linotype" panose="02040502050505030304" pitchFamily="18" charset="0"/>
                <a:ea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rPr>
              <a:t>with</a:t>
            </a:r>
            <a:r>
              <a:rPr lang="lt-LT" sz="2400" dirty="0">
                <a:latin typeface="Palatino Linotype" panose="02040502050505030304" pitchFamily="18" charset="0"/>
                <a:ea typeface="Times New Roman" panose="02020603050405020304" pitchFamily="18" charset="0"/>
              </a:rPr>
              <a:t> ten </a:t>
            </a:r>
            <a:r>
              <a:rPr lang="lt-LT" sz="2400" dirty="0" err="1">
                <a:latin typeface="Palatino Linotype" panose="02040502050505030304" pitchFamily="18" charset="0"/>
                <a:ea typeface="Times New Roman" panose="02020603050405020304" pitchFamily="18" charset="0"/>
              </a:rPr>
              <a:t>treatments</a:t>
            </a:r>
            <a:r>
              <a:rPr lang="lt-LT" sz="2400" dirty="0">
                <a:latin typeface="Palatino Linotype" panose="02040502050505030304" pitchFamily="18" charset="0"/>
                <a:ea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rPr>
              <a:t>Dry biomass of weeds was established before harvesting </a:t>
            </a:r>
            <a:r>
              <a:rPr lang="lt-LT" sz="2400" dirty="0" err="1">
                <a:effectLst/>
                <a:latin typeface="Palatino Linotype" panose="02040502050505030304" pitchFamily="18" charset="0"/>
                <a:ea typeface="Times New Roman" panose="02020603050405020304" pitchFamily="18" charset="0"/>
              </a:rPr>
              <a:t>of</a:t>
            </a:r>
            <a:r>
              <a:rPr lang="lt-LT" sz="2400" dirty="0">
                <a:effectLst/>
                <a:latin typeface="Palatino Linotype" panose="02040502050505030304" pitchFamily="18" charset="0"/>
                <a:ea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rPr>
              <a:t>the main crop (spring barley, spring wheat, and pea) (2019), and during the second year (2020) of caraway vegetative season —</a:t>
            </a:r>
            <a:r>
              <a:rPr lang="lt-LT" sz="2400" dirty="0">
                <a:effectLst/>
                <a:latin typeface="Palatino Linotype" panose="02040502050505030304" pitchFamily="18" charset="0"/>
                <a:ea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rPr>
              <a:t>before harvesting caraway and spring barley in 10 randomly selected sites of 0.06 m</a:t>
            </a:r>
            <a:r>
              <a:rPr lang="en-US" sz="2400" baseline="30000" dirty="0">
                <a:effectLst/>
                <a:latin typeface="Palatino Linotype" panose="02040502050505030304" pitchFamily="18" charset="0"/>
                <a:ea typeface="Times New Roman" panose="02020603050405020304" pitchFamily="18" charset="0"/>
              </a:rPr>
              <a:t>2</a:t>
            </a:r>
            <a:r>
              <a:rPr lang="en-US" sz="2400" dirty="0">
                <a:effectLst/>
                <a:latin typeface="Palatino Linotype" panose="02040502050505030304" pitchFamily="18" charset="0"/>
                <a:ea typeface="Times New Roman" panose="02020603050405020304" pitchFamily="18" charset="0"/>
              </a:rPr>
              <a:t> in each harvested plot. The number and species composition of the weeds were determined in the </a:t>
            </a:r>
            <a:r>
              <a:rPr lang="lt-LT" sz="2400" dirty="0" err="1">
                <a:effectLst/>
                <a:latin typeface="Palatino Linotype" panose="02040502050505030304" pitchFamily="18" charset="0"/>
                <a:ea typeface="Times New Roman" panose="02020603050405020304" pitchFamily="18" charset="0"/>
              </a:rPr>
              <a:t>Soil</a:t>
            </a:r>
            <a:r>
              <a:rPr lang="lt-LT" sz="2400" dirty="0">
                <a:effectLst/>
                <a:latin typeface="Palatino Linotype" panose="02040502050505030304" pitchFamily="18" charset="0"/>
                <a:ea typeface="Times New Roman" panose="02020603050405020304" pitchFamily="18" charset="0"/>
              </a:rPr>
              <a:t> and </a:t>
            </a:r>
            <a:r>
              <a:rPr lang="lt-LT" sz="2400" dirty="0" err="1">
                <a:effectLst/>
                <a:latin typeface="Palatino Linotype" panose="02040502050505030304" pitchFamily="18" charset="0"/>
                <a:ea typeface="Times New Roman" panose="02020603050405020304" pitchFamily="18" charset="0"/>
              </a:rPr>
              <a:t>crop</a:t>
            </a:r>
            <a:r>
              <a:rPr lang="lt-LT" sz="2400" dirty="0">
                <a:effectLst/>
                <a:latin typeface="Palatino Linotype" panose="02040502050505030304" pitchFamily="18" charset="0"/>
                <a:ea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rPr>
              <a:t>ecology</a:t>
            </a:r>
            <a:r>
              <a:rPr lang="lt-LT" sz="2400" dirty="0">
                <a:effectLst/>
                <a:latin typeface="Palatino Linotype" panose="02040502050505030304" pitchFamily="18" charset="0"/>
                <a:ea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rPr>
              <a:t>laboratory, and the weeds were dried in </a:t>
            </a:r>
            <a:r>
              <a:rPr lang="lt-LT" sz="2400" dirty="0" err="1">
                <a:latin typeface="Palatino Linotype" panose="02040502050505030304" pitchFamily="18" charset="0"/>
                <a:ea typeface="Times New Roman" panose="02020603050405020304" pitchFamily="18" charset="0"/>
              </a:rPr>
              <a:t>the</a:t>
            </a:r>
            <a:r>
              <a:rPr lang="en-US" sz="2400" dirty="0">
                <a:effectLst/>
                <a:latin typeface="Palatino Linotype" panose="02040502050505030304" pitchFamily="18" charset="0"/>
                <a:ea typeface="Times New Roman" panose="02020603050405020304" pitchFamily="18" charset="0"/>
              </a:rPr>
              <a:t> oven at 60 °C and weighed. The number of weeds was recalculated to pcs. m</a:t>
            </a:r>
            <a:r>
              <a:rPr lang="en-US" sz="2400" baseline="30000" dirty="0">
                <a:effectLst/>
                <a:latin typeface="Palatino Linotype" panose="02040502050505030304" pitchFamily="18" charset="0"/>
                <a:ea typeface="Times New Roman" panose="02020603050405020304" pitchFamily="18" charset="0"/>
              </a:rPr>
              <a:t>−2</a:t>
            </a:r>
            <a:r>
              <a:rPr lang="en-US" sz="2400" dirty="0">
                <a:effectLst/>
                <a:latin typeface="Palatino Linotype" panose="02040502050505030304" pitchFamily="18" charset="0"/>
                <a:ea typeface="Times New Roman" panose="02020603050405020304" pitchFamily="18" charset="0"/>
              </a:rPr>
              <a:t> and the dry biomass to g m</a:t>
            </a:r>
            <a:r>
              <a:rPr lang="en-US" sz="2400" baseline="30000" dirty="0">
                <a:effectLst/>
                <a:latin typeface="Palatino Linotype" panose="02040502050505030304" pitchFamily="18" charset="0"/>
                <a:ea typeface="Times New Roman" panose="02020603050405020304" pitchFamily="18" charset="0"/>
              </a:rPr>
              <a:t>−2</a:t>
            </a:r>
            <a:r>
              <a:rPr lang="en-US" sz="2400" dirty="0">
                <a:effectLst/>
                <a:latin typeface="Palatino Linotype" panose="02040502050505030304" pitchFamily="18" charset="0"/>
                <a:ea typeface="Times New Roman" panose="02020603050405020304" pitchFamily="18" charset="0"/>
              </a:rPr>
              <a:t>. Caraway seed yield calculation was based on a standard 12% moisture</a:t>
            </a:r>
            <a:r>
              <a:rPr lang="lt-LT" sz="2400" dirty="0">
                <a:effectLst/>
                <a:latin typeface="Palatino Linotype" panose="02040502050505030304" pitchFamily="18" charset="0"/>
                <a:ea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rPr>
              <a:t>and absolutely clean seed content (t ha</a:t>
            </a:r>
            <a:r>
              <a:rPr lang="en-US" sz="2400" baseline="30000" dirty="0">
                <a:effectLst/>
                <a:latin typeface="Palatino Linotype" panose="02040502050505030304" pitchFamily="18" charset="0"/>
                <a:ea typeface="Times New Roman" panose="02020603050405020304" pitchFamily="18" charset="0"/>
              </a:rPr>
              <a:t>−1</a:t>
            </a:r>
            <a:r>
              <a:rPr lang="en-US" sz="2400" dirty="0">
                <a:effectLst/>
                <a:latin typeface="Palatino Linotype" panose="02040502050505030304" pitchFamily="18" charset="0"/>
                <a:ea typeface="Times New Roman" panose="02020603050405020304" pitchFamily="18" charset="0"/>
              </a:rPr>
              <a:t>). </a:t>
            </a:r>
            <a:endParaRPr lang="lt-LT" sz="2800" dirty="0">
              <a:effectLst/>
              <a:latin typeface="Gotham "/>
              <a:ea typeface="Times New Roman" panose="02020603050405020304" pitchFamily="18" charset="0"/>
            </a:endParaRPr>
          </a:p>
          <a:p>
            <a:pPr algn="just">
              <a:lnSpc>
                <a:spcPct val="115000"/>
              </a:lnSpc>
            </a:pPr>
            <a:endParaRPr lang="en-IN" sz="2800" dirty="0">
              <a:solidFill>
                <a:srgbClr val="434343"/>
              </a:solidFill>
              <a:latin typeface="Gotham" panose="02000504050000020004" pitchFamily="2" charset="0"/>
            </a:endParaRPr>
          </a:p>
        </p:txBody>
      </p:sp>
      <p:sp>
        <p:nvSpPr>
          <p:cNvPr id="58" name="CustomShape 17"/>
          <p:cNvSpPr/>
          <p:nvPr/>
        </p:nvSpPr>
        <p:spPr>
          <a:xfrm>
            <a:off x="16251857" y="5774541"/>
            <a:ext cx="12050789" cy="991205"/>
          </a:xfrm>
          <a:prstGeom prst="rect">
            <a:avLst/>
          </a:prstGeom>
          <a:solidFill>
            <a:schemeClr val="bg1"/>
          </a:solidFill>
          <a:ln>
            <a:solidFill>
              <a:schemeClr val="bg1"/>
            </a:solidFill>
          </a:ln>
        </p:spPr>
        <p:txBody>
          <a:bodyPr tIns="91440" bIns="91440"/>
          <a:lstStyle/>
          <a:p>
            <a:pPr>
              <a:lnSpc>
                <a:spcPct val="115000"/>
              </a:lnSpc>
            </a:pPr>
            <a:r>
              <a:rPr lang="en-US" sz="4800" b="1" dirty="0">
                <a:solidFill>
                  <a:schemeClr val="tx2"/>
                </a:solidFill>
                <a:latin typeface="Palatino Linotype" panose="02040502050505030304" pitchFamily="18" charset="0"/>
              </a:rPr>
              <a:t>Results</a:t>
            </a:r>
            <a:endParaRPr lang="en-US" sz="4800" dirty="0">
              <a:solidFill>
                <a:schemeClr val="tx2"/>
              </a:solidFill>
              <a:latin typeface="Palatino Linotype" panose="02040502050505030304" pitchFamily="18" charset="0"/>
            </a:endParaRPr>
          </a:p>
          <a:p>
            <a:pPr>
              <a:lnSpc>
                <a:spcPct val="100000"/>
              </a:lnSpc>
            </a:pPr>
            <a:endParaRPr dirty="0">
              <a:solidFill>
                <a:srgbClr val="00B050"/>
              </a:solidFill>
            </a:endParaRPr>
          </a:p>
        </p:txBody>
      </p:sp>
      <p:sp>
        <p:nvSpPr>
          <p:cNvPr id="59" name="CustomShape 18"/>
          <p:cNvSpPr/>
          <p:nvPr/>
        </p:nvSpPr>
        <p:spPr>
          <a:xfrm>
            <a:off x="16309012" y="7771530"/>
            <a:ext cx="11799356" cy="6526720"/>
          </a:xfrm>
          <a:prstGeom prst="rect">
            <a:avLst/>
          </a:prstGeom>
          <a:noFill/>
          <a:ln>
            <a:noFill/>
          </a:ln>
        </p:spPr>
        <p:txBody>
          <a:bodyPr tIns="91440" bIns="91440"/>
          <a:lstStyle/>
          <a:p>
            <a:pPr algn="just">
              <a:lnSpc>
                <a:spcPct val="115000"/>
              </a:lnSpc>
            </a:pPr>
            <a:endParaRPr lang="lt-LT" sz="2800" dirty="0">
              <a:effectLst/>
              <a:latin typeface="Gotham "/>
              <a:ea typeface="Times New Roman" panose="02020603050405020304" pitchFamily="18" charset="0"/>
            </a:endParaRPr>
          </a:p>
        </p:txBody>
      </p:sp>
      <p:sp>
        <p:nvSpPr>
          <p:cNvPr id="68" name="CustomShape 27"/>
          <p:cNvSpPr/>
          <p:nvPr/>
        </p:nvSpPr>
        <p:spPr>
          <a:xfrm>
            <a:off x="29654176" y="15094328"/>
            <a:ext cx="7389290" cy="1411120"/>
          </a:xfrm>
          <a:prstGeom prst="rect">
            <a:avLst/>
          </a:prstGeom>
          <a:noFill/>
          <a:ln>
            <a:noFill/>
          </a:ln>
        </p:spPr>
        <p:txBody>
          <a:bodyPr tIns="91440" bIns="91440"/>
          <a:lstStyle/>
          <a:p>
            <a:pPr>
              <a:lnSpc>
                <a:spcPct val="115000"/>
              </a:lnSpc>
            </a:pPr>
            <a:r>
              <a:rPr lang="en-US" sz="4800" b="1" dirty="0">
                <a:solidFill>
                  <a:schemeClr val="tx2"/>
                </a:solidFill>
                <a:latin typeface="Palatino Linotype" panose="02040502050505030304" pitchFamily="18" charset="0"/>
              </a:rPr>
              <a:t>Conclusions</a:t>
            </a:r>
          </a:p>
        </p:txBody>
      </p:sp>
      <p:sp>
        <p:nvSpPr>
          <p:cNvPr id="69" name="CustomShape 28"/>
          <p:cNvSpPr/>
          <p:nvPr/>
        </p:nvSpPr>
        <p:spPr>
          <a:xfrm>
            <a:off x="1422401" y="30311051"/>
            <a:ext cx="12518366" cy="2145688"/>
          </a:xfrm>
          <a:prstGeom prst="rect">
            <a:avLst/>
          </a:prstGeom>
          <a:noFill/>
          <a:ln>
            <a:noFill/>
          </a:ln>
        </p:spPr>
        <p:txBody>
          <a:bodyPr tIns="91440" bIns="91440"/>
          <a:lstStyle/>
          <a:p>
            <a:pPr algn="just">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b="1" dirty="0">
                <a:effectLst/>
                <a:latin typeface="Palatino Linotype" panose="02040502050505030304" pitchFamily="18" charset="0"/>
                <a:ea typeface="Times New Roman" panose="02020603050405020304" pitchFamily="18" charset="0"/>
                <a:cs typeface="Times New Roman" panose="02020603050405020304" pitchFamily="18" charset="0"/>
              </a:rPr>
              <a:t>Figure </a:t>
            </a:r>
            <a:r>
              <a:rPr lang="lt-LT" sz="2000" b="1" dirty="0">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2000" b="1"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000" dirty="0">
                <a:effectLst/>
                <a:latin typeface="Palatino Linotype" panose="02040502050505030304" pitchFamily="18" charset="0"/>
                <a:ea typeface="Times New Roman" panose="02020603050405020304" pitchFamily="18" charset="0"/>
                <a:cs typeface="Times New Roman" panose="02020603050405020304" pitchFamily="18" charset="0"/>
              </a:rPr>
              <a:t>The experimental treatments: Four treatments were formed by sole crops; three treatments were combinations of caraway with the other crops as binary crops</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2000" dirty="0">
                <a:effectLst/>
                <a:latin typeface="Palatino Linotype" panose="02040502050505030304" pitchFamily="18" charset="0"/>
                <a:ea typeface="Times New Roman" panose="02020603050405020304" pitchFamily="18" charset="0"/>
                <a:cs typeface="Times New Roman" panose="02020603050405020304" pitchFamily="18" charset="0"/>
              </a:rPr>
              <a:t> and three treatments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were</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combinations</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of</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three</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crops</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with</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included</a:t>
            </a:r>
            <a:r>
              <a:rPr lang="en-US" sz="2000" dirty="0">
                <a:effectLst/>
                <a:latin typeface="Palatino Linotype" panose="02040502050505030304" pitchFamily="18" charset="0"/>
                <a:ea typeface="Times New Roman" panose="02020603050405020304" pitchFamily="18" charset="0"/>
                <a:cs typeface="Times New Roman" panose="02020603050405020304" pitchFamily="18" charset="0"/>
              </a:rPr>
              <a:t> white clover </a:t>
            </a:r>
            <a:r>
              <a:rPr lang="lt-LT" sz="2000" dirty="0" err="1">
                <a:effectLst/>
                <a:latin typeface="Palatino Linotype" panose="02040502050505030304" pitchFamily="18" charset="0"/>
                <a:ea typeface="Times New Roman" panose="02020603050405020304" pitchFamily="18" charset="0"/>
                <a:cs typeface="Times New Roman" panose="02020603050405020304" pitchFamily="18" charset="0"/>
              </a:rPr>
              <a:t>as</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000" dirty="0">
                <a:effectLst/>
                <a:latin typeface="Palatino Linotype" panose="02040502050505030304" pitchFamily="18" charset="0"/>
                <a:ea typeface="Times New Roman" panose="02020603050405020304" pitchFamily="18" charset="0"/>
                <a:cs typeface="Times New Roman" panose="02020603050405020304" pitchFamily="18" charset="0"/>
              </a:rPr>
              <a:t>trinary crops.</a:t>
            </a:r>
            <a:r>
              <a:rPr lang="lt-LT" sz="2000"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lt-LT" sz="2000" dirty="0">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78" name="CustomShape 2">
            <a:extLst>
              <a:ext uri="{FF2B5EF4-FFF2-40B4-BE49-F238E27FC236}">
                <a16:creationId xmlns:a16="http://schemas.microsoft.com/office/drawing/2014/main" id="{3ED5C364-CF45-4FED-B35D-C6E0A6FA7D0C}"/>
              </a:ext>
            </a:extLst>
          </p:cNvPr>
          <p:cNvSpPr/>
          <p:nvPr/>
        </p:nvSpPr>
        <p:spPr>
          <a:xfrm>
            <a:off x="37316880" y="911880"/>
            <a:ext cx="5802290" cy="4904720"/>
          </a:xfrm>
          <a:prstGeom prst="rect">
            <a:avLst/>
          </a:prstGeom>
          <a:solidFill>
            <a:srgbClr val="FFFFFF"/>
          </a:solidFill>
          <a:ln>
            <a:noFill/>
          </a:ln>
        </p:spPr>
      </p:sp>
      <p:sp>
        <p:nvSpPr>
          <p:cNvPr id="41" name="CustomShape 22">
            <a:extLst>
              <a:ext uri="{FF2B5EF4-FFF2-40B4-BE49-F238E27FC236}">
                <a16:creationId xmlns:a16="http://schemas.microsoft.com/office/drawing/2014/main" id="{42449D27-7C44-4BFD-ACDB-02AC9911BF95}"/>
              </a:ext>
            </a:extLst>
          </p:cNvPr>
          <p:cNvSpPr/>
          <p:nvPr/>
        </p:nvSpPr>
        <p:spPr>
          <a:xfrm>
            <a:off x="16344945" y="12302273"/>
            <a:ext cx="11883472" cy="642646"/>
          </a:xfrm>
          <a:prstGeom prst="rect">
            <a:avLst/>
          </a:prstGeom>
          <a:noFill/>
          <a:ln>
            <a:noFill/>
          </a:ln>
        </p:spPr>
        <p:txBody>
          <a:bodyPr tIns="91440" bIns="91440"/>
          <a:lstStyle/>
          <a:p>
            <a:pPr algn="ctr">
              <a:lnSpc>
                <a:spcPct val="114000"/>
              </a:lnSpc>
              <a:spcAft>
                <a:spcPts val="800"/>
              </a:spcAft>
            </a:pPr>
            <a:r>
              <a:rPr lang="lt-LT" sz="2400" b="1" dirty="0">
                <a:effectLst/>
                <a:latin typeface="Palatino Linotype" panose="02040502050505030304" pitchFamily="18" charset="0"/>
                <a:ea typeface="Calibri" panose="020F0502020204030204" pitchFamily="34" charset="0"/>
                <a:cs typeface="Times New Roman" panose="02020603050405020304" pitchFamily="18" charset="0"/>
              </a:rPr>
              <a:t>a)</a:t>
            </a:r>
          </a:p>
          <a:p>
            <a:pPr>
              <a:lnSpc>
                <a:spcPct val="107000"/>
              </a:lnSpc>
              <a:spcAft>
                <a:spcPts val="800"/>
              </a:spcAft>
            </a:pPr>
            <a:endParaRPr lang="lt-LT" sz="2800" dirty="0">
              <a:effectLst/>
              <a:latin typeface="Gotham "/>
              <a:ea typeface="Calibri" panose="020F0502020204030204" pitchFamily="34" charset="0"/>
              <a:cs typeface="Times New Roman" panose="02020603050405020304" pitchFamily="18" charset="0"/>
            </a:endParaRPr>
          </a:p>
          <a:p>
            <a:pPr algn="just">
              <a:lnSpc>
                <a:spcPct val="115000"/>
              </a:lnSpc>
            </a:pPr>
            <a:endParaRPr lang="en-US" sz="2800" dirty="0">
              <a:solidFill>
                <a:srgbClr val="434343"/>
              </a:solidFill>
              <a:latin typeface="Gotham" panose="02000504050000020004" pitchFamily="2" charset="0"/>
            </a:endParaRPr>
          </a:p>
          <a:p>
            <a:pPr algn="just">
              <a:lnSpc>
                <a:spcPct val="115000"/>
              </a:lnSpc>
            </a:pPr>
            <a:endParaRPr lang="en-IN" sz="2800" dirty="0">
              <a:solidFill>
                <a:srgbClr val="434343"/>
              </a:solidFill>
              <a:latin typeface="Gotham" panose="02000504050000020004" pitchFamily="2" charset="0"/>
            </a:endParaRPr>
          </a:p>
          <a:p>
            <a:pPr>
              <a:lnSpc>
                <a:spcPct val="115000"/>
              </a:lnSpc>
            </a:pPr>
            <a:endParaRPr dirty="0"/>
          </a:p>
        </p:txBody>
      </p:sp>
      <p:sp>
        <p:nvSpPr>
          <p:cNvPr id="71" name="CustomShape 22">
            <a:extLst>
              <a:ext uri="{FF2B5EF4-FFF2-40B4-BE49-F238E27FC236}">
                <a16:creationId xmlns:a16="http://schemas.microsoft.com/office/drawing/2014/main" id="{6E41B9D3-6057-4653-96F4-C1BA502472F0}"/>
              </a:ext>
            </a:extLst>
          </p:cNvPr>
          <p:cNvSpPr/>
          <p:nvPr/>
        </p:nvSpPr>
        <p:spPr>
          <a:xfrm>
            <a:off x="16335971" y="28579589"/>
            <a:ext cx="11799356" cy="2080173"/>
          </a:xfrm>
          <a:prstGeom prst="rect">
            <a:avLst/>
          </a:prstGeom>
          <a:noFill/>
          <a:ln>
            <a:noFill/>
          </a:ln>
        </p:spPr>
        <p:txBody>
          <a:bodyPr tIns="91440" bIns="91440"/>
          <a:lstStyle/>
          <a:p>
            <a:pPr marL="0" marR="0" lvl="0" indent="0" algn="just" defTabSz="457200" rtl="0" eaLnBrk="1" fontAlgn="auto" latinLnBrk="0" hangingPunct="1">
              <a:lnSpc>
                <a:spcPct val="115000"/>
              </a:lnSpc>
              <a:spcBef>
                <a:spcPts val="0"/>
              </a:spcBef>
              <a:spcAft>
                <a:spcPts val="1691"/>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Figure </a:t>
            </a:r>
            <a:r>
              <a:rPr kumimoji="0" lang="lt-LT" sz="2400" b="1"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3</a:t>
            </a: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 </a:t>
            </a:r>
            <a:r>
              <a:rPr kumimoji="0" lang="lt-LT" sz="2400" i="0" u="none" strike="noStrike" kern="1200" cap="none" spc="0" normalizeH="0" baseline="0" noProof="0" dirty="0" err="1">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Caraway</a:t>
            </a:r>
            <a:r>
              <a:rPr kumimoji="0" lang="lt-LT" sz="240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 </a:t>
            </a:r>
            <a:r>
              <a:rPr kumimoji="0" lang="lt-LT" sz="2400" i="0" u="none" strike="noStrike" kern="1200" cap="none" spc="0" normalizeH="0" baseline="0" noProof="0" dirty="0" err="1">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seed</a:t>
            </a:r>
            <a:r>
              <a:rPr kumimoji="0" lang="lt-LT" sz="240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 </a:t>
            </a:r>
            <a:r>
              <a:rPr kumimoji="0" lang="lt-LT" sz="2400" i="0" u="none" strike="noStrike" kern="1200" cap="none" spc="0" normalizeH="0" baseline="0" noProof="0" dirty="0" err="1">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yield</a:t>
            </a:r>
            <a:r>
              <a:rPr kumimoji="0" lang="lt-LT" sz="240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 2020.</a:t>
            </a:r>
          </a:p>
          <a:p>
            <a:pPr marL="0" marR="0" lvl="0" indent="0" algn="just" defTabSz="457200" rtl="0" eaLnBrk="1" fontAlgn="auto" latinLnBrk="0" hangingPunct="1">
              <a:lnSpc>
                <a:spcPct val="115000"/>
              </a:lnSpc>
              <a:spcBef>
                <a:spcPts val="0"/>
              </a:spcBef>
              <a:spcAft>
                <a:spcPts val="1691"/>
              </a:spcAft>
              <a:buClrTx/>
              <a:buSzTx/>
              <a:buFontTx/>
              <a:buNone/>
              <a:tabLst/>
              <a:defRPr/>
            </a:pP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Note</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CA –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caraway</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SB –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spring</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barley</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SW –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spring</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wheat</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P –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pea</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WC –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white</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clover</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Differences</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between</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the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averages</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of</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treatments</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marked</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by</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not</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the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same</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letter</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 b, c) are </a:t>
            </a:r>
            <a:r>
              <a:rPr kumimoji="0" lang="lt-LT" sz="2400" b="0" i="0" u="none" strike="noStrike" kern="1200" cap="none" spc="0" normalizeH="0" baseline="0" noProof="0" dirty="0" err="1">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significant</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lt-LT" sz="2400" b="0" i="1"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P</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&lt; 0</a:t>
            </a:r>
            <a:r>
              <a:rPr kumimoji="0" lang="en-US"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05).</a:t>
            </a:r>
            <a:endParaRPr kumimoji="0" lang="lt-LT" sz="2400" b="0" i="0" u="none" strike="noStrike" kern="12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lt-LT" sz="2800" dirty="0">
              <a:effectLst/>
              <a:latin typeface="Gotham "/>
              <a:ea typeface="Calibri" panose="020F0502020204030204" pitchFamily="34" charset="0"/>
              <a:cs typeface="Times New Roman" panose="02020603050405020304" pitchFamily="18" charset="0"/>
            </a:endParaRPr>
          </a:p>
          <a:p>
            <a:pPr algn="just">
              <a:lnSpc>
                <a:spcPct val="115000"/>
              </a:lnSpc>
            </a:pPr>
            <a:endParaRPr lang="en-US" sz="2800" dirty="0">
              <a:solidFill>
                <a:srgbClr val="434343"/>
              </a:solidFill>
              <a:latin typeface="Gotham" panose="02000504050000020004" pitchFamily="2" charset="0"/>
            </a:endParaRPr>
          </a:p>
          <a:p>
            <a:pPr algn="just">
              <a:lnSpc>
                <a:spcPct val="115000"/>
              </a:lnSpc>
            </a:pPr>
            <a:endParaRPr lang="en-IN" sz="2800" dirty="0">
              <a:solidFill>
                <a:srgbClr val="434343"/>
              </a:solidFill>
              <a:latin typeface="Gotham" panose="02000504050000020004" pitchFamily="2" charset="0"/>
            </a:endParaRPr>
          </a:p>
          <a:p>
            <a:pPr>
              <a:lnSpc>
                <a:spcPct val="115000"/>
              </a:lnSpc>
            </a:pPr>
            <a:endParaRPr dirty="0"/>
          </a:p>
        </p:txBody>
      </p:sp>
      <p:sp>
        <p:nvSpPr>
          <p:cNvPr id="40" name="CustomShape 22">
            <a:extLst>
              <a:ext uri="{FF2B5EF4-FFF2-40B4-BE49-F238E27FC236}">
                <a16:creationId xmlns:a16="http://schemas.microsoft.com/office/drawing/2014/main" id="{4DA88504-B4A6-4714-AA2F-8C19DB51C216}"/>
              </a:ext>
            </a:extLst>
          </p:cNvPr>
          <p:cNvSpPr/>
          <p:nvPr/>
        </p:nvSpPr>
        <p:spPr>
          <a:xfrm>
            <a:off x="16378829" y="20001584"/>
            <a:ext cx="11626714" cy="2569699"/>
          </a:xfrm>
          <a:prstGeom prst="rect">
            <a:avLst/>
          </a:prstGeom>
          <a:noFill/>
          <a:ln>
            <a:noFill/>
          </a:ln>
        </p:spPr>
        <p:txBody>
          <a:bodyPr tIns="91440" bIns="91440"/>
          <a:lstStyle/>
          <a:p>
            <a:pPr algn="just">
              <a:lnSpc>
                <a:spcPct val="114000"/>
              </a:lnSpc>
              <a:spcAft>
                <a:spcPts val="800"/>
              </a:spcAft>
            </a:pPr>
            <a:r>
              <a:rPr lang="en-US" sz="2400" b="1" kern="1200" dirty="0" err="1">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Figu</a:t>
            </a:r>
            <a:r>
              <a:rPr lang="lt-LT" sz="2400" b="1"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r</a:t>
            </a:r>
            <a:r>
              <a:rPr lang="en-US" sz="2400" b="1"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e </a:t>
            </a:r>
            <a:r>
              <a:rPr lang="lt-LT" sz="2400" b="1" dirty="0">
                <a:solidFill>
                  <a:srgbClr val="000000"/>
                </a:solidFill>
                <a:latin typeface="Palatino Linotype" panose="02040502050505030304" pitchFamily="18" charset="0"/>
                <a:ea typeface="Calibri" panose="020F0502020204030204" pitchFamily="34" charset="0"/>
                <a:cs typeface="Times New Roman" panose="02020603050405020304" pitchFamily="18" charset="0"/>
              </a:rPr>
              <a:t>2.</a:t>
            </a:r>
            <a:r>
              <a:rPr lang="en-US" sz="2400" b="1"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a:t>
            </a:r>
            <a:r>
              <a:rPr lang="en-US"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Weed </a:t>
            </a:r>
            <a:r>
              <a:rPr lang="lt-LT" sz="2400" kern="1200" dirty="0" err="1">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number</a:t>
            </a:r>
            <a:r>
              <a:rPr lang="lt-LT"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(a) </a:t>
            </a:r>
            <a:r>
              <a:rPr lang="lt-LT" sz="2400" kern="1200" dirty="0" err="1">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and</a:t>
            </a:r>
            <a:r>
              <a:rPr lang="lt-LT"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a:t>
            </a:r>
            <a:r>
              <a:rPr lang="en-US"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dry biomass</a:t>
            </a:r>
            <a:r>
              <a:rPr lang="lt-LT"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(b)</a:t>
            </a:r>
            <a:r>
              <a:rPr lang="en-US"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in the sole, binary and trinary crops, 2019–2020.</a:t>
            </a:r>
          </a:p>
          <a:p>
            <a:pPr algn="just">
              <a:lnSpc>
                <a:spcPct val="114000"/>
              </a:lnSpc>
              <a:spcAft>
                <a:spcPts val="800"/>
              </a:spcAft>
            </a:pPr>
            <a:r>
              <a:rPr lang="en-US"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Note: CA – caraway, SB – spring barley, SW – spring wheat, P – pea, WC – white clover. Differences between the averages of treatments marked by not the same letter (a, b, c, d) are significant (</a:t>
            </a:r>
            <a:r>
              <a:rPr lang="en-US" sz="2400" i="1"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P</a:t>
            </a:r>
            <a:r>
              <a:rPr lang="en-US" sz="2400"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&lt; 0.05).</a:t>
            </a:r>
          </a:p>
          <a:p>
            <a:pPr algn="just">
              <a:lnSpc>
                <a:spcPct val="114000"/>
              </a:lnSpc>
              <a:spcAft>
                <a:spcPts val="800"/>
              </a:spcAft>
            </a:pPr>
            <a:r>
              <a:rPr lang="lt-LT" sz="2800" b="1" kern="1200" dirty="0">
                <a:solidFill>
                  <a:srgbClr val="000000"/>
                </a:solidFill>
                <a:effectLst/>
                <a:latin typeface="Palatino Linotype" panose="02040502050505030304" pitchFamily="18" charset="0"/>
                <a:ea typeface="Calibri" panose="020F0502020204030204" pitchFamily="34" charset="0"/>
                <a:cs typeface="Times New Roman" panose="02020603050405020304" pitchFamily="18" charset="0"/>
              </a:rPr>
              <a:t>                             </a:t>
            </a:r>
          </a:p>
          <a:p>
            <a:pPr algn="just">
              <a:lnSpc>
                <a:spcPct val="115000"/>
              </a:lnSpc>
            </a:pPr>
            <a:endParaRPr lang="en-US" sz="2800" dirty="0">
              <a:solidFill>
                <a:srgbClr val="434343"/>
              </a:solidFill>
              <a:latin typeface="Gotham" panose="02000504050000020004" pitchFamily="2" charset="0"/>
            </a:endParaRPr>
          </a:p>
          <a:p>
            <a:pPr algn="just">
              <a:lnSpc>
                <a:spcPct val="115000"/>
              </a:lnSpc>
            </a:pPr>
            <a:endParaRPr lang="en-IN" sz="2800" dirty="0">
              <a:solidFill>
                <a:srgbClr val="434343"/>
              </a:solidFill>
              <a:latin typeface="Gotham" panose="02000504050000020004" pitchFamily="2" charset="0"/>
            </a:endParaRPr>
          </a:p>
          <a:p>
            <a:pPr>
              <a:lnSpc>
                <a:spcPct val="115000"/>
              </a:lnSpc>
            </a:pPr>
            <a:endParaRPr dirty="0"/>
          </a:p>
        </p:txBody>
      </p:sp>
      <p:pic>
        <p:nvPicPr>
          <p:cNvPr id="57" name="Paveikslėlis 56" descr="Paveikslėlis, kuriame yra žinutė&#10;&#10;Automatiškai sugeneruotas aprašymas">
            <a:extLst>
              <a:ext uri="{FF2B5EF4-FFF2-40B4-BE49-F238E27FC236}">
                <a16:creationId xmlns:a16="http://schemas.microsoft.com/office/drawing/2014/main" id="{A1F875CE-8B15-4E75-BCC9-176C47B636D7}"/>
              </a:ext>
            </a:extLst>
          </p:cNvPr>
          <p:cNvPicPr>
            <a:picLocks noChangeAspect="1"/>
          </p:cNvPicPr>
          <p:nvPr/>
        </p:nvPicPr>
        <p:blipFill>
          <a:blip r:embed="rId3"/>
          <a:stretch>
            <a:fillRect/>
          </a:stretch>
        </p:blipFill>
        <p:spPr>
          <a:xfrm>
            <a:off x="1404022" y="2453261"/>
            <a:ext cx="5485134" cy="1865292"/>
          </a:xfrm>
          <a:prstGeom prst="rect">
            <a:avLst/>
          </a:prstGeom>
        </p:spPr>
      </p:pic>
      <p:graphicFrame>
        <p:nvGraphicFramePr>
          <p:cNvPr id="62" name="Diagrama 61">
            <a:extLst>
              <a:ext uri="{FF2B5EF4-FFF2-40B4-BE49-F238E27FC236}">
                <a16:creationId xmlns:a16="http://schemas.microsoft.com/office/drawing/2014/main" id="{2E044DE3-022D-4368-836B-05E22007CDA8}"/>
              </a:ext>
            </a:extLst>
          </p:cNvPr>
          <p:cNvGraphicFramePr>
            <a:graphicFrameLocks noChangeAspect="1"/>
          </p:cNvGraphicFramePr>
          <p:nvPr>
            <p:extLst>
              <p:ext uri="{D42A27DB-BD31-4B8C-83A1-F6EECF244321}">
                <p14:modId xmlns:p14="http://schemas.microsoft.com/office/powerpoint/2010/main" val="3486976433"/>
              </p:ext>
            </p:extLst>
          </p:nvPr>
        </p:nvGraphicFramePr>
        <p:xfrm>
          <a:off x="15811500" y="7135668"/>
          <a:ext cx="12296867" cy="5439328"/>
        </p:xfrm>
        <a:graphic>
          <a:graphicData uri="http://schemas.openxmlformats.org/drawingml/2006/chart">
            <c:chart xmlns:c="http://schemas.openxmlformats.org/drawingml/2006/chart" xmlns:r="http://schemas.openxmlformats.org/officeDocument/2006/relationships" r:id="rId4"/>
          </a:graphicData>
        </a:graphic>
      </p:graphicFrame>
      <p:sp>
        <p:nvSpPr>
          <p:cNvPr id="65" name="CustomShape 2">
            <a:extLst>
              <a:ext uri="{FF2B5EF4-FFF2-40B4-BE49-F238E27FC236}">
                <a16:creationId xmlns:a16="http://schemas.microsoft.com/office/drawing/2014/main" id="{096CD5FF-99FA-4CA8-B5E0-690619178CD8}"/>
              </a:ext>
            </a:extLst>
          </p:cNvPr>
          <p:cNvSpPr/>
          <p:nvPr/>
        </p:nvSpPr>
        <p:spPr>
          <a:xfrm>
            <a:off x="1063675" y="1157430"/>
            <a:ext cx="6426597" cy="4309920"/>
          </a:xfrm>
          <a:prstGeom prst="rect">
            <a:avLst/>
          </a:prstGeom>
          <a:noFill/>
          <a:ln w="57150">
            <a:solidFill>
              <a:srgbClr val="73AD89"/>
            </a:solidFill>
          </a:ln>
        </p:spPr>
      </p:sp>
      <p:sp>
        <p:nvSpPr>
          <p:cNvPr id="66" name="CustomShape 2">
            <a:extLst>
              <a:ext uri="{FF2B5EF4-FFF2-40B4-BE49-F238E27FC236}">
                <a16:creationId xmlns:a16="http://schemas.microsoft.com/office/drawing/2014/main" id="{5B62686E-3FB3-4FE0-8385-3E5302B606A1}"/>
              </a:ext>
            </a:extLst>
          </p:cNvPr>
          <p:cNvSpPr/>
          <p:nvPr/>
        </p:nvSpPr>
        <p:spPr>
          <a:xfrm>
            <a:off x="37475557" y="1078170"/>
            <a:ext cx="5351968" cy="4309920"/>
          </a:xfrm>
          <a:prstGeom prst="rect">
            <a:avLst/>
          </a:prstGeom>
          <a:noFill/>
          <a:ln w="57150">
            <a:solidFill>
              <a:srgbClr val="73AD89"/>
            </a:solidFill>
          </a:ln>
        </p:spPr>
      </p:sp>
      <p:graphicFrame>
        <p:nvGraphicFramePr>
          <p:cNvPr id="67" name="Diagrama 66">
            <a:extLst>
              <a:ext uri="{FF2B5EF4-FFF2-40B4-BE49-F238E27FC236}">
                <a16:creationId xmlns:a16="http://schemas.microsoft.com/office/drawing/2014/main" id="{6208BDC1-4E20-4FD3-BD24-19E8F0BABC39}"/>
              </a:ext>
            </a:extLst>
          </p:cNvPr>
          <p:cNvGraphicFramePr>
            <a:graphicFrameLocks noChangeAspect="1"/>
          </p:cNvGraphicFramePr>
          <p:nvPr>
            <p:extLst>
              <p:ext uri="{D42A27DB-BD31-4B8C-83A1-F6EECF244321}">
                <p14:modId xmlns:p14="http://schemas.microsoft.com/office/powerpoint/2010/main" val="4048939500"/>
              </p:ext>
            </p:extLst>
          </p:nvPr>
        </p:nvGraphicFramePr>
        <p:xfrm>
          <a:off x="15811500" y="13104190"/>
          <a:ext cx="12548300" cy="65812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3" name="Diagrama 72">
            <a:extLst>
              <a:ext uri="{FF2B5EF4-FFF2-40B4-BE49-F238E27FC236}">
                <a16:creationId xmlns:a16="http://schemas.microsoft.com/office/drawing/2014/main" id="{1423D7FA-720F-4F1F-AC00-9605F9969DFF}"/>
              </a:ext>
            </a:extLst>
          </p:cNvPr>
          <p:cNvGraphicFramePr>
            <a:graphicFrameLocks noChangeAspect="1"/>
          </p:cNvGraphicFramePr>
          <p:nvPr>
            <p:extLst>
              <p:ext uri="{D42A27DB-BD31-4B8C-83A1-F6EECF244321}">
                <p14:modId xmlns:p14="http://schemas.microsoft.com/office/powerpoint/2010/main" val="4226408791"/>
              </p:ext>
            </p:extLst>
          </p:nvPr>
        </p:nvGraphicFramePr>
        <p:xfrm>
          <a:off x="15811501" y="22797888"/>
          <a:ext cx="12296866" cy="5551125"/>
        </p:xfrm>
        <a:graphic>
          <a:graphicData uri="http://schemas.openxmlformats.org/drawingml/2006/chart">
            <c:chart xmlns:c="http://schemas.openxmlformats.org/drawingml/2006/chart" xmlns:r="http://schemas.openxmlformats.org/officeDocument/2006/relationships" r:id="rId6"/>
          </a:graphicData>
        </a:graphic>
      </p:graphicFrame>
      <p:sp>
        <p:nvSpPr>
          <p:cNvPr id="74" name="CustomShape 22">
            <a:extLst>
              <a:ext uri="{FF2B5EF4-FFF2-40B4-BE49-F238E27FC236}">
                <a16:creationId xmlns:a16="http://schemas.microsoft.com/office/drawing/2014/main" id="{A4D89BF6-DA6E-49F5-A238-DA04EC4380AE}"/>
              </a:ext>
            </a:extLst>
          </p:cNvPr>
          <p:cNvSpPr/>
          <p:nvPr/>
        </p:nvSpPr>
        <p:spPr>
          <a:xfrm>
            <a:off x="16378829" y="19392028"/>
            <a:ext cx="11883472" cy="642646"/>
          </a:xfrm>
          <a:prstGeom prst="rect">
            <a:avLst/>
          </a:prstGeom>
          <a:noFill/>
          <a:ln>
            <a:noFill/>
          </a:ln>
        </p:spPr>
        <p:txBody>
          <a:bodyPr tIns="91440" bIns="91440"/>
          <a:lstStyle/>
          <a:p>
            <a:pPr algn="ctr">
              <a:lnSpc>
                <a:spcPct val="114000"/>
              </a:lnSpc>
              <a:spcAft>
                <a:spcPts val="800"/>
              </a:spcAft>
            </a:pPr>
            <a:r>
              <a:rPr lang="lt-LT" sz="2400" b="1" dirty="0">
                <a:latin typeface="Palatino Linotype" panose="02040502050505030304" pitchFamily="18" charset="0"/>
                <a:ea typeface="Calibri" panose="020F0502020204030204" pitchFamily="34" charset="0"/>
                <a:cs typeface="Times New Roman" panose="02020603050405020304" pitchFamily="18" charset="0"/>
              </a:rPr>
              <a:t>b</a:t>
            </a:r>
            <a:r>
              <a:rPr lang="lt-LT" sz="2400" b="1" dirty="0">
                <a:effectLst/>
                <a:latin typeface="Palatino Linotype" panose="02040502050505030304" pitchFamily="18" charset="0"/>
                <a:ea typeface="Calibri" panose="020F0502020204030204" pitchFamily="34" charset="0"/>
                <a:cs typeface="Times New Roman" panose="02020603050405020304" pitchFamily="18" charset="0"/>
              </a:rPr>
              <a:t>)</a:t>
            </a:r>
          </a:p>
          <a:p>
            <a:pPr algn="just">
              <a:lnSpc>
                <a:spcPct val="115000"/>
              </a:lnSpc>
            </a:pPr>
            <a:endParaRPr lang="en-US" sz="2800" dirty="0">
              <a:solidFill>
                <a:srgbClr val="434343"/>
              </a:solidFill>
              <a:latin typeface="Gotham" panose="02000504050000020004" pitchFamily="2" charset="0"/>
            </a:endParaRPr>
          </a:p>
          <a:p>
            <a:pPr algn="just">
              <a:lnSpc>
                <a:spcPct val="115000"/>
              </a:lnSpc>
            </a:pPr>
            <a:endParaRPr lang="en-IN" sz="2800" dirty="0">
              <a:solidFill>
                <a:srgbClr val="434343"/>
              </a:solidFill>
              <a:latin typeface="Gotham" panose="02000504050000020004" pitchFamily="2" charset="0"/>
            </a:endParaRPr>
          </a:p>
        </p:txBody>
      </p:sp>
      <p:sp>
        <p:nvSpPr>
          <p:cNvPr id="2" name="TextBox 1">
            <a:extLst>
              <a:ext uri="{FF2B5EF4-FFF2-40B4-BE49-F238E27FC236}">
                <a16:creationId xmlns:a16="http://schemas.microsoft.com/office/drawing/2014/main" id="{6C33F1E2-0781-4F94-834C-7B32EF614779}"/>
              </a:ext>
            </a:extLst>
          </p:cNvPr>
          <p:cNvSpPr txBox="1"/>
          <p:nvPr/>
        </p:nvSpPr>
        <p:spPr>
          <a:xfrm>
            <a:off x="29654176" y="24263558"/>
            <a:ext cx="4610100" cy="1261884"/>
          </a:xfrm>
          <a:prstGeom prst="rect">
            <a:avLst/>
          </a:prstGeom>
          <a:noFill/>
        </p:spPr>
        <p:txBody>
          <a:bodyPr wrap="square" rtlCol="0">
            <a:spAutoFit/>
          </a:bodyPr>
          <a:lstStyle/>
          <a:p>
            <a:r>
              <a:rPr lang="lt-LT" sz="4800" b="1" dirty="0">
                <a:solidFill>
                  <a:schemeClr val="tx2"/>
                </a:solidFill>
                <a:latin typeface="Palatino Linotype" panose="02040502050505030304" pitchFamily="18" charset="0"/>
              </a:rPr>
              <a:t>References</a:t>
            </a:r>
            <a:r>
              <a:rPr lang="lt-LT" sz="4800" b="1" dirty="0">
                <a:solidFill>
                  <a:schemeClr val="tx2"/>
                </a:solidFill>
              </a:rPr>
              <a:t> </a:t>
            </a:r>
          </a:p>
          <a:p>
            <a:endParaRPr lang="lt-LT" sz="2800" dirty="0"/>
          </a:p>
        </p:txBody>
      </p:sp>
      <p:pic>
        <p:nvPicPr>
          <p:cNvPr id="4" name="Paveikslėlis 3">
            <a:extLst>
              <a:ext uri="{FF2B5EF4-FFF2-40B4-BE49-F238E27FC236}">
                <a16:creationId xmlns:a16="http://schemas.microsoft.com/office/drawing/2014/main" id="{5066459E-FB8E-4458-937A-F9001F1FB7BC}"/>
              </a:ext>
            </a:extLst>
          </p:cNvPr>
          <p:cNvPicPr>
            <a:picLocks noChangeAspect="1"/>
          </p:cNvPicPr>
          <p:nvPr/>
        </p:nvPicPr>
        <p:blipFill rotWithShape="1">
          <a:blip r:embed="rId7"/>
          <a:srcRect l="21826" r="19198"/>
          <a:stretch/>
        </p:blipFill>
        <p:spPr>
          <a:xfrm>
            <a:off x="29654177" y="6737275"/>
            <a:ext cx="6006760" cy="5885229"/>
          </a:xfrm>
          <a:prstGeom prst="rect">
            <a:avLst/>
          </a:prstGeom>
          <a:ln>
            <a:solidFill>
              <a:schemeClr val="accent1">
                <a:lumMod val="50000"/>
              </a:schemeClr>
            </a:solidFill>
          </a:ln>
        </p:spPr>
      </p:pic>
      <p:pic>
        <p:nvPicPr>
          <p:cNvPr id="5" name="Paveikslėlis 4">
            <a:extLst>
              <a:ext uri="{FF2B5EF4-FFF2-40B4-BE49-F238E27FC236}">
                <a16:creationId xmlns:a16="http://schemas.microsoft.com/office/drawing/2014/main" id="{EC450487-EC29-4AC1-AB99-7CC240981003}"/>
              </a:ext>
            </a:extLst>
          </p:cNvPr>
          <p:cNvPicPr>
            <a:picLocks noChangeAspect="1"/>
          </p:cNvPicPr>
          <p:nvPr/>
        </p:nvPicPr>
        <p:blipFill rotWithShape="1">
          <a:blip r:embed="rId8"/>
          <a:srcRect l="15529" r="3271"/>
          <a:stretch/>
        </p:blipFill>
        <p:spPr>
          <a:xfrm>
            <a:off x="35660936" y="6737385"/>
            <a:ext cx="6849769" cy="5885008"/>
          </a:xfrm>
          <a:prstGeom prst="rect">
            <a:avLst/>
          </a:prstGeom>
          <a:ln>
            <a:solidFill>
              <a:schemeClr val="accent1">
                <a:lumMod val="50000"/>
              </a:schemeClr>
            </a:solidFill>
          </a:ln>
        </p:spPr>
      </p:pic>
      <p:sp>
        <p:nvSpPr>
          <p:cNvPr id="7" name="TextBox 6">
            <a:extLst>
              <a:ext uri="{FF2B5EF4-FFF2-40B4-BE49-F238E27FC236}">
                <a16:creationId xmlns:a16="http://schemas.microsoft.com/office/drawing/2014/main" id="{EA6D7DA7-886D-49A2-B640-C9748CE1929B}"/>
              </a:ext>
            </a:extLst>
          </p:cNvPr>
          <p:cNvSpPr txBox="1"/>
          <p:nvPr/>
        </p:nvSpPr>
        <p:spPr>
          <a:xfrm>
            <a:off x="29885113" y="25579637"/>
            <a:ext cx="12589033" cy="5262979"/>
          </a:xfrm>
          <a:prstGeom prst="rect">
            <a:avLst/>
          </a:prstGeom>
          <a:noFill/>
        </p:spPr>
        <p:txBody>
          <a:bodyPr wrap="square" rtlCol="0">
            <a:spAutoFit/>
          </a:bodyPr>
          <a:lstStyle/>
          <a:p>
            <a:pPr marL="514350" indent="-514350" algn="just">
              <a:buFont typeface="+mj-lt"/>
              <a:buAutoNum type="arabicPeriod"/>
            </a:pPr>
            <a:r>
              <a:rPr lang="en-US" sz="2400" dirty="0">
                <a:solidFill>
                  <a:srgbClr val="222222"/>
                </a:solidFill>
                <a:latin typeface="Palatino Linotype" panose="02040502050505030304" pitchFamily="18" charset="0"/>
              </a:rPr>
              <a:t>Petrie, C. A., &amp; Bates, J. (2017). ‘Multi-cropping’, intercropping and adaptation to variable environments in Indus South Asia. </a:t>
            </a:r>
            <a:r>
              <a:rPr lang="en-US" sz="2400" i="1" dirty="0">
                <a:solidFill>
                  <a:srgbClr val="222222"/>
                </a:solidFill>
                <a:latin typeface="Palatino Linotype" panose="02040502050505030304" pitchFamily="18" charset="0"/>
              </a:rPr>
              <a:t>Journal of world prehistory</a:t>
            </a:r>
            <a:r>
              <a:rPr lang="en-US" sz="2400" dirty="0">
                <a:solidFill>
                  <a:srgbClr val="222222"/>
                </a:solidFill>
                <a:latin typeface="Palatino Linotype" panose="02040502050505030304" pitchFamily="18" charset="0"/>
              </a:rPr>
              <a:t>, 30(2), 81–130.</a:t>
            </a:r>
            <a:endParaRPr lang="lt-LT" sz="2400" dirty="0">
              <a:solidFill>
                <a:srgbClr val="222222"/>
              </a:solidFill>
              <a:latin typeface="Palatino Linotype" panose="02040502050505030304" pitchFamily="18" charset="0"/>
            </a:endParaRPr>
          </a:p>
          <a:p>
            <a:pPr marL="514350" indent="-514350" algn="just">
              <a:buFont typeface="+mj-lt"/>
              <a:buAutoNum type="arabicPeriod"/>
            </a:pPr>
            <a:r>
              <a:rPr lang="en-US" sz="2400" b="0" i="0" dirty="0">
                <a:solidFill>
                  <a:srgbClr val="222222"/>
                </a:solidFill>
                <a:effectLst/>
                <a:latin typeface="Palatino Linotype" panose="02040502050505030304" pitchFamily="18" charset="0"/>
              </a:rPr>
              <a:t>Mahapatra, S. C. (2011). Study of grass-legume intercropping system in terms of competition indices and monetary advantage index under acid lateritic soil of India. </a:t>
            </a:r>
            <a:r>
              <a:rPr lang="en-US" sz="2400" b="0" i="1" dirty="0">
                <a:solidFill>
                  <a:srgbClr val="222222"/>
                </a:solidFill>
                <a:effectLst/>
                <a:latin typeface="Palatino Linotype" panose="02040502050505030304" pitchFamily="18" charset="0"/>
              </a:rPr>
              <a:t>Journal of Experimental Agriculture International</a:t>
            </a:r>
            <a:r>
              <a:rPr lang="en-US" sz="2400" b="0" i="0" dirty="0">
                <a:solidFill>
                  <a:srgbClr val="222222"/>
                </a:solidFill>
                <a:effectLst/>
                <a:latin typeface="Palatino Linotype" panose="02040502050505030304" pitchFamily="18" charset="0"/>
              </a:rPr>
              <a:t>, 1(1)</a:t>
            </a:r>
            <a:r>
              <a:rPr lang="lt-LT" sz="2400" b="0" i="0" dirty="0">
                <a:solidFill>
                  <a:srgbClr val="222222"/>
                </a:solidFill>
                <a:effectLst/>
                <a:latin typeface="Palatino Linotype" panose="02040502050505030304" pitchFamily="18" charset="0"/>
              </a:rPr>
              <a:t>,</a:t>
            </a:r>
            <a:r>
              <a:rPr lang="en-US" sz="2400" b="0" i="0" dirty="0">
                <a:solidFill>
                  <a:srgbClr val="222222"/>
                </a:solidFill>
                <a:effectLst/>
                <a:latin typeface="Palatino Linotype" panose="02040502050505030304" pitchFamily="18" charset="0"/>
              </a:rPr>
              <a:t>1</a:t>
            </a:r>
            <a:r>
              <a:rPr lang="en-US" sz="2400" dirty="0">
                <a:solidFill>
                  <a:srgbClr val="222222"/>
                </a:solidFill>
                <a:latin typeface="Palatino Linotype" panose="02040502050505030304" pitchFamily="18" charset="0"/>
              </a:rPr>
              <a:t>–</a:t>
            </a:r>
            <a:r>
              <a:rPr lang="en-US" sz="2400" b="0" i="0" dirty="0">
                <a:solidFill>
                  <a:srgbClr val="222222"/>
                </a:solidFill>
                <a:effectLst/>
                <a:latin typeface="Palatino Linotype" panose="02040502050505030304" pitchFamily="18" charset="0"/>
              </a:rPr>
              <a:t>6.</a:t>
            </a:r>
            <a:endParaRPr lang="lt-LT" sz="2400" b="0" i="0" dirty="0">
              <a:solidFill>
                <a:srgbClr val="222222"/>
              </a:solidFill>
              <a:effectLst/>
              <a:latin typeface="Palatino Linotype" panose="02040502050505030304" pitchFamily="18" charset="0"/>
            </a:endParaRPr>
          </a:p>
          <a:p>
            <a:pPr marL="514350" indent="-514350" algn="just">
              <a:buFont typeface="+mj-lt"/>
              <a:buAutoNum type="arabicPeriod"/>
            </a:pPr>
            <a:r>
              <a:rPr lang="en-US" sz="2400" b="0" i="0" dirty="0">
                <a:solidFill>
                  <a:srgbClr val="222222"/>
                </a:solidFill>
                <a:effectLst/>
                <a:latin typeface="Palatino Linotype" panose="02040502050505030304" pitchFamily="18" charset="0"/>
              </a:rPr>
              <a:t>Khan, M. B., Khan, M., Hussain, M., Farooq, M., </a:t>
            </a:r>
            <a:r>
              <a:rPr lang="en-US" sz="2400" b="0" i="0" dirty="0" err="1">
                <a:solidFill>
                  <a:srgbClr val="222222"/>
                </a:solidFill>
                <a:effectLst/>
                <a:latin typeface="Palatino Linotype" panose="02040502050505030304" pitchFamily="18" charset="0"/>
              </a:rPr>
              <a:t>Jabran</a:t>
            </a:r>
            <a:r>
              <a:rPr lang="en-US" sz="2400" b="0" i="0" dirty="0">
                <a:solidFill>
                  <a:srgbClr val="222222"/>
                </a:solidFill>
                <a:effectLst/>
                <a:latin typeface="Palatino Linotype" panose="02040502050505030304" pitchFamily="18" charset="0"/>
              </a:rPr>
              <a:t>, K., &amp; Dong-</a:t>
            </a:r>
            <a:r>
              <a:rPr lang="en-US" sz="2400" b="0" i="0" dirty="0" err="1">
                <a:solidFill>
                  <a:srgbClr val="222222"/>
                </a:solidFill>
                <a:effectLst/>
                <a:latin typeface="Palatino Linotype" panose="02040502050505030304" pitchFamily="18" charset="0"/>
              </a:rPr>
              <a:t>Jin</a:t>
            </a:r>
            <a:r>
              <a:rPr lang="en-US" sz="2400" b="0" i="0" dirty="0">
                <a:solidFill>
                  <a:srgbClr val="222222"/>
                </a:solidFill>
                <a:effectLst/>
                <a:latin typeface="Palatino Linotype" panose="02040502050505030304" pitchFamily="18" charset="0"/>
              </a:rPr>
              <a:t>, L. (2012). Bio-economic assessment of different wheat-canola intercropping systems. </a:t>
            </a:r>
            <a:r>
              <a:rPr lang="en-US" sz="2400" b="0" i="1" dirty="0">
                <a:solidFill>
                  <a:srgbClr val="222222"/>
                </a:solidFill>
                <a:effectLst/>
                <a:latin typeface="Palatino Linotype" panose="02040502050505030304" pitchFamily="18" charset="0"/>
              </a:rPr>
              <a:t>International Journal of Agriculture and Biology</a:t>
            </a:r>
            <a:r>
              <a:rPr lang="en-US" sz="2400" b="0" i="0" dirty="0">
                <a:solidFill>
                  <a:srgbClr val="222222"/>
                </a:solidFill>
                <a:effectLst/>
                <a:latin typeface="Palatino Linotype" panose="02040502050505030304" pitchFamily="18" charset="0"/>
              </a:rPr>
              <a:t>, 14(5)</a:t>
            </a:r>
            <a:r>
              <a:rPr lang="lt-LT" sz="2400" b="0" i="0" dirty="0">
                <a:solidFill>
                  <a:srgbClr val="222222"/>
                </a:solidFill>
                <a:effectLst/>
                <a:latin typeface="Palatino Linotype" panose="02040502050505030304" pitchFamily="18" charset="0"/>
              </a:rPr>
              <a:t>, 769–774</a:t>
            </a:r>
            <a:r>
              <a:rPr lang="en-US" sz="2400" b="0" i="0" dirty="0">
                <a:solidFill>
                  <a:srgbClr val="222222"/>
                </a:solidFill>
                <a:effectLst/>
                <a:latin typeface="Palatino Linotype" panose="02040502050505030304" pitchFamily="18" charset="0"/>
              </a:rPr>
              <a:t>.</a:t>
            </a:r>
          </a:p>
          <a:p>
            <a:pPr marL="514350" indent="-514350" algn="just">
              <a:buFont typeface="+mj-lt"/>
              <a:buAutoNum type="arabicPeriod"/>
            </a:pPr>
            <a:r>
              <a:rPr lang="en-US" sz="2400" b="0" i="0" dirty="0">
                <a:solidFill>
                  <a:srgbClr val="222222"/>
                </a:solidFill>
                <a:effectLst/>
                <a:latin typeface="Palatino Linotype" panose="02040502050505030304" pitchFamily="18" charset="0"/>
              </a:rPr>
              <a:t>Yadollahi, P., Abad, A. R. B., </a:t>
            </a:r>
            <a:r>
              <a:rPr lang="en-US" sz="2400" b="0" i="0" dirty="0" err="1">
                <a:solidFill>
                  <a:srgbClr val="222222"/>
                </a:solidFill>
                <a:effectLst/>
                <a:latin typeface="Palatino Linotype" panose="02040502050505030304" pitchFamily="18" charset="0"/>
              </a:rPr>
              <a:t>Khaje</a:t>
            </a:r>
            <a:r>
              <a:rPr lang="en-US" sz="2400" b="0" i="0" dirty="0">
                <a:solidFill>
                  <a:srgbClr val="222222"/>
                </a:solidFill>
                <a:effectLst/>
                <a:latin typeface="Palatino Linotype" panose="02040502050505030304" pitchFamily="18" charset="0"/>
              </a:rPr>
              <a:t>, M., </a:t>
            </a:r>
            <a:r>
              <a:rPr lang="en-US" sz="2400" b="0" i="0" dirty="0" err="1">
                <a:solidFill>
                  <a:srgbClr val="222222"/>
                </a:solidFill>
                <a:effectLst/>
                <a:latin typeface="Palatino Linotype" panose="02040502050505030304" pitchFamily="18" charset="0"/>
              </a:rPr>
              <a:t>Asgharipour</a:t>
            </a:r>
            <a:r>
              <a:rPr lang="en-US" sz="2400" b="0" i="0" dirty="0">
                <a:solidFill>
                  <a:srgbClr val="222222"/>
                </a:solidFill>
                <a:effectLst/>
                <a:latin typeface="Palatino Linotype" panose="02040502050505030304" pitchFamily="18" charset="0"/>
              </a:rPr>
              <a:t>, M. R., &amp; Amiri, A. (2014). Effect of intercropping on weed control in sustainable agriculture. </a:t>
            </a:r>
            <a:r>
              <a:rPr lang="en-US" sz="2400" b="0" i="1" dirty="0">
                <a:solidFill>
                  <a:srgbClr val="222222"/>
                </a:solidFill>
                <a:effectLst/>
                <a:latin typeface="Palatino Linotype" panose="02040502050505030304" pitchFamily="18" charset="0"/>
              </a:rPr>
              <a:t>International Journal of Agriculture and Crop Sciences</a:t>
            </a:r>
            <a:r>
              <a:rPr lang="en-US" sz="2400" b="0" i="0" dirty="0">
                <a:solidFill>
                  <a:srgbClr val="222222"/>
                </a:solidFill>
                <a:effectLst/>
                <a:latin typeface="Palatino Linotype" panose="02040502050505030304" pitchFamily="18" charset="0"/>
              </a:rPr>
              <a:t>, 7(10), 683</a:t>
            </a:r>
            <a:r>
              <a:rPr lang="en-US" sz="2400" dirty="0">
                <a:solidFill>
                  <a:srgbClr val="222222"/>
                </a:solidFill>
                <a:latin typeface="Palatino Linotype" panose="02040502050505030304" pitchFamily="18" charset="0"/>
              </a:rPr>
              <a:t>–</a:t>
            </a:r>
            <a:r>
              <a:rPr lang="en-US" sz="2400" b="0" i="0" dirty="0">
                <a:solidFill>
                  <a:srgbClr val="222222"/>
                </a:solidFill>
                <a:effectLst/>
                <a:latin typeface="Palatino Linotype" panose="02040502050505030304" pitchFamily="18" charset="0"/>
              </a:rPr>
              <a:t>686.</a:t>
            </a:r>
          </a:p>
          <a:p>
            <a:pPr marL="514350" indent="-514350" algn="just">
              <a:buFont typeface="+mj-lt"/>
              <a:buAutoNum type="arabicPeriod"/>
            </a:pPr>
            <a:r>
              <a:rPr lang="en-US" sz="2400" b="0" i="0" dirty="0">
                <a:solidFill>
                  <a:srgbClr val="222222"/>
                </a:solidFill>
                <a:effectLst/>
                <a:latin typeface="Palatino Linotype" panose="02040502050505030304" pitchFamily="18" charset="0"/>
              </a:rPr>
              <a:t>IUSS Working Group WRB, 2015. World Reference Base for soil resources 2014. International soil classification system for naming soils and creating legends for soil maps. Update 2015. World Soil Resources Report 106. FAO, Rome: 188 pp.</a:t>
            </a:r>
          </a:p>
        </p:txBody>
      </p:sp>
      <p:sp>
        <p:nvSpPr>
          <p:cNvPr id="60" name="CustomShape 28">
            <a:extLst>
              <a:ext uri="{FF2B5EF4-FFF2-40B4-BE49-F238E27FC236}">
                <a16:creationId xmlns:a16="http://schemas.microsoft.com/office/drawing/2014/main" id="{9809D04D-1C5D-41E1-8827-6B6C136B5F9C}"/>
              </a:ext>
            </a:extLst>
          </p:cNvPr>
          <p:cNvSpPr/>
          <p:nvPr/>
        </p:nvSpPr>
        <p:spPr>
          <a:xfrm>
            <a:off x="29873447" y="16397488"/>
            <a:ext cx="12589032" cy="7770371"/>
          </a:xfrm>
          <a:prstGeom prst="rect">
            <a:avLst/>
          </a:prstGeom>
          <a:noFill/>
          <a:ln>
            <a:noFill/>
          </a:ln>
        </p:spPr>
        <p:txBody>
          <a:bodyPr tIns="91440" bIns="91440"/>
          <a:lstStyle/>
          <a:p>
            <a:pPr marL="457200" indent="-4572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Most common weed species in multi-cropping system predominated: white goosefoot (</a:t>
            </a:r>
            <a:r>
              <a:rPr lang="en-US" sz="2400" i="1" dirty="0">
                <a:effectLst/>
                <a:latin typeface="Palatino Linotype" panose="02040502050505030304" pitchFamily="18" charset="0"/>
                <a:ea typeface="Times New Roman" panose="02020603050405020304" pitchFamily="18" charset="0"/>
                <a:cs typeface="Times New Roman" panose="02020603050405020304" pitchFamily="18" charset="0"/>
              </a:rPr>
              <a:t>Chenopodium album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L.)</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scentless chamomile (</a:t>
            </a:r>
            <a:r>
              <a:rPr lang="en-US" sz="2400" i="1" dirty="0" err="1">
                <a:effectLst/>
                <a:latin typeface="Palatino Linotype" panose="02040502050505030304" pitchFamily="18" charset="0"/>
                <a:ea typeface="Times New Roman" panose="02020603050405020304" pitchFamily="18" charset="0"/>
                <a:cs typeface="Times New Roman" panose="02020603050405020304" pitchFamily="18" charset="0"/>
              </a:rPr>
              <a:t>Tripleurospermum</a:t>
            </a:r>
            <a:r>
              <a:rPr lang="en-US" sz="2400" i="1"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i="1" dirty="0" err="1">
                <a:effectLst/>
                <a:latin typeface="Palatino Linotype" panose="02040502050505030304" pitchFamily="18" charset="0"/>
                <a:ea typeface="Times New Roman" panose="02020603050405020304" pitchFamily="18" charset="0"/>
                <a:cs typeface="Times New Roman" panose="02020603050405020304" pitchFamily="18" charset="0"/>
              </a:rPr>
              <a:t>perforatum</a:t>
            </a:r>
            <a:r>
              <a:rPr lang="en-US" sz="2400" i="1"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(Merat) M. </a:t>
            </a:r>
            <a:r>
              <a:rPr lang="en-US" sz="2400" dirty="0" err="1">
                <a:effectLst/>
                <a:latin typeface="Palatino Linotype" panose="02040502050505030304" pitchFamily="18" charset="0"/>
                <a:ea typeface="Times New Roman" panose="02020603050405020304" pitchFamily="18" charset="0"/>
                <a:cs typeface="Times New Roman" panose="02020603050405020304" pitchFamily="18" charset="0"/>
              </a:rPr>
              <a:t>Lainz</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and common dandelion (</a:t>
            </a:r>
            <a:r>
              <a:rPr lang="en-US" sz="2400" i="1" dirty="0">
                <a:effectLst/>
                <a:latin typeface="Palatino Linotype" panose="02040502050505030304" pitchFamily="18" charset="0"/>
                <a:ea typeface="Times New Roman" panose="02020603050405020304" pitchFamily="18" charset="0"/>
                <a:cs typeface="Times New Roman" panose="02020603050405020304" pitchFamily="18" charset="0"/>
              </a:rPr>
              <a:t>Taraxacum officinale</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F.H. </a:t>
            </a:r>
            <a:r>
              <a:rPr lang="en-US" sz="2400" dirty="0" err="1">
                <a:effectLst/>
                <a:latin typeface="Palatino Linotype" panose="02040502050505030304" pitchFamily="18" charset="0"/>
                <a:ea typeface="Times New Roman" panose="02020603050405020304" pitchFamily="18" charset="0"/>
                <a:cs typeface="Times New Roman" panose="02020603050405020304" pitchFamily="18" charset="0"/>
              </a:rPr>
              <a:t>Wigg</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In the second and third years of caraway vegetative seasons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increased</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spread</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cs typeface="Times New Roman" panose="02020603050405020304" pitchFamily="18" charset="0"/>
              </a:rPr>
              <a:t>of</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perennial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weed</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in the crops. </a:t>
            </a:r>
          </a:p>
          <a:p>
            <a:pPr marL="457200" indent="-4572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In the first year of caraway vegetative season (2019), 23 weed species were found in multi-crops, including 19 annual weeds and 4 perennial ones. The weeds found belong to 11 families. In the second year of caraway vegetative season (2020), 22 weed species were found in multi-crops, including 18 annual weeds and 4 perennial ones. The weeds found belong to 11 families.</a:t>
            </a:r>
            <a:endParaRPr lang="lt-LT" sz="24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marL="457200" indent="-4572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In the first year of caraway vegetative season the highest weed number of weed was determined in trinary spring barley crop (SB-CA-WC), in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the</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second year – in binary spring barley crop (SB-CA).</a:t>
            </a:r>
          </a:p>
          <a:p>
            <a:pPr marL="457200" indent="-4572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In the first year of caraway vegetative season the highest dry biomass of weed was determined in trinary pea crop (P-CA-WC), in the second year – in binary pea crop (P-CA).</a:t>
            </a:r>
          </a:p>
          <a:p>
            <a:pPr marL="457200" indent="-4572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Significantly</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from 1.7 to 3.7 times higher</a:t>
            </a:r>
            <a:r>
              <a:rPr lang="lt-LT" sz="2400" dirty="0">
                <a:latin typeface="Palatino Linotype" panose="02040502050505030304" pitchFamily="18" charset="0"/>
                <a:ea typeface="Times New Roman" panose="02020603050405020304" pitchFamily="18" charset="0"/>
                <a:cs typeface="Times New Roman" panose="02020603050405020304" pitchFamily="18" charset="0"/>
              </a:rPr>
              <a:t>,</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2400" dirty="0">
                <a:latin typeface="Palatino Linotype" panose="02040502050505030304" pitchFamily="18" charset="0"/>
                <a:ea typeface="Times New Roman" panose="02020603050405020304" pitchFamily="18" charset="0"/>
                <a:cs typeface="Times New Roman" panose="02020603050405020304" pitchFamily="18" charset="0"/>
              </a:rPr>
              <a:t>caraway seed yield </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was formed when it was grown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in</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binary</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crop</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latin typeface="Palatino Linotype" panose="02040502050505030304" pitchFamily="18" charset="0"/>
                <a:ea typeface="Times New Roman" panose="02020603050405020304" pitchFamily="18" charset="0"/>
                <a:cs typeface="Times New Roman" panose="02020603050405020304" pitchFamily="18" charset="0"/>
              </a:rPr>
              <a:t>with</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pea, compared to other crops.</a:t>
            </a:r>
          </a:p>
        </p:txBody>
      </p:sp>
      <p:sp>
        <p:nvSpPr>
          <p:cNvPr id="64" name="CustomShape 28">
            <a:extLst>
              <a:ext uri="{FF2B5EF4-FFF2-40B4-BE49-F238E27FC236}">
                <a16:creationId xmlns:a16="http://schemas.microsoft.com/office/drawing/2014/main" id="{A177BCB4-E3B1-4FF1-991A-A768C15C6914}"/>
              </a:ext>
            </a:extLst>
          </p:cNvPr>
          <p:cNvSpPr/>
          <p:nvPr/>
        </p:nvSpPr>
        <p:spPr>
          <a:xfrm>
            <a:off x="29603302" y="13944063"/>
            <a:ext cx="12964645" cy="1011699"/>
          </a:xfrm>
          <a:prstGeom prst="rect">
            <a:avLst/>
          </a:prstGeom>
          <a:noFill/>
          <a:ln>
            <a:noFill/>
          </a:ln>
        </p:spPr>
        <p:txBody>
          <a:bodyPr tIns="91440" bIns="91440"/>
          <a:lstStyle/>
          <a:p>
            <a:pPr algn="just">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effectLst/>
                <a:latin typeface="Palatino Linotype" panose="02040502050505030304" pitchFamily="18" charset="0"/>
                <a:ea typeface="Times New Roman" panose="02020603050405020304" pitchFamily="18" charset="0"/>
                <a:cs typeface="Times New Roman" panose="02020603050405020304" pitchFamily="18" charset="0"/>
              </a:rPr>
              <a:t>Figure </a:t>
            </a:r>
            <a:r>
              <a:rPr lang="lt-LT" sz="2400" b="1" dirty="0">
                <a:effectLst/>
                <a:latin typeface="Palatino Linotype" panose="02040502050505030304" pitchFamily="18" charset="0"/>
                <a:ea typeface="Times New Roman" panose="02020603050405020304" pitchFamily="18" charset="0"/>
                <a:cs typeface="Times New Roman" panose="02020603050405020304" pitchFamily="18" charset="0"/>
              </a:rPr>
              <a:t>4</a:t>
            </a:r>
            <a:r>
              <a:rPr lang="en-US" sz="2400" b="1"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Trinary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crop</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of</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 s</a:t>
            </a:r>
            <a:r>
              <a:rPr lang="en-US" sz="2400" dirty="0" err="1">
                <a:effectLst/>
                <a:latin typeface="Palatino Linotype" panose="02040502050505030304" pitchFamily="18" charset="0"/>
                <a:ea typeface="Times New Roman" panose="02020603050405020304" pitchFamily="18" charset="0"/>
                <a:cs typeface="Times New Roman" panose="02020603050405020304" pitchFamily="18" charset="0"/>
              </a:rPr>
              <a:t>pring</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lt-LT" sz="2400" dirty="0" err="1">
                <a:effectLst/>
                <a:latin typeface="Palatino Linotype" panose="02040502050505030304" pitchFamily="18" charset="0"/>
                <a:ea typeface="Times New Roman" panose="02020603050405020304" pitchFamily="18" charset="0"/>
                <a:cs typeface="Times New Roman" panose="02020603050405020304" pitchFamily="18" charset="0"/>
              </a:rPr>
              <a:t>barley</a:t>
            </a:r>
            <a:r>
              <a:rPr lang="en-US" sz="2400" dirty="0">
                <a:effectLst/>
                <a:latin typeface="Palatino Linotype" panose="02040502050505030304" pitchFamily="18" charset="0"/>
                <a:ea typeface="Times New Roman" panose="02020603050405020304" pitchFamily="18" charset="0"/>
                <a:cs typeface="Times New Roman" panose="02020603050405020304" pitchFamily="18" charset="0"/>
              </a:rPr>
              <a:t> with caraway and white clover in the spring (a) and summer (b), 20</a:t>
            </a:r>
            <a:r>
              <a:rPr lang="lt-LT" sz="2400" dirty="0">
                <a:effectLst/>
                <a:latin typeface="Palatino Linotype" panose="02040502050505030304" pitchFamily="18" charset="0"/>
                <a:ea typeface="Times New Roman" panose="02020603050405020304" pitchFamily="18" charset="0"/>
                <a:cs typeface="Times New Roman" panose="02020603050405020304" pitchFamily="18" charset="0"/>
              </a:rPr>
              <a:t>20.</a:t>
            </a:r>
            <a:endParaRPr lang="en-US" sz="24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lt-LT" sz="2800" dirty="0">
              <a:effectLst/>
              <a:highlight>
                <a:srgbClr val="FFFF00"/>
              </a:highligh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70" name="CustomShape 22">
            <a:extLst>
              <a:ext uri="{FF2B5EF4-FFF2-40B4-BE49-F238E27FC236}">
                <a16:creationId xmlns:a16="http://schemas.microsoft.com/office/drawing/2014/main" id="{88DF6FA1-DC3D-41CF-B4B1-921B90D04713}"/>
              </a:ext>
            </a:extLst>
          </p:cNvPr>
          <p:cNvSpPr/>
          <p:nvPr/>
        </p:nvSpPr>
        <p:spPr>
          <a:xfrm>
            <a:off x="29654176" y="13068068"/>
            <a:ext cx="6237846" cy="614278"/>
          </a:xfrm>
          <a:prstGeom prst="rect">
            <a:avLst/>
          </a:prstGeom>
          <a:noFill/>
          <a:ln>
            <a:noFill/>
          </a:ln>
        </p:spPr>
        <p:txBody>
          <a:bodyPr tIns="91440" bIns="91440"/>
          <a:lstStyle/>
          <a:p>
            <a:pPr algn="ctr">
              <a:lnSpc>
                <a:spcPct val="114000"/>
              </a:lnSpc>
              <a:spcAft>
                <a:spcPts val="800"/>
              </a:spcAft>
            </a:pPr>
            <a:r>
              <a:rPr lang="lt-LT" sz="2400" b="1" dirty="0">
                <a:effectLst/>
                <a:latin typeface="Palatino Linotype" panose="02040502050505030304" pitchFamily="18" charset="0"/>
                <a:ea typeface="Calibri" panose="020F0502020204030204" pitchFamily="34" charset="0"/>
                <a:cs typeface="Times New Roman" panose="02020603050405020304" pitchFamily="18" charset="0"/>
              </a:rPr>
              <a:t>a)</a:t>
            </a:r>
          </a:p>
          <a:p>
            <a:pPr>
              <a:lnSpc>
                <a:spcPct val="107000"/>
              </a:lnSpc>
              <a:spcAft>
                <a:spcPts val="800"/>
              </a:spcAft>
            </a:pPr>
            <a:endParaRPr lang="lt-LT" sz="2800" dirty="0">
              <a:effectLst/>
              <a:latin typeface="Gotham "/>
              <a:ea typeface="Calibri" panose="020F0502020204030204" pitchFamily="34" charset="0"/>
              <a:cs typeface="Times New Roman" panose="02020603050405020304" pitchFamily="18" charset="0"/>
            </a:endParaRPr>
          </a:p>
          <a:p>
            <a:pPr algn="just">
              <a:lnSpc>
                <a:spcPct val="115000"/>
              </a:lnSpc>
            </a:pPr>
            <a:endParaRPr lang="en-US" sz="2800" dirty="0">
              <a:solidFill>
                <a:srgbClr val="434343"/>
              </a:solidFill>
              <a:latin typeface="Gotham" panose="02000504050000020004" pitchFamily="2" charset="0"/>
            </a:endParaRPr>
          </a:p>
          <a:p>
            <a:pPr algn="just">
              <a:lnSpc>
                <a:spcPct val="115000"/>
              </a:lnSpc>
            </a:pPr>
            <a:endParaRPr lang="en-IN" sz="2800" dirty="0">
              <a:solidFill>
                <a:srgbClr val="434343"/>
              </a:solidFill>
              <a:latin typeface="Gotham" panose="02000504050000020004" pitchFamily="2" charset="0"/>
            </a:endParaRPr>
          </a:p>
          <a:p>
            <a:pPr>
              <a:lnSpc>
                <a:spcPct val="115000"/>
              </a:lnSpc>
            </a:pPr>
            <a:endParaRPr dirty="0"/>
          </a:p>
        </p:txBody>
      </p:sp>
      <p:sp>
        <p:nvSpPr>
          <p:cNvPr id="76" name="CustomShape 22">
            <a:extLst>
              <a:ext uri="{FF2B5EF4-FFF2-40B4-BE49-F238E27FC236}">
                <a16:creationId xmlns:a16="http://schemas.microsoft.com/office/drawing/2014/main" id="{E851F002-1385-4502-9B6A-5556B8204494}"/>
              </a:ext>
            </a:extLst>
          </p:cNvPr>
          <p:cNvSpPr/>
          <p:nvPr/>
        </p:nvSpPr>
        <p:spPr>
          <a:xfrm>
            <a:off x="36124653" y="13067512"/>
            <a:ext cx="6237846" cy="614278"/>
          </a:xfrm>
          <a:prstGeom prst="rect">
            <a:avLst/>
          </a:prstGeom>
          <a:noFill/>
          <a:ln>
            <a:noFill/>
          </a:ln>
        </p:spPr>
        <p:txBody>
          <a:bodyPr tIns="91440" bIns="91440"/>
          <a:lstStyle/>
          <a:p>
            <a:pPr algn="ctr">
              <a:lnSpc>
                <a:spcPct val="114000"/>
              </a:lnSpc>
              <a:spcAft>
                <a:spcPts val="800"/>
              </a:spcAft>
            </a:pPr>
            <a:r>
              <a:rPr lang="lt-LT" sz="2400" b="1" dirty="0">
                <a:latin typeface="Palatino Linotype" panose="02040502050505030304" pitchFamily="18" charset="0"/>
                <a:ea typeface="Calibri" panose="020F0502020204030204" pitchFamily="34" charset="0"/>
                <a:cs typeface="Times New Roman" panose="02020603050405020304" pitchFamily="18" charset="0"/>
              </a:rPr>
              <a:t>b</a:t>
            </a:r>
            <a:r>
              <a:rPr lang="lt-LT" sz="2400" b="1" dirty="0">
                <a:effectLst/>
                <a:latin typeface="Palatino Linotype" panose="0204050205050503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lt-LT" sz="2800" dirty="0">
              <a:effectLst/>
              <a:latin typeface="Gotham "/>
              <a:ea typeface="Calibri" panose="020F0502020204030204" pitchFamily="34" charset="0"/>
              <a:cs typeface="Times New Roman" panose="02020603050405020304" pitchFamily="18" charset="0"/>
            </a:endParaRPr>
          </a:p>
          <a:p>
            <a:pPr algn="just">
              <a:lnSpc>
                <a:spcPct val="115000"/>
              </a:lnSpc>
            </a:pPr>
            <a:endParaRPr lang="en-US" sz="2800" dirty="0">
              <a:solidFill>
                <a:srgbClr val="434343"/>
              </a:solidFill>
              <a:latin typeface="Gotham" panose="02000504050000020004" pitchFamily="2" charset="0"/>
            </a:endParaRPr>
          </a:p>
          <a:p>
            <a:pPr algn="just">
              <a:lnSpc>
                <a:spcPct val="115000"/>
              </a:lnSpc>
            </a:pPr>
            <a:endParaRPr lang="en-IN" sz="2800" dirty="0">
              <a:solidFill>
                <a:srgbClr val="434343"/>
              </a:solidFill>
              <a:latin typeface="Gotham" panose="02000504050000020004" pitchFamily="2" charset="0"/>
            </a:endParaRPr>
          </a:p>
          <a:p>
            <a:pPr>
              <a:lnSpc>
                <a:spcPct val="115000"/>
              </a:lnSpc>
            </a:pPr>
            <a:endParaRPr dirty="0"/>
          </a:p>
        </p:txBody>
      </p:sp>
      <p:pic>
        <p:nvPicPr>
          <p:cNvPr id="1026" name="Picture 2">
            <a:extLst>
              <a:ext uri="{FF2B5EF4-FFF2-40B4-BE49-F238E27FC236}">
                <a16:creationId xmlns:a16="http://schemas.microsoft.com/office/drawing/2014/main" id="{3E00ADFD-3E34-4F18-A7D2-3FF1B3AC3E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97813" y="2029010"/>
            <a:ext cx="5318548" cy="2161990"/>
          </a:xfrm>
          <a:prstGeom prst="rect">
            <a:avLst/>
          </a:prstGeom>
          <a:noFill/>
          <a:extLst>
            <a:ext uri="{909E8E84-426E-40DD-AFC4-6F175D3DCCD1}">
              <a14:hiddenFill xmlns:a14="http://schemas.microsoft.com/office/drawing/2010/main">
                <a:solidFill>
                  <a:srgbClr val="FFFFFF"/>
                </a:solidFill>
              </a14:hiddenFill>
            </a:ext>
          </a:extLst>
        </p:spPr>
      </p:pic>
      <p:pic>
        <p:nvPicPr>
          <p:cNvPr id="61" name="Paveikslėlis 60">
            <a:extLst>
              <a:ext uri="{FF2B5EF4-FFF2-40B4-BE49-F238E27FC236}">
                <a16:creationId xmlns:a16="http://schemas.microsoft.com/office/drawing/2014/main" id="{F3A981AC-F449-4274-98D8-A4A13FC480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8644" y="24568182"/>
            <a:ext cx="12482123" cy="5806648"/>
          </a:xfrm>
          <a:prstGeom prst="rect">
            <a:avLst/>
          </a:prstGeom>
        </p:spPr>
      </p:pic>
    </p:spTree>
    <p:extLst>
      <p:ext uri="{BB962C8B-B14F-4D97-AF65-F5344CB8AC3E}">
        <p14:creationId xmlns:p14="http://schemas.microsoft.com/office/powerpoint/2010/main" val="19303895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trospektyvinė">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ktyvinė">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yvinė">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2.xml><?xml version="1.0" encoding="utf-8"?>
<a:themeOverride xmlns:a="http://schemas.openxmlformats.org/drawingml/2006/main">
  <a:clrScheme name="Retrospektyvinė">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ktyvinė">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yvinė">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3.xml><?xml version="1.0" encoding="utf-8"?>
<a:themeOverride xmlns:a="http://schemas.openxmlformats.org/drawingml/2006/main">
  <a:clrScheme name="Retrospektyvinė">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ktyvinė">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yvinė">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DB435FBC4B64489BABE6A22C6C21E5" ma:contentTypeVersion="" ma:contentTypeDescription="Create a new document." ma:contentTypeScope="" ma:versionID="c2df9bde5d282c3e6fa6a7903454fd38">
  <xsd:schema xmlns:xsd="http://www.w3.org/2001/XMLSchema" xmlns:xs="http://www.w3.org/2001/XMLSchema" xmlns:p="http://schemas.microsoft.com/office/2006/metadata/properties" xmlns:ns2="e83f61d0-557f-4198-9b07-144b0e644a7e" xmlns:ns3="33cc2fe6-d691-4e39-a8a4-3bb83de63507" targetNamespace="http://schemas.microsoft.com/office/2006/metadata/properties" ma:root="true" ma:fieldsID="292af5e468467440c7acf978f4ba6dfb" ns2:_="" ns3:_="">
    <xsd:import namespace="e83f61d0-557f-4198-9b07-144b0e644a7e"/>
    <xsd:import namespace="33cc2fe6-d691-4e39-a8a4-3bb83de635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f61d0-557f-4198-9b07-144b0e644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cc2fe6-d691-4e39-a8a4-3bb83de6350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3cc2fe6-d691-4e39-a8a4-3bb83de63507">
      <UserInfo>
        <DisplayName/>
        <AccountId xsi:nil="true"/>
        <AccountType/>
      </UserInfo>
    </SharedWithUsers>
  </documentManagement>
</p:properties>
</file>

<file path=customXml/itemProps1.xml><?xml version="1.0" encoding="utf-8"?>
<ds:datastoreItem xmlns:ds="http://schemas.openxmlformats.org/officeDocument/2006/customXml" ds:itemID="{2DC34C49-3AA9-4E7C-916B-8DF6701C3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3f61d0-557f-4198-9b07-144b0e644a7e"/>
    <ds:schemaRef ds:uri="33cc2fe6-d691-4e39-a8a4-3bb83de635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F4819B-0BC9-45F0-BC4C-1B322FFA8AC5}">
  <ds:schemaRefs>
    <ds:schemaRef ds:uri="http://schemas.microsoft.com/sharepoint/v3/contenttype/forms"/>
  </ds:schemaRefs>
</ds:datastoreItem>
</file>

<file path=customXml/itemProps3.xml><?xml version="1.0" encoding="utf-8"?>
<ds:datastoreItem xmlns:ds="http://schemas.openxmlformats.org/officeDocument/2006/customXml" ds:itemID="{BAC2B338-6129-4F3E-98A0-8037F37F6797}">
  <ds:schemaRefs>
    <ds:schemaRef ds:uri="http://www.w3.org/XML/1998/namespace"/>
    <ds:schemaRef ds:uri="http://purl.org/dc/dcmitype/"/>
    <ds:schemaRef ds:uri="http://schemas.microsoft.com/office/infopath/2007/PartnerControls"/>
    <ds:schemaRef ds:uri="33cc2fe6-d691-4e39-a8a4-3bb83de63507"/>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e83f61d0-557f-4198-9b07-144b0e644a7e"/>
    <ds:schemaRef ds:uri="http://purl.org/dc/terms/"/>
  </ds:schemaRefs>
</ds:datastoreItem>
</file>

<file path=docProps/app.xml><?xml version="1.0" encoding="utf-8"?>
<Properties xmlns="http://schemas.openxmlformats.org/officeDocument/2006/extended-properties" xmlns:vt="http://schemas.openxmlformats.org/officeDocument/2006/docPropsVTypes">
  <Template>Ion</Template>
  <TotalTime>1342</TotalTime>
  <Words>1483</Words>
  <Application>Microsoft Office PowerPoint</Application>
  <PresentationFormat>Pasirinktinai</PresentationFormat>
  <Paragraphs>108</Paragraphs>
  <Slides>1</Slides>
  <Notes>1</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1</vt:i4>
      </vt:variant>
    </vt:vector>
  </HeadingPairs>
  <TitlesOfParts>
    <vt:vector size="8" baseType="lpstr">
      <vt:lpstr>Arial</vt:lpstr>
      <vt:lpstr>Gotham</vt:lpstr>
      <vt:lpstr>Gotham </vt:lpstr>
      <vt:lpstr>Palatino Linotype</vt:lpstr>
      <vt:lpstr>StarSymbol</vt:lpstr>
      <vt:lpstr>Times New Roman</vt:lpstr>
      <vt:lpstr>Office Theme</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Gabay</dc:creator>
  <cp:lastModifiedBy>Aušra Rudinskienė</cp:lastModifiedBy>
  <cp:revision>150</cp:revision>
  <dcterms:modified xsi:type="dcterms:W3CDTF">2022-01-04T13:45:56Z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0x01010053DB435FBC4B64489BABE6A22C6C21E5</vt:lpwstr>
  </property>
  <property fmtid="{D5CDD505-2E9C-101B-9397-08002B2CF9AE}" pid="3" name="Order">
    <vt:r8>80800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