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70" r:id="rId6"/>
    <p:sldId id="261" r:id="rId7"/>
    <p:sldId id="262" r:id="rId8"/>
    <p:sldId id="263" r:id="rId9"/>
    <p:sldId id="272" r:id="rId10"/>
    <p:sldId id="266" r:id="rId11"/>
    <p:sldId id="273" r:id="rId12"/>
    <p:sldId id="267" r:id="rId13"/>
    <p:sldId id="287" r:id="rId14"/>
    <p:sldId id="286" r:id="rId15"/>
    <p:sldId id="283" r:id="rId16"/>
    <p:sldId id="282" r:id="rId17"/>
    <p:sldId id="280" r:id="rId18"/>
    <p:sldId id="288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A2CC5AB-ABA8-4384-B42D-993C8CC85D77}">
          <p14:sldIdLst>
            <p14:sldId id="256"/>
            <p14:sldId id="257"/>
            <p14:sldId id="259"/>
            <p14:sldId id="260"/>
            <p14:sldId id="270"/>
            <p14:sldId id="261"/>
            <p14:sldId id="262"/>
            <p14:sldId id="263"/>
            <p14:sldId id="272"/>
            <p14:sldId id="266"/>
            <p14:sldId id="273"/>
            <p14:sldId id="267"/>
            <p14:sldId id="287"/>
            <p14:sldId id="286"/>
            <p14:sldId id="283"/>
            <p14:sldId id="282"/>
            <p14:sldId id="280"/>
            <p14:sldId id="288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tro Macedoni - pietro.macedoni@studio.unibo.it" initials="PMp" lastIdx="9" clrIdx="0">
    <p:extLst>
      <p:ext uri="{19B8F6BF-5375-455C-9EA6-DF929625EA0E}">
        <p15:presenceInfo xmlns:p15="http://schemas.microsoft.com/office/powerpoint/2012/main" userId="Pietro Macedoni - pietro.macedoni@studio.unibo.it" providerId="None"/>
      </p:ext>
    </p:extLst>
  </p:cmAuthor>
  <p:cmAuthor id="2" name="Luca Macedoni" initials="LM" lastIdx="24" clrIdx="1">
    <p:extLst>
      <p:ext uri="{19B8F6BF-5375-455C-9EA6-DF929625EA0E}">
        <p15:presenceInfo xmlns:p15="http://schemas.microsoft.com/office/powerpoint/2012/main" userId="S-1-5-21-1647451481-3672502608-3803859085-224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0599" autoAdjust="0"/>
  </p:normalViewPr>
  <p:slideViewPr>
    <p:cSldViewPr snapToGrid="0">
      <p:cViewPr varScale="1">
        <p:scale>
          <a:sx n="70" d="100"/>
          <a:sy n="70" d="100"/>
        </p:scale>
        <p:origin x="22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946C77-53A6-449F-A5AE-682901F1FA5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4429A9-63B9-40DB-B9E1-3B6D507325C5}">
      <dgm:prSet phldrT="[Tes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Step 1</a:t>
          </a:r>
        </a:p>
      </dgm:t>
    </dgm:pt>
    <dgm:pt modelId="{BA560D29-A7C7-4D48-A3A3-61E70E5BD63F}" type="parTrans" cxnId="{280A0E0B-E23C-4F0F-BF06-75B9C69F4349}">
      <dgm:prSet/>
      <dgm:spPr/>
      <dgm:t>
        <a:bodyPr/>
        <a:lstStyle/>
        <a:p>
          <a:endParaRPr lang="en-US"/>
        </a:p>
      </dgm:t>
    </dgm:pt>
    <dgm:pt modelId="{1A5676EC-8E45-43EA-B12B-8C56F7FF343D}" type="sibTrans" cxnId="{280A0E0B-E23C-4F0F-BF06-75B9C69F4349}">
      <dgm:prSet/>
      <dgm:spPr/>
      <dgm:t>
        <a:bodyPr/>
        <a:lstStyle/>
        <a:p>
          <a:endParaRPr lang="en-US"/>
        </a:p>
      </dgm:t>
    </dgm:pt>
    <dgm:pt modelId="{02EBCF54-0CD5-459D-9D82-ADB9695B244A}">
      <dgm:prSet phldrT="[Testo]"/>
      <dgm:spPr/>
      <dgm:t>
        <a:bodyPr/>
        <a:lstStyle/>
        <a:p>
          <a:r>
            <a:rPr lang="en-US" b="0" i="0" u="none" strike="noStrike" baseline="0" dirty="0">
              <a:latin typeface="Calibri" panose="020F0502020204030204" pitchFamily="34" charset="0"/>
            </a:rPr>
            <a:t>Correct topology errors</a:t>
          </a:r>
          <a:endParaRPr lang="en-US" dirty="0"/>
        </a:p>
      </dgm:t>
    </dgm:pt>
    <dgm:pt modelId="{7ABA6690-B8A4-4487-B0E3-8CBB512F905B}" type="parTrans" cxnId="{7D734059-A890-47D0-B444-AE6E7D8587E9}">
      <dgm:prSet/>
      <dgm:spPr/>
      <dgm:t>
        <a:bodyPr/>
        <a:lstStyle/>
        <a:p>
          <a:endParaRPr lang="en-US"/>
        </a:p>
      </dgm:t>
    </dgm:pt>
    <dgm:pt modelId="{202114E7-E275-4A37-9BD1-724D32A18BF7}" type="sibTrans" cxnId="{7D734059-A890-47D0-B444-AE6E7D8587E9}">
      <dgm:prSet/>
      <dgm:spPr/>
      <dgm:t>
        <a:bodyPr/>
        <a:lstStyle/>
        <a:p>
          <a:endParaRPr lang="en-US"/>
        </a:p>
      </dgm:t>
    </dgm:pt>
    <dgm:pt modelId="{92CE9A85-60B5-4759-8513-D87E75819A7E}">
      <dgm:prSet phldrT="[Testo]"/>
      <dgm:spPr/>
      <dgm:t>
        <a:bodyPr/>
        <a:lstStyle/>
        <a:p>
          <a:r>
            <a:rPr lang="en-US" dirty="0"/>
            <a:t>Fix geometry</a:t>
          </a:r>
        </a:p>
      </dgm:t>
    </dgm:pt>
    <dgm:pt modelId="{78D479A9-DA0E-4ACB-9F8D-F1D20AC930A6}" type="parTrans" cxnId="{2AAFD3DB-D989-4656-92D9-ADAB43F76AD3}">
      <dgm:prSet/>
      <dgm:spPr/>
      <dgm:t>
        <a:bodyPr/>
        <a:lstStyle/>
        <a:p>
          <a:endParaRPr lang="en-US"/>
        </a:p>
      </dgm:t>
    </dgm:pt>
    <dgm:pt modelId="{FEA28BF8-A86A-4199-AE67-87E8A7876181}" type="sibTrans" cxnId="{2AAFD3DB-D989-4656-92D9-ADAB43F76AD3}">
      <dgm:prSet/>
      <dgm:spPr/>
      <dgm:t>
        <a:bodyPr/>
        <a:lstStyle/>
        <a:p>
          <a:endParaRPr lang="en-US"/>
        </a:p>
      </dgm:t>
    </dgm:pt>
    <dgm:pt modelId="{1FB48EBE-0370-4119-A8C2-3DB4B0B037E5}">
      <dgm:prSet phldrT="[Tes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Step 2</a:t>
          </a:r>
        </a:p>
      </dgm:t>
    </dgm:pt>
    <dgm:pt modelId="{763DAD3A-8453-41A6-B02C-1AA4C6CA0DB4}" type="parTrans" cxnId="{CE407954-5F40-4E7C-9747-FB9E902E5125}">
      <dgm:prSet/>
      <dgm:spPr/>
      <dgm:t>
        <a:bodyPr/>
        <a:lstStyle/>
        <a:p>
          <a:endParaRPr lang="en-US"/>
        </a:p>
      </dgm:t>
    </dgm:pt>
    <dgm:pt modelId="{CAC31887-6100-4D4F-A7B5-40FBFBB0EEF5}" type="sibTrans" cxnId="{CE407954-5F40-4E7C-9747-FB9E902E5125}">
      <dgm:prSet/>
      <dgm:spPr/>
      <dgm:t>
        <a:bodyPr/>
        <a:lstStyle/>
        <a:p>
          <a:endParaRPr lang="en-US"/>
        </a:p>
      </dgm:t>
    </dgm:pt>
    <dgm:pt modelId="{69D117B7-472F-4CE9-A6D6-66488706A05E}">
      <dgm:prSet phldrT="[Testo]"/>
      <dgm:spPr/>
      <dgm:t>
        <a:bodyPr/>
        <a:lstStyle/>
        <a:p>
          <a:r>
            <a:rPr lang="en-US" dirty="0"/>
            <a:t>Use Refresh layer to fill  the gaps in GIS </a:t>
          </a:r>
          <a:r>
            <a:rPr lang="en-US" dirty="0" smtClean="0"/>
            <a:t>Soil</a:t>
          </a:r>
          <a:endParaRPr lang="en-US" dirty="0"/>
        </a:p>
      </dgm:t>
    </dgm:pt>
    <dgm:pt modelId="{E9D38068-7AEC-41B6-9066-F923BB5E18FD}" type="parTrans" cxnId="{C9D5F597-301F-4332-9F90-B0EB27F7CB2F}">
      <dgm:prSet/>
      <dgm:spPr/>
      <dgm:t>
        <a:bodyPr/>
        <a:lstStyle/>
        <a:p>
          <a:endParaRPr lang="en-US"/>
        </a:p>
      </dgm:t>
    </dgm:pt>
    <dgm:pt modelId="{1C6C020E-CFD6-49B2-A55D-08359618CF18}" type="sibTrans" cxnId="{C9D5F597-301F-4332-9F90-B0EB27F7CB2F}">
      <dgm:prSet/>
      <dgm:spPr/>
      <dgm:t>
        <a:bodyPr/>
        <a:lstStyle/>
        <a:p>
          <a:endParaRPr lang="en-US"/>
        </a:p>
      </dgm:t>
    </dgm:pt>
    <dgm:pt modelId="{E372DA8B-0DB0-407A-AF9F-1328AF4D0912}">
      <dgm:prSet phldrT="[Tes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Step 3</a:t>
          </a:r>
        </a:p>
      </dgm:t>
    </dgm:pt>
    <dgm:pt modelId="{C5007C37-8271-4432-A2FD-99EE553A51FC}" type="parTrans" cxnId="{EBC85CAE-0982-438A-AA1D-DD739F191163}">
      <dgm:prSet/>
      <dgm:spPr/>
      <dgm:t>
        <a:bodyPr/>
        <a:lstStyle/>
        <a:p>
          <a:endParaRPr lang="en-US"/>
        </a:p>
      </dgm:t>
    </dgm:pt>
    <dgm:pt modelId="{24E5638E-CB9B-41A5-B1CA-2F835D69EFC7}" type="sibTrans" cxnId="{EBC85CAE-0982-438A-AA1D-DD739F191163}">
      <dgm:prSet/>
      <dgm:spPr/>
      <dgm:t>
        <a:bodyPr/>
        <a:lstStyle/>
        <a:p>
          <a:endParaRPr lang="en-US"/>
        </a:p>
      </dgm:t>
    </dgm:pt>
    <dgm:pt modelId="{D7AD2897-8D9F-443D-BD3A-CDC921AB525C}">
      <dgm:prSet phldrT="[Testo]"/>
      <dgm:spPr/>
      <dgm:t>
        <a:bodyPr/>
        <a:lstStyle/>
        <a:p>
          <a:r>
            <a:rPr lang="en-US" dirty="0"/>
            <a:t>Add </a:t>
          </a:r>
          <a:r>
            <a:rPr lang="en-US" dirty="0" smtClean="0"/>
            <a:t>Company File</a:t>
          </a:r>
          <a:endParaRPr lang="en-US" dirty="0"/>
        </a:p>
      </dgm:t>
    </dgm:pt>
    <dgm:pt modelId="{D7434870-CA96-4A16-981F-2635CDDAA136}" type="parTrans" cxnId="{8791CC46-31C9-4FED-8F38-F525C25DE405}">
      <dgm:prSet/>
      <dgm:spPr/>
      <dgm:t>
        <a:bodyPr/>
        <a:lstStyle/>
        <a:p>
          <a:endParaRPr lang="en-US"/>
        </a:p>
      </dgm:t>
    </dgm:pt>
    <dgm:pt modelId="{E470C3E9-CDF6-4FF9-B844-02F1A061EBF4}" type="sibTrans" cxnId="{8791CC46-31C9-4FED-8F38-F525C25DE405}">
      <dgm:prSet/>
      <dgm:spPr/>
      <dgm:t>
        <a:bodyPr/>
        <a:lstStyle/>
        <a:p>
          <a:endParaRPr lang="en-US"/>
        </a:p>
      </dgm:t>
    </dgm:pt>
    <dgm:pt modelId="{897B9ECD-1FCB-4CC8-9BD2-5381D4109315}" type="pres">
      <dgm:prSet presAssocID="{F0946C77-53A6-449F-A5AE-682901F1FA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150"/>
        </a:p>
      </dgm:t>
    </dgm:pt>
    <dgm:pt modelId="{1C523FCA-D9F1-4E6F-883A-F4C1488299D4}" type="pres">
      <dgm:prSet presAssocID="{774429A9-63B9-40DB-B9E1-3B6D507325C5}" presName="composite" presStyleCnt="0"/>
      <dgm:spPr/>
    </dgm:pt>
    <dgm:pt modelId="{F527F06C-873B-4E1E-BAAE-A07FCE312499}" type="pres">
      <dgm:prSet presAssocID="{774429A9-63B9-40DB-B9E1-3B6D507325C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150"/>
        </a:p>
      </dgm:t>
    </dgm:pt>
    <dgm:pt modelId="{FFD3536F-EA1B-4692-99D7-1B4C24F8D18B}" type="pres">
      <dgm:prSet presAssocID="{774429A9-63B9-40DB-B9E1-3B6D507325C5}" presName="descendantText" presStyleLbl="alignAcc1" presStyleIdx="0" presStyleCnt="3" custLinFactNeighborX="826">
        <dgm:presLayoutVars>
          <dgm:bulletEnabled val="1"/>
        </dgm:presLayoutVars>
      </dgm:prSet>
      <dgm:spPr/>
      <dgm:t>
        <a:bodyPr/>
        <a:lstStyle/>
        <a:p>
          <a:endParaRPr lang="en-150"/>
        </a:p>
      </dgm:t>
    </dgm:pt>
    <dgm:pt modelId="{9E3C8817-7B26-42DA-852F-B6F9BD94D673}" type="pres">
      <dgm:prSet presAssocID="{1A5676EC-8E45-43EA-B12B-8C56F7FF343D}" presName="sp" presStyleCnt="0"/>
      <dgm:spPr/>
    </dgm:pt>
    <dgm:pt modelId="{1CAD593A-0A79-4AFF-8525-6F95F51CE592}" type="pres">
      <dgm:prSet presAssocID="{1FB48EBE-0370-4119-A8C2-3DB4B0B037E5}" presName="composite" presStyleCnt="0"/>
      <dgm:spPr/>
    </dgm:pt>
    <dgm:pt modelId="{98820001-A81C-4858-8C2D-1C55D6B3AC83}" type="pres">
      <dgm:prSet presAssocID="{1FB48EBE-0370-4119-A8C2-3DB4B0B037E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150"/>
        </a:p>
      </dgm:t>
    </dgm:pt>
    <dgm:pt modelId="{10098833-5DF2-41BE-B904-359B3BDD13CD}" type="pres">
      <dgm:prSet presAssocID="{1FB48EBE-0370-4119-A8C2-3DB4B0B037E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150"/>
        </a:p>
      </dgm:t>
    </dgm:pt>
    <dgm:pt modelId="{CA790F2A-3C4D-4E31-BE9D-6F6A7C3BD226}" type="pres">
      <dgm:prSet presAssocID="{CAC31887-6100-4D4F-A7B5-40FBFBB0EEF5}" presName="sp" presStyleCnt="0"/>
      <dgm:spPr/>
    </dgm:pt>
    <dgm:pt modelId="{74264C69-D008-490A-90E3-0BCB259AE464}" type="pres">
      <dgm:prSet presAssocID="{E372DA8B-0DB0-407A-AF9F-1328AF4D0912}" presName="composite" presStyleCnt="0"/>
      <dgm:spPr/>
    </dgm:pt>
    <dgm:pt modelId="{9CE2409D-3305-4339-8BE7-8252EF808601}" type="pres">
      <dgm:prSet presAssocID="{E372DA8B-0DB0-407A-AF9F-1328AF4D091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150"/>
        </a:p>
      </dgm:t>
    </dgm:pt>
    <dgm:pt modelId="{9E3987C6-240D-4250-85BB-BFC5C409AF31}" type="pres">
      <dgm:prSet presAssocID="{E372DA8B-0DB0-407A-AF9F-1328AF4D091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150"/>
        </a:p>
      </dgm:t>
    </dgm:pt>
  </dgm:ptLst>
  <dgm:cxnLst>
    <dgm:cxn modelId="{98726694-A586-4F5E-8E26-6010586E480E}" type="presOf" srcId="{92CE9A85-60B5-4759-8513-D87E75819A7E}" destId="{FFD3536F-EA1B-4692-99D7-1B4C24F8D18B}" srcOrd="0" destOrd="1" presId="urn:microsoft.com/office/officeart/2005/8/layout/chevron2"/>
    <dgm:cxn modelId="{B7C37E24-EA79-4F92-A6C5-2E4BBCAC13F4}" type="presOf" srcId="{02EBCF54-0CD5-459D-9D82-ADB9695B244A}" destId="{FFD3536F-EA1B-4692-99D7-1B4C24F8D18B}" srcOrd="0" destOrd="0" presId="urn:microsoft.com/office/officeart/2005/8/layout/chevron2"/>
    <dgm:cxn modelId="{23C8A0EA-E43B-42AB-8147-0F3768503486}" type="presOf" srcId="{F0946C77-53A6-449F-A5AE-682901F1FA54}" destId="{897B9ECD-1FCB-4CC8-9BD2-5381D4109315}" srcOrd="0" destOrd="0" presId="urn:microsoft.com/office/officeart/2005/8/layout/chevron2"/>
    <dgm:cxn modelId="{280A0E0B-E23C-4F0F-BF06-75B9C69F4349}" srcId="{F0946C77-53A6-449F-A5AE-682901F1FA54}" destId="{774429A9-63B9-40DB-B9E1-3B6D507325C5}" srcOrd="0" destOrd="0" parTransId="{BA560D29-A7C7-4D48-A3A3-61E70E5BD63F}" sibTransId="{1A5676EC-8E45-43EA-B12B-8C56F7FF343D}"/>
    <dgm:cxn modelId="{4C9ECFB6-BD32-437C-8011-52B5FB41800D}" type="presOf" srcId="{774429A9-63B9-40DB-B9E1-3B6D507325C5}" destId="{F527F06C-873B-4E1E-BAAE-A07FCE312499}" srcOrd="0" destOrd="0" presId="urn:microsoft.com/office/officeart/2005/8/layout/chevron2"/>
    <dgm:cxn modelId="{18B19129-DBF9-44BB-913D-9A7EE0899A0D}" type="presOf" srcId="{D7AD2897-8D9F-443D-BD3A-CDC921AB525C}" destId="{9E3987C6-240D-4250-85BB-BFC5C409AF31}" srcOrd="0" destOrd="0" presId="urn:microsoft.com/office/officeart/2005/8/layout/chevron2"/>
    <dgm:cxn modelId="{8791CC46-31C9-4FED-8F38-F525C25DE405}" srcId="{E372DA8B-0DB0-407A-AF9F-1328AF4D0912}" destId="{D7AD2897-8D9F-443D-BD3A-CDC921AB525C}" srcOrd="0" destOrd="0" parTransId="{D7434870-CA96-4A16-981F-2635CDDAA136}" sibTransId="{E470C3E9-CDF6-4FF9-B844-02F1A061EBF4}"/>
    <dgm:cxn modelId="{C9D5F597-301F-4332-9F90-B0EB27F7CB2F}" srcId="{1FB48EBE-0370-4119-A8C2-3DB4B0B037E5}" destId="{69D117B7-472F-4CE9-A6D6-66488706A05E}" srcOrd="0" destOrd="0" parTransId="{E9D38068-7AEC-41B6-9066-F923BB5E18FD}" sibTransId="{1C6C020E-CFD6-49B2-A55D-08359618CF18}"/>
    <dgm:cxn modelId="{7D734059-A890-47D0-B444-AE6E7D8587E9}" srcId="{774429A9-63B9-40DB-B9E1-3B6D507325C5}" destId="{02EBCF54-0CD5-459D-9D82-ADB9695B244A}" srcOrd="0" destOrd="0" parTransId="{7ABA6690-B8A4-4487-B0E3-8CBB512F905B}" sibTransId="{202114E7-E275-4A37-9BD1-724D32A18BF7}"/>
    <dgm:cxn modelId="{ABC1E0D1-DCB9-44AD-BA0C-55615587D173}" type="presOf" srcId="{E372DA8B-0DB0-407A-AF9F-1328AF4D0912}" destId="{9CE2409D-3305-4339-8BE7-8252EF808601}" srcOrd="0" destOrd="0" presId="urn:microsoft.com/office/officeart/2005/8/layout/chevron2"/>
    <dgm:cxn modelId="{EBC85CAE-0982-438A-AA1D-DD739F191163}" srcId="{F0946C77-53A6-449F-A5AE-682901F1FA54}" destId="{E372DA8B-0DB0-407A-AF9F-1328AF4D0912}" srcOrd="2" destOrd="0" parTransId="{C5007C37-8271-4432-A2FD-99EE553A51FC}" sibTransId="{24E5638E-CB9B-41A5-B1CA-2F835D69EFC7}"/>
    <dgm:cxn modelId="{B8B4E77F-6C13-4DF8-83B8-3E31720D7603}" type="presOf" srcId="{1FB48EBE-0370-4119-A8C2-3DB4B0B037E5}" destId="{98820001-A81C-4858-8C2D-1C55D6B3AC83}" srcOrd="0" destOrd="0" presId="urn:microsoft.com/office/officeart/2005/8/layout/chevron2"/>
    <dgm:cxn modelId="{2AAFD3DB-D989-4656-92D9-ADAB43F76AD3}" srcId="{774429A9-63B9-40DB-B9E1-3B6D507325C5}" destId="{92CE9A85-60B5-4759-8513-D87E75819A7E}" srcOrd="1" destOrd="0" parTransId="{78D479A9-DA0E-4ACB-9F8D-F1D20AC930A6}" sibTransId="{FEA28BF8-A86A-4199-AE67-87E8A7876181}"/>
    <dgm:cxn modelId="{D0E03709-5232-4E52-988C-7234A0FF2E12}" type="presOf" srcId="{69D117B7-472F-4CE9-A6D6-66488706A05E}" destId="{10098833-5DF2-41BE-B904-359B3BDD13CD}" srcOrd="0" destOrd="0" presId="urn:microsoft.com/office/officeart/2005/8/layout/chevron2"/>
    <dgm:cxn modelId="{CE407954-5F40-4E7C-9747-FB9E902E5125}" srcId="{F0946C77-53A6-449F-A5AE-682901F1FA54}" destId="{1FB48EBE-0370-4119-A8C2-3DB4B0B037E5}" srcOrd="1" destOrd="0" parTransId="{763DAD3A-8453-41A6-B02C-1AA4C6CA0DB4}" sibTransId="{CAC31887-6100-4D4F-A7B5-40FBFBB0EEF5}"/>
    <dgm:cxn modelId="{9F01A6B9-CC5B-429D-9A2B-47EF3739F488}" type="presParOf" srcId="{897B9ECD-1FCB-4CC8-9BD2-5381D4109315}" destId="{1C523FCA-D9F1-4E6F-883A-F4C1488299D4}" srcOrd="0" destOrd="0" presId="urn:microsoft.com/office/officeart/2005/8/layout/chevron2"/>
    <dgm:cxn modelId="{83C4CE9C-3FC1-444F-9AC6-BDDF27A59E68}" type="presParOf" srcId="{1C523FCA-D9F1-4E6F-883A-F4C1488299D4}" destId="{F527F06C-873B-4E1E-BAAE-A07FCE312499}" srcOrd="0" destOrd="0" presId="urn:microsoft.com/office/officeart/2005/8/layout/chevron2"/>
    <dgm:cxn modelId="{0E8944E7-DBE3-49C4-AD31-C35363A61B95}" type="presParOf" srcId="{1C523FCA-D9F1-4E6F-883A-F4C1488299D4}" destId="{FFD3536F-EA1B-4692-99D7-1B4C24F8D18B}" srcOrd="1" destOrd="0" presId="urn:microsoft.com/office/officeart/2005/8/layout/chevron2"/>
    <dgm:cxn modelId="{A404660B-6514-4B17-8A11-3D675BC16C74}" type="presParOf" srcId="{897B9ECD-1FCB-4CC8-9BD2-5381D4109315}" destId="{9E3C8817-7B26-42DA-852F-B6F9BD94D673}" srcOrd="1" destOrd="0" presId="urn:microsoft.com/office/officeart/2005/8/layout/chevron2"/>
    <dgm:cxn modelId="{8A80138D-B904-4702-9009-E599E0146F66}" type="presParOf" srcId="{897B9ECD-1FCB-4CC8-9BD2-5381D4109315}" destId="{1CAD593A-0A79-4AFF-8525-6F95F51CE592}" srcOrd="2" destOrd="0" presId="urn:microsoft.com/office/officeart/2005/8/layout/chevron2"/>
    <dgm:cxn modelId="{27C0DFE7-82F7-446A-A9CF-1F4858CA8312}" type="presParOf" srcId="{1CAD593A-0A79-4AFF-8525-6F95F51CE592}" destId="{98820001-A81C-4858-8C2D-1C55D6B3AC83}" srcOrd="0" destOrd="0" presId="urn:microsoft.com/office/officeart/2005/8/layout/chevron2"/>
    <dgm:cxn modelId="{043B9655-0E6E-4BDD-AD0F-126E6BB95D50}" type="presParOf" srcId="{1CAD593A-0A79-4AFF-8525-6F95F51CE592}" destId="{10098833-5DF2-41BE-B904-359B3BDD13CD}" srcOrd="1" destOrd="0" presId="urn:microsoft.com/office/officeart/2005/8/layout/chevron2"/>
    <dgm:cxn modelId="{312E02D3-D22E-4B10-81B7-7E13ADA609FB}" type="presParOf" srcId="{897B9ECD-1FCB-4CC8-9BD2-5381D4109315}" destId="{CA790F2A-3C4D-4E31-BE9D-6F6A7C3BD226}" srcOrd="3" destOrd="0" presId="urn:microsoft.com/office/officeart/2005/8/layout/chevron2"/>
    <dgm:cxn modelId="{40502580-A59B-4E2D-A018-5FA8B9EA429E}" type="presParOf" srcId="{897B9ECD-1FCB-4CC8-9BD2-5381D4109315}" destId="{74264C69-D008-490A-90E3-0BCB259AE464}" srcOrd="4" destOrd="0" presId="urn:microsoft.com/office/officeart/2005/8/layout/chevron2"/>
    <dgm:cxn modelId="{9C54FEC6-72A7-44A8-BC35-C32EAF416A3A}" type="presParOf" srcId="{74264C69-D008-490A-90E3-0BCB259AE464}" destId="{9CE2409D-3305-4339-8BE7-8252EF808601}" srcOrd="0" destOrd="0" presId="urn:microsoft.com/office/officeart/2005/8/layout/chevron2"/>
    <dgm:cxn modelId="{F86E0C68-C9AE-4872-BE0A-2738F8E64058}" type="presParOf" srcId="{74264C69-D008-490A-90E3-0BCB259AE464}" destId="{9E3987C6-240D-4250-85BB-BFC5C409AF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7F06C-873B-4E1E-BAAE-A07FCE312499}">
      <dsp:nvSpPr>
        <dsp:cNvPr id="0" name=""/>
        <dsp:cNvSpPr/>
      </dsp:nvSpPr>
      <dsp:spPr>
        <a:xfrm rot="5400000">
          <a:off x="-117485" y="118502"/>
          <a:ext cx="783235" cy="548264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Step 1</a:t>
          </a:r>
        </a:p>
      </dsp:txBody>
      <dsp:txXfrm rot="-5400000">
        <a:off x="1" y="275148"/>
        <a:ext cx="548264" cy="234971"/>
      </dsp:txXfrm>
    </dsp:sp>
    <dsp:sp modelId="{FFD3536F-EA1B-4692-99D7-1B4C24F8D18B}">
      <dsp:nvSpPr>
        <dsp:cNvPr id="0" name=""/>
        <dsp:cNvSpPr/>
      </dsp:nvSpPr>
      <dsp:spPr>
        <a:xfrm rot="5400000">
          <a:off x="2343523" y="-1794241"/>
          <a:ext cx="509102" cy="4099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strike="noStrike" kern="1200" baseline="0" dirty="0">
              <a:latin typeface="Calibri" panose="020F0502020204030204" pitchFamily="34" charset="0"/>
            </a:rPr>
            <a:t>Correct topology errors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Fix geometry</a:t>
          </a:r>
        </a:p>
      </dsp:txBody>
      <dsp:txXfrm rot="-5400000">
        <a:off x="548264" y="25870"/>
        <a:ext cx="4074768" cy="459398"/>
      </dsp:txXfrm>
    </dsp:sp>
    <dsp:sp modelId="{98820001-A81C-4858-8C2D-1C55D6B3AC83}">
      <dsp:nvSpPr>
        <dsp:cNvPr id="0" name=""/>
        <dsp:cNvSpPr/>
      </dsp:nvSpPr>
      <dsp:spPr>
        <a:xfrm rot="5400000">
          <a:off x="-117485" y="737258"/>
          <a:ext cx="783235" cy="548264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Step 2</a:t>
          </a:r>
        </a:p>
      </dsp:txBody>
      <dsp:txXfrm rot="-5400000">
        <a:off x="1" y="893904"/>
        <a:ext cx="548264" cy="234971"/>
      </dsp:txXfrm>
    </dsp:sp>
    <dsp:sp modelId="{10098833-5DF2-41BE-B904-359B3BDD13CD}">
      <dsp:nvSpPr>
        <dsp:cNvPr id="0" name=""/>
        <dsp:cNvSpPr/>
      </dsp:nvSpPr>
      <dsp:spPr>
        <a:xfrm rot="5400000">
          <a:off x="2343523" y="-1175485"/>
          <a:ext cx="509102" cy="4099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Use Refresh layer to fill  the gaps in GIS </a:t>
          </a:r>
          <a:r>
            <a:rPr lang="en-US" sz="1400" kern="1200" dirty="0" smtClean="0"/>
            <a:t>Soil</a:t>
          </a:r>
          <a:endParaRPr lang="en-US" sz="1400" kern="1200" dirty="0"/>
        </a:p>
      </dsp:txBody>
      <dsp:txXfrm rot="-5400000">
        <a:off x="548264" y="644626"/>
        <a:ext cx="4074768" cy="459398"/>
      </dsp:txXfrm>
    </dsp:sp>
    <dsp:sp modelId="{9CE2409D-3305-4339-8BE7-8252EF808601}">
      <dsp:nvSpPr>
        <dsp:cNvPr id="0" name=""/>
        <dsp:cNvSpPr/>
      </dsp:nvSpPr>
      <dsp:spPr>
        <a:xfrm rot="5400000">
          <a:off x="-117485" y="1356013"/>
          <a:ext cx="783235" cy="548264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Step 3</a:t>
          </a:r>
        </a:p>
      </dsp:txBody>
      <dsp:txXfrm rot="-5400000">
        <a:off x="1" y="1512659"/>
        <a:ext cx="548264" cy="234971"/>
      </dsp:txXfrm>
    </dsp:sp>
    <dsp:sp modelId="{9E3987C6-240D-4250-85BB-BFC5C409AF31}">
      <dsp:nvSpPr>
        <dsp:cNvPr id="0" name=""/>
        <dsp:cNvSpPr/>
      </dsp:nvSpPr>
      <dsp:spPr>
        <a:xfrm rot="5400000">
          <a:off x="2343523" y="-556730"/>
          <a:ext cx="509102" cy="4099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Add </a:t>
          </a:r>
          <a:r>
            <a:rPr lang="en-US" sz="1400" kern="1200" dirty="0" smtClean="0"/>
            <a:t>Company File</a:t>
          </a:r>
          <a:endParaRPr lang="en-US" sz="1400" kern="1200" dirty="0"/>
        </a:p>
      </dsp:txBody>
      <dsp:txXfrm rot="-5400000">
        <a:off x="548264" y="1263381"/>
        <a:ext cx="4074768" cy="459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107D6-0C38-4B9C-8462-903AB18BAE5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06392-B941-45B6-BDE7-4C018D6F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06392-B941-45B6-BDE7-4C018D6F52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 level in code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06392-B941-45B6-BDE7-4C018D6F52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6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06392-B941-45B6-BDE7-4C018D6F52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5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06392-B941-45B6-BDE7-4C018D6F52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05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pic there are around 3 mil points (3150847)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06392-B941-45B6-BDE7-4C018D6F52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8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06392-B941-45B6-BDE7-4C018D6F52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67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06392-B941-45B6-BDE7-4C018D6F52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5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EF33CEC-498B-4C83-9FA1-118126E16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2046DC8A-DA16-4B89-B043-04A5FF9EE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8B919A7-26FC-41B6-A07B-03B3324F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64BB-4313-4BC7-99E0-001B62EBCC57}" type="datetime7">
              <a:rPr lang="en-US" smtClean="0"/>
              <a:t>Jan-22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39A003C-73FD-4123-922B-6A62314F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Pietro Macedoni, Integration of land use vector data from administrative sources for agri-environmental analysis, University of Bologna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6FA8C70-2F89-4E6F-ADC6-CFA18903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BC39-707A-400A-A653-34A0FAAF9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9C6EE7-C772-40D7-958C-ABA681D6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33BF654F-4068-48A0-9367-07160A5FB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BA619F0-1896-44E6-8639-9F8248EB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1929-7A2B-4C63-AAC1-5C5D1F72C76B}" type="datetime7">
              <a:rPr lang="en-US" smtClean="0"/>
              <a:t>Jan-22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893D3C2-7C19-4CF8-A550-177AB132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Pietro Macedoni, Integration of land use vector data from administrative sources for agri-environmental analysis, University of Bologna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4D4C010-16DC-4B9D-804E-96F49B7F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BC39-707A-400A-A653-34A0FAAF9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3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6D1C8D7C-B609-4B09-B7D0-C776E6EB9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F4E953D7-F6E0-43C1-A53C-16C52A0BF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0D87738-C684-4886-8246-85F2978E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A93B-60EB-4426-BA0C-1500802203D6}" type="datetime7">
              <a:rPr lang="en-US" smtClean="0"/>
              <a:t>Jan-22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C675C42-7D5D-4B9E-8345-E5A36CC3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Pietro Macedoni, Integration of land use vector data from administrative sources for agri-environmental analysis, University of Bologna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A1A79-C1D5-4AAF-82BB-A8B68E9F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BC39-707A-400A-A653-34A0FAAF9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AE9F17A-63D5-4A66-B0D3-06EF46C7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8592E08-6A37-4790-B2CE-AC367BC91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CE6F30C-0DA7-41F1-A2BC-7098C3898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F4FC-9DC3-4A68-AA4B-9927B0E29F82}" type="datetime7">
              <a:rPr lang="en-US" smtClean="0"/>
              <a:t>Jan-22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AB06723-7A2B-4A86-88C7-13E601F2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Pietro Macedoni, Integration of land use vector data from administrative sources for agri-environmental analysis, University of Bologna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C3B2E14-EC77-4E7A-824A-D45805C3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BC39-707A-400A-A653-34A0FAAF9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3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AA54D86-474C-4EF2-AC68-64932324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3E25888-819A-4E47-A0E1-BB0D2BFC8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84C9F9A-6279-4205-87AA-0D5DAA1E8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61CC-6BA4-47C6-BA4A-2D72E1406910}" type="datetime7">
              <a:rPr lang="en-US" smtClean="0"/>
              <a:t>Jan-22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1D486EC-AFC7-445F-9E76-F1A0C9FF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Pietro Macedoni, Integration of land use vector data from administrative sources for agri-environmental analysis, University of Bologna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283F583A-2635-47C5-A29F-2EA998C6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BC39-707A-400A-A653-34A0FAAF9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8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076BC81-C41D-4B03-A06E-B2943AD50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C41F835-D490-443A-AC95-BB6F617BB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6D85608-9020-4D79-91C3-66B3FD60C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7ABE7911-6786-4ECE-967C-49DAEF82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3247-8EEA-466D-A205-9A41E5729C19}" type="datetime7">
              <a:rPr lang="en-US" smtClean="0"/>
              <a:t>Jan-22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19EDB4BA-C3DE-4857-A613-835E4654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Pietro Macedoni, Integration of land use vector data from administrative sources for agri-environmental analysis, University of Bologna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622977BC-7F4B-4171-9358-3A4413B5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BC39-707A-400A-A653-34A0FAAF9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5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F3C04DC-E782-49F8-B2D3-97AB7C78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4CC45DA0-FC72-4D52-BC41-7DFEEC2C0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E8D0EDB1-D487-4FE4-A9EF-74349D8FD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C64B39A2-32AB-48E3-B56D-310B46085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67D53914-1D39-4C30-B7EE-FD151F733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39BF7045-5BDA-4451-8FAE-8C242A2E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0138-AE37-47A1-8E75-373672921AA6}" type="datetime7">
              <a:rPr lang="en-US" smtClean="0"/>
              <a:t>Jan-22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F84EFE1C-B272-4A0D-BA6F-BB140EF2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Pietro Macedoni, Integration of land use vector data from administrative sources for agri-environmental analysis, University of Bologna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B4F56E11-1089-4512-8A9F-66B0F7D2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BC39-707A-400A-A653-34A0FAAF9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1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CF4F1FD-2C92-48A7-BBA2-4C605910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979EC9FF-7780-4AA6-92BC-FFC6CF0B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905E-AA6F-4E93-9EAC-7C83B35757A7}" type="datetime7">
              <a:rPr lang="en-US" smtClean="0"/>
              <a:t>Jan-22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9E7DFC36-07E1-4D71-808F-9D4EA1F2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Pietro Macedoni, Integration of land use vector data from administrative sources for agri-environmental analysis, University of Bologna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231EE887-BFBA-46A9-B001-175F98F2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BC39-707A-400A-A653-34A0FAAF9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4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C920CA66-7851-4041-BA9E-3EC263F41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BA50-517D-487D-9F89-A677037DD42D}" type="datetime7">
              <a:rPr lang="en-US" smtClean="0"/>
              <a:t>Jan-22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94890F9B-F7E6-4FF6-8628-14372E01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Pietro Macedoni, Integration of land use vector data from administrative sources for agri-environmental analysis, University of Bologna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4E1C7B9C-B06B-4620-8177-D8255C67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BC39-707A-400A-A653-34A0FAAF9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9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10A33AC-9442-4940-B9EF-56807F85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88C9599-7DE5-49D9-BDB7-73E43E096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F1AAFCC6-111E-4C55-BBDD-546A0DCE2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6881CDF5-22BD-43EB-9C77-ECCB15AC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24B0-A742-4991-846D-08DB68EABD14}" type="datetime7">
              <a:rPr lang="en-US" smtClean="0"/>
              <a:t>Jan-22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8892B8E4-BB1E-407F-B071-C5735FED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Pietro Macedoni, Integration of land use vector data from administrative sources for agri-environmental analysis, University of Bologna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BF395C3-5BAC-4499-9CAA-761E2C3D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BC39-707A-400A-A653-34A0FAAF9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6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AF424EB-F271-42BA-AE73-C3F9FAEB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9BD7F8E4-2E87-4AD8-BE59-4136FA307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464E0CF8-FB50-48B0-9585-AE8DCE11F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86E1CCB9-9F81-4679-BC16-C43477CF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FBA3-C6B4-4E1D-863B-999C1D66DC2D}" type="datetime7">
              <a:rPr lang="en-US" smtClean="0"/>
              <a:t>Jan-22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66321958-94E4-410E-88CC-1CCA289C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Pietro Macedoni, Integration of land use vector data from administrative sources for agri-environmental analysis, University of Bologna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6386F151-538D-4928-AC3F-79F30D15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BC39-707A-400A-A653-34A0FAAF9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6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17472AFC-05ED-4229-8E30-6A1E9CF1E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0036CED-0F38-4EE7-9B73-FDB79DA6A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679D1DB-4C61-49E1-BBAD-532EF9494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63D40-039A-4AFC-96DF-0721CB853146}" type="datetime7">
              <a:rPr lang="en-US" smtClean="0"/>
              <a:t>Jan-22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80C0A96-5756-4097-ADDF-1CA9E2915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Pietro Macedoni, Integration of land use vector data from administrative sources for agri-environmental analysis, University of Bologna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BF5DC2C-A335-4D27-B8B9-8F6F05C04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7BC39-707A-400A-A653-34A0FAAF9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7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="" xmlns:a16="http://schemas.microsoft.com/office/drawing/2014/main" id="{A8384FB5-9ADC-4DDC-881B-597D56F5B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1E5A9A7-95C6-4F4F-B00E-C82E07FE6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07DD2DE-F619-49DD-B5E7-03A290FF4E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5149191-5F60-4A28-AAFF-039F96B0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F8260ED5-17F7-4158-B241-D51DD4CF1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1952EE11-AC1D-4227-9DE9-F408F8102CD4}"/>
              </a:ext>
            </a:extLst>
          </p:cNvPr>
          <p:cNvSpPr txBox="1"/>
          <p:nvPr/>
        </p:nvSpPr>
        <p:spPr>
          <a:xfrm>
            <a:off x="559433" y="2498586"/>
            <a:ext cx="2919738" cy="1494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Pietro </a:t>
            </a:r>
            <a:r>
              <a:rPr lang="en-US" sz="20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Macedoni</a:t>
            </a:r>
            <a:r>
              <a:rPr lang="en-US" sz="2000" dirty="0" smtClean="0">
                <a:solidFill>
                  <a:srgbClr val="FFFFFF"/>
                </a:solidFill>
              </a:rPr>
              <a:t>,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Flavio</a:t>
            </a:r>
            <a:r>
              <a:rPr lang="en-US" sz="20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Lupia</a:t>
            </a:r>
            <a:r>
              <a:rPr lang="en-US" sz="2000" dirty="0" smtClean="0">
                <a:solidFill>
                  <a:srgbClr val="FFFFFF"/>
                </a:solidFill>
              </a:rPr>
              <a:t>,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Elisabetta</a:t>
            </a:r>
            <a:r>
              <a:rPr lang="en-US" sz="20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Carfagna</a:t>
            </a:r>
            <a:endParaRPr lang="en-US" sz="2000" kern="120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1" name="Immagine 30" descr="logo-rosso">
            <a:extLst>
              <a:ext uri="{FF2B5EF4-FFF2-40B4-BE49-F238E27FC236}">
                <a16:creationId xmlns="" xmlns:a16="http://schemas.microsoft.com/office/drawing/2014/main" id="{ECF0B89A-9C8D-4F13-87DF-12DEF3D707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619" y="180133"/>
            <a:ext cx="707286" cy="703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01043" y="2011680"/>
            <a:ext cx="6892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Spatial exploration of the relationships between agricultural land use and water quality measures</a:t>
            </a:r>
            <a:endParaRPr lang="en-150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29" y="180133"/>
            <a:ext cx="5653256" cy="711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39" y="169822"/>
            <a:ext cx="1312627" cy="7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1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3B8CE7E-4943-47A3-B775-DEC49A894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Integration with environmental data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02F0B80-7B5A-4F21-A7B3-4875D06A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  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6A11212-4239-4D10-9C1A-280058A24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dirty="0"/>
              <a:t>The following process was followed to study the relations between the chemical concentrations in surface water and the land use: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Pre-elaboration of </a:t>
            </a:r>
            <a:r>
              <a:rPr lang="en-US" sz="1400" dirty="0" err="1"/>
              <a:t>Ispra</a:t>
            </a:r>
            <a:r>
              <a:rPr lang="en-US" sz="1400" dirty="0"/>
              <a:t> dataset of chemicals in waters </a:t>
            </a:r>
            <a:r>
              <a:rPr lang="en-US" sz="1400" dirty="0" smtClean="0"/>
              <a:t>(2016</a:t>
            </a:r>
            <a:r>
              <a:rPr lang="en-US" sz="1400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/>
              <a:t>Rasterization</a:t>
            </a:r>
            <a:r>
              <a:rPr lang="en-US" sz="1400" dirty="0" smtClean="0"/>
              <a:t> </a:t>
            </a:r>
            <a:r>
              <a:rPr lang="en-US" sz="1400" dirty="0"/>
              <a:t>of the “Hybrid Layer”.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Creation of buffer zone of 5 km around the ISPRA water monitoring stations.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Correspondence Analysis.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5007AB4-35D8-4D2E-B1BA-D882C18C0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277DF61-F303-46F4-974F-B6EDF4C1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7BC39-707A-400A-A653-34A0FAAF93D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2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3FA1AAC-C1ED-4F77-BFA4-BE80FC0AC7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3CFF2-9756-4FB5-B939-15C9890F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Water Chemicals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CB607B8-BB4B-4DB4-8E6D-66636285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27725" y="1957014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658AC3D-953E-44D5-9D50-E993D976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384" y="824249"/>
            <a:ext cx="6763901" cy="3837904"/>
          </a:xfrm>
        </p:spPr>
        <p:txBody>
          <a:bodyPr anchor="ctr">
            <a:normAutofit/>
          </a:bodyPr>
          <a:lstStyle/>
          <a:p>
            <a:r>
              <a:rPr lang="en-US" sz="1400" b="0" i="0" u="none" strike="noStrike" baseline="0" dirty="0" smtClean="0"/>
              <a:t>The </a:t>
            </a:r>
            <a:r>
              <a:rPr lang="en-US" sz="1400" dirty="0"/>
              <a:t>water monitoring stations </a:t>
            </a:r>
            <a:r>
              <a:rPr lang="en-US" sz="1400" b="0" i="0" u="none" strike="noStrike" baseline="0" dirty="0"/>
              <a:t>are unevenly distributed throughout the </a:t>
            </a:r>
            <a:r>
              <a:rPr lang="en-US" sz="1400" b="0" i="0" u="none" strike="noStrike" baseline="0" dirty="0" smtClean="0"/>
              <a:t>territory and 26 are </a:t>
            </a:r>
            <a:r>
              <a:rPr lang="en-US" sz="1400" b="0" i="0" u="none" strike="noStrike" baseline="0" dirty="0"/>
              <a:t>located in the </a:t>
            </a:r>
            <a:r>
              <a:rPr lang="en-US" sz="1400" b="0" i="0" u="none" strike="noStrike" baseline="0" dirty="0" smtClean="0"/>
              <a:t>study area</a:t>
            </a:r>
            <a:r>
              <a:rPr lang="en-US" sz="1400" b="0" i="0" u="none" strike="noStrike" dirty="0" smtClean="0"/>
              <a:t> </a:t>
            </a:r>
            <a:r>
              <a:rPr lang="en-US" sz="1400" b="0" i="0" u="none" strike="noStrike" baseline="0" dirty="0" smtClean="0"/>
              <a:t>and </a:t>
            </a:r>
            <a:r>
              <a:rPr lang="en-US" sz="1400" b="0" i="0" u="none" strike="noStrike" baseline="0" dirty="0"/>
              <a:t>seems to be clustered around certain area of interest.</a:t>
            </a:r>
          </a:p>
          <a:p>
            <a:r>
              <a:rPr lang="en-US" sz="1400" b="0" i="0" u="none" strike="noStrike" baseline="0" dirty="0"/>
              <a:t>Puglia tracks 28 substances in surface waters, </a:t>
            </a:r>
            <a:r>
              <a:rPr lang="en-US" sz="1400" b="0" i="0" u="none" strike="noStrike" baseline="0" dirty="0" err="1"/>
              <a:t>Isoproturon</a:t>
            </a:r>
            <a:r>
              <a:rPr lang="en-US" sz="1400" b="0" i="0" u="none" strike="noStrike" baseline="0" dirty="0"/>
              <a:t> (CAS 34123-59-6) a plant protection product, will be evaluated </a:t>
            </a:r>
            <a:r>
              <a:rPr lang="en-US" sz="1400" dirty="0"/>
              <a:t>in the analysis</a:t>
            </a:r>
            <a:endParaRPr lang="en-US" sz="1400" b="0" i="0" u="none" strike="noStrike" baseline="0" dirty="0"/>
          </a:p>
          <a:p>
            <a:endParaRPr lang="en-US" sz="140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0975A64-A513-417F-957F-B5F19ABA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 smtClean="0">
                <a:solidFill>
                  <a:srgbClr val="FFFFFF"/>
                </a:solidFill>
              </a:rPr>
              <a:t>  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5BD671A-5B77-44C8-B156-1DC2C5E6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7BC39-707A-400A-A653-34A0FAAF93D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28D25F44-62ED-418C-813B-DDFF475E63B9}"/>
              </a:ext>
            </a:extLst>
          </p:cNvPr>
          <p:cNvSpPr txBox="1"/>
          <p:nvPr/>
        </p:nvSpPr>
        <p:spPr>
          <a:xfrm>
            <a:off x="506965" y="3829237"/>
            <a:ext cx="3382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Location of survey station for </a:t>
            </a:r>
            <a:r>
              <a:rPr lang="en-US" sz="1050" i="1" dirty="0" smtClean="0"/>
              <a:t>the study area, </a:t>
            </a:r>
            <a:r>
              <a:rPr lang="en-US" sz="1050" i="1" dirty="0"/>
              <a:t>ISPRA 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67" y="581409"/>
            <a:ext cx="32194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31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3FA1AAC-C1ED-4F77-BFA4-BE80FC0AC7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CB652A6-6951-4FF0-A7BA-35066F71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Analysis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2C84328-DBA0-4F60-8ED5-E8EA783A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27725" y="1957014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F0658F4-76FE-4512-B767-56D8EFB26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61" y="711087"/>
            <a:ext cx="5623861" cy="383790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The “Hybrid Layer” is converted in to a 10mx10m raster using the Copernicus grid as reference 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Only the pixel with the 5km buffer from the station are selected.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pixel is associated with the level of concentration of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Isoproturon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within the buffer.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total concentration can assume 6 values that are rounded at the second decimal position. These numbers will be considered as ordered categorical variable.</a:t>
            </a:r>
            <a:endParaRPr lang="en-US" sz="110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24B171D-52FA-4E25-9B90-5AA7E542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 smtClean="0">
                <a:solidFill>
                  <a:srgbClr val="FFFFFF"/>
                </a:solidFill>
              </a:rPr>
              <a:t>  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BFE39A7-A8A0-4008-AF74-86B78206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7BC39-707A-400A-A653-34A0FAAF93D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4D25211A-3CA9-4EF4-AB99-572126DC6A1E}"/>
              </a:ext>
            </a:extLst>
          </p:cNvPr>
          <p:cNvSpPr txBox="1"/>
          <p:nvPr/>
        </p:nvSpPr>
        <p:spPr>
          <a:xfrm>
            <a:off x="7486035" y="4477237"/>
            <a:ext cx="4124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Example of the rasterized “Hybrid Layer” in the buffer zone of 6 clustered water </a:t>
            </a:r>
            <a:r>
              <a:rPr lang="en-US" sz="1100" i="1" dirty="0" err="1"/>
              <a:t>monitorning</a:t>
            </a:r>
            <a:r>
              <a:rPr lang="en-US" sz="1100" i="1" dirty="0"/>
              <a:t> stations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F7CA9B97-1ACF-4D4B-B47C-6FF6B31A7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013" y="844103"/>
            <a:ext cx="3968026" cy="33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3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CB652A6-6951-4FF0-A7BA-35066F71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571104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Correspondence Analysis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2C84328-DBA0-4F60-8ED5-E8EA783A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  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F0658F4-76FE-4512-B767-56D8EFB26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dirty="0"/>
              <a:t>The relationship between the concentration of </a:t>
            </a:r>
            <a:r>
              <a:rPr lang="en-US" sz="1400" dirty="0" err="1"/>
              <a:t>Isoproturon</a:t>
            </a:r>
            <a:r>
              <a:rPr lang="en-US" sz="1400" dirty="0"/>
              <a:t> and Land use is studied through correspondence analysis on the frequency table obtained from the raster. </a:t>
            </a:r>
          </a:p>
          <a:p>
            <a:pPr marL="0" indent="0">
              <a:buNone/>
            </a:pPr>
            <a:r>
              <a:rPr lang="en-US" sz="1400" dirty="0"/>
              <a:t>The frequency table is generated by converting each pixel containing the info of land use and concentration into a point:</a:t>
            </a:r>
          </a:p>
          <a:p>
            <a:r>
              <a:rPr lang="en-US" sz="1400" dirty="0"/>
              <a:t>Land use has been recoded in </a:t>
            </a:r>
            <a:r>
              <a:rPr lang="en-US" sz="1400" dirty="0" smtClean="0"/>
              <a:t>21 </a:t>
            </a:r>
            <a:r>
              <a:rPr lang="en-US" sz="1400" dirty="0"/>
              <a:t>levels in order to simplify the results</a:t>
            </a:r>
          </a:p>
          <a:p>
            <a:r>
              <a:rPr lang="en-US" sz="1400" dirty="0"/>
              <a:t>The total number of points within the buffers (</a:t>
            </a:r>
            <a:r>
              <a:rPr lang="en-US" sz="1400" dirty="0" smtClean="0"/>
              <a:t>26) </a:t>
            </a:r>
            <a:r>
              <a:rPr lang="en-US" sz="1400" dirty="0"/>
              <a:t>is </a:t>
            </a:r>
            <a:r>
              <a:rPr lang="en-150" sz="1400" dirty="0"/>
              <a:t>12 960 454 </a:t>
            </a:r>
            <a:endParaRPr lang="en-US" sz="140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24B171D-52FA-4E25-9B90-5AA7E542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3CFBDFAE-8482-40C1-BE62-30C6E47C1E2D}" type="datetime7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Jan-22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BFE39A7-A8A0-4008-AF74-86B78206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7BC39-707A-400A-A653-34A0FAAF93D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7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3FA1AAC-C1ED-4F77-BFA4-BE80FC0AC7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A62A0D6-0A3F-4A03-A4F7-D976EB4A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27725" y="1957014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Pietro Macedoni, Integration of land use vector data from administrative sources for agri-environmental analysis, University of Bologna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D36FC7C-1F18-4239-9547-60CFC55F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33EFF4FC-9DC3-4A68-AA4B-9927B0E29F82}" type="datetime7">
              <a:rPr lang="en-US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Jan-22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967979E-A3F8-4586-A1D3-6C3E408D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7BC39-707A-400A-A653-34A0FAAF93D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C10CDC5C-EA9D-49C3-8C43-325A4323F92D}"/>
              </a:ext>
            </a:extLst>
          </p:cNvPr>
          <p:cNvSpPr txBox="1"/>
          <p:nvPr/>
        </p:nvSpPr>
        <p:spPr>
          <a:xfrm>
            <a:off x="6456783" y="2127032"/>
            <a:ext cx="336835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The first two dimensions explain </a:t>
            </a:r>
            <a:r>
              <a:rPr lang="en-US" sz="1400" dirty="0" smtClean="0"/>
              <a:t>71.2% </a:t>
            </a:r>
            <a:r>
              <a:rPr lang="en-US" sz="1400" dirty="0"/>
              <a:t>of the total inertia and are used to represents the points in the symmetric map. 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="" xmlns:a16="http://schemas.microsoft.com/office/drawing/2014/main" id="{DD14D29D-E721-45E7-B475-66D052BC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Inertia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199342"/>
              </p:ext>
            </p:extLst>
          </p:nvPr>
        </p:nvGraphicFramePr>
        <p:xfrm>
          <a:off x="1234439" y="1351906"/>
          <a:ext cx="4809745" cy="30275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61949"/>
                <a:gridCol w="961949"/>
                <a:gridCol w="961949"/>
                <a:gridCol w="961949"/>
                <a:gridCol w="961949"/>
              </a:tblGrid>
              <a:tr h="466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050" dirty="0">
                          <a:effectLst/>
                        </a:rPr>
                        <a:t>Dimension</a:t>
                      </a:r>
                      <a:endParaRPr lang="en-150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100">
                          <a:effectLst/>
                        </a:rPr>
                        <a:t>Principal Inertia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100">
                          <a:effectLst/>
                        </a:rPr>
                        <a:t>%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100">
                          <a:effectLst/>
                        </a:rPr>
                        <a:t>Cumulative%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100">
                          <a:effectLst/>
                        </a:rPr>
                        <a:t>Scree Plot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</a:tr>
              <a:tr h="559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>
                          <a:effectLst/>
                        </a:rPr>
                        <a:t>1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>
                          <a:effectLst/>
                        </a:rPr>
                        <a:t>0.04513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>
                          <a:effectLst/>
                        </a:rPr>
                        <a:t>45.8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>
                          <a:effectLst/>
                        </a:rPr>
                        <a:t>45.8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100">
                          <a:effectLst/>
                        </a:rPr>
                        <a:t>***********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</a:tr>
              <a:tr h="407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>
                          <a:effectLst/>
                        </a:rPr>
                        <a:t>2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>
                          <a:effectLst/>
                        </a:rPr>
                        <a:t>0.025015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>
                          <a:effectLst/>
                        </a:rPr>
                        <a:t>25.4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>
                          <a:effectLst/>
                        </a:rPr>
                        <a:t>71.2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100">
                          <a:effectLst/>
                        </a:rPr>
                        <a:t>******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</a:tr>
              <a:tr h="407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>
                          <a:effectLst/>
                        </a:rPr>
                        <a:t>3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>
                          <a:effectLst/>
                        </a:rPr>
                        <a:t>0.014644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 dirty="0">
                          <a:effectLst/>
                        </a:rPr>
                        <a:t>14.9</a:t>
                      </a:r>
                      <a:endParaRPr lang="en-150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>
                          <a:effectLst/>
                        </a:rPr>
                        <a:t>86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100" dirty="0">
                          <a:effectLst/>
                        </a:rPr>
                        <a:t>****</a:t>
                      </a:r>
                      <a:endParaRPr lang="en-150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</a:tr>
              <a:tr h="407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>
                          <a:effectLst/>
                        </a:rPr>
                        <a:t>4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>
                          <a:effectLst/>
                        </a:rPr>
                        <a:t>0.007776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>
                          <a:effectLst/>
                        </a:rPr>
                        <a:t>7.9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 dirty="0">
                          <a:effectLst/>
                        </a:rPr>
                        <a:t>93.9</a:t>
                      </a:r>
                      <a:endParaRPr lang="en-150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100">
                          <a:effectLst/>
                        </a:rPr>
                        <a:t>**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</a:tr>
              <a:tr h="407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>
                          <a:effectLst/>
                        </a:rPr>
                        <a:t>5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>
                          <a:effectLst/>
                        </a:rPr>
                        <a:t>0.005997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>
                          <a:effectLst/>
                        </a:rPr>
                        <a:t>6.1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200">
                          <a:effectLst/>
                        </a:rPr>
                        <a:t>100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100">
                          <a:effectLst/>
                        </a:rPr>
                        <a:t>**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</a:tr>
              <a:tr h="373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050">
                          <a:effectLst/>
                        </a:rPr>
                        <a:t>Total: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100">
                          <a:effectLst/>
                        </a:rPr>
                        <a:t>0.098562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1100">
                          <a:effectLst/>
                        </a:rPr>
                        <a:t>100.0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endParaRPr lang="en-150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  <a:tc>
                  <a:txBody>
                    <a:bodyPr/>
                    <a:lstStyle/>
                    <a:p>
                      <a:endParaRPr lang="en-150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55" marR="512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342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979E27D9-03C7-44E2-9FF8-15D0C8506A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A62A0D6-0A3F-4A03-A4F7-D976EB4A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27726" y="1983972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Pietro Macedoni, Integration of land use vector data from administrative sources for agri-environmental analysis, University of Bologna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EBF1590-3B36-48EE-A89D-3B6F3CB256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C8F6C8C-AB5A-4548-942D-E3FD40ACB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D36FC7C-1F18-4239-9547-60CFC55F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33EFF4FC-9DC3-4A68-AA4B-9927B0E29F82}" type="datetime7">
              <a:rPr lang="en-US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Jan-22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967979E-A3F8-4586-A1D3-6C3E408D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7BC39-707A-400A-A653-34A0FAAF93D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7A9EA081-1267-4CB9-A198-341491F33F15}"/>
              </a:ext>
            </a:extLst>
          </p:cNvPr>
          <p:cNvSpPr txBox="1"/>
          <p:nvPr/>
        </p:nvSpPr>
        <p:spPr>
          <a:xfrm>
            <a:off x="1190961" y="643671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Rows – Land use </a:t>
            </a:r>
            <a:r>
              <a:rPr lang="en-US" sz="1200" dirty="0">
                <a:solidFill>
                  <a:srgbClr val="FFFFFF"/>
                </a:solidFill>
              </a:rPr>
              <a:t>1 of 2</a:t>
            </a:r>
            <a:endParaRPr lang="en-US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="" xmlns:a16="http://schemas.microsoft.com/office/drawing/2014/main" id="{C8C43576-8E27-49B0-9D9F-755F6E2FF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81" y="5083658"/>
            <a:ext cx="10758725" cy="1049061"/>
          </a:xfrm>
        </p:spPr>
        <p:txBody>
          <a:bodyPr anchor="ctr">
            <a:normAutofit/>
          </a:bodyPr>
          <a:lstStyle/>
          <a:p>
            <a:r>
              <a:rPr lang="en-US" sz="1400" dirty="0"/>
              <a:t>Durum wheat is the most common crop</a:t>
            </a:r>
          </a:p>
          <a:p>
            <a:r>
              <a:rPr lang="en-US" sz="1400" dirty="0"/>
              <a:t>Lakes and Water Areas of Significant Surface has the greater inertia and provides the largest contribution to the first axis</a:t>
            </a:r>
          </a:p>
          <a:p>
            <a:r>
              <a:rPr lang="en-US" sz="1400" dirty="0"/>
              <a:t>Land use with or without Ecological Focus Area have different sets of coordinates in the symmetrical map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607119"/>
              </p:ext>
            </p:extLst>
          </p:nvPr>
        </p:nvGraphicFramePr>
        <p:xfrm>
          <a:off x="676656" y="237746"/>
          <a:ext cx="8869679" cy="469159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02499"/>
                <a:gridCol w="1610161"/>
                <a:gridCol w="531844"/>
                <a:gridCol w="582982"/>
                <a:gridCol w="549231"/>
                <a:gridCol w="822312"/>
                <a:gridCol w="782423"/>
                <a:gridCol w="841746"/>
                <a:gridCol w="822312"/>
                <a:gridCol w="782423"/>
                <a:gridCol w="841746"/>
              </a:tblGrid>
              <a:tr h="171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 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Dimension1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 hMerge="1">
                  <a:txBody>
                    <a:bodyPr/>
                    <a:lstStyle/>
                    <a:p>
                      <a:endParaRPr lang="en-15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15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Dimension 2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 hMerge="1">
                  <a:txBody>
                    <a:bodyPr/>
                    <a:lstStyle/>
                    <a:p>
                      <a:endParaRPr lang="en-15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150"/>
                    </a:p>
                  </a:txBody>
                  <a:tcPr/>
                </a:tc>
              </a:tr>
              <a:tr h="749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 </a:t>
                      </a:r>
                      <a:endParaRPr lang="en-150" sz="105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 </a:t>
                      </a:r>
                      <a:endParaRPr lang="en-150" sz="105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Code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150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150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Land Use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Mass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Quality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Inertia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Coordinates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Squared Correlation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Absolute contribution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Coordinates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Squared Correlation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Absolute contribution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 vert="vert270"/>
                </a:tc>
              </a:tr>
              <a:tr h="146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134-0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Tomato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37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413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-157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345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-70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68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146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2-0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Durum Wheat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431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152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39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15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-33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126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19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313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214-0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Agricultural Area Withdrawn from Production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63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53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60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-11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313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214-14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Agricultural Area Withdrawn from Production EFA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450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-154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450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146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Deciduous Woods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5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358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8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-165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188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158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171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5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313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330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Lakes and Water Basins of Significant Surface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5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994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385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2577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961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809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-476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33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50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146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410-0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Vineyard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31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536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87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188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126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338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410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140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146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420-0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Olive Trees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48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330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115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249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66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81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8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146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533-0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Oats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646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-149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192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-229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454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47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146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544-0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Chickpea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103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-31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18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67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85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146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544-111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Chickpea EFA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-16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6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-14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146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575-0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Beans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12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335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-42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33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0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-125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301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146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575-111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Beans EFA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12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809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-66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1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-379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785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71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146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638-0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Polifita Pasture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34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886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19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-197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705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29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100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181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209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651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Specialized Tree Not Specified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887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8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194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354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238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533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209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654-0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Pascolo Arborato Tare 50%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598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12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-337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415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224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183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9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209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666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Seminative Photo-interp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158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565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117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202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564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259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146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690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Waters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94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31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78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81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6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146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800-0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Grassland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736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-253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688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19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-67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48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2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146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870-0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Barley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50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716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87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-104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63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12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-336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653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224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  <a:tr h="146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902-0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Asparagus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19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664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56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-218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166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20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-377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>
                          <a:effectLst/>
                        </a:rPr>
                        <a:t>498</a:t>
                      </a:r>
                      <a:endParaRPr lang="en-150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900" dirty="0">
                          <a:effectLst/>
                        </a:rPr>
                        <a:t>109</a:t>
                      </a:r>
                      <a:endParaRPr lang="en-150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31" marR="510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56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3FA1AAC-C1ED-4F77-BFA4-BE80FC0AC7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A62A0D6-0A3F-4A03-A4F7-D976EB4A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27725" y="1957014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Pietro Macedoni, Integration of land use vector data from administrative sources for agri-environmental analysis, University of Bologna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D36FC7C-1F18-4239-9547-60CFC55F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33EFF4FC-9DC3-4A68-AA4B-9927B0E29F82}" type="datetime7">
              <a:rPr lang="en-US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Jan-22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967979E-A3F8-4586-A1D3-6C3E408D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7BC39-707A-400A-A653-34A0FAAF93D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538ECCAE-3420-48DC-AA29-395D50715FC1}"/>
              </a:ext>
            </a:extLst>
          </p:cNvPr>
          <p:cNvSpPr txBox="1"/>
          <p:nvPr/>
        </p:nvSpPr>
        <p:spPr>
          <a:xfrm>
            <a:off x="6760812" y="1910354"/>
            <a:ext cx="418011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The level of concentration 0.2 is the one with the higher mass.</a:t>
            </a:r>
          </a:p>
          <a:p>
            <a:r>
              <a:rPr lang="en-US" sz="1400" dirty="0"/>
              <a:t>0.2, 0.17 and 0.15 are well represented in the map</a:t>
            </a:r>
          </a:p>
          <a:p>
            <a:r>
              <a:rPr lang="en-US" sz="1400" dirty="0"/>
              <a:t>0.15 accounts for most of the inertia and contribution for the first dimension</a:t>
            </a:r>
          </a:p>
          <a:p>
            <a:endParaRPr lang="en-US" dirty="0"/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C6420F7F-B781-467A-B137-32D3082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Columns - Concentrations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409432"/>
              </p:ext>
            </p:extLst>
          </p:nvPr>
        </p:nvGraphicFramePr>
        <p:xfrm>
          <a:off x="1030605" y="1292511"/>
          <a:ext cx="5467350" cy="227203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160780"/>
                <a:gridCol w="407670"/>
                <a:gridCol w="407670"/>
                <a:gridCol w="407670"/>
                <a:gridCol w="518795"/>
                <a:gridCol w="490220"/>
                <a:gridCol w="532765"/>
                <a:gridCol w="518795"/>
                <a:gridCol w="490220"/>
                <a:gridCol w="532765"/>
              </a:tblGrid>
              <a:tr h="229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150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Dimension 1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15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15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Dimension 2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15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150"/>
                    </a:p>
                  </a:txBody>
                  <a:tcPr/>
                </a:tc>
              </a:tr>
              <a:tr h="1014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150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150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150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Concentration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Mass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Quality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Inertia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Coordinates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Squared Correlation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Absolute contribution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Coordinates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Squared Correlation</a:t>
                      </a:r>
                      <a:endParaRPr lang="en-150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Absolute contribution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0,03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12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390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168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53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2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1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748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389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258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0,05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30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126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68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-78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27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4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-150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99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27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0,1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20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175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88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81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15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3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265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160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55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0,15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118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999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396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570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980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848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-79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19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30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0,17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48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808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217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-226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115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54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-555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693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594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0,2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773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810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63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-73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661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90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35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>
                          <a:effectLst/>
                        </a:rPr>
                        <a:t>149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150" sz="800" dirty="0">
                          <a:effectLst/>
                        </a:rPr>
                        <a:t>37</a:t>
                      </a:r>
                      <a:endParaRPr lang="en-150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055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3FA1AAC-C1ED-4F77-BFA4-BE80FC0AC7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A62A0D6-0A3F-4A03-A4F7-D976EB4A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27725" y="1957014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Pietro Macedoni, Integration of land use vector data from administrative sources for agri-environmental analysis, University of Bologna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D36FC7C-1F18-4239-9547-60CFC55F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33EFF4FC-9DC3-4A68-AA4B-9927B0E29F82}" type="datetime7">
              <a:rPr lang="en-US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Jan-22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967979E-A3F8-4586-A1D3-6C3E408D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7BC39-707A-400A-A653-34A0FAAF93D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="" xmlns:a16="http://schemas.microsoft.com/office/drawing/2014/main" id="{F34B65A1-8197-4AA3-977D-9283D98A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Graphical Representation</a:t>
            </a:r>
          </a:p>
        </p:txBody>
      </p:sp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48" y="82176"/>
            <a:ext cx="8549640" cy="502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32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3FA1AAC-C1ED-4F77-BFA4-BE80FC0AC7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A62A0D6-0A3F-4A03-A4F7-D976EB4A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27725" y="1957014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Pietro Macedoni, Integration of land use vector data from administrative sources for agri-environmental analysis, University of Bologna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D36FC7C-1F18-4239-9547-60CFC55F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33EFF4FC-9DC3-4A68-AA4B-9927B0E29F82}" type="datetime7">
              <a:rPr lang="en-US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Jan-22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967979E-A3F8-4586-A1D3-6C3E408D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7BC39-707A-400A-A653-34A0FAAF93D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C49B6C8-DB73-4CF8-AAF8-E984CE304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57960"/>
            <a:ext cx="4648547" cy="45258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hallenges: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complexity of managing large datasets that were not designed for this type of application.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of procedures to address the topological and geometric problems. </a:t>
            </a: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Opportunities:</a:t>
            </a:r>
          </a:p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“Hybrid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ayer” thanks to the high spatial and thematic resolution allows more detailed types of analyses.</a:t>
            </a:r>
          </a:p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Possibility of integration with other georeferenced data.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Overcomes the limits of a single data source.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="" xmlns:a16="http://schemas.microsoft.com/office/drawing/2014/main" id="{2D1D2304-A785-4F65-927B-1411DB44F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7881F0F5-3B6D-4E93-90E5-271E801BB684}"/>
              </a:ext>
            </a:extLst>
          </p:cNvPr>
          <p:cNvSpPr txBox="1"/>
          <p:nvPr/>
        </p:nvSpPr>
        <p:spPr>
          <a:xfrm>
            <a:off x="7143793" y="1497692"/>
            <a:ext cx="4093306" cy="230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analysis shows how land use can be associated with different level of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Isoproturon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presence of EFA areas differs from the non EFA crops.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water areas behave differently than other land use.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chemicals substance can be found also in non-agricultural areas due to proximity with other crops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F79602C1-A347-46F6-98A1-DA1AFDBE8FF9}"/>
              </a:ext>
            </a:extLst>
          </p:cNvPr>
          <p:cNvSpPr txBox="1"/>
          <p:nvPr/>
        </p:nvSpPr>
        <p:spPr>
          <a:xfrm>
            <a:off x="998375" y="755780"/>
            <a:ext cx="394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Integration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E1735269-FFAC-4AD3-8729-0721569CEB40}"/>
              </a:ext>
            </a:extLst>
          </p:cNvPr>
          <p:cNvSpPr txBox="1"/>
          <p:nvPr/>
        </p:nvSpPr>
        <p:spPr>
          <a:xfrm>
            <a:off x="7143793" y="811763"/>
            <a:ext cx="337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272934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3FA1AAC-C1ED-4F77-BFA4-BE80FC0AC7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A62A0D6-0A3F-4A03-A4F7-D976EB4A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27725" y="1957014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Pietro Macedoni, Integration of land use vector data from administrative sources for agri-environmental analysis, University of Bologna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D36FC7C-1F18-4239-9547-60CFC55F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431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33EFF4FC-9DC3-4A68-AA4B-9927B0E29F82}" type="datetime7">
              <a:rPr lang="en-US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Jan-22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967979E-A3F8-4586-A1D3-6C3E408D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7BC39-707A-400A-A653-34A0FAAF93D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C49B6C8-DB73-4CF8-AAF8-E984CE304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57960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Thank you for the attention</a:t>
            </a:r>
          </a:p>
        </p:txBody>
      </p:sp>
    </p:spTree>
    <p:extLst>
      <p:ext uri="{BB962C8B-B14F-4D97-AF65-F5344CB8AC3E}">
        <p14:creationId xmlns:p14="http://schemas.microsoft.com/office/powerpoint/2010/main" val="103961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="" xmlns:a16="http://schemas.microsoft.com/office/drawing/2014/main" id="{979E27D9-03C7-44E2-9FF8-15D0C8506A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322BB191-2F8E-4097-91E5-67793219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27726" y="1983972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D320A7C-92E9-46AD-BCB2-392E20FF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814" y="962167"/>
            <a:ext cx="6459228" cy="47431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150" sz="1400" dirty="0"/>
              <a:t>Agricultural land-use and effects on water quality (surface and groundwater) is a well known issue and actions are needed to reduce the impacts of farm inputs management</a:t>
            </a:r>
            <a:r>
              <a:rPr lang="en-US" sz="1400" dirty="0" smtClean="0"/>
              <a:t>.  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In order to monitor the presence of chemicals in the waters and study the relation with the land use detailed vector layer are needed.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2" name="Rectangle 15">
            <a:extLst>
              <a:ext uri="{FF2B5EF4-FFF2-40B4-BE49-F238E27FC236}">
                <a16:creationId xmlns="" xmlns:a16="http://schemas.microsoft.com/office/drawing/2014/main" id="{EEBF1590-3B36-48EE-A89D-3B6F3CB256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C8F6C8C-AB5A-4548-942D-E3FD40ACBC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data 5">
            <a:extLst>
              <a:ext uri="{FF2B5EF4-FFF2-40B4-BE49-F238E27FC236}">
                <a16:creationId xmlns="" xmlns:a16="http://schemas.microsoft.com/office/drawing/2014/main" id="{FD7C4178-5F13-4D78-9587-ED6AE5FA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 smtClean="0">
                <a:solidFill>
                  <a:srgbClr val="FFFFFF"/>
                </a:solidFill>
              </a:rPr>
              <a:t> 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816FFF12-EB9A-45AB-92D7-EF289B0A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7BC39-707A-400A-A653-34A0FAAF93D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="" xmlns:a16="http://schemas.microsoft.com/office/drawing/2014/main" id="{17589614-E4FE-4D03-A735-4DA11D219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2" y="1385045"/>
            <a:ext cx="3277807" cy="36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4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87399E9-2C72-448C-B4F2-7FC6791AD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Case Study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51171F5-DB16-4058-A488-A4EC610A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   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1EC2058-7676-43CC-8025-98DEA60C8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dirty="0"/>
              <a:t>Implement a methodological process for the integration and use in statistical analysis of georeferenced administrative sources.</a:t>
            </a:r>
          </a:p>
          <a:p>
            <a:pPr marL="0" indent="0">
              <a:buNone/>
            </a:pPr>
            <a:r>
              <a:rPr lang="en-US" sz="1400" b="0" i="0" u="none" strike="noStrike" baseline="0" dirty="0"/>
              <a:t>Th</a:t>
            </a:r>
            <a:r>
              <a:rPr lang="en-US" sz="1400" dirty="0"/>
              <a:t>e following datasets, regarding the province of Foggia, are provided by AGEA and ISPRA:</a:t>
            </a:r>
          </a:p>
          <a:p>
            <a:r>
              <a:rPr lang="en-US" sz="1400" b="0" i="0" u="none" strike="noStrike" baseline="0" dirty="0"/>
              <a:t>Refresh, </a:t>
            </a:r>
            <a:r>
              <a:rPr lang="en-US" sz="1400" dirty="0"/>
              <a:t>vector layer (AGEA 2016)</a:t>
            </a:r>
          </a:p>
          <a:p>
            <a:r>
              <a:rPr lang="en-US" sz="1400" b="0" i="0" u="none" strike="noStrike" baseline="0" dirty="0" smtClean="0"/>
              <a:t>Company File, </a:t>
            </a:r>
            <a:r>
              <a:rPr lang="en-US" sz="1400" b="0" i="0" u="none" strike="noStrike" baseline="0" dirty="0"/>
              <a:t>vector layer (AGEA 2018)</a:t>
            </a:r>
          </a:p>
          <a:p>
            <a:r>
              <a:rPr lang="en-US" sz="1400" dirty="0"/>
              <a:t>GIS </a:t>
            </a:r>
            <a:r>
              <a:rPr lang="en-US" sz="1400" dirty="0" smtClean="0"/>
              <a:t>Soil, </a:t>
            </a:r>
            <a:r>
              <a:rPr lang="en-US" sz="1400" dirty="0"/>
              <a:t>vector layer (AGEA 2018)</a:t>
            </a:r>
          </a:p>
          <a:p>
            <a:r>
              <a:rPr lang="en-US" sz="1400" b="0" i="0" u="none" strike="noStrike" baseline="0" dirty="0"/>
              <a:t>Water chemicals, point data (ISPRA </a:t>
            </a:r>
            <a:r>
              <a:rPr lang="en-US" sz="1400" b="0" i="0" u="none" strike="noStrike" baseline="0" dirty="0" smtClean="0"/>
              <a:t>2016)</a:t>
            </a:r>
            <a:endParaRPr lang="en-US" sz="1400" b="0" i="0" u="none" strike="noStrike" baseline="0" dirty="0"/>
          </a:p>
          <a:p>
            <a:pPr marL="0" indent="0">
              <a:buNone/>
            </a:pPr>
            <a:endParaRPr lang="en-US" sz="1400" b="0" i="0" u="none" strike="noStrike" baseline="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7DC497E7-353B-4A4A-ACDB-00DA5FC2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CFBD5BD-B2B3-4A7F-80FF-ADABB5A7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7BC39-707A-400A-A653-34A0FAAF93D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2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3FA1AAC-C1ED-4F77-BFA4-BE80FC0AC7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908098-E363-42A6-AB78-EF342D0C6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Refresh </a:t>
            </a:r>
            <a:r>
              <a:rPr lang="en-US" sz="1800" dirty="0">
                <a:solidFill>
                  <a:srgbClr val="FFFFFF"/>
                </a:solidFill>
              </a:rPr>
              <a:t>1 of 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1773393-1629-4394-9E05-2EA72FB5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27725" y="1957014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76F1C11-9FE9-46E1-A87E-FA7AF2397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209" y="940700"/>
            <a:ext cx="5736435" cy="3837904"/>
          </a:xfrm>
        </p:spPr>
        <p:txBody>
          <a:bodyPr anchor="ctr">
            <a:normAutofit/>
          </a:bodyPr>
          <a:lstStyle/>
          <a:p>
            <a:r>
              <a:rPr lang="en-US" sz="1400" b="0" i="0" u="none" strike="noStrike" baseline="0" dirty="0">
                <a:latin typeface="Calibri" panose="020F0502020204030204" pitchFamily="34" charset="0"/>
              </a:rPr>
              <a:t>The Refresh layer consists of a complete mapping of the Italian territory through the interpretation of orthophotos. </a:t>
            </a:r>
          </a:p>
          <a:p>
            <a:r>
              <a:rPr lang="en-US" sz="1400" b="0" i="0" u="none" strike="noStrike" baseline="0" dirty="0">
                <a:latin typeface="Calibri" panose="020F0502020204030204" pitchFamily="34" charset="0"/>
              </a:rPr>
              <a:t>This layer is used during the procedure for assigning European funds to agriculture: it provides a certified basis on which farmers can create their own declarations. </a:t>
            </a:r>
          </a:p>
          <a:p>
            <a:r>
              <a:rPr lang="en-US" sz="1400" b="0" i="0" u="none" strike="noStrike" baseline="0" dirty="0">
                <a:latin typeface="Calibri" panose="020F0502020204030204" pitchFamily="34" charset="0"/>
              </a:rPr>
              <a:t>The update of this base has a three-year term. Italy is divided into 3 macro-areas and one every year is updated.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64C4A96-5147-4C04-8BE1-C4F500A0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 smtClean="0">
                <a:solidFill>
                  <a:srgbClr val="FFFFFF"/>
                </a:solidFill>
              </a:rPr>
              <a:t>  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61BFF60-BC7F-4435-8D53-A5FA6187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7BC39-707A-400A-A653-34A0FAAF93D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CF9BEA12-05AC-4B07-900B-3E8C318B403A}"/>
              </a:ext>
            </a:extLst>
          </p:cNvPr>
          <p:cNvSpPr txBox="1"/>
          <p:nvPr/>
        </p:nvSpPr>
        <p:spPr>
          <a:xfrm>
            <a:off x="8658196" y="4806006"/>
            <a:ext cx="3046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Orthophoto, area near the city of </a:t>
            </a:r>
            <a:r>
              <a:rPr lang="en-US" sz="1050" i="1" dirty="0" err="1"/>
              <a:t>Arpinova</a:t>
            </a:r>
            <a:r>
              <a:rPr lang="en-US" sz="1050" i="1" dirty="0"/>
              <a:t> and SP26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023B7ED1-E2A6-4B21-9809-5C770C589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340" y="383516"/>
            <a:ext cx="3046124" cy="377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9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3FA1AAC-C1ED-4F77-BFA4-BE80FC0AC7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908098-E363-42A6-AB78-EF342D0C6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Refresh </a:t>
            </a:r>
            <a:r>
              <a:rPr lang="en-US" sz="1800" dirty="0">
                <a:solidFill>
                  <a:srgbClr val="FFFFFF"/>
                </a:solidFill>
              </a:rPr>
              <a:t>2 of 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1773393-1629-4394-9E05-2EA72FB5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27725" y="1957014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76F1C11-9FE9-46E1-A87E-FA7AF2397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210" y="1567543"/>
            <a:ext cx="2204076" cy="309461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b="0" i="0" u="none" strike="noStrike" baseline="0" dirty="0">
                <a:latin typeface="Calibri" panose="020F0502020204030204" pitchFamily="34" charset="0"/>
              </a:rPr>
              <a:t>PRO:</a:t>
            </a:r>
          </a:p>
          <a:p>
            <a:r>
              <a:rPr lang="en-US" sz="1400" dirty="0">
                <a:latin typeface="Calibri" panose="020F0502020204030204" pitchFamily="34" charset="0"/>
              </a:rPr>
              <a:t>The datasets provide a complete description of the land use in Italy.</a:t>
            </a:r>
          </a:p>
          <a:p>
            <a:r>
              <a:rPr lang="en-US" sz="1400" dirty="0">
                <a:latin typeface="Calibri" panose="020F0502020204030204" pitchFamily="34" charset="0"/>
              </a:rPr>
              <a:t>The  total number of polygon is quite low making it more manageable.</a:t>
            </a:r>
            <a:endParaRPr lang="en-US" sz="14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64C4A96-5147-4C04-8BE1-C4F500A0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 smtClean="0">
                <a:solidFill>
                  <a:srgbClr val="FFFFFF"/>
                </a:solidFill>
              </a:rPr>
              <a:t>  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61BFF60-BC7F-4435-8D53-A5FA6187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7BC39-707A-400A-A653-34A0FAAF93D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3" name="Segnaposto contenuto 2">
            <a:extLst>
              <a:ext uri="{FF2B5EF4-FFF2-40B4-BE49-F238E27FC236}">
                <a16:creationId xmlns="" xmlns:a16="http://schemas.microsoft.com/office/drawing/2014/main" id="{64EB991B-BB1B-42C1-8AA3-F854A048CE97}"/>
              </a:ext>
            </a:extLst>
          </p:cNvPr>
          <p:cNvSpPr txBox="1">
            <a:spLocks/>
          </p:cNvSpPr>
          <p:nvPr/>
        </p:nvSpPr>
        <p:spPr>
          <a:xfrm>
            <a:off x="4262474" y="1567542"/>
            <a:ext cx="3090048" cy="3164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Calibri" panose="020F0502020204030204" pitchFamily="34" charset="0"/>
              </a:rPr>
              <a:t>CON:</a:t>
            </a:r>
          </a:p>
          <a:p>
            <a:r>
              <a:rPr lang="en-US" sz="1400" dirty="0">
                <a:latin typeface="Calibri" panose="020F0502020204030204" pitchFamily="34" charset="0"/>
              </a:rPr>
              <a:t>It is not possible to have a detailed definition of the land use.</a:t>
            </a:r>
          </a:p>
          <a:p>
            <a:r>
              <a:rPr lang="en-US" sz="1400" dirty="0">
                <a:latin typeface="Calibri" panose="020F0502020204030204" pitchFamily="34" charset="0"/>
              </a:rPr>
              <a:t>The update period is long.</a:t>
            </a:r>
          </a:p>
          <a:p>
            <a:r>
              <a:rPr lang="en-US" sz="1400" dirty="0">
                <a:latin typeface="Calibri" panose="020F0502020204030204" pitchFamily="34" charset="0"/>
              </a:rPr>
              <a:t>During the preproduction process, a shift in the location of the polygon can occur.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84B9AE48-E551-4C93-A381-03C828FE4089}"/>
              </a:ext>
            </a:extLst>
          </p:cNvPr>
          <p:cNvSpPr txBox="1"/>
          <p:nvPr/>
        </p:nvSpPr>
        <p:spPr>
          <a:xfrm>
            <a:off x="8527659" y="4341459"/>
            <a:ext cx="30461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Refresh, area near the city of </a:t>
            </a:r>
            <a:r>
              <a:rPr lang="en-US" sz="1050" i="1" dirty="0" err="1"/>
              <a:t>Arpinova</a:t>
            </a:r>
            <a:r>
              <a:rPr lang="en-US" sz="1050" i="1" dirty="0"/>
              <a:t> and SP26</a:t>
            </a:r>
          </a:p>
          <a:p>
            <a:r>
              <a:rPr lang="en-US" sz="1050" i="1" dirty="0"/>
              <a:t>Color based on polygon code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1683246F-5CD9-48CE-82F5-45909FA5A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889" y="493450"/>
            <a:ext cx="3098520" cy="381910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40070FB4-7092-451E-9424-0F35F65CD1CC}"/>
              </a:ext>
            </a:extLst>
          </p:cNvPr>
          <p:cNvSpPr txBox="1"/>
          <p:nvPr/>
        </p:nvSpPr>
        <p:spPr>
          <a:xfrm>
            <a:off x="8800360" y="2200078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Olive Trees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D57B0782-A46F-4190-9D88-D7028EFEE698}"/>
              </a:ext>
            </a:extLst>
          </p:cNvPr>
          <p:cNvSpPr txBox="1"/>
          <p:nvPr/>
        </p:nvSpPr>
        <p:spPr>
          <a:xfrm>
            <a:off x="10525299" y="2668555"/>
            <a:ext cx="10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Arable land by photo-interpreter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C24B5426-CA37-4E9C-B522-3F0E4E854012}"/>
              </a:ext>
            </a:extLst>
          </p:cNvPr>
          <p:cNvSpPr txBox="1"/>
          <p:nvPr/>
        </p:nvSpPr>
        <p:spPr>
          <a:xfrm>
            <a:off x="10418986" y="2092356"/>
            <a:ext cx="7837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Vineyard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="" xmlns:a16="http://schemas.microsoft.com/office/drawing/2014/main" id="{2E801162-6845-4502-96CA-FDD5FA4C7521}"/>
                  </a:ext>
                </a:extLst>
              </p:cNvPr>
              <p:cNvSpPr txBox="1"/>
              <p:nvPr/>
            </p:nvSpPr>
            <p:spPr>
              <a:xfrm>
                <a:off x="1543987" y="4196977"/>
                <a:ext cx="51034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Refresh for the whole Puglia region, after the topology corrections has 1,025,756 polygons.</a:t>
                </a:r>
              </a:p>
              <a:p>
                <a:r>
                  <a:rPr lang="en-US" sz="1200" i="1" dirty="0"/>
                  <a:t>52 Polygons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 i="1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2E801162-6845-4502-96CA-FDD5FA4C7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987" y="4196977"/>
                <a:ext cx="5103467" cy="646331"/>
              </a:xfrm>
              <a:prstGeom prst="rect">
                <a:avLst/>
              </a:prstGeom>
              <a:blipFill>
                <a:blip r:embed="rId3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63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3FA1AAC-C1ED-4F77-BFA4-BE80FC0AC7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98DB564-DF03-441C-B101-77DADFFD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Company File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B255A03-369B-496D-BC24-D1A1A36F6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27725" y="1957014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Pietro Macedoni, Integration of land use vector data from administrative sources for agri-environmental analysis, University of Bologna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F437D6E-86F9-4EFF-9961-A1439E341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210" y="824249"/>
            <a:ext cx="6365323" cy="3837904"/>
          </a:xfrm>
        </p:spPr>
        <p:txBody>
          <a:bodyPr anchor="ctr">
            <a:normAutofit/>
          </a:bodyPr>
          <a:lstStyle/>
          <a:p>
            <a:r>
              <a:rPr lang="en-US" sz="1400" b="0" i="0" u="none" strike="noStrike" baseline="0" dirty="0">
                <a:latin typeface="Calibri" panose="020F0502020204030204" pitchFamily="34" charset="0"/>
              </a:rPr>
              <a:t>The </a:t>
            </a:r>
            <a:r>
              <a:rPr lang="en-US" sz="1400" dirty="0">
                <a:latin typeface="Calibri" panose="020F0502020204030204" pitchFamily="34" charset="0"/>
              </a:rPr>
              <a:t>Company </a:t>
            </a:r>
            <a:r>
              <a:rPr lang="en-US" sz="1400" dirty="0" smtClean="0">
                <a:latin typeface="Calibri" panose="020F0502020204030204" pitchFamily="34" charset="0"/>
              </a:rPr>
              <a:t>File is </a:t>
            </a:r>
            <a:r>
              <a:rPr lang="en-US" sz="1400" b="0" i="0" u="none" strike="noStrike" baseline="0" dirty="0">
                <a:latin typeface="Calibri" panose="020F0502020204030204" pitchFamily="34" charset="0"/>
              </a:rPr>
              <a:t>a vector layer that refers to the data of the farmers' declarations to access European funds. </a:t>
            </a:r>
          </a:p>
          <a:p>
            <a:r>
              <a:rPr lang="en-US" sz="1400" b="0" i="0" u="none" strike="noStrike" baseline="0" dirty="0">
                <a:latin typeface="Calibri" panose="020F0502020204030204" pitchFamily="34" charset="0"/>
              </a:rPr>
              <a:t>These declarations are submitted every year by farmers.</a:t>
            </a:r>
          </a:p>
          <a:p>
            <a:r>
              <a:rPr lang="en-US" sz="1400" dirty="0">
                <a:latin typeface="Calibri" panose="020F0502020204030204" pitchFamily="34" charset="0"/>
              </a:rPr>
              <a:t>The land use is specific and not macro</a:t>
            </a:r>
            <a:endParaRPr lang="en-US" sz="14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1400" b="0" i="0" u="none" strike="noStrike" baseline="0" dirty="0">
                <a:latin typeface="Calibri" panose="020F0502020204030204" pitchFamily="34" charset="0"/>
              </a:rPr>
              <a:t>This vector layer includes only the agricultural areas for which a declaration has been made, and as a result, a large part of the territory is not represented. </a:t>
            </a:r>
          </a:p>
          <a:p>
            <a:r>
              <a:rPr lang="en-US" sz="1400" dirty="0">
                <a:latin typeface="Calibri" panose="020F0502020204030204" pitchFamily="34" charset="0"/>
              </a:rPr>
              <a:t>The polygons are drawn and updated by the farmers.</a:t>
            </a:r>
            <a:endParaRPr lang="en-US" sz="140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59BB276-B29B-4736-9B96-F2B5AD3483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6B094794-5ED8-45CC-8386-2682DA3C7CBB}" type="datetime7">
              <a:rPr lang="en-US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Jan-22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CC10ED7-A449-4CB9-A48A-AEDB22A4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7BC39-707A-400A-A653-34A0FAAF93D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B1D8B3D3-DF06-41B3-B09C-0EF9C99E7F97}"/>
              </a:ext>
            </a:extLst>
          </p:cNvPr>
          <p:cNvSpPr txBox="1"/>
          <p:nvPr/>
        </p:nvSpPr>
        <p:spPr>
          <a:xfrm>
            <a:off x="8546700" y="4709082"/>
            <a:ext cx="31576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Company File</a:t>
            </a:r>
            <a:r>
              <a:rPr lang="en-US" sz="1050" i="1" dirty="0" smtClean="0"/>
              <a:t>, </a:t>
            </a:r>
            <a:r>
              <a:rPr lang="en-US" sz="1050" i="1" dirty="0"/>
              <a:t>area near the city of </a:t>
            </a:r>
            <a:r>
              <a:rPr lang="en-US" sz="1050" i="1" dirty="0" err="1"/>
              <a:t>Arpinova</a:t>
            </a:r>
            <a:r>
              <a:rPr lang="en-US" sz="1050" i="1" dirty="0"/>
              <a:t> and SP26</a:t>
            </a:r>
          </a:p>
          <a:p>
            <a:r>
              <a:rPr lang="en-US" sz="1050" i="1" dirty="0"/>
              <a:t>Color based on polygon code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CA33DE9E-2961-4464-8304-50364FA79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568" y="501298"/>
            <a:ext cx="3251256" cy="399454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6C5BF6D0-8336-49A5-A2A4-5C954B557BC4}"/>
              </a:ext>
            </a:extLst>
          </p:cNvPr>
          <p:cNvSpPr txBox="1"/>
          <p:nvPr/>
        </p:nvSpPr>
        <p:spPr>
          <a:xfrm>
            <a:off x="10797121" y="2892490"/>
            <a:ext cx="795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Durum Wheat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B1ABC6BA-387A-4721-8923-A3AEC1711B46}"/>
              </a:ext>
            </a:extLst>
          </p:cNvPr>
          <p:cNvSpPr txBox="1"/>
          <p:nvPr/>
        </p:nvSpPr>
        <p:spPr>
          <a:xfrm>
            <a:off x="10478277" y="2187559"/>
            <a:ext cx="7837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Vineyard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="" xmlns:a16="http://schemas.microsoft.com/office/drawing/2014/main" id="{EAD62CD6-8702-4AD3-B6AF-C79CFB87579B}"/>
                  </a:ext>
                </a:extLst>
              </p:cNvPr>
              <p:cNvSpPr txBox="1"/>
              <p:nvPr/>
            </p:nvSpPr>
            <p:spPr>
              <a:xfrm>
                <a:off x="1543987" y="4196977"/>
                <a:ext cx="51034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 smtClean="0"/>
                  <a:t>Company File </a:t>
                </a:r>
                <a:r>
                  <a:rPr lang="en-US" sz="1200" i="1" dirty="0"/>
                  <a:t>for the whole Puglia region, after the topology corrections has 1,762,146 polygons.</a:t>
                </a:r>
              </a:p>
              <a:p>
                <a:r>
                  <a:rPr lang="en-US" sz="1200" i="1" dirty="0"/>
                  <a:t>90 Polygons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 i="1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AD62CD6-8702-4AD3-B6AF-C79CFB875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987" y="4196977"/>
                <a:ext cx="5103467" cy="646331"/>
              </a:xfrm>
              <a:prstGeom prst="rect">
                <a:avLst/>
              </a:prstGeom>
              <a:blipFill rotWithShape="0">
                <a:blip r:embed="rId4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52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3FA1AAC-C1ED-4F77-BFA4-BE80FC0AC7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3CFF2-9756-4FB5-B939-15C9890F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GIS </a:t>
            </a:r>
            <a:r>
              <a:rPr lang="en-US" sz="4000" dirty="0" smtClean="0">
                <a:solidFill>
                  <a:srgbClr val="FFFFFF"/>
                </a:solidFill>
              </a:rPr>
              <a:t>Soil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CB607B8-BB4B-4DB4-8E6D-66636285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27725" y="1957014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658AC3D-953E-44D5-9D50-E993D976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209" y="328346"/>
            <a:ext cx="6542810" cy="3837904"/>
          </a:xfrm>
        </p:spPr>
        <p:txBody>
          <a:bodyPr anchor="ctr">
            <a:normAutofit/>
          </a:bodyPr>
          <a:lstStyle/>
          <a:p>
            <a:r>
              <a:rPr lang="en-US" sz="1400" b="0" i="0" u="none" strike="noStrike" baseline="0" dirty="0">
                <a:latin typeface="Calibri" panose="020F0502020204030204" pitchFamily="34" charset="0"/>
              </a:rPr>
              <a:t>This layer can be described as an “intersection” between </a:t>
            </a:r>
            <a:r>
              <a:rPr lang="en-US" sz="1400" dirty="0">
                <a:latin typeface="Calibri" panose="020F0502020204030204" pitchFamily="34" charset="0"/>
              </a:rPr>
              <a:t>Company </a:t>
            </a:r>
            <a:r>
              <a:rPr lang="en-US" sz="1400" dirty="0" smtClean="0">
                <a:latin typeface="Calibri" panose="020F0502020204030204" pitchFamily="34" charset="0"/>
              </a:rPr>
              <a:t>File and </a:t>
            </a:r>
            <a:r>
              <a:rPr lang="en-US" sz="1400" b="0" i="0" u="none" strike="noStrike" baseline="0" dirty="0">
                <a:latin typeface="Calibri" panose="020F0502020204030204" pitchFamily="34" charset="0"/>
              </a:rPr>
              <a:t>Refresh as it uses the same reference system as the </a:t>
            </a:r>
            <a:r>
              <a:rPr lang="en-US" sz="1400" dirty="0">
                <a:latin typeface="Calibri" panose="020F0502020204030204" pitchFamily="34" charset="0"/>
              </a:rPr>
              <a:t>Company File </a:t>
            </a:r>
            <a:r>
              <a:rPr lang="en-US" sz="1400" b="0" i="0" u="none" strike="noStrike" baseline="0" dirty="0" smtClean="0">
                <a:latin typeface="Calibri" panose="020F0502020204030204" pitchFamily="34" charset="0"/>
              </a:rPr>
              <a:t>but </a:t>
            </a:r>
            <a:r>
              <a:rPr lang="en-US" sz="1400" b="0" i="0" u="none" strike="noStrike" baseline="0" dirty="0">
                <a:latin typeface="Calibri" panose="020F0502020204030204" pitchFamily="34" charset="0"/>
              </a:rPr>
              <a:t>the Refresh coding system. </a:t>
            </a:r>
          </a:p>
          <a:p>
            <a:r>
              <a:rPr lang="en-US" sz="1400" b="0" i="0" u="none" strike="noStrike" baseline="0" dirty="0">
                <a:latin typeface="Calibri" panose="020F0502020204030204" pitchFamily="34" charset="0"/>
              </a:rPr>
              <a:t>GIS </a:t>
            </a:r>
            <a:r>
              <a:rPr lang="en-US" sz="1400" b="0" i="0" u="none" strike="noStrike" baseline="0" dirty="0" smtClean="0">
                <a:latin typeface="Calibri" panose="020F0502020204030204" pitchFamily="34" charset="0"/>
              </a:rPr>
              <a:t>Soil is </a:t>
            </a:r>
            <a:r>
              <a:rPr lang="en-US" sz="1400" b="0" i="0" u="none" strike="noStrike" baseline="0" dirty="0">
                <a:latin typeface="Calibri" panose="020F0502020204030204" pitchFamily="34" charset="0"/>
              </a:rPr>
              <a:t>generated annually by AGEA using its own administrative procedures, such as objective checks on land use declarations or reviews. </a:t>
            </a:r>
          </a:p>
          <a:p>
            <a:r>
              <a:rPr lang="en-US" sz="1400" b="0" i="0" u="none" strike="noStrike" baseline="0" dirty="0">
                <a:latin typeface="Calibri" panose="020F0502020204030204" pitchFamily="34" charset="0"/>
              </a:rPr>
              <a:t>The correspondence between its polygons and those of </a:t>
            </a:r>
            <a:r>
              <a:rPr lang="en-US" sz="1400" dirty="0">
                <a:latin typeface="Calibri" panose="020F0502020204030204" pitchFamily="34" charset="0"/>
              </a:rPr>
              <a:t>Company File </a:t>
            </a:r>
            <a:r>
              <a:rPr lang="en-US" sz="1400" b="0" i="0" u="none" strike="noStrike" baseline="0" dirty="0" smtClean="0">
                <a:latin typeface="Calibri" panose="020F0502020204030204" pitchFamily="34" charset="0"/>
              </a:rPr>
              <a:t>allows </a:t>
            </a:r>
            <a:r>
              <a:rPr lang="en-US" sz="1400" b="0" i="0" u="none" strike="noStrike" baseline="0" dirty="0">
                <a:latin typeface="Calibri" panose="020F0502020204030204" pitchFamily="34" charset="0"/>
              </a:rPr>
              <a:t>an almost perfect overlap when both are present</a:t>
            </a:r>
          </a:p>
          <a:p>
            <a:r>
              <a:rPr lang="en-US" sz="1400" b="0" i="0" u="none" strike="noStrike" baseline="0" dirty="0">
                <a:latin typeface="Calibri" panose="020F0502020204030204" pitchFamily="34" charset="0"/>
              </a:rPr>
              <a:t>Drawing errors or similar can be corrected by the photo interpreter during the elaboration process. </a:t>
            </a:r>
          </a:p>
          <a:p>
            <a:r>
              <a:rPr lang="en-US" sz="1400" b="0" i="0" u="none" strike="noStrike" baseline="0" dirty="0">
                <a:latin typeface="Calibri" panose="020F0502020204030204" pitchFamily="34" charset="0"/>
              </a:rPr>
              <a:t>The use of refresh codes combined with control information allows for better identification of land use</a:t>
            </a:r>
          </a:p>
          <a:p>
            <a:r>
              <a:rPr lang="en-US" sz="1400" b="0" i="0" u="none" strike="noStrike" baseline="0" dirty="0">
                <a:latin typeface="Calibri" panose="020F0502020204030204" pitchFamily="34" charset="0"/>
              </a:rPr>
              <a:t>GIS </a:t>
            </a:r>
            <a:r>
              <a:rPr lang="en-US" sz="1400" b="0" i="0" u="none" strike="noStrike" baseline="0" dirty="0" smtClean="0">
                <a:latin typeface="Calibri" panose="020F0502020204030204" pitchFamily="34" charset="0"/>
              </a:rPr>
              <a:t>Soil does </a:t>
            </a:r>
            <a:r>
              <a:rPr lang="en-US" sz="1400" b="0" i="0" u="none" strike="noStrike" baseline="0" dirty="0">
                <a:latin typeface="Calibri" panose="020F0502020204030204" pitchFamily="34" charset="0"/>
              </a:rPr>
              <a:t>not cover the entire land surface. </a:t>
            </a:r>
            <a:endParaRPr lang="en-US" sz="1400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0975A64-A513-417F-957F-B5F19ABA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 smtClean="0">
                <a:solidFill>
                  <a:srgbClr val="FFFFFF"/>
                </a:solidFill>
              </a:rPr>
              <a:t>  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5BD671A-5B77-44C8-B156-1DC2C5E6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7BC39-707A-400A-A653-34A0FAAF93D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6A1B9245-81B2-460E-8EB0-1AFCDF5961B3}"/>
              </a:ext>
            </a:extLst>
          </p:cNvPr>
          <p:cNvSpPr txBox="1"/>
          <p:nvPr/>
        </p:nvSpPr>
        <p:spPr>
          <a:xfrm>
            <a:off x="8754303" y="4870580"/>
            <a:ext cx="29500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GIS </a:t>
            </a:r>
            <a:r>
              <a:rPr lang="en-US" sz="1050" i="1" dirty="0" smtClean="0"/>
              <a:t>Soil, </a:t>
            </a:r>
            <a:r>
              <a:rPr lang="en-US" sz="1050" i="1" dirty="0"/>
              <a:t>area near the city of </a:t>
            </a:r>
            <a:r>
              <a:rPr lang="en-US" sz="1050" i="1" dirty="0" err="1"/>
              <a:t>Arpinova</a:t>
            </a:r>
            <a:r>
              <a:rPr lang="en-US" sz="1050" i="1" dirty="0"/>
              <a:t> and SP26</a:t>
            </a:r>
          </a:p>
          <a:p>
            <a:r>
              <a:rPr lang="en-US" sz="1050" i="1" dirty="0"/>
              <a:t>Color based on polygon code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3AFDD4EF-23A5-4E95-ADD1-C3B719178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44" y="392710"/>
            <a:ext cx="3408446" cy="4194193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4C4E1FF6-7DB0-4B7B-8481-5577BE37A236}"/>
              </a:ext>
            </a:extLst>
          </p:cNvPr>
          <p:cNvSpPr txBox="1"/>
          <p:nvPr/>
        </p:nvSpPr>
        <p:spPr>
          <a:xfrm>
            <a:off x="8886381" y="2310463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Olive Trees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DC961464-68D7-4605-8689-9D5BC141573F}"/>
              </a:ext>
            </a:extLst>
          </p:cNvPr>
          <p:cNvSpPr txBox="1"/>
          <p:nvPr/>
        </p:nvSpPr>
        <p:spPr>
          <a:xfrm>
            <a:off x="10584696" y="2139576"/>
            <a:ext cx="7837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Vineyard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05FF9355-A97E-4297-9992-0D4B247DEB5B}"/>
              </a:ext>
            </a:extLst>
          </p:cNvPr>
          <p:cNvSpPr txBox="1"/>
          <p:nvPr/>
        </p:nvSpPr>
        <p:spPr>
          <a:xfrm>
            <a:off x="10844226" y="1744131"/>
            <a:ext cx="1048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Arable land by photo-interpreter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34B077F0-E4D5-47D5-B6A2-DF2E7AC2E6F6}"/>
              </a:ext>
            </a:extLst>
          </p:cNvPr>
          <p:cNvSpPr txBox="1"/>
          <p:nvPr/>
        </p:nvSpPr>
        <p:spPr>
          <a:xfrm>
            <a:off x="11001187" y="3317579"/>
            <a:ext cx="795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Durum Wheat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="" xmlns:a16="http://schemas.microsoft.com/office/drawing/2014/main" id="{B52E2219-4566-4DBA-944E-AE5A6E60B6E4}"/>
                  </a:ext>
                </a:extLst>
              </p:cNvPr>
              <p:cNvSpPr txBox="1"/>
              <p:nvPr/>
            </p:nvSpPr>
            <p:spPr>
              <a:xfrm>
                <a:off x="1573967" y="4436674"/>
                <a:ext cx="51034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GIS </a:t>
                </a:r>
                <a:r>
                  <a:rPr lang="en-US" sz="1200" i="1" dirty="0" smtClean="0"/>
                  <a:t>Soil </a:t>
                </a:r>
                <a:r>
                  <a:rPr lang="en-US" sz="1200" i="1" dirty="0"/>
                  <a:t>for the whole Puglia region, after the topology corrections has 2,501,823 polygons.</a:t>
                </a:r>
              </a:p>
              <a:p>
                <a:r>
                  <a:rPr lang="en-US" sz="1200" i="1" dirty="0"/>
                  <a:t>128 Polygons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 i="1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2E2219-4566-4DBA-944E-AE5A6E60B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967" y="4436674"/>
                <a:ext cx="5103467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943" b="-7547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79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12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6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8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500D758-B154-4882-AD52-0579ED0B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Creation of the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“Hybrid Layer”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1 of 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00AC2BA-FCB7-4CCA-9103-6B564B4F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  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8D822CD-D9C4-4874-BB96-E5B980F4F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624" y="2105642"/>
            <a:ext cx="3343908" cy="231765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b="0" i="0" u="none" strike="noStrike" baseline="0" dirty="0">
                <a:latin typeface="Calibri" panose="020F0502020204030204" pitchFamily="34" charset="0"/>
              </a:rPr>
              <a:t>Use only Refresh layer for analysis purposes:</a:t>
            </a:r>
          </a:p>
          <a:p>
            <a:r>
              <a:rPr lang="en-US" sz="1400" dirty="0">
                <a:latin typeface="Calibri" panose="020F0502020204030204" pitchFamily="34" charset="0"/>
              </a:rPr>
              <a:t>Quick and easy checks due to few polygons</a:t>
            </a:r>
          </a:p>
          <a:p>
            <a:r>
              <a:rPr lang="en-US" sz="1400" b="0" i="0" u="none" strike="noStrike" baseline="0" dirty="0">
                <a:latin typeface="Calibri" panose="020F0502020204030204" pitchFamily="34" charset="0"/>
              </a:rPr>
              <a:t>Complete coverage</a:t>
            </a:r>
          </a:p>
          <a:p>
            <a:r>
              <a:rPr lang="en-US" sz="1400" dirty="0">
                <a:latin typeface="Calibri" panose="020F0502020204030204" pitchFamily="34" charset="0"/>
              </a:rPr>
              <a:t>Macro land use only</a:t>
            </a:r>
          </a:p>
          <a:p>
            <a:r>
              <a:rPr lang="en-US" sz="1400" b="0" i="0" u="none" strike="noStrike" baseline="0" dirty="0">
                <a:latin typeface="Calibri" panose="020F0502020204030204" pitchFamily="34" charset="0"/>
              </a:rPr>
              <a:t>3 years update period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C8F94C1-52D7-48AC-A01E-50D31608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8CA1170-58E0-44C9-BEC8-79A9C554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7BC39-707A-400A-A653-34A0FAAF93D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Freccia a pentagono 7">
            <a:extLst>
              <a:ext uri="{FF2B5EF4-FFF2-40B4-BE49-F238E27FC236}">
                <a16:creationId xmlns="" xmlns:a16="http://schemas.microsoft.com/office/drawing/2014/main" id="{CE0F397B-A8AE-4BF7-8932-B7C5F63C01C7}"/>
              </a:ext>
            </a:extLst>
          </p:cNvPr>
          <p:cNvSpPr/>
          <p:nvPr/>
        </p:nvSpPr>
        <p:spPr>
          <a:xfrm>
            <a:off x="4905054" y="3657600"/>
            <a:ext cx="2531444" cy="566611"/>
          </a:xfrm>
          <a:prstGeom prst="homePlat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F5709710-D67E-404F-82A6-C2D20619A1BE}"/>
              </a:ext>
            </a:extLst>
          </p:cNvPr>
          <p:cNvSpPr txBox="1"/>
          <p:nvPr/>
        </p:nvSpPr>
        <p:spPr>
          <a:xfrm>
            <a:off x="7595119" y="3525019"/>
            <a:ext cx="36146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Integrating auxiliary data sources such as </a:t>
            </a:r>
            <a:r>
              <a:rPr lang="en-US" sz="1400" dirty="0" smtClean="0"/>
              <a:t>Company File </a:t>
            </a:r>
            <a:r>
              <a:rPr lang="en-US" sz="1400" dirty="0"/>
              <a:t>and GIS </a:t>
            </a:r>
            <a:r>
              <a:rPr lang="en-US" sz="1400" dirty="0" smtClean="0"/>
              <a:t>Soil </a:t>
            </a:r>
            <a:r>
              <a:rPr lang="en-US" sz="1400" dirty="0"/>
              <a:t>can overcome this problems</a:t>
            </a:r>
          </a:p>
        </p:txBody>
      </p:sp>
    </p:spTree>
    <p:extLst>
      <p:ext uri="{BB962C8B-B14F-4D97-AF65-F5344CB8AC3E}">
        <p14:creationId xmlns:p14="http://schemas.microsoft.com/office/powerpoint/2010/main" val="258052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B2E3793-BFE6-45A2-9B7B-E18844431C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C4C4868-CB8F-4AF9-9CDB-8108F2C19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75E0459-6403-40CD-989D-56A4407CA1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3E5B1A8-3AC9-4BD1-9BBC-78CA94F2D1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3FA1AAC-C1ED-4F77-BFA4-BE80FC0AC7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73CFF2-9756-4FB5-B939-15C9890F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Creation of the “Hybrid Layer” </a:t>
            </a:r>
            <a:r>
              <a:rPr lang="en-US" sz="1800" dirty="0">
                <a:solidFill>
                  <a:srgbClr val="FFFFFF"/>
                </a:solidFill>
              </a:rPr>
              <a:t>2 of 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CB607B8-BB4B-4DB4-8E6D-66636285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27725" y="1957014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658AC3D-953E-44D5-9D50-E993D976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967" y="2261292"/>
            <a:ext cx="5378602" cy="21488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“Hybrid Layer”:</a:t>
            </a:r>
          </a:p>
          <a:p>
            <a:r>
              <a:rPr lang="en-US" sz="1400" b="0" i="0" u="none" strike="noStrike" baseline="0" dirty="0">
                <a:latin typeface="Calibri" panose="020F0502020204030204" pitchFamily="34" charset="0"/>
              </a:rPr>
              <a:t>Complete geographical coverage of land use.</a:t>
            </a:r>
          </a:p>
          <a:p>
            <a:r>
              <a:rPr lang="en-US" sz="1400" dirty="0">
                <a:latin typeface="Calibri" panose="020F0502020204030204" pitchFamily="34" charset="0"/>
              </a:rPr>
              <a:t>The detailed crop codes of the </a:t>
            </a:r>
            <a:r>
              <a:rPr lang="en-US" sz="1400" dirty="0" smtClean="0">
                <a:latin typeface="Calibri" panose="020F0502020204030204" pitchFamily="34" charset="0"/>
              </a:rPr>
              <a:t>Company File </a:t>
            </a:r>
            <a:r>
              <a:rPr lang="en-US" sz="1400" dirty="0">
                <a:latin typeface="Calibri" panose="020F0502020204030204" pitchFamily="34" charset="0"/>
              </a:rPr>
              <a:t>and the generic ones of GIS </a:t>
            </a:r>
            <a:r>
              <a:rPr lang="en-US" sz="1400" dirty="0" smtClean="0">
                <a:latin typeface="Calibri" panose="020F0502020204030204" pitchFamily="34" charset="0"/>
              </a:rPr>
              <a:t>Soil.</a:t>
            </a:r>
            <a:endParaRPr lang="en-US" sz="1400" dirty="0">
              <a:latin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</a:rPr>
              <a:t>Updated every year.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0975A64-A513-417F-957F-B5F19ABA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 smtClean="0">
                <a:solidFill>
                  <a:srgbClr val="FFFFFF"/>
                </a:solidFill>
              </a:rPr>
              <a:t>  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5BD671A-5B77-44C8-B156-1DC2C5E6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7BC39-707A-400A-A653-34A0FAAF93D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100">
              <a:solidFill>
                <a:srgbClr val="FFFFFF"/>
              </a:solidFill>
            </a:endParaRPr>
          </a:p>
        </p:txBody>
      </p:sp>
      <p:graphicFrame>
        <p:nvGraphicFramePr>
          <p:cNvPr id="14" name="Diagramma 13">
            <a:extLst>
              <a:ext uri="{FF2B5EF4-FFF2-40B4-BE49-F238E27FC236}">
                <a16:creationId xmlns="" xmlns:a16="http://schemas.microsoft.com/office/drawing/2014/main" id="{92679B41-1E14-4B0B-8A4A-825E71D98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85729"/>
              </p:ext>
            </p:extLst>
          </p:nvPr>
        </p:nvGraphicFramePr>
        <p:xfrm>
          <a:off x="1887060" y="537569"/>
          <a:ext cx="4647885" cy="202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28A2E7D5-4B54-42CB-9178-45BD5B472583}"/>
              </a:ext>
            </a:extLst>
          </p:cNvPr>
          <p:cNvSpPr txBox="1"/>
          <p:nvPr/>
        </p:nvSpPr>
        <p:spPr>
          <a:xfrm>
            <a:off x="8693591" y="4842643"/>
            <a:ext cx="3244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“Hybrid Layer”, area near the city of </a:t>
            </a:r>
            <a:r>
              <a:rPr lang="en-US" sz="1050" i="1" dirty="0" err="1"/>
              <a:t>Arpinova</a:t>
            </a:r>
            <a:r>
              <a:rPr lang="en-US" sz="1050" i="1" dirty="0"/>
              <a:t> and SP26</a:t>
            </a:r>
          </a:p>
          <a:p>
            <a:r>
              <a:rPr lang="en-US" sz="1050" i="1" dirty="0"/>
              <a:t>Color based on polygon code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84372F74-7E11-4053-91E2-93A7660DE6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6385" y="444165"/>
            <a:ext cx="3373302" cy="411480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949A81F5-48FF-403C-8B87-0ED511E3DAD6}"/>
              </a:ext>
            </a:extLst>
          </p:cNvPr>
          <p:cNvSpPr txBox="1"/>
          <p:nvPr/>
        </p:nvSpPr>
        <p:spPr>
          <a:xfrm>
            <a:off x="10650399" y="2139576"/>
            <a:ext cx="7837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Vineyard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9A6AE923-4341-46E7-898C-85F0667FF415}"/>
              </a:ext>
            </a:extLst>
          </p:cNvPr>
          <p:cNvSpPr txBox="1"/>
          <p:nvPr/>
        </p:nvSpPr>
        <p:spPr>
          <a:xfrm>
            <a:off x="11060594" y="3349271"/>
            <a:ext cx="795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Durum Wheat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5A5CC856-E4C1-47E8-8192-F747223BA189}"/>
              </a:ext>
            </a:extLst>
          </p:cNvPr>
          <p:cNvSpPr txBox="1"/>
          <p:nvPr/>
        </p:nvSpPr>
        <p:spPr>
          <a:xfrm>
            <a:off x="8910458" y="2266676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Olive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="" xmlns:a16="http://schemas.microsoft.com/office/drawing/2014/main" id="{88C5C2E2-CB6E-4A25-B1AF-95D1E04818E4}"/>
                  </a:ext>
                </a:extLst>
              </p:cNvPr>
              <p:cNvSpPr txBox="1"/>
              <p:nvPr/>
            </p:nvSpPr>
            <p:spPr>
              <a:xfrm>
                <a:off x="1573967" y="4436674"/>
                <a:ext cx="51034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“Hybrid Layer” for the whole Puglia region, after the topology corrections has 3,953,079 polygons.</a:t>
                </a:r>
              </a:p>
              <a:p>
                <a:r>
                  <a:rPr lang="en-US" sz="1200" i="1" dirty="0"/>
                  <a:t>202 Polygons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 i="1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88C5C2E2-CB6E-4A25-B1AF-95D1E0481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967" y="4436674"/>
                <a:ext cx="5103467" cy="646331"/>
              </a:xfrm>
              <a:prstGeom prst="rect">
                <a:avLst/>
              </a:prstGeom>
              <a:blipFill>
                <a:blip r:embed="rId9"/>
                <a:stretch>
                  <a:fillRect t="-943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767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5726</TotalTime>
  <Words>1941</Words>
  <Application>Microsoft Office PowerPoint</Application>
  <PresentationFormat>Widescreen</PresentationFormat>
  <Paragraphs>561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Tema di Office</vt:lpstr>
      <vt:lpstr>PowerPoint Presentation</vt:lpstr>
      <vt:lpstr>PowerPoint Presentation</vt:lpstr>
      <vt:lpstr>Case Study</vt:lpstr>
      <vt:lpstr>Refresh 1 of 2</vt:lpstr>
      <vt:lpstr>Refresh 2 of 2</vt:lpstr>
      <vt:lpstr>Company File</vt:lpstr>
      <vt:lpstr>GIS Soil</vt:lpstr>
      <vt:lpstr>Creation of the  “Hybrid Layer” 1 of 2</vt:lpstr>
      <vt:lpstr>Creation of the “Hybrid Layer” 2 of 2</vt:lpstr>
      <vt:lpstr>Integration with environmental data</vt:lpstr>
      <vt:lpstr>Water Chemicals </vt:lpstr>
      <vt:lpstr>Analysis</vt:lpstr>
      <vt:lpstr>Correspondence Analysis</vt:lpstr>
      <vt:lpstr>Inertia</vt:lpstr>
      <vt:lpstr>PowerPoint Presentation</vt:lpstr>
      <vt:lpstr>Columns - Concentrations</vt:lpstr>
      <vt:lpstr>Graphical Representation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of land use vector data from administrative sources for agri-environmental analysis.</dc:title>
  <dc:creator>Pietro Macedoni - pietro.macedoni@studio.unibo.it</dc:creator>
  <cp:lastModifiedBy>Pietro Macedoni - pietro.macedoni@studio.unibo.it</cp:lastModifiedBy>
  <cp:revision>129</cp:revision>
  <dcterms:created xsi:type="dcterms:W3CDTF">2021-03-09T13:44:23Z</dcterms:created>
  <dcterms:modified xsi:type="dcterms:W3CDTF">2022-01-15T21:27:35Z</dcterms:modified>
</cp:coreProperties>
</file>