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4" r:id="rId3"/>
    <p:sldId id="258" r:id="rId4"/>
    <p:sldId id="265" r:id="rId5"/>
    <p:sldId id="266" r:id="rId6"/>
    <p:sldId id="268" r:id="rId7"/>
    <p:sldId id="261" r:id="rId8"/>
    <p:sldId id="269" r:id="rId9"/>
    <p:sldId id="270" r:id="rId10"/>
    <p:sldId id="267"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B2D"/>
    <a:srgbClr val="C89201"/>
    <a:srgbClr val="1A7B7C"/>
    <a:srgbClr val="EAEAEA"/>
    <a:srgbClr val="FCFBF2"/>
    <a:srgbClr val="000000"/>
    <a:srgbClr val="EBE4AF"/>
    <a:srgbClr val="EBFFFF"/>
    <a:srgbClr val="07375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2/13/2022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fi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7.jfif"/><Relationship Id="rId5" Type="http://schemas.openxmlformats.org/officeDocument/2006/relationships/image" Target="../media/image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1026" name="Picture 2">
            <a:extLst>
              <a:ext uri="{FF2B5EF4-FFF2-40B4-BE49-F238E27FC236}">
                <a16:creationId xmlns:a16="http://schemas.microsoft.com/office/drawing/2014/main" id="{647CBE1F-CAB6-446A-8658-635D7F9F6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 y="699"/>
            <a:ext cx="9144000" cy="37163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
            <a:extLst>
              <a:ext uri="{FF2B5EF4-FFF2-40B4-BE49-F238E27FC236}">
                <a16:creationId xmlns:a16="http://schemas.microsoft.com/office/drawing/2014/main" id="{FDBA75B2-6A7C-424D-8BD3-442B5627695F}"/>
              </a:ext>
            </a:extLst>
          </p:cNvPr>
          <p:cNvSpPr txBox="1"/>
          <p:nvPr/>
        </p:nvSpPr>
        <p:spPr>
          <a:xfrm>
            <a:off x="0" y="3723118"/>
            <a:ext cx="9144000" cy="1186800"/>
          </a:xfrm>
          <a:prstGeom prst="rect">
            <a:avLst/>
          </a:prstGeom>
          <a:noFill/>
        </p:spPr>
        <p:txBody>
          <a:bodyPr wrap="square" rtlCol="0">
            <a:spAutoFit/>
          </a:bodyPr>
          <a:lstStyle/>
          <a:p>
            <a:pPr algn="ctr"/>
            <a:r>
              <a:rPr lang="en-US"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 case study on minerals accumulation in grains and flours of bread wheat fertilized with ZnSO</a:t>
            </a:r>
            <a:r>
              <a:rPr lang="en-US" sz="1600" b="1"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a:t>
            </a:r>
            <a:r>
              <a:rPr lang="en-US"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and </a:t>
            </a:r>
            <a:r>
              <a:rPr lang="en-US" sz="1600" b="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Tecnifol</a:t>
            </a:r>
            <a:r>
              <a:rPr lang="en-US" sz="1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Zinc</a:t>
            </a:r>
            <a:endParaRPr lang="en-US" sz="1600" b="1" dirty="0">
              <a:latin typeface="Palatino Linotype" panose="02040502050505030304" pitchFamily="18" charset="0"/>
            </a:endParaRPr>
          </a:p>
          <a:p>
            <a:pPr algn="ctr"/>
            <a:endParaRPr lang="fr-FR" sz="600" dirty="0">
              <a:latin typeface="Palatino Linotype" panose="02040502050505030304" pitchFamily="18" charset="0"/>
            </a:endParaRPr>
          </a:p>
          <a:p>
            <a:pPr algn="just">
              <a:lnSpc>
                <a:spcPts val="1300"/>
              </a:lnSpc>
              <a:spcAft>
                <a:spcPts val="1800"/>
              </a:spcAft>
            </a:pP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Inês Carmo Luís </a:t>
            </a:r>
            <a:r>
              <a:rPr lang="pt-PT" sz="9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Diana </a:t>
            </a:r>
            <a:r>
              <a:rPr lang="pt-PT" sz="9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Daccak</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9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Ana Coelho Marques </a:t>
            </a:r>
            <a:r>
              <a:rPr lang="pt-PT" sz="9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Ana Rita F. Coelho </a:t>
            </a:r>
            <a:r>
              <a:rPr lang="pt-PT" sz="9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Cláudia Campos Pessoa </a:t>
            </a:r>
            <a:r>
              <a:rPr lang="pt-PT" sz="9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Manuel </a:t>
            </a:r>
            <a:r>
              <a:rPr lang="pt-PT" sz="9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Patanita</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9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a:t>
            </a:r>
            <a:r>
              <a:rPr lang="pt-PT" sz="9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Dôres</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9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Ana Sofia Almeida </a:t>
            </a:r>
            <a:r>
              <a:rPr lang="pt-PT" sz="9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Manuela Silva </a:t>
            </a:r>
            <a:r>
              <a:rPr lang="pt-PT" sz="9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Maria Fernanda Pessoa </a:t>
            </a:r>
            <a:r>
              <a:rPr lang="pt-PT" sz="9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Fernando H. Reboredo </a:t>
            </a:r>
            <a:r>
              <a:rPr lang="pt-PT" sz="9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Manuela Simões </a:t>
            </a:r>
            <a:r>
              <a:rPr lang="pt-PT" sz="9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Paulo Legoinha </a:t>
            </a:r>
            <a:r>
              <a:rPr lang="pt-PT" sz="9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Ana Sofia Bagulho </a:t>
            </a:r>
            <a:r>
              <a:rPr lang="pt-PT" sz="9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r>
              <a:rPr lang="pt-PT" sz="9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a:t>
            </a:r>
            <a:r>
              <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Moreira </a:t>
            </a:r>
            <a:r>
              <a:rPr lang="pt-PT"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r>
              <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Isabel P. Pais </a:t>
            </a:r>
            <a:r>
              <a:rPr lang="pt-PT"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a:t>
            </a:r>
            <a:r>
              <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Paula </a:t>
            </a:r>
            <a:r>
              <a:rPr lang="pt-PT" sz="10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Scotti</a:t>
            </a:r>
            <a:r>
              <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Campos </a:t>
            </a:r>
            <a:r>
              <a:rPr lang="pt-PT"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a:t>
            </a:r>
            <a:r>
              <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José C. Ramalho </a:t>
            </a:r>
            <a:r>
              <a:rPr lang="pt-PT"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2,7</a:t>
            </a:r>
            <a:r>
              <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Roberta G. Leitão </a:t>
            </a:r>
            <a:r>
              <a:rPr lang="pt-PT"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a:t>
            </a:r>
            <a:r>
              <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Mauro Guerra </a:t>
            </a:r>
            <a:r>
              <a:rPr lang="pt-PT"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a:t>
            </a:r>
            <a:r>
              <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0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and</a:t>
            </a:r>
            <a:r>
              <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Fernando C. </a:t>
            </a:r>
            <a:r>
              <a:rPr lang="pt-PT" sz="10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Lidon</a:t>
            </a:r>
            <a:r>
              <a:rPr lang="pt-PT"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0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p>
        </p:txBody>
      </p:sp>
      <p:sp>
        <p:nvSpPr>
          <p:cNvPr id="2" name="CaixaDeTexto 1">
            <a:extLst>
              <a:ext uri="{FF2B5EF4-FFF2-40B4-BE49-F238E27FC236}">
                <a16:creationId xmlns:a16="http://schemas.microsoft.com/office/drawing/2014/main" id="{A92D4973-ECD4-456D-97B3-E4E2139D328A}"/>
              </a:ext>
            </a:extLst>
          </p:cNvPr>
          <p:cNvSpPr txBox="1"/>
          <p:nvPr/>
        </p:nvSpPr>
        <p:spPr>
          <a:xfrm>
            <a:off x="-2641" y="4850762"/>
            <a:ext cx="9144000" cy="1492716"/>
          </a:xfrm>
          <a:prstGeom prst="rect">
            <a:avLst/>
          </a:prstGeom>
          <a:noFill/>
        </p:spPr>
        <p:txBody>
          <a:bodyPr wrap="square" rtlCol="0">
            <a:spAutoFit/>
          </a:bodyPr>
          <a:lstStyle/>
          <a:p>
            <a:r>
              <a:rPr lang="pt-PT" sz="700" baseline="30000" dirty="0"/>
              <a:t>1</a:t>
            </a:r>
            <a:r>
              <a:rPr lang="pt-PT" sz="700" dirty="0"/>
              <a:t>Earth </a:t>
            </a:r>
            <a:r>
              <a:rPr lang="pt-PT" sz="700" dirty="0" err="1"/>
              <a:t>Sciences</a:t>
            </a:r>
            <a:r>
              <a:rPr lang="pt-PT" sz="700" dirty="0"/>
              <a:t> </a:t>
            </a:r>
            <a:r>
              <a:rPr lang="pt-PT" sz="700" dirty="0" err="1"/>
              <a:t>Department</a:t>
            </a:r>
            <a:r>
              <a:rPr lang="pt-PT" sz="700" dirty="0"/>
              <a:t>, Faculdade de Ciências e Tecnologia, Universidade Nova de Lisboa, Campus Caparica, 2829-516 Caparica, Portugal; d.daccak@campus.fct.unl.pt (D.D.); amc.marques@campus.fct.unl.pt (A.C.M.); arf.coelho@campus.fct.unl.pt (A.R.F.C.); c.pessoa@campus.fct.unl.pt (C.C.P.); jc.caleiro@campus.fct.unl.pt (J.C.); mfgp@fct.unl.pt (M.F.P.); fhr@fct.unl.pt (F.H.R.); mmsr@fct.unl.pt (M.S.); pal@fct.unl.pt (P.L.); mgb@fct.unl.pt (M.G.B.); jck@fct.unl.pt (J.C.K.); fjl@fct.unl.pt (F.C.L.)</a:t>
            </a:r>
          </a:p>
          <a:p>
            <a:r>
              <a:rPr lang="pt-PT" sz="700" baseline="30000" dirty="0"/>
              <a:t>2</a:t>
            </a:r>
            <a:r>
              <a:rPr lang="pt-PT" sz="700" dirty="0"/>
              <a:t>GeoBioTec Research </a:t>
            </a:r>
            <a:r>
              <a:rPr lang="pt-PT" sz="700" dirty="0" err="1"/>
              <a:t>Center</a:t>
            </a:r>
            <a:r>
              <a:rPr lang="pt-PT" sz="700" dirty="0"/>
              <a:t>, Faculdade de Ciências e Tecnologia, Universidade Nova de Lisboa, Campus Caparica, 2829-516 Caparica, Portugal; mpatanita@ipbeja.pt (M.P.); sofia.almeida@iniav.pt (A.S.A.); abreu-silva.manuela@gmail.com (M.M.S.); isabel.pais@iniav.pt (I.P.P.); paula.scotti@iniav.pt (P.S.C.); co-chi-chor@mail.telepac.pt (J.C.R.)</a:t>
            </a:r>
          </a:p>
          <a:p>
            <a:r>
              <a:rPr lang="pt-PT" sz="700" baseline="30000" dirty="0"/>
              <a:t>3</a:t>
            </a:r>
            <a:r>
              <a:rPr lang="pt-PT" sz="700" dirty="0"/>
              <a:t>Escola Superior Agrária, Instituto Politécnico de Beja, R. Pedro Soares S/N, 7800-295 Beja, Portugal; jdo-res@ipbeja.pt (J.D.)</a:t>
            </a:r>
          </a:p>
          <a:p>
            <a:r>
              <a:rPr lang="pt-PT" sz="700" baseline="30000" dirty="0"/>
              <a:t>4</a:t>
            </a:r>
            <a:r>
              <a:rPr lang="pt-PT" sz="700" dirty="0"/>
              <a:t>Instituto Nacional de Investigação Agrária e Veterinária, I.P. (INIAV), Estrada de Gil Vaz 6, 7351-901 Elvas, Portugal</a:t>
            </a:r>
          </a:p>
          <a:p>
            <a:r>
              <a:rPr lang="pt-PT" sz="700" baseline="30000" dirty="0"/>
              <a:t>5</a:t>
            </a:r>
            <a:r>
              <a:rPr lang="pt-PT" sz="700" dirty="0"/>
              <a:t>ESEAG-COFAC, Avenida do Campo Grande 376, 1749-024 Lisboa, Portugal</a:t>
            </a:r>
          </a:p>
          <a:p>
            <a:r>
              <a:rPr lang="pt-PT" sz="700" baseline="30000" dirty="0"/>
              <a:t>6</a:t>
            </a:r>
            <a:r>
              <a:rPr lang="pt-PT" sz="700" dirty="0"/>
              <a:t>Instituto Nacional de Investigação Agrária e Veterinária, I.P. (INIAV), Avenida da República, Quinta do Marquês, 2780-157 Oeiras, Portugal</a:t>
            </a:r>
          </a:p>
          <a:p>
            <a:r>
              <a:rPr lang="pt-PT" sz="700" baseline="30000" dirty="0"/>
              <a:t>7</a:t>
            </a:r>
            <a:r>
              <a:rPr lang="pt-PT" sz="700" dirty="0"/>
              <a:t>PlantStress &amp; </a:t>
            </a:r>
            <a:r>
              <a:rPr lang="pt-PT" sz="700" dirty="0" err="1"/>
              <a:t>Biodiversity</a:t>
            </a:r>
            <a:r>
              <a:rPr lang="pt-PT" sz="700" dirty="0"/>
              <a:t> </a:t>
            </a:r>
            <a:r>
              <a:rPr lang="pt-PT" sz="700" dirty="0" err="1"/>
              <a:t>Lab</a:t>
            </a:r>
            <a:r>
              <a:rPr lang="pt-PT" sz="700" dirty="0"/>
              <a:t>, Centro de Estudos Florestais (CEF), Instituto Superior Agronomia (ISA), Universidade de Lisboa (</a:t>
            </a:r>
            <a:r>
              <a:rPr lang="pt-PT" sz="700" dirty="0" err="1"/>
              <a:t>ULisboa</a:t>
            </a:r>
            <a:r>
              <a:rPr lang="pt-PT" sz="700" dirty="0"/>
              <a:t>), Quinta do Marquês, Av. República, 2784-505 Oeiras, Portugal</a:t>
            </a:r>
          </a:p>
          <a:p>
            <a:r>
              <a:rPr lang="pt-PT" sz="700" baseline="30000" dirty="0"/>
              <a:t>8</a:t>
            </a:r>
            <a:r>
              <a:rPr lang="pt-PT" sz="700" dirty="0"/>
              <a:t>LIBPhys-UNL, </a:t>
            </a:r>
            <a:r>
              <a:rPr lang="pt-PT" sz="700" dirty="0" err="1"/>
              <a:t>Physics</a:t>
            </a:r>
            <a:r>
              <a:rPr lang="pt-PT" sz="700" dirty="0"/>
              <a:t> </a:t>
            </a:r>
            <a:r>
              <a:rPr lang="pt-PT" sz="700" dirty="0" err="1"/>
              <a:t>Department</a:t>
            </a:r>
            <a:r>
              <a:rPr lang="pt-PT" sz="700" dirty="0"/>
              <a:t>, Faculdade de Ciências e Tecnologia, Campus da Caparica, Universidade Nova de Lisboa, 2829-516 Caparica, Portugal; rg.leitao@fct.unl.pt (R.G.L.); mguerra@fct.unl.pt (M.G.)</a:t>
            </a:r>
          </a:p>
          <a:p>
            <a:r>
              <a:rPr lang="pt-PT" sz="700" baseline="30000" dirty="0"/>
              <a:t>*</a:t>
            </a:r>
            <a:r>
              <a:rPr lang="pt-PT" sz="700" dirty="0"/>
              <a:t>Correspondence: idc.rodrigues@campus.fct.unl.pt; Tel.: +351 212948573.</a:t>
            </a:r>
          </a:p>
          <a:p>
            <a:r>
              <a:rPr lang="pt-PT" sz="700" baseline="30000" dirty="0"/>
              <a:t>†</a:t>
            </a:r>
            <a:r>
              <a:rPr lang="pt-PT" sz="700" dirty="0" err="1"/>
              <a:t>Presented</a:t>
            </a:r>
            <a:r>
              <a:rPr lang="pt-PT" sz="700" dirty="0"/>
              <a:t> </a:t>
            </a:r>
            <a:r>
              <a:rPr lang="pt-PT" sz="700" dirty="0" err="1"/>
              <a:t>at</a:t>
            </a:r>
            <a:r>
              <a:rPr lang="pt-PT" sz="700" dirty="0"/>
              <a:t> </a:t>
            </a:r>
            <a:r>
              <a:rPr lang="pt-PT" sz="700" dirty="0" err="1"/>
              <a:t>the</a:t>
            </a:r>
            <a:r>
              <a:rPr lang="pt-PT" sz="700" dirty="0"/>
              <a:t> 1st </a:t>
            </a:r>
            <a:r>
              <a:rPr lang="pt-PT" sz="700" dirty="0" err="1"/>
              <a:t>International</a:t>
            </a:r>
            <a:r>
              <a:rPr lang="pt-PT" sz="700" dirty="0"/>
              <a:t> Online Conference </a:t>
            </a:r>
            <a:r>
              <a:rPr lang="pt-PT" sz="700" dirty="0" err="1"/>
              <a:t>on</a:t>
            </a:r>
            <a:r>
              <a:rPr lang="pt-PT" sz="700" dirty="0"/>
              <a:t> </a:t>
            </a:r>
            <a:r>
              <a:rPr lang="pt-PT" sz="700" dirty="0" err="1"/>
              <a:t>Agriculture</a:t>
            </a:r>
            <a:r>
              <a:rPr lang="pt-PT" sz="700" dirty="0"/>
              <a:t>, 10–25 </a:t>
            </a:r>
            <a:r>
              <a:rPr lang="pt-PT" sz="700" dirty="0" err="1"/>
              <a:t>February</a:t>
            </a:r>
            <a:r>
              <a:rPr lang="pt-PT" sz="700" dirty="0"/>
              <a:t> 2022.</a:t>
            </a:r>
          </a:p>
        </p:txBody>
      </p:sp>
      <p:pic>
        <p:nvPicPr>
          <p:cNvPr id="14" name="Imagem 13">
            <a:extLst>
              <a:ext uri="{FF2B5EF4-FFF2-40B4-BE49-F238E27FC236}">
                <a16:creationId xmlns:a16="http://schemas.microsoft.com/office/drawing/2014/main" id="{9ECE4BDF-A74A-4A26-8875-5ADA22B34AAD}"/>
              </a:ext>
            </a:extLst>
          </p:cNvPr>
          <p:cNvPicPr>
            <a:picLocks noChangeAspect="1"/>
          </p:cNvPicPr>
          <p:nvPr/>
        </p:nvPicPr>
        <p:blipFill rotWithShape="1">
          <a:blip r:embed="rId3">
            <a:extLst>
              <a:ext uri="{28A0092B-C50C-407E-A947-70E740481C1C}">
                <a14:useLocalDpi xmlns:a14="http://schemas.microsoft.com/office/drawing/2010/main" val="0"/>
              </a:ext>
            </a:extLst>
          </a:blip>
          <a:srcRect b="8240"/>
          <a:stretch/>
        </p:blipFill>
        <p:spPr>
          <a:xfrm>
            <a:off x="5344353" y="6015952"/>
            <a:ext cx="918255" cy="743460"/>
          </a:xfrm>
          <a:prstGeom prst="rect">
            <a:avLst/>
          </a:prstGeom>
        </p:spPr>
      </p:pic>
      <p:pic>
        <p:nvPicPr>
          <p:cNvPr id="15" name="Picture 2" descr="Geobiociências, Geoengenharias e Geotecnologias | Faculdade de Ciências e  Tecnologia / Universidade Nova de Lisboa">
            <a:extLst>
              <a:ext uri="{FF2B5EF4-FFF2-40B4-BE49-F238E27FC236}">
                <a16:creationId xmlns:a16="http://schemas.microsoft.com/office/drawing/2014/main" id="{333BFD3E-7D1A-4D62-8BAF-0F787F38932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742" b="8219"/>
          <a:stretch/>
        </p:blipFill>
        <p:spPr bwMode="auto">
          <a:xfrm>
            <a:off x="1167951" y="6248680"/>
            <a:ext cx="1745410" cy="6093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Biblioteca da Escola Superior de Educação Almeida Garrett – Grupo Lusófona  | Diretório BAD">
            <a:extLst>
              <a:ext uri="{FF2B5EF4-FFF2-40B4-BE49-F238E27FC236}">
                <a16:creationId xmlns:a16="http://schemas.microsoft.com/office/drawing/2014/main" id="{0F73BB28-EBC3-43F6-B5B9-25FF08F3FB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181" y="6177066"/>
            <a:ext cx="1270112" cy="546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Repositório da Universidade de Lisboa: CEF - Centro de Estudos Florestais">
            <a:extLst>
              <a:ext uri="{FF2B5EF4-FFF2-40B4-BE49-F238E27FC236}">
                <a16:creationId xmlns:a16="http://schemas.microsoft.com/office/drawing/2014/main" id="{7DDBD442-9874-4D6D-836A-42A7179274C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805" b="7755"/>
          <a:stretch/>
        </p:blipFill>
        <p:spPr bwMode="auto">
          <a:xfrm>
            <a:off x="6369822" y="6039209"/>
            <a:ext cx="871817" cy="7187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nstituto Superior de Agronomia Conhecimento e Inovação">
            <a:extLst>
              <a:ext uri="{FF2B5EF4-FFF2-40B4-BE49-F238E27FC236}">
                <a16:creationId xmlns:a16="http://schemas.microsoft.com/office/drawing/2014/main" id="{8CDA4CE8-4A2B-4E68-8CB4-D7CA107419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7840" y="6130371"/>
            <a:ext cx="1546840" cy="629223"/>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m 18" descr="Uma imagem com fruta, desenho&#10;&#10;Descrição gerada automaticamente">
            <a:extLst>
              <a:ext uri="{FF2B5EF4-FFF2-40B4-BE49-F238E27FC236}">
                <a16:creationId xmlns:a16="http://schemas.microsoft.com/office/drawing/2014/main" id="{CDCC96CC-99A0-4AE2-8279-3D92E36CC58A}"/>
              </a:ext>
            </a:extLst>
          </p:cNvPr>
          <p:cNvPicPr>
            <a:picLocks noChangeAspect="1"/>
          </p:cNvPicPr>
          <p:nvPr/>
        </p:nvPicPr>
        <p:blipFill rotWithShape="1">
          <a:blip r:embed="rId8"/>
          <a:srcRect l="17925" t="8649" r="15984" b="10847"/>
          <a:stretch/>
        </p:blipFill>
        <p:spPr>
          <a:xfrm>
            <a:off x="3251147" y="6311152"/>
            <a:ext cx="680042" cy="546149"/>
          </a:xfrm>
          <a:prstGeom prst="rect">
            <a:avLst/>
          </a:prstGeom>
          <a:ln>
            <a:noFill/>
          </a:ln>
          <a:effectLst/>
        </p:spPr>
      </p:pic>
      <p:pic>
        <p:nvPicPr>
          <p:cNvPr id="20" name="Imagem 19" descr="Uma imagem com silhueta, céu noturno&#10;&#10;Descrição gerada automaticamente">
            <a:extLst>
              <a:ext uri="{FF2B5EF4-FFF2-40B4-BE49-F238E27FC236}">
                <a16:creationId xmlns:a16="http://schemas.microsoft.com/office/drawing/2014/main" id="{C7972D0E-46A9-4A08-8261-A2BEDC0690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71" y="6078813"/>
            <a:ext cx="1021542" cy="878588"/>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sp>
        <p:nvSpPr>
          <p:cNvPr id="7" name="TextBox 6"/>
          <p:cNvSpPr txBox="1"/>
          <p:nvPr/>
        </p:nvSpPr>
        <p:spPr>
          <a:xfrm>
            <a:off x="188855" y="356781"/>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pic>
        <p:nvPicPr>
          <p:cNvPr id="9" name="Picture 4">
            <a:extLst>
              <a:ext uri="{FF2B5EF4-FFF2-40B4-BE49-F238E27FC236}">
                <a16:creationId xmlns:a16="http://schemas.microsoft.com/office/drawing/2014/main" id="{4758804F-4E82-4FD4-9F5A-7AE27FA65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87" y="5722087"/>
            <a:ext cx="1143001" cy="1143001"/>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A57AE0F4-1A32-4F30-851A-C4C3A21C5872}"/>
              </a:ext>
            </a:extLst>
          </p:cNvPr>
          <p:cNvSpPr txBox="1"/>
          <p:nvPr/>
        </p:nvSpPr>
        <p:spPr>
          <a:xfrm>
            <a:off x="188854" y="1070011"/>
            <a:ext cx="8699113" cy="4031873"/>
          </a:xfrm>
          <a:prstGeom prst="rect">
            <a:avLst/>
          </a:prstGeom>
          <a:noFill/>
        </p:spPr>
        <p:txBody>
          <a:bodyPr wrap="square">
            <a:spAutoFit/>
          </a:bodyPr>
          <a:lstStyle/>
          <a:p>
            <a:pPr algn="just"/>
            <a:r>
              <a:rPr lang="en-US" sz="1600" dirty="0">
                <a:latin typeface="Palatino Linotype" panose="02040502050505030304" pitchFamily="18" charset="0"/>
              </a:rPr>
              <a:t>Considering flours, </a:t>
            </a:r>
            <a:r>
              <a:rPr lang="en-US" sz="1600" dirty="0" err="1">
                <a:latin typeface="Palatino Linotype" panose="02040502050505030304" pitchFamily="18" charset="0"/>
              </a:rPr>
              <a:t>macrominerals</a:t>
            </a:r>
            <a:r>
              <a:rPr lang="en-US" sz="1600" dirty="0">
                <a:latin typeface="Palatino Linotype" panose="02040502050505030304" pitchFamily="18" charset="0"/>
              </a:rPr>
              <a:t> present values in which K has the highest values, followed by S and, finally, Ca. Regardless of the fertilizer applied, the refined wheat flour showed lower values than whole wheat flour, for all the minerals. Relatively to the whole wheat flour, for both fertilizers, in the </a:t>
            </a:r>
            <a:r>
              <a:rPr lang="en-US" sz="1600" dirty="0" err="1">
                <a:latin typeface="Palatino Linotype" panose="02040502050505030304" pitchFamily="18" charset="0"/>
              </a:rPr>
              <a:t>macrominerals</a:t>
            </a:r>
            <a:r>
              <a:rPr lang="en-US" sz="1600" dirty="0">
                <a:latin typeface="Palatino Linotype" panose="02040502050505030304" pitchFamily="18" charset="0"/>
              </a:rPr>
              <a:t>, the values diminished as the fertilizer concentrations increased. The values of whole wheat flour proved that ZnSO</a:t>
            </a:r>
            <a:r>
              <a:rPr lang="en-US" sz="1600" baseline="-25000" dirty="0">
                <a:latin typeface="Palatino Linotype" panose="02040502050505030304" pitchFamily="18" charset="0"/>
              </a:rPr>
              <a:t>4</a:t>
            </a:r>
            <a:r>
              <a:rPr lang="en-US" sz="1600" dirty="0">
                <a:latin typeface="Palatino Linotype" panose="02040502050505030304" pitchFamily="18" charset="0"/>
              </a:rPr>
              <a:t> was the fertilizer presenting higher values when compared to </a:t>
            </a:r>
            <a:r>
              <a:rPr lang="en-US" sz="1600" dirty="0" err="1">
                <a:latin typeface="Palatino Linotype" panose="02040502050505030304" pitchFamily="18" charset="0"/>
              </a:rPr>
              <a:t>Tecnifol</a:t>
            </a:r>
            <a:r>
              <a:rPr lang="en-US" sz="1600" dirty="0">
                <a:latin typeface="Palatino Linotype" panose="02040502050505030304" pitchFamily="18" charset="0"/>
              </a:rPr>
              <a:t> Zinc. Zinc showed that as the concentration of the applied fertilizer increases, the value of this mineral in the flours also increases, when applying both fertilizers. In general, the minerals S, K and Zn are predominant in the embryo, nevertheless, Ca is predominant in the vascular bundle. Regarding the predominance of each mineral in each zone, and, in descending order, it appears that for the three zones, there is a lower prevalence of Zn, Ca, S and, finally, K (only for embryo and vascular bundle). When comparing the same concentration of the two different fertilizers, focusing on the same section of the grain, it appears that ZnSO</a:t>
            </a:r>
            <a:r>
              <a:rPr lang="en-US" sz="1600" baseline="-25000" dirty="0">
                <a:latin typeface="Palatino Linotype" panose="02040502050505030304" pitchFamily="18" charset="0"/>
              </a:rPr>
              <a:t>4</a:t>
            </a:r>
            <a:r>
              <a:rPr lang="en-US" sz="1600" dirty="0">
                <a:latin typeface="Palatino Linotype" panose="02040502050505030304" pitchFamily="18" charset="0"/>
              </a:rPr>
              <a:t> presented higher values than </a:t>
            </a:r>
            <a:r>
              <a:rPr lang="en-US" sz="1600" dirty="0" err="1">
                <a:latin typeface="Palatino Linotype" panose="02040502050505030304" pitchFamily="18" charset="0"/>
              </a:rPr>
              <a:t>Tecnifol</a:t>
            </a:r>
            <a:r>
              <a:rPr lang="en-US" sz="1600" dirty="0">
                <a:latin typeface="Palatino Linotype" panose="02040502050505030304" pitchFamily="18" charset="0"/>
              </a:rPr>
              <a:t> Zinc for the four minerals, by and large. To sum up, as the different minerals tend to accumulate in the embryo and vascular bundle of the grain and the whole bread wheat flour includes these zones, this flour constitutes a healthier choice for the consumers.</a:t>
            </a:r>
            <a:endParaRPr lang="pt-PT" sz="1600" dirty="0">
              <a:latin typeface="Palatino Linotype" panose="02040502050505030304" pitchFamily="18" charset="0"/>
            </a:endParaRPr>
          </a:p>
        </p:txBody>
      </p:sp>
    </p:spTree>
    <p:extLst>
      <p:ext uri="{BB962C8B-B14F-4D97-AF65-F5344CB8AC3E}">
        <p14:creationId xmlns:p14="http://schemas.microsoft.com/office/powerpoint/2010/main" val="3026278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1938992"/>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pPr algn="just"/>
            <a:r>
              <a:rPr lang="en-US" dirty="0">
                <a:latin typeface="Palatino Linotype" panose="02040502050505030304" pitchFamily="18" charset="0"/>
              </a:rPr>
              <a:t>The authors thanks to Instituto </a:t>
            </a:r>
            <a:r>
              <a:rPr lang="en-US" dirty="0" err="1">
                <a:latin typeface="Palatino Linotype" panose="02040502050505030304" pitchFamily="18" charset="0"/>
              </a:rPr>
              <a:t>Politécnico</a:t>
            </a:r>
            <a:r>
              <a:rPr lang="en-US" dirty="0">
                <a:latin typeface="Palatino Linotype" panose="02040502050505030304" pitchFamily="18" charset="0"/>
              </a:rPr>
              <a:t> de Beja and </a:t>
            </a:r>
            <a:r>
              <a:rPr lang="en-US" dirty="0" err="1">
                <a:latin typeface="Palatino Linotype" panose="02040502050505030304" pitchFamily="18" charset="0"/>
              </a:rPr>
              <a:t>Associação</a:t>
            </a:r>
            <a:r>
              <a:rPr lang="en-US" dirty="0">
                <a:latin typeface="Palatino Linotype" panose="02040502050505030304" pitchFamily="18" charset="0"/>
              </a:rPr>
              <a:t> de </a:t>
            </a:r>
            <a:r>
              <a:rPr lang="en-US" dirty="0" err="1">
                <a:latin typeface="Palatino Linotype" panose="02040502050505030304" pitchFamily="18" charset="0"/>
              </a:rPr>
              <a:t>Agricultores</a:t>
            </a:r>
            <a:r>
              <a:rPr lang="en-US" dirty="0">
                <a:latin typeface="Palatino Linotype" panose="02040502050505030304" pitchFamily="18" charset="0"/>
              </a:rPr>
              <a:t> do </a:t>
            </a:r>
            <a:r>
              <a:rPr lang="en-US" dirty="0" err="1">
                <a:latin typeface="Palatino Linotype" panose="02040502050505030304" pitchFamily="18" charset="0"/>
              </a:rPr>
              <a:t>Baixo</a:t>
            </a:r>
            <a:r>
              <a:rPr lang="en-US" dirty="0">
                <a:latin typeface="Palatino Linotype" panose="02040502050505030304" pitchFamily="18" charset="0"/>
              </a:rPr>
              <a:t> </a:t>
            </a:r>
            <a:r>
              <a:rPr lang="en-US" dirty="0" err="1">
                <a:latin typeface="Palatino Linotype" panose="02040502050505030304" pitchFamily="18" charset="0"/>
              </a:rPr>
              <a:t>Alentejo</a:t>
            </a:r>
            <a:r>
              <a:rPr lang="en-US" dirty="0">
                <a:latin typeface="Palatino Linotype" panose="02040502050505030304" pitchFamily="18" charset="0"/>
              </a:rPr>
              <a:t> for technical assistance and for facilities regarding the Triticum </a:t>
            </a:r>
            <a:r>
              <a:rPr lang="en-US" dirty="0" err="1">
                <a:latin typeface="Palatino Linotype" panose="02040502050505030304" pitchFamily="18" charset="0"/>
              </a:rPr>
              <a:t>aestivum</a:t>
            </a:r>
            <a:r>
              <a:rPr lang="en-US" dirty="0">
                <a:latin typeface="Palatino Linotype" panose="02040502050505030304" pitchFamily="18" charset="0"/>
              </a:rPr>
              <a:t> L. field. More-over, the authors thanks to the research center (</a:t>
            </a:r>
            <a:r>
              <a:rPr lang="en-US" dirty="0" err="1">
                <a:latin typeface="Palatino Linotype" panose="02040502050505030304" pitchFamily="18" charset="0"/>
              </a:rPr>
              <a:t>GeoBioTec</a:t>
            </a:r>
            <a:r>
              <a:rPr lang="en-US" dirty="0">
                <a:latin typeface="Palatino Linotype" panose="02040502050505030304" pitchFamily="18" charset="0"/>
              </a:rPr>
              <a:t>) UIDB/04035/2020.</a:t>
            </a:r>
            <a:endParaRPr lang="fr-FR"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pic>
        <p:nvPicPr>
          <p:cNvPr id="6" name="Picture 4">
            <a:extLst>
              <a:ext uri="{FF2B5EF4-FFF2-40B4-BE49-F238E27FC236}">
                <a16:creationId xmlns:a16="http://schemas.microsoft.com/office/drawing/2014/main" id="{9969642B-48A9-4134-B43B-1E49BD0E9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90" y="5729174"/>
            <a:ext cx="1143001"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a:extLst>
              <a:ext uri="{FF2B5EF4-FFF2-40B4-BE49-F238E27FC236}">
                <a16:creationId xmlns:a16="http://schemas.microsoft.com/office/drawing/2014/main" id="{E4BE41AD-0089-41C7-9441-97BC8FB4C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4916" y="3669292"/>
            <a:ext cx="3015082" cy="680484"/>
          </a:xfrm>
          <a:prstGeom prst="rect">
            <a:avLst/>
          </a:prstGeom>
        </p:spPr>
      </p:pic>
      <p:pic>
        <p:nvPicPr>
          <p:cNvPr id="19" name="Picture 2" descr="Geobiociências, Geoengenharias e Geotecnologias | Faculdade de Ciências e  Tecnologia / Universidade Nova de Lisboa">
            <a:extLst>
              <a:ext uri="{FF2B5EF4-FFF2-40B4-BE49-F238E27FC236}">
                <a16:creationId xmlns:a16="http://schemas.microsoft.com/office/drawing/2014/main" id="{E2F9F859-A4D4-41B1-8F0C-985DD24FC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045" y="4916861"/>
            <a:ext cx="3015082" cy="128301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Repositório da Universidade de Lisboa: CEF - Centro de Estudos Florestais">
            <a:extLst>
              <a:ext uri="{FF2B5EF4-FFF2-40B4-BE49-F238E27FC236}">
                <a16:creationId xmlns:a16="http://schemas.microsoft.com/office/drawing/2014/main" id="{FC71D78C-A2B6-4A93-83AD-04E094E0C0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0905" y="4582579"/>
            <a:ext cx="1617295" cy="1617295"/>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m 20" descr="Uma imagem com fruta, desenho&#10;&#10;Descrição gerada automaticamente">
            <a:extLst>
              <a:ext uri="{FF2B5EF4-FFF2-40B4-BE49-F238E27FC236}">
                <a16:creationId xmlns:a16="http://schemas.microsoft.com/office/drawing/2014/main" id="{C30FE40B-97CA-40FE-97B7-1A57A4BC669B}"/>
              </a:ext>
            </a:extLst>
          </p:cNvPr>
          <p:cNvPicPr>
            <a:picLocks noChangeAspect="1"/>
          </p:cNvPicPr>
          <p:nvPr/>
        </p:nvPicPr>
        <p:blipFill rotWithShape="1">
          <a:blip r:embed="rId6"/>
          <a:srcRect l="17925" t="8649" r="15984" b="10847"/>
          <a:stretch/>
        </p:blipFill>
        <p:spPr>
          <a:xfrm>
            <a:off x="2947265" y="3361330"/>
            <a:ext cx="1741001" cy="1398218"/>
          </a:xfrm>
          <a:prstGeom prst="rect">
            <a:avLst/>
          </a:prstGeom>
          <a:ln>
            <a:noFill/>
          </a:ln>
          <a:effectLst/>
        </p:spPr>
      </p:pic>
      <p:pic>
        <p:nvPicPr>
          <p:cNvPr id="22" name="Imagem 21" descr="Uma imagem com silhueta, céu noturno&#10;&#10;Descrição gerada automaticamente">
            <a:extLst>
              <a:ext uri="{FF2B5EF4-FFF2-40B4-BE49-F238E27FC236}">
                <a16:creationId xmlns:a16="http://schemas.microsoft.com/office/drawing/2014/main" id="{35F15AB5-2165-4A63-8D99-616A18631B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002" y="3103364"/>
            <a:ext cx="1827776" cy="1813497"/>
          </a:xfrm>
          <a:prstGeom prst="rect">
            <a:avLst/>
          </a:prstGeom>
        </p:spPr>
      </p:pic>
    </p:spTree>
    <p:extLst>
      <p:ext uri="{BB962C8B-B14F-4D97-AF65-F5344CB8AC3E}">
        <p14:creationId xmlns:p14="http://schemas.microsoft.com/office/powerpoint/2010/main" val="35929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C3E244-51DF-41C2-B169-2BCF762CFCF5}"/>
              </a:ext>
            </a:extLst>
          </p:cNvPr>
          <p:cNvSpPr>
            <a:spLocks noGrp="1"/>
          </p:cNvSpPr>
          <p:nvPr>
            <p:ph type="title"/>
          </p:nvPr>
        </p:nvSpPr>
        <p:spPr/>
        <p:txBody>
          <a:bodyPr>
            <a:normAutofit/>
          </a:bodyPr>
          <a:lstStyle/>
          <a:p>
            <a:pPr algn="ctr"/>
            <a:r>
              <a:rPr lang="en-US" sz="2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 case study on minerals accumulation in grains and flours of bread wheat fertilized with ZnSO</a:t>
            </a:r>
            <a:r>
              <a:rPr lang="en-US" sz="2400" b="1"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a:t>
            </a:r>
            <a:r>
              <a:rPr lang="en-US" sz="2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and </a:t>
            </a:r>
            <a:r>
              <a:rPr lang="en-US" sz="2400" b="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Tecnifol</a:t>
            </a:r>
            <a:r>
              <a:rPr lang="en-US" sz="24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Zinc</a:t>
            </a:r>
          </a:p>
        </p:txBody>
      </p:sp>
      <p:pic>
        <p:nvPicPr>
          <p:cNvPr id="13" name="Picture 4">
            <a:extLst>
              <a:ext uri="{FF2B5EF4-FFF2-40B4-BE49-F238E27FC236}">
                <a16:creationId xmlns:a16="http://schemas.microsoft.com/office/drawing/2014/main" id="{BA546314-1FE3-433E-B80A-E5F09D273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635" y="5729174"/>
            <a:ext cx="1143001"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m 15">
            <a:extLst>
              <a:ext uri="{FF2B5EF4-FFF2-40B4-BE49-F238E27FC236}">
                <a16:creationId xmlns:a16="http://schemas.microsoft.com/office/drawing/2014/main" id="{670343EF-567E-4A25-AC27-1D96A82FAF1A}"/>
              </a:ext>
            </a:extLst>
          </p:cNvPr>
          <p:cNvPicPr>
            <a:picLocks noChangeAspect="1"/>
          </p:cNvPicPr>
          <p:nvPr/>
        </p:nvPicPr>
        <p:blipFill rotWithShape="1">
          <a:blip r:embed="rId3">
            <a:extLst>
              <a:ext uri="{28A0092B-C50C-407E-A947-70E740481C1C}">
                <a14:useLocalDpi xmlns:a14="http://schemas.microsoft.com/office/drawing/2010/main" val="0"/>
              </a:ext>
            </a:extLst>
          </a:blip>
          <a:srcRect l="10286" t="3776" r="79529" b="44635"/>
          <a:stretch/>
        </p:blipFill>
        <p:spPr>
          <a:xfrm>
            <a:off x="22626" y="1933152"/>
            <a:ext cx="2198670" cy="3674917"/>
          </a:xfrm>
          <a:prstGeom prst="rect">
            <a:avLst/>
          </a:prstGeom>
        </p:spPr>
      </p:pic>
      <p:pic>
        <p:nvPicPr>
          <p:cNvPr id="18" name="Imagem 17">
            <a:extLst>
              <a:ext uri="{FF2B5EF4-FFF2-40B4-BE49-F238E27FC236}">
                <a16:creationId xmlns:a16="http://schemas.microsoft.com/office/drawing/2014/main" id="{BC911E3D-AED1-470D-AD15-17CC09902B98}"/>
              </a:ext>
            </a:extLst>
          </p:cNvPr>
          <p:cNvPicPr>
            <a:picLocks noChangeAspect="1"/>
          </p:cNvPicPr>
          <p:nvPr/>
        </p:nvPicPr>
        <p:blipFill rotWithShape="1">
          <a:blip r:embed="rId3">
            <a:extLst>
              <a:ext uri="{28A0092B-C50C-407E-A947-70E740481C1C}">
                <a14:useLocalDpi xmlns:a14="http://schemas.microsoft.com/office/drawing/2010/main" val="0"/>
              </a:ext>
            </a:extLst>
          </a:blip>
          <a:srcRect l="86019" t="15926" r="1394" b="53335"/>
          <a:stretch/>
        </p:blipFill>
        <p:spPr>
          <a:xfrm>
            <a:off x="5280158" y="3620314"/>
            <a:ext cx="1670132" cy="1345916"/>
          </a:xfrm>
          <a:prstGeom prst="rect">
            <a:avLst/>
          </a:prstGeom>
        </p:spPr>
      </p:pic>
      <p:pic>
        <p:nvPicPr>
          <p:cNvPr id="20" name="Imagem 19">
            <a:extLst>
              <a:ext uri="{FF2B5EF4-FFF2-40B4-BE49-F238E27FC236}">
                <a16:creationId xmlns:a16="http://schemas.microsoft.com/office/drawing/2014/main" id="{3E1DA3E7-1176-4F17-9087-92845A15225D}"/>
              </a:ext>
            </a:extLst>
          </p:cNvPr>
          <p:cNvPicPr>
            <a:picLocks noChangeAspect="1"/>
          </p:cNvPicPr>
          <p:nvPr/>
        </p:nvPicPr>
        <p:blipFill rotWithShape="1">
          <a:blip r:embed="rId3">
            <a:extLst>
              <a:ext uri="{28A0092B-C50C-407E-A947-70E740481C1C}">
                <a14:useLocalDpi xmlns:a14="http://schemas.microsoft.com/office/drawing/2010/main" val="0"/>
              </a:ext>
            </a:extLst>
          </a:blip>
          <a:srcRect l="47159" t="23492" r="43590" b="41480"/>
          <a:stretch/>
        </p:blipFill>
        <p:spPr>
          <a:xfrm>
            <a:off x="1921573" y="3084892"/>
            <a:ext cx="1499063" cy="1873072"/>
          </a:xfrm>
          <a:prstGeom prst="rect">
            <a:avLst/>
          </a:prstGeom>
        </p:spPr>
      </p:pic>
      <p:sp>
        <p:nvSpPr>
          <p:cNvPr id="21" name="Seta: Para a Direita 20">
            <a:extLst>
              <a:ext uri="{FF2B5EF4-FFF2-40B4-BE49-F238E27FC236}">
                <a16:creationId xmlns:a16="http://schemas.microsoft.com/office/drawing/2014/main" id="{38E813E2-E21D-49BE-BEDA-5D83F8B269B6}"/>
              </a:ext>
            </a:extLst>
          </p:cNvPr>
          <p:cNvSpPr/>
          <p:nvPr/>
        </p:nvSpPr>
        <p:spPr>
          <a:xfrm>
            <a:off x="3305284" y="3503482"/>
            <a:ext cx="2014300" cy="534256"/>
          </a:xfrm>
          <a:prstGeom prst="rightArrow">
            <a:avLst/>
          </a:prstGeom>
          <a:solidFill>
            <a:srgbClr val="F7B81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3" name="CaixaDeTexto 22">
            <a:extLst>
              <a:ext uri="{FF2B5EF4-FFF2-40B4-BE49-F238E27FC236}">
                <a16:creationId xmlns:a16="http://schemas.microsoft.com/office/drawing/2014/main" id="{B541F200-A8BB-4B91-9024-08099507B7E0}"/>
              </a:ext>
            </a:extLst>
          </p:cNvPr>
          <p:cNvSpPr txBox="1"/>
          <p:nvPr/>
        </p:nvSpPr>
        <p:spPr>
          <a:xfrm>
            <a:off x="6854416" y="2440067"/>
            <a:ext cx="1735920" cy="707886"/>
          </a:xfrm>
          <a:prstGeom prst="rect">
            <a:avLst/>
          </a:prstGeom>
          <a:noFill/>
        </p:spPr>
        <p:txBody>
          <a:bodyPr wrap="square" rtlCol="0">
            <a:spAutoFit/>
          </a:bodyPr>
          <a:lstStyle/>
          <a:p>
            <a:r>
              <a:rPr lang="pt-PT" sz="2000" b="1" dirty="0" err="1">
                <a:latin typeface="Palatino Linotype" panose="02040502050505030304" pitchFamily="18" charset="0"/>
              </a:rPr>
              <a:t>Bread</a:t>
            </a:r>
            <a:r>
              <a:rPr lang="pt-PT" sz="2000" b="1" dirty="0">
                <a:latin typeface="Palatino Linotype" panose="02040502050505030304" pitchFamily="18" charset="0"/>
              </a:rPr>
              <a:t> </a:t>
            </a:r>
            <a:r>
              <a:rPr lang="pt-PT" sz="2000" b="1" dirty="0" err="1">
                <a:latin typeface="Palatino Linotype" panose="02040502050505030304" pitchFamily="18" charset="0"/>
              </a:rPr>
              <a:t>wheatGrains</a:t>
            </a:r>
            <a:endParaRPr lang="pt-PT" sz="2000" b="1" dirty="0">
              <a:latin typeface="Palatino Linotype" panose="02040502050505030304" pitchFamily="18" charset="0"/>
            </a:endParaRPr>
          </a:p>
        </p:txBody>
      </p:sp>
      <p:sp>
        <p:nvSpPr>
          <p:cNvPr id="24" name="CaixaDeTexto 23">
            <a:extLst>
              <a:ext uri="{FF2B5EF4-FFF2-40B4-BE49-F238E27FC236}">
                <a16:creationId xmlns:a16="http://schemas.microsoft.com/office/drawing/2014/main" id="{0C5C07EC-BBD3-403B-B3A9-E5151EA0BAD9}"/>
              </a:ext>
            </a:extLst>
          </p:cNvPr>
          <p:cNvSpPr txBox="1"/>
          <p:nvPr/>
        </p:nvSpPr>
        <p:spPr>
          <a:xfrm>
            <a:off x="6865010" y="4198096"/>
            <a:ext cx="2014300" cy="646331"/>
          </a:xfrm>
          <a:prstGeom prst="rect">
            <a:avLst/>
          </a:prstGeom>
          <a:noFill/>
        </p:spPr>
        <p:txBody>
          <a:bodyPr wrap="square" rtlCol="0">
            <a:spAutoFit/>
          </a:bodyPr>
          <a:lstStyle/>
          <a:p>
            <a:r>
              <a:rPr lang="pt-PT" b="1" dirty="0" err="1">
                <a:latin typeface="Palatino Linotype" panose="02040502050505030304" pitchFamily="18" charset="0"/>
              </a:rPr>
              <a:t>Whole</a:t>
            </a:r>
            <a:r>
              <a:rPr lang="pt-PT" b="1" dirty="0">
                <a:latin typeface="Palatino Linotype" panose="02040502050505030304" pitchFamily="18" charset="0"/>
              </a:rPr>
              <a:t> </a:t>
            </a:r>
            <a:r>
              <a:rPr lang="pt-PT" b="1" dirty="0" err="1">
                <a:latin typeface="Palatino Linotype" panose="02040502050505030304" pitchFamily="18" charset="0"/>
              </a:rPr>
              <a:t>bread</a:t>
            </a:r>
            <a:r>
              <a:rPr lang="pt-PT" b="1" dirty="0">
                <a:latin typeface="Palatino Linotype" panose="02040502050505030304" pitchFamily="18" charset="0"/>
              </a:rPr>
              <a:t> </a:t>
            </a:r>
            <a:r>
              <a:rPr lang="pt-PT" b="1" dirty="0" err="1">
                <a:latin typeface="Palatino Linotype" panose="02040502050505030304" pitchFamily="18" charset="0"/>
              </a:rPr>
              <a:t>wheat</a:t>
            </a:r>
            <a:r>
              <a:rPr lang="pt-PT" b="1" dirty="0">
                <a:latin typeface="Palatino Linotype" panose="02040502050505030304" pitchFamily="18" charset="0"/>
              </a:rPr>
              <a:t> </a:t>
            </a:r>
            <a:r>
              <a:rPr lang="pt-PT" b="1" dirty="0" err="1">
                <a:latin typeface="Palatino Linotype" panose="02040502050505030304" pitchFamily="18" charset="0"/>
              </a:rPr>
              <a:t>fllours</a:t>
            </a:r>
            <a:endParaRPr lang="pt-PT" b="1" dirty="0">
              <a:latin typeface="Palatino Linotype" panose="02040502050505030304" pitchFamily="18" charset="0"/>
            </a:endParaRPr>
          </a:p>
        </p:txBody>
      </p:sp>
      <p:sp>
        <p:nvSpPr>
          <p:cNvPr id="25" name="CaixaDeTexto 24">
            <a:extLst>
              <a:ext uri="{FF2B5EF4-FFF2-40B4-BE49-F238E27FC236}">
                <a16:creationId xmlns:a16="http://schemas.microsoft.com/office/drawing/2014/main" id="{D090345B-5D95-472A-9B04-11F0B98719DD}"/>
              </a:ext>
            </a:extLst>
          </p:cNvPr>
          <p:cNvSpPr txBox="1"/>
          <p:nvPr/>
        </p:nvSpPr>
        <p:spPr>
          <a:xfrm>
            <a:off x="3427736" y="2761726"/>
            <a:ext cx="1759939" cy="646331"/>
          </a:xfrm>
          <a:prstGeom prst="rect">
            <a:avLst/>
          </a:prstGeom>
          <a:noFill/>
        </p:spPr>
        <p:txBody>
          <a:bodyPr wrap="square" rtlCol="0">
            <a:spAutoFit/>
          </a:bodyPr>
          <a:lstStyle/>
          <a:p>
            <a:pPr algn="ctr"/>
            <a:r>
              <a:rPr lang="pt-PT" b="1" dirty="0">
                <a:effectLst>
                  <a:outerShdw blurRad="38100" dist="38100" dir="2700000" algn="tl">
                    <a:srgbClr val="000000">
                      <a:alpha val="43137"/>
                    </a:srgbClr>
                  </a:outerShdw>
                </a:effectLst>
                <a:latin typeface="Palatino Linotype" panose="02040502050505030304" pitchFamily="18" charset="0"/>
              </a:rPr>
              <a:t>Mineral </a:t>
            </a:r>
            <a:r>
              <a:rPr lang="pt-PT" b="1" dirty="0" err="1">
                <a:effectLst>
                  <a:outerShdw blurRad="38100" dist="38100" dir="2700000" algn="tl">
                    <a:srgbClr val="000000">
                      <a:alpha val="43137"/>
                    </a:srgbClr>
                  </a:outerShdw>
                </a:effectLst>
                <a:latin typeface="Palatino Linotype" panose="02040502050505030304" pitchFamily="18" charset="0"/>
              </a:rPr>
              <a:t>Quantification</a:t>
            </a:r>
            <a:endParaRPr lang="pt-PT" b="1" dirty="0">
              <a:effectLst>
                <a:outerShdw blurRad="38100" dist="38100" dir="2700000" algn="tl">
                  <a:srgbClr val="000000">
                    <a:alpha val="43137"/>
                  </a:srgbClr>
                </a:outerShdw>
              </a:effectLst>
              <a:latin typeface="Palatino Linotype" panose="02040502050505030304" pitchFamily="18" charset="0"/>
            </a:endParaRPr>
          </a:p>
        </p:txBody>
      </p:sp>
      <p:sp>
        <p:nvSpPr>
          <p:cNvPr id="27" name="CaixaDeTexto 26">
            <a:extLst>
              <a:ext uri="{FF2B5EF4-FFF2-40B4-BE49-F238E27FC236}">
                <a16:creationId xmlns:a16="http://schemas.microsoft.com/office/drawing/2014/main" id="{F95F2D5F-3C59-4CFD-95F6-B46DC8210E9F}"/>
              </a:ext>
            </a:extLst>
          </p:cNvPr>
          <p:cNvSpPr txBox="1"/>
          <p:nvPr/>
        </p:nvSpPr>
        <p:spPr>
          <a:xfrm>
            <a:off x="3762295" y="4173624"/>
            <a:ext cx="540000" cy="400110"/>
          </a:xfrm>
          <a:prstGeom prst="rect">
            <a:avLst/>
          </a:prstGeom>
          <a:noFill/>
        </p:spPr>
        <p:txBody>
          <a:bodyPr wrap="square" rtlCol="0">
            <a:spAutoFit/>
          </a:bodyPr>
          <a:lstStyle/>
          <a:p>
            <a:r>
              <a:rPr lang="pt-PT" sz="2000" b="1" dirty="0" err="1">
                <a:latin typeface="Palatino Linotype" panose="02040502050505030304" pitchFamily="18" charset="0"/>
              </a:rPr>
              <a:t>Zn</a:t>
            </a:r>
            <a:r>
              <a:rPr lang="pt-PT" sz="2000" b="1" dirty="0">
                <a:latin typeface="Palatino Linotype" panose="02040502050505030304" pitchFamily="18" charset="0"/>
              </a:rPr>
              <a:t> </a:t>
            </a:r>
          </a:p>
        </p:txBody>
      </p:sp>
      <p:sp>
        <p:nvSpPr>
          <p:cNvPr id="30" name="CaixaDeTexto 29">
            <a:extLst>
              <a:ext uri="{FF2B5EF4-FFF2-40B4-BE49-F238E27FC236}">
                <a16:creationId xmlns:a16="http://schemas.microsoft.com/office/drawing/2014/main" id="{45E396C8-4AE1-4F7A-93F1-CDDD60AA27D6}"/>
              </a:ext>
            </a:extLst>
          </p:cNvPr>
          <p:cNvSpPr txBox="1"/>
          <p:nvPr/>
        </p:nvSpPr>
        <p:spPr>
          <a:xfrm>
            <a:off x="4187034" y="4394847"/>
            <a:ext cx="540000" cy="400110"/>
          </a:xfrm>
          <a:prstGeom prst="rect">
            <a:avLst/>
          </a:prstGeom>
          <a:noFill/>
        </p:spPr>
        <p:txBody>
          <a:bodyPr wrap="square" rtlCol="0">
            <a:spAutoFit/>
          </a:bodyPr>
          <a:lstStyle/>
          <a:p>
            <a:r>
              <a:rPr lang="pt-PT" sz="2000" b="1" dirty="0">
                <a:latin typeface="Palatino Linotype" panose="02040502050505030304" pitchFamily="18" charset="0"/>
              </a:rPr>
              <a:t>Ca</a:t>
            </a:r>
          </a:p>
        </p:txBody>
      </p:sp>
      <p:sp>
        <p:nvSpPr>
          <p:cNvPr id="31" name="CaixaDeTexto 30">
            <a:extLst>
              <a:ext uri="{FF2B5EF4-FFF2-40B4-BE49-F238E27FC236}">
                <a16:creationId xmlns:a16="http://schemas.microsoft.com/office/drawing/2014/main" id="{B11C2443-61A9-4423-9968-5540ADEA489C}"/>
              </a:ext>
            </a:extLst>
          </p:cNvPr>
          <p:cNvSpPr txBox="1"/>
          <p:nvPr/>
        </p:nvSpPr>
        <p:spPr>
          <a:xfrm>
            <a:off x="4158476" y="3967612"/>
            <a:ext cx="540000" cy="400110"/>
          </a:xfrm>
          <a:prstGeom prst="rect">
            <a:avLst/>
          </a:prstGeom>
          <a:noFill/>
        </p:spPr>
        <p:txBody>
          <a:bodyPr wrap="square" rtlCol="0">
            <a:spAutoFit/>
          </a:bodyPr>
          <a:lstStyle/>
          <a:p>
            <a:r>
              <a:rPr lang="pt-PT" sz="2000" b="1" dirty="0">
                <a:latin typeface="Palatino Linotype" panose="02040502050505030304" pitchFamily="18" charset="0"/>
              </a:rPr>
              <a:t>K</a:t>
            </a:r>
          </a:p>
        </p:txBody>
      </p:sp>
      <p:sp>
        <p:nvSpPr>
          <p:cNvPr id="33" name="CaixaDeTexto 32">
            <a:extLst>
              <a:ext uri="{FF2B5EF4-FFF2-40B4-BE49-F238E27FC236}">
                <a16:creationId xmlns:a16="http://schemas.microsoft.com/office/drawing/2014/main" id="{51ACAE1C-249F-4BAE-B006-A7C6156D9466}"/>
              </a:ext>
            </a:extLst>
          </p:cNvPr>
          <p:cNvSpPr txBox="1"/>
          <p:nvPr/>
        </p:nvSpPr>
        <p:spPr>
          <a:xfrm>
            <a:off x="4472816" y="4093217"/>
            <a:ext cx="540000" cy="400110"/>
          </a:xfrm>
          <a:prstGeom prst="rect">
            <a:avLst/>
          </a:prstGeom>
          <a:noFill/>
        </p:spPr>
        <p:txBody>
          <a:bodyPr wrap="square" rtlCol="0">
            <a:spAutoFit/>
          </a:bodyPr>
          <a:lstStyle/>
          <a:p>
            <a:r>
              <a:rPr lang="pt-PT" sz="2000" b="1" dirty="0">
                <a:latin typeface="Palatino Linotype" panose="02040502050505030304" pitchFamily="18" charset="0"/>
              </a:rPr>
              <a:t>S </a:t>
            </a:r>
          </a:p>
        </p:txBody>
      </p:sp>
      <p:sp>
        <p:nvSpPr>
          <p:cNvPr id="34" name="CaixaDeTexto 33">
            <a:extLst>
              <a:ext uri="{FF2B5EF4-FFF2-40B4-BE49-F238E27FC236}">
                <a16:creationId xmlns:a16="http://schemas.microsoft.com/office/drawing/2014/main" id="{D797D5E5-18A3-4E7E-9F37-9EBC3228A7A6}"/>
              </a:ext>
            </a:extLst>
          </p:cNvPr>
          <p:cNvSpPr txBox="1"/>
          <p:nvPr/>
        </p:nvSpPr>
        <p:spPr>
          <a:xfrm>
            <a:off x="2161799" y="2723353"/>
            <a:ext cx="1017745" cy="369332"/>
          </a:xfrm>
          <a:prstGeom prst="rect">
            <a:avLst/>
          </a:prstGeom>
          <a:noFill/>
        </p:spPr>
        <p:txBody>
          <a:bodyPr wrap="square" rtlCol="0">
            <a:spAutoFit/>
          </a:bodyPr>
          <a:lstStyle/>
          <a:p>
            <a:r>
              <a:rPr lang="pt-PT" b="1" dirty="0">
                <a:latin typeface="Palatino Linotype" panose="02040502050505030304" pitchFamily="18" charset="0"/>
              </a:rPr>
              <a:t>ZnSO</a:t>
            </a:r>
            <a:r>
              <a:rPr lang="pt-PT" b="1" baseline="-25000" dirty="0">
                <a:latin typeface="Palatino Linotype" panose="02040502050505030304" pitchFamily="18" charset="0"/>
              </a:rPr>
              <a:t>4</a:t>
            </a:r>
            <a:r>
              <a:rPr lang="pt-PT" sz="1400" b="1" dirty="0">
                <a:latin typeface="Palatino Linotype" panose="02040502050505030304" pitchFamily="18" charset="0"/>
              </a:rPr>
              <a:t> </a:t>
            </a:r>
          </a:p>
        </p:txBody>
      </p:sp>
      <p:sp>
        <p:nvSpPr>
          <p:cNvPr id="35" name="CaixaDeTexto 34">
            <a:extLst>
              <a:ext uri="{FF2B5EF4-FFF2-40B4-BE49-F238E27FC236}">
                <a16:creationId xmlns:a16="http://schemas.microsoft.com/office/drawing/2014/main" id="{9C1454D1-4C75-4C84-B34C-E988E24EB26E}"/>
              </a:ext>
            </a:extLst>
          </p:cNvPr>
          <p:cNvSpPr txBox="1"/>
          <p:nvPr/>
        </p:nvSpPr>
        <p:spPr>
          <a:xfrm>
            <a:off x="-49819" y="5565377"/>
            <a:ext cx="2535158" cy="615553"/>
          </a:xfrm>
          <a:prstGeom prst="rect">
            <a:avLst/>
          </a:prstGeom>
          <a:noFill/>
        </p:spPr>
        <p:txBody>
          <a:bodyPr wrap="square" rtlCol="0">
            <a:spAutoFit/>
          </a:bodyPr>
          <a:lstStyle/>
          <a:p>
            <a:pPr algn="ctr"/>
            <a:r>
              <a:rPr lang="pt-PT" b="1" i="1" dirty="0" err="1">
                <a:effectLst>
                  <a:outerShdw blurRad="38100" dist="38100" dir="2700000" algn="tl">
                    <a:srgbClr val="000000">
                      <a:alpha val="43137"/>
                    </a:srgbClr>
                  </a:outerShdw>
                </a:effectLst>
                <a:latin typeface="Palatino Linotype" panose="02040502050505030304" pitchFamily="18" charset="0"/>
              </a:rPr>
              <a:t>Triticum</a:t>
            </a:r>
            <a:r>
              <a:rPr lang="pt-PT" b="1" i="1" dirty="0">
                <a:effectLst>
                  <a:outerShdw blurRad="38100" dist="38100" dir="2700000" algn="tl">
                    <a:srgbClr val="000000">
                      <a:alpha val="43137"/>
                    </a:srgbClr>
                  </a:outerShdw>
                </a:effectLst>
                <a:latin typeface="Palatino Linotype" panose="02040502050505030304" pitchFamily="18" charset="0"/>
              </a:rPr>
              <a:t> aestivum </a:t>
            </a:r>
            <a:r>
              <a:rPr lang="pt-PT" b="1" dirty="0">
                <a:effectLst>
                  <a:outerShdw blurRad="38100" dist="38100" dir="2700000" algn="tl">
                    <a:srgbClr val="000000">
                      <a:alpha val="43137"/>
                    </a:srgbClr>
                  </a:outerShdw>
                </a:effectLst>
                <a:latin typeface="Palatino Linotype" panose="02040502050505030304" pitchFamily="18" charset="0"/>
              </a:rPr>
              <a:t>L.</a:t>
            </a:r>
          </a:p>
          <a:p>
            <a:pPr algn="ctr"/>
            <a:r>
              <a:rPr lang="pt-PT" sz="1600" b="1" dirty="0">
                <a:effectLst>
                  <a:outerShdw blurRad="38100" dist="38100" dir="2700000" algn="tl">
                    <a:srgbClr val="000000">
                      <a:alpha val="43137"/>
                    </a:srgbClr>
                  </a:outerShdw>
                </a:effectLst>
                <a:latin typeface="Palatino Linotype" panose="02040502050505030304" pitchFamily="18" charset="0"/>
              </a:rPr>
              <a:t>(</a:t>
            </a:r>
            <a:r>
              <a:rPr lang="pt-PT" sz="1600" b="1" dirty="0" err="1">
                <a:effectLst>
                  <a:outerShdw blurRad="38100" dist="38100" dir="2700000" algn="tl">
                    <a:srgbClr val="000000">
                      <a:alpha val="43137"/>
                    </a:srgbClr>
                  </a:outerShdw>
                </a:effectLst>
                <a:latin typeface="Palatino Linotype" panose="02040502050505030304" pitchFamily="18" charset="0"/>
              </a:rPr>
              <a:t>cv</a:t>
            </a:r>
            <a:r>
              <a:rPr lang="pt-PT" sz="1600" b="1" dirty="0">
                <a:effectLst>
                  <a:outerShdw blurRad="38100" dist="38100" dir="2700000" algn="tl">
                    <a:srgbClr val="000000">
                      <a:alpha val="43137"/>
                    </a:srgbClr>
                  </a:outerShdw>
                </a:effectLst>
                <a:latin typeface="Palatino Linotype" panose="02040502050505030304" pitchFamily="18" charset="0"/>
              </a:rPr>
              <a:t>. Paiva)</a:t>
            </a:r>
          </a:p>
        </p:txBody>
      </p:sp>
      <p:sp>
        <p:nvSpPr>
          <p:cNvPr id="36" name="CaixaDeTexto 35">
            <a:extLst>
              <a:ext uri="{FF2B5EF4-FFF2-40B4-BE49-F238E27FC236}">
                <a16:creationId xmlns:a16="http://schemas.microsoft.com/office/drawing/2014/main" id="{45F11413-DB47-4D23-9F2E-1CFD8D2BF763}"/>
              </a:ext>
            </a:extLst>
          </p:cNvPr>
          <p:cNvSpPr txBox="1"/>
          <p:nvPr/>
        </p:nvSpPr>
        <p:spPr>
          <a:xfrm>
            <a:off x="1935836" y="2397681"/>
            <a:ext cx="1617012" cy="369332"/>
          </a:xfrm>
          <a:prstGeom prst="rect">
            <a:avLst/>
          </a:prstGeom>
          <a:noFill/>
        </p:spPr>
        <p:txBody>
          <a:bodyPr wrap="square" rtlCol="0">
            <a:spAutoFit/>
          </a:bodyPr>
          <a:lstStyle/>
          <a:p>
            <a:r>
              <a:rPr lang="pt-PT" b="1" dirty="0" err="1">
                <a:latin typeface="Palatino Linotype" panose="02040502050505030304" pitchFamily="18" charset="0"/>
              </a:rPr>
              <a:t>Tecnifol</a:t>
            </a:r>
            <a:r>
              <a:rPr lang="pt-PT" b="1" dirty="0">
                <a:latin typeface="Palatino Linotype" panose="02040502050505030304" pitchFamily="18" charset="0"/>
              </a:rPr>
              <a:t> </a:t>
            </a:r>
            <a:r>
              <a:rPr lang="pt-PT" b="1" dirty="0" err="1">
                <a:latin typeface="Palatino Linotype" panose="02040502050505030304" pitchFamily="18" charset="0"/>
              </a:rPr>
              <a:t>Zinc</a:t>
            </a:r>
            <a:r>
              <a:rPr lang="pt-PT" sz="1400" b="1" dirty="0">
                <a:latin typeface="Palatino Linotype" panose="02040502050505030304" pitchFamily="18" charset="0"/>
              </a:rPr>
              <a:t> </a:t>
            </a:r>
          </a:p>
        </p:txBody>
      </p:sp>
      <p:sp>
        <p:nvSpPr>
          <p:cNvPr id="37" name="CaixaDeTexto 36">
            <a:extLst>
              <a:ext uri="{FF2B5EF4-FFF2-40B4-BE49-F238E27FC236}">
                <a16:creationId xmlns:a16="http://schemas.microsoft.com/office/drawing/2014/main" id="{44779EE1-8AF8-4D84-B444-7217A1A2BEA9}"/>
              </a:ext>
            </a:extLst>
          </p:cNvPr>
          <p:cNvSpPr txBox="1"/>
          <p:nvPr/>
        </p:nvSpPr>
        <p:spPr>
          <a:xfrm>
            <a:off x="6823297" y="3446886"/>
            <a:ext cx="2014300" cy="646331"/>
          </a:xfrm>
          <a:prstGeom prst="rect">
            <a:avLst/>
          </a:prstGeom>
          <a:noFill/>
        </p:spPr>
        <p:txBody>
          <a:bodyPr wrap="square" rtlCol="0">
            <a:spAutoFit/>
          </a:bodyPr>
          <a:lstStyle/>
          <a:p>
            <a:r>
              <a:rPr lang="pt-PT" b="1" dirty="0" err="1">
                <a:latin typeface="Palatino Linotype" panose="02040502050505030304" pitchFamily="18" charset="0"/>
              </a:rPr>
              <a:t>Refined</a:t>
            </a:r>
            <a:r>
              <a:rPr lang="pt-PT" b="1" dirty="0">
                <a:latin typeface="Palatino Linotype" panose="02040502050505030304" pitchFamily="18" charset="0"/>
              </a:rPr>
              <a:t> </a:t>
            </a:r>
            <a:r>
              <a:rPr lang="pt-PT" b="1" dirty="0" err="1">
                <a:latin typeface="Palatino Linotype" panose="02040502050505030304" pitchFamily="18" charset="0"/>
              </a:rPr>
              <a:t>bread</a:t>
            </a:r>
            <a:r>
              <a:rPr lang="pt-PT" b="1" dirty="0">
                <a:latin typeface="Palatino Linotype" panose="02040502050505030304" pitchFamily="18" charset="0"/>
              </a:rPr>
              <a:t> </a:t>
            </a:r>
            <a:r>
              <a:rPr lang="pt-PT" b="1" dirty="0" err="1">
                <a:latin typeface="Palatino Linotype" panose="02040502050505030304" pitchFamily="18" charset="0"/>
              </a:rPr>
              <a:t>wheat</a:t>
            </a:r>
            <a:r>
              <a:rPr lang="pt-PT" b="1" dirty="0">
                <a:latin typeface="Palatino Linotype" panose="02040502050505030304" pitchFamily="18" charset="0"/>
              </a:rPr>
              <a:t> </a:t>
            </a:r>
            <a:r>
              <a:rPr lang="pt-PT" b="1" dirty="0" err="1">
                <a:latin typeface="Palatino Linotype" panose="02040502050505030304" pitchFamily="18" charset="0"/>
              </a:rPr>
              <a:t>fllours</a:t>
            </a:r>
            <a:endParaRPr lang="pt-PT" b="1" dirty="0">
              <a:latin typeface="Palatino Linotype" panose="02040502050505030304" pitchFamily="18" charset="0"/>
            </a:endParaRPr>
          </a:p>
        </p:txBody>
      </p:sp>
    </p:spTree>
    <p:extLst>
      <p:ext uri="{BB962C8B-B14F-4D97-AF65-F5344CB8AC3E}">
        <p14:creationId xmlns:p14="http://schemas.microsoft.com/office/powerpoint/2010/main" val="83484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30554"/>
            <a:ext cx="8719457" cy="5909310"/>
          </a:xfrm>
          <a:prstGeom prst="rect">
            <a:avLst/>
          </a:prstGeom>
          <a:noFill/>
        </p:spPr>
        <p:txBody>
          <a:bodyPr wrap="square" rtlCol="0">
            <a:spAutoFit/>
          </a:bodyPr>
          <a:lstStyle/>
          <a:p>
            <a:pPr algn="just"/>
            <a:r>
              <a:rPr lang="fr-FR" sz="1700" b="1" dirty="0">
                <a:latin typeface="Palatino Linotype" panose="02040502050505030304" pitchFamily="18" charset="0"/>
              </a:rPr>
              <a:t>Abstract: </a:t>
            </a:r>
            <a:r>
              <a:rPr lang="en-US" sz="1700" dirty="0">
                <a:latin typeface="Palatino Linotype" panose="02040502050505030304" pitchFamily="18" charset="0"/>
              </a:rPr>
              <a:t>Nowadays there is an increasing demand for foods capable of fulfilling the nutritional needs of consumers, leading to a search for food products with a nutrient content able to promote a healthier lifestyle. In this study an agronomic biofortification itinerary of </a:t>
            </a:r>
            <a:r>
              <a:rPr lang="en-US" sz="1700" i="1" dirty="0">
                <a:latin typeface="Palatino Linotype" panose="02040502050505030304" pitchFamily="18" charset="0"/>
              </a:rPr>
              <a:t>Triticum </a:t>
            </a:r>
            <a:r>
              <a:rPr lang="en-US" sz="1700" i="1" dirty="0" err="1">
                <a:latin typeface="Palatino Linotype" panose="02040502050505030304" pitchFamily="18" charset="0"/>
              </a:rPr>
              <a:t>aestivum</a:t>
            </a:r>
            <a:r>
              <a:rPr lang="en-US" sz="1700" dirty="0">
                <a:latin typeface="Palatino Linotype" panose="02040502050505030304" pitchFamily="18" charset="0"/>
              </a:rPr>
              <a:t> L. (cv. Paiva) was conducted in an experimental field, located in Beja, Portugal, comprising a foliar fertilization with ZnSO</a:t>
            </a:r>
            <a:r>
              <a:rPr lang="en-US" sz="1700" baseline="-25000" dirty="0">
                <a:latin typeface="Palatino Linotype" panose="02040502050505030304" pitchFamily="18" charset="0"/>
              </a:rPr>
              <a:t>4</a:t>
            </a:r>
            <a:r>
              <a:rPr lang="en-US" sz="1700" dirty="0">
                <a:latin typeface="Palatino Linotype" panose="02040502050505030304" pitchFamily="18" charset="0"/>
              </a:rPr>
              <a:t> and with </a:t>
            </a:r>
            <a:r>
              <a:rPr lang="en-US" sz="1700" dirty="0" err="1">
                <a:latin typeface="Palatino Linotype" panose="02040502050505030304" pitchFamily="18" charset="0"/>
              </a:rPr>
              <a:t>Tecnifol</a:t>
            </a:r>
            <a:r>
              <a:rPr lang="en-US" sz="1700" dirty="0">
                <a:latin typeface="Palatino Linotype" panose="02040502050505030304" pitchFamily="18" charset="0"/>
              </a:rPr>
              <a:t> Zinc, in three different concentrations for each fertilizer, along the plant cycle. A mineral quantification (S, K, Ca and Zn) of whole bread wheat flours and refined bread wheat flours was measured by using an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X-Ray Fluorescence analyzer </a:t>
            </a:r>
            <a:r>
              <a:rPr lang="en-US" sz="1700" dirty="0">
                <a:latin typeface="Palatino Linotype" panose="02040502050505030304" pitchFamily="18" charset="0"/>
              </a:rPr>
              <a:t>(XRF analyzer), whereas the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micro-Energy Dispersive X-Ray Fluorescence system (</a:t>
            </a:r>
            <a:r>
              <a:rPr lang="en-US" sz="1700" dirty="0">
                <a:latin typeface="Palatino Linotype" panose="02040502050505030304" pitchFamily="18" charset="0"/>
              </a:rPr>
              <a:t>µ-EDXRF) was used to quantify the minerals within the different regions of the wheat grain (embryo, endosperm and vascular bundle). All the minerals presented lower values in the refined flour relatively to the whole bread wheat flour, in which K had higher values followed by S and finally Ca with the lower values in both types of flours. The different minerals were spread around the various regions of the grain however, they were more concentrated in the embryo and vascular bundle. The values are similar for both fertilizers, with a slight difference regarding Zn values, namely in-creasing with ZnSO</a:t>
            </a:r>
            <a:r>
              <a:rPr lang="en-US" sz="1700" baseline="-25000" dirty="0">
                <a:latin typeface="Palatino Linotype" panose="02040502050505030304" pitchFamily="18" charset="0"/>
              </a:rPr>
              <a:t>4</a:t>
            </a:r>
            <a:r>
              <a:rPr lang="en-US" sz="1700" dirty="0">
                <a:latin typeface="Palatino Linotype" panose="02040502050505030304" pitchFamily="18" charset="0"/>
              </a:rPr>
              <a:t>. To sum up, as the different minerals tend to accumulate in the embryo and vascular bundle, the whole bread wheat flour presents a richest option, promoting a healthier diet for the consumers.</a:t>
            </a:r>
            <a:endParaRPr lang="fr-FR" sz="1700" dirty="0">
              <a:latin typeface="Palatino Linotype" panose="02040502050505030304" pitchFamily="18" charset="0"/>
            </a:endParaRPr>
          </a:p>
          <a:p>
            <a:pPr algn="just"/>
            <a:endParaRPr lang="en-US" dirty="0">
              <a:latin typeface="Palatino Linotype" panose="02040502050505030304" pitchFamily="18" charset="0"/>
            </a:endParaRPr>
          </a:p>
          <a:p>
            <a:pPr algn="just"/>
            <a:r>
              <a:rPr lang="fr-FR" b="1" dirty="0">
                <a:latin typeface="Palatino Linotype" panose="02040502050505030304" pitchFamily="18" charset="0"/>
              </a:rPr>
              <a:t>Keywords: </a:t>
            </a:r>
            <a:r>
              <a:rPr lang="en-US" sz="1700" dirty="0">
                <a:latin typeface="Palatino Linotype" panose="02040502050505030304" pitchFamily="18" charset="0"/>
              </a:rPr>
              <a:t>bread wheat grains; foliar fertilization; mineral quantification; refined bread wheat flour; whole bread wheat flour.</a:t>
            </a:r>
            <a:endParaRPr lang="fr-FR" sz="17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2052" name="Picture 4">
            <a:extLst>
              <a:ext uri="{FF2B5EF4-FFF2-40B4-BE49-F238E27FC236}">
                <a16:creationId xmlns:a16="http://schemas.microsoft.com/office/drawing/2014/main" id="{E756086F-272F-46EC-AF6D-C07188A5F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635" y="5729174"/>
            <a:ext cx="1143001"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2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 y="88255"/>
            <a:ext cx="8153400" cy="461665"/>
          </a:xfrm>
          <a:prstGeom prst="rect">
            <a:avLst/>
          </a:prstGeom>
          <a:noFill/>
        </p:spPr>
        <p:txBody>
          <a:bodyPr wrap="square" rtlCol="0">
            <a:spAutoFit/>
          </a:bodyPr>
          <a:lstStyle/>
          <a:p>
            <a:r>
              <a:rPr lang="fr-FR" sz="2400" b="1" dirty="0">
                <a:latin typeface="Palatino Linotype" panose="02040502050505030304" pitchFamily="18" charset="0"/>
              </a:rPr>
              <a:t>Introduction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9" name="Picture 4">
            <a:extLst>
              <a:ext uri="{FF2B5EF4-FFF2-40B4-BE49-F238E27FC236}">
                <a16:creationId xmlns:a16="http://schemas.microsoft.com/office/drawing/2014/main" id="{4758804F-4E82-4FD4-9F5A-7AE27FA65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87" y="5722087"/>
            <a:ext cx="1143001" cy="1143001"/>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C2FD6565-5223-4AE2-A25D-F287F0F6FA39}"/>
              </a:ext>
            </a:extLst>
          </p:cNvPr>
          <p:cNvSpPr txBox="1"/>
          <p:nvPr/>
        </p:nvSpPr>
        <p:spPr>
          <a:xfrm>
            <a:off x="106680" y="632530"/>
            <a:ext cx="8752114" cy="5262979"/>
          </a:xfrm>
          <a:prstGeom prst="rect">
            <a:avLst/>
          </a:prstGeom>
          <a:noFill/>
        </p:spPr>
        <p:txBody>
          <a:bodyPr wrap="square">
            <a:spAutoFit/>
          </a:bodyPr>
          <a:lstStyle/>
          <a:p>
            <a:pPr algn="just"/>
            <a:r>
              <a:rPr lang="en-US" sz="1400" dirty="0">
                <a:latin typeface="Palatino Linotype" panose="02040502050505030304" pitchFamily="18" charset="0"/>
              </a:rPr>
              <a:t>The global population, in 2030, is expected to grow between 8.5 – 8.6 billion; in 2050 it will reach from 9.4 to 10.1 and, at last, the population is expected to number between 9.4 and 12.7 billion people in 2100, accentuating the cleavage between developing and developed countries [1,2]. Between 2019 and 2050 such a demographic increase will find more than half of this exponential growth in the world population in sub-Saharan African countries. Conversely, other regions such as Eastern and South-Eastern Asia, Central and Southern Asia, Latin America and the Caribbean, and Europe and Northern America are projected to peak before the end of the existing century, but these values will start declining [1]. This entails an increase in food production, especially staple crops like bread wheat. Despite the predominance of such a staple crop in 2019/2020 it reached a production of about 760 million tons, in 2020/2021 increased to 776.5 and in 2021/2022 is being estimated, approximately, 769.6 million tons [3]. Currently, there is an increasing demand for foods likely to meet the nutritional needs of consumers, fostering the search for food products with a nutrient content that may contribute to a healthier lifestyle. Human health will benefit from a whole myriad of benefits through the consumption of whole wheat as it contains phytochemicals (flavonoids, carotenoids, polyphenols, phenolic acids and others), dietary fibers, vitamins and minerals, which help reduce obesity, cancer, cardiovascular disease, and type II diabetes. What distinguishes whole wheat flour from refined wheat flour is the fact that the former keeps the outer layer of the kernel where the above mentioned components are more concentrated in [4,5]. Sulfur (S) is important for human beings as it is part of the amino acids methionine and cysteine, as also coenzymes and cofactors [6]. The microelement potassium (K) is linked with the nervous system playing an important role in the maintenance of intra-cellular osmolality [7]. Calcium (Ca) is essential to the mineral homeostasis, plays a operates in the cardiac, nervous and musculoskeletal systems and acts as a cofactor [8]. Zinc (Zn) plays a key role at regulatory, functional, and structural levels in the human body and interacts with various proteins and enzymes [9]. This study aims to compare the chemical composition (S, K, Ca and Zn) of whole and refined bread wheat flours and the accumulation of the minerals when applying the fertilizers ZnSO</a:t>
            </a:r>
            <a:r>
              <a:rPr lang="en-US" sz="1400" baseline="-25000" dirty="0">
                <a:latin typeface="Palatino Linotype" panose="02040502050505030304" pitchFamily="18" charset="0"/>
              </a:rPr>
              <a:t>4</a:t>
            </a:r>
            <a:r>
              <a:rPr lang="en-US" sz="1400" dirty="0">
                <a:latin typeface="Palatino Linotype" panose="02040502050505030304" pitchFamily="18" charset="0"/>
              </a:rPr>
              <a:t> and </a:t>
            </a:r>
            <a:r>
              <a:rPr lang="en-US" sz="1400" dirty="0" err="1">
                <a:latin typeface="Palatino Linotype" panose="02040502050505030304" pitchFamily="18" charset="0"/>
              </a:rPr>
              <a:t>Tecnifol</a:t>
            </a:r>
            <a:r>
              <a:rPr lang="en-US" sz="1400" dirty="0">
                <a:latin typeface="Palatino Linotype" panose="02040502050505030304" pitchFamily="18" charset="0"/>
              </a:rPr>
              <a:t> Zinc.</a:t>
            </a:r>
          </a:p>
        </p:txBody>
      </p:sp>
    </p:spTree>
    <p:extLst>
      <p:ext uri="{BB962C8B-B14F-4D97-AF65-F5344CB8AC3E}">
        <p14:creationId xmlns:p14="http://schemas.microsoft.com/office/powerpoint/2010/main" val="417863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9" name="Picture 4">
            <a:extLst>
              <a:ext uri="{FF2B5EF4-FFF2-40B4-BE49-F238E27FC236}">
                <a16:creationId xmlns:a16="http://schemas.microsoft.com/office/drawing/2014/main" id="{4758804F-4E82-4FD4-9F5A-7AE27FA65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87" y="5722087"/>
            <a:ext cx="1143001" cy="114300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
            <a:extLst>
              <a:ext uri="{FF2B5EF4-FFF2-40B4-BE49-F238E27FC236}">
                <a16:creationId xmlns:a16="http://schemas.microsoft.com/office/drawing/2014/main" id="{EDF62E22-104C-4222-8005-545C722DADFA}"/>
              </a:ext>
            </a:extLst>
          </p:cNvPr>
          <p:cNvSpPr txBox="1"/>
          <p:nvPr/>
        </p:nvSpPr>
        <p:spPr>
          <a:xfrm>
            <a:off x="188855" y="301117"/>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grpSp>
        <p:nvGrpSpPr>
          <p:cNvPr id="13" name="Agrupar 12">
            <a:extLst>
              <a:ext uri="{FF2B5EF4-FFF2-40B4-BE49-F238E27FC236}">
                <a16:creationId xmlns:a16="http://schemas.microsoft.com/office/drawing/2014/main" id="{9591B31E-9BF9-41E5-8174-8C66B77538F6}"/>
              </a:ext>
            </a:extLst>
          </p:cNvPr>
          <p:cNvGrpSpPr/>
          <p:nvPr/>
        </p:nvGrpSpPr>
        <p:grpSpPr>
          <a:xfrm>
            <a:off x="73152" y="762783"/>
            <a:ext cx="6208776" cy="3554535"/>
            <a:chOff x="0" y="0"/>
            <a:chExt cx="6840001" cy="5981915"/>
          </a:xfrm>
        </p:grpSpPr>
        <p:pic>
          <p:nvPicPr>
            <p:cNvPr id="14" name="Imagem 13">
              <a:extLst>
                <a:ext uri="{FF2B5EF4-FFF2-40B4-BE49-F238E27FC236}">
                  <a16:creationId xmlns:a16="http://schemas.microsoft.com/office/drawing/2014/main" id="{68C0AF4E-B34B-4291-831B-C05F6480F524}"/>
                </a:ext>
              </a:extLst>
            </p:cNvPr>
            <p:cNvPicPr>
              <a:picLocks noChangeAspect="1"/>
            </p:cNvPicPr>
            <p:nvPr/>
          </p:nvPicPr>
          <p:blipFill rotWithShape="1">
            <a:blip r:embed="rId3">
              <a:extLst>
                <a:ext uri="{28A0092B-C50C-407E-A947-70E740481C1C}">
                  <a14:useLocalDpi xmlns:a14="http://schemas.microsoft.com/office/drawing/2010/main" val="0"/>
                </a:ext>
              </a:extLst>
            </a:blip>
            <a:srcRect t="17857" r="5767" b="2756"/>
            <a:stretch/>
          </p:blipFill>
          <p:spPr>
            <a:xfrm>
              <a:off x="0" y="0"/>
              <a:ext cx="6840000" cy="2561091"/>
            </a:xfrm>
            <a:prstGeom prst="rect">
              <a:avLst/>
            </a:prstGeom>
          </p:spPr>
        </p:pic>
        <p:pic>
          <p:nvPicPr>
            <p:cNvPr id="15" name="Imagem 14">
              <a:extLst>
                <a:ext uri="{FF2B5EF4-FFF2-40B4-BE49-F238E27FC236}">
                  <a16:creationId xmlns:a16="http://schemas.microsoft.com/office/drawing/2014/main" id="{A2B2E47F-E057-4B1C-916C-4141616688D5}"/>
                </a:ext>
              </a:extLst>
            </p:cNvPr>
            <p:cNvPicPr>
              <a:picLocks noChangeAspect="1"/>
            </p:cNvPicPr>
            <p:nvPr/>
          </p:nvPicPr>
          <p:blipFill rotWithShape="1">
            <a:blip r:embed="rId4">
              <a:extLst>
                <a:ext uri="{28A0092B-C50C-407E-A947-70E740481C1C}">
                  <a14:useLocalDpi xmlns:a14="http://schemas.microsoft.com/office/drawing/2010/main" val="0"/>
                </a:ext>
              </a:extLst>
            </a:blip>
            <a:srcRect t="10714" r="5767" b="2755"/>
            <a:stretch/>
          </p:blipFill>
          <p:spPr>
            <a:xfrm>
              <a:off x="1" y="2743203"/>
              <a:ext cx="6840000" cy="2791523"/>
            </a:xfrm>
            <a:prstGeom prst="rect">
              <a:avLst/>
            </a:prstGeom>
          </p:spPr>
        </p:pic>
        <p:sp>
          <p:nvSpPr>
            <p:cNvPr id="18" name="CaixaDeTexto 8">
              <a:extLst>
                <a:ext uri="{FF2B5EF4-FFF2-40B4-BE49-F238E27FC236}">
                  <a16:creationId xmlns:a16="http://schemas.microsoft.com/office/drawing/2014/main" id="{7B2D3555-6BEF-47DA-821B-6C52027B55F2}"/>
                </a:ext>
              </a:extLst>
            </p:cNvPr>
            <p:cNvSpPr txBox="1"/>
            <p:nvPr/>
          </p:nvSpPr>
          <p:spPr>
            <a:xfrm>
              <a:off x="3548880" y="2497054"/>
              <a:ext cx="808990" cy="505460"/>
            </a:xfrm>
            <a:prstGeom prst="rect">
              <a:avLst/>
            </a:prstGeom>
            <a:noFill/>
          </p:spPr>
          <p:txBody>
            <a:bodyPr wrap="square" rtlCol="0">
              <a:noAutofit/>
            </a:bodyPr>
            <a:lstStyle/>
            <a:p>
              <a:pPr algn="just">
                <a:lnSpc>
                  <a:spcPts val="1300"/>
                </a:lnSpc>
              </a:pPr>
              <a:r>
                <a:rPr lang="en-US" sz="1400" b="1" kern="1200">
                  <a:solidFill>
                    <a:srgbClr val="000000"/>
                  </a:solidFill>
                  <a:effectLst/>
                  <a:latin typeface="Palatino Linotype" panose="02040502050505030304" pitchFamily="18" charset="0"/>
                  <a:ea typeface="SimSun" panose="02010600030101010101" pitchFamily="2" charset="-122"/>
                  <a:cs typeface="Arial" panose="020B0604020202020204" pitchFamily="34" charset="0"/>
                </a:rPr>
                <a:t>a)</a:t>
              </a:r>
              <a:endParaRPr lang="pt-PT"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19" name="CaixaDeTexto 9">
              <a:extLst>
                <a:ext uri="{FF2B5EF4-FFF2-40B4-BE49-F238E27FC236}">
                  <a16:creationId xmlns:a16="http://schemas.microsoft.com/office/drawing/2014/main" id="{B1C11AA8-8ADD-4ED1-A9FE-0BFF2D637687}"/>
                </a:ext>
              </a:extLst>
            </p:cNvPr>
            <p:cNvSpPr txBox="1"/>
            <p:nvPr/>
          </p:nvSpPr>
          <p:spPr>
            <a:xfrm>
              <a:off x="3551988" y="5476455"/>
              <a:ext cx="808990" cy="505460"/>
            </a:xfrm>
            <a:prstGeom prst="rect">
              <a:avLst/>
            </a:prstGeom>
            <a:noFill/>
          </p:spPr>
          <p:txBody>
            <a:bodyPr wrap="square" rtlCol="0">
              <a:noAutofit/>
            </a:bodyPr>
            <a:lstStyle/>
            <a:p>
              <a:pPr algn="just">
                <a:lnSpc>
                  <a:spcPts val="1300"/>
                </a:lnSpc>
              </a:pPr>
              <a:r>
                <a:rPr lang="en-US" sz="1400" b="1" kern="1200">
                  <a:solidFill>
                    <a:srgbClr val="000000"/>
                  </a:solidFill>
                  <a:effectLst/>
                  <a:latin typeface="Palatino Linotype" panose="02040502050505030304" pitchFamily="18" charset="0"/>
                  <a:ea typeface="SimSun" panose="02010600030101010101" pitchFamily="2" charset="-122"/>
                  <a:cs typeface="Arial" panose="020B0604020202020204" pitchFamily="34" charset="0"/>
                </a:rPr>
                <a:t>b)</a:t>
              </a:r>
              <a:endParaRPr lang="pt-PT"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grpSp>
      <p:sp>
        <p:nvSpPr>
          <p:cNvPr id="25" name="CaixaDeTexto 24">
            <a:extLst>
              <a:ext uri="{FF2B5EF4-FFF2-40B4-BE49-F238E27FC236}">
                <a16:creationId xmlns:a16="http://schemas.microsoft.com/office/drawing/2014/main" id="{C51D609C-0C6E-46F7-A321-5C7EBC6BDD6D}"/>
              </a:ext>
            </a:extLst>
          </p:cNvPr>
          <p:cNvSpPr txBox="1"/>
          <p:nvPr/>
        </p:nvSpPr>
        <p:spPr>
          <a:xfrm>
            <a:off x="-1605034" y="4399865"/>
            <a:ext cx="9258562" cy="2139047"/>
          </a:xfrm>
          <a:prstGeom prst="rect">
            <a:avLst/>
          </a:prstGeom>
          <a:noFill/>
        </p:spPr>
        <p:txBody>
          <a:bodyPr wrap="square">
            <a:spAutoFit/>
          </a:bodyPr>
          <a:lstStyle/>
          <a:p>
            <a:pPr marL="1656080" indent="269875" algn="just">
              <a:lnSpc>
                <a:spcPct val="95000"/>
              </a:lnSpc>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 a nutshell, when considering the different samples (whether from different minerals, types of flours and treatments for both fertilizers) we may say that significant differences were observed. The macro minerals present values in which K has the higher values, followed by S and, at last, Ca. For all the minerals the refined wheat flour showed lower values than whole wheat flour, irrespective of the fertilizer applied. It is verified that the P0Sw sample is about ninefold larger than the P0Sr sample for K. Relatively to the whole wheat flour, for both fertilizers, in the macro minerals the values diminish from the left to the right in the figures, revealing that the fertilizer </a:t>
            </a:r>
            <a:r>
              <a:rPr lang="en-US" sz="1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Tecnifol</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Zinc presents lower values than ZnSO</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 other words, the greater amount of fertilizer applied, the bigger the decrease concerning the macro element, for both fertilizers.</a:t>
            </a:r>
            <a:endParaRPr lang="pt-PT"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62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9" name="Picture 4">
            <a:extLst>
              <a:ext uri="{FF2B5EF4-FFF2-40B4-BE49-F238E27FC236}">
                <a16:creationId xmlns:a16="http://schemas.microsoft.com/office/drawing/2014/main" id="{4758804F-4E82-4FD4-9F5A-7AE27FA65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87" y="5722087"/>
            <a:ext cx="1143001" cy="114300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
            <a:extLst>
              <a:ext uri="{FF2B5EF4-FFF2-40B4-BE49-F238E27FC236}">
                <a16:creationId xmlns:a16="http://schemas.microsoft.com/office/drawing/2014/main" id="{EDF62E22-104C-4222-8005-545C722DADFA}"/>
              </a:ext>
            </a:extLst>
          </p:cNvPr>
          <p:cNvSpPr txBox="1"/>
          <p:nvPr/>
        </p:nvSpPr>
        <p:spPr>
          <a:xfrm>
            <a:off x="188855" y="301117"/>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grpSp>
        <p:nvGrpSpPr>
          <p:cNvPr id="20" name="Agrupar 19">
            <a:extLst>
              <a:ext uri="{FF2B5EF4-FFF2-40B4-BE49-F238E27FC236}">
                <a16:creationId xmlns:a16="http://schemas.microsoft.com/office/drawing/2014/main" id="{A75CEBDD-BE80-4E0E-95E4-24DBFC8DCFDA}"/>
              </a:ext>
            </a:extLst>
          </p:cNvPr>
          <p:cNvGrpSpPr/>
          <p:nvPr/>
        </p:nvGrpSpPr>
        <p:grpSpPr>
          <a:xfrm>
            <a:off x="83534" y="762783"/>
            <a:ext cx="5448586" cy="4046962"/>
            <a:chOff x="0" y="0"/>
            <a:chExt cx="6840000" cy="6069542"/>
          </a:xfrm>
        </p:grpSpPr>
        <p:pic>
          <p:nvPicPr>
            <p:cNvPr id="21" name="Imagem 20">
              <a:extLst>
                <a:ext uri="{FF2B5EF4-FFF2-40B4-BE49-F238E27FC236}">
                  <a16:creationId xmlns:a16="http://schemas.microsoft.com/office/drawing/2014/main" id="{99248C84-9B3C-4C21-AFFC-D0A01B3EF63C}"/>
                </a:ext>
              </a:extLst>
            </p:cNvPr>
            <p:cNvPicPr>
              <a:picLocks noChangeAspect="1"/>
            </p:cNvPicPr>
            <p:nvPr/>
          </p:nvPicPr>
          <p:blipFill rotWithShape="1">
            <a:blip r:embed="rId3">
              <a:extLst>
                <a:ext uri="{28A0092B-C50C-407E-A947-70E740481C1C}">
                  <a14:useLocalDpi xmlns:a14="http://schemas.microsoft.com/office/drawing/2010/main" val="0"/>
                </a:ext>
              </a:extLst>
            </a:blip>
            <a:srcRect t="9081" r="5495" b="2551"/>
            <a:stretch/>
          </p:blipFill>
          <p:spPr>
            <a:xfrm>
              <a:off x="0" y="0"/>
              <a:ext cx="6840000" cy="2842569"/>
            </a:xfrm>
            <a:prstGeom prst="rect">
              <a:avLst/>
            </a:prstGeom>
          </p:spPr>
        </p:pic>
        <p:pic>
          <p:nvPicPr>
            <p:cNvPr id="22" name="Imagem 21">
              <a:extLst>
                <a:ext uri="{FF2B5EF4-FFF2-40B4-BE49-F238E27FC236}">
                  <a16:creationId xmlns:a16="http://schemas.microsoft.com/office/drawing/2014/main" id="{72FB540E-60AC-4520-ACAA-376E4445F1E4}"/>
                </a:ext>
              </a:extLst>
            </p:cNvPr>
            <p:cNvPicPr>
              <a:picLocks noChangeAspect="1"/>
            </p:cNvPicPr>
            <p:nvPr/>
          </p:nvPicPr>
          <p:blipFill rotWithShape="1">
            <a:blip r:embed="rId4">
              <a:extLst>
                <a:ext uri="{28A0092B-C50C-407E-A947-70E740481C1C}">
                  <a14:useLocalDpi xmlns:a14="http://schemas.microsoft.com/office/drawing/2010/main" val="0"/>
                </a:ext>
              </a:extLst>
            </a:blip>
            <a:srcRect t="13980" r="5767" b="2756"/>
            <a:stretch/>
          </p:blipFill>
          <p:spPr>
            <a:xfrm>
              <a:off x="0" y="2911159"/>
              <a:ext cx="6840000" cy="2686183"/>
            </a:xfrm>
            <a:prstGeom prst="rect">
              <a:avLst/>
            </a:prstGeom>
          </p:spPr>
        </p:pic>
        <p:sp>
          <p:nvSpPr>
            <p:cNvPr id="23" name="CaixaDeTexto 8">
              <a:extLst>
                <a:ext uri="{FF2B5EF4-FFF2-40B4-BE49-F238E27FC236}">
                  <a16:creationId xmlns:a16="http://schemas.microsoft.com/office/drawing/2014/main" id="{EDD2DBEC-CE62-45C2-9A5F-AE2B458A3CC3}"/>
                </a:ext>
              </a:extLst>
            </p:cNvPr>
            <p:cNvSpPr txBox="1"/>
            <p:nvPr/>
          </p:nvSpPr>
          <p:spPr>
            <a:xfrm>
              <a:off x="3567545" y="2780591"/>
              <a:ext cx="809625" cy="505460"/>
            </a:xfrm>
            <a:prstGeom prst="rect">
              <a:avLst/>
            </a:prstGeom>
            <a:noFill/>
          </p:spPr>
          <p:txBody>
            <a:bodyPr wrap="square" rtlCol="0">
              <a:noAutofit/>
            </a:bodyPr>
            <a:lstStyle/>
            <a:p>
              <a:pPr algn="just">
                <a:lnSpc>
                  <a:spcPts val="1300"/>
                </a:lnSpc>
              </a:pPr>
              <a:r>
                <a:rPr lang="en-US" sz="1400" b="1" kern="1200">
                  <a:solidFill>
                    <a:srgbClr val="000000"/>
                  </a:solidFill>
                  <a:effectLst/>
                  <a:latin typeface="Palatino Linotype" panose="02040502050505030304" pitchFamily="18" charset="0"/>
                  <a:ea typeface="SimSun" panose="02010600030101010101" pitchFamily="2" charset="-122"/>
                  <a:cs typeface="Arial" panose="020B0604020202020204" pitchFamily="34" charset="0"/>
                </a:rPr>
                <a:t>c)</a:t>
              </a:r>
              <a:endParaRPr lang="pt-PT"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24" name="CaixaDeTexto 9">
              <a:extLst>
                <a:ext uri="{FF2B5EF4-FFF2-40B4-BE49-F238E27FC236}">
                  <a16:creationId xmlns:a16="http://schemas.microsoft.com/office/drawing/2014/main" id="{31D8997B-CE74-4FDC-9B96-3122A96A1F68}"/>
                </a:ext>
              </a:extLst>
            </p:cNvPr>
            <p:cNvSpPr txBox="1"/>
            <p:nvPr/>
          </p:nvSpPr>
          <p:spPr>
            <a:xfrm>
              <a:off x="3570652" y="5564082"/>
              <a:ext cx="808990" cy="505460"/>
            </a:xfrm>
            <a:prstGeom prst="rect">
              <a:avLst/>
            </a:prstGeom>
            <a:noFill/>
          </p:spPr>
          <p:txBody>
            <a:bodyPr wrap="square" rtlCol="0">
              <a:noAutofit/>
            </a:bodyPr>
            <a:lstStyle/>
            <a:p>
              <a:pPr algn="just">
                <a:lnSpc>
                  <a:spcPts val="1300"/>
                </a:lnSpc>
              </a:pPr>
              <a:r>
                <a:rPr lang="en-US" sz="1400" b="1" kern="1200">
                  <a:solidFill>
                    <a:srgbClr val="000000"/>
                  </a:solidFill>
                  <a:effectLst/>
                  <a:latin typeface="Palatino Linotype" panose="02040502050505030304" pitchFamily="18" charset="0"/>
                  <a:ea typeface="SimSun" panose="02010600030101010101" pitchFamily="2" charset="-122"/>
                  <a:cs typeface="Arial" panose="020B0604020202020204" pitchFamily="34" charset="0"/>
                </a:rPr>
                <a:t>d)</a:t>
              </a:r>
              <a:endParaRPr lang="pt-PT"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grpSp>
      <p:sp>
        <p:nvSpPr>
          <p:cNvPr id="16" name="CaixaDeTexto 15">
            <a:extLst>
              <a:ext uri="{FF2B5EF4-FFF2-40B4-BE49-F238E27FC236}">
                <a16:creationId xmlns:a16="http://schemas.microsoft.com/office/drawing/2014/main" id="{0CFD5C7A-4E98-4D30-8DB9-B0E297A040F6}"/>
              </a:ext>
            </a:extLst>
          </p:cNvPr>
          <p:cNvSpPr txBox="1"/>
          <p:nvPr/>
        </p:nvSpPr>
        <p:spPr>
          <a:xfrm>
            <a:off x="-1648208" y="4709783"/>
            <a:ext cx="9649208" cy="1729704"/>
          </a:xfrm>
          <a:prstGeom prst="rect">
            <a:avLst/>
          </a:prstGeom>
          <a:noFill/>
        </p:spPr>
        <p:txBody>
          <a:bodyPr wrap="square">
            <a:spAutoFit/>
          </a:bodyPr>
          <a:lstStyle/>
          <a:p>
            <a:pPr marL="1656080" indent="269875" algn="just">
              <a:lnSpc>
                <a:spcPct val="95000"/>
              </a:lnSpc>
            </a:pP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Considering Zn, when applying both fertilizers, it is observed that as the concentration of applied fertilizer increases, the value of Zn in whole flour (as well as in refined flour) also increases. Relatively to the refined flour, just for ZnSO</a:t>
            </a:r>
            <a:r>
              <a:rPr lang="en-US" sz="14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 </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fertilizer, the values of the macro minerals increase when applying higher concentrations of the fertilizer. What is more, for the same type of flour, when applying </a:t>
            </a:r>
            <a:r>
              <a:rPr lang="en-US" sz="14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Tecnifol</a:t>
            </a:r>
            <a:r>
              <a:rPr lang="en-US"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Zinc, the value of the macro minerals shows that the values rise between the control and the intermediate concentration of fertilizer and then drops from the intermediate concentration to the highest concentration (nevertheless, the values of the upper concentration are higher than the control).</a:t>
            </a:r>
            <a:endParaRPr lang="pt-PT"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78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855" y="401701"/>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9" name="Picture 4">
            <a:extLst>
              <a:ext uri="{FF2B5EF4-FFF2-40B4-BE49-F238E27FC236}">
                <a16:creationId xmlns:a16="http://schemas.microsoft.com/office/drawing/2014/main" id="{4758804F-4E82-4FD4-9F5A-7AE27FA65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87" y="5722087"/>
            <a:ext cx="1143001" cy="114300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2ECBEBD9-7A90-4B81-8BDC-02E2F6E3DA6E}"/>
              </a:ext>
            </a:extLst>
          </p:cNvPr>
          <p:cNvPicPr>
            <a:picLocks noChangeAspect="1"/>
          </p:cNvPicPr>
          <p:nvPr/>
        </p:nvPicPr>
        <p:blipFill>
          <a:blip r:embed="rId3"/>
          <a:stretch>
            <a:fillRect/>
          </a:stretch>
        </p:blipFill>
        <p:spPr>
          <a:xfrm>
            <a:off x="188855" y="1077988"/>
            <a:ext cx="8546107" cy="4390124"/>
          </a:xfrm>
          <a:prstGeom prst="rect">
            <a:avLst/>
          </a:prstGeom>
        </p:spPr>
      </p:pic>
    </p:spTree>
    <p:extLst>
      <p:ext uri="{BB962C8B-B14F-4D97-AF65-F5344CB8AC3E}">
        <p14:creationId xmlns:p14="http://schemas.microsoft.com/office/powerpoint/2010/main" val="88561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855" y="401701"/>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9" name="Picture 4">
            <a:extLst>
              <a:ext uri="{FF2B5EF4-FFF2-40B4-BE49-F238E27FC236}">
                <a16:creationId xmlns:a16="http://schemas.microsoft.com/office/drawing/2014/main" id="{4758804F-4E82-4FD4-9F5A-7AE27FA65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87" y="5722087"/>
            <a:ext cx="1143001" cy="1143001"/>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B42C6EBC-1494-4C4C-B90F-5D8B61ECFC5B}"/>
              </a:ext>
            </a:extLst>
          </p:cNvPr>
          <p:cNvSpPr txBox="1"/>
          <p:nvPr/>
        </p:nvSpPr>
        <p:spPr>
          <a:xfrm>
            <a:off x="73152" y="863366"/>
            <a:ext cx="8994648" cy="4939814"/>
          </a:xfrm>
          <a:prstGeom prst="rect">
            <a:avLst/>
          </a:prstGeom>
          <a:noFill/>
        </p:spPr>
        <p:txBody>
          <a:bodyPr wrap="square">
            <a:spAutoFit/>
          </a:bodyPr>
          <a:lstStyle/>
          <a:p>
            <a:pPr algn="just"/>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On the whole, when compared to the other zones of the grain, there is a greater amount of the minerals S (except for the sample O), K (but the sample F) and Zn (apart from the samples F and I) in the embryo (table 1). However, Ca is predominant in the vascular bundle, excluding the samples A and P. Regarding the predominance of each of the minerals in each of the zones, it appears that for the embryo and for the vascular bundle there is a lower prevalence of Zn, followed by Ca, S and, finally, K. When comparing the same concentration of the two different fertilizers, from the same zone of the grain, it appears that ZnSO</a:t>
            </a:r>
            <a:r>
              <a:rPr lang="en-US" sz="15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presented higher values than </a:t>
            </a:r>
            <a:r>
              <a:rPr lang="en-US" sz="15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Tecnifol</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Zinc for the four minerals for T0 - embryo, T1 - endosperm, T1 - vascular bundle and T2 - vascular bundle and presented lower values than </a:t>
            </a:r>
            <a:r>
              <a:rPr lang="en-US" sz="15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Tecnifol</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Zinc for the four minerals for T1 – embryo. Moreover, ZnSO</a:t>
            </a:r>
            <a:r>
              <a:rPr lang="en-US" sz="15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 </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revealed lower values than </a:t>
            </a:r>
            <a:r>
              <a:rPr lang="en-US" sz="15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Tecnifol</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Zinc for T2 – embryo (except S), T0 – vascular bundle (not including S), T0 – endosperm (only for S, K and Zn). Finally, </a:t>
            </a:r>
            <a:r>
              <a:rPr lang="en-US" sz="15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Tecnifol</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Zinc showed lower values than ZnSO</a:t>
            </a:r>
            <a:r>
              <a:rPr lang="en-US" sz="15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 </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for T2 – endosperm, for the minerals K, Ca and Zn. Regarding the comparison between the different concentrations of fertilizers (but for the same fertilizer), for the same mineral in the same grain zone, a relation was found: T0 &lt; T1 &lt; T2 (for ZnSO</a:t>
            </a:r>
            <a:r>
              <a:rPr lang="en-US" sz="15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for the minerals S (endosperm), K (endosperm and vascular bundle), Ca (vascular bundle) and Zn (endosperm and vascular bundle); for </a:t>
            </a:r>
            <a:r>
              <a:rPr lang="en-US" sz="15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Tecnifol</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Zinc, for the minerals K (embryo) and Zn); T0 &lt; T2 &lt; T1 (for ZnSO</a:t>
            </a:r>
            <a:r>
              <a:rPr lang="en-US" sz="15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only the mineral Ca (endosperm); for </a:t>
            </a:r>
            <a:r>
              <a:rPr lang="en-US" sz="15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Tecnifol</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Zinc, for the mineral S (embryo); T1 &lt; T0 &lt; T2 (for ZnSO</a:t>
            </a:r>
            <a:r>
              <a:rPr lang="en-US" sz="15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for the minerals S (embryo and vascular bundle) and Zn (embryo); for </a:t>
            </a:r>
            <a:r>
              <a:rPr lang="en-US" sz="15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Tecnifol</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Zinc, for the minerals S (endosperm), K (endosperm), Ca (embryo and endosperm) and Zn); T1 &lt; T2 &lt; T0 (only the embryo, regarding the mineral K, when applying ZnSO</a:t>
            </a:r>
            <a:r>
              <a:rPr lang="en-US" sz="15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T2 &lt; T0 &lt; T1 (for </a:t>
            </a:r>
            <a:r>
              <a:rPr lang="en-US" sz="15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Tecnifol</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Zinc, for the mineral S (vascular bundle)); T2 &lt; T1 &lt; T0 (for ZnSO</a:t>
            </a:r>
            <a:r>
              <a:rPr lang="en-US" sz="1500" baseline="-25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4</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for the mineral Ca (embryo); for </a:t>
            </a:r>
            <a:r>
              <a:rPr lang="en-US" sz="15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Tecnifol</a:t>
            </a:r>
            <a:r>
              <a:rPr lang="en-US" sz="15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Zinc, for the mineral Ca (vascular bundle)).</a:t>
            </a:r>
            <a:endParaRPr lang="pt-PT" sz="1500" dirty="0"/>
          </a:p>
        </p:txBody>
      </p:sp>
    </p:spTree>
    <p:extLst>
      <p:ext uri="{BB962C8B-B14F-4D97-AF65-F5344CB8AC3E}">
        <p14:creationId xmlns:p14="http://schemas.microsoft.com/office/powerpoint/2010/main" val="383081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855" y="401701"/>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9" name="Picture 4">
            <a:extLst>
              <a:ext uri="{FF2B5EF4-FFF2-40B4-BE49-F238E27FC236}">
                <a16:creationId xmlns:a16="http://schemas.microsoft.com/office/drawing/2014/main" id="{4758804F-4E82-4FD4-9F5A-7AE27FA65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087" y="5722087"/>
            <a:ext cx="1143001" cy="1143001"/>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a:extLst>
              <a:ext uri="{FF2B5EF4-FFF2-40B4-BE49-F238E27FC236}">
                <a16:creationId xmlns:a16="http://schemas.microsoft.com/office/drawing/2014/main" id="{B42C6EBC-1494-4C4C-B90F-5D8B61ECFC5B}"/>
              </a:ext>
            </a:extLst>
          </p:cNvPr>
          <p:cNvSpPr txBox="1"/>
          <p:nvPr/>
        </p:nvSpPr>
        <p:spPr>
          <a:xfrm>
            <a:off x="188855" y="1018814"/>
            <a:ext cx="8766290" cy="4262705"/>
          </a:xfrm>
          <a:prstGeom prst="rect">
            <a:avLst/>
          </a:prstGeom>
          <a:noFill/>
        </p:spPr>
        <p:txBody>
          <a:bodyPr wrap="square">
            <a:spAutoFit/>
          </a:bodyPr>
          <a:lstStyle/>
          <a:p>
            <a:pPr algn="just"/>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discrepancy between the amount of the same mineral for whole and refined wheat flours, regardless of the fertilizer applied, in which the whole flour presented higher values, is related to the different industrial processing of the flours. In this way, the refined flour is obtained by removing the outermost zones of the grain, where the minerals are more concentrated in, being in line with the data obtained by the quantification of the grains [12]. As a result, refined wheat flours are products less suitable to a healthier diet. According to some studies focused on bread wheat biofortified with ZnSO</a:t>
            </a:r>
            <a:r>
              <a:rPr lang="en-US" sz="1600" baseline="-25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 K, Ca and Zn are preferably located in the embryo (S) and the vascular bundle (K, Ca, Zn) [13]. However, when comparing 11 different bread wheat varieties, in 7 of them Zn was more accumulated in the embryo, followed by the vascular bundle [14]. This finding agrees with the data obtained for S and Zn, which are preferably located in the embryo, and for Ca (predominant in the vascular bundle). Our data of the predominance of K, S, Ca and Zn in the different flours and in the grains (despite of the zone) is supported by the studies of [13]. In general, when comparing both fertilizers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Tecnifol</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Zinc was the least effective. Foliar spraying of both fertilizers enhanced the Zn content in the flours according to [15]. The decreasing trend of S and Ca minerals with the increasing Zn concentration agrees with the literature [16].</a:t>
            </a:r>
            <a:endParaRPr lang="pt-P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endParaRPr lang="pt-PT" sz="1500" dirty="0"/>
          </a:p>
        </p:txBody>
      </p:sp>
    </p:spTree>
    <p:extLst>
      <p:ext uri="{BB962C8B-B14F-4D97-AF65-F5344CB8AC3E}">
        <p14:creationId xmlns:p14="http://schemas.microsoft.com/office/powerpoint/2010/main" val="12788585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1018</TotalTime>
  <Words>2856</Words>
  <Application>Microsoft Office PowerPoint</Application>
  <PresentationFormat>Apresentação no Ecrã (4:3)</PresentationFormat>
  <Paragraphs>59</Paragraphs>
  <Slides>11</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11</vt:i4>
      </vt:variant>
    </vt:vector>
  </HeadingPairs>
  <TitlesOfParts>
    <vt:vector size="16" baseType="lpstr">
      <vt:lpstr>Arial</vt:lpstr>
      <vt:lpstr>Calibri</vt:lpstr>
      <vt:lpstr>Calibri Light</vt:lpstr>
      <vt:lpstr>Palatino Linotype</vt:lpstr>
      <vt:lpstr>Office Theme</vt:lpstr>
      <vt:lpstr>Apresentação do PowerPoint</vt:lpstr>
      <vt:lpstr>A case study on minerals accumulation in grains and flours of bread wheat fertilized with ZnSO4 and Tecnifol Zinc</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Ines do Carmo Luis Rodrigues</cp:lastModifiedBy>
  <cp:revision>81</cp:revision>
  <dcterms:created xsi:type="dcterms:W3CDTF">2017-05-27T02:37:01Z</dcterms:created>
  <dcterms:modified xsi:type="dcterms:W3CDTF">2022-02-13T14:01:54Z</dcterms:modified>
</cp:coreProperties>
</file>