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0"/>
  </p:notesMasterIdLst>
  <p:sldIdLst>
    <p:sldId id="256" r:id="rId2"/>
    <p:sldId id="265" r:id="rId3"/>
    <p:sldId id="285" r:id="rId4"/>
    <p:sldId id="288" r:id="rId5"/>
    <p:sldId id="275" r:id="rId6"/>
    <p:sldId id="267" r:id="rId7"/>
    <p:sldId id="287" r:id="rId8"/>
    <p:sldId id="268"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cas Hideo  Era" initials="LHE" lastIdx="1" clrIdx="0">
    <p:extLst>
      <p:ext uri="{19B8F6BF-5375-455C-9EA6-DF929625EA0E}">
        <p15:presenceInfo xmlns:p15="http://schemas.microsoft.com/office/powerpoint/2012/main" userId="Lucas Hideo  E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B7C"/>
    <a:srgbClr val="EAEAEA"/>
    <a:srgbClr val="FCFBF2"/>
    <a:srgbClr val="000000"/>
    <a:srgbClr val="EBE4AF"/>
    <a:srgbClr val="EBFFFF"/>
    <a:srgbClr val="073759"/>
    <a:srgbClr val="CC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1801" autoAdjust="0"/>
  </p:normalViewPr>
  <p:slideViewPr>
    <p:cSldViewPr snapToGrid="0">
      <p:cViewPr varScale="1">
        <p:scale>
          <a:sx n="70" d="100"/>
          <a:sy n="70" d="100"/>
        </p:scale>
        <p:origin x="138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E5AF00-A3CE-4BB2-AF39-249EEC3BC1A0}" type="datetimeFigureOut">
              <a:rPr lang="pt-BR" smtClean="0"/>
              <a:t>08/01/2022</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FC24F-299C-43BE-BDE5-127AFAE04B5A}" type="slidenum">
              <a:rPr lang="pt-BR" smtClean="0"/>
              <a:t>‹nº›</a:t>
            </a:fld>
            <a:endParaRPr lang="pt-BR"/>
          </a:p>
        </p:txBody>
      </p:sp>
    </p:spTree>
    <p:extLst>
      <p:ext uri="{BB962C8B-B14F-4D97-AF65-F5344CB8AC3E}">
        <p14:creationId xmlns:p14="http://schemas.microsoft.com/office/powerpoint/2010/main" val="3822451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err="1"/>
              <a:t>Hello</a:t>
            </a:r>
            <a:r>
              <a:rPr lang="pt-BR" dirty="0"/>
              <a:t> </a:t>
            </a:r>
            <a:r>
              <a:rPr lang="pt-BR" dirty="0" err="1"/>
              <a:t>Everyone</a:t>
            </a:r>
            <a:r>
              <a:rPr lang="pt-BR" dirty="0"/>
              <a:t>, </a:t>
            </a:r>
            <a:r>
              <a:rPr lang="pt-BR" dirty="0" err="1"/>
              <a:t>I’m</a:t>
            </a:r>
            <a:r>
              <a:rPr lang="pt-BR" dirty="0"/>
              <a:t> Lucas Era and </a:t>
            </a:r>
            <a:r>
              <a:rPr lang="pt-BR" altLang="pt-BR" dirty="0"/>
              <a:t>I </a:t>
            </a:r>
            <a:r>
              <a:rPr lang="pt-BR" altLang="pt-BR" dirty="0" err="1"/>
              <a:t>will</a:t>
            </a:r>
            <a:r>
              <a:rPr lang="pt-BR" altLang="pt-BR" dirty="0"/>
              <a:t> </a:t>
            </a:r>
            <a:r>
              <a:rPr lang="pt-BR" altLang="pt-BR" dirty="0" err="1"/>
              <a:t>talk</a:t>
            </a:r>
            <a:r>
              <a:rPr lang="pt-BR" altLang="pt-BR" dirty="0"/>
              <a:t> </a:t>
            </a:r>
            <a:r>
              <a:rPr lang="pt-BR" altLang="pt-BR" dirty="0" err="1"/>
              <a:t>about</a:t>
            </a:r>
            <a:r>
              <a:rPr lang="pt-BR" altLang="pt-BR" dirty="0"/>
              <a:t> </a:t>
            </a:r>
            <a:r>
              <a:rPr lang="pt-BR" altLang="pt-BR" dirty="0" err="1"/>
              <a:t>results</a:t>
            </a:r>
            <a:r>
              <a:rPr lang="pt-BR" altLang="pt-BR" dirty="0"/>
              <a:t> </a:t>
            </a:r>
            <a:r>
              <a:rPr lang="pt-BR" altLang="pt-BR" dirty="0" err="1"/>
              <a:t>from</a:t>
            </a:r>
            <a:r>
              <a:rPr lang="pt-BR" altLang="pt-BR" dirty="0"/>
              <a:t> </a:t>
            </a:r>
            <a:r>
              <a:rPr lang="pt-BR" altLang="pt-BR" dirty="0" err="1"/>
              <a:t>paper</a:t>
            </a:r>
            <a:r>
              <a:rPr lang="pt-BR" altLang="pt-BR" dirty="0"/>
              <a:t> </a:t>
            </a:r>
            <a:r>
              <a:rPr lang="pt-BR" altLang="pt-BR" dirty="0" err="1"/>
              <a:t>entitled</a:t>
            </a:r>
            <a:r>
              <a:rPr lang="pt-BR" altLang="pt-BR" dirty="0"/>
              <a:t> “</a:t>
            </a:r>
            <a:r>
              <a:rPr lang="en-US" sz="1200" b="1" dirty="0">
                <a:latin typeface="Palatino Linotype" panose="02040502050505030304" pitchFamily="18" charset="0"/>
              </a:rPr>
              <a:t>Food supply chain traceability: A multiple case study from Alto </a:t>
            </a:r>
            <a:r>
              <a:rPr lang="en-US" sz="1200" b="1" dirty="0" err="1">
                <a:latin typeface="Palatino Linotype" panose="02040502050505030304" pitchFamily="18" charset="0"/>
              </a:rPr>
              <a:t>Tietê</a:t>
            </a:r>
            <a:r>
              <a:rPr lang="en-US" sz="1200" b="1" dirty="0">
                <a:latin typeface="Palatino Linotype" panose="02040502050505030304" pitchFamily="18" charset="0"/>
              </a:rPr>
              <a:t> Region, Brazil”</a:t>
            </a:r>
            <a:r>
              <a:rPr lang="pt-BR" altLang="pt-BR" dirty="0"/>
              <a:t>. The </a:t>
            </a:r>
            <a:r>
              <a:rPr lang="pt-BR" altLang="pt-BR" dirty="0" err="1"/>
              <a:t>paper</a:t>
            </a:r>
            <a:r>
              <a:rPr lang="pt-BR" altLang="pt-BR" dirty="0"/>
              <a:t> </a:t>
            </a:r>
            <a:r>
              <a:rPr lang="pt-BR" altLang="pt-BR" dirty="0" err="1"/>
              <a:t>was</a:t>
            </a:r>
            <a:r>
              <a:rPr lang="pt-BR" altLang="pt-BR" dirty="0"/>
              <a:t> </a:t>
            </a:r>
            <a:r>
              <a:rPr lang="pt-BR" altLang="pt-BR" dirty="0" err="1"/>
              <a:t>developed</a:t>
            </a:r>
            <a:r>
              <a:rPr lang="pt-BR" altLang="pt-BR" dirty="0"/>
              <a:t> </a:t>
            </a:r>
            <a:r>
              <a:rPr lang="pt-BR" altLang="pt-BR" dirty="0" err="1"/>
              <a:t>by</a:t>
            </a:r>
            <a:r>
              <a:rPr lang="pt-BR" altLang="pt-BR" dirty="0"/>
              <a:t> Luiz </a:t>
            </a:r>
            <a:r>
              <a:rPr lang="pt-BR" altLang="pt-BR" dirty="0" err="1"/>
              <a:t>Kawamoto</a:t>
            </a:r>
            <a:r>
              <a:rPr lang="pt-BR" altLang="pt-BR" dirty="0"/>
              <a:t> and me </a:t>
            </a:r>
            <a:r>
              <a:rPr lang="pt-BR" altLang="pt-BR" dirty="0" err="1"/>
              <a:t>under</a:t>
            </a:r>
            <a:r>
              <a:rPr lang="pt-BR" altLang="pt-BR" dirty="0"/>
              <a:t> supervise of Machado. </a:t>
            </a:r>
            <a:endParaRPr lang="pt-BR" dirty="0"/>
          </a:p>
        </p:txBody>
      </p:sp>
      <p:sp>
        <p:nvSpPr>
          <p:cNvPr id="4" name="Espaço Reservado para Número de Slide 3"/>
          <p:cNvSpPr>
            <a:spLocks noGrp="1"/>
          </p:cNvSpPr>
          <p:nvPr>
            <p:ph type="sldNum" sz="quarter" idx="5"/>
          </p:nvPr>
        </p:nvSpPr>
        <p:spPr/>
        <p:txBody>
          <a:bodyPr/>
          <a:lstStyle/>
          <a:p>
            <a:fld id="{C85FC24F-299C-43BE-BDE5-127AFAE04B5A}" type="slidenum">
              <a:rPr lang="pt-BR" smtClean="0"/>
              <a:t>1</a:t>
            </a:fld>
            <a:endParaRPr lang="pt-BR"/>
          </a:p>
        </p:txBody>
      </p:sp>
    </p:spTree>
    <p:extLst>
      <p:ext uri="{BB962C8B-B14F-4D97-AF65-F5344CB8AC3E}">
        <p14:creationId xmlns:p14="http://schemas.microsoft.com/office/powerpoint/2010/main" val="1917556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The food quality monitoring is crucial due to effects on human health. The Brazilian horticulture industry has evolved in recent years and has been showing better and better performance. However, it still needs many advances to reduce the high rates of losses and waste. Thus, </a:t>
            </a:r>
            <a:r>
              <a:rPr lang="en-US" dirty="0">
                <a:latin typeface="Palatino Linotype" panose="02040502050505030304" pitchFamily="18" charset="0"/>
              </a:rPr>
              <a:t>The quality classification criteria are one way to evaluate the food supply chain.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Palatino Linotype" panose="0204050205050503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According to literature review, The classification purpose is the products quality control to ensure the offer of healthy food to the consumer. In addition to assist in marketing and enable the selection of products for different uses, based on quality, with price differentiation and reduction of selling expenses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Thus, this article aimed to analyze the current situation of the classification system of the banana production chain in the Alto </a:t>
            </a:r>
            <a:r>
              <a:rPr lang="en-US" sz="18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Tietê</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Region, with the purpose of correct food destination.</a:t>
            </a:r>
            <a:endParaRPr lang="pt-BR"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endParaRPr lang="pt-BR" dirty="0"/>
          </a:p>
        </p:txBody>
      </p:sp>
      <p:sp>
        <p:nvSpPr>
          <p:cNvPr id="4" name="Espaço Reservado para Número de Slide 3"/>
          <p:cNvSpPr>
            <a:spLocks noGrp="1"/>
          </p:cNvSpPr>
          <p:nvPr>
            <p:ph type="sldNum" sz="quarter" idx="5"/>
          </p:nvPr>
        </p:nvSpPr>
        <p:spPr/>
        <p:txBody>
          <a:bodyPr/>
          <a:lstStyle/>
          <a:p>
            <a:fld id="{C85FC24F-299C-43BE-BDE5-127AFAE04B5A}" type="slidenum">
              <a:rPr lang="pt-BR" smtClean="0"/>
              <a:t>2</a:t>
            </a:fld>
            <a:endParaRPr lang="pt-BR"/>
          </a:p>
        </p:txBody>
      </p:sp>
    </p:spTree>
    <p:extLst>
      <p:ext uri="{BB962C8B-B14F-4D97-AF65-F5344CB8AC3E}">
        <p14:creationId xmlns:p14="http://schemas.microsoft.com/office/powerpoint/2010/main" val="3109129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1656080" indent="269875" algn="l">
              <a:lnSpc>
                <a:spcPct val="95000"/>
              </a:lnSpc>
            </a:pP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To carry out the field research, it was necessary to prepared a checklist based on the quality criteria of the Banana Classification Standard, from the Brazilian Program for the Modernization of Horticulture &amp; Integrated Fruit Production [1] and a literature review on the characteristics of the classification process (quality requirements) in banana supply chain [12]. In this context, the checklist used was composed by four distinct parts: 1) identification of the document on the data collection unit; 2) characteristics and quality references for evaluating and classifying Cavendish bananas; 3) Sampling; and 4) observed characteristics.</a:t>
            </a:r>
            <a:endParaRPr lang="pt-BR"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Data collection was carried out on August, 2021, in 12 retails covering the following cities: </a:t>
            </a:r>
            <a:r>
              <a:rPr lang="en-US" sz="18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Biritiba</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8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Mirim</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Guarulhos, </a:t>
            </a:r>
            <a:r>
              <a:rPr lang="en-US" sz="18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Itaquaquecetuba</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Mogi das Cruzes, </a:t>
            </a:r>
            <a:r>
              <a:rPr lang="en-US" sz="18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Poá</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and </a:t>
            </a:r>
            <a:r>
              <a:rPr lang="en-US" sz="18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Suzano</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In this study, the quantity of bananas exposed to the customer at the retailer on the collection date was adopted as a homogeneous batch, which could be formed by a stand and/or gondola. For sample composition, 20 banana fingers were collected per homogeneous batch of each establishment, totaling 240 fingers.</a:t>
            </a:r>
          </a:p>
          <a:p>
            <a:endPar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The quality criteria evaluated were related to external characteristics, such as class (external finger length, cm), subclass (maturity scale), minimum caliber, gross weight (fruit and peel), net weight (fruit), peel weight, observed defects (Extra, I, II and III categories).</a:t>
            </a:r>
          </a:p>
          <a:p>
            <a:endPar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endParaRPr lang="pt-BR" dirty="0"/>
          </a:p>
        </p:txBody>
      </p:sp>
      <p:sp>
        <p:nvSpPr>
          <p:cNvPr id="4" name="Espaço Reservado para Número de Slide 3"/>
          <p:cNvSpPr>
            <a:spLocks noGrp="1"/>
          </p:cNvSpPr>
          <p:nvPr>
            <p:ph type="sldNum" sz="quarter" idx="5"/>
          </p:nvPr>
        </p:nvSpPr>
        <p:spPr/>
        <p:txBody>
          <a:bodyPr/>
          <a:lstStyle/>
          <a:p>
            <a:fld id="{C85FC24F-299C-43BE-BDE5-127AFAE04B5A}" type="slidenum">
              <a:rPr lang="pt-BR" smtClean="0"/>
              <a:t>3</a:t>
            </a:fld>
            <a:endParaRPr lang="pt-BR"/>
          </a:p>
        </p:txBody>
      </p:sp>
    </p:spTree>
    <p:extLst>
      <p:ext uri="{BB962C8B-B14F-4D97-AF65-F5344CB8AC3E}">
        <p14:creationId xmlns:p14="http://schemas.microsoft.com/office/powerpoint/2010/main" val="1659917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During the data collection one banana finger is missing. Thus, a total of 239 banana fingers from the retail chain of Alto </a:t>
            </a:r>
            <a:r>
              <a:rPr lang="en-US" sz="18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Tietê</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cities were analyzed, totaling 37.62 Kg, mean of 156.49 ± 39.62 grams/finger.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Based on the literature, the fingers of bananas collected were distributed by classes of 15, 18 and 22, thus, the fingers of the sample had a length above 15 and below and/or equal to 26 cm [1]. Statistical and significant differences (p &lt; 0.05) were observed between the classes of bananas in terms of quality criteria, gross weight, net, peel, length and caliber. As for the price of banana fingers, a difference was observed only between classes 15 and 18 and/or 22, but no results were obtained between classes 18 and 22 (Table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Regarding the classification by minimum caliber, 95% of the fingers had a caliber equal to or greater than 32 mm (Extra category), against 5% who were classified in category I (caliber between 30 and 31.99 mm). Regarding the analysis of banana fingers subclasses, it was observed that most were classified into subclasses 7 (about 37.5%) and 6 (35%). According to the maturation scale of Von </a:t>
            </a:r>
            <a:r>
              <a:rPr lang="en-US" sz="18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Loesecke</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fingers classified in subclasses 6 and 7 refer to those fruits with a completely yellow skin and yellow with brown areas, respectively </a:t>
            </a:r>
          </a:p>
        </p:txBody>
      </p:sp>
      <p:sp>
        <p:nvSpPr>
          <p:cNvPr id="4" name="Espaço Reservado para Número de Slide 3"/>
          <p:cNvSpPr>
            <a:spLocks noGrp="1"/>
          </p:cNvSpPr>
          <p:nvPr>
            <p:ph type="sldNum" sz="quarter" idx="5"/>
          </p:nvPr>
        </p:nvSpPr>
        <p:spPr/>
        <p:txBody>
          <a:bodyPr/>
          <a:lstStyle/>
          <a:p>
            <a:fld id="{C85FC24F-299C-43BE-BDE5-127AFAE04B5A}" type="slidenum">
              <a:rPr lang="pt-BR" smtClean="0"/>
              <a:t>4</a:t>
            </a:fld>
            <a:endParaRPr lang="pt-BR"/>
          </a:p>
        </p:txBody>
      </p:sp>
    </p:spTree>
    <p:extLst>
      <p:ext uri="{BB962C8B-B14F-4D97-AF65-F5344CB8AC3E}">
        <p14:creationId xmlns:p14="http://schemas.microsoft.com/office/powerpoint/2010/main" val="1210670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the classification process, when developed to support decision-making in the chain and with the purpose of correctly disposing of production, contributed to the reduction of waste, in addition to presenting several benefits as pointed out by Kondo and serving to identify of inappropriate products for consumption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In this way, we proposed a conceptual framework on banana supply chain correct destination, Figure 1.</a:t>
            </a:r>
            <a:endParaRPr lang="pt-BR"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1656080" indent="269875" algn="just">
              <a:lnSpc>
                <a:spcPct val="95000"/>
              </a:lnSpc>
            </a:pP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Conceptual framework considerations:  4 classes and 3 stages</a:t>
            </a:r>
            <a:endParaRPr lang="pt-BR"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342900" lvl="0" indent="-342900" algn="just">
              <a:lnSpc>
                <a:spcPct val="95000"/>
              </a:lnSpc>
              <a:buFont typeface="+mj-lt"/>
              <a:buAutoNum type="arabicPeriod"/>
            </a:pP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Class 1 – products that are present the quality standards accepted by the market (nutritional and appearance aspects), therefore, they must be destined for commercialization and human consumption.</a:t>
            </a:r>
            <a:endParaRPr lang="pt-BR"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342900" lvl="0" indent="-342900" algn="just">
              <a:lnSpc>
                <a:spcPct val="95000"/>
              </a:lnSpc>
              <a:buFont typeface="+mj-lt"/>
              <a:buAutoNum type="arabicPeriod"/>
            </a:pP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Class 2 – products that do not have quality standards and have lost market value but are good and suitable for human consumption (nutritional aspect). This product should be processed by food industry.</a:t>
            </a:r>
            <a:endParaRPr lang="pt-BR"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342900" lvl="0" indent="-342900" algn="just">
              <a:lnSpc>
                <a:spcPct val="95000"/>
              </a:lnSpc>
              <a:buFont typeface="+mj-lt"/>
              <a:buAutoNum type="arabicPeriod"/>
            </a:pP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Class 3 – Products that are outside quality standards and/or are not suitable for human consumption but are good to animal feed and should be processed by feed industry.</a:t>
            </a:r>
            <a:endParaRPr lang="pt-BR"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342900" lvl="0" indent="-342900" algn="just">
              <a:lnSpc>
                <a:spcPct val="95000"/>
              </a:lnSpc>
              <a:buFont typeface="+mj-lt"/>
              <a:buAutoNum type="arabicPeriod"/>
            </a:pP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Class 4 – Products that are outside quality to human consumption and animal feed, should be sent to the production of organic fertilizer. </a:t>
            </a:r>
            <a:endParaRPr lang="pt-BR"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342900" lvl="0" indent="-342900" algn="just">
              <a:lnSpc>
                <a:spcPct val="95000"/>
              </a:lnSpc>
              <a:buFont typeface="+mj-lt"/>
              <a:buAutoNum type="arabicPeriod"/>
            </a:pP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Stage 1 – The fruit passed the deadline for being consumed in natura form. </a:t>
            </a:r>
            <a:endParaRPr lang="pt-BR"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342900" lvl="0" indent="-342900" algn="just">
              <a:lnSpc>
                <a:spcPct val="95000"/>
              </a:lnSpc>
              <a:buFont typeface="+mj-lt"/>
              <a:buAutoNum type="arabicPeriod"/>
            </a:pP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Stage 2 – The fruit has passed its deadline and is no longer suitable for human consumption. </a:t>
            </a:r>
            <a:endParaRPr lang="pt-BR"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342900" lvl="0" indent="-342900" algn="just">
              <a:lnSpc>
                <a:spcPct val="95000"/>
              </a:lnSpc>
              <a:buFont typeface="+mj-lt"/>
              <a:buAutoNum type="arabicPeriod"/>
            </a:pP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Stage 3 – The fruit has passed its deadline and is no longer suitable for animal feed.</a:t>
            </a:r>
            <a:endParaRPr lang="pt-BR"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Failure to carry out a classification of bananas directly interferes with the quality and tracking of the entire food chain, as is the case with other fruits and vegetables in Alto Tiete. Thus, the perishable products requirements are not met, in complementing what </a:t>
            </a:r>
            <a:r>
              <a:rPr lang="en-US" sz="18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Machecka</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et al. on the main challenges of logistics applied to produce chains, since the products found presented factors that certainly contribute to increased losses in the chain, reducing waste.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Thus, considering the framework presented, and the results obtained in this study for the banana classification process, the correct destination of the 239 banana fingers </a:t>
            </a:r>
            <a:r>
              <a:rPr lang="en-US" sz="18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analysed</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would be 146 units (almost 61%) had an incorrect destination, and instead of being available in markets, 43.5% should have gone to the fertilizer industry and 17.5% to the animal feed industry. Thus, only 38% were within the standard considered suitable for human consumption in natura form. And 1% should have been sent to the food industry to be processed.</a:t>
            </a:r>
            <a:endParaRPr lang="pt-BR"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endParaRPr lang="pt-BR" dirty="0"/>
          </a:p>
        </p:txBody>
      </p:sp>
      <p:sp>
        <p:nvSpPr>
          <p:cNvPr id="4" name="Espaço Reservado para Número de Slide 3"/>
          <p:cNvSpPr>
            <a:spLocks noGrp="1"/>
          </p:cNvSpPr>
          <p:nvPr>
            <p:ph type="sldNum" sz="quarter" idx="5"/>
          </p:nvPr>
        </p:nvSpPr>
        <p:spPr/>
        <p:txBody>
          <a:bodyPr/>
          <a:lstStyle/>
          <a:p>
            <a:fld id="{C85FC24F-299C-43BE-BDE5-127AFAE04B5A}" type="slidenum">
              <a:rPr lang="pt-BR" smtClean="0"/>
              <a:t>5</a:t>
            </a:fld>
            <a:endParaRPr lang="pt-BR"/>
          </a:p>
        </p:txBody>
      </p:sp>
    </p:spTree>
    <p:extLst>
      <p:ext uri="{BB962C8B-B14F-4D97-AF65-F5344CB8AC3E}">
        <p14:creationId xmlns:p14="http://schemas.microsoft.com/office/powerpoint/2010/main" val="2912996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Our results showed that the retail offers medium and large size bananas (classes 15, 18 and 22), categorized as Extra (caliber greater than 32 mm), and degree of maturity between subclasses 6 and 7. In addition, considering the framework to correct destination 38% to fresh sales in market and the 62% for industry. </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Adopting quality tools and applying them properly requires time and investment in procedure development and training of employed labor. Thus, companies in the food industry adopt the quality procedures of mandatory programs, related to sanitary surveillance and state inspection, but do not practice quality management programs.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So, The banana classification process permeates the production chain and requires a new behavior from everyone involved and it is necessary to keep monitoring of the food during the exhibition at retail/wholesale stands, ensuring food safety, reduction of food waste with the correct destination of fruit.</a:t>
            </a:r>
          </a:p>
          <a:p>
            <a:endParaRPr lang="pt-BR" dirty="0"/>
          </a:p>
        </p:txBody>
      </p:sp>
      <p:sp>
        <p:nvSpPr>
          <p:cNvPr id="4" name="Espaço Reservado para Número de Slide 3"/>
          <p:cNvSpPr>
            <a:spLocks noGrp="1"/>
          </p:cNvSpPr>
          <p:nvPr>
            <p:ph type="sldNum" sz="quarter" idx="5"/>
          </p:nvPr>
        </p:nvSpPr>
        <p:spPr/>
        <p:txBody>
          <a:bodyPr/>
          <a:lstStyle/>
          <a:p>
            <a:fld id="{C85FC24F-299C-43BE-BDE5-127AFAE04B5A}" type="slidenum">
              <a:rPr lang="pt-BR" smtClean="0"/>
              <a:t>6</a:t>
            </a:fld>
            <a:endParaRPr lang="pt-BR"/>
          </a:p>
        </p:txBody>
      </p:sp>
    </p:spTree>
    <p:extLst>
      <p:ext uri="{BB962C8B-B14F-4D97-AF65-F5344CB8AC3E}">
        <p14:creationId xmlns:p14="http://schemas.microsoft.com/office/powerpoint/2010/main" val="1347254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err="1"/>
              <a:t>Here</a:t>
            </a:r>
            <a:r>
              <a:rPr lang="pt-BR" dirty="0"/>
              <a:t> </a:t>
            </a:r>
            <a:r>
              <a:rPr lang="pt-BR" dirty="0" err="1"/>
              <a:t>the</a:t>
            </a:r>
            <a:r>
              <a:rPr lang="pt-BR" dirty="0"/>
              <a:t> </a:t>
            </a:r>
            <a:r>
              <a:rPr lang="pt-BR" dirty="0" err="1"/>
              <a:t>references</a:t>
            </a:r>
            <a:r>
              <a:rPr lang="pt-BR" dirty="0"/>
              <a:t> </a:t>
            </a:r>
            <a:r>
              <a:rPr lang="pt-BR" dirty="0" err="1"/>
              <a:t>that</a:t>
            </a:r>
            <a:r>
              <a:rPr lang="pt-BR" dirty="0"/>
              <a:t> </a:t>
            </a:r>
            <a:r>
              <a:rPr lang="pt-BR" dirty="0" err="1"/>
              <a:t>we</a:t>
            </a:r>
            <a:r>
              <a:rPr lang="pt-BR" dirty="0"/>
              <a:t> </a:t>
            </a:r>
            <a:r>
              <a:rPr lang="pt-BR" dirty="0" err="1"/>
              <a:t>used</a:t>
            </a:r>
            <a:r>
              <a:rPr lang="pt-BR" dirty="0"/>
              <a:t> in </a:t>
            </a:r>
            <a:r>
              <a:rPr lang="pt-BR" dirty="0" err="1"/>
              <a:t>paper</a:t>
            </a:r>
            <a:r>
              <a:rPr lang="pt-BR" dirty="0"/>
              <a:t>.</a:t>
            </a:r>
          </a:p>
        </p:txBody>
      </p:sp>
      <p:sp>
        <p:nvSpPr>
          <p:cNvPr id="4" name="Espaço Reservado para Número de Slide 3"/>
          <p:cNvSpPr>
            <a:spLocks noGrp="1"/>
          </p:cNvSpPr>
          <p:nvPr>
            <p:ph type="sldNum" sz="quarter" idx="5"/>
          </p:nvPr>
        </p:nvSpPr>
        <p:spPr/>
        <p:txBody>
          <a:bodyPr/>
          <a:lstStyle/>
          <a:p>
            <a:fld id="{C85FC24F-299C-43BE-BDE5-127AFAE04B5A}" type="slidenum">
              <a:rPr lang="pt-BR" smtClean="0"/>
              <a:t>7</a:t>
            </a:fld>
            <a:endParaRPr lang="pt-BR"/>
          </a:p>
        </p:txBody>
      </p:sp>
    </p:spTree>
    <p:extLst>
      <p:ext uri="{BB962C8B-B14F-4D97-AF65-F5344CB8AC3E}">
        <p14:creationId xmlns:p14="http://schemas.microsoft.com/office/powerpoint/2010/main" val="1150157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a:t>We would like to thank the Federal Institute of São Paulo and the </a:t>
            </a:r>
            <a:r>
              <a:rPr lang="pt-BR" b="0" i="0" dirty="0">
                <a:solidFill>
                  <a:srgbClr val="1D2228"/>
                </a:solidFill>
                <a:effectLst/>
                <a:latin typeface="Helvetica Neue"/>
              </a:rPr>
              <a:t> </a:t>
            </a:r>
            <a:r>
              <a:rPr lang="pt-BR" b="0" i="0" dirty="0" err="1">
                <a:solidFill>
                  <a:srgbClr val="1D2228"/>
                </a:solidFill>
                <a:effectLst/>
                <a:latin typeface="Helvetica Neue"/>
              </a:rPr>
              <a:t>International</a:t>
            </a:r>
            <a:r>
              <a:rPr lang="pt-BR" b="0" i="0" dirty="0">
                <a:solidFill>
                  <a:srgbClr val="1D2228"/>
                </a:solidFill>
                <a:effectLst/>
                <a:latin typeface="Helvetica Neue"/>
              </a:rPr>
              <a:t> Online </a:t>
            </a:r>
            <a:r>
              <a:rPr lang="pt-BR" b="0" i="0" dirty="0" err="1">
                <a:solidFill>
                  <a:srgbClr val="1D2228"/>
                </a:solidFill>
                <a:effectLst/>
                <a:latin typeface="Helvetica Neue"/>
              </a:rPr>
              <a:t>Conference</a:t>
            </a:r>
            <a:r>
              <a:rPr lang="pt-BR" b="0" i="0" dirty="0">
                <a:solidFill>
                  <a:srgbClr val="1D2228"/>
                </a:solidFill>
                <a:effectLst/>
                <a:latin typeface="Helvetica Neue"/>
              </a:rPr>
              <a:t> </a:t>
            </a:r>
            <a:r>
              <a:rPr lang="pt-BR" b="0" i="0" dirty="0" err="1">
                <a:solidFill>
                  <a:srgbClr val="1D2228"/>
                </a:solidFill>
                <a:effectLst/>
                <a:latin typeface="Helvetica Neue"/>
              </a:rPr>
              <a:t>on</a:t>
            </a:r>
            <a:r>
              <a:rPr lang="pt-BR" b="0" i="0" dirty="0">
                <a:solidFill>
                  <a:srgbClr val="1D2228"/>
                </a:solidFill>
                <a:effectLst/>
                <a:latin typeface="Helvetica Neue"/>
              </a:rPr>
              <a:t> </a:t>
            </a:r>
            <a:r>
              <a:rPr lang="pt-BR" b="0" i="0" dirty="0" err="1">
                <a:solidFill>
                  <a:srgbClr val="1D2228"/>
                </a:solidFill>
                <a:effectLst/>
                <a:latin typeface="Helvetica Neue"/>
              </a:rPr>
              <a:t>Agriculture</a:t>
            </a:r>
            <a:r>
              <a:rPr lang="pt-BR" b="0" i="0" dirty="0">
                <a:solidFill>
                  <a:srgbClr val="1D2228"/>
                </a:solidFill>
                <a:effectLst/>
                <a:latin typeface="Helvetica Neue"/>
              </a:rPr>
              <a:t> </a:t>
            </a:r>
            <a:r>
              <a:rPr lang="pt-BR" b="0" i="0" dirty="0" err="1">
                <a:solidFill>
                  <a:srgbClr val="1D2228"/>
                </a:solidFill>
                <a:effectLst/>
                <a:latin typeface="Helvetica Neue"/>
              </a:rPr>
              <a:t>Organizing</a:t>
            </a:r>
            <a:r>
              <a:rPr lang="pt-BR" b="0" i="0" dirty="0">
                <a:solidFill>
                  <a:srgbClr val="1D2228"/>
                </a:solidFill>
                <a:effectLst/>
                <a:latin typeface="Helvetica Neue"/>
              </a:rPr>
              <a:t> Team for </a:t>
            </a:r>
            <a:r>
              <a:rPr lang="pt-BR" b="0" i="0" dirty="0" err="1">
                <a:solidFill>
                  <a:srgbClr val="1D2228"/>
                </a:solidFill>
                <a:effectLst/>
                <a:latin typeface="Helvetica Neue"/>
              </a:rPr>
              <a:t>the</a:t>
            </a:r>
            <a:r>
              <a:rPr lang="pt-BR" b="0" i="0" dirty="0">
                <a:solidFill>
                  <a:srgbClr val="1D2228"/>
                </a:solidFill>
                <a:effectLst/>
                <a:latin typeface="Helvetica Neue"/>
              </a:rPr>
              <a:t> </a:t>
            </a:r>
            <a:r>
              <a:rPr lang="pt-BR" b="0" i="0" dirty="0" err="1">
                <a:solidFill>
                  <a:srgbClr val="1D2228"/>
                </a:solidFill>
                <a:effectLst/>
                <a:latin typeface="Helvetica Neue"/>
              </a:rPr>
              <a:t>opportunity</a:t>
            </a:r>
            <a:r>
              <a:rPr lang="pt-BR" b="0" i="0" dirty="0">
                <a:solidFill>
                  <a:srgbClr val="1D2228"/>
                </a:solidFill>
                <a:effectLst/>
                <a:latin typeface="Helvetica Neue"/>
              </a:rPr>
              <a:t>.</a:t>
            </a:r>
            <a:endParaRPr lang="en-US" dirty="0"/>
          </a:p>
          <a:p>
            <a:r>
              <a:rPr lang="en-US" dirty="0"/>
              <a:t>we appreciate your time watching this presentation. Thank you for your attention. </a:t>
            </a:r>
            <a:endParaRPr lang="pt-BR" dirty="0"/>
          </a:p>
        </p:txBody>
      </p:sp>
      <p:sp>
        <p:nvSpPr>
          <p:cNvPr id="4" name="Espaço Reservado para Número de Slide 3"/>
          <p:cNvSpPr>
            <a:spLocks noGrp="1"/>
          </p:cNvSpPr>
          <p:nvPr>
            <p:ph type="sldNum" sz="quarter" idx="5"/>
          </p:nvPr>
        </p:nvSpPr>
        <p:spPr/>
        <p:txBody>
          <a:bodyPr/>
          <a:lstStyle/>
          <a:p>
            <a:fld id="{C85FC24F-299C-43BE-BDE5-127AFAE04B5A}" type="slidenum">
              <a:rPr lang="pt-BR" smtClean="0"/>
              <a:t>8</a:t>
            </a:fld>
            <a:endParaRPr lang="pt-BR"/>
          </a:p>
        </p:txBody>
      </p:sp>
    </p:spTree>
    <p:extLst>
      <p:ext uri="{BB962C8B-B14F-4D97-AF65-F5344CB8AC3E}">
        <p14:creationId xmlns:p14="http://schemas.microsoft.com/office/powerpoint/2010/main" val="1748752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239682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355457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2058342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139934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19AEB6-5A5C-4DB2-9D46-98EABA38A501}" type="datetimeFigureOut">
              <a:rPr lang="en-US" smtClean="0"/>
              <a:t>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62589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19AEB6-5A5C-4DB2-9D46-98EABA38A501}" type="datetimeFigureOut">
              <a:rPr lang="en-US" smtClean="0"/>
              <a:t>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27144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19AEB6-5A5C-4DB2-9D46-98EABA38A501}" type="datetimeFigureOut">
              <a:rPr lang="en-US" smtClean="0"/>
              <a:t>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422393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19AEB6-5A5C-4DB2-9D46-98EABA38A501}" type="datetimeFigureOut">
              <a:rPr lang="en-US" smtClean="0"/>
              <a:t>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357807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9AEB6-5A5C-4DB2-9D46-98EABA38A501}" type="datetimeFigureOut">
              <a:rPr lang="en-US" smtClean="0"/>
              <a:t>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162957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314531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199040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9AEB6-5A5C-4DB2-9D46-98EABA38A501}" type="datetimeFigureOut">
              <a:rPr lang="en-US" smtClean="0"/>
              <a:t>1/8/2022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E8413-8B64-46A0-A043-DA7FCA8C4DD3}" type="slidenum">
              <a:rPr lang="en-US" smtClean="0"/>
              <a:t>‹nº›</a:t>
            </a:fld>
            <a:endParaRPr lang="en-US"/>
          </a:p>
        </p:txBody>
      </p:sp>
    </p:spTree>
    <p:extLst>
      <p:ext uri="{BB962C8B-B14F-4D97-AF65-F5344CB8AC3E}">
        <p14:creationId xmlns:p14="http://schemas.microsoft.com/office/powerpoint/2010/main" val="7162644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9100" y="2951727"/>
            <a:ext cx="8305800" cy="2954655"/>
          </a:xfrm>
          <a:prstGeom prst="rect">
            <a:avLst/>
          </a:prstGeom>
          <a:noFill/>
        </p:spPr>
        <p:txBody>
          <a:bodyPr wrap="square" rtlCol="0">
            <a:spAutoFit/>
          </a:bodyPr>
          <a:lstStyle/>
          <a:p>
            <a:pPr algn="ctr"/>
            <a:endParaRPr lang="en-US" sz="2400" b="1" dirty="0">
              <a:latin typeface="Palatino Linotype" panose="02040502050505030304" pitchFamily="18" charset="0"/>
            </a:endParaRPr>
          </a:p>
          <a:p>
            <a:pPr algn="ctr"/>
            <a:r>
              <a:rPr lang="en-US" sz="2400" b="1" dirty="0">
                <a:latin typeface="Palatino Linotype" panose="02040502050505030304" pitchFamily="18" charset="0"/>
              </a:rPr>
              <a:t>Classification criteria for </a:t>
            </a:r>
            <a:r>
              <a:rPr lang="en-US" sz="2400" b="1" i="1" dirty="0">
                <a:latin typeface="Palatino Linotype" panose="02040502050505030304" pitchFamily="18" charset="0"/>
              </a:rPr>
              <a:t>Cavendish</a:t>
            </a:r>
            <a:r>
              <a:rPr lang="en-US" sz="2400" b="1" dirty="0">
                <a:latin typeface="Palatino Linotype" panose="02040502050505030304" pitchFamily="18" charset="0"/>
              </a:rPr>
              <a:t> bananas and a framework to indicate the correct destination</a:t>
            </a:r>
          </a:p>
          <a:p>
            <a:pPr algn="ctr"/>
            <a:endParaRPr lang="fr-FR" dirty="0">
              <a:latin typeface="Palatino Linotype" panose="02040502050505030304" pitchFamily="18" charset="0"/>
            </a:endParaRPr>
          </a:p>
          <a:p>
            <a:pPr algn="ctr"/>
            <a:r>
              <a:rPr lang="it-IT" b="1" dirty="0">
                <a:latin typeface="Palatino Linotype" panose="02040502050505030304" pitchFamily="18" charset="0"/>
              </a:rPr>
              <a:t>Grasiéle Morais¹, Adriano Silva¹, Regis Bueno¹, Wilson Tanaka¹, Eugenio Zampini¹, Sivanilza Machado¹</a:t>
            </a:r>
            <a:r>
              <a:rPr lang="it-IT" b="1" baseline="30000" dirty="0">
                <a:latin typeface="Palatino Linotype" panose="02040502050505030304" pitchFamily="18" charset="0"/>
              </a:rPr>
              <a:t>,</a:t>
            </a:r>
            <a:r>
              <a:rPr lang="it-IT" b="1" dirty="0">
                <a:latin typeface="Palatino Linotype" panose="02040502050505030304" pitchFamily="18" charset="0"/>
              </a:rPr>
              <a:t>²*, João Gilberto Reis¹</a:t>
            </a:r>
            <a:r>
              <a:rPr lang="it-IT" b="1" baseline="30000" dirty="0">
                <a:latin typeface="Palatino Linotype" panose="02040502050505030304" pitchFamily="18" charset="0"/>
              </a:rPr>
              <a:t>,</a:t>
            </a:r>
            <a:r>
              <a:rPr lang="it-IT" b="1" dirty="0">
                <a:latin typeface="Palatino Linotype" panose="02040502050505030304" pitchFamily="18" charset="0"/>
              </a:rPr>
              <a:t>²</a:t>
            </a:r>
            <a:endParaRPr lang="it-IT" b="1" baseline="30000" dirty="0">
              <a:latin typeface="Palatino Linotype" panose="02040502050505030304" pitchFamily="18" charset="0"/>
            </a:endParaRPr>
          </a:p>
          <a:p>
            <a:endParaRPr lang="it-IT" b="1" baseline="30000" dirty="0">
              <a:latin typeface="Palatino Linotype" panose="02040502050505030304" pitchFamily="18" charset="0"/>
            </a:endParaRPr>
          </a:p>
          <a:p>
            <a:r>
              <a:rPr lang="en-US" baseline="30000" dirty="0">
                <a:latin typeface="Palatino Linotype" panose="02040502050505030304" pitchFamily="18" charset="0"/>
              </a:rPr>
              <a:t>¹NAPOLE Research Group - Federal Institute of São Paulo; napole.ifsp@gmail.com</a:t>
            </a:r>
          </a:p>
          <a:p>
            <a:r>
              <a:rPr lang="en-US" baseline="30000" dirty="0">
                <a:latin typeface="Palatino Linotype" panose="02040502050505030304" pitchFamily="18" charset="0"/>
              </a:rPr>
              <a:t>²RESUP Research Group – Postgraduate Program in Production Engineering and Postgraduate Program in Business Administration, </a:t>
            </a:r>
            <a:r>
              <a:rPr lang="en-US" baseline="30000" dirty="0" err="1">
                <a:latin typeface="Palatino Linotype" panose="02040502050505030304" pitchFamily="18" charset="0"/>
              </a:rPr>
              <a:t>Universidade</a:t>
            </a:r>
            <a:r>
              <a:rPr lang="en-US" baseline="30000" dirty="0">
                <a:latin typeface="Palatino Linotype" panose="02040502050505030304" pitchFamily="18" charset="0"/>
              </a:rPr>
              <a:t> </a:t>
            </a:r>
            <a:r>
              <a:rPr lang="en-US" baseline="30000" dirty="0" err="1">
                <a:latin typeface="Palatino Linotype" panose="02040502050505030304" pitchFamily="18" charset="0"/>
              </a:rPr>
              <a:t>Paulista</a:t>
            </a:r>
            <a:r>
              <a:rPr lang="en-US" baseline="30000" dirty="0">
                <a:latin typeface="Palatino Linotype" panose="02040502050505030304" pitchFamily="18" charset="0"/>
              </a:rPr>
              <a:t> - UNIP; joao.reis@docente.unip.br</a:t>
            </a:r>
          </a:p>
          <a:p>
            <a:r>
              <a:rPr lang="en-US" baseline="30000" dirty="0">
                <a:latin typeface="Palatino Linotype" panose="02040502050505030304" pitchFamily="18" charset="0"/>
              </a:rPr>
              <a:t>*Correspondence: sivanilzamachado@ifsp.edu.br </a:t>
            </a:r>
          </a:p>
        </p:txBody>
      </p:sp>
      <p:sp>
        <p:nvSpPr>
          <p:cNvPr id="6" name="Slide Number Placeholder 4"/>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a:t>
            </a:fld>
            <a:endParaRPr lang="fr-FR" dirty="0">
              <a:latin typeface="Palatino Linotype" panose="02040502050505030304" pitchFamily="18" charset="0"/>
            </a:endParaRPr>
          </a:p>
        </p:txBody>
      </p:sp>
      <p:pic>
        <p:nvPicPr>
          <p:cNvPr id="7" name="Imagem 6">
            <a:extLst>
              <a:ext uri="{FF2B5EF4-FFF2-40B4-BE49-F238E27FC236}">
                <a16:creationId xmlns:a16="http://schemas.microsoft.com/office/drawing/2014/main" id="{91B06584-9B05-4753-840D-958AA0C5F9F6}"/>
              </a:ext>
            </a:extLst>
          </p:cNvPr>
          <p:cNvPicPr>
            <a:picLocks noChangeAspect="1"/>
          </p:cNvPicPr>
          <p:nvPr/>
        </p:nvPicPr>
        <p:blipFill rotWithShape="1">
          <a:blip r:embed="rId3"/>
          <a:srcRect l="20491" t="19680" r="21530" b="24362"/>
          <a:stretch/>
        </p:blipFill>
        <p:spPr>
          <a:xfrm>
            <a:off x="0" y="0"/>
            <a:ext cx="9144000" cy="3304756"/>
          </a:xfrm>
          <a:prstGeom prst="rect">
            <a:avLst/>
          </a:prstGeom>
        </p:spPr>
      </p:pic>
      <p:pic>
        <p:nvPicPr>
          <p:cNvPr id="10" name="Picture 2" descr="Resultado de imagem para ifsp suzano">
            <a:extLst>
              <a:ext uri="{FF2B5EF4-FFF2-40B4-BE49-F238E27FC236}">
                <a16:creationId xmlns:a16="http://schemas.microsoft.com/office/drawing/2014/main" id="{412172A1-E031-4B15-B0CD-BEAF6298B16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022" y="5899150"/>
            <a:ext cx="2187575"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8605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4805" y="1443841"/>
            <a:ext cx="7924800" cy="3416320"/>
          </a:xfrm>
          <a:prstGeom prst="rect">
            <a:avLst/>
          </a:prstGeom>
          <a:noFill/>
        </p:spPr>
        <p:txBody>
          <a:bodyPr wrap="square" rtlCol="0">
            <a:spAutoFit/>
          </a:bodyPr>
          <a:lstStyle/>
          <a:p>
            <a:pPr algn="just"/>
            <a:r>
              <a:rPr lang="fr-FR" b="1" dirty="0">
                <a:latin typeface="Palatino Linotype" panose="02040502050505030304" pitchFamily="18" charset="0"/>
              </a:rPr>
              <a:t>Abstract: </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The quality classification criteria are one way to evaluate the food supply chain, notwithstanding that Brazil is not mandatory. Thus, this paper aims to investigate the banana quality classification criteria used by wholesalers in the Alto </a:t>
            </a:r>
            <a:r>
              <a:rPr lang="en-US" sz="18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Tietê</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Region, Brazil, by collecting and analyzing a total of 239 bananas from 12 leading wholesalers. The results showed that the retail offers medium and large sizes of bananas (classes 15, 18, and 22), categorized as Extra (caliber bigger than 32 mm), and degree of maturity between subclasses 6 and 7. In addition, we are considering the framework to correct destination 38% to fresh sales in market and the 62% for the industry</a:t>
            </a:r>
            <a:r>
              <a:rPr lang="en-US" dirty="0">
                <a:latin typeface="Palatino Linotype" panose="02040502050505030304" pitchFamily="18" charset="0"/>
              </a:rPr>
              <a:t>.</a:t>
            </a:r>
            <a:endParaRPr lang="fr-FR" dirty="0">
              <a:latin typeface="Palatino Linotype" panose="02040502050505030304" pitchFamily="18" charset="0"/>
            </a:endParaRPr>
          </a:p>
          <a:p>
            <a:endParaRPr lang="en-US" dirty="0">
              <a:latin typeface="Palatino Linotype" panose="02040502050505030304" pitchFamily="18" charset="0"/>
            </a:endParaRPr>
          </a:p>
          <a:p>
            <a:r>
              <a:rPr lang="fr-FR" b="1" dirty="0">
                <a:latin typeface="Palatino Linotype" panose="02040502050505030304" pitchFamily="18" charset="0"/>
              </a:rPr>
              <a:t>Keywords: </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Food supply chain; Perishability monitoring; Quality control.</a:t>
            </a:r>
            <a:endParaRPr lang="fr-FR" b="1" dirty="0">
              <a:solidFill>
                <a:srgbClr val="FF0000"/>
              </a:solidFill>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2</a:t>
            </a:fld>
            <a:endParaRPr lang="fr-FR">
              <a:latin typeface="Palatino Linotype" panose="02040502050505030304" pitchFamily="18" charset="0"/>
            </a:endParaRPr>
          </a:p>
        </p:txBody>
      </p:sp>
      <p:pic>
        <p:nvPicPr>
          <p:cNvPr id="7" name="Imagem 6">
            <a:extLst>
              <a:ext uri="{FF2B5EF4-FFF2-40B4-BE49-F238E27FC236}">
                <a16:creationId xmlns:a16="http://schemas.microsoft.com/office/drawing/2014/main" id="{B60F652A-470E-4545-969A-8F2A6EA74B78}"/>
              </a:ext>
            </a:extLst>
          </p:cNvPr>
          <p:cNvPicPr>
            <a:picLocks noChangeAspect="1"/>
          </p:cNvPicPr>
          <p:nvPr/>
        </p:nvPicPr>
        <p:blipFill rotWithShape="1">
          <a:blip r:embed="rId3"/>
          <a:srcRect l="2268" t="6133" r="85361" b="63624"/>
          <a:stretch/>
        </p:blipFill>
        <p:spPr>
          <a:xfrm>
            <a:off x="7974684" y="5692796"/>
            <a:ext cx="1169316" cy="1165204"/>
          </a:xfrm>
          <a:prstGeom prst="rect">
            <a:avLst/>
          </a:prstGeom>
        </p:spPr>
      </p:pic>
    </p:spTree>
    <p:extLst>
      <p:ext uri="{BB962C8B-B14F-4D97-AF65-F5344CB8AC3E}">
        <p14:creationId xmlns:p14="http://schemas.microsoft.com/office/powerpoint/2010/main" val="1640256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3</a:t>
            </a:fld>
            <a:endParaRPr lang="fr-FR">
              <a:latin typeface="Palatino Linotype" panose="02040502050505030304" pitchFamily="18" charset="0"/>
            </a:endParaRPr>
          </a:p>
        </p:txBody>
      </p:sp>
      <p:pic>
        <p:nvPicPr>
          <p:cNvPr id="7" name="Imagem 6">
            <a:extLst>
              <a:ext uri="{FF2B5EF4-FFF2-40B4-BE49-F238E27FC236}">
                <a16:creationId xmlns:a16="http://schemas.microsoft.com/office/drawing/2014/main" id="{B60F652A-470E-4545-969A-8F2A6EA74B78}"/>
              </a:ext>
            </a:extLst>
          </p:cNvPr>
          <p:cNvPicPr>
            <a:picLocks noChangeAspect="1"/>
          </p:cNvPicPr>
          <p:nvPr/>
        </p:nvPicPr>
        <p:blipFill rotWithShape="1">
          <a:blip r:embed="rId3"/>
          <a:srcRect l="2268" t="6133" r="85361" b="63624"/>
          <a:stretch/>
        </p:blipFill>
        <p:spPr>
          <a:xfrm>
            <a:off x="7974684" y="5692796"/>
            <a:ext cx="1169316" cy="1165204"/>
          </a:xfrm>
          <a:prstGeom prst="rect">
            <a:avLst/>
          </a:prstGeom>
        </p:spPr>
      </p:pic>
      <p:sp>
        <p:nvSpPr>
          <p:cNvPr id="6" name="TextBox 3">
            <a:extLst>
              <a:ext uri="{FF2B5EF4-FFF2-40B4-BE49-F238E27FC236}">
                <a16:creationId xmlns:a16="http://schemas.microsoft.com/office/drawing/2014/main" id="{8F520069-6C16-4CC3-96C5-73FCF4977D81}"/>
              </a:ext>
            </a:extLst>
          </p:cNvPr>
          <p:cNvSpPr txBox="1"/>
          <p:nvPr/>
        </p:nvSpPr>
        <p:spPr>
          <a:xfrm>
            <a:off x="609600" y="685800"/>
            <a:ext cx="8153400" cy="461665"/>
          </a:xfrm>
          <a:prstGeom prst="rect">
            <a:avLst/>
          </a:prstGeom>
          <a:noFill/>
        </p:spPr>
        <p:txBody>
          <a:bodyPr wrap="square" rtlCol="0">
            <a:spAutoFit/>
          </a:bodyPr>
          <a:lstStyle/>
          <a:p>
            <a:r>
              <a:rPr lang="fr-FR" sz="2400" b="1" dirty="0">
                <a:latin typeface="Palatino Linotype" panose="02040502050505030304" pitchFamily="18" charset="0"/>
              </a:rPr>
              <a:t>Materials and Methods</a:t>
            </a:r>
          </a:p>
        </p:txBody>
      </p:sp>
      <p:sp>
        <p:nvSpPr>
          <p:cNvPr id="12" name="Retângulo 11">
            <a:extLst>
              <a:ext uri="{FF2B5EF4-FFF2-40B4-BE49-F238E27FC236}">
                <a16:creationId xmlns:a16="http://schemas.microsoft.com/office/drawing/2014/main" id="{65820005-A03C-4211-9D5A-D9908865E7C8}"/>
              </a:ext>
            </a:extLst>
          </p:cNvPr>
          <p:cNvSpPr/>
          <p:nvPr/>
        </p:nvSpPr>
        <p:spPr>
          <a:xfrm>
            <a:off x="3189021" y="1793142"/>
            <a:ext cx="2765958" cy="775502"/>
          </a:xfrm>
          <a:prstGeom prst="rect">
            <a:avLst/>
          </a:prstGeom>
          <a:solidFill>
            <a:srgbClr val="E1ECD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pt-BR" dirty="0"/>
              <a:t> </a:t>
            </a:r>
            <a:r>
              <a:rPr lang="pt-BR" dirty="0">
                <a:solidFill>
                  <a:srgbClr val="000000"/>
                </a:solidFill>
                <a:latin typeface="Palatino Linotype" panose="02040502050505030304" pitchFamily="18" charset="0"/>
                <a:cs typeface="Times New Roman" panose="02020603050405020304" pitchFamily="18" charset="0"/>
              </a:rPr>
              <a:t>For sample composition</a:t>
            </a:r>
          </a:p>
        </p:txBody>
      </p:sp>
      <p:sp>
        <p:nvSpPr>
          <p:cNvPr id="13" name="Retângulo 12">
            <a:extLst>
              <a:ext uri="{FF2B5EF4-FFF2-40B4-BE49-F238E27FC236}">
                <a16:creationId xmlns:a16="http://schemas.microsoft.com/office/drawing/2014/main" id="{5CC3EE2B-77E4-4B9F-82AF-DF0BBE66CD41}"/>
              </a:ext>
            </a:extLst>
          </p:cNvPr>
          <p:cNvSpPr/>
          <p:nvPr/>
        </p:nvSpPr>
        <p:spPr>
          <a:xfrm>
            <a:off x="3189021" y="2793311"/>
            <a:ext cx="2765958" cy="281213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342900" indent="-270000">
              <a:lnSpc>
                <a:spcPts val="3000"/>
              </a:lnSpc>
              <a:buClr>
                <a:schemeClr val="accent2"/>
              </a:buClr>
              <a:buFont typeface="Wingdings" panose="05000000000000000000" pitchFamily="2" charset="2"/>
              <a:buChar char="§"/>
            </a:pPr>
            <a:r>
              <a:rPr lang="pt-BR" dirty="0">
                <a:solidFill>
                  <a:srgbClr val="000000"/>
                </a:solidFill>
                <a:latin typeface="Palatino Linotype" panose="02040502050505030304" pitchFamily="18" charset="0"/>
                <a:cs typeface="Times New Roman" panose="02020603050405020304" pitchFamily="18" charset="0"/>
              </a:rPr>
              <a:t>20 banana fingers;</a:t>
            </a:r>
          </a:p>
          <a:p>
            <a:pPr marL="342900" indent="-270000">
              <a:lnSpc>
                <a:spcPts val="3000"/>
              </a:lnSpc>
              <a:buClr>
                <a:schemeClr val="accent2"/>
              </a:buClr>
              <a:buFont typeface="Wingdings" panose="05000000000000000000" pitchFamily="2" charset="2"/>
              <a:buChar char="§"/>
            </a:pPr>
            <a:r>
              <a:rPr lang="en-US" dirty="0">
                <a:solidFill>
                  <a:srgbClr val="000000"/>
                </a:solidFill>
                <a:latin typeface="Palatino Linotype" panose="02040502050505030304" pitchFamily="18" charset="0"/>
                <a:cs typeface="Times New Roman" panose="02020603050405020304" pitchFamily="18" charset="0"/>
              </a:rPr>
              <a:t>per homogeneous batch of each establishment</a:t>
            </a:r>
            <a:r>
              <a:rPr lang="pt-BR" dirty="0">
                <a:solidFill>
                  <a:srgbClr val="000000"/>
                </a:solidFill>
                <a:latin typeface="Palatino Linotype" panose="02040502050505030304" pitchFamily="18" charset="0"/>
                <a:cs typeface="Times New Roman" panose="02020603050405020304" pitchFamily="18" charset="0"/>
              </a:rPr>
              <a:t>;</a:t>
            </a:r>
          </a:p>
          <a:p>
            <a:pPr marL="342900" indent="-270000">
              <a:lnSpc>
                <a:spcPts val="3000"/>
              </a:lnSpc>
              <a:buClr>
                <a:schemeClr val="accent2"/>
              </a:buClr>
              <a:buFont typeface="Wingdings" panose="05000000000000000000" pitchFamily="2" charset="2"/>
              <a:buChar char="§"/>
            </a:pPr>
            <a:r>
              <a:rPr lang="pt-BR" dirty="0">
                <a:solidFill>
                  <a:srgbClr val="000000"/>
                </a:solidFill>
                <a:latin typeface="Palatino Linotype" panose="02040502050505030304" pitchFamily="18" charset="0"/>
                <a:cs typeface="Times New Roman" panose="02020603050405020304" pitchFamily="18" charset="0"/>
              </a:rPr>
              <a:t>240 fingers in total</a:t>
            </a:r>
            <a:r>
              <a:rPr lang="pt-BR" sz="2200" dirty="0">
                <a:latin typeface="Times New Roman" panose="02020603050405020304" pitchFamily="18" charset="0"/>
                <a:cs typeface="Times New Roman" panose="02020603050405020304" pitchFamily="18" charset="0"/>
              </a:rPr>
              <a:t>.</a:t>
            </a:r>
          </a:p>
        </p:txBody>
      </p:sp>
      <p:sp>
        <p:nvSpPr>
          <p:cNvPr id="14" name="Retângulo 13">
            <a:extLst>
              <a:ext uri="{FF2B5EF4-FFF2-40B4-BE49-F238E27FC236}">
                <a16:creationId xmlns:a16="http://schemas.microsoft.com/office/drawing/2014/main" id="{EB13FCC3-22A9-4A20-AFF4-A7B87C14B88D}"/>
              </a:ext>
            </a:extLst>
          </p:cNvPr>
          <p:cNvSpPr/>
          <p:nvPr/>
        </p:nvSpPr>
        <p:spPr>
          <a:xfrm>
            <a:off x="1" y="1811019"/>
            <a:ext cx="2912532" cy="775502"/>
          </a:xfrm>
          <a:prstGeom prst="rect">
            <a:avLst/>
          </a:prstGeom>
          <a:solidFill>
            <a:srgbClr val="E1ECD0"/>
          </a:solidFill>
        </p:spPr>
        <p:style>
          <a:lnRef idx="3">
            <a:schemeClr val="lt1"/>
          </a:lnRef>
          <a:fillRef idx="1">
            <a:schemeClr val="accent2"/>
          </a:fillRef>
          <a:effectRef idx="1">
            <a:schemeClr val="accent2"/>
          </a:effectRef>
          <a:fontRef idx="minor">
            <a:schemeClr val="lt1"/>
          </a:fontRef>
        </p:style>
        <p:txBody>
          <a:bodyPr rtlCol="0" anchor="t"/>
          <a:lstStyle/>
          <a:p>
            <a:pPr algn="ctr"/>
            <a:r>
              <a:rPr lang="pt-BR" dirty="0"/>
              <a:t> </a:t>
            </a:r>
            <a:r>
              <a:rPr lang="en-US" dirty="0">
                <a:solidFill>
                  <a:srgbClr val="000000"/>
                </a:solidFill>
                <a:latin typeface="Palatino Linotype" panose="02040502050505030304" pitchFamily="18" charset="0"/>
                <a:cs typeface="Times New Roman" panose="02020603050405020304" pitchFamily="18" charset="0"/>
              </a:rPr>
              <a:t>12 retails covering the following cities</a:t>
            </a:r>
            <a:endParaRPr lang="pt-BR" dirty="0">
              <a:solidFill>
                <a:srgbClr val="000000"/>
              </a:solidFill>
              <a:latin typeface="Palatino Linotype" panose="02040502050505030304" pitchFamily="18" charset="0"/>
              <a:cs typeface="Times New Roman" panose="02020603050405020304" pitchFamily="18" charset="0"/>
            </a:endParaRPr>
          </a:p>
          <a:p>
            <a:pPr algn="ctr"/>
            <a:endParaRPr lang="pt-BR" sz="2200" dirty="0">
              <a:latin typeface="Times New Roman" panose="02020603050405020304" pitchFamily="18" charset="0"/>
              <a:cs typeface="Times New Roman" panose="02020603050405020304" pitchFamily="18" charset="0"/>
            </a:endParaRPr>
          </a:p>
        </p:txBody>
      </p:sp>
      <p:sp>
        <p:nvSpPr>
          <p:cNvPr id="15" name="Retângulo 14">
            <a:extLst>
              <a:ext uri="{FF2B5EF4-FFF2-40B4-BE49-F238E27FC236}">
                <a16:creationId xmlns:a16="http://schemas.microsoft.com/office/drawing/2014/main" id="{66096E87-D001-4F9A-A7BF-C790A86676FA}"/>
              </a:ext>
            </a:extLst>
          </p:cNvPr>
          <p:cNvSpPr/>
          <p:nvPr/>
        </p:nvSpPr>
        <p:spPr>
          <a:xfrm>
            <a:off x="1" y="2793658"/>
            <a:ext cx="2912532" cy="281213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342900" indent="-270000">
              <a:lnSpc>
                <a:spcPts val="3000"/>
              </a:lnSpc>
              <a:buClr>
                <a:schemeClr val="accent2"/>
              </a:buClr>
              <a:buFont typeface="Wingdings" panose="05000000000000000000" pitchFamily="2" charset="2"/>
              <a:buChar char="§"/>
            </a:pPr>
            <a:r>
              <a:rPr lang="pt-BR" dirty="0">
                <a:solidFill>
                  <a:srgbClr val="000000"/>
                </a:solidFill>
                <a:latin typeface="Palatino Linotype" panose="02040502050505030304" pitchFamily="18" charset="0"/>
                <a:cs typeface="Times New Roman" panose="02020603050405020304" pitchFamily="18" charset="0"/>
              </a:rPr>
              <a:t>Biritiba Mirim;</a:t>
            </a:r>
          </a:p>
          <a:p>
            <a:pPr marL="342900" indent="-270000">
              <a:lnSpc>
                <a:spcPts val="3000"/>
              </a:lnSpc>
              <a:buClr>
                <a:schemeClr val="accent2"/>
              </a:buClr>
              <a:buFont typeface="Wingdings" panose="05000000000000000000" pitchFamily="2" charset="2"/>
              <a:buChar char="§"/>
            </a:pPr>
            <a:r>
              <a:rPr lang="pt-BR" dirty="0">
                <a:solidFill>
                  <a:srgbClr val="000000"/>
                </a:solidFill>
                <a:latin typeface="Palatino Linotype" panose="02040502050505030304" pitchFamily="18" charset="0"/>
                <a:cs typeface="Times New Roman" panose="02020603050405020304" pitchFamily="18" charset="0"/>
              </a:rPr>
              <a:t>Guarulhos;</a:t>
            </a:r>
          </a:p>
          <a:p>
            <a:pPr marL="342900" indent="-270000">
              <a:lnSpc>
                <a:spcPts val="3000"/>
              </a:lnSpc>
              <a:buClr>
                <a:schemeClr val="accent2"/>
              </a:buClr>
              <a:buFont typeface="Wingdings" panose="05000000000000000000" pitchFamily="2" charset="2"/>
              <a:buChar char="§"/>
            </a:pPr>
            <a:r>
              <a:rPr lang="pt-BR" dirty="0">
                <a:solidFill>
                  <a:srgbClr val="000000"/>
                </a:solidFill>
                <a:latin typeface="Palatino Linotype" panose="02040502050505030304" pitchFamily="18" charset="0"/>
                <a:cs typeface="Times New Roman" panose="02020603050405020304" pitchFamily="18" charset="0"/>
              </a:rPr>
              <a:t>Itaquaquecetuba;</a:t>
            </a:r>
          </a:p>
          <a:p>
            <a:pPr marL="342900" indent="-270000">
              <a:lnSpc>
                <a:spcPts val="3000"/>
              </a:lnSpc>
              <a:buClr>
                <a:schemeClr val="accent2"/>
              </a:buClr>
              <a:buFont typeface="Wingdings" panose="05000000000000000000" pitchFamily="2" charset="2"/>
              <a:buChar char="§"/>
            </a:pPr>
            <a:r>
              <a:rPr lang="pt-BR" dirty="0">
                <a:solidFill>
                  <a:srgbClr val="000000"/>
                </a:solidFill>
                <a:latin typeface="Palatino Linotype" panose="02040502050505030304" pitchFamily="18" charset="0"/>
                <a:cs typeface="Times New Roman" panose="02020603050405020304" pitchFamily="18" charset="0"/>
              </a:rPr>
              <a:t>Mogi das Cruzes;</a:t>
            </a:r>
          </a:p>
          <a:p>
            <a:pPr marL="342900" indent="-270000">
              <a:lnSpc>
                <a:spcPts val="3000"/>
              </a:lnSpc>
              <a:buClr>
                <a:schemeClr val="accent2"/>
              </a:buClr>
              <a:buFont typeface="Wingdings" panose="05000000000000000000" pitchFamily="2" charset="2"/>
              <a:buChar char="§"/>
            </a:pPr>
            <a:r>
              <a:rPr lang="pt-BR" dirty="0">
                <a:solidFill>
                  <a:srgbClr val="000000"/>
                </a:solidFill>
                <a:latin typeface="Palatino Linotype" panose="02040502050505030304" pitchFamily="18" charset="0"/>
                <a:cs typeface="Times New Roman" panose="02020603050405020304" pitchFamily="18" charset="0"/>
              </a:rPr>
              <a:t>Poá;</a:t>
            </a:r>
          </a:p>
          <a:p>
            <a:pPr marL="342900" indent="-270000">
              <a:lnSpc>
                <a:spcPts val="3000"/>
              </a:lnSpc>
              <a:buClr>
                <a:schemeClr val="accent2"/>
              </a:buClr>
              <a:buFont typeface="Wingdings" panose="05000000000000000000" pitchFamily="2" charset="2"/>
              <a:buChar char="§"/>
            </a:pPr>
            <a:r>
              <a:rPr lang="pt-BR" dirty="0">
                <a:solidFill>
                  <a:srgbClr val="000000"/>
                </a:solidFill>
                <a:latin typeface="Palatino Linotype" panose="02040502050505030304" pitchFamily="18" charset="0"/>
                <a:cs typeface="Times New Roman" panose="02020603050405020304" pitchFamily="18" charset="0"/>
              </a:rPr>
              <a:t>Suzano.</a:t>
            </a:r>
          </a:p>
        </p:txBody>
      </p:sp>
      <p:sp>
        <p:nvSpPr>
          <p:cNvPr id="16" name="Retângulo 15">
            <a:extLst>
              <a:ext uri="{FF2B5EF4-FFF2-40B4-BE49-F238E27FC236}">
                <a16:creationId xmlns:a16="http://schemas.microsoft.com/office/drawing/2014/main" id="{EEB79169-7367-4BDD-9567-244D3BB2E94F}"/>
              </a:ext>
            </a:extLst>
          </p:cNvPr>
          <p:cNvSpPr/>
          <p:nvPr/>
        </p:nvSpPr>
        <p:spPr>
          <a:xfrm>
            <a:off x="6267976" y="1811018"/>
            <a:ext cx="2876024" cy="775501"/>
          </a:xfrm>
          <a:prstGeom prst="rect">
            <a:avLst/>
          </a:prstGeom>
          <a:solidFill>
            <a:srgbClr val="E1ECD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pt-BR" dirty="0"/>
              <a:t> </a:t>
            </a:r>
            <a:r>
              <a:rPr lang="en-US" dirty="0">
                <a:solidFill>
                  <a:srgbClr val="000000"/>
                </a:solidFill>
                <a:latin typeface="Palatino Linotype" panose="02040502050505030304" pitchFamily="18" charset="0"/>
                <a:cs typeface="Times New Roman" panose="02020603050405020304" pitchFamily="18" charset="0"/>
              </a:rPr>
              <a:t>Materials</a:t>
            </a:r>
          </a:p>
        </p:txBody>
      </p:sp>
      <p:sp>
        <p:nvSpPr>
          <p:cNvPr id="17" name="Retângulo 16">
            <a:extLst>
              <a:ext uri="{FF2B5EF4-FFF2-40B4-BE49-F238E27FC236}">
                <a16:creationId xmlns:a16="http://schemas.microsoft.com/office/drawing/2014/main" id="{2DFEDC79-B99F-4CC4-9968-3F84F7132573}"/>
              </a:ext>
            </a:extLst>
          </p:cNvPr>
          <p:cNvSpPr/>
          <p:nvPr/>
        </p:nvSpPr>
        <p:spPr>
          <a:xfrm>
            <a:off x="6267976" y="2793312"/>
            <a:ext cx="2912533" cy="281213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342900" indent="-270000">
              <a:lnSpc>
                <a:spcPts val="3000"/>
              </a:lnSpc>
              <a:buClr>
                <a:schemeClr val="accent2"/>
              </a:buClr>
              <a:buFont typeface="Wingdings" panose="05000000000000000000" pitchFamily="2" charset="2"/>
              <a:buChar char="§"/>
            </a:pPr>
            <a:r>
              <a:rPr lang="pt-BR" dirty="0" err="1">
                <a:solidFill>
                  <a:srgbClr val="000000"/>
                </a:solidFill>
                <a:latin typeface="Palatino Linotype" panose="02040502050505030304" pitchFamily="18" charset="0"/>
                <a:cs typeface="Times New Roman" panose="02020603050405020304" pitchFamily="18" charset="0"/>
              </a:rPr>
              <a:t>Hygiene</a:t>
            </a:r>
            <a:r>
              <a:rPr lang="pt-BR" dirty="0">
                <a:solidFill>
                  <a:srgbClr val="000000"/>
                </a:solidFill>
                <a:latin typeface="Palatino Linotype" panose="02040502050505030304" pitchFamily="18" charset="0"/>
                <a:cs typeface="Times New Roman" panose="02020603050405020304" pitchFamily="18" charset="0"/>
              </a:rPr>
              <a:t> </a:t>
            </a:r>
            <a:r>
              <a:rPr lang="en-US" dirty="0">
                <a:solidFill>
                  <a:srgbClr val="000000"/>
                </a:solidFill>
                <a:latin typeface="Palatino Linotype" panose="02040502050505030304" pitchFamily="18" charset="0"/>
                <a:cs typeface="Times New Roman" panose="02020603050405020304" pitchFamily="18" charset="0"/>
              </a:rPr>
              <a:t>items</a:t>
            </a:r>
            <a:r>
              <a:rPr lang="pt-BR" dirty="0">
                <a:solidFill>
                  <a:srgbClr val="000000"/>
                </a:solidFill>
                <a:latin typeface="Palatino Linotype" panose="02040502050505030304" pitchFamily="18" charset="0"/>
                <a:cs typeface="Times New Roman" panose="02020603050405020304" pitchFamily="18" charset="0"/>
              </a:rPr>
              <a:t>,</a:t>
            </a:r>
          </a:p>
          <a:p>
            <a:pPr marL="342900" indent="-270000">
              <a:lnSpc>
                <a:spcPts val="3000"/>
              </a:lnSpc>
              <a:buClr>
                <a:schemeClr val="accent2"/>
              </a:buClr>
              <a:buFont typeface="Wingdings" panose="05000000000000000000" pitchFamily="2" charset="2"/>
              <a:buChar char="§"/>
            </a:pPr>
            <a:r>
              <a:rPr lang="pt-BR" dirty="0" err="1">
                <a:solidFill>
                  <a:srgbClr val="000000"/>
                </a:solidFill>
                <a:latin typeface="Palatino Linotype" panose="02040502050505030304" pitchFamily="18" charset="0"/>
                <a:cs typeface="Times New Roman" panose="02020603050405020304" pitchFamily="18" charset="0"/>
              </a:rPr>
              <a:t>Measuring</a:t>
            </a:r>
            <a:r>
              <a:rPr lang="pt-BR" dirty="0">
                <a:solidFill>
                  <a:srgbClr val="000000"/>
                </a:solidFill>
                <a:latin typeface="Palatino Linotype" panose="02040502050505030304" pitchFamily="18" charset="0"/>
                <a:cs typeface="Times New Roman" panose="02020603050405020304" pitchFamily="18" charset="0"/>
              </a:rPr>
              <a:t> tape;</a:t>
            </a:r>
          </a:p>
          <a:p>
            <a:pPr marL="342900" indent="-270000">
              <a:lnSpc>
                <a:spcPts val="3000"/>
              </a:lnSpc>
              <a:buClr>
                <a:schemeClr val="accent2"/>
              </a:buClr>
              <a:buFont typeface="Wingdings" panose="05000000000000000000" pitchFamily="2" charset="2"/>
              <a:buChar char="§"/>
            </a:pPr>
            <a:r>
              <a:rPr lang="pt-BR" dirty="0" err="1">
                <a:solidFill>
                  <a:srgbClr val="000000"/>
                </a:solidFill>
                <a:latin typeface="Palatino Linotype" panose="02040502050505030304" pitchFamily="18" charset="0"/>
                <a:cs typeface="Times New Roman" panose="02020603050405020304" pitchFamily="18" charset="0"/>
              </a:rPr>
              <a:t>Precision</a:t>
            </a:r>
            <a:r>
              <a:rPr lang="pt-BR" dirty="0">
                <a:solidFill>
                  <a:srgbClr val="000000"/>
                </a:solidFill>
                <a:latin typeface="Palatino Linotype" panose="02040502050505030304" pitchFamily="18" charset="0"/>
                <a:cs typeface="Times New Roman" panose="02020603050405020304" pitchFamily="18" charset="0"/>
              </a:rPr>
              <a:t> </a:t>
            </a:r>
            <a:r>
              <a:rPr lang="pt-BR" dirty="0" err="1">
                <a:solidFill>
                  <a:srgbClr val="000000"/>
                </a:solidFill>
                <a:latin typeface="Palatino Linotype" panose="02040502050505030304" pitchFamily="18" charset="0"/>
                <a:cs typeface="Times New Roman" panose="02020603050405020304" pitchFamily="18" charset="0"/>
              </a:rPr>
              <a:t>scale</a:t>
            </a:r>
            <a:r>
              <a:rPr lang="pt-BR" dirty="0">
                <a:solidFill>
                  <a:srgbClr val="000000"/>
                </a:solidFill>
                <a:latin typeface="Palatino Linotype" panose="02040502050505030304" pitchFamily="18" charset="0"/>
                <a:cs typeface="Times New Roman" panose="02020603050405020304" pitchFamily="18" charset="0"/>
              </a:rPr>
              <a:t>;</a:t>
            </a:r>
          </a:p>
          <a:p>
            <a:pPr marL="342900" indent="-270000">
              <a:lnSpc>
                <a:spcPts val="3000"/>
              </a:lnSpc>
              <a:buClr>
                <a:schemeClr val="accent2"/>
              </a:buClr>
              <a:buFont typeface="Wingdings" panose="05000000000000000000" pitchFamily="2" charset="2"/>
              <a:buChar char="§"/>
            </a:pPr>
            <a:r>
              <a:rPr lang="pt-BR" dirty="0">
                <a:solidFill>
                  <a:srgbClr val="000000"/>
                </a:solidFill>
                <a:latin typeface="Palatino Linotype" panose="02040502050505030304" pitchFamily="18" charset="0"/>
                <a:cs typeface="Times New Roman" panose="02020603050405020304" pitchFamily="18" charset="0"/>
              </a:rPr>
              <a:t>Checklist</a:t>
            </a:r>
          </a:p>
        </p:txBody>
      </p:sp>
    </p:spTree>
    <p:extLst>
      <p:ext uri="{BB962C8B-B14F-4D97-AF65-F5344CB8AC3E}">
        <p14:creationId xmlns:p14="http://schemas.microsoft.com/office/powerpoint/2010/main" val="3418827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461665"/>
          </a:xfrm>
          <a:prstGeom prst="rect">
            <a:avLst/>
          </a:prstGeom>
          <a:noFill/>
        </p:spPr>
        <p:txBody>
          <a:bodyPr wrap="square" rtlCol="0">
            <a:spAutoFit/>
          </a:bodyPr>
          <a:lstStyle/>
          <a:p>
            <a:r>
              <a:rPr lang="fr-FR" sz="2400" b="1" dirty="0">
                <a:latin typeface="Palatino Linotype" panose="02040502050505030304" pitchFamily="18" charset="0"/>
              </a:rPr>
              <a:t>Results and Discussion</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4</a:t>
            </a:fld>
            <a:endParaRPr lang="fr-FR">
              <a:latin typeface="Palatino Linotype" panose="02040502050505030304" pitchFamily="18" charset="0"/>
            </a:endParaRPr>
          </a:p>
        </p:txBody>
      </p:sp>
      <p:pic>
        <p:nvPicPr>
          <p:cNvPr id="9" name="Imagem 8">
            <a:extLst>
              <a:ext uri="{FF2B5EF4-FFF2-40B4-BE49-F238E27FC236}">
                <a16:creationId xmlns:a16="http://schemas.microsoft.com/office/drawing/2014/main" id="{BCE06590-A18E-4EAE-A27D-780B7EE6996C}"/>
              </a:ext>
            </a:extLst>
          </p:cNvPr>
          <p:cNvPicPr>
            <a:picLocks noChangeAspect="1"/>
          </p:cNvPicPr>
          <p:nvPr/>
        </p:nvPicPr>
        <p:blipFill rotWithShape="1">
          <a:blip r:embed="rId3"/>
          <a:srcRect l="2268" t="6133" r="85361" b="63624"/>
          <a:stretch/>
        </p:blipFill>
        <p:spPr>
          <a:xfrm>
            <a:off x="7974684" y="5692796"/>
            <a:ext cx="1169316" cy="1165204"/>
          </a:xfrm>
          <a:prstGeom prst="rect">
            <a:avLst/>
          </a:prstGeom>
        </p:spPr>
      </p:pic>
      <p:pic>
        <p:nvPicPr>
          <p:cNvPr id="3" name="Imagem 2">
            <a:extLst>
              <a:ext uri="{FF2B5EF4-FFF2-40B4-BE49-F238E27FC236}">
                <a16:creationId xmlns:a16="http://schemas.microsoft.com/office/drawing/2014/main" id="{9B4E3F41-A8B5-4F21-98D0-47AC3105D768}"/>
              </a:ext>
            </a:extLst>
          </p:cNvPr>
          <p:cNvPicPr>
            <a:picLocks noChangeAspect="1"/>
          </p:cNvPicPr>
          <p:nvPr/>
        </p:nvPicPr>
        <p:blipFill>
          <a:blip r:embed="rId4"/>
          <a:stretch>
            <a:fillRect/>
          </a:stretch>
        </p:blipFill>
        <p:spPr>
          <a:xfrm>
            <a:off x="609600" y="3066013"/>
            <a:ext cx="7478606" cy="2626783"/>
          </a:xfrm>
          <a:prstGeom prst="rect">
            <a:avLst/>
          </a:prstGeom>
        </p:spPr>
      </p:pic>
      <p:sp>
        <p:nvSpPr>
          <p:cNvPr id="10" name="CaixaDeTexto 9">
            <a:extLst>
              <a:ext uri="{FF2B5EF4-FFF2-40B4-BE49-F238E27FC236}">
                <a16:creationId xmlns:a16="http://schemas.microsoft.com/office/drawing/2014/main" id="{45111721-EE3D-4E94-A660-174B20B5CD5D}"/>
              </a:ext>
            </a:extLst>
          </p:cNvPr>
          <p:cNvSpPr txBox="1"/>
          <p:nvPr/>
        </p:nvSpPr>
        <p:spPr>
          <a:xfrm>
            <a:off x="-1008449" y="1402700"/>
            <a:ext cx="8983133" cy="1408078"/>
          </a:xfrm>
          <a:prstGeom prst="rect">
            <a:avLst/>
          </a:prstGeom>
          <a:noFill/>
        </p:spPr>
        <p:txBody>
          <a:bodyPr wrap="square">
            <a:spAutoFit/>
          </a:bodyPr>
          <a:lstStyle/>
          <a:p>
            <a:pPr marL="1656080" indent="269875" algn="just">
              <a:lnSpc>
                <a:spcPct val="95000"/>
              </a:lnSpc>
            </a:pP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The average price of the finger of banana in the region was 0.53 ± 0.21. The price showed a high variation among supermarkets in the Alto </a:t>
            </a:r>
            <a:r>
              <a:rPr lang="en-US" sz="18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Tietê</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region (~40%), as well as the net weight (~30.5%), with banana fingers being found for R$ 0.16 to R$ 1.36 and net weight from 53 to 214 grams.</a:t>
            </a:r>
            <a:endParaRPr lang="pt-BR"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646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5942" y="326593"/>
            <a:ext cx="8153400" cy="461665"/>
          </a:xfrm>
          <a:prstGeom prst="rect">
            <a:avLst/>
          </a:prstGeom>
          <a:noFill/>
        </p:spPr>
        <p:txBody>
          <a:bodyPr wrap="square" rtlCol="0">
            <a:spAutoFit/>
          </a:bodyPr>
          <a:lstStyle/>
          <a:p>
            <a:r>
              <a:rPr lang="fr-FR" sz="2400" b="1" dirty="0">
                <a:latin typeface="Palatino Linotype" panose="02040502050505030304" pitchFamily="18" charset="0"/>
              </a:rPr>
              <a:t>Results and Discussion</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5</a:t>
            </a:fld>
            <a:endParaRPr lang="fr-FR">
              <a:latin typeface="Palatino Linotype" panose="02040502050505030304" pitchFamily="18" charset="0"/>
            </a:endParaRPr>
          </a:p>
        </p:txBody>
      </p:sp>
      <p:pic>
        <p:nvPicPr>
          <p:cNvPr id="9" name="Imagem 8">
            <a:extLst>
              <a:ext uri="{FF2B5EF4-FFF2-40B4-BE49-F238E27FC236}">
                <a16:creationId xmlns:a16="http://schemas.microsoft.com/office/drawing/2014/main" id="{BCE06590-A18E-4EAE-A27D-780B7EE6996C}"/>
              </a:ext>
            </a:extLst>
          </p:cNvPr>
          <p:cNvPicPr>
            <a:picLocks noChangeAspect="1"/>
          </p:cNvPicPr>
          <p:nvPr/>
        </p:nvPicPr>
        <p:blipFill rotWithShape="1">
          <a:blip r:embed="rId3"/>
          <a:srcRect l="2268" t="6133" r="85361" b="63624"/>
          <a:stretch/>
        </p:blipFill>
        <p:spPr>
          <a:xfrm>
            <a:off x="7974684" y="5692796"/>
            <a:ext cx="1169316" cy="1165204"/>
          </a:xfrm>
          <a:prstGeom prst="rect">
            <a:avLst/>
          </a:prstGeom>
        </p:spPr>
      </p:pic>
      <p:sp>
        <p:nvSpPr>
          <p:cNvPr id="14" name="CaixaDeTexto 13">
            <a:extLst>
              <a:ext uri="{FF2B5EF4-FFF2-40B4-BE49-F238E27FC236}">
                <a16:creationId xmlns:a16="http://schemas.microsoft.com/office/drawing/2014/main" id="{77CE2068-316C-44CE-BFED-ACC1A96D89ED}"/>
              </a:ext>
            </a:extLst>
          </p:cNvPr>
          <p:cNvSpPr txBox="1"/>
          <p:nvPr/>
        </p:nvSpPr>
        <p:spPr>
          <a:xfrm>
            <a:off x="1059723" y="1300897"/>
            <a:ext cx="7302653" cy="1631216"/>
          </a:xfrm>
          <a:prstGeom prst="rect">
            <a:avLst/>
          </a:prstGeom>
          <a:noFill/>
        </p:spPr>
        <p:txBody>
          <a:bodyPr wrap="square">
            <a:spAutoFit/>
          </a:bodyPr>
          <a:lstStyle/>
          <a:p>
            <a:pPr algn="just"/>
            <a:r>
              <a:rPr lang="en-US" sz="2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Currently, market practice has used the manual classification process to separate products with marketing standards from those that do not. This results in many products being rejected for commercialization and not being sent to the market increasing the rate of food losses. </a:t>
            </a:r>
            <a:endParaRPr lang="pt-BR" sz="2000" dirty="0"/>
          </a:p>
        </p:txBody>
      </p:sp>
      <p:pic>
        <p:nvPicPr>
          <p:cNvPr id="3" name="Imagem 2">
            <a:extLst>
              <a:ext uri="{FF2B5EF4-FFF2-40B4-BE49-F238E27FC236}">
                <a16:creationId xmlns:a16="http://schemas.microsoft.com/office/drawing/2014/main" id="{EE797CF7-F737-406E-A723-0289D17BFC15}"/>
              </a:ext>
            </a:extLst>
          </p:cNvPr>
          <p:cNvPicPr>
            <a:picLocks noChangeAspect="1"/>
          </p:cNvPicPr>
          <p:nvPr/>
        </p:nvPicPr>
        <p:blipFill>
          <a:blip r:embed="rId4"/>
          <a:stretch>
            <a:fillRect/>
          </a:stretch>
        </p:blipFill>
        <p:spPr>
          <a:xfrm>
            <a:off x="920292" y="3429000"/>
            <a:ext cx="7124700" cy="1933575"/>
          </a:xfrm>
          <a:prstGeom prst="rect">
            <a:avLst/>
          </a:prstGeom>
        </p:spPr>
      </p:pic>
    </p:spTree>
    <p:extLst>
      <p:ext uri="{BB962C8B-B14F-4D97-AF65-F5344CB8AC3E}">
        <p14:creationId xmlns:p14="http://schemas.microsoft.com/office/powerpoint/2010/main" val="261947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461665"/>
          </a:xfrm>
          <a:prstGeom prst="rect">
            <a:avLst/>
          </a:prstGeom>
          <a:noFill/>
        </p:spPr>
        <p:txBody>
          <a:bodyPr wrap="square" rtlCol="0">
            <a:spAutoFit/>
          </a:bodyPr>
          <a:lstStyle/>
          <a:p>
            <a:r>
              <a:rPr lang="fr-FR" sz="2400" b="1" dirty="0">
                <a:latin typeface="Palatino Linotype" panose="02040502050505030304" pitchFamily="18" charset="0"/>
              </a:rPr>
              <a:t>Conclusions</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6</a:t>
            </a:fld>
            <a:endParaRPr lang="fr-FR">
              <a:latin typeface="Palatino Linotype" panose="02040502050505030304" pitchFamily="18" charset="0"/>
            </a:endParaRPr>
          </a:p>
        </p:txBody>
      </p:sp>
      <p:pic>
        <p:nvPicPr>
          <p:cNvPr id="7" name="Imagem 6">
            <a:extLst>
              <a:ext uri="{FF2B5EF4-FFF2-40B4-BE49-F238E27FC236}">
                <a16:creationId xmlns:a16="http://schemas.microsoft.com/office/drawing/2014/main" id="{E8CE82C2-B2E8-4083-93BF-C382832CDF9E}"/>
              </a:ext>
            </a:extLst>
          </p:cNvPr>
          <p:cNvPicPr>
            <a:picLocks noChangeAspect="1"/>
          </p:cNvPicPr>
          <p:nvPr/>
        </p:nvPicPr>
        <p:blipFill rotWithShape="1">
          <a:blip r:embed="rId3"/>
          <a:srcRect l="2268" t="6133" r="85361" b="63624"/>
          <a:stretch/>
        </p:blipFill>
        <p:spPr>
          <a:xfrm>
            <a:off x="7974684" y="5692796"/>
            <a:ext cx="1169316" cy="1165204"/>
          </a:xfrm>
          <a:prstGeom prst="rect">
            <a:avLst/>
          </a:prstGeom>
        </p:spPr>
      </p:pic>
      <p:sp>
        <p:nvSpPr>
          <p:cNvPr id="6" name="CaixaDeTexto 5">
            <a:extLst>
              <a:ext uri="{FF2B5EF4-FFF2-40B4-BE49-F238E27FC236}">
                <a16:creationId xmlns:a16="http://schemas.microsoft.com/office/drawing/2014/main" id="{D7EABDA6-CDF6-4002-9047-E38DA3E8E263}"/>
              </a:ext>
            </a:extLst>
          </p:cNvPr>
          <p:cNvSpPr txBox="1"/>
          <p:nvPr/>
        </p:nvSpPr>
        <p:spPr>
          <a:xfrm>
            <a:off x="609600" y="2177692"/>
            <a:ext cx="7827817" cy="255454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The banana classification process permeates the production chain and requires a new behavior from everyone involved.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0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However, it was evident that carrying out the classification only in the transference of the fruit between supplier and buyer is not enough. It is necessary to monitor the food during the exhibition at retail/wholesale stands, ensure food safety, and reduce food waste with the </a:t>
            </a:r>
            <a:r>
              <a:rPr lang="en-US" sz="2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correct fruit destination.</a:t>
            </a:r>
            <a:endParaRPr lang="pt-BR" sz="2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8252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830997"/>
          </a:xfrm>
          <a:prstGeom prst="rect">
            <a:avLst/>
          </a:prstGeom>
          <a:noFill/>
        </p:spPr>
        <p:txBody>
          <a:bodyPr wrap="square" rtlCol="0">
            <a:spAutoFit/>
          </a:bodyPr>
          <a:lstStyle/>
          <a:p>
            <a:r>
              <a:rPr lang="fr-FR" sz="2400" b="1" dirty="0">
                <a:latin typeface="Palatino Linotype" panose="02040502050505030304" pitchFamily="18" charset="0"/>
              </a:rPr>
              <a:t>References</a:t>
            </a:r>
          </a:p>
          <a:p>
            <a:endParaRPr lang="fr-FR" sz="2400" b="1" dirty="0" err="1">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7</a:t>
            </a:fld>
            <a:endParaRPr lang="fr-FR">
              <a:latin typeface="Palatino Linotype" panose="02040502050505030304" pitchFamily="18" charset="0"/>
            </a:endParaRPr>
          </a:p>
        </p:txBody>
      </p:sp>
      <p:pic>
        <p:nvPicPr>
          <p:cNvPr id="7" name="Imagem 6">
            <a:extLst>
              <a:ext uri="{FF2B5EF4-FFF2-40B4-BE49-F238E27FC236}">
                <a16:creationId xmlns:a16="http://schemas.microsoft.com/office/drawing/2014/main" id="{E8CE82C2-B2E8-4083-93BF-C382832CDF9E}"/>
              </a:ext>
            </a:extLst>
          </p:cNvPr>
          <p:cNvPicPr>
            <a:picLocks noChangeAspect="1"/>
          </p:cNvPicPr>
          <p:nvPr/>
        </p:nvPicPr>
        <p:blipFill rotWithShape="1">
          <a:blip r:embed="rId3"/>
          <a:srcRect l="2268" t="6133" r="85361" b="63624"/>
          <a:stretch/>
        </p:blipFill>
        <p:spPr>
          <a:xfrm>
            <a:off x="7974684" y="5692796"/>
            <a:ext cx="1169316" cy="1165204"/>
          </a:xfrm>
          <a:prstGeom prst="rect">
            <a:avLst/>
          </a:prstGeom>
        </p:spPr>
      </p:pic>
      <p:sp>
        <p:nvSpPr>
          <p:cNvPr id="6" name="CaixaDeTexto 5">
            <a:extLst>
              <a:ext uri="{FF2B5EF4-FFF2-40B4-BE49-F238E27FC236}">
                <a16:creationId xmlns:a16="http://schemas.microsoft.com/office/drawing/2014/main" id="{CBA7B933-8DD0-4D88-B30D-FB9FDC20365F}"/>
              </a:ext>
            </a:extLst>
          </p:cNvPr>
          <p:cNvSpPr txBox="1"/>
          <p:nvPr/>
        </p:nvSpPr>
        <p:spPr>
          <a:xfrm>
            <a:off x="609600" y="1173947"/>
            <a:ext cx="7924800" cy="5753050"/>
          </a:xfrm>
          <a:prstGeom prst="rect">
            <a:avLst/>
          </a:prstGeom>
          <a:noFill/>
        </p:spPr>
        <p:txBody>
          <a:bodyPr wrap="square">
            <a:spAutoFit/>
          </a:bodyPr>
          <a:lstStyle/>
          <a:p>
            <a:pPr marL="406400" indent="-406400" algn="just">
              <a:lnSpc>
                <a:spcPts val="1300"/>
              </a:lnSpc>
            </a:pP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	PBMH &amp; PIF, P. B. para a M. da H. &amp; P. I. de F. </a:t>
            </a:r>
            <a:r>
              <a:rPr lang="en-US" sz="1000" i="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Banana Classification Standards</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São Paulo, 2006.</a:t>
            </a:r>
            <a:endParaRPr lang="pt-BR"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pPr marL="406400" indent="-406400" algn="just">
              <a:lnSpc>
                <a:spcPts val="1300"/>
              </a:lnSpc>
            </a:pP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[2]	Almeida, G. V. B. A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importância</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da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pós-colheita</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hortifrutis</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são</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alimentos</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vivos</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e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precisam</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de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cuidados</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especiais</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https://ceagesp.gov.br/entrepostos/servicos/artigos-estudos-e-publicacoes/artigos/a-importancia-da-pos-colheita/ (accessed Dec 28, 2021).</a:t>
            </a:r>
            <a:endParaRPr lang="pt-BR"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pPr marL="406400" indent="-406400" algn="just">
              <a:lnSpc>
                <a:spcPts val="1300"/>
              </a:lnSpc>
            </a:pP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[3]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Trienekens</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J.;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Wognum</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N. Requirements of Supply Chain Management in Differentiating European Pork Chains. </a:t>
            </a:r>
            <a:r>
              <a:rPr lang="en-US" sz="1000" i="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Meat Sci.</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0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2013</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000" i="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95</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(3), 719–726. </a:t>
            </a:r>
            <a:endParaRPr lang="pt-BR"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pPr marL="406400" indent="-406400" algn="just">
              <a:lnSpc>
                <a:spcPts val="1300"/>
              </a:lnSpc>
            </a:pP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[4]	Hsiao, Y. H.; Chen, M. C.; Chin, C. L. Distribution Planning for Perishable Foods in Cold Chains with Quality Concerns: Formulation and Solution Procedure. </a:t>
            </a:r>
            <a:r>
              <a:rPr lang="en-US" sz="1000" i="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Trends Food Sci. Technol.</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0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2017</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000" i="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61</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80–93. </a:t>
            </a:r>
            <a:endParaRPr lang="pt-BR"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pPr marL="406400" indent="-406400" algn="just">
              <a:lnSpc>
                <a:spcPts val="1300"/>
              </a:lnSpc>
            </a:pP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[5]	Yap, M.; Fernando, W. M. A. D. B.; Brennan, C. S.; Jayasena, V.;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Coorey</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R. The Effects of Banana Ripeness on Quality Indices for Puree Production. </a:t>
            </a:r>
            <a:r>
              <a:rPr lang="en-US" sz="1000" i="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LWT</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0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2017</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000" i="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80</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10–18. </a:t>
            </a:r>
            <a:endParaRPr lang="pt-BR"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pPr marL="406400" indent="-406400" algn="just">
              <a:lnSpc>
                <a:spcPts val="1300"/>
              </a:lnSpc>
            </a:pP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[6]	Mannes, J. F.;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Pitz</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 Fraga, I. S.; Martins, Z. B.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Gestão</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Da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Qualidade</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No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Ramo</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Alimentício</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Um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Estudo</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de Caso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Em</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Um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Frigorífico</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000" i="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Res. Soc. Dev.</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0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2018</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000" i="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7</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(3), e1273285. </a:t>
            </a:r>
            <a:endParaRPr lang="pt-BR"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pPr marL="406400" indent="-406400" algn="just">
              <a:lnSpc>
                <a:spcPts val="1300"/>
              </a:lnSpc>
            </a:pP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[7]	Dos, C.; Rocha, S.; Mirela, D.; Tavares Da Silva, C.;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Simonato</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 L.; Cristina, T.;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Gorayeb</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C. Classification of Dwarf Banana (Musa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Cavendishi</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for the Production of Raisin Bananas. In </a:t>
            </a:r>
            <a:r>
              <a:rPr lang="en-US" sz="1000" i="1"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Mobilizar</a:t>
            </a:r>
            <a:r>
              <a:rPr lang="en-US" sz="1000" i="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o </a:t>
            </a:r>
            <a:r>
              <a:rPr lang="en-US" sz="1000" i="1"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Conhecimento</a:t>
            </a:r>
            <a:r>
              <a:rPr lang="en-US" sz="1000" i="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para </a:t>
            </a:r>
            <a:r>
              <a:rPr lang="en-US" sz="1000" i="1"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Alimentar</a:t>
            </a:r>
            <a:r>
              <a:rPr lang="en-US" sz="1000" i="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o </a:t>
            </a:r>
            <a:r>
              <a:rPr lang="en-US" sz="1000" i="1"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Brasil</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Souza, C. P., Ed.; Centro Paula Souza: São Paulo, 2018; pp 529–533.</a:t>
            </a:r>
            <a:endParaRPr lang="pt-BR"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pPr marL="406400" indent="-406400" algn="just">
              <a:lnSpc>
                <a:spcPts val="1300"/>
              </a:lnSpc>
            </a:pP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[8]	Kondo, N. Automation on Fruit and Vegetable Grading System and Food Traceability. </a:t>
            </a:r>
            <a:r>
              <a:rPr lang="en-US" sz="1000" i="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Trends Food Sci. Technol.</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0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2010</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000" i="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21</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(3), 145–152. </a:t>
            </a:r>
            <a:endParaRPr lang="pt-BR"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pPr marL="406400" indent="-406400" algn="just">
              <a:lnSpc>
                <a:spcPts val="1300"/>
              </a:lnSpc>
            </a:pP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[9]	IBGE, I. B. de G. e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E</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Área</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Produção</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e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Rendimento</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Médio</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Confronto</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das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safras</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de 2020 e das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estimativas</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para 2021 https://www.ibge.gov.br/estatisticas/economicas/agricultura-e-pecuaria/9201-levantamento-sistematico-da-producao-agricola.html?=&amp;t=resultados (accessed Jun 3, 2021).</a:t>
            </a:r>
            <a:endParaRPr lang="pt-BR"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pPr marL="406400" indent="-406400" algn="just">
              <a:lnSpc>
                <a:spcPts val="1300"/>
              </a:lnSpc>
            </a:pP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[10]	(CNA), C. da A. e P. do B. PIB do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Agronegócio</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alcança</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participação</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de 26,6% no PIB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brasileiro</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em</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2020 https://www.cnabrasil.org.br/boletins/pib-do-agronegocio-alcanca-participacao-de-26-6-no-pib-brasileiro-em-2020 (accessed Dec 28, 2021).</a:t>
            </a:r>
            <a:endParaRPr lang="pt-BR"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pPr marL="406400" indent="-406400" algn="just">
              <a:lnSpc>
                <a:spcPts val="1300"/>
              </a:lnSpc>
            </a:pP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[11]	Soares, J. M. da S.; Silva, M. dos S.; Nascimento, F. dos S.; Gonçalves, Z. S.; Souza, T. R. de; Rodrigues, T. C.; Sousa, Y. M.; Souza, H. B. F. de.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Preferências</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Dos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Consumidores</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de Banana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Quanto</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à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Qualidade</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Do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Fruto</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Em</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Cruz Das Almas – BA. </a:t>
            </a:r>
            <a:r>
              <a:rPr lang="en-US" sz="1000" i="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Rev. </a:t>
            </a:r>
            <a:r>
              <a:rPr lang="en-US" sz="1000" i="1"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Agrar</a:t>
            </a:r>
            <a:r>
              <a:rPr lang="en-US" sz="1000" i="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Acad.</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0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2020</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000" i="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3</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(6), 86–95.</a:t>
            </a:r>
            <a:endParaRPr lang="pt-BR"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pPr marL="406400" indent="-406400" algn="just">
              <a:lnSpc>
                <a:spcPts val="1300"/>
              </a:lnSpc>
            </a:pP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[12]	Camargo Filho, W. P.; Camargo, F. . PIB da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produção</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de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hortaliças</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no Estado de São Paulo, 2017 https://revistadeagronegocios.com.br/iea-instituto-de-economia-agricola-pib-da-producao-de-hortalicas-no-estado-de-sao-paulo-2017/ (accessed Dec 28, 2021).</a:t>
            </a:r>
            <a:endParaRPr lang="pt-BR"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pPr marL="406400" indent="-406400" algn="just">
              <a:lnSpc>
                <a:spcPts val="1300"/>
              </a:lnSpc>
            </a:pP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[13]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Dabbene</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F.; Gay, P. Food Traceability Systems: Performance Evaluation and Optimization. </a:t>
            </a:r>
            <a:r>
              <a:rPr lang="en-US" sz="1000" i="1"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Comput</a:t>
            </a:r>
            <a:r>
              <a:rPr lang="en-US" sz="1000" i="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Electron. Agric.</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0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2011</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000" i="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75</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(1), 139–146. </a:t>
            </a:r>
            <a:endParaRPr lang="pt-BR"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pPr marL="406400" indent="-406400" algn="just">
              <a:lnSpc>
                <a:spcPts val="1300"/>
              </a:lnSpc>
            </a:pP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[14]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Macheka</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L.; Spelt, E.; van der Vorst, J. G. A. J.; </a:t>
            </a:r>
            <a:r>
              <a:rPr lang="en-US" sz="10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Luning</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P. A. Exploration of Logistics and Quality Control Activities in View of Context Characteristics and Postharvest Losses in Fresh Produce Chains: A Case Study for Tomatoes. </a:t>
            </a:r>
            <a:r>
              <a:rPr lang="en-US" sz="1000" i="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Food Control</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0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2017</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000" i="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77</a:t>
            </a: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221–234. </a:t>
            </a:r>
            <a:endParaRPr lang="pt-BR"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263788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1938992"/>
          </a:xfrm>
          <a:prstGeom prst="rect">
            <a:avLst/>
          </a:prstGeom>
          <a:noFill/>
        </p:spPr>
        <p:txBody>
          <a:bodyPr wrap="square" rtlCol="0">
            <a:spAutoFit/>
          </a:bodyPr>
          <a:lstStyle/>
          <a:p>
            <a:r>
              <a:rPr lang="fr-FR" sz="2400" b="1" dirty="0" err="1">
                <a:latin typeface="Palatino Linotype" panose="02040502050505030304" pitchFamily="18" charset="0"/>
              </a:rPr>
              <a:t>Acknowledgments</a:t>
            </a:r>
            <a:endParaRPr lang="fr-FR" sz="2400" b="1" dirty="0">
              <a:latin typeface="Palatino Linotype" panose="02040502050505030304" pitchFamily="18" charset="0"/>
            </a:endParaRPr>
          </a:p>
          <a:p>
            <a:endParaRPr lang="fr-FR" sz="2400" b="1" dirty="0">
              <a:latin typeface="Palatino Linotype" panose="02040502050505030304" pitchFamily="18" charset="0"/>
            </a:endParaRPr>
          </a:p>
          <a:p>
            <a:r>
              <a:rPr lang="en-US" dirty="0">
                <a:latin typeface="Palatino Linotype" panose="02040502050505030304" pitchFamily="18" charset="0"/>
              </a:rPr>
              <a:t>Federal Institute of São Paulo</a:t>
            </a:r>
          </a:p>
          <a:p>
            <a:endParaRPr lang="en-US" dirty="0">
              <a:latin typeface="Palatino Linotype" panose="02040502050505030304" pitchFamily="18" charset="0"/>
            </a:endParaRPr>
          </a:p>
          <a:p>
            <a:endParaRPr lang="en-US" dirty="0">
              <a:latin typeface="Palatino Linotype" panose="02040502050505030304" pitchFamily="18" charset="0"/>
            </a:endParaRPr>
          </a:p>
          <a:p>
            <a:endParaRPr lang="en-US" dirty="0" err="1">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8</a:t>
            </a:fld>
            <a:endParaRPr lang="fr-FR">
              <a:latin typeface="Palatino Linotype" panose="02040502050505030304" pitchFamily="18" charset="0"/>
            </a:endParaRPr>
          </a:p>
        </p:txBody>
      </p:sp>
      <p:pic>
        <p:nvPicPr>
          <p:cNvPr id="6" name="Imagem 5">
            <a:extLst>
              <a:ext uri="{FF2B5EF4-FFF2-40B4-BE49-F238E27FC236}">
                <a16:creationId xmlns:a16="http://schemas.microsoft.com/office/drawing/2014/main" id="{D6F220C6-76E6-4B07-A83A-1918EF1CF083}"/>
              </a:ext>
            </a:extLst>
          </p:cNvPr>
          <p:cNvPicPr>
            <a:picLocks noChangeAspect="1"/>
          </p:cNvPicPr>
          <p:nvPr/>
        </p:nvPicPr>
        <p:blipFill rotWithShape="1">
          <a:blip r:embed="rId3"/>
          <a:srcRect l="2268" t="6133" r="85361" b="63624"/>
          <a:stretch/>
        </p:blipFill>
        <p:spPr>
          <a:xfrm>
            <a:off x="7974684" y="5692796"/>
            <a:ext cx="1169316" cy="1165204"/>
          </a:xfrm>
          <a:prstGeom prst="rect">
            <a:avLst/>
          </a:prstGeom>
        </p:spPr>
      </p:pic>
      <p:sp>
        <p:nvSpPr>
          <p:cNvPr id="7" name="Retângulo 6">
            <a:extLst>
              <a:ext uri="{FF2B5EF4-FFF2-40B4-BE49-F238E27FC236}">
                <a16:creationId xmlns:a16="http://schemas.microsoft.com/office/drawing/2014/main" id="{EBB64A9F-A05B-4973-B907-ECDDBF9D8301}"/>
              </a:ext>
            </a:extLst>
          </p:cNvPr>
          <p:cNvSpPr/>
          <p:nvPr/>
        </p:nvSpPr>
        <p:spPr>
          <a:xfrm>
            <a:off x="580109" y="4509689"/>
            <a:ext cx="7394575" cy="923330"/>
          </a:xfrm>
          <a:prstGeom prst="rect">
            <a:avLst/>
          </a:prstGeom>
        </p:spPr>
        <p:txBody>
          <a:bodyPr>
            <a:spAutoFit/>
          </a:bodyPr>
          <a:lstStyle/>
          <a:p>
            <a:pPr>
              <a:defRPr/>
            </a:pPr>
            <a:r>
              <a:rPr lang="en-US" dirty="0">
                <a:latin typeface="Palatino Linotype" panose="02040502050505030304" pitchFamily="18" charset="0"/>
              </a:rPr>
              <a:t>Contact:</a:t>
            </a:r>
          </a:p>
          <a:p>
            <a:pPr>
              <a:defRPr/>
            </a:pPr>
            <a:r>
              <a:rPr lang="en-US" dirty="0" err="1">
                <a:latin typeface="Palatino Linotype" panose="02040502050505030304" pitchFamily="18" charset="0"/>
              </a:rPr>
              <a:t>Grasiéle</a:t>
            </a:r>
            <a:r>
              <a:rPr lang="en-US" dirty="0">
                <a:latin typeface="Palatino Linotype" panose="02040502050505030304" pitchFamily="18" charset="0"/>
              </a:rPr>
              <a:t> </a:t>
            </a:r>
            <a:r>
              <a:rPr lang="en-US" dirty="0" err="1">
                <a:latin typeface="Palatino Linotype" panose="02040502050505030304" pitchFamily="18" charset="0"/>
              </a:rPr>
              <a:t>Morais</a:t>
            </a:r>
            <a:r>
              <a:rPr lang="en-US" dirty="0">
                <a:latin typeface="Palatino Linotype" panose="02040502050505030304" pitchFamily="18" charset="0"/>
              </a:rPr>
              <a:t> </a:t>
            </a:r>
          </a:p>
          <a:p>
            <a:pPr>
              <a:defRPr/>
            </a:pPr>
            <a:r>
              <a:rPr lang="en-US" dirty="0">
                <a:latin typeface="Palatino Linotype" panose="02040502050505030304" pitchFamily="18" charset="0"/>
              </a:rPr>
              <a:t>E-mail: </a:t>
            </a:r>
            <a:r>
              <a:rPr lang="pt-BR" dirty="0">
                <a:latin typeface="Palatino Linotype" panose="02040502050505030304" pitchFamily="18" charset="0"/>
              </a:rPr>
              <a:t>napole.ifsp@gmail.com</a:t>
            </a:r>
            <a:endParaRPr lang="fr-FR" dirty="0">
              <a:latin typeface="Palatino Linotype" panose="02040502050505030304" pitchFamily="18" charset="0"/>
            </a:endParaRPr>
          </a:p>
        </p:txBody>
      </p:sp>
      <p:sp>
        <p:nvSpPr>
          <p:cNvPr id="8" name="Retângulo 7">
            <a:extLst>
              <a:ext uri="{FF2B5EF4-FFF2-40B4-BE49-F238E27FC236}">
                <a16:creationId xmlns:a16="http://schemas.microsoft.com/office/drawing/2014/main" id="{517847F6-9B04-460A-A33F-F8DAF8882AC2}"/>
              </a:ext>
            </a:extLst>
          </p:cNvPr>
          <p:cNvSpPr/>
          <p:nvPr/>
        </p:nvSpPr>
        <p:spPr>
          <a:xfrm>
            <a:off x="580108" y="5615582"/>
            <a:ext cx="7394575" cy="923330"/>
          </a:xfrm>
          <a:prstGeom prst="rect">
            <a:avLst/>
          </a:prstGeom>
        </p:spPr>
        <p:txBody>
          <a:bodyPr>
            <a:spAutoFit/>
          </a:bodyPr>
          <a:lstStyle/>
          <a:p>
            <a:pPr>
              <a:defRPr/>
            </a:pPr>
            <a:r>
              <a:rPr lang="en-US" dirty="0">
                <a:latin typeface="Palatino Linotype" panose="02040502050505030304" pitchFamily="18" charset="0"/>
              </a:rPr>
              <a:t>Contact of Supervisor:</a:t>
            </a:r>
          </a:p>
          <a:p>
            <a:pPr>
              <a:defRPr/>
            </a:pPr>
            <a:r>
              <a:rPr lang="en-US" dirty="0">
                <a:latin typeface="Palatino Linotype" panose="02040502050505030304" pitchFamily="18" charset="0"/>
              </a:rPr>
              <a:t>Sivanilza Machado</a:t>
            </a:r>
          </a:p>
          <a:p>
            <a:pPr>
              <a:defRPr/>
            </a:pPr>
            <a:r>
              <a:rPr lang="en-US" dirty="0">
                <a:latin typeface="Palatino Linotype" panose="02040502050505030304" pitchFamily="18" charset="0"/>
              </a:rPr>
              <a:t>E-mail: sivanilzamachado@ifsp.edu.br</a:t>
            </a:r>
          </a:p>
        </p:txBody>
      </p:sp>
    </p:spTree>
    <p:extLst>
      <p:ext uri="{BB962C8B-B14F-4D97-AF65-F5344CB8AC3E}">
        <p14:creationId xmlns:p14="http://schemas.microsoft.com/office/powerpoint/2010/main" val="86383032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939</TotalTime>
  <Words>2635</Words>
  <Application>Microsoft Office PowerPoint</Application>
  <PresentationFormat>Apresentação na tela (4:3)</PresentationFormat>
  <Paragraphs>112</Paragraphs>
  <Slides>8</Slides>
  <Notes>8</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8</vt:i4>
      </vt:variant>
    </vt:vector>
  </HeadingPairs>
  <TitlesOfParts>
    <vt:vector size="16" baseType="lpstr">
      <vt:lpstr>Arial</vt:lpstr>
      <vt:lpstr>Calibri</vt:lpstr>
      <vt:lpstr>Calibri Light</vt:lpstr>
      <vt:lpstr>Helvetica Neue</vt:lpstr>
      <vt:lpstr>Palatino Linotype</vt:lpstr>
      <vt:lpstr>Times New Roman</vt:lpstr>
      <vt:lpstr>Wingdings</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MDPI</dc:creator>
  <cp:lastModifiedBy>Sivanilza Machado</cp:lastModifiedBy>
  <cp:revision>68</cp:revision>
  <dcterms:created xsi:type="dcterms:W3CDTF">2017-05-27T02:37:01Z</dcterms:created>
  <dcterms:modified xsi:type="dcterms:W3CDTF">2022-01-08T12:22:02Z</dcterms:modified>
</cp:coreProperties>
</file>