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64" r:id="rId3"/>
    <p:sldId id="258" r:id="rId4"/>
    <p:sldId id="265" r:id="rId5"/>
    <p:sldId id="261" r:id="rId6"/>
    <p:sldId id="266"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B2D"/>
    <a:srgbClr val="C89201"/>
    <a:srgbClr val="1A7B7C"/>
    <a:srgbClr val="EAEAEA"/>
    <a:srgbClr val="FCFBF2"/>
    <a:srgbClr val="000000"/>
    <a:srgbClr val="EBE4AF"/>
    <a:srgbClr val="EBFFFF"/>
    <a:srgbClr val="07375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57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gradFill rotWithShape="1">
              <a:gsLst>
                <a:gs pos="26000">
                  <a:schemeClr val="bg1">
                    <a:lumMod val="65000"/>
                  </a:schemeClr>
                </a:gs>
                <a:gs pos="57000">
                  <a:schemeClr val="bg1">
                    <a:lumMod val="75000"/>
                  </a:schemeClr>
                </a:gs>
              </a:gsLst>
              <a:lin ang="5400000" scaled="1"/>
            </a:gradFill>
            <a:ln w="9525" cap="flat" cmpd="sng" algn="ctr">
              <a:solidFill>
                <a:schemeClr val="accent3">
                  <a:lumMod val="75000"/>
                </a:schemeClr>
              </a:solidFill>
              <a:round/>
            </a:ln>
            <a:effectLst/>
          </c:spPr>
          <c:invertIfNegative val="0"/>
          <c:errBars>
            <c:errBarType val="plus"/>
            <c:errValType val="cust"/>
            <c:noEndCap val="0"/>
            <c:plus>
              <c:numRef>
                <c:f>Folha1!$F$19:$F$21</c:f>
                <c:numCache>
                  <c:formatCode>General</c:formatCode>
                  <c:ptCount val="3"/>
                  <c:pt idx="0">
                    <c:v>257.83344705401043</c:v>
                  </c:pt>
                  <c:pt idx="1">
                    <c:v>346.89128673809955</c:v>
                  </c:pt>
                  <c:pt idx="2">
                    <c:v>146.478203830914</c:v>
                  </c:pt>
                </c:numCache>
              </c:numRef>
            </c:plus>
            <c:minus>
              <c:numLit>
                <c:formatCode>General</c:formatCode>
                <c:ptCount val="1"/>
                <c:pt idx="0">
                  <c:v>1</c:v>
                </c:pt>
              </c:numLit>
            </c:minus>
            <c:spPr>
              <a:noFill/>
              <a:ln w="9525">
                <a:solidFill>
                  <a:schemeClr val="tx1">
                    <a:lumMod val="50000"/>
                    <a:lumOff val="50000"/>
                  </a:schemeClr>
                </a:solidFill>
              </a:ln>
              <a:effectLst/>
            </c:spPr>
          </c:errBars>
          <c:cat>
            <c:strRef>
              <c:f>Folha1!$D$19:$D$21</c:f>
              <c:strCache>
                <c:ptCount val="3"/>
                <c:pt idx="0">
                  <c:v>Control</c:v>
                </c:pt>
                <c:pt idx="1">
                  <c:v>ZnO 30 %</c:v>
                </c:pt>
                <c:pt idx="2">
                  <c:v>ZnO 60 %</c:v>
                </c:pt>
              </c:strCache>
            </c:strRef>
          </c:cat>
          <c:val>
            <c:numRef>
              <c:f>Folha1!$E$19:$E$21</c:f>
              <c:numCache>
                <c:formatCode>General</c:formatCode>
                <c:ptCount val="3"/>
                <c:pt idx="0">
                  <c:v>1150.5555555555554</c:v>
                </c:pt>
                <c:pt idx="1">
                  <c:v>2185.8333333333335</c:v>
                </c:pt>
                <c:pt idx="2">
                  <c:v>1280.5555555555554</c:v>
                </c:pt>
              </c:numCache>
            </c:numRef>
          </c:val>
          <c:extLst>
            <c:ext xmlns:c16="http://schemas.microsoft.com/office/drawing/2014/chart" uri="{C3380CC4-5D6E-409C-BE32-E72D297353CC}">
              <c16:uniqueId val="{00000000-532E-427F-B6FE-79B45CABE2C9}"/>
            </c:ext>
          </c:extLst>
        </c:ser>
        <c:dLbls>
          <c:showLegendKey val="0"/>
          <c:showVal val="0"/>
          <c:showCatName val="0"/>
          <c:showSerName val="0"/>
          <c:showPercent val="0"/>
          <c:showBubbleSize val="0"/>
        </c:dLbls>
        <c:gapWidth val="100"/>
        <c:axId val="1023729616"/>
        <c:axId val="1023727952"/>
      </c:barChart>
      <c:catAx>
        <c:axId val="1023729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pt-PT"/>
          </a:p>
        </c:txPr>
        <c:crossAx val="1023727952"/>
        <c:crosses val="autoZero"/>
        <c:auto val="1"/>
        <c:lblAlgn val="ctr"/>
        <c:lblOffset val="100"/>
        <c:noMultiLvlLbl val="0"/>
      </c:catAx>
      <c:valAx>
        <c:axId val="10237279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pt-PT"/>
          </a:p>
        </c:txPr>
        <c:crossAx val="1023729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PT"/>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0.81391</cdr:x>
      <cdr:y>0.32063</cdr:y>
    </cdr:from>
    <cdr:to>
      <cdr:x>0.8255</cdr:x>
      <cdr:y>0.41322</cdr:y>
    </cdr:to>
    <cdr:sp macro="" textlink="">
      <cdr:nvSpPr>
        <cdr:cNvPr id="3" name="CaixaDeTexto 8">
          <a:extLst xmlns:a="http://schemas.openxmlformats.org/drawingml/2006/main">
            <a:ext uri="{FF2B5EF4-FFF2-40B4-BE49-F238E27FC236}">
              <a16:creationId xmlns:a16="http://schemas.microsoft.com/office/drawing/2014/main" id="{584FA978-E219-4E75-A44A-EC5EE718B1F4}"/>
            </a:ext>
          </a:extLst>
        </cdr:cNvPr>
        <cdr:cNvSpPr txBox="1"/>
      </cdr:nvSpPr>
      <cdr:spPr>
        <a:xfrm xmlns:a="http://schemas.openxmlformats.org/drawingml/2006/main">
          <a:off x="2084397" y="402308"/>
          <a:ext cx="29681" cy="116190"/>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pt-PT" sz="1100"/>
            <a:t>a</a:t>
          </a:r>
        </a:p>
      </cdr:txBody>
    </cdr:sp>
  </cdr:relSizeAnchor>
  <cdr:relSizeAnchor xmlns:cdr="http://schemas.openxmlformats.org/drawingml/2006/chartDrawing">
    <cdr:from>
      <cdr:x>0.56461</cdr:x>
      <cdr:y>0.5409</cdr:y>
    </cdr:from>
    <cdr:to>
      <cdr:x>0.57504</cdr:x>
      <cdr:y>0.66127</cdr:y>
    </cdr:to>
    <cdr:sp macro="" textlink="">
      <cdr:nvSpPr>
        <cdr:cNvPr id="4" name="CaixaDeTexto 8">
          <a:extLst xmlns:a="http://schemas.openxmlformats.org/drawingml/2006/main">
            <a:ext uri="{FF2B5EF4-FFF2-40B4-BE49-F238E27FC236}">
              <a16:creationId xmlns:a16="http://schemas.microsoft.com/office/drawing/2014/main" id="{584FA978-E219-4E75-A44A-EC5EE718B1F4}"/>
            </a:ext>
          </a:extLst>
        </cdr:cNvPr>
        <cdr:cNvSpPr txBox="1"/>
      </cdr:nvSpPr>
      <cdr:spPr>
        <a:xfrm xmlns:a="http://schemas.openxmlformats.org/drawingml/2006/main">
          <a:off x="1445950" y="678696"/>
          <a:ext cx="26710" cy="151036"/>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pt-PT" sz="1100"/>
            <a:t>a</a:t>
          </a:r>
        </a:p>
      </cdr:txBody>
    </cdr:sp>
  </cdr:relSizeAnchor>
  <cdr:relSizeAnchor xmlns:cdr="http://schemas.openxmlformats.org/drawingml/2006/chartDrawing">
    <cdr:from>
      <cdr:x>0.57334</cdr:x>
      <cdr:y>0.09656</cdr:y>
    </cdr:from>
    <cdr:to>
      <cdr:x>0.58564</cdr:x>
      <cdr:y>0.18754</cdr:y>
    </cdr:to>
    <cdr:sp macro="" textlink="">
      <cdr:nvSpPr>
        <cdr:cNvPr id="5" name="CaixaDeTexto 8"/>
        <cdr:cNvSpPr txBox="1"/>
      </cdr:nvSpPr>
      <cdr:spPr>
        <a:xfrm xmlns:a="http://schemas.openxmlformats.org/drawingml/2006/main">
          <a:off x="1468302" y="121165"/>
          <a:ext cx="31499" cy="114158"/>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pt-PT" sz="1100"/>
            <a:t>a</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79E1AF-F8C5-4438-B0AB-13D5707ECCB0}" type="datetimeFigureOut">
              <a:rPr lang="pt-PT" smtClean="0"/>
              <a:t>07/01/2022</a:t>
            </a:fld>
            <a:endParaRPr lang="pt-PT"/>
          </a:p>
        </p:txBody>
      </p:sp>
      <p:sp>
        <p:nvSpPr>
          <p:cNvPr id="4" name="Marcador de Posição da Imagem do Diapositivo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4D4AA-57A4-48F1-A96B-A7F230D5BB92}" type="slidenum">
              <a:rPr lang="pt-PT" smtClean="0"/>
              <a:t>‹nº›</a:t>
            </a:fld>
            <a:endParaRPr lang="pt-PT"/>
          </a:p>
        </p:txBody>
      </p:sp>
    </p:spTree>
    <p:extLst>
      <p:ext uri="{BB962C8B-B14F-4D97-AF65-F5344CB8AC3E}">
        <p14:creationId xmlns:p14="http://schemas.microsoft.com/office/powerpoint/2010/main" val="745785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5"/>
          </p:nvPr>
        </p:nvSpPr>
        <p:spPr/>
        <p:txBody>
          <a:bodyPr/>
          <a:lstStyle/>
          <a:p>
            <a:fld id="{E244D4AA-57A4-48F1-A96B-A7F230D5BB92}" type="slidenum">
              <a:rPr lang="pt-PT" smtClean="0"/>
              <a:t>6</a:t>
            </a:fld>
            <a:endParaRPr lang="pt-PT"/>
          </a:p>
        </p:txBody>
      </p:sp>
    </p:spTree>
    <p:extLst>
      <p:ext uri="{BB962C8B-B14F-4D97-AF65-F5344CB8AC3E}">
        <p14:creationId xmlns:p14="http://schemas.microsoft.com/office/powerpoint/2010/main" val="889031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‹nº›</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sv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dirty="0">
              <a:latin typeface="Palatino Linotype" panose="02040502050505030304" pitchFamily="18" charset="0"/>
            </a:endParaRPr>
          </a:p>
        </p:txBody>
      </p:sp>
      <p:pic>
        <p:nvPicPr>
          <p:cNvPr id="1026" name="Picture 2">
            <a:extLst>
              <a:ext uri="{FF2B5EF4-FFF2-40B4-BE49-F238E27FC236}">
                <a16:creationId xmlns:a16="http://schemas.microsoft.com/office/drawing/2014/main" id="{647CBE1F-CAB6-446A-8658-635D7F9F6B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1" y="699"/>
            <a:ext cx="9144000" cy="37163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Normas Gráficas | Instituto Superior de Agronomia">
            <a:extLst>
              <a:ext uri="{FF2B5EF4-FFF2-40B4-BE49-F238E27FC236}">
                <a16:creationId xmlns:a16="http://schemas.microsoft.com/office/drawing/2014/main" id="{0CEEF120-474E-47A7-AED6-86ACF48407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7731" y="6230543"/>
            <a:ext cx="1434631" cy="6453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372911D6-9FFB-4EE8-B0E6-D7CC17BCFA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7" y="6336119"/>
            <a:ext cx="1704986" cy="40493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Geobiociências, Geoengenharias e Geotecnologias | Faculdade de Ciências e  Tecnologia / Universidade Nova de Lisboa">
            <a:extLst>
              <a:ext uri="{FF2B5EF4-FFF2-40B4-BE49-F238E27FC236}">
                <a16:creationId xmlns:a16="http://schemas.microsoft.com/office/drawing/2014/main" id="{6C57F057-EA40-4755-B938-B9119592D322}"/>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9742" b="8219"/>
          <a:stretch/>
        </p:blipFill>
        <p:spPr bwMode="auto">
          <a:xfrm>
            <a:off x="1928200" y="6343662"/>
            <a:ext cx="1215050" cy="424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Repositório da Universidade de Lisboa: CEF - Centro de Estudos Florestais">
            <a:extLst>
              <a:ext uri="{FF2B5EF4-FFF2-40B4-BE49-F238E27FC236}">
                <a16:creationId xmlns:a16="http://schemas.microsoft.com/office/drawing/2014/main" id="{02147D2A-7237-4291-B354-A88D33DBBD6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9805" b="7755"/>
          <a:stretch/>
        </p:blipFill>
        <p:spPr bwMode="auto">
          <a:xfrm>
            <a:off x="3292957" y="6259722"/>
            <a:ext cx="725708" cy="59827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m 10">
            <a:extLst>
              <a:ext uri="{FF2B5EF4-FFF2-40B4-BE49-F238E27FC236}">
                <a16:creationId xmlns:a16="http://schemas.microsoft.com/office/drawing/2014/main" id="{EE6D0E98-15A3-4CF2-BFD8-3F35D7E6BA5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8240"/>
          <a:stretch/>
        </p:blipFill>
        <p:spPr>
          <a:xfrm>
            <a:off x="5640026" y="6192438"/>
            <a:ext cx="774979" cy="627457"/>
          </a:xfrm>
          <a:prstGeom prst="rect">
            <a:avLst/>
          </a:prstGeom>
        </p:spPr>
      </p:pic>
      <p:pic>
        <p:nvPicPr>
          <p:cNvPr id="12" name="Picture 4" descr="Biblioteca da Escola Superior de Educação Almeida Garrett – Grupo Lusófona  | Diretório BAD">
            <a:extLst>
              <a:ext uri="{FF2B5EF4-FFF2-40B4-BE49-F238E27FC236}">
                <a16:creationId xmlns:a16="http://schemas.microsoft.com/office/drawing/2014/main" id="{21671ABA-2AF5-4F63-84C2-525988AAD69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84549" y="6277508"/>
            <a:ext cx="1078010" cy="463545"/>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3">
            <a:extLst>
              <a:ext uri="{FF2B5EF4-FFF2-40B4-BE49-F238E27FC236}">
                <a16:creationId xmlns:a16="http://schemas.microsoft.com/office/drawing/2014/main" id="{FDBA75B2-6A7C-424D-8BD3-442B5627695F}"/>
              </a:ext>
            </a:extLst>
          </p:cNvPr>
          <p:cNvSpPr txBox="1"/>
          <p:nvPr/>
        </p:nvSpPr>
        <p:spPr>
          <a:xfrm>
            <a:off x="0" y="3730543"/>
            <a:ext cx="9144000" cy="2654573"/>
          </a:xfrm>
          <a:prstGeom prst="rect">
            <a:avLst/>
          </a:prstGeom>
          <a:noFill/>
        </p:spPr>
        <p:txBody>
          <a:bodyPr wrap="square" rtlCol="0">
            <a:spAutoFit/>
          </a:bodyPr>
          <a:lstStyle/>
          <a:p>
            <a:pPr algn="ctr"/>
            <a:r>
              <a:rPr lang="en-US" sz="20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Zn nutrition of Vitis Vinifera White Grapes: Characterization of Antagonistic and Synergistic Interactions by µEDXRF tissue analyses</a:t>
            </a:r>
          </a:p>
          <a:p>
            <a:pPr algn="ctr"/>
            <a:endParaRPr lang="fr-FR" sz="500" dirty="0">
              <a:latin typeface="Palatino Linotype" panose="02040502050505030304" pitchFamily="18" charset="0"/>
            </a:endParaRPr>
          </a:p>
          <a:p>
            <a:pPr algn="just">
              <a:lnSpc>
                <a:spcPts val="1300"/>
              </a:lnSpc>
              <a:spcAft>
                <a:spcPts val="1800"/>
              </a:spcAft>
            </a:pP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Diana Daccak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Cláudia Campos Pessoa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Inês Carmo Luís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Ana Coelho Marques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Ana Rita F. Coelho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José C. Ramalho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José N. Semedo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Mauro Guerra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Roberta G. Leitão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Paula </a:t>
            </a:r>
            <a:r>
              <a:rPr lang="pt-PT" sz="105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Scotti</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Campos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Isabel P. Pais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Maria Manuela Silva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2,6</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Fernando H. Reboredo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Manuela Simões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Maria Fernanda Pessoa</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Paulo Legoinha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and Fernando C. </a:t>
            </a:r>
            <a:r>
              <a:rPr lang="pt-PT" sz="105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Lidon</a:t>
            </a:r>
            <a:r>
              <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105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endParaRPr lang="fr-FR" sz="1050" baseline="30000" dirty="0">
              <a:latin typeface="Palatino Linotype" panose="02040502050505030304" pitchFamily="18" charset="0"/>
            </a:endParaRPr>
          </a:p>
          <a:p>
            <a:r>
              <a:rPr lang="en-US" sz="800" baseline="30000" dirty="0">
                <a:latin typeface="Palatino Linotype" panose="02040502050505030304" pitchFamily="18" charset="0"/>
              </a:rPr>
              <a:t>1</a:t>
            </a:r>
            <a:r>
              <a:rPr lang="en-US" sz="800" dirty="0">
                <a:latin typeface="Palatino Linotype" panose="02040502050505030304" pitchFamily="18" charset="0"/>
              </a:rPr>
              <a:t> </a:t>
            </a:r>
            <a:r>
              <a:rPr lang="pt-PT" sz="800" dirty="0" err="1">
                <a:latin typeface="Palatino Linotype" panose="02040502050505030304" pitchFamily="18" charset="0"/>
              </a:rPr>
              <a:t>Earth</a:t>
            </a:r>
            <a:r>
              <a:rPr lang="pt-PT" sz="800" dirty="0">
                <a:latin typeface="Palatino Linotype" panose="02040502050505030304" pitchFamily="18" charset="0"/>
              </a:rPr>
              <a:t> </a:t>
            </a:r>
            <a:r>
              <a:rPr lang="pt-PT" sz="800" dirty="0" err="1">
                <a:latin typeface="Palatino Linotype" panose="02040502050505030304" pitchFamily="18" charset="0"/>
              </a:rPr>
              <a:t>Sciences</a:t>
            </a:r>
            <a:r>
              <a:rPr lang="pt-PT" sz="800" dirty="0">
                <a:latin typeface="Palatino Linotype" panose="02040502050505030304" pitchFamily="18" charset="0"/>
              </a:rPr>
              <a:t> </a:t>
            </a:r>
            <a:r>
              <a:rPr lang="pt-PT" sz="800" dirty="0" err="1">
                <a:latin typeface="Palatino Linotype" panose="02040502050505030304" pitchFamily="18" charset="0"/>
              </a:rPr>
              <a:t>Department</a:t>
            </a:r>
            <a:r>
              <a:rPr lang="pt-PT" sz="800" dirty="0">
                <a:latin typeface="Palatino Linotype" panose="02040502050505030304" pitchFamily="18" charset="0"/>
              </a:rPr>
              <a:t>, Faculdade de Ciências e Tecnologia, Universidade Nova de Lisboa. Campus da Caparica, 2829-516 Caparica, Portugal</a:t>
            </a:r>
            <a:r>
              <a:rPr lang="en-US" sz="800" dirty="0">
                <a:latin typeface="Palatino Linotype" panose="02040502050505030304" pitchFamily="18" charset="0"/>
              </a:rPr>
              <a:t>; </a:t>
            </a:r>
            <a:endParaRPr lang="fr-FR" sz="800" dirty="0">
              <a:latin typeface="Palatino Linotype" panose="02040502050505030304" pitchFamily="18" charset="0"/>
            </a:endParaRPr>
          </a:p>
          <a:p>
            <a:r>
              <a:rPr lang="en-US" sz="800" baseline="30000" dirty="0">
                <a:latin typeface="Palatino Linotype" panose="02040502050505030304" pitchFamily="18" charset="0"/>
              </a:rPr>
              <a:t>2</a:t>
            </a:r>
            <a:r>
              <a:rPr lang="en-US" sz="800" dirty="0">
                <a:latin typeface="Palatino Linotype" panose="02040502050505030304" pitchFamily="18" charset="0"/>
              </a:rPr>
              <a:t> </a:t>
            </a:r>
            <a:r>
              <a:rPr lang="pt-PT" sz="800" dirty="0" err="1">
                <a:latin typeface="Palatino Linotype" panose="02040502050505030304" pitchFamily="18" charset="0"/>
              </a:rPr>
              <a:t>GeoBioTec</a:t>
            </a:r>
            <a:r>
              <a:rPr lang="pt-PT" sz="800" dirty="0">
                <a:latin typeface="Palatino Linotype" panose="02040502050505030304" pitchFamily="18" charset="0"/>
              </a:rPr>
              <a:t> Research </a:t>
            </a:r>
            <a:r>
              <a:rPr lang="pt-PT" sz="800" dirty="0" err="1">
                <a:latin typeface="Palatino Linotype" panose="02040502050505030304" pitchFamily="18" charset="0"/>
              </a:rPr>
              <a:t>Center</a:t>
            </a:r>
            <a:r>
              <a:rPr lang="pt-PT" sz="800" dirty="0">
                <a:latin typeface="Palatino Linotype" panose="02040502050505030304" pitchFamily="18" charset="0"/>
              </a:rPr>
              <a:t>, Faculdade de Ciências e Tecnologia, Universidade Nova de Lisboa. Campus da Caparica, 2829-516 Caparica, Portugal;</a:t>
            </a:r>
            <a:endParaRPr lang="en-US" sz="800" dirty="0">
              <a:latin typeface="Palatino Linotype" panose="02040502050505030304" pitchFamily="18" charset="0"/>
            </a:endParaRPr>
          </a:p>
          <a:p>
            <a:pPr defTabSz="179388"/>
            <a:r>
              <a:rPr lang="en-US" sz="800" baseline="30000" dirty="0">
                <a:latin typeface="Palatino Linotype" panose="02040502050505030304" pitchFamily="18" charset="0"/>
              </a:rPr>
              <a:t>3</a:t>
            </a:r>
            <a:r>
              <a:rPr lang="en-US" sz="800" dirty="0">
                <a:latin typeface="Palatino Linotype" panose="02040502050505030304" pitchFamily="18" charset="0"/>
              </a:rPr>
              <a:t> </a:t>
            </a:r>
            <a:r>
              <a:rPr lang="pt-PT" sz="800" dirty="0" err="1">
                <a:latin typeface="Palatino Linotype" panose="02040502050505030304" pitchFamily="18" charset="0"/>
              </a:rPr>
              <a:t>PlantStress</a:t>
            </a:r>
            <a:r>
              <a:rPr lang="pt-PT" sz="800" dirty="0">
                <a:latin typeface="Palatino Linotype" panose="02040502050505030304" pitchFamily="18" charset="0"/>
              </a:rPr>
              <a:t> &amp; </a:t>
            </a:r>
            <a:r>
              <a:rPr lang="pt-PT" sz="800" dirty="0" err="1">
                <a:latin typeface="Palatino Linotype" panose="02040502050505030304" pitchFamily="18" charset="0"/>
              </a:rPr>
              <a:t>Biodiversity</a:t>
            </a:r>
            <a:r>
              <a:rPr lang="pt-PT" sz="800" dirty="0">
                <a:latin typeface="Palatino Linotype" panose="02040502050505030304" pitchFamily="18" charset="0"/>
              </a:rPr>
              <a:t> </a:t>
            </a:r>
            <a:r>
              <a:rPr lang="pt-PT" sz="800" dirty="0" err="1">
                <a:latin typeface="Palatino Linotype" panose="02040502050505030304" pitchFamily="18" charset="0"/>
              </a:rPr>
              <a:t>Lab</a:t>
            </a:r>
            <a:r>
              <a:rPr lang="pt-PT" sz="800" dirty="0">
                <a:latin typeface="Palatino Linotype" panose="02040502050505030304" pitchFamily="18" charset="0"/>
              </a:rPr>
              <a:t>, Centro de Estudos Florestais (CEF), Instituto Superior Agronomia (ISA), Universidade de Lisboa (</a:t>
            </a:r>
            <a:r>
              <a:rPr lang="pt-PT" sz="800" dirty="0" err="1">
                <a:latin typeface="Palatino Linotype" panose="02040502050505030304" pitchFamily="18" charset="0"/>
              </a:rPr>
              <a:t>ULisboa</a:t>
            </a:r>
            <a:r>
              <a:rPr lang="pt-PT" sz="800" dirty="0">
                <a:latin typeface="Palatino Linotype" panose="02040502050505030304" pitchFamily="18" charset="0"/>
              </a:rPr>
              <a:t>), Quinta do Marquês, Avenida da República, 2784-505 Oeiras, and Tapada da Ajuda, 1349-017 Lisboa, Portugal</a:t>
            </a:r>
            <a:r>
              <a:rPr lang="en-US" sz="800" dirty="0">
                <a:latin typeface="Palatino Linotype" panose="02040502050505030304" pitchFamily="18" charset="0"/>
              </a:rPr>
              <a:t>; </a:t>
            </a:r>
            <a:endParaRPr lang="fr-FR" sz="800" dirty="0">
              <a:latin typeface="Palatino Linotype" panose="02040502050505030304" pitchFamily="18" charset="0"/>
            </a:endParaRPr>
          </a:p>
          <a:p>
            <a:r>
              <a:rPr lang="en-US" sz="800" baseline="30000" dirty="0">
                <a:latin typeface="Palatino Linotype" panose="02040502050505030304" pitchFamily="18" charset="0"/>
              </a:rPr>
              <a:t>4</a:t>
            </a:r>
            <a:r>
              <a:rPr lang="en-US" sz="800" dirty="0">
                <a:latin typeface="Palatino Linotype" panose="02040502050505030304" pitchFamily="18" charset="0"/>
              </a:rPr>
              <a:t> </a:t>
            </a:r>
            <a:r>
              <a:rPr lang="pt-PT" sz="800" dirty="0">
                <a:latin typeface="Palatino Linotype" panose="02040502050505030304" pitchFamily="18" charset="0"/>
              </a:rPr>
              <a:t>Instituto Nacional de Investigação Agrária e Veterinária, I.P. (INIAV), Quinta do Marquês, Avenida da República, 2780-157 Oeiras, Portugal;</a:t>
            </a:r>
            <a:endParaRPr lang="en-US" sz="800" dirty="0">
              <a:latin typeface="Palatino Linotype" panose="02040502050505030304" pitchFamily="18" charset="0"/>
            </a:endParaRPr>
          </a:p>
          <a:p>
            <a:r>
              <a:rPr lang="en-US" sz="800" baseline="30000" dirty="0">
                <a:latin typeface="Palatino Linotype" panose="02040502050505030304" pitchFamily="18" charset="0"/>
              </a:rPr>
              <a:t>5</a:t>
            </a:r>
            <a:r>
              <a:rPr lang="en-US" sz="800" dirty="0">
                <a:latin typeface="Palatino Linotype" panose="02040502050505030304" pitchFamily="18" charset="0"/>
              </a:rPr>
              <a:t> </a:t>
            </a:r>
            <a:r>
              <a:rPr lang="pt-PT" sz="800" dirty="0" err="1">
                <a:latin typeface="Palatino Linotype" panose="02040502050505030304" pitchFamily="18" charset="0"/>
              </a:rPr>
              <a:t>LIBPhys</a:t>
            </a:r>
            <a:r>
              <a:rPr lang="pt-PT" sz="800" dirty="0">
                <a:latin typeface="Palatino Linotype" panose="02040502050505030304" pitchFamily="18" charset="0"/>
              </a:rPr>
              <a:t>-UNL, </a:t>
            </a:r>
            <a:r>
              <a:rPr lang="pt-PT" sz="800" dirty="0" err="1">
                <a:latin typeface="Palatino Linotype" panose="02040502050505030304" pitchFamily="18" charset="0"/>
              </a:rPr>
              <a:t>Physics</a:t>
            </a:r>
            <a:r>
              <a:rPr lang="pt-PT" sz="800" dirty="0">
                <a:latin typeface="Palatino Linotype" panose="02040502050505030304" pitchFamily="18" charset="0"/>
              </a:rPr>
              <a:t> </a:t>
            </a:r>
            <a:r>
              <a:rPr lang="pt-PT" sz="800" dirty="0" err="1">
                <a:latin typeface="Palatino Linotype" panose="02040502050505030304" pitchFamily="18" charset="0"/>
              </a:rPr>
              <a:t>Department</a:t>
            </a:r>
            <a:r>
              <a:rPr lang="pt-PT" sz="800" dirty="0">
                <a:latin typeface="Palatino Linotype" panose="02040502050505030304" pitchFamily="18" charset="0"/>
              </a:rPr>
              <a:t>, Faculdade de Ciências e Tecnologia, Universidade Nova de Lisboa, 2829-516 Caparica, Portugal;</a:t>
            </a:r>
            <a:endParaRPr lang="en-US" sz="800" dirty="0">
              <a:latin typeface="Palatino Linotype" panose="02040502050505030304" pitchFamily="18" charset="0"/>
            </a:endParaRPr>
          </a:p>
          <a:p>
            <a:r>
              <a:rPr lang="en-US" sz="800" baseline="30000" dirty="0">
                <a:latin typeface="Palatino Linotype" panose="02040502050505030304" pitchFamily="18" charset="0"/>
              </a:rPr>
              <a:t>6</a:t>
            </a:r>
            <a:r>
              <a:rPr lang="pt-PT" sz="800" dirty="0">
                <a:latin typeface="Palatino Linotype" panose="02040502050505030304" pitchFamily="18" charset="0"/>
              </a:rPr>
              <a:t>ESEAG-COFAC, Avenida do Campo Grande 376, 1749-024 Lisboa, Portugal</a:t>
            </a:r>
            <a:r>
              <a:rPr lang="en-US" sz="800" dirty="0">
                <a:latin typeface="Palatino Linotype" panose="02040502050505030304" pitchFamily="18" charset="0"/>
              </a:rPr>
              <a:t>.</a:t>
            </a:r>
          </a:p>
          <a:p>
            <a:endParaRPr lang="en-US" sz="900" dirty="0">
              <a:latin typeface="Palatino Linotype" panose="02040502050505030304" pitchFamily="18" charset="0"/>
            </a:endParaRPr>
          </a:p>
          <a:p>
            <a:r>
              <a:rPr lang="en-US" sz="900" b="1" dirty="0">
                <a:latin typeface="Palatino Linotype" panose="02040502050505030304" pitchFamily="18" charset="0"/>
              </a:rPr>
              <a:t>*</a:t>
            </a:r>
            <a:r>
              <a:rPr lang="en-US" sz="900" dirty="0">
                <a:latin typeface="Palatino Linotype" panose="02040502050505030304" pitchFamily="18" charset="0"/>
              </a:rPr>
              <a:t> Corresponding author: d.daccak@campus.fct.unl.pt</a:t>
            </a:r>
            <a:endParaRPr lang="fr-FR" sz="900" dirty="0">
              <a:latin typeface="Palatino Linotype" panose="02040502050505030304" pitchFamily="18" charset="0"/>
            </a:endParaRPr>
          </a:p>
        </p:txBody>
      </p:sp>
      <p:pic>
        <p:nvPicPr>
          <p:cNvPr id="14" name="Picture 2" descr="Departamento de Física |">
            <a:extLst>
              <a:ext uri="{FF2B5EF4-FFF2-40B4-BE49-F238E27FC236}">
                <a16:creationId xmlns:a16="http://schemas.microsoft.com/office/drawing/2014/main" id="{54580BB7-D664-44E4-90BB-BD86FF39902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51456" y="6094446"/>
            <a:ext cx="705163" cy="699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C3E244-51DF-41C2-B169-2BCF762CFCF5}"/>
              </a:ext>
            </a:extLst>
          </p:cNvPr>
          <p:cNvSpPr>
            <a:spLocks noGrp="1"/>
          </p:cNvSpPr>
          <p:nvPr>
            <p:ph type="title"/>
          </p:nvPr>
        </p:nvSpPr>
        <p:spPr>
          <a:xfrm>
            <a:off x="0" y="621977"/>
            <a:ext cx="9192024" cy="1325563"/>
          </a:xfrm>
        </p:spPr>
        <p:txBody>
          <a:bodyPr>
            <a:normAutofit fontScale="90000"/>
          </a:bodyPr>
          <a:lstStyle/>
          <a:p>
            <a:pPr algn="ct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Zn nutrition of Vitis Vinifera White Grapes: Characterization of Antagonistic and Synergistic Interactions by µEDXRF tissue analyses</a:t>
            </a:r>
            <a:b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br>
            <a:endParaRPr lang="pt-PT" sz="2400" dirty="0"/>
          </a:p>
        </p:txBody>
      </p:sp>
      <p:sp>
        <p:nvSpPr>
          <p:cNvPr id="9" name="CaixaDeTexto 8">
            <a:extLst>
              <a:ext uri="{FF2B5EF4-FFF2-40B4-BE49-F238E27FC236}">
                <a16:creationId xmlns:a16="http://schemas.microsoft.com/office/drawing/2014/main" id="{F8997444-6764-45B7-8477-CD7B03306CE0}"/>
              </a:ext>
            </a:extLst>
          </p:cNvPr>
          <p:cNvSpPr txBox="1"/>
          <p:nvPr/>
        </p:nvSpPr>
        <p:spPr>
          <a:xfrm>
            <a:off x="1484013" y="5023059"/>
            <a:ext cx="2361507" cy="369332"/>
          </a:xfrm>
          <a:prstGeom prst="rect">
            <a:avLst/>
          </a:prstGeom>
          <a:noFill/>
        </p:spPr>
        <p:txBody>
          <a:bodyPr wrap="square">
            <a:spAutoFit/>
          </a:bodyPr>
          <a:lstStyle/>
          <a:p>
            <a:r>
              <a:rPr lang="pt-PT" dirty="0">
                <a:effectLst>
                  <a:outerShdw blurRad="38100" dist="38100" dir="2700000" algn="tl">
                    <a:srgbClr val="000000">
                      <a:alpha val="43137"/>
                    </a:srgbClr>
                  </a:outerShdw>
                </a:effectLst>
                <a:latin typeface="Palatino Linotype" panose="02040502050505030304" pitchFamily="18" charset="0"/>
              </a:rPr>
              <a:t>Fernão Pires Grapes </a:t>
            </a:r>
          </a:p>
        </p:txBody>
      </p:sp>
      <p:pic>
        <p:nvPicPr>
          <p:cNvPr id="13" name="Picture 4">
            <a:extLst>
              <a:ext uri="{FF2B5EF4-FFF2-40B4-BE49-F238E27FC236}">
                <a16:creationId xmlns:a16="http://schemas.microsoft.com/office/drawing/2014/main" id="{BA546314-1FE3-433E-B80A-E5F09D2730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1635"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pic>
        <p:nvPicPr>
          <p:cNvPr id="4" name="Gráfico 3" descr="Uvas destaque">
            <a:extLst>
              <a:ext uri="{FF2B5EF4-FFF2-40B4-BE49-F238E27FC236}">
                <a16:creationId xmlns:a16="http://schemas.microsoft.com/office/drawing/2014/main" id="{2B3BAAAD-4BD4-4033-9547-171757AE58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96812" y="3155847"/>
            <a:ext cx="1781176" cy="1781176"/>
          </a:xfrm>
          <a:prstGeom prst="rect">
            <a:avLst/>
          </a:prstGeom>
        </p:spPr>
      </p:pic>
      <p:pic>
        <p:nvPicPr>
          <p:cNvPr id="16" name="Picture 6" descr="Limpando ferramenta pulverizador Ícone grátis | Coisas simples para desenhar,  Quadrinhos decorativos para cozinha, Ideias de caligrafia">
            <a:extLst>
              <a:ext uri="{FF2B5EF4-FFF2-40B4-BE49-F238E27FC236}">
                <a16:creationId xmlns:a16="http://schemas.microsoft.com/office/drawing/2014/main" id="{ADA9C1D1-721F-4067-9613-EB9D79F1EAD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70872" y="3320105"/>
            <a:ext cx="1566962" cy="1680976"/>
          </a:xfrm>
          <a:prstGeom prst="rect">
            <a:avLst/>
          </a:prstGeom>
          <a:noFill/>
          <a:extLst>
            <a:ext uri="{909E8E84-426E-40DD-AFC4-6F175D3DCCD1}">
              <a14:hiddenFill xmlns:a14="http://schemas.microsoft.com/office/drawing/2010/main">
                <a:solidFill>
                  <a:srgbClr val="FFFFFF"/>
                </a:solidFill>
              </a14:hiddenFill>
            </a:ext>
          </a:extLst>
        </p:spPr>
      </p:pic>
      <p:sp>
        <p:nvSpPr>
          <p:cNvPr id="18" name="CaixaDeTexto 17">
            <a:extLst>
              <a:ext uri="{FF2B5EF4-FFF2-40B4-BE49-F238E27FC236}">
                <a16:creationId xmlns:a16="http://schemas.microsoft.com/office/drawing/2014/main" id="{639A5B02-5A03-4C38-9F60-05AC9B6D1ADD}"/>
              </a:ext>
            </a:extLst>
          </p:cNvPr>
          <p:cNvSpPr txBox="1"/>
          <p:nvPr/>
        </p:nvSpPr>
        <p:spPr>
          <a:xfrm>
            <a:off x="244753" y="4442898"/>
            <a:ext cx="888722" cy="523220"/>
          </a:xfrm>
          <a:prstGeom prst="rect">
            <a:avLst/>
          </a:prstGeom>
          <a:noFill/>
          <a:ln w="38100">
            <a:noFill/>
          </a:ln>
        </p:spPr>
        <p:txBody>
          <a:bodyPr wrap="square" rtlCol="0">
            <a:spAutoFit/>
          </a:bodyPr>
          <a:lstStyle/>
          <a:p>
            <a:r>
              <a:rPr lang="pt-PT" sz="2800" b="1" dirty="0">
                <a:solidFill>
                  <a:schemeClr val="bg1"/>
                </a:solidFill>
              </a:rPr>
              <a:t>ZnO</a:t>
            </a:r>
          </a:p>
        </p:txBody>
      </p:sp>
      <p:sp>
        <p:nvSpPr>
          <p:cNvPr id="20" name="Seta: Curvada para Baixo 19">
            <a:extLst>
              <a:ext uri="{FF2B5EF4-FFF2-40B4-BE49-F238E27FC236}">
                <a16:creationId xmlns:a16="http://schemas.microsoft.com/office/drawing/2014/main" id="{CADFED4E-8A85-47E9-A2B3-99BEB67F0B0E}"/>
              </a:ext>
            </a:extLst>
          </p:cNvPr>
          <p:cNvSpPr/>
          <p:nvPr/>
        </p:nvSpPr>
        <p:spPr>
          <a:xfrm>
            <a:off x="1115405" y="2579083"/>
            <a:ext cx="1091436" cy="706059"/>
          </a:xfrm>
          <a:prstGeom prst="curved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
        <p:nvSpPr>
          <p:cNvPr id="21" name="Seta: Curvada para Baixo 20">
            <a:extLst>
              <a:ext uri="{FF2B5EF4-FFF2-40B4-BE49-F238E27FC236}">
                <a16:creationId xmlns:a16="http://schemas.microsoft.com/office/drawing/2014/main" id="{7BFCFC6E-F7FE-49F8-9AB3-3ED590AC98D3}"/>
              </a:ext>
            </a:extLst>
          </p:cNvPr>
          <p:cNvSpPr/>
          <p:nvPr/>
        </p:nvSpPr>
        <p:spPr>
          <a:xfrm>
            <a:off x="2487400" y="2652060"/>
            <a:ext cx="1856000" cy="527967"/>
          </a:xfrm>
          <a:prstGeom prst="curved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
        <p:nvSpPr>
          <p:cNvPr id="25" name="Seta: Para Cima 24">
            <a:extLst>
              <a:ext uri="{FF2B5EF4-FFF2-40B4-BE49-F238E27FC236}">
                <a16:creationId xmlns:a16="http://schemas.microsoft.com/office/drawing/2014/main" id="{8A579E7A-A8C0-41BF-814B-2B192FB3D499}"/>
              </a:ext>
            </a:extLst>
          </p:cNvPr>
          <p:cNvSpPr/>
          <p:nvPr/>
        </p:nvSpPr>
        <p:spPr>
          <a:xfrm>
            <a:off x="4174502" y="3375714"/>
            <a:ext cx="352425" cy="371475"/>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6" name="CaixaDeTexto 25">
            <a:extLst>
              <a:ext uri="{FF2B5EF4-FFF2-40B4-BE49-F238E27FC236}">
                <a16:creationId xmlns:a16="http://schemas.microsoft.com/office/drawing/2014/main" id="{A7A61A4C-CD61-4A6F-8D92-C77A29109B3F}"/>
              </a:ext>
            </a:extLst>
          </p:cNvPr>
          <p:cNvSpPr txBox="1"/>
          <p:nvPr/>
        </p:nvSpPr>
        <p:spPr>
          <a:xfrm>
            <a:off x="4655085" y="3285142"/>
            <a:ext cx="592437" cy="369332"/>
          </a:xfrm>
          <a:prstGeom prst="rect">
            <a:avLst/>
          </a:prstGeom>
          <a:noFill/>
        </p:spPr>
        <p:txBody>
          <a:bodyPr wrap="square">
            <a:spAutoFit/>
          </a:bodyPr>
          <a:lstStyle/>
          <a:p>
            <a:r>
              <a:rPr lang="pt-PT" dirty="0">
                <a:effectLst>
                  <a:outerShdw blurRad="38100" dist="38100" dir="2700000" algn="tl">
                    <a:srgbClr val="000000">
                      <a:alpha val="43137"/>
                    </a:srgbClr>
                  </a:outerShdw>
                </a:effectLst>
                <a:latin typeface="Palatino Linotype" panose="02040502050505030304" pitchFamily="18" charset="0"/>
              </a:rPr>
              <a:t>Zn</a:t>
            </a:r>
          </a:p>
        </p:txBody>
      </p:sp>
      <p:sp>
        <p:nvSpPr>
          <p:cNvPr id="27" name="CaixaDeTexto 26">
            <a:extLst>
              <a:ext uri="{FF2B5EF4-FFF2-40B4-BE49-F238E27FC236}">
                <a16:creationId xmlns:a16="http://schemas.microsoft.com/office/drawing/2014/main" id="{7FDB2D2C-50CC-4AE9-9FC1-3E2538A149F2}"/>
              </a:ext>
            </a:extLst>
          </p:cNvPr>
          <p:cNvSpPr txBox="1"/>
          <p:nvPr/>
        </p:nvSpPr>
        <p:spPr>
          <a:xfrm>
            <a:off x="5215746" y="3435399"/>
            <a:ext cx="592437" cy="369332"/>
          </a:xfrm>
          <a:prstGeom prst="rect">
            <a:avLst/>
          </a:prstGeom>
          <a:noFill/>
        </p:spPr>
        <p:txBody>
          <a:bodyPr wrap="square">
            <a:spAutoFit/>
          </a:bodyPr>
          <a:lstStyle/>
          <a:p>
            <a:r>
              <a:rPr lang="pt-PT" dirty="0">
                <a:effectLst>
                  <a:outerShdw blurRad="38100" dist="38100" dir="2700000" algn="tl">
                    <a:srgbClr val="000000">
                      <a:alpha val="43137"/>
                    </a:srgbClr>
                  </a:outerShdw>
                </a:effectLst>
                <a:latin typeface="Palatino Linotype" panose="02040502050505030304" pitchFamily="18" charset="0"/>
              </a:rPr>
              <a:t>Fe</a:t>
            </a:r>
          </a:p>
        </p:txBody>
      </p:sp>
      <p:sp>
        <p:nvSpPr>
          <p:cNvPr id="28" name="CaixaDeTexto 27">
            <a:extLst>
              <a:ext uri="{FF2B5EF4-FFF2-40B4-BE49-F238E27FC236}">
                <a16:creationId xmlns:a16="http://schemas.microsoft.com/office/drawing/2014/main" id="{9ABED884-858F-48D0-BA02-CF17A3F2A22D}"/>
              </a:ext>
            </a:extLst>
          </p:cNvPr>
          <p:cNvSpPr txBox="1"/>
          <p:nvPr/>
        </p:nvSpPr>
        <p:spPr>
          <a:xfrm>
            <a:off x="5584015" y="3192762"/>
            <a:ext cx="592437" cy="369332"/>
          </a:xfrm>
          <a:prstGeom prst="rect">
            <a:avLst/>
          </a:prstGeom>
          <a:noFill/>
        </p:spPr>
        <p:txBody>
          <a:bodyPr wrap="square">
            <a:spAutoFit/>
          </a:bodyPr>
          <a:lstStyle/>
          <a:p>
            <a:r>
              <a:rPr lang="pt-PT" dirty="0" err="1">
                <a:effectLst>
                  <a:outerShdw blurRad="38100" dist="38100" dir="2700000" algn="tl">
                    <a:srgbClr val="000000">
                      <a:alpha val="43137"/>
                    </a:srgbClr>
                  </a:outerShdw>
                </a:effectLst>
                <a:latin typeface="Palatino Linotype" panose="02040502050505030304" pitchFamily="18" charset="0"/>
              </a:rPr>
              <a:t>Mn</a:t>
            </a:r>
            <a:endParaRPr lang="pt-PT" dirty="0">
              <a:effectLst>
                <a:outerShdw blurRad="38100" dist="38100" dir="2700000" algn="tl">
                  <a:srgbClr val="000000">
                    <a:alpha val="43137"/>
                  </a:srgbClr>
                </a:outerShdw>
              </a:effectLst>
              <a:latin typeface="Palatino Linotype" panose="02040502050505030304" pitchFamily="18" charset="0"/>
            </a:endParaRPr>
          </a:p>
        </p:txBody>
      </p:sp>
      <p:sp>
        <p:nvSpPr>
          <p:cNvPr id="29" name="CaixaDeTexto 28">
            <a:extLst>
              <a:ext uri="{FF2B5EF4-FFF2-40B4-BE49-F238E27FC236}">
                <a16:creationId xmlns:a16="http://schemas.microsoft.com/office/drawing/2014/main" id="{2725B267-619E-4893-8AFD-BD31E7594966}"/>
              </a:ext>
            </a:extLst>
          </p:cNvPr>
          <p:cNvSpPr txBox="1"/>
          <p:nvPr/>
        </p:nvSpPr>
        <p:spPr>
          <a:xfrm>
            <a:off x="4819672" y="3718275"/>
            <a:ext cx="592437" cy="369332"/>
          </a:xfrm>
          <a:prstGeom prst="rect">
            <a:avLst/>
          </a:prstGeom>
          <a:noFill/>
        </p:spPr>
        <p:txBody>
          <a:bodyPr wrap="square">
            <a:spAutoFit/>
          </a:bodyPr>
          <a:lstStyle/>
          <a:p>
            <a:r>
              <a:rPr lang="pt-PT" dirty="0">
                <a:effectLst>
                  <a:outerShdw blurRad="38100" dist="38100" dir="2700000" algn="tl">
                    <a:srgbClr val="000000">
                      <a:alpha val="43137"/>
                    </a:srgbClr>
                  </a:outerShdw>
                </a:effectLst>
                <a:latin typeface="Palatino Linotype" panose="02040502050505030304" pitchFamily="18" charset="0"/>
              </a:rPr>
              <a:t>Ca</a:t>
            </a:r>
          </a:p>
        </p:txBody>
      </p:sp>
      <p:sp>
        <p:nvSpPr>
          <p:cNvPr id="30" name="CaixaDeTexto 29">
            <a:extLst>
              <a:ext uri="{FF2B5EF4-FFF2-40B4-BE49-F238E27FC236}">
                <a16:creationId xmlns:a16="http://schemas.microsoft.com/office/drawing/2014/main" id="{6CBD532A-C61A-49E1-ACB9-EC0DDE5D2EA1}"/>
              </a:ext>
            </a:extLst>
          </p:cNvPr>
          <p:cNvSpPr txBox="1"/>
          <p:nvPr/>
        </p:nvSpPr>
        <p:spPr>
          <a:xfrm>
            <a:off x="5613367" y="3753811"/>
            <a:ext cx="592437" cy="369332"/>
          </a:xfrm>
          <a:prstGeom prst="rect">
            <a:avLst/>
          </a:prstGeom>
          <a:noFill/>
        </p:spPr>
        <p:txBody>
          <a:bodyPr wrap="square">
            <a:spAutoFit/>
          </a:bodyPr>
          <a:lstStyle/>
          <a:p>
            <a:r>
              <a:rPr lang="pt-PT" dirty="0">
                <a:effectLst>
                  <a:outerShdw blurRad="38100" dist="38100" dir="2700000" algn="tl">
                    <a:srgbClr val="000000">
                      <a:alpha val="43137"/>
                    </a:srgbClr>
                  </a:outerShdw>
                </a:effectLst>
                <a:latin typeface="Palatino Linotype" panose="02040502050505030304" pitchFamily="18" charset="0"/>
              </a:rPr>
              <a:t>K</a:t>
            </a:r>
          </a:p>
        </p:txBody>
      </p:sp>
      <p:sp>
        <p:nvSpPr>
          <p:cNvPr id="31" name="Seta: Para Baixo 30">
            <a:extLst>
              <a:ext uri="{FF2B5EF4-FFF2-40B4-BE49-F238E27FC236}">
                <a16:creationId xmlns:a16="http://schemas.microsoft.com/office/drawing/2014/main" id="{5C250C0A-F8E6-43EE-88D1-29718A396938}"/>
              </a:ext>
            </a:extLst>
          </p:cNvPr>
          <p:cNvSpPr/>
          <p:nvPr/>
        </p:nvSpPr>
        <p:spPr>
          <a:xfrm>
            <a:off x="4206465" y="4637749"/>
            <a:ext cx="352425" cy="36933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2" name="CaixaDeTexto 31">
            <a:extLst>
              <a:ext uri="{FF2B5EF4-FFF2-40B4-BE49-F238E27FC236}">
                <a16:creationId xmlns:a16="http://schemas.microsoft.com/office/drawing/2014/main" id="{526A8F4D-9E27-431D-BCB4-90566C42738D}"/>
              </a:ext>
            </a:extLst>
          </p:cNvPr>
          <p:cNvSpPr txBox="1"/>
          <p:nvPr/>
        </p:nvSpPr>
        <p:spPr>
          <a:xfrm>
            <a:off x="5086538" y="4637749"/>
            <a:ext cx="592437" cy="369332"/>
          </a:xfrm>
          <a:prstGeom prst="rect">
            <a:avLst/>
          </a:prstGeom>
          <a:noFill/>
        </p:spPr>
        <p:txBody>
          <a:bodyPr wrap="square">
            <a:spAutoFit/>
          </a:bodyPr>
          <a:lstStyle/>
          <a:p>
            <a:r>
              <a:rPr lang="pt-PT" dirty="0">
                <a:effectLst>
                  <a:outerShdw blurRad="38100" dist="38100" dir="2700000" algn="tl">
                    <a:srgbClr val="000000">
                      <a:alpha val="43137"/>
                    </a:srgbClr>
                  </a:outerShdw>
                </a:effectLst>
                <a:latin typeface="Palatino Linotype" panose="02040502050505030304" pitchFamily="18" charset="0"/>
              </a:rPr>
              <a:t>Mg</a:t>
            </a:r>
          </a:p>
        </p:txBody>
      </p:sp>
      <p:sp>
        <p:nvSpPr>
          <p:cNvPr id="35" name="Seta: Curvada para Baixo 34">
            <a:extLst>
              <a:ext uri="{FF2B5EF4-FFF2-40B4-BE49-F238E27FC236}">
                <a16:creationId xmlns:a16="http://schemas.microsoft.com/office/drawing/2014/main" id="{B8D853DD-A565-4709-A317-EAFD3AC77834}"/>
              </a:ext>
            </a:extLst>
          </p:cNvPr>
          <p:cNvSpPr/>
          <p:nvPr/>
        </p:nvSpPr>
        <p:spPr>
          <a:xfrm>
            <a:off x="2485216" y="2415642"/>
            <a:ext cx="4837423" cy="777120"/>
          </a:xfrm>
          <a:prstGeom prst="curved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
        <p:nvSpPr>
          <p:cNvPr id="37" name="Oval 36">
            <a:extLst>
              <a:ext uri="{FF2B5EF4-FFF2-40B4-BE49-F238E27FC236}">
                <a16:creationId xmlns:a16="http://schemas.microsoft.com/office/drawing/2014/main" id="{56732A38-43E1-4ECB-8E08-2FEED22741D9}"/>
              </a:ext>
            </a:extLst>
          </p:cNvPr>
          <p:cNvSpPr/>
          <p:nvPr/>
        </p:nvSpPr>
        <p:spPr>
          <a:xfrm>
            <a:off x="6524619" y="3302451"/>
            <a:ext cx="2470071" cy="1524882"/>
          </a:xfrm>
          <a:prstGeom prst="ellipse">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dirty="0">
                <a:solidFill>
                  <a:schemeClr val="tx1"/>
                </a:solidFill>
                <a:effectLst>
                  <a:outerShdw blurRad="38100" dist="38100" dir="2700000" algn="tl">
                    <a:srgbClr val="000000">
                      <a:alpha val="43137"/>
                    </a:srgbClr>
                  </a:outerShdw>
                </a:effectLst>
                <a:latin typeface="Palatino Linotype" panose="02040502050505030304" pitchFamily="18" charset="0"/>
              </a:rPr>
              <a:t>Zn </a:t>
            </a:r>
            <a:r>
              <a:rPr lang="pt-PT" dirty="0" err="1">
                <a:solidFill>
                  <a:schemeClr val="tx1"/>
                </a:solidFill>
                <a:effectLst>
                  <a:outerShdw blurRad="38100" dist="38100" dir="2700000" algn="tl">
                    <a:srgbClr val="000000">
                      <a:alpha val="43137"/>
                    </a:srgbClr>
                  </a:outerShdw>
                </a:effectLst>
                <a:latin typeface="Palatino Linotype" panose="02040502050505030304" pitchFamily="18" charset="0"/>
              </a:rPr>
              <a:t>fertilization</a:t>
            </a:r>
            <a:r>
              <a:rPr lang="pt-PT" dirty="0">
                <a:solidFill>
                  <a:schemeClr val="tx1"/>
                </a:solidFill>
                <a:effectLst>
                  <a:outerShdw blurRad="38100" dist="38100" dir="2700000" algn="tl">
                    <a:srgbClr val="000000">
                      <a:alpha val="43137"/>
                    </a:srgbClr>
                  </a:outerShdw>
                </a:effectLst>
                <a:latin typeface="Palatino Linotype" panose="02040502050505030304" pitchFamily="18" charset="0"/>
              </a:rPr>
              <a:t> </a:t>
            </a:r>
            <a:r>
              <a:rPr lang="pt-PT" dirty="0" err="1">
                <a:solidFill>
                  <a:schemeClr val="tx1"/>
                </a:solidFill>
                <a:effectLst>
                  <a:outerShdw blurRad="38100" dist="38100" dir="2700000" algn="tl">
                    <a:srgbClr val="000000">
                      <a:alpha val="43137"/>
                    </a:srgbClr>
                  </a:outerShdw>
                </a:effectLst>
                <a:latin typeface="Palatino Linotype" panose="02040502050505030304" pitchFamily="18" charset="0"/>
              </a:rPr>
              <a:t>didn’t</a:t>
            </a:r>
            <a:r>
              <a:rPr lang="pt-PT" dirty="0">
                <a:solidFill>
                  <a:schemeClr val="tx1"/>
                </a:solidFill>
                <a:effectLst>
                  <a:outerShdw blurRad="38100" dist="38100" dir="2700000" algn="tl">
                    <a:srgbClr val="000000">
                      <a:alpha val="43137"/>
                    </a:srgbClr>
                  </a:outerShdw>
                </a:effectLst>
                <a:latin typeface="Palatino Linotype" panose="02040502050505030304" pitchFamily="18" charset="0"/>
              </a:rPr>
              <a:t> </a:t>
            </a:r>
            <a:r>
              <a:rPr lang="pt-PT" dirty="0" err="1">
                <a:solidFill>
                  <a:schemeClr val="tx1"/>
                </a:solidFill>
                <a:effectLst>
                  <a:outerShdw blurRad="38100" dist="38100" dir="2700000" algn="tl">
                    <a:srgbClr val="000000">
                      <a:alpha val="43137"/>
                    </a:srgbClr>
                  </a:outerShdw>
                </a:effectLst>
                <a:latin typeface="Palatino Linotype" panose="02040502050505030304" pitchFamily="18" charset="0"/>
              </a:rPr>
              <a:t>change</a:t>
            </a:r>
            <a:r>
              <a:rPr lang="pt-PT" dirty="0">
                <a:solidFill>
                  <a:schemeClr val="tx1"/>
                </a:solidFill>
                <a:effectLst>
                  <a:outerShdw blurRad="38100" dist="38100" dir="2700000" algn="tl">
                    <a:srgbClr val="000000">
                      <a:alpha val="43137"/>
                    </a:srgbClr>
                  </a:outerShdw>
                </a:effectLst>
                <a:latin typeface="Palatino Linotype" panose="02040502050505030304" pitchFamily="18" charset="0"/>
              </a:rPr>
              <a:t> </a:t>
            </a:r>
            <a:r>
              <a:rPr lang="pt-PT" dirty="0" err="1">
                <a:solidFill>
                  <a:schemeClr val="accent6">
                    <a:lumMod val="75000"/>
                  </a:schemeClr>
                </a:solidFill>
                <a:effectLst>
                  <a:outerShdw blurRad="38100" dist="38100" dir="2700000" algn="tl">
                    <a:srgbClr val="000000">
                      <a:alpha val="43137"/>
                    </a:srgbClr>
                  </a:outerShdw>
                </a:effectLst>
                <a:latin typeface="Palatino Linotype" panose="02040502050505030304" pitchFamily="18" charset="0"/>
              </a:rPr>
              <a:t>density</a:t>
            </a:r>
            <a:endParaRPr lang="pt-PT" dirty="0">
              <a:solidFill>
                <a:schemeClr val="accent6">
                  <a:lumMod val="75000"/>
                </a:schemeClr>
              </a:solidFill>
              <a:effectLst>
                <a:outerShdw blurRad="38100" dist="38100" dir="2700000" algn="tl">
                  <a:srgbClr val="000000">
                    <a:alpha val="43137"/>
                  </a:srgbClr>
                </a:outerShdw>
              </a:effectLst>
              <a:latin typeface="Palatino Linotype" panose="02040502050505030304" pitchFamily="18" charset="0"/>
            </a:endParaRPr>
          </a:p>
        </p:txBody>
      </p:sp>
      <p:sp>
        <p:nvSpPr>
          <p:cNvPr id="40" name="CaixaDeTexto 39">
            <a:extLst>
              <a:ext uri="{FF2B5EF4-FFF2-40B4-BE49-F238E27FC236}">
                <a16:creationId xmlns:a16="http://schemas.microsoft.com/office/drawing/2014/main" id="{BB07DA2C-2DFC-4395-A3D7-240296A3EEBD}"/>
              </a:ext>
            </a:extLst>
          </p:cNvPr>
          <p:cNvSpPr txBox="1"/>
          <p:nvPr/>
        </p:nvSpPr>
        <p:spPr>
          <a:xfrm>
            <a:off x="5198563" y="3053269"/>
            <a:ext cx="592437" cy="369332"/>
          </a:xfrm>
          <a:prstGeom prst="rect">
            <a:avLst/>
          </a:prstGeom>
          <a:noFill/>
        </p:spPr>
        <p:txBody>
          <a:bodyPr wrap="square">
            <a:spAutoFit/>
          </a:bodyPr>
          <a:lstStyle/>
          <a:p>
            <a:r>
              <a:rPr lang="pt-PT" dirty="0">
                <a:effectLst>
                  <a:outerShdw blurRad="38100" dist="38100" dir="2700000" algn="tl">
                    <a:srgbClr val="000000">
                      <a:alpha val="43137"/>
                    </a:srgbClr>
                  </a:outerShdw>
                </a:effectLst>
                <a:latin typeface="Palatino Linotype" panose="02040502050505030304" pitchFamily="18" charset="0"/>
              </a:rPr>
              <a:t>P</a:t>
            </a:r>
          </a:p>
        </p:txBody>
      </p:sp>
    </p:spTree>
    <p:extLst>
      <p:ext uri="{BB962C8B-B14F-4D97-AF65-F5344CB8AC3E}">
        <p14:creationId xmlns:p14="http://schemas.microsoft.com/office/powerpoint/2010/main" val="83484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30554"/>
            <a:ext cx="8719457" cy="6186309"/>
          </a:xfrm>
          <a:prstGeom prst="rect">
            <a:avLst/>
          </a:prstGeom>
          <a:noFill/>
        </p:spPr>
        <p:txBody>
          <a:bodyPr wrap="square" rtlCol="0">
            <a:spAutoFit/>
          </a:bodyPr>
          <a:lstStyle/>
          <a:p>
            <a:pPr algn="just"/>
            <a:r>
              <a:rPr lang="fr-FR" b="1" dirty="0">
                <a:latin typeface="Palatino Linotype" panose="02040502050505030304" pitchFamily="18" charset="0"/>
              </a:rPr>
              <a:t>Abstract: </a:t>
            </a:r>
            <a:r>
              <a:rPr lang="en-US" dirty="0">
                <a:latin typeface="Palatino Linotype" panose="02040502050505030304" pitchFamily="18" charset="0"/>
              </a:rPr>
              <a:t>Nutritional status performs an essential role in agriculture, affecting productivity and keeping crops functioning properly. Despite being required in smaller amounts, micronutrients are also needed for adequate growth, namely Zn (zinc) with regulatory, catalytic and structural functions. Fertilization with Zn is used to ameliorate the deficits of this micronutrient </a:t>
            </a:r>
            <a:r>
              <a:rPr lang="en-US">
                <a:latin typeface="Palatino Linotype" panose="02040502050505030304" pitchFamily="18" charset="0"/>
              </a:rPr>
              <a:t>in more </a:t>
            </a:r>
            <a:r>
              <a:rPr lang="en-US" dirty="0">
                <a:latin typeface="Palatino Linotype" panose="02040502050505030304" pitchFamily="18" charset="0"/>
              </a:rPr>
              <a:t>susceptible crops such as grapes. Yet, the management of this application must consider the antagonistic and synergistic interactions among nutrients, as it affects their uptake and translocation rates. Therefore, a workflow with three ZnO foliar applications (30 % and 60 %, 450 and 900 g ha</a:t>
            </a:r>
            <a:r>
              <a:rPr lang="en-US" baseline="30000" dirty="0">
                <a:latin typeface="Palatino Linotype" panose="02040502050505030304" pitchFamily="18" charset="0"/>
              </a:rPr>
              <a:t>-1</a:t>
            </a:r>
            <a:r>
              <a:rPr lang="en-US" dirty="0">
                <a:latin typeface="Palatino Linotype" panose="02040502050505030304" pitchFamily="18" charset="0"/>
              </a:rPr>
              <a:t> respectively) in the variety Vitis Vinifera cv. </a:t>
            </a:r>
            <a:r>
              <a:rPr lang="en-US" dirty="0" err="1">
                <a:latin typeface="Palatino Linotype" panose="02040502050505030304" pitchFamily="18" charset="0"/>
              </a:rPr>
              <a:t>Fernão</a:t>
            </a:r>
            <a:r>
              <a:rPr lang="en-US" dirty="0">
                <a:latin typeface="Palatino Linotype" panose="02040502050505030304" pitchFamily="18" charset="0"/>
              </a:rPr>
              <a:t> Pires, was implemented in a field located in </a:t>
            </a:r>
            <a:r>
              <a:rPr lang="en-US" dirty="0" err="1">
                <a:latin typeface="Palatino Linotype" panose="02040502050505030304" pitchFamily="18" charset="0"/>
              </a:rPr>
              <a:t>Palmela</a:t>
            </a:r>
            <a:r>
              <a:rPr lang="en-US" dirty="0">
                <a:latin typeface="Palatino Linotype" panose="02040502050505030304" pitchFamily="18" charset="0"/>
              </a:rPr>
              <a:t>, Portugal. The concentration of Zn in the tissues was therefore evaluated by </a:t>
            </a:r>
            <a:r>
              <a:rPr lang="en-US" dirty="0" err="1">
                <a:latin typeface="Palatino Linotype" panose="02040502050505030304" pitchFamily="18" charset="0"/>
              </a:rPr>
              <a:t>microenergy</a:t>
            </a:r>
            <a:r>
              <a:rPr lang="en-US" dirty="0">
                <a:latin typeface="Palatino Linotype" panose="02040502050505030304" pitchFamily="18" charset="0"/>
              </a:rPr>
              <a:t> X-ray dispersion fluorescence (µEDXRF), showing an increase of 1.82 and 2.54 times in the seed and skin of grapes fertilized with a concentration of 60 %, compared to control grapes, respectively. Using the same method, a synergistic relationship was observed for macronutrients such as Ca and K, and micronutrients such as Fe, P and Mn. In addition, a complementary analysis of grapes’ density was carried out to verify changes in quality, in which no negative impact was observed due to Zn application. This study allows us to verify that the concentration of the applied Zn fertilizer brings benefits in the amount of nutrients that are important for development and crops quality.</a:t>
            </a:r>
          </a:p>
          <a:p>
            <a:pPr algn="just"/>
            <a:endParaRPr lang="en-US" dirty="0">
              <a:latin typeface="Palatino Linotype" panose="02040502050505030304" pitchFamily="18" charset="0"/>
            </a:endParaRPr>
          </a:p>
          <a:p>
            <a:pPr algn="just"/>
            <a:r>
              <a:rPr lang="fr-FR" b="1" dirty="0">
                <a:latin typeface="Palatino Linotype" panose="02040502050505030304" pitchFamily="18" charset="0"/>
              </a:rPr>
              <a:t>Keywords: </a:t>
            </a:r>
            <a:r>
              <a:rPr lang="pt-PT" dirty="0" err="1">
                <a:latin typeface="Palatino Linotype" panose="02040502050505030304" pitchFamily="18" charset="0"/>
              </a:rPr>
              <a:t>antagonism</a:t>
            </a:r>
            <a:r>
              <a:rPr lang="pt-PT" dirty="0">
                <a:latin typeface="Palatino Linotype" panose="02040502050505030304" pitchFamily="18" charset="0"/>
              </a:rPr>
              <a:t>; grapes; </a:t>
            </a:r>
            <a:r>
              <a:rPr lang="pt-PT" dirty="0" err="1">
                <a:latin typeface="Palatino Linotype" panose="02040502050505030304" pitchFamily="18" charset="0"/>
              </a:rPr>
              <a:t>synergism</a:t>
            </a:r>
            <a:r>
              <a:rPr lang="pt-PT" dirty="0">
                <a:latin typeface="Palatino Linotype" panose="02040502050505030304" pitchFamily="18" charset="0"/>
              </a:rPr>
              <a:t>; </a:t>
            </a:r>
            <a:r>
              <a:rPr lang="pt-PT" dirty="0" err="1">
                <a:latin typeface="Palatino Linotype" panose="02040502050505030304" pitchFamily="18" charset="0"/>
              </a:rPr>
              <a:t>Vitis</a:t>
            </a:r>
            <a:r>
              <a:rPr lang="pt-PT" dirty="0">
                <a:latin typeface="Palatino Linotype" panose="02040502050505030304" pitchFamily="18" charset="0"/>
              </a:rPr>
              <a:t> </a:t>
            </a:r>
            <a:r>
              <a:rPr lang="pt-PT" dirty="0" err="1">
                <a:latin typeface="Palatino Linotype" panose="02040502050505030304" pitchFamily="18" charset="0"/>
              </a:rPr>
              <a:t>vinifera</a:t>
            </a:r>
            <a:r>
              <a:rPr lang="pt-PT" dirty="0">
                <a:latin typeface="Palatino Linotype" panose="02040502050505030304" pitchFamily="18" charset="0"/>
              </a:rPr>
              <a:t>; Zn </a:t>
            </a:r>
            <a:r>
              <a:rPr lang="pt-PT" dirty="0" err="1">
                <a:latin typeface="Palatino Linotype" panose="02040502050505030304" pitchFamily="18" charset="0"/>
              </a:rPr>
              <a:t>fertilizer</a:t>
            </a:r>
            <a:r>
              <a:rPr lang="pt-PT" dirty="0">
                <a:latin typeface="Palatino Linotype" panose="02040502050505030304" pitchFamily="18" charset="0"/>
              </a:rPr>
              <a:t>.</a:t>
            </a:r>
            <a:endParaRPr lang="fr-FR"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2052" name="Picture 4">
            <a:extLst>
              <a:ext uri="{FF2B5EF4-FFF2-40B4-BE49-F238E27FC236}">
                <a16:creationId xmlns:a16="http://schemas.microsoft.com/office/drawing/2014/main" id="{E756086F-272F-46EC-AF6D-C07188A5F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1635"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52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Introduction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6" name="CaixaDeTexto 5">
            <a:extLst>
              <a:ext uri="{FF2B5EF4-FFF2-40B4-BE49-F238E27FC236}">
                <a16:creationId xmlns:a16="http://schemas.microsoft.com/office/drawing/2014/main" id="{C2FD6565-5223-4AE2-A25D-F287F0F6FA39}"/>
              </a:ext>
            </a:extLst>
          </p:cNvPr>
          <p:cNvSpPr txBox="1"/>
          <p:nvPr/>
        </p:nvSpPr>
        <p:spPr>
          <a:xfrm>
            <a:off x="310243" y="1466433"/>
            <a:ext cx="8752114" cy="4524315"/>
          </a:xfrm>
          <a:prstGeom prst="rect">
            <a:avLst/>
          </a:prstGeom>
          <a:noFill/>
        </p:spPr>
        <p:txBody>
          <a:bodyPr wrap="square">
            <a:spAutoFit/>
          </a:bodyPr>
          <a:lstStyle/>
          <a:p>
            <a:pPr algn="just"/>
            <a:r>
              <a:rPr lang="en-US" sz="1600" dirty="0">
                <a:latin typeface="Palatino Linotype" panose="02040502050505030304" pitchFamily="18" charset="0"/>
              </a:rPr>
              <a:t>Micronutrient’s deficiencies or hidden hunger is affecting more than 2 billion people worldwide, leading to the development of strategies to mitigate this problem (</a:t>
            </a:r>
            <a:r>
              <a:rPr lang="en-US" sz="1600" dirty="0" err="1">
                <a:latin typeface="Palatino Linotype" panose="02040502050505030304" pitchFamily="18" charset="0"/>
              </a:rPr>
              <a:t>Gödecke</a:t>
            </a:r>
            <a:r>
              <a:rPr lang="en-US" sz="1600" dirty="0">
                <a:latin typeface="Palatino Linotype" panose="02040502050505030304" pitchFamily="18" charset="0"/>
              </a:rPr>
              <a:t> et al., 2018). Fertilizing fruit trees, namely the vineyard, is considered an important tool to meet nutritional needs and optimize the yield and quality of the grapes (</a:t>
            </a:r>
            <a:r>
              <a:rPr lang="en-US" sz="1600" dirty="0" err="1">
                <a:latin typeface="Palatino Linotype" panose="02040502050505030304" pitchFamily="18" charset="0"/>
              </a:rPr>
              <a:t>Brunetto</a:t>
            </a:r>
            <a:r>
              <a:rPr lang="en-US" sz="1600" dirty="0">
                <a:latin typeface="Palatino Linotype" panose="02040502050505030304" pitchFamily="18" charset="0"/>
              </a:rPr>
              <a:t> et al., 2015; Song et al., 2015).  </a:t>
            </a:r>
          </a:p>
          <a:p>
            <a:pPr algn="just"/>
            <a:endParaRPr lang="en-US" sz="1600" dirty="0">
              <a:latin typeface="Palatino Linotype" panose="02040502050505030304" pitchFamily="18" charset="0"/>
            </a:endParaRPr>
          </a:p>
          <a:p>
            <a:pPr algn="just"/>
            <a:r>
              <a:rPr lang="en-US" sz="1600" dirty="0">
                <a:latin typeface="Palatino Linotype" panose="02040502050505030304" pitchFamily="18" charset="0"/>
              </a:rPr>
              <a:t>Zinc (Zn) deficits are common worldwide, affecting the vine (Sabir and Sari, 2019) and is important for plant growth, with catalytic, structural and regulatory functions (</a:t>
            </a:r>
            <a:r>
              <a:rPr lang="en-US" sz="1600" dirty="0" err="1">
                <a:latin typeface="Palatino Linotype" panose="02040502050505030304" pitchFamily="18" charset="0"/>
              </a:rPr>
              <a:t>Jurowski</a:t>
            </a:r>
            <a:r>
              <a:rPr lang="en-US" sz="1600" dirty="0">
                <a:latin typeface="Palatino Linotype" panose="02040502050505030304" pitchFamily="18" charset="0"/>
              </a:rPr>
              <a:t> et al., 2014), as a co-factor in the auxin metabolism, enzymatic activation, chlorophyll and nucleotide synthesis, and genes expression and regulation (Luís et al., 2021). According to research in grapefruit, Zn agronomic biofortification has been shown to be efficient and, in addition enhancing growth and development (Fu et al., 2016). </a:t>
            </a:r>
          </a:p>
          <a:p>
            <a:pPr algn="just"/>
            <a:endParaRPr lang="en-US" sz="1600" dirty="0">
              <a:latin typeface="Palatino Linotype" panose="02040502050505030304" pitchFamily="18" charset="0"/>
            </a:endParaRPr>
          </a:p>
          <a:p>
            <a:pPr algn="just"/>
            <a:r>
              <a:rPr lang="en-US" sz="1600" dirty="0">
                <a:latin typeface="Palatino Linotype" panose="02040502050505030304" pitchFamily="18" charset="0"/>
              </a:rPr>
              <a:t>Likewise, phosphorus (P), potassium (K), calcium (Ca), magnesium (Mg), </a:t>
            </a:r>
            <a:r>
              <a:rPr lang="en-US" sz="1600" dirty="0" err="1">
                <a:latin typeface="Palatino Linotype" panose="02040502050505030304" pitchFamily="18" charset="0"/>
              </a:rPr>
              <a:t>sulphur</a:t>
            </a:r>
            <a:r>
              <a:rPr lang="en-US" sz="1600" dirty="0">
                <a:latin typeface="Palatino Linotype" panose="02040502050505030304" pitchFamily="18" charset="0"/>
              </a:rPr>
              <a:t> (S), iron (Fe) and manganese (Mn) are also essential, affecting crops productivity (Toor et al., 2021). Yet, through application of one nutrient, absorption and utilization of other nutrients can be affected, in a positive or negative way, in a synergistic and antagonistic relationship respectively (Palani and Raju, 2019).</a:t>
            </a:r>
          </a:p>
        </p:txBody>
      </p:sp>
    </p:spTree>
    <p:extLst>
      <p:ext uri="{BB962C8B-B14F-4D97-AF65-F5344CB8AC3E}">
        <p14:creationId xmlns:p14="http://schemas.microsoft.com/office/powerpoint/2010/main" val="417863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5899" y="37694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13" name="CaixaDeTexto 12">
            <a:extLst>
              <a:ext uri="{FF2B5EF4-FFF2-40B4-BE49-F238E27FC236}">
                <a16:creationId xmlns:a16="http://schemas.microsoft.com/office/drawing/2014/main" id="{A4CB6F2B-E4F7-44A4-A890-708228910FDE}"/>
              </a:ext>
            </a:extLst>
          </p:cNvPr>
          <p:cNvSpPr txBox="1"/>
          <p:nvPr/>
        </p:nvSpPr>
        <p:spPr>
          <a:xfrm>
            <a:off x="88899" y="2822894"/>
            <a:ext cx="7569200" cy="3754874"/>
          </a:xfrm>
          <a:prstGeom prst="rect">
            <a:avLst/>
          </a:prstGeom>
          <a:noFill/>
        </p:spPr>
        <p:txBody>
          <a:bodyPr wrap="square">
            <a:spAutoFit/>
          </a:bodyPr>
          <a:lstStyle/>
          <a:p>
            <a:pPr marL="285750" indent="-285750" algn="just">
              <a:buFont typeface="Arial" panose="020B0604020202020204" pitchFamily="34" charset="0"/>
              <a:buChar char="•"/>
            </a:pPr>
            <a:r>
              <a:rPr lang="en-US" sz="1400" dirty="0">
                <a:latin typeface="Palatino Linotype" panose="02040502050505030304" pitchFamily="18" charset="0"/>
              </a:rPr>
              <a:t>Foliar applications with ZnO at different concentrations (</a:t>
            </a:r>
            <a:r>
              <a:rPr lang="en-US" sz="1400" dirty="0" err="1">
                <a:latin typeface="Palatino Linotype" panose="02040502050505030304" pitchFamily="18" charset="0"/>
              </a:rPr>
              <a:t>i.e</a:t>
            </a:r>
            <a:r>
              <a:rPr lang="en-US" sz="1400" dirty="0">
                <a:latin typeface="Palatino Linotype" panose="02040502050505030304" pitchFamily="18" charset="0"/>
              </a:rPr>
              <a:t>, 450 and 900 g ha-1) in vines, prove to be efficient in increasing the Zn content in grapes (2.54 times more in the flesh and 1.82 in seed) (Table 1);</a:t>
            </a:r>
          </a:p>
          <a:p>
            <a:pPr marL="285750" indent="-285750" algn="just">
              <a:buFont typeface="Arial" panose="020B0604020202020204" pitchFamily="34" charset="0"/>
              <a:buChar char="•"/>
            </a:pPr>
            <a:endParaRPr lang="en-US" sz="1400" dirty="0">
              <a:latin typeface="Palatino Linotype" panose="02040502050505030304" pitchFamily="18" charset="0"/>
            </a:endParaRPr>
          </a:p>
          <a:p>
            <a:pPr marL="285750" indent="-285750" algn="just">
              <a:buFont typeface="Arial" panose="020B0604020202020204" pitchFamily="34" charset="0"/>
              <a:buChar char="•"/>
            </a:pPr>
            <a:r>
              <a:rPr lang="en-US" sz="1400" dirty="0">
                <a:latin typeface="Palatino Linotype" panose="02040502050505030304" pitchFamily="18" charset="0"/>
              </a:rPr>
              <a:t>Other nutrients accessed, showed mainly an interaction of synergism in the case of micronutrients and macronutrients such as P, Mn, Ca, Fe and K (except Mg) (Table 1 and 2);</a:t>
            </a:r>
          </a:p>
          <a:p>
            <a:pPr marL="285750" indent="-285750" algn="just">
              <a:buFont typeface="Arial" panose="020B0604020202020204" pitchFamily="34" charset="0"/>
              <a:buChar char="•"/>
            </a:pPr>
            <a:endParaRPr lang="en-US" sz="1400" dirty="0">
              <a:latin typeface="Palatino Linotype" panose="02040502050505030304" pitchFamily="18" charset="0"/>
            </a:endParaRPr>
          </a:p>
          <a:p>
            <a:pPr marL="285750" indent="-285750" algn="just">
              <a:buFont typeface="Arial" panose="020B0604020202020204" pitchFamily="34" charset="0"/>
              <a:buChar char="•"/>
            </a:pPr>
            <a:r>
              <a:rPr lang="en-US" sz="1400" dirty="0">
                <a:latin typeface="Palatino Linotype" panose="02040502050505030304" pitchFamily="18" charset="0"/>
              </a:rPr>
              <a:t>The results obtained, showed that increase of Zn concentration, enhanced the uptake of other nutrients, suggesting that micronutrients as Zn stimulate the plant metabolism resulting in an intensified uptake of nutrients through the roots (</a:t>
            </a:r>
            <a:r>
              <a:rPr lang="en-US" sz="1400" dirty="0" err="1">
                <a:latin typeface="Palatino Linotype" panose="02040502050505030304" pitchFamily="18" charset="0"/>
              </a:rPr>
              <a:t>Stepien</a:t>
            </a:r>
            <a:r>
              <a:rPr lang="en-US" sz="1400" dirty="0">
                <a:latin typeface="Palatino Linotype" panose="02040502050505030304" pitchFamily="18" charset="0"/>
              </a:rPr>
              <a:t> and </a:t>
            </a:r>
            <a:r>
              <a:rPr lang="en-US" sz="1400" dirty="0" err="1">
                <a:latin typeface="Palatino Linotype" panose="02040502050505030304" pitchFamily="18" charset="0"/>
              </a:rPr>
              <a:t>Wojtkowiak</a:t>
            </a:r>
            <a:r>
              <a:rPr lang="en-US" sz="1400" dirty="0">
                <a:latin typeface="Palatino Linotype" panose="02040502050505030304" pitchFamily="18" charset="0"/>
              </a:rPr>
              <a:t>, 2016). Also, Zn fertilization is related to positive effects on photosynthesis and chlorophyll synthesis, which also facilitates the absorption and accumulation of nutrients in the leaves (</a:t>
            </a:r>
            <a:r>
              <a:rPr lang="en-US" sz="1400" dirty="0" err="1">
                <a:latin typeface="Palatino Linotype" panose="02040502050505030304" pitchFamily="18" charset="0"/>
              </a:rPr>
              <a:t>Xie</a:t>
            </a:r>
            <a:r>
              <a:rPr lang="en-US" sz="1400" dirty="0">
                <a:latin typeface="Palatino Linotype" panose="02040502050505030304" pitchFamily="18" charset="0"/>
              </a:rPr>
              <a:t> et al., 2020);</a:t>
            </a:r>
          </a:p>
          <a:p>
            <a:pPr marL="285750" indent="-285750" algn="just">
              <a:buFont typeface="Arial" panose="020B0604020202020204" pitchFamily="34" charset="0"/>
              <a:buChar char="•"/>
            </a:pPr>
            <a:endParaRPr lang="en-US" sz="1400" dirty="0">
              <a:latin typeface="Palatino Linotype" panose="02040502050505030304" pitchFamily="18" charset="0"/>
            </a:endParaRPr>
          </a:p>
          <a:p>
            <a:pPr marL="285750" indent="-285750" algn="just">
              <a:buFont typeface="Arial" panose="020B0604020202020204" pitchFamily="34" charset="0"/>
              <a:buChar char="•"/>
            </a:pPr>
            <a:r>
              <a:rPr lang="en-US" sz="1400" dirty="0">
                <a:latin typeface="Palatino Linotype" panose="02040502050505030304" pitchFamily="18" charset="0"/>
              </a:rPr>
              <a:t>As for the antagonistic interactions, in this study, they only occurred in Mg, where the greatest amount of treatment with Zn significantly reduced the Mg concentration.  </a:t>
            </a:r>
          </a:p>
        </p:txBody>
      </p:sp>
      <p:graphicFrame>
        <p:nvGraphicFramePr>
          <p:cNvPr id="2" name="Tabela 1">
            <a:extLst>
              <a:ext uri="{FF2B5EF4-FFF2-40B4-BE49-F238E27FC236}">
                <a16:creationId xmlns:a16="http://schemas.microsoft.com/office/drawing/2014/main" id="{508C1ED4-09E9-4338-988D-C3736B3F89DA}"/>
              </a:ext>
            </a:extLst>
          </p:cNvPr>
          <p:cNvGraphicFramePr>
            <a:graphicFrameLocks noGrp="1"/>
          </p:cNvGraphicFramePr>
          <p:nvPr>
            <p:extLst>
              <p:ext uri="{D42A27DB-BD31-4B8C-83A1-F6EECF244321}">
                <p14:modId xmlns:p14="http://schemas.microsoft.com/office/powerpoint/2010/main" val="2514805596"/>
              </p:ext>
            </p:extLst>
          </p:nvPr>
        </p:nvGraphicFramePr>
        <p:xfrm>
          <a:off x="287655" y="1207664"/>
          <a:ext cx="4004944" cy="1433934"/>
        </p:xfrm>
        <a:graphic>
          <a:graphicData uri="http://schemas.openxmlformats.org/drawingml/2006/table">
            <a:tbl>
              <a:tblPr firstRow="1" firstCol="1" bandRow="1"/>
              <a:tblGrid>
                <a:gridCol w="800612">
                  <a:extLst>
                    <a:ext uri="{9D8B030D-6E8A-4147-A177-3AD203B41FA5}">
                      <a16:colId xmlns:a16="http://schemas.microsoft.com/office/drawing/2014/main" val="2598388238"/>
                    </a:ext>
                  </a:extLst>
                </a:gridCol>
                <a:gridCol w="801083">
                  <a:extLst>
                    <a:ext uri="{9D8B030D-6E8A-4147-A177-3AD203B41FA5}">
                      <a16:colId xmlns:a16="http://schemas.microsoft.com/office/drawing/2014/main" val="1117598297"/>
                    </a:ext>
                  </a:extLst>
                </a:gridCol>
                <a:gridCol w="801083">
                  <a:extLst>
                    <a:ext uri="{9D8B030D-6E8A-4147-A177-3AD203B41FA5}">
                      <a16:colId xmlns:a16="http://schemas.microsoft.com/office/drawing/2014/main" val="2757888573"/>
                    </a:ext>
                  </a:extLst>
                </a:gridCol>
                <a:gridCol w="801083">
                  <a:extLst>
                    <a:ext uri="{9D8B030D-6E8A-4147-A177-3AD203B41FA5}">
                      <a16:colId xmlns:a16="http://schemas.microsoft.com/office/drawing/2014/main" val="125121410"/>
                    </a:ext>
                  </a:extLst>
                </a:gridCol>
                <a:gridCol w="801083">
                  <a:extLst>
                    <a:ext uri="{9D8B030D-6E8A-4147-A177-3AD203B41FA5}">
                      <a16:colId xmlns:a16="http://schemas.microsoft.com/office/drawing/2014/main" val="3581723721"/>
                    </a:ext>
                  </a:extLst>
                </a:gridCol>
              </a:tblGrid>
              <a:tr h="159326">
                <a:tc gridSpan="5">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Micronutrient (Seed)</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E7E6E6"/>
                    </a:solidFill>
                  </a:tcPr>
                </a:tc>
                <a:tc hMerge="1">
                  <a:txBody>
                    <a:bodyPr/>
                    <a:lstStyle/>
                    <a:p>
                      <a:endParaRPr lang="pt-PT"/>
                    </a:p>
                  </a:txBody>
                  <a:tcPr/>
                </a:tc>
                <a:tc hMerge="1">
                  <a:txBody>
                    <a:bodyPr/>
                    <a:lstStyle/>
                    <a:p>
                      <a:endParaRPr lang="pt-PT"/>
                    </a:p>
                  </a:txBody>
                  <a:tcPr/>
                </a:tc>
                <a:tc hMerge="1">
                  <a:txBody>
                    <a:bodyPr/>
                    <a:lstStyle/>
                    <a:p>
                      <a:endParaRPr lang="pt-PT"/>
                    </a:p>
                  </a:txBody>
                  <a:tcPr/>
                </a:tc>
                <a:tc hMerge="1">
                  <a:txBody>
                    <a:bodyPr/>
                    <a:lstStyle/>
                    <a:p>
                      <a:endParaRPr lang="pt-PT"/>
                    </a:p>
                  </a:txBody>
                  <a:tcPr/>
                </a:tc>
                <a:extLst>
                  <a:ext uri="{0D108BD9-81ED-4DB2-BD59-A6C34878D82A}">
                    <a16:rowId xmlns:a16="http://schemas.microsoft.com/office/drawing/2014/main" val="722346606"/>
                  </a:ext>
                </a:extLst>
              </a:tr>
              <a:tr h="159326">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Sample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305735767"/>
                  </a:ext>
                </a:extLst>
              </a:tr>
              <a:tr h="159326">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Control</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24.6 ± 1.23c</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91.6 ± 4.58a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8.22 ± 0.41c</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0.00 ± 0.00c</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477850228"/>
                  </a:ext>
                </a:extLst>
              </a:tr>
              <a:tr h="159326">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ZnO 30 %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37.1 ± 1.85b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106 ± 5.31a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14.8 ± 0.74b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1148 ± 57.4b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394448394"/>
                  </a:ext>
                </a:extLst>
              </a:tr>
              <a:tr h="159326">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ZnO 60 %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44.7 ± 2.24a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105 ± 5.24a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35.9 ± 1.79a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3403 ± 170a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663987026"/>
                  </a:ext>
                </a:extLst>
              </a:tr>
              <a:tr h="159326">
                <a:tc gridSpan="5">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Micronutrients (Flesh)</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E7E6E6"/>
                    </a:solidFill>
                  </a:tcPr>
                </a:tc>
                <a:tc hMerge="1">
                  <a:txBody>
                    <a:bodyPr/>
                    <a:lstStyle/>
                    <a:p>
                      <a:endParaRPr lang="pt-PT"/>
                    </a:p>
                  </a:txBody>
                  <a:tcPr/>
                </a:tc>
                <a:tc hMerge="1">
                  <a:txBody>
                    <a:bodyPr/>
                    <a:lstStyle/>
                    <a:p>
                      <a:endParaRPr lang="pt-PT"/>
                    </a:p>
                  </a:txBody>
                  <a:tcPr/>
                </a:tc>
                <a:tc hMerge="1">
                  <a:txBody>
                    <a:bodyPr/>
                    <a:lstStyle/>
                    <a:p>
                      <a:endParaRPr lang="pt-PT"/>
                    </a:p>
                  </a:txBody>
                  <a:tcPr/>
                </a:tc>
                <a:tc hMerge="1">
                  <a:txBody>
                    <a:bodyPr/>
                    <a:lstStyle/>
                    <a:p>
                      <a:endParaRPr lang="pt-PT"/>
                    </a:p>
                  </a:txBody>
                  <a:tcPr/>
                </a:tc>
                <a:extLst>
                  <a:ext uri="{0D108BD9-81ED-4DB2-BD59-A6C34878D82A}">
                    <a16:rowId xmlns:a16="http://schemas.microsoft.com/office/drawing/2014/main" val="3953729413"/>
                  </a:ext>
                </a:extLst>
              </a:tr>
              <a:tr h="159326">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Control</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23.4 ± 1.17b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91.2 ± 4.56c</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8.66 ± 0.43c</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0.00 ± 0.00c</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509512987"/>
                  </a:ext>
                </a:extLst>
              </a:tr>
              <a:tr h="159326">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ZnO 30 %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54.4 ± 2.72a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278 ± 13.9a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27.4 ± 1.37b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2662 ± 133a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416128028"/>
                  </a:ext>
                </a:extLst>
              </a:tr>
              <a:tr h="159326">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ZnO 60 %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59.4 ± 2.97a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228 ± 11.4b</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51.8 ± 2.59a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2203 ± 110b</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056475267"/>
                  </a:ext>
                </a:extLst>
              </a:tr>
            </a:tbl>
          </a:graphicData>
        </a:graphic>
      </p:graphicFrame>
      <p:graphicFrame>
        <p:nvGraphicFramePr>
          <p:cNvPr id="3" name="Tabela 2">
            <a:extLst>
              <a:ext uri="{FF2B5EF4-FFF2-40B4-BE49-F238E27FC236}">
                <a16:creationId xmlns:a16="http://schemas.microsoft.com/office/drawing/2014/main" id="{EC0D470B-FE4A-492A-883A-82A381E900C0}"/>
              </a:ext>
            </a:extLst>
          </p:cNvPr>
          <p:cNvGraphicFramePr>
            <a:graphicFrameLocks noGrp="1"/>
          </p:cNvGraphicFramePr>
          <p:nvPr>
            <p:extLst>
              <p:ext uri="{D42A27DB-BD31-4B8C-83A1-F6EECF244321}">
                <p14:modId xmlns:p14="http://schemas.microsoft.com/office/powerpoint/2010/main" val="2017684365"/>
              </p:ext>
            </p:extLst>
          </p:nvPr>
        </p:nvGraphicFramePr>
        <p:xfrm>
          <a:off x="4584699" y="1223271"/>
          <a:ext cx="3644904" cy="1421870"/>
        </p:xfrm>
        <a:graphic>
          <a:graphicData uri="http://schemas.openxmlformats.org/drawingml/2006/table">
            <a:tbl>
              <a:tblPr firstRow="1" firstCol="1" bandRow="1"/>
              <a:tblGrid>
                <a:gridCol w="911226">
                  <a:extLst>
                    <a:ext uri="{9D8B030D-6E8A-4147-A177-3AD203B41FA5}">
                      <a16:colId xmlns:a16="http://schemas.microsoft.com/office/drawing/2014/main" val="3786173972"/>
                    </a:ext>
                  </a:extLst>
                </a:gridCol>
                <a:gridCol w="911226">
                  <a:extLst>
                    <a:ext uri="{9D8B030D-6E8A-4147-A177-3AD203B41FA5}">
                      <a16:colId xmlns:a16="http://schemas.microsoft.com/office/drawing/2014/main" val="2950185168"/>
                    </a:ext>
                  </a:extLst>
                </a:gridCol>
                <a:gridCol w="911226">
                  <a:extLst>
                    <a:ext uri="{9D8B030D-6E8A-4147-A177-3AD203B41FA5}">
                      <a16:colId xmlns:a16="http://schemas.microsoft.com/office/drawing/2014/main" val="687361656"/>
                    </a:ext>
                  </a:extLst>
                </a:gridCol>
                <a:gridCol w="911226">
                  <a:extLst>
                    <a:ext uri="{9D8B030D-6E8A-4147-A177-3AD203B41FA5}">
                      <a16:colId xmlns:a16="http://schemas.microsoft.com/office/drawing/2014/main" val="1137442204"/>
                    </a:ext>
                  </a:extLst>
                </a:gridCol>
              </a:tblGrid>
              <a:tr h="137845">
                <a:tc gridSpan="4">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Macronutrient (Seed)</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E7E6E6"/>
                    </a:solidFill>
                  </a:tcPr>
                </a:tc>
                <a:tc hMerge="1">
                  <a:txBody>
                    <a:bodyPr/>
                    <a:lstStyle/>
                    <a:p>
                      <a:endParaRPr lang="pt-PT"/>
                    </a:p>
                  </a:txBody>
                  <a:tcPr/>
                </a:tc>
                <a:tc hMerge="1">
                  <a:txBody>
                    <a:bodyPr/>
                    <a:lstStyle/>
                    <a:p>
                      <a:endParaRPr lang="pt-PT"/>
                    </a:p>
                  </a:txBody>
                  <a:tcPr/>
                </a:tc>
                <a:tc hMerge="1">
                  <a:txBody>
                    <a:bodyPr/>
                    <a:lstStyle/>
                    <a:p>
                      <a:endParaRPr lang="pt-PT"/>
                    </a:p>
                  </a:txBody>
                  <a:tcPr/>
                </a:tc>
                <a:extLst>
                  <a:ext uri="{0D108BD9-81ED-4DB2-BD59-A6C34878D82A}">
                    <a16:rowId xmlns:a16="http://schemas.microsoft.com/office/drawing/2014/main" val="2780685026"/>
                  </a:ext>
                </a:extLst>
              </a:tr>
              <a:tr h="137845">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Sample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K</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Mg</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4238348"/>
                  </a:ext>
                </a:extLst>
              </a:tr>
              <a:tr h="187934">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Control</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0.82 ± 0.04c</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6.11 ± 0.31ab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12.4 ± 0.62a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938597266"/>
                  </a:ext>
                </a:extLst>
              </a:tr>
              <a:tr h="137845">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ZnO 30 %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2.98 ± 0.15a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6.40 ± 0.32a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0.39 ± 0.02c</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013851532"/>
                  </a:ext>
                </a:extLst>
              </a:tr>
              <a:tr h="137845">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ZnO 60 %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1.88 ± 0.09b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5.16 ± 0.26b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2.78 ± 0.14b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593717936"/>
                  </a:ext>
                </a:extLst>
              </a:tr>
              <a:tr h="137845">
                <a:tc gridSpan="4">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Macronutrients (Flesh)</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E7E6E6"/>
                    </a:solidFill>
                  </a:tcPr>
                </a:tc>
                <a:tc hMerge="1">
                  <a:txBody>
                    <a:bodyPr/>
                    <a:lstStyle/>
                    <a:p>
                      <a:endParaRPr lang="pt-PT"/>
                    </a:p>
                  </a:txBody>
                  <a:tcPr/>
                </a:tc>
                <a:tc hMerge="1">
                  <a:txBody>
                    <a:bodyPr/>
                    <a:lstStyle/>
                    <a:p>
                      <a:endParaRPr lang="pt-PT"/>
                    </a:p>
                  </a:txBody>
                  <a:tcPr/>
                </a:tc>
                <a:tc hMerge="1">
                  <a:txBody>
                    <a:bodyPr/>
                    <a:lstStyle/>
                    <a:p>
                      <a:endParaRPr lang="pt-PT"/>
                    </a:p>
                  </a:txBody>
                  <a:tcPr/>
                </a:tc>
                <a:extLst>
                  <a:ext uri="{0D108BD9-81ED-4DB2-BD59-A6C34878D82A}">
                    <a16:rowId xmlns:a16="http://schemas.microsoft.com/office/drawing/2014/main" val="2896759529"/>
                  </a:ext>
                </a:extLst>
              </a:tr>
              <a:tr h="137845">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Control</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0.35 ± 0.02c</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5.44 ± 0.27c</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10.0 ± 0.50a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357960368"/>
                  </a:ext>
                </a:extLst>
              </a:tr>
              <a:tr h="137845">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ZnO 30 %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1.89 ± 0.09a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15.4 ± 0.77a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5.84 ± 0.29b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523324384"/>
                  </a:ext>
                </a:extLst>
              </a:tr>
              <a:tr h="137845">
                <a:tc>
                  <a:txBody>
                    <a:bodyPr/>
                    <a:lstStyle/>
                    <a:p>
                      <a:pPr algn="ctr">
                        <a:lnSpc>
                          <a:spcPts val="1300"/>
                        </a:lnSpc>
                      </a:pPr>
                      <a:r>
                        <a:rPr lang="en-US" sz="900" b="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ZnO 60 %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1.24 ± 0.06b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10.9 ± 0.55b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ts val="1300"/>
                        </a:lnSpc>
                      </a:pPr>
                      <a:r>
                        <a:rPr lang="en-US"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5.51 ± 0.28b</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950211263"/>
                  </a:ext>
                </a:extLst>
              </a:tr>
            </a:tbl>
          </a:graphicData>
        </a:graphic>
      </p:graphicFrame>
      <p:sp>
        <p:nvSpPr>
          <p:cNvPr id="12" name="CaixaDeTexto 11">
            <a:extLst>
              <a:ext uri="{FF2B5EF4-FFF2-40B4-BE49-F238E27FC236}">
                <a16:creationId xmlns:a16="http://schemas.microsoft.com/office/drawing/2014/main" id="{116EDEAC-4498-4DF9-B38C-58045F1319D2}"/>
              </a:ext>
            </a:extLst>
          </p:cNvPr>
          <p:cNvSpPr txBox="1"/>
          <p:nvPr/>
        </p:nvSpPr>
        <p:spPr>
          <a:xfrm>
            <a:off x="1887855" y="863311"/>
            <a:ext cx="982345" cy="307777"/>
          </a:xfrm>
          <a:prstGeom prst="rect">
            <a:avLst/>
          </a:prstGeom>
          <a:noFill/>
        </p:spPr>
        <p:txBody>
          <a:bodyPr wrap="square">
            <a:spAutoFit/>
          </a:bodyPr>
          <a:lstStyle/>
          <a:p>
            <a:pPr algn="just"/>
            <a:r>
              <a:rPr lang="en-US" sz="1400" b="1" dirty="0">
                <a:latin typeface="Palatino Linotype" panose="02040502050505030304" pitchFamily="18" charset="0"/>
              </a:rPr>
              <a:t>Table 1</a:t>
            </a:r>
          </a:p>
        </p:txBody>
      </p:sp>
      <p:sp>
        <p:nvSpPr>
          <p:cNvPr id="15" name="CaixaDeTexto 14">
            <a:extLst>
              <a:ext uri="{FF2B5EF4-FFF2-40B4-BE49-F238E27FC236}">
                <a16:creationId xmlns:a16="http://schemas.microsoft.com/office/drawing/2014/main" id="{E17360B2-CF4D-4CCD-97DD-881958CED084}"/>
              </a:ext>
            </a:extLst>
          </p:cNvPr>
          <p:cNvSpPr txBox="1"/>
          <p:nvPr/>
        </p:nvSpPr>
        <p:spPr>
          <a:xfrm>
            <a:off x="6129655" y="863339"/>
            <a:ext cx="982345" cy="307777"/>
          </a:xfrm>
          <a:prstGeom prst="rect">
            <a:avLst/>
          </a:prstGeom>
          <a:noFill/>
        </p:spPr>
        <p:txBody>
          <a:bodyPr wrap="square">
            <a:spAutoFit/>
          </a:bodyPr>
          <a:lstStyle/>
          <a:p>
            <a:pPr algn="just"/>
            <a:r>
              <a:rPr lang="en-US" sz="1400" b="1" dirty="0">
                <a:latin typeface="Palatino Linotype" panose="02040502050505030304" pitchFamily="18" charset="0"/>
              </a:rPr>
              <a:t>Table 2</a:t>
            </a:r>
          </a:p>
        </p:txBody>
      </p:sp>
    </p:spTree>
    <p:extLst>
      <p:ext uri="{BB962C8B-B14F-4D97-AF65-F5344CB8AC3E}">
        <p14:creationId xmlns:p14="http://schemas.microsoft.com/office/powerpoint/2010/main" val="88561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6</a:t>
            </a:fld>
            <a:endParaRPr lang="fr-FR">
              <a:latin typeface="Palatino Linotype" panose="02040502050505030304" pitchFamily="18" charset="0"/>
            </a:endParaRPr>
          </a:p>
        </p:txBody>
      </p:sp>
      <p:sp>
        <p:nvSpPr>
          <p:cNvPr id="7" name="TextBox 6"/>
          <p:cNvSpPr txBox="1"/>
          <p:nvPr/>
        </p:nvSpPr>
        <p:spPr>
          <a:xfrm>
            <a:off x="188855" y="4552931"/>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8" name="CaixaDeTexto 7">
            <a:extLst>
              <a:ext uri="{FF2B5EF4-FFF2-40B4-BE49-F238E27FC236}">
                <a16:creationId xmlns:a16="http://schemas.microsoft.com/office/drawing/2014/main" id="{A57AE0F4-1A32-4F30-851A-C4C3A21C5872}"/>
              </a:ext>
            </a:extLst>
          </p:cNvPr>
          <p:cNvSpPr txBox="1"/>
          <p:nvPr/>
        </p:nvSpPr>
        <p:spPr>
          <a:xfrm>
            <a:off x="188855" y="5121037"/>
            <a:ext cx="7481945" cy="1600438"/>
          </a:xfrm>
          <a:prstGeom prst="rect">
            <a:avLst/>
          </a:prstGeom>
          <a:noFill/>
        </p:spPr>
        <p:txBody>
          <a:bodyPr wrap="square">
            <a:spAutoFit/>
          </a:bodyPr>
          <a:lstStyle/>
          <a:p>
            <a:pPr algn="just"/>
            <a:r>
              <a:rPr lang="en-US" sz="1400" dirty="0">
                <a:latin typeface="Palatino Linotype" panose="02040502050505030304" pitchFamily="18" charset="0"/>
              </a:rPr>
              <a:t>Zinc foliar fertilization with ZnO is efficient, increasing the amount of this micronutrient in the flesh and seeds of the grape cv. </a:t>
            </a:r>
            <a:r>
              <a:rPr lang="en-US" sz="1400" dirty="0" err="1">
                <a:latin typeface="Palatino Linotype" panose="02040502050505030304" pitchFamily="18" charset="0"/>
              </a:rPr>
              <a:t>Fernão</a:t>
            </a:r>
            <a:r>
              <a:rPr lang="en-US" sz="1400" dirty="0">
                <a:latin typeface="Palatino Linotype" panose="02040502050505030304" pitchFamily="18" charset="0"/>
              </a:rPr>
              <a:t> Pires, and presenting a synergistic relationship with P, Fe, Mn, Ca and K. Thus, this technique is an important tool to improve the nutritional status and quality of the grape. An antagonistic relationship with the macronutrient Mg was also observed. Additionally, fertilization did not affect density, with </a:t>
            </a:r>
            <a:r>
              <a:rPr lang="en-US" sz="1400" dirty="0" err="1">
                <a:latin typeface="Palatino Linotype" panose="02040502050505030304" pitchFamily="18" charset="0"/>
              </a:rPr>
              <a:t>Fernão</a:t>
            </a:r>
            <a:r>
              <a:rPr lang="en-US" sz="1400" dirty="0">
                <a:latin typeface="Palatino Linotype" panose="02040502050505030304" pitchFamily="18" charset="0"/>
              </a:rPr>
              <a:t> Pires grapes presenting values greater than 1088 kg m</a:t>
            </a:r>
            <a:r>
              <a:rPr lang="en-US" sz="1400" baseline="30000" dirty="0">
                <a:latin typeface="Palatino Linotype" panose="02040502050505030304" pitchFamily="18" charset="0"/>
              </a:rPr>
              <a:t>-3</a:t>
            </a:r>
            <a:r>
              <a:rPr lang="en-US" sz="1400" dirty="0">
                <a:latin typeface="Palatino Linotype" panose="02040502050505030304" pitchFamily="18" charset="0"/>
              </a:rPr>
              <a:t> being important for health and sensory.</a:t>
            </a:r>
          </a:p>
        </p:txBody>
      </p:sp>
      <p:sp>
        <p:nvSpPr>
          <p:cNvPr id="11" name="CaixaDeTexto 10">
            <a:extLst>
              <a:ext uri="{FF2B5EF4-FFF2-40B4-BE49-F238E27FC236}">
                <a16:creationId xmlns:a16="http://schemas.microsoft.com/office/drawing/2014/main" id="{11FEC4C1-4CCA-4FA7-B00F-146C82BFB026}"/>
              </a:ext>
            </a:extLst>
          </p:cNvPr>
          <p:cNvSpPr txBox="1"/>
          <p:nvPr/>
        </p:nvSpPr>
        <p:spPr>
          <a:xfrm>
            <a:off x="243462" y="2752653"/>
            <a:ext cx="8657076" cy="1600438"/>
          </a:xfrm>
          <a:prstGeom prst="rect">
            <a:avLst/>
          </a:prstGeom>
          <a:noFill/>
        </p:spPr>
        <p:txBody>
          <a:bodyPr wrap="square">
            <a:spAutoFit/>
          </a:bodyPr>
          <a:lstStyle/>
          <a:p>
            <a:pPr marL="285750" indent="-285750" algn="just">
              <a:buFont typeface="Arial" panose="020B0604020202020204" pitchFamily="34" charset="0"/>
              <a:buChar char="•"/>
            </a:pPr>
            <a:r>
              <a:rPr lang="en-US" sz="1400" dirty="0">
                <a:latin typeface="Palatino Linotype" panose="02040502050505030304" pitchFamily="18" charset="0"/>
              </a:rPr>
              <a:t>According to literature, higher densities (</a:t>
            </a:r>
            <a:r>
              <a:rPr lang="en-US" sz="1400" i="1" dirty="0">
                <a:latin typeface="Palatino Linotype" panose="02040502050505030304" pitchFamily="18" charset="0"/>
              </a:rPr>
              <a:t>i.e., </a:t>
            </a:r>
            <a:r>
              <a:rPr lang="en-US" sz="1400" dirty="0">
                <a:latin typeface="Palatino Linotype" panose="02040502050505030304" pitchFamily="18" charset="0"/>
              </a:rPr>
              <a:t>≥ 1088 kg m</a:t>
            </a:r>
            <a:r>
              <a:rPr lang="en-US" sz="1400" baseline="30000" dirty="0">
                <a:latin typeface="Palatino Linotype" panose="02040502050505030304" pitchFamily="18" charset="0"/>
              </a:rPr>
              <a:t>-3</a:t>
            </a:r>
            <a:r>
              <a:rPr lang="en-US" sz="1400" dirty="0">
                <a:latin typeface="Palatino Linotype" panose="02040502050505030304" pitchFamily="18" charset="0"/>
              </a:rPr>
              <a:t>) demonstrated benefits, being more advantageous for health and sensorially (Rolle et al., 2015);</a:t>
            </a:r>
          </a:p>
          <a:p>
            <a:pPr marL="285750" indent="-285750" algn="just">
              <a:buFont typeface="Arial" panose="020B0604020202020204" pitchFamily="34" charset="0"/>
              <a:buChar char="•"/>
            </a:pPr>
            <a:endParaRPr lang="en-US" sz="1400" dirty="0">
              <a:latin typeface="Palatino Linotype" panose="02040502050505030304" pitchFamily="18" charset="0"/>
            </a:endParaRPr>
          </a:p>
          <a:p>
            <a:pPr marL="285750" indent="-285750" algn="just">
              <a:buFont typeface="Arial" panose="020B0604020202020204" pitchFamily="34" charset="0"/>
              <a:buChar char="•"/>
            </a:pPr>
            <a:r>
              <a:rPr lang="en-US" sz="1400" dirty="0" err="1">
                <a:latin typeface="Palatino Linotype" panose="02040502050505030304" pitchFamily="18" charset="0"/>
              </a:rPr>
              <a:t>Fernão</a:t>
            </a:r>
            <a:r>
              <a:rPr lang="en-US" sz="1400" dirty="0">
                <a:latin typeface="Palatino Linotype" panose="02040502050505030304" pitchFamily="18" charset="0"/>
              </a:rPr>
              <a:t> Pires grapes presented greater values ranging between 1150 – 2185 kg m</a:t>
            </a:r>
            <a:r>
              <a:rPr lang="en-US" sz="1400" baseline="30000" dirty="0">
                <a:latin typeface="Palatino Linotype" panose="02040502050505030304" pitchFamily="18" charset="0"/>
              </a:rPr>
              <a:t>-3</a:t>
            </a:r>
            <a:r>
              <a:rPr lang="en-US" sz="1400" dirty="0">
                <a:latin typeface="Palatino Linotype" panose="02040502050505030304" pitchFamily="18" charset="0"/>
              </a:rPr>
              <a:t> , where fertilization didn’t negatively affect the quality of grapes;</a:t>
            </a:r>
          </a:p>
          <a:p>
            <a:pPr marL="285750" indent="-285750" algn="just">
              <a:buFont typeface="Arial" panose="020B0604020202020204" pitchFamily="34" charset="0"/>
              <a:buChar char="•"/>
            </a:pPr>
            <a:endParaRPr lang="en-US" sz="1400" dirty="0">
              <a:latin typeface="Palatino Linotype" panose="02040502050505030304" pitchFamily="18" charset="0"/>
            </a:endParaRPr>
          </a:p>
          <a:p>
            <a:pPr marL="285750" indent="-285750" algn="just">
              <a:buFont typeface="Arial" panose="020B0604020202020204" pitchFamily="34" charset="0"/>
              <a:buChar char="•"/>
            </a:pPr>
            <a:r>
              <a:rPr lang="en-US" sz="1400" dirty="0">
                <a:latin typeface="Palatino Linotype" panose="02040502050505030304" pitchFamily="18" charset="0"/>
              </a:rPr>
              <a:t>Fertilized grapes showed higher values than control, although not significant.</a:t>
            </a:r>
          </a:p>
        </p:txBody>
      </p:sp>
      <p:sp>
        <p:nvSpPr>
          <p:cNvPr id="17" name="TextBox 3">
            <a:extLst>
              <a:ext uri="{FF2B5EF4-FFF2-40B4-BE49-F238E27FC236}">
                <a16:creationId xmlns:a16="http://schemas.microsoft.com/office/drawing/2014/main" id="{EDF62E22-104C-4222-8005-545C722DADFA}"/>
              </a:ext>
            </a:extLst>
          </p:cNvPr>
          <p:cNvSpPr txBox="1"/>
          <p:nvPr/>
        </p:nvSpPr>
        <p:spPr>
          <a:xfrm>
            <a:off x="188855" y="40170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graphicFrame>
        <p:nvGraphicFramePr>
          <p:cNvPr id="13" name="Gráfico 12">
            <a:extLst>
              <a:ext uri="{FF2B5EF4-FFF2-40B4-BE49-F238E27FC236}">
                <a16:creationId xmlns:a16="http://schemas.microsoft.com/office/drawing/2014/main" id="{5C0EC43A-69A6-47EB-986C-E3E6F2D627E4}"/>
              </a:ext>
            </a:extLst>
          </p:cNvPr>
          <p:cNvGraphicFramePr/>
          <p:nvPr>
            <p:extLst>
              <p:ext uri="{D42A27DB-BD31-4B8C-83A1-F6EECF244321}">
                <p14:modId xmlns:p14="http://schemas.microsoft.com/office/powerpoint/2010/main" val="101822116"/>
              </p:ext>
            </p:extLst>
          </p:nvPr>
        </p:nvGraphicFramePr>
        <p:xfrm>
          <a:off x="675269" y="1118883"/>
          <a:ext cx="3125206" cy="14816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50626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2769989"/>
          </a:xfrm>
          <a:prstGeom prst="rect">
            <a:avLst/>
          </a:prstGeom>
          <a:noFill/>
        </p:spPr>
        <p:txBody>
          <a:bodyPr wrap="square" rtlCol="0">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pPr algn="just"/>
            <a:r>
              <a:rPr lang="en-US" dirty="0">
                <a:latin typeface="Palatino Linotype" panose="02040502050505030304" pitchFamily="18" charset="0"/>
              </a:rPr>
              <a:t>The authors thanks to </a:t>
            </a:r>
            <a:r>
              <a:rPr lang="en-US" dirty="0" err="1">
                <a:latin typeface="Palatino Linotype" panose="02040502050505030304" pitchFamily="18" charset="0"/>
              </a:rPr>
              <a:t>Engenier</a:t>
            </a:r>
            <a:r>
              <a:rPr lang="en-US" dirty="0">
                <a:latin typeface="Palatino Linotype" panose="02040502050505030304" pitchFamily="18" charset="0"/>
              </a:rPr>
              <a:t> Luís Silva (</a:t>
            </a:r>
            <a:r>
              <a:rPr lang="en-US" dirty="0" err="1">
                <a:latin typeface="Palatino Linotype" panose="02040502050505030304" pitchFamily="18" charset="0"/>
              </a:rPr>
              <a:t>Adega</a:t>
            </a:r>
            <a:r>
              <a:rPr lang="en-US" dirty="0">
                <a:latin typeface="Palatino Linotype" panose="02040502050505030304" pitchFamily="18" charset="0"/>
              </a:rPr>
              <a:t> </a:t>
            </a:r>
            <a:r>
              <a:rPr lang="en-US" dirty="0" err="1">
                <a:latin typeface="Palatino Linotype" panose="02040502050505030304" pitchFamily="18" charset="0"/>
              </a:rPr>
              <a:t>Cooperativa</a:t>
            </a:r>
            <a:r>
              <a:rPr lang="en-US" dirty="0">
                <a:latin typeface="Palatino Linotype" panose="02040502050505030304" pitchFamily="18" charset="0"/>
              </a:rPr>
              <a:t> de </a:t>
            </a:r>
            <a:r>
              <a:rPr lang="en-US" dirty="0" err="1">
                <a:latin typeface="Palatino Linotype" panose="02040502050505030304" pitchFamily="18" charset="0"/>
              </a:rPr>
              <a:t>Palmela</a:t>
            </a:r>
            <a:r>
              <a:rPr lang="en-US" dirty="0">
                <a:latin typeface="Palatino Linotype" panose="02040502050505030304" pitchFamily="18" charset="0"/>
              </a:rPr>
              <a:t>- Casa </a:t>
            </a:r>
            <a:r>
              <a:rPr lang="en-US" dirty="0" err="1">
                <a:latin typeface="Palatino Linotype" panose="02040502050505030304" pitchFamily="18" charset="0"/>
              </a:rPr>
              <a:t>Agrícola</a:t>
            </a:r>
            <a:r>
              <a:rPr lang="en-US" dirty="0">
                <a:latin typeface="Palatino Linotype" panose="02040502050505030304" pitchFamily="18" charset="0"/>
              </a:rPr>
              <a:t> Nunes Oliveira da Silva </a:t>
            </a:r>
            <a:r>
              <a:rPr lang="en-US" dirty="0" err="1">
                <a:latin typeface="Palatino Linotype" panose="02040502050505030304" pitchFamily="18" charset="0"/>
              </a:rPr>
              <a:t>Lda</a:t>
            </a:r>
            <a:r>
              <a:rPr lang="en-US" dirty="0">
                <a:latin typeface="Palatino Linotype" panose="02040502050505030304" pitchFamily="18" charset="0"/>
              </a:rPr>
              <a:t>) for technical assistance to project PDR2020-101-030727 – for the financial support. We also thanks to the Research </a:t>
            </a:r>
            <a:r>
              <a:rPr lang="en-US" dirty="0" err="1">
                <a:latin typeface="Palatino Linotype" panose="02040502050505030304" pitchFamily="18" charset="0"/>
              </a:rPr>
              <a:t>centres</a:t>
            </a:r>
            <a:r>
              <a:rPr lang="en-US" dirty="0">
                <a:latin typeface="Palatino Linotype" panose="02040502050505030304" pitchFamily="18" charset="0"/>
              </a:rPr>
              <a:t> (</a:t>
            </a:r>
            <a:r>
              <a:rPr lang="en-US" dirty="0" err="1">
                <a:latin typeface="Palatino Linotype" panose="02040502050505030304" pitchFamily="18" charset="0"/>
              </a:rPr>
              <a:t>GeoBioTec</a:t>
            </a:r>
            <a:r>
              <a:rPr lang="en-US" dirty="0">
                <a:latin typeface="Palatino Linotype" panose="02040502050505030304" pitchFamily="18" charset="0"/>
              </a:rPr>
              <a:t>) UIDB/04035/2020 and (CEF) UIDB/00239/2020 for support facilities.. This work was further supported in part by the research center Grant Nº. UID/FIS/04559/2013 to </a:t>
            </a:r>
            <a:r>
              <a:rPr lang="en-US" dirty="0" err="1">
                <a:latin typeface="Palatino Linotype" panose="02040502050505030304" pitchFamily="18" charset="0"/>
              </a:rPr>
              <a:t>LIBPhys</a:t>
            </a:r>
            <a:r>
              <a:rPr lang="en-US" dirty="0">
                <a:latin typeface="Palatino Linotype" panose="02040502050505030304" pitchFamily="18" charset="0"/>
              </a:rPr>
              <a:t>-UNL, from the FCT/MCTES/PIDDAC and by the project PDR2020-101-030727. </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7</a:t>
            </a:fld>
            <a:endParaRPr lang="fr-FR">
              <a:latin typeface="Palatino Linotype" panose="02040502050505030304" pitchFamily="18" charset="0"/>
            </a:endParaRPr>
          </a:p>
        </p:txBody>
      </p:sp>
      <p:pic>
        <p:nvPicPr>
          <p:cNvPr id="6" name="Picture 4">
            <a:extLst>
              <a:ext uri="{FF2B5EF4-FFF2-40B4-BE49-F238E27FC236}">
                <a16:creationId xmlns:a16="http://schemas.microsoft.com/office/drawing/2014/main" id="{9969642B-48A9-4134-B43B-1E49BD0E91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90"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Geobiociências, Geoengenharias e Geotecnologias | Faculdade de Ciências e  Tecnologia / Universidade Nova de Lisboa">
            <a:extLst>
              <a:ext uri="{FF2B5EF4-FFF2-40B4-BE49-F238E27FC236}">
                <a16:creationId xmlns:a16="http://schemas.microsoft.com/office/drawing/2014/main" id="{12608E79-D03E-49D5-B21D-DD9EF8EA157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457" b="8152"/>
          <a:stretch/>
        </p:blipFill>
        <p:spPr bwMode="auto">
          <a:xfrm>
            <a:off x="903028" y="3795981"/>
            <a:ext cx="3015082" cy="104426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Repositório da Universidade de Lisboa: CEF - Centro de Estudos Florestais">
            <a:extLst>
              <a:ext uri="{FF2B5EF4-FFF2-40B4-BE49-F238E27FC236}">
                <a16:creationId xmlns:a16="http://schemas.microsoft.com/office/drawing/2014/main" id="{E35DCD7E-BBF7-45F5-9DA7-021F2833A1B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398" b="8413"/>
          <a:stretch/>
        </p:blipFill>
        <p:spPr bwMode="auto">
          <a:xfrm>
            <a:off x="4877539" y="3484937"/>
            <a:ext cx="1617295" cy="1361571"/>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m 10">
            <a:extLst>
              <a:ext uri="{FF2B5EF4-FFF2-40B4-BE49-F238E27FC236}">
                <a16:creationId xmlns:a16="http://schemas.microsoft.com/office/drawing/2014/main" id="{51D2404A-09BA-42F0-B75C-E702CA2CC3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3028" y="5374758"/>
            <a:ext cx="3015082" cy="680484"/>
          </a:xfrm>
          <a:prstGeom prst="rect">
            <a:avLst/>
          </a:prstGeom>
        </p:spPr>
      </p:pic>
      <p:pic>
        <p:nvPicPr>
          <p:cNvPr id="13" name="Picture 4" descr="BEM-VINDO / WELCOME :: Adega de Palmela">
            <a:extLst>
              <a:ext uri="{FF2B5EF4-FFF2-40B4-BE49-F238E27FC236}">
                <a16:creationId xmlns:a16="http://schemas.microsoft.com/office/drawing/2014/main" id="{BFE2E813-2E43-4E77-86F2-363250926D2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7742" y="4899490"/>
            <a:ext cx="1935109" cy="163102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Departamento de Física |">
            <a:extLst>
              <a:ext uri="{FF2B5EF4-FFF2-40B4-BE49-F238E27FC236}">
                <a16:creationId xmlns:a16="http://schemas.microsoft.com/office/drawing/2014/main" id="{34395BC9-2942-49C5-B6C9-E7141355C60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89575" y="3612144"/>
            <a:ext cx="1266825" cy="125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1083</TotalTime>
  <Words>1509</Words>
  <Application>Microsoft Office PowerPoint</Application>
  <PresentationFormat>Apresentação no Ecrã (4:3)</PresentationFormat>
  <Paragraphs>129</Paragraphs>
  <Slides>7</Slides>
  <Notes>1</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7</vt:i4>
      </vt:variant>
    </vt:vector>
  </HeadingPairs>
  <TitlesOfParts>
    <vt:vector size="12" baseType="lpstr">
      <vt:lpstr>Arial</vt:lpstr>
      <vt:lpstr>Calibri</vt:lpstr>
      <vt:lpstr>Calibri Light</vt:lpstr>
      <vt:lpstr>Palatino Linotype</vt:lpstr>
      <vt:lpstr>Office Theme</vt:lpstr>
      <vt:lpstr>Apresentação do PowerPoint</vt:lpstr>
      <vt:lpstr>Zn nutrition of Vitis Vinifera White Grapes: Characterization of Antagonistic and Synergistic Interactions by µEDXRF tissue analyses </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Diana</cp:lastModifiedBy>
  <cp:revision>90</cp:revision>
  <dcterms:created xsi:type="dcterms:W3CDTF">2017-05-27T02:37:01Z</dcterms:created>
  <dcterms:modified xsi:type="dcterms:W3CDTF">2022-01-07T19:43:48Z</dcterms:modified>
</cp:coreProperties>
</file>