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7" r:id="rId2"/>
    <p:sldId id="285" r:id="rId3"/>
    <p:sldId id="258" r:id="rId4"/>
    <p:sldId id="268" r:id="rId5"/>
    <p:sldId id="269" r:id="rId6"/>
    <p:sldId id="263" r:id="rId7"/>
    <p:sldId id="308" r:id="rId8"/>
    <p:sldId id="307" r:id="rId9"/>
    <p:sldId id="302" r:id="rId10"/>
    <p:sldId id="300" r:id="rId11"/>
    <p:sldId id="270" r:id="rId12"/>
    <p:sldId id="260" r:id="rId13"/>
    <p:sldId id="330" r:id="rId14"/>
    <p:sldId id="332" r:id="rId15"/>
    <p:sldId id="333" r:id="rId16"/>
    <p:sldId id="334" r:id="rId17"/>
    <p:sldId id="329" r:id="rId18"/>
    <p:sldId id="313" r:id="rId19"/>
    <p:sldId id="331" r:id="rId20"/>
    <p:sldId id="312" r:id="rId21"/>
    <p:sldId id="272" r:id="rId22"/>
    <p:sldId id="325" r:id="rId23"/>
    <p:sldId id="259" r:id="rId24"/>
    <p:sldId id="273" r:id="rId25"/>
    <p:sldId id="287" r:id="rId26"/>
    <p:sldId id="293" r:id="rId27"/>
    <p:sldId id="294" r:id="rId28"/>
    <p:sldId id="295" r:id="rId29"/>
    <p:sldId id="326" r:id="rId30"/>
    <p:sldId id="327" r:id="rId3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A77B"/>
    <a:srgbClr val="996600"/>
    <a:srgbClr val="CC9900"/>
    <a:srgbClr val="996633"/>
    <a:srgbClr val="907A3C"/>
    <a:srgbClr val="006600"/>
    <a:srgbClr val="008000"/>
    <a:srgbClr val="336600"/>
    <a:srgbClr val="927408"/>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E:\Users\Hector\H&#233;ctor%20T.%20Mojica\Google%20Drive\ARTICULOS%20%20ELABORANDOSE%20Y%20REVISTAS\MDPI%20REVISTA%20JOURNAL%20AGRICULTURA%20MDPI\IOCAG%202022\data%20bas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Users\Hector\H&#233;ctor%20T.%20Mojica\Google%20Drive\ARTICULOS%20%20ELABORANDOSE%20Y%20REVISTAS\MDPI%20REVISTA%20JOURNAL%20AGRICULTURA%20MDPI\IOCAG%202022\data%20bas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Users\Hector\H&#233;ctor%20T.%20Mojica\Google%20Drive\ARTICULOS%20%20ELABORANDOSE%20Y%20REVISTAS\MDPI%20REVISTA%20JOURNAL%20AGRICULTURA%20MDPI\IOCAG%202022\data%20bas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77772098912082E-2"/>
          <c:y val="4.8383650536145295E-2"/>
          <c:w val="0.88500638270152399"/>
          <c:h val="0.80933644600957544"/>
        </c:manualLayout>
      </c:layout>
      <c:lineChart>
        <c:grouping val="standard"/>
        <c:varyColors val="0"/>
        <c:ser>
          <c:idx val="0"/>
          <c:order val="0"/>
          <c:tx>
            <c:strRef>
              <c:f>Hoja2!$D$5</c:f>
              <c:strCache>
                <c:ptCount val="1"/>
                <c:pt idx="0">
                  <c:v>Aridturism</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Palatino Linotype" panose="02040502050505030304" pitchFamily="18" charset="0"/>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stdErr"/>
            <c:noEndCap val="0"/>
            <c:spPr>
              <a:noFill/>
              <a:ln w="9525" cap="flat" cmpd="sng" algn="ctr">
                <a:solidFill>
                  <a:schemeClr val="tx1">
                    <a:lumMod val="65000"/>
                    <a:lumOff val="35000"/>
                  </a:schemeClr>
                </a:solidFill>
                <a:round/>
              </a:ln>
              <a:effectLst/>
            </c:spPr>
          </c:errBar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Hoja2!$D$6:$D$11</c:f>
              <c:numCache>
                <c:formatCode>General</c:formatCode>
                <c:ptCount val="6"/>
                <c:pt idx="0">
                  <c:v>93</c:v>
                </c:pt>
                <c:pt idx="1">
                  <c:v>26</c:v>
                </c:pt>
                <c:pt idx="2">
                  <c:v>89</c:v>
                </c:pt>
                <c:pt idx="3">
                  <c:v>14</c:v>
                </c:pt>
                <c:pt idx="4">
                  <c:v>62</c:v>
                </c:pt>
                <c:pt idx="5">
                  <c:v>47</c:v>
                </c:pt>
              </c:numCache>
            </c:numRef>
          </c:val>
          <c:smooth val="0"/>
        </c:ser>
        <c:ser>
          <c:idx val="1"/>
          <c:order val="1"/>
          <c:tx>
            <c:strRef>
              <c:f>Hoja2!$E$5</c:f>
              <c:strCache>
                <c:ptCount val="1"/>
                <c:pt idx="0">
                  <c:v>Buffer areas to protect wildlife</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Palatino Linotype" panose="02040502050505030304" pitchFamily="18" charset="0"/>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stdErr"/>
            <c:noEndCap val="0"/>
            <c:spPr>
              <a:noFill/>
              <a:ln w="9525" cap="flat" cmpd="sng" algn="ctr">
                <a:solidFill>
                  <a:schemeClr val="tx1">
                    <a:lumMod val="65000"/>
                    <a:lumOff val="35000"/>
                  </a:schemeClr>
                </a:solidFill>
                <a:round/>
              </a:ln>
              <a:effectLst/>
            </c:spPr>
          </c:errBar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Hoja2!$E$6:$E$11</c:f>
              <c:numCache>
                <c:formatCode>General</c:formatCode>
                <c:ptCount val="6"/>
                <c:pt idx="0">
                  <c:v>94</c:v>
                </c:pt>
                <c:pt idx="1">
                  <c:v>12</c:v>
                </c:pt>
                <c:pt idx="2">
                  <c:v>100</c:v>
                </c:pt>
                <c:pt idx="3">
                  <c:v>85</c:v>
                </c:pt>
                <c:pt idx="4">
                  <c:v>98</c:v>
                </c:pt>
                <c:pt idx="5">
                  <c:v>100</c:v>
                </c:pt>
              </c:numCache>
            </c:numRef>
          </c:val>
          <c:smooth val="0"/>
        </c:ser>
        <c:ser>
          <c:idx val="2"/>
          <c:order val="2"/>
          <c:tx>
            <c:strRef>
              <c:f>Hoja2!$F$5</c:f>
              <c:strCache>
                <c:ptCount val="1"/>
                <c:pt idx="0">
                  <c:v>Rescue grazing</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Palatino Linotype" panose="02040502050505030304" pitchFamily="18" charset="0"/>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stdErr"/>
            <c:noEndCap val="0"/>
            <c:spPr>
              <a:noFill/>
              <a:ln w="9525" cap="flat" cmpd="sng" algn="ctr">
                <a:solidFill>
                  <a:schemeClr val="tx1">
                    <a:lumMod val="65000"/>
                    <a:lumOff val="35000"/>
                  </a:schemeClr>
                </a:solidFill>
                <a:round/>
              </a:ln>
              <a:effectLst/>
            </c:spPr>
          </c:errBar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Hoja2!$F$6:$F$11</c:f>
              <c:numCache>
                <c:formatCode>General</c:formatCode>
                <c:ptCount val="6"/>
                <c:pt idx="0">
                  <c:v>86</c:v>
                </c:pt>
                <c:pt idx="1">
                  <c:v>36</c:v>
                </c:pt>
                <c:pt idx="2">
                  <c:v>86</c:v>
                </c:pt>
                <c:pt idx="3">
                  <c:v>62</c:v>
                </c:pt>
                <c:pt idx="4">
                  <c:v>61</c:v>
                </c:pt>
                <c:pt idx="5">
                  <c:v>47</c:v>
                </c:pt>
              </c:numCache>
            </c:numRef>
          </c:val>
          <c:smooth val="0"/>
        </c:ser>
        <c:ser>
          <c:idx val="3"/>
          <c:order val="3"/>
          <c:tx>
            <c:strRef>
              <c:f>Hoja2!$G$5</c:f>
              <c:strCache>
                <c:ptCount val="1"/>
                <c:pt idx="0">
                  <c:v>Hay productuction</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Palatino Linotype" panose="02040502050505030304" pitchFamily="18" charset="0"/>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stdErr"/>
            <c:noEndCap val="0"/>
            <c:spPr>
              <a:noFill/>
              <a:ln w="9525" cap="flat" cmpd="sng" algn="ctr">
                <a:solidFill>
                  <a:schemeClr val="tx1">
                    <a:lumMod val="65000"/>
                    <a:lumOff val="35000"/>
                  </a:schemeClr>
                </a:solidFill>
                <a:round/>
              </a:ln>
              <a:effectLst/>
            </c:spPr>
          </c:errBar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Hoja2!$G$6:$G$11</c:f>
              <c:numCache>
                <c:formatCode>General</c:formatCode>
                <c:ptCount val="6"/>
                <c:pt idx="0">
                  <c:v>25</c:v>
                </c:pt>
                <c:pt idx="1">
                  <c:v>100</c:v>
                </c:pt>
                <c:pt idx="2">
                  <c:v>14</c:v>
                </c:pt>
                <c:pt idx="3">
                  <c:v>94</c:v>
                </c:pt>
                <c:pt idx="4">
                  <c:v>79</c:v>
                </c:pt>
                <c:pt idx="5">
                  <c:v>25</c:v>
                </c:pt>
              </c:numCache>
            </c:numRef>
          </c:val>
          <c:smooth val="0"/>
        </c:ser>
        <c:dLbls>
          <c:dLblPos val="ctr"/>
          <c:showLegendKey val="0"/>
          <c:showVal val="1"/>
          <c:showCatName val="0"/>
          <c:showSerName val="0"/>
          <c:showPercent val="0"/>
          <c:showBubbleSize val="0"/>
        </c:dLbls>
        <c:smooth val="0"/>
        <c:axId val="287847608"/>
        <c:axId val="287849960"/>
      </c:lineChart>
      <c:catAx>
        <c:axId val="28784760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Palatino Linotype" panose="02040502050505030304" pitchFamily="18" charset="0"/>
                    <a:ea typeface="+mn-ea"/>
                    <a:cs typeface="+mn-cs"/>
                  </a:defRPr>
                </a:pPr>
                <a:r>
                  <a:rPr lang="es-MX" b="1" dirty="0" err="1" smtClean="0">
                    <a:solidFill>
                      <a:schemeClr val="tx1"/>
                    </a:solidFill>
                  </a:rPr>
                  <a:t>Aspect</a:t>
                </a:r>
                <a:r>
                  <a:rPr lang="es-MX" b="1" dirty="0" smtClean="0">
                    <a:solidFill>
                      <a:schemeClr val="tx1"/>
                    </a:solidFill>
                  </a:rPr>
                  <a:t> </a:t>
                </a:r>
                <a:r>
                  <a:rPr lang="es-MX" b="1" dirty="0" err="1" smtClean="0">
                    <a:solidFill>
                      <a:schemeClr val="tx1"/>
                    </a:solidFill>
                  </a:rPr>
                  <a:t>evaluated</a:t>
                </a:r>
                <a:r>
                  <a:rPr lang="es-MX" b="1" dirty="0" smtClean="0">
                    <a:solidFill>
                      <a:schemeClr val="tx1"/>
                    </a:solidFill>
                  </a:rPr>
                  <a:t> </a:t>
                </a:r>
                <a:r>
                  <a:rPr lang="es-MX" b="1" dirty="0" err="1" smtClean="0">
                    <a:solidFill>
                      <a:schemeClr val="tx1"/>
                    </a:solidFill>
                  </a:rPr>
                  <a:t>on</a:t>
                </a:r>
                <a:r>
                  <a:rPr lang="es-MX" b="1" dirty="0" smtClean="0">
                    <a:solidFill>
                      <a:schemeClr val="tx1"/>
                    </a:solidFill>
                  </a:rPr>
                  <a:t> </a:t>
                </a:r>
                <a:r>
                  <a:rPr lang="es-MX" b="1" dirty="0" err="1" smtClean="0">
                    <a:solidFill>
                      <a:schemeClr val="tx1"/>
                    </a:solidFill>
                  </a:rPr>
                  <a:t>the</a:t>
                </a:r>
                <a:r>
                  <a:rPr lang="es-MX" b="1" dirty="0" smtClean="0">
                    <a:solidFill>
                      <a:schemeClr val="tx1"/>
                    </a:solidFill>
                  </a:rPr>
                  <a:t> Braden </a:t>
                </a:r>
                <a:r>
                  <a:rPr lang="es-MX" b="1" dirty="0" err="1" smtClean="0">
                    <a:solidFill>
                      <a:schemeClr val="tx1"/>
                    </a:solidFill>
                  </a:rPr>
                  <a:t>Scale</a:t>
                </a:r>
                <a:endParaRPr lang="es-MX" b="1" dirty="0">
                  <a:solidFill>
                    <a:schemeClr val="tx1"/>
                  </a:solidFill>
                </a:endParaRP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Palatino Linotype" panose="02040502050505030304" pitchFamily="18" charset="0"/>
                  <a:ea typeface="+mn-ea"/>
                  <a:cs typeface="+mn-cs"/>
                </a:defRPr>
              </a:pPr>
              <a:endParaRPr lang="es-MX"/>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Palatino Linotype" panose="02040502050505030304" pitchFamily="18" charset="0"/>
                <a:ea typeface="+mn-ea"/>
                <a:cs typeface="+mn-cs"/>
              </a:defRPr>
            </a:pPr>
            <a:endParaRPr lang="es-MX"/>
          </a:p>
        </c:txPr>
        <c:crossAx val="287849960"/>
        <c:crosses val="autoZero"/>
        <c:auto val="1"/>
        <c:lblAlgn val="ctr"/>
        <c:lblOffset val="100"/>
        <c:noMultiLvlLbl val="0"/>
      </c:catAx>
      <c:valAx>
        <c:axId val="287849960"/>
        <c:scaling>
          <c:orientation val="minMax"/>
          <c:max val="1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Palatino Linotype" panose="02040502050505030304" pitchFamily="18" charset="0"/>
                    <a:ea typeface="+mn-ea"/>
                    <a:cs typeface="+mn-cs"/>
                  </a:defRPr>
                </a:pPr>
                <a:r>
                  <a:rPr lang="es-MX" sz="1600" dirty="0" err="1" smtClean="0">
                    <a:solidFill>
                      <a:schemeClr val="tx1"/>
                    </a:solidFill>
                  </a:rPr>
                  <a:t>Level</a:t>
                </a:r>
                <a:r>
                  <a:rPr lang="es-MX" sz="1600" dirty="0" smtClean="0">
                    <a:solidFill>
                      <a:schemeClr val="tx1"/>
                    </a:solidFill>
                  </a:rPr>
                  <a:t> of ecotechnological </a:t>
                </a:r>
                <a:r>
                  <a:rPr lang="es-MX" sz="1600" dirty="0" err="1" smtClean="0">
                    <a:solidFill>
                      <a:schemeClr val="tx1"/>
                    </a:solidFill>
                  </a:rPr>
                  <a:t>inclusion</a:t>
                </a:r>
                <a:endParaRPr lang="es-MX" sz="1600" dirty="0">
                  <a:solidFill>
                    <a:schemeClr val="tx1"/>
                  </a:solidFill>
                </a:endParaRP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Palatino Linotype" panose="02040502050505030304" pitchFamily="18" charset="0"/>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Palatino Linotype" panose="02040502050505030304" pitchFamily="18" charset="0"/>
                <a:ea typeface="+mn-ea"/>
                <a:cs typeface="+mn-cs"/>
              </a:defRPr>
            </a:pPr>
            <a:endParaRPr lang="es-MX"/>
          </a:p>
        </c:txPr>
        <c:crossAx val="287847608"/>
        <c:crosses val="autoZero"/>
        <c:crossBetween val="between"/>
        <c:majorUnit val="2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Palatino Linotype" panose="02040502050505030304" pitchFamily="18" charset="0"/>
              <a:ea typeface="+mn-ea"/>
              <a:cs typeface="+mn-cs"/>
            </a:defRPr>
          </a:pPr>
          <a:endParaRPr lang="es-MX"/>
        </a:p>
      </c:txPr>
    </c:legend>
    <c:plotVisOnly val="1"/>
    <c:dispBlanksAs val="gap"/>
    <c:showDLblsOverMax val="0"/>
  </c:chart>
  <c:spPr>
    <a:noFill/>
    <a:ln>
      <a:noFill/>
    </a:ln>
    <a:effectLst/>
  </c:spPr>
  <c:txPr>
    <a:bodyPr/>
    <a:lstStyle/>
    <a:p>
      <a:pPr>
        <a:defRPr sz="1200">
          <a:solidFill>
            <a:sysClr val="windowText" lastClr="000000"/>
          </a:solidFill>
          <a:latin typeface="Palatino Linotype" panose="02040502050505030304" pitchFamily="18" charset="0"/>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Hoja2!$D$5</c:f>
              <c:strCache>
                <c:ptCount val="1"/>
                <c:pt idx="0">
                  <c:v>Aridturism</c:v>
                </c:pt>
              </c:strCache>
            </c:strRef>
          </c:tx>
          <c:spPr>
            <a:solidFill>
              <a:schemeClr val="accent2">
                <a:lumMod val="75000"/>
              </a:schemeClr>
            </a:solid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trendline>
            <c:spPr>
              <a:ln w="19050" cap="rnd">
                <a:solidFill>
                  <a:schemeClr val="accent1"/>
                </a:solidFill>
              </a:ln>
              <a:effectLst/>
            </c:spPr>
            <c:trendlineType val="linear"/>
            <c:dispRSqr val="0"/>
            <c:dispEq val="0"/>
          </c:trendline>
          <c:errBars>
            <c:errBarType val="both"/>
            <c:errValType val="stdErr"/>
            <c:noEndCap val="0"/>
            <c:spPr>
              <a:noFill/>
              <a:ln w="9525">
                <a:solidFill>
                  <a:schemeClr val="tx1">
                    <a:lumMod val="50000"/>
                    <a:lumOff val="50000"/>
                  </a:schemeClr>
                </a:solidFill>
                <a:round/>
              </a:ln>
              <a:effectLst/>
            </c:spPr>
          </c:errBar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Hoja2!$D$6:$D$11</c:f>
              <c:numCache>
                <c:formatCode>General</c:formatCode>
                <c:ptCount val="6"/>
                <c:pt idx="0">
                  <c:v>93</c:v>
                </c:pt>
                <c:pt idx="1">
                  <c:v>26</c:v>
                </c:pt>
                <c:pt idx="2">
                  <c:v>89</c:v>
                </c:pt>
                <c:pt idx="3">
                  <c:v>14</c:v>
                </c:pt>
                <c:pt idx="4">
                  <c:v>62</c:v>
                </c:pt>
                <c:pt idx="5">
                  <c:v>47</c:v>
                </c:pt>
              </c:numCache>
            </c:numRef>
          </c:val>
        </c:ser>
        <c:ser>
          <c:idx val="1"/>
          <c:order val="1"/>
          <c:tx>
            <c:strRef>
              <c:f>Hoja2!$G$5</c:f>
              <c:strCache>
                <c:ptCount val="1"/>
                <c:pt idx="0">
                  <c:v>Hay productuction</c:v>
                </c:pt>
              </c:strCache>
            </c:strRef>
          </c:tx>
          <c:spPr>
            <a:solidFill>
              <a:srgbClr val="996633"/>
            </a:solidFill>
            <a:ln>
              <a:solidFill>
                <a:srgbClr val="907A3C"/>
              </a:solid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errBars>
            <c:errBarType val="both"/>
            <c:errValType val="stdErr"/>
            <c:noEndCap val="0"/>
            <c:spPr>
              <a:noFill/>
              <a:ln w="9525">
                <a:solidFill>
                  <a:schemeClr val="tx1">
                    <a:lumMod val="50000"/>
                    <a:lumOff val="50000"/>
                  </a:schemeClr>
                </a:solidFill>
                <a:round/>
              </a:ln>
              <a:effectLst/>
            </c:spPr>
          </c:errBar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Hoja2!$G$6:$G$11</c:f>
              <c:numCache>
                <c:formatCode>General</c:formatCode>
                <c:ptCount val="6"/>
                <c:pt idx="0">
                  <c:v>25</c:v>
                </c:pt>
                <c:pt idx="1">
                  <c:v>100</c:v>
                </c:pt>
                <c:pt idx="2">
                  <c:v>14</c:v>
                </c:pt>
                <c:pt idx="3">
                  <c:v>94</c:v>
                </c:pt>
                <c:pt idx="4">
                  <c:v>79</c:v>
                </c:pt>
                <c:pt idx="5">
                  <c:v>25</c:v>
                </c:pt>
              </c:numCache>
            </c:numRef>
          </c:val>
        </c:ser>
        <c:dLbls>
          <c:dLblPos val="outEnd"/>
          <c:showLegendKey val="0"/>
          <c:showVal val="1"/>
          <c:showCatName val="0"/>
          <c:showSerName val="0"/>
          <c:showPercent val="0"/>
          <c:showBubbleSize val="0"/>
        </c:dLbls>
        <c:gapWidth val="164"/>
        <c:overlap val="-22"/>
        <c:axId val="287850352"/>
        <c:axId val="287848392"/>
      </c:barChart>
      <c:catAx>
        <c:axId val="28785035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solidFill>
                      <a:schemeClr val="tx1"/>
                    </a:solidFill>
                  </a:rPr>
                  <a:t>Aspect evaluated on the Braden scale</a:t>
                </a:r>
                <a:endParaRPr lang="es-MX" sz="1400" dirty="0">
                  <a:solidFill>
                    <a:schemeClr val="tx1"/>
                  </a:solidFill>
                </a:endParaRP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MX"/>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MX"/>
          </a:p>
        </c:txPr>
        <c:crossAx val="287848392"/>
        <c:crosses val="autoZero"/>
        <c:auto val="1"/>
        <c:lblAlgn val="ctr"/>
        <c:lblOffset val="100"/>
        <c:noMultiLvlLbl val="0"/>
      </c:catAx>
      <c:valAx>
        <c:axId val="287848392"/>
        <c:scaling>
          <c:orientation val="minMax"/>
          <c:max val="100"/>
        </c:scaling>
        <c:delete val="0"/>
        <c:axPos val="l"/>
        <c:title>
          <c:tx>
            <c:rich>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US" dirty="0">
                    <a:solidFill>
                      <a:schemeClr val="tx1"/>
                    </a:solidFill>
                  </a:rPr>
                  <a:t>Level of ecotechnological adoption </a:t>
                </a:r>
                <a:r>
                  <a:rPr lang="en-US" dirty="0" smtClean="0">
                    <a:solidFill>
                      <a:schemeClr val="tx1"/>
                    </a:solidFill>
                  </a:rPr>
                  <a:t>by </a:t>
                </a:r>
                <a:r>
                  <a:rPr lang="en-US" dirty="0">
                    <a:solidFill>
                      <a:schemeClr val="tx1"/>
                    </a:solidFill>
                  </a:rPr>
                  <a:t>quartile</a:t>
                </a:r>
                <a:endParaRPr lang="es-MX" dirty="0">
                  <a:solidFill>
                    <a:schemeClr val="tx1"/>
                  </a:solidFill>
                </a:endParaRP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MX"/>
          </a:p>
        </c:txPr>
        <c:crossAx val="28785035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Hoja2!$E$5</c:f>
              <c:strCache>
                <c:ptCount val="1"/>
                <c:pt idx="0">
                  <c:v>Buffer areas to protect wildlife</c:v>
                </c:pt>
              </c:strCache>
            </c:strRef>
          </c:tx>
          <c:spPr>
            <a:ln w="34925" cap="rnd">
              <a:solidFill>
                <a:schemeClr val="accent3">
                  <a:lumMod val="50000"/>
                </a:schemeClr>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Palatino Linotype" panose="02040502050505030304" pitchFamily="18" charset="0"/>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Hoja2!$E$6:$E$11</c:f>
              <c:numCache>
                <c:formatCode>General</c:formatCode>
                <c:ptCount val="6"/>
                <c:pt idx="0">
                  <c:v>94</c:v>
                </c:pt>
                <c:pt idx="1">
                  <c:v>12</c:v>
                </c:pt>
                <c:pt idx="2">
                  <c:v>100</c:v>
                </c:pt>
                <c:pt idx="3">
                  <c:v>85</c:v>
                </c:pt>
                <c:pt idx="4">
                  <c:v>98</c:v>
                </c:pt>
                <c:pt idx="5">
                  <c:v>100</c:v>
                </c:pt>
              </c:numCache>
            </c:numRef>
          </c:val>
          <c:smooth val="0"/>
        </c:ser>
        <c:ser>
          <c:idx val="1"/>
          <c:order val="1"/>
          <c:tx>
            <c:strRef>
              <c:f>Hoja2!$G$5</c:f>
              <c:strCache>
                <c:ptCount val="1"/>
                <c:pt idx="0">
                  <c:v>Hay productuction</c:v>
                </c:pt>
              </c:strCache>
            </c:strRef>
          </c:tx>
          <c:spPr>
            <a:ln w="34925" cap="rnd">
              <a:solidFill>
                <a:srgbClr val="CCCC00"/>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Palatino Linotype" panose="02040502050505030304" pitchFamily="18" charset="0"/>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Hoja2!$C$6:$C$11</c:f>
              <c:strCache>
                <c:ptCount val="6"/>
                <c:pt idx="0">
                  <c:v>Process versatility</c:v>
                </c:pt>
                <c:pt idx="1">
                  <c:v>Water requirement</c:v>
                </c:pt>
                <c:pt idx="2">
                  <c:v>Resilience in NR</c:v>
                </c:pt>
                <c:pt idx="3">
                  <c:v>Consumption</c:v>
                </c:pt>
                <c:pt idx="4">
                  <c:v>Contribution </c:v>
                </c:pt>
                <c:pt idx="5">
                  <c:v>Environmental compatibility </c:v>
                </c:pt>
              </c:strCache>
            </c:strRef>
          </c:cat>
          <c:val>
            <c:numRef>
              <c:f>Hoja2!$G$6:$G$11</c:f>
              <c:numCache>
                <c:formatCode>General</c:formatCode>
                <c:ptCount val="6"/>
                <c:pt idx="0">
                  <c:v>25</c:v>
                </c:pt>
                <c:pt idx="1">
                  <c:v>100</c:v>
                </c:pt>
                <c:pt idx="2">
                  <c:v>14</c:v>
                </c:pt>
                <c:pt idx="3">
                  <c:v>94</c:v>
                </c:pt>
                <c:pt idx="4">
                  <c:v>79</c:v>
                </c:pt>
                <c:pt idx="5">
                  <c:v>25</c:v>
                </c:pt>
              </c:numCache>
            </c:numRef>
          </c:val>
          <c:smooth val="0"/>
        </c:ser>
        <c:dLbls>
          <c:dLblPos val="ctr"/>
          <c:showLegendKey val="0"/>
          <c:showVal val="1"/>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287849176"/>
        <c:axId val="287850744"/>
      </c:lineChart>
      <c:catAx>
        <c:axId val="287849176"/>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Palatino Linotype" panose="02040502050505030304" pitchFamily="18" charset="0"/>
                    <a:ea typeface="+mn-ea"/>
                    <a:cs typeface="+mn-cs"/>
                  </a:defRPr>
                </a:pPr>
                <a:r>
                  <a:rPr lang="en-US" sz="1600" b="1" i="0" baseline="0" dirty="0" smtClean="0">
                    <a:effectLst/>
                  </a:rPr>
                  <a:t>Aspect evaluated on the Braden scale</a:t>
                </a:r>
                <a:endParaRPr lang="es-MX" sz="1600" dirty="0">
                  <a:effectLst/>
                </a:endParaRPr>
              </a:p>
            </c:rich>
          </c:tx>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Palatino Linotype" panose="02040502050505030304" pitchFamily="18" charset="0"/>
                  <a:ea typeface="+mn-ea"/>
                  <a:cs typeface="+mn-cs"/>
                </a:defRPr>
              </a:pPr>
              <a:endParaRPr lang="es-MX"/>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Palatino Linotype" panose="02040502050505030304" pitchFamily="18" charset="0"/>
                <a:ea typeface="+mn-ea"/>
                <a:cs typeface="+mn-cs"/>
              </a:defRPr>
            </a:pPr>
            <a:endParaRPr lang="es-MX"/>
          </a:p>
        </c:txPr>
        <c:crossAx val="287850744"/>
        <c:crosses val="autoZero"/>
        <c:auto val="1"/>
        <c:lblAlgn val="ctr"/>
        <c:lblOffset val="100"/>
        <c:noMultiLvlLbl val="0"/>
      </c:catAx>
      <c:valAx>
        <c:axId val="2878507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Palatino Linotype" panose="02040502050505030304" pitchFamily="18" charset="0"/>
                    <a:ea typeface="+mn-ea"/>
                    <a:cs typeface="+mn-cs"/>
                  </a:defRPr>
                </a:pPr>
                <a:r>
                  <a:rPr lang="es-MX" sz="1600" dirty="0" err="1" smtClean="0"/>
                  <a:t>Level</a:t>
                </a:r>
                <a:r>
                  <a:rPr lang="es-MX" sz="1600" dirty="0" smtClean="0"/>
                  <a:t> of ecotechnological </a:t>
                </a:r>
                <a:r>
                  <a:rPr lang="es-MX" sz="1600" dirty="0" err="1" smtClean="0"/>
                  <a:t>inclusion</a:t>
                </a:r>
                <a:endParaRPr lang="es-MX" sz="1600" dirty="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Palatino Linotype" panose="02040502050505030304" pitchFamily="18" charset="0"/>
                  <a:ea typeface="+mn-ea"/>
                  <a:cs typeface="+mn-cs"/>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Palatino Linotype" panose="02040502050505030304" pitchFamily="18" charset="0"/>
                <a:ea typeface="+mn-ea"/>
                <a:cs typeface="+mn-cs"/>
              </a:defRPr>
            </a:pPr>
            <a:endParaRPr lang="es-MX"/>
          </a:p>
        </c:txPr>
        <c:crossAx val="287849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Palatino Linotype" panose="02040502050505030304" pitchFamily="18" charset="0"/>
              <a:ea typeface="+mn-ea"/>
              <a:cs typeface="+mn-cs"/>
            </a:defRPr>
          </a:pPr>
          <a:endParaRPr lang="es-MX"/>
        </a:p>
      </c:txPr>
    </c:legend>
    <c:plotVisOnly val="1"/>
    <c:dispBlanksAs val="gap"/>
    <c:showDLblsOverMax val="0"/>
  </c:chart>
  <c:spPr>
    <a:noFill/>
    <a:ln>
      <a:noFill/>
    </a:ln>
    <a:effectLst/>
  </c:spPr>
  <c:txPr>
    <a:bodyPr/>
    <a:lstStyle/>
    <a:p>
      <a:pPr>
        <a:defRPr sz="1200">
          <a:solidFill>
            <a:sysClr val="windowText" lastClr="000000"/>
          </a:solidFill>
          <a:latin typeface="Palatino Linotype" panose="02040502050505030304" pitchFamily="18"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2.png"/></Relationships>
</file>

<file path=ppt/diagrams/_rels/data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6.png"/></Relationships>
</file>

<file path=ppt/diagrams/_rels/data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i.org/10.3390/systems7010015" TargetMode="External"/><Relationship Id="rId1" Type="http://schemas.openxmlformats.org/officeDocument/2006/relationships/image" Target="../media/image6.png"/><Relationship Id="rId6" Type="http://schemas.openxmlformats.org/officeDocument/2006/relationships/hyperlink" Target="https://doi.org/10.3390/systems9020038" TargetMode="External"/><Relationship Id="rId5" Type="http://schemas.openxmlformats.org/officeDocument/2006/relationships/hyperlink" Target="https://doi.org/10.3390/systems9020026" TargetMode="External"/><Relationship Id="rId4" Type="http://schemas.openxmlformats.org/officeDocument/2006/relationships/hyperlink" Target="https://doi.org/10.3390/systems7040052"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2.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i.org/10.3390/systems7010015" TargetMode="External"/><Relationship Id="rId1" Type="http://schemas.openxmlformats.org/officeDocument/2006/relationships/image" Target="../media/image6.png"/><Relationship Id="rId6" Type="http://schemas.openxmlformats.org/officeDocument/2006/relationships/hyperlink" Target="https://doi.org/10.3390/systems9020038" TargetMode="External"/><Relationship Id="rId5" Type="http://schemas.openxmlformats.org/officeDocument/2006/relationships/hyperlink" Target="https://doi.org/10.3390/systems9020026" TargetMode="External"/><Relationship Id="rId4" Type="http://schemas.openxmlformats.org/officeDocument/2006/relationships/hyperlink" Target="https://doi.org/10.3390/systems7040052"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39169-0089-4F73-A56A-EDBFA6A15149}" type="doc">
      <dgm:prSet loTypeId="urn:microsoft.com/office/officeart/2008/layout/SquareAccentList" loCatId="list" qsTypeId="urn:microsoft.com/office/officeart/2005/8/quickstyle/simple4" qsCatId="simple" csTypeId="urn:microsoft.com/office/officeart/2005/8/colors/colorful4" csCatId="colorful" phldr="1"/>
      <dgm:spPr/>
      <dgm:t>
        <a:bodyPr/>
        <a:lstStyle/>
        <a:p>
          <a:endParaRPr lang="es-MX"/>
        </a:p>
      </dgm:t>
    </dgm:pt>
    <dgm:pt modelId="{7FC081BE-033F-4AC0-B751-840B96C80274}">
      <dgm:prSet phldrT="[Texto]" custT="1"/>
      <dgm:spPr/>
      <dgm:t>
        <a:bodyPr/>
        <a:lstStyle/>
        <a:p>
          <a:pPr algn="ctr"/>
          <a:r>
            <a:rPr lang="en-US" sz="2400" b="1" dirty="0" smtClean="0"/>
            <a:t>Integrated and sustainable strategic management in agroproductive nodes</a:t>
          </a:r>
          <a:endParaRPr lang="es-MX" sz="2400" b="1" dirty="0"/>
        </a:p>
      </dgm:t>
    </dgm:pt>
    <dgm:pt modelId="{4FB46A89-981F-4C70-8854-018CF695A080}" type="parTrans" cxnId="{E258C705-7ACA-4ADC-BC5B-3FC02A452FD9}">
      <dgm:prSet/>
      <dgm:spPr/>
      <dgm:t>
        <a:bodyPr/>
        <a:lstStyle/>
        <a:p>
          <a:endParaRPr lang="es-MX"/>
        </a:p>
      </dgm:t>
    </dgm:pt>
    <dgm:pt modelId="{62D7CA8D-3AEF-431E-AF1A-75AD6848D1A4}" type="sibTrans" cxnId="{E258C705-7ACA-4ADC-BC5B-3FC02A452FD9}">
      <dgm:prSet/>
      <dgm:spPr/>
      <dgm:t>
        <a:bodyPr/>
        <a:lstStyle/>
        <a:p>
          <a:endParaRPr lang="es-MX"/>
        </a:p>
      </dgm:t>
    </dgm:pt>
    <dgm:pt modelId="{B2135B52-3CEE-4A3C-8A26-D78575FF82C1}">
      <dgm:prSet phldrT="[Texto]" custT="1"/>
      <dgm:spPr/>
      <dgm:t>
        <a:bodyPr/>
        <a:lstStyle/>
        <a:p>
          <a:pPr algn="just"/>
          <a:r>
            <a:rPr lang="en-US" sz="1600" dirty="0" smtClean="0"/>
            <a:t>In the management of natural resources in arid Mexican territories, a complex and integrative approach cannot be postponed</a:t>
          </a:r>
          <a:endParaRPr lang="es-MX" sz="1600" dirty="0">
            <a:solidFill>
              <a:schemeClr val="tx1"/>
            </a:solidFill>
          </a:endParaRPr>
        </a:p>
      </dgm:t>
    </dgm:pt>
    <dgm:pt modelId="{E950F9DA-7A0F-4617-8C76-C066C6FA0685}" type="parTrans" cxnId="{E773E3FC-CB70-4F5F-A50B-F808831EB612}">
      <dgm:prSet/>
      <dgm:spPr/>
      <dgm:t>
        <a:bodyPr/>
        <a:lstStyle/>
        <a:p>
          <a:endParaRPr lang="es-MX"/>
        </a:p>
      </dgm:t>
    </dgm:pt>
    <dgm:pt modelId="{F3E5AFE2-9E9E-4C04-BA1C-D4CE6086DB7E}" type="sibTrans" cxnId="{E773E3FC-CB70-4F5F-A50B-F808831EB612}">
      <dgm:prSet/>
      <dgm:spPr/>
      <dgm:t>
        <a:bodyPr/>
        <a:lstStyle/>
        <a:p>
          <a:endParaRPr lang="es-MX"/>
        </a:p>
      </dgm:t>
    </dgm:pt>
    <dgm:pt modelId="{A03CFB6B-4ACC-422C-A1B7-3E1868A54F09}">
      <dgm:prSet phldrT="[Texto]" custT="1"/>
      <dgm:spPr/>
      <dgm:t>
        <a:bodyPr/>
        <a:lstStyle/>
        <a:p>
          <a:pPr algn="just"/>
          <a:r>
            <a:rPr lang="en-US" sz="1600" dirty="0" smtClean="0">
              <a:solidFill>
                <a:schemeClr val="tx1"/>
              </a:solidFill>
            </a:rPr>
            <a:t>There is a diversity of factors related to environmental and climatic risks or catastrophes, determining factors for effective development.</a:t>
          </a:r>
          <a:endParaRPr lang="es-MX" sz="1600" dirty="0">
            <a:solidFill>
              <a:schemeClr val="tx1"/>
            </a:solidFill>
          </a:endParaRPr>
        </a:p>
      </dgm:t>
    </dgm:pt>
    <dgm:pt modelId="{E197ADCF-9DCC-4F30-8568-159E04D005CB}" type="parTrans" cxnId="{2B867B72-3E10-4881-999F-845F1A3D422C}">
      <dgm:prSet/>
      <dgm:spPr/>
      <dgm:t>
        <a:bodyPr/>
        <a:lstStyle/>
        <a:p>
          <a:endParaRPr lang="es-MX"/>
        </a:p>
      </dgm:t>
    </dgm:pt>
    <dgm:pt modelId="{D1FAC466-DDC4-43CE-9E42-7391C7C74108}" type="sibTrans" cxnId="{2B867B72-3E10-4881-999F-845F1A3D422C}">
      <dgm:prSet/>
      <dgm:spPr/>
      <dgm:t>
        <a:bodyPr/>
        <a:lstStyle/>
        <a:p>
          <a:endParaRPr lang="es-MX"/>
        </a:p>
      </dgm:t>
    </dgm:pt>
    <dgm:pt modelId="{D255FFB1-E729-4F19-A74F-111E9275CC44}">
      <dgm:prSet phldrT="[Texto]" custT="1"/>
      <dgm:spPr/>
      <dgm:t>
        <a:bodyPr/>
        <a:lstStyle/>
        <a:p>
          <a:pPr algn="just"/>
          <a:r>
            <a:rPr lang="en-US" sz="1600" dirty="0" smtClean="0">
              <a:solidFill>
                <a:schemeClr val="tx1"/>
              </a:solidFill>
            </a:rPr>
            <a:t>The combination of nodes and their productive interconnection with the sustainable management of resources constitutes the Sustainable Ecotechnological Agrópolis [4,5,16].</a:t>
          </a:r>
          <a:endParaRPr lang="es-MX" sz="1600" dirty="0">
            <a:solidFill>
              <a:schemeClr val="tx1"/>
            </a:solidFill>
          </a:endParaRPr>
        </a:p>
      </dgm:t>
    </dgm:pt>
    <dgm:pt modelId="{15C95E16-F5C8-46A7-93FC-3FB68838F43B}" type="parTrans" cxnId="{8B6ACA99-A67B-4F06-9CC6-839C582069CE}">
      <dgm:prSet/>
      <dgm:spPr/>
      <dgm:t>
        <a:bodyPr/>
        <a:lstStyle/>
        <a:p>
          <a:endParaRPr lang="es-MX"/>
        </a:p>
      </dgm:t>
    </dgm:pt>
    <dgm:pt modelId="{C7E08366-B9CB-45A7-B699-0EAF3C31A7EE}" type="sibTrans" cxnId="{8B6ACA99-A67B-4F06-9CC6-839C582069CE}">
      <dgm:prSet/>
      <dgm:spPr/>
      <dgm:t>
        <a:bodyPr/>
        <a:lstStyle/>
        <a:p>
          <a:endParaRPr lang="es-MX"/>
        </a:p>
      </dgm:t>
    </dgm:pt>
    <dgm:pt modelId="{2CA579E8-B63E-45C2-B6B5-0347C2C51B2E}">
      <dgm:prSet phldrT="[Texto]" custT="1"/>
      <dgm:spPr/>
      <dgm:t>
        <a:bodyPr/>
        <a:lstStyle/>
        <a:p>
          <a:pPr algn="ctr"/>
          <a:r>
            <a:rPr lang="es-MX" sz="2400" b="1" dirty="0" smtClean="0"/>
            <a:t>General </a:t>
          </a:r>
          <a:r>
            <a:rPr lang="es-MX" sz="2400" b="1" dirty="0" err="1" smtClean="0"/>
            <a:t>Objective</a:t>
          </a:r>
          <a:r>
            <a:rPr lang="es-MX" sz="2400" b="1" dirty="0" smtClean="0"/>
            <a:t> &amp; </a:t>
          </a:r>
          <a:r>
            <a:rPr lang="es-MX" sz="2400" b="1" dirty="0" err="1" smtClean="0"/>
            <a:t>Specific</a:t>
          </a:r>
          <a:r>
            <a:rPr lang="es-MX" sz="2400" b="1" dirty="0" smtClean="0"/>
            <a:t> </a:t>
          </a:r>
          <a:r>
            <a:rPr lang="es-MX" sz="2400" b="1" dirty="0" err="1" smtClean="0"/>
            <a:t>research</a:t>
          </a:r>
          <a:r>
            <a:rPr lang="es-MX" sz="2400" b="1" dirty="0" smtClean="0"/>
            <a:t> </a:t>
          </a:r>
          <a:r>
            <a:rPr lang="es-MX" sz="2400" b="1" dirty="0" err="1" smtClean="0"/>
            <a:t>aims</a:t>
          </a:r>
          <a:endParaRPr lang="es-MX" sz="2400" b="1" dirty="0"/>
        </a:p>
      </dgm:t>
    </dgm:pt>
    <dgm:pt modelId="{9BDD8DEB-3A05-41F6-B34D-3B9F790C88E8}" type="parTrans" cxnId="{BB4D596E-FDB1-4B66-B9E3-612990C92E38}">
      <dgm:prSet/>
      <dgm:spPr/>
      <dgm:t>
        <a:bodyPr/>
        <a:lstStyle/>
        <a:p>
          <a:endParaRPr lang="es-MX"/>
        </a:p>
      </dgm:t>
    </dgm:pt>
    <dgm:pt modelId="{6E0BA933-0F74-4E25-82AD-3EB19DA8E031}" type="sibTrans" cxnId="{BB4D596E-FDB1-4B66-B9E3-612990C92E38}">
      <dgm:prSet/>
      <dgm:spPr/>
      <dgm:t>
        <a:bodyPr/>
        <a:lstStyle/>
        <a:p>
          <a:endParaRPr lang="es-MX"/>
        </a:p>
      </dgm:t>
    </dgm:pt>
    <dgm:pt modelId="{B86E8C18-8D57-449E-B261-B6F1763134A4}">
      <dgm:prSet phldrT="[Texto]" custT="1"/>
      <dgm:spPr/>
      <dgm:t>
        <a:bodyPr/>
        <a:lstStyle/>
        <a:p>
          <a:pPr algn="just"/>
          <a:r>
            <a:rPr lang="en-US" sz="1600" dirty="0" smtClean="0">
              <a:solidFill>
                <a:schemeClr val="tx1"/>
              </a:solidFill>
            </a:rPr>
            <a:t>2) Define the inclusion of the activity suggested to the node based on the capacity and sustainable and ecotechnological trend from the processes inserted in that activity</a:t>
          </a:r>
          <a:endParaRPr lang="es-MX" sz="1600" dirty="0">
            <a:solidFill>
              <a:schemeClr val="tx1"/>
            </a:solidFill>
          </a:endParaRPr>
        </a:p>
      </dgm:t>
    </dgm:pt>
    <dgm:pt modelId="{2C93F2F2-2986-4945-A055-864C33FEC7E2}" type="parTrans" cxnId="{234259BD-7369-47B8-B299-F25A40EED73A}">
      <dgm:prSet/>
      <dgm:spPr/>
      <dgm:t>
        <a:bodyPr/>
        <a:lstStyle/>
        <a:p>
          <a:endParaRPr lang="es-MX"/>
        </a:p>
      </dgm:t>
    </dgm:pt>
    <dgm:pt modelId="{3FCA0AFF-D251-487A-8E89-C961F153B814}" type="sibTrans" cxnId="{234259BD-7369-47B8-B299-F25A40EED73A}">
      <dgm:prSet/>
      <dgm:spPr/>
      <dgm:t>
        <a:bodyPr/>
        <a:lstStyle/>
        <a:p>
          <a:endParaRPr lang="es-MX"/>
        </a:p>
      </dgm:t>
    </dgm:pt>
    <dgm:pt modelId="{D8B8CBBA-8E8A-446F-8BC6-BF0B2898B17F}">
      <dgm:prSet phldrT="[Texto]" custT="1"/>
      <dgm:spPr/>
      <dgm:t>
        <a:bodyPr/>
        <a:lstStyle/>
        <a:p>
          <a:pPr algn="just"/>
          <a:r>
            <a:rPr lang="en-US" sz="1600" dirty="0" smtClean="0"/>
            <a:t>1) Assess the aptitude of new sustainable activities for the potential development of the study agro-productive node</a:t>
          </a:r>
          <a:endParaRPr lang="es-MX" sz="1600" dirty="0">
            <a:solidFill>
              <a:schemeClr val="tx1"/>
            </a:solidFill>
          </a:endParaRPr>
        </a:p>
      </dgm:t>
    </dgm:pt>
    <dgm:pt modelId="{3CDFC7DC-041E-4970-BF55-226DBCCC5581}" type="parTrans" cxnId="{2DBFBEE6-501E-4772-A150-3C7A1A118B85}">
      <dgm:prSet/>
      <dgm:spPr/>
      <dgm:t>
        <a:bodyPr/>
        <a:lstStyle/>
        <a:p>
          <a:endParaRPr lang="es-MX"/>
        </a:p>
      </dgm:t>
    </dgm:pt>
    <dgm:pt modelId="{146A2068-CAAA-4CBA-8488-7ACD082F43E2}" type="sibTrans" cxnId="{2DBFBEE6-501E-4772-A150-3C7A1A118B85}">
      <dgm:prSet/>
      <dgm:spPr/>
      <dgm:t>
        <a:bodyPr/>
        <a:lstStyle/>
        <a:p>
          <a:endParaRPr lang="es-MX"/>
        </a:p>
      </dgm:t>
    </dgm:pt>
    <dgm:pt modelId="{44C6DC17-1182-4281-8FF0-FF78D835A1E5}">
      <dgm:prSet phldrT="[Texto]" custT="1"/>
      <dgm:spPr/>
      <dgm:t>
        <a:bodyPr/>
        <a:lstStyle/>
        <a:p>
          <a:pPr algn="just"/>
          <a:r>
            <a:rPr lang="es-MX" sz="1600" dirty="0" err="1" smtClean="0">
              <a:solidFill>
                <a:schemeClr val="tx1"/>
              </a:solidFill>
            </a:rPr>
            <a:t>Apply</a:t>
          </a:r>
          <a:r>
            <a:rPr lang="es-MX" sz="1600" dirty="0" smtClean="0">
              <a:solidFill>
                <a:schemeClr val="tx1"/>
              </a:solidFill>
            </a:rPr>
            <a:t> </a:t>
          </a:r>
          <a:r>
            <a:rPr lang="es-MX" sz="1600" dirty="0" err="1" smtClean="0">
              <a:solidFill>
                <a:schemeClr val="tx1"/>
              </a:solidFill>
            </a:rPr>
            <a:t>an</a:t>
          </a:r>
          <a:r>
            <a:rPr lang="es-MX" sz="1600" dirty="0" smtClean="0">
              <a:solidFill>
                <a:schemeClr val="tx1"/>
              </a:solidFill>
            </a:rPr>
            <a:t> ecotechnological </a:t>
          </a:r>
          <a:r>
            <a:rPr lang="es-MX" sz="1600" dirty="0" err="1" smtClean="0">
              <a:solidFill>
                <a:schemeClr val="tx1"/>
              </a:solidFill>
            </a:rPr>
            <a:t>adoption</a:t>
          </a:r>
          <a:r>
            <a:rPr lang="es-MX" sz="1600" dirty="0" smtClean="0">
              <a:solidFill>
                <a:schemeClr val="tx1"/>
              </a:solidFill>
            </a:rPr>
            <a:t> </a:t>
          </a:r>
          <a:r>
            <a:rPr lang="es-MX" sz="1600" dirty="0" err="1" smtClean="0">
              <a:solidFill>
                <a:schemeClr val="tx1"/>
              </a:solidFill>
            </a:rPr>
            <a:t>evaluation</a:t>
          </a:r>
          <a:r>
            <a:rPr lang="es-MX" sz="1600" dirty="0" smtClean="0">
              <a:solidFill>
                <a:schemeClr val="tx1"/>
              </a:solidFill>
            </a:rPr>
            <a:t> </a:t>
          </a:r>
          <a:r>
            <a:rPr lang="es-MX" sz="1600" dirty="0" err="1" smtClean="0">
              <a:solidFill>
                <a:schemeClr val="tx1"/>
              </a:solidFill>
            </a:rPr>
            <a:t>methodology</a:t>
          </a:r>
          <a:r>
            <a:rPr lang="es-MX" sz="1600" dirty="0" smtClean="0">
              <a:solidFill>
                <a:schemeClr val="tx1"/>
              </a:solidFill>
            </a:rPr>
            <a:t> to </a:t>
          </a:r>
          <a:r>
            <a:rPr lang="es-MX" sz="1600" dirty="0" err="1" smtClean="0">
              <a:solidFill>
                <a:schemeClr val="tx1"/>
              </a:solidFill>
            </a:rPr>
            <a:t>an</a:t>
          </a:r>
          <a:r>
            <a:rPr lang="es-MX" sz="1600" dirty="0" smtClean="0">
              <a:solidFill>
                <a:schemeClr val="tx1"/>
              </a:solidFill>
            </a:rPr>
            <a:t> agroproductive hay </a:t>
          </a:r>
          <a:r>
            <a:rPr lang="es-MX" sz="1600" dirty="0" err="1" smtClean="0">
              <a:solidFill>
                <a:schemeClr val="tx1"/>
              </a:solidFill>
            </a:rPr>
            <a:t>node</a:t>
          </a:r>
          <a:r>
            <a:rPr lang="es-MX" sz="1600" dirty="0" smtClean="0">
              <a:solidFill>
                <a:schemeClr val="tx1"/>
              </a:solidFill>
            </a:rPr>
            <a:t> in Moctezuma, Sonora, </a:t>
          </a:r>
          <a:r>
            <a:rPr lang="es-MX" sz="1600" dirty="0" err="1" smtClean="0">
              <a:solidFill>
                <a:schemeClr val="tx1"/>
              </a:solidFill>
            </a:rPr>
            <a:t>Mexico</a:t>
          </a:r>
          <a:r>
            <a:rPr lang="es-MX" sz="1600" dirty="0" smtClean="0">
              <a:solidFill>
                <a:schemeClr val="tx1"/>
              </a:solidFill>
            </a:rPr>
            <a:t>.</a:t>
          </a:r>
          <a:endParaRPr lang="es-MX" sz="1600" dirty="0"/>
        </a:p>
      </dgm:t>
    </dgm:pt>
    <dgm:pt modelId="{D6D8E772-292B-4DA6-A4FC-A73FD14215DB}" type="sibTrans" cxnId="{9FD7A776-5079-47A8-A9BF-50AC8827D66A}">
      <dgm:prSet/>
      <dgm:spPr/>
      <dgm:t>
        <a:bodyPr/>
        <a:lstStyle/>
        <a:p>
          <a:endParaRPr lang="es-MX"/>
        </a:p>
      </dgm:t>
    </dgm:pt>
    <dgm:pt modelId="{F94F56F9-B3F2-4688-9D89-1F09C80543AF}" type="parTrans" cxnId="{9FD7A776-5079-47A8-A9BF-50AC8827D66A}">
      <dgm:prSet/>
      <dgm:spPr/>
      <dgm:t>
        <a:bodyPr/>
        <a:lstStyle/>
        <a:p>
          <a:endParaRPr lang="es-MX"/>
        </a:p>
      </dgm:t>
    </dgm:pt>
    <dgm:pt modelId="{30EE1A28-1A4C-4AFF-B687-457FD31CC21F}" type="pres">
      <dgm:prSet presAssocID="{5C639169-0089-4F73-A56A-EDBFA6A15149}" presName="layout" presStyleCnt="0">
        <dgm:presLayoutVars>
          <dgm:chMax/>
          <dgm:chPref/>
          <dgm:dir/>
          <dgm:resizeHandles/>
        </dgm:presLayoutVars>
      </dgm:prSet>
      <dgm:spPr/>
      <dgm:t>
        <a:bodyPr/>
        <a:lstStyle/>
        <a:p>
          <a:endParaRPr lang="es-MX"/>
        </a:p>
      </dgm:t>
    </dgm:pt>
    <dgm:pt modelId="{BC3B6E4A-19B6-40C3-9632-1B230978DCE2}" type="pres">
      <dgm:prSet presAssocID="{7FC081BE-033F-4AC0-B751-840B96C80274}" presName="root" presStyleCnt="0">
        <dgm:presLayoutVars>
          <dgm:chMax/>
          <dgm:chPref/>
        </dgm:presLayoutVars>
      </dgm:prSet>
      <dgm:spPr/>
      <dgm:t>
        <a:bodyPr/>
        <a:lstStyle/>
        <a:p>
          <a:endParaRPr lang="es-MX"/>
        </a:p>
      </dgm:t>
    </dgm:pt>
    <dgm:pt modelId="{BE4FBBB5-C2F5-44EB-B2D1-D9982005F04C}" type="pres">
      <dgm:prSet presAssocID="{7FC081BE-033F-4AC0-B751-840B96C80274}" presName="rootComposite" presStyleCnt="0">
        <dgm:presLayoutVars/>
      </dgm:prSet>
      <dgm:spPr/>
      <dgm:t>
        <a:bodyPr/>
        <a:lstStyle/>
        <a:p>
          <a:endParaRPr lang="es-MX"/>
        </a:p>
      </dgm:t>
    </dgm:pt>
    <dgm:pt modelId="{CEF65A56-91A0-49D6-9B58-EEC998FE8E08}" type="pres">
      <dgm:prSet presAssocID="{7FC081BE-033F-4AC0-B751-840B96C80274}" presName="ParentAccent" presStyleLbl="alignNode1" presStyleIdx="0" presStyleCnt="2"/>
      <dgm:spPr>
        <a:blipFill rotWithShape="0">
          <a:blip xmlns:r="http://schemas.openxmlformats.org/officeDocument/2006/relationships" r:embed="rId1"/>
          <a:stretch>
            <a:fillRect/>
          </a:stretch>
        </a:blipFill>
      </dgm:spPr>
      <dgm:t>
        <a:bodyPr/>
        <a:lstStyle/>
        <a:p>
          <a:endParaRPr lang="es-MX"/>
        </a:p>
      </dgm:t>
    </dgm:pt>
    <dgm:pt modelId="{F2D86A2D-85A4-4532-8DBA-90EACDDAEAED}" type="pres">
      <dgm:prSet presAssocID="{7FC081BE-033F-4AC0-B751-840B96C80274}" presName="ParentSmallAccent" presStyleLbl="fgAcc1" presStyleIdx="0" presStyleCnt="2"/>
      <dgm:spPr>
        <a:blipFill rotWithShape="0">
          <a:blip xmlns:r="http://schemas.openxmlformats.org/officeDocument/2006/relationships" r:embed="rId2"/>
          <a:stretch>
            <a:fillRect/>
          </a:stretch>
        </a:blipFill>
      </dgm:spPr>
      <dgm:t>
        <a:bodyPr/>
        <a:lstStyle/>
        <a:p>
          <a:endParaRPr lang="es-MX"/>
        </a:p>
      </dgm:t>
    </dgm:pt>
    <dgm:pt modelId="{19D25D38-D963-4EEE-94F6-AD445A9B188A}" type="pres">
      <dgm:prSet presAssocID="{7FC081BE-033F-4AC0-B751-840B96C80274}" presName="Parent" presStyleLbl="revTx" presStyleIdx="0" presStyleCnt="8">
        <dgm:presLayoutVars>
          <dgm:chMax/>
          <dgm:chPref val="4"/>
          <dgm:bulletEnabled val="1"/>
        </dgm:presLayoutVars>
      </dgm:prSet>
      <dgm:spPr/>
      <dgm:t>
        <a:bodyPr/>
        <a:lstStyle/>
        <a:p>
          <a:endParaRPr lang="es-MX"/>
        </a:p>
      </dgm:t>
    </dgm:pt>
    <dgm:pt modelId="{AEA2A2B4-D38B-4DA6-A1E2-AD5E76D47CCB}" type="pres">
      <dgm:prSet presAssocID="{7FC081BE-033F-4AC0-B751-840B96C80274}" presName="childShape" presStyleCnt="0">
        <dgm:presLayoutVars>
          <dgm:chMax val="0"/>
          <dgm:chPref val="0"/>
        </dgm:presLayoutVars>
      </dgm:prSet>
      <dgm:spPr/>
      <dgm:t>
        <a:bodyPr/>
        <a:lstStyle/>
        <a:p>
          <a:endParaRPr lang="es-MX"/>
        </a:p>
      </dgm:t>
    </dgm:pt>
    <dgm:pt modelId="{9C668F5F-6AC5-4FC7-B2FA-AA69A7CB894B}" type="pres">
      <dgm:prSet presAssocID="{B2135B52-3CEE-4A3C-8A26-D78575FF82C1}" presName="childComposite" presStyleCnt="0">
        <dgm:presLayoutVars>
          <dgm:chMax val="0"/>
          <dgm:chPref val="0"/>
        </dgm:presLayoutVars>
      </dgm:prSet>
      <dgm:spPr/>
      <dgm:t>
        <a:bodyPr/>
        <a:lstStyle/>
        <a:p>
          <a:endParaRPr lang="es-MX"/>
        </a:p>
      </dgm:t>
    </dgm:pt>
    <dgm:pt modelId="{6ED50F99-B57C-4AD0-AFC4-2BD67C1DD80D}" type="pres">
      <dgm:prSet presAssocID="{B2135B52-3CEE-4A3C-8A26-D78575FF82C1}" presName="ChildAccent" presStyleLbl="solidFgAcc1" presStyleIdx="0" presStyleCnt="6" custLinFactNeighborY="-57301"/>
      <dgm:spPr>
        <a:blipFill rotWithShape="0">
          <a:blip xmlns:r="http://schemas.openxmlformats.org/officeDocument/2006/relationships" r:embed="rId2"/>
          <a:stretch>
            <a:fillRect/>
          </a:stretch>
        </a:blipFill>
      </dgm:spPr>
      <dgm:t>
        <a:bodyPr/>
        <a:lstStyle/>
        <a:p>
          <a:endParaRPr lang="es-MX"/>
        </a:p>
      </dgm:t>
    </dgm:pt>
    <dgm:pt modelId="{0D819887-30B4-44C9-8269-F94DAB0C3CE8}" type="pres">
      <dgm:prSet presAssocID="{B2135B52-3CEE-4A3C-8A26-D78575FF82C1}" presName="Child" presStyleLbl="revTx" presStyleIdx="1" presStyleCnt="8" custLinFactNeighborX="676" custLinFactNeighborY="-28479">
        <dgm:presLayoutVars>
          <dgm:chMax val="0"/>
          <dgm:chPref val="0"/>
          <dgm:bulletEnabled val="1"/>
        </dgm:presLayoutVars>
      </dgm:prSet>
      <dgm:spPr/>
      <dgm:t>
        <a:bodyPr/>
        <a:lstStyle/>
        <a:p>
          <a:endParaRPr lang="es-MX"/>
        </a:p>
      </dgm:t>
    </dgm:pt>
    <dgm:pt modelId="{100EAAC3-347E-4D95-897E-B7C70708EDF3}" type="pres">
      <dgm:prSet presAssocID="{A03CFB6B-4ACC-422C-A1B7-3E1868A54F09}" presName="childComposite" presStyleCnt="0">
        <dgm:presLayoutVars>
          <dgm:chMax val="0"/>
          <dgm:chPref val="0"/>
        </dgm:presLayoutVars>
      </dgm:prSet>
      <dgm:spPr/>
      <dgm:t>
        <a:bodyPr/>
        <a:lstStyle/>
        <a:p>
          <a:endParaRPr lang="es-MX"/>
        </a:p>
      </dgm:t>
    </dgm:pt>
    <dgm:pt modelId="{50C46C5B-DBAF-400A-8EB3-1AFC85107052}" type="pres">
      <dgm:prSet presAssocID="{A03CFB6B-4ACC-422C-A1B7-3E1868A54F09}" presName="ChildAccent" presStyleLbl="solidFgAcc1" presStyleIdx="1" presStyleCnt="6" custLinFactNeighborX="-3820" custLinFactNeighborY="-49660"/>
      <dgm:spPr>
        <a:blipFill rotWithShape="0">
          <a:blip xmlns:r="http://schemas.openxmlformats.org/officeDocument/2006/relationships" r:embed="rId2"/>
          <a:stretch>
            <a:fillRect/>
          </a:stretch>
        </a:blipFill>
      </dgm:spPr>
      <dgm:t>
        <a:bodyPr/>
        <a:lstStyle/>
        <a:p>
          <a:endParaRPr lang="es-MX"/>
        </a:p>
      </dgm:t>
    </dgm:pt>
    <dgm:pt modelId="{F97D951F-3E5B-4FFC-A3C0-0BA7175D3D25}" type="pres">
      <dgm:prSet presAssocID="{A03CFB6B-4ACC-422C-A1B7-3E1868A54F09}" presName="Child" presStyleLbl="revTx" presStyleIdx="2" presStyleCnt="8" custLinFactNeighborX="374" custLinFactNeighborY="-22946">
        <dgm:presLayoutVars>
          <dgm:chMax val="0"/>
          <dgm:chPref val="0"/>
          <dgm:bulletEnabled val="1"/>
        </dgm:presLayoutVars>
      </dgm:prSet>
      <dgm:spPr/>
      <dgm:t>
        <a:bodyPr/>
        <a:lstStyle/>
        <a:p>
          <a:endParaRPr lang="es-MX"/>
        </a:p>
      </dgm:t>
    </dgm:pt>
    <dgm:pt modelId="{DE0F80C1-427B-4DC9-BCE2-A8F74AB71D97}" type="pres">
      <dgm:prSet presAssocID="{D255FFB1-E729-4F19-A74F-111E9275CC44}" presName="childComposite" presStyleCnt="0">
        <dgm:presLayoutVars>
          <dgm:chMax val="0"/>
          <dgm:chPref val="0"/>
        </dgm:presLayoutVars>
      </dgm:prSet>
      <dgm:spPr/>
      <dgm:t>
        <a:bodyPr/>
        <a:lstStyle/>
        <a:p>
          <a:endParaRPr lang="es-MX"/>
        </a:p>
      </dgm:t>
    </dgm:pt>
    <dgm:pt modelId="{FDC28118-08AB-497B-8F4F-CE7645937E7D}" type="pres">
      <dgm:prSet presAssocID="{D255FFB1-E729-4F19-A74F-111E9275CC44}" presName="ChildAccent" presStyleLbl="solidFgAcc1" presStyleIdx="2" presStyleCnt="6" custLinFactNeighborX="-3820" custLinFactNeighborY="-49660"/>
      <dgm:spPr>
        <a:blipFill rotWithShape="0">
          <a:blip xmlns:r="http://schemas.openxmlformats.org/officeDocument/2006/relationships" r:embed="rId2"/>
          <a:stretch>
            <a:fillRect/>
          </a:stretch>
        </a:blipFill>
      </dgm:spPr>
      <dgm:t>
        <a:bodyPr/>
        <a:lstStyle/>
        <a:p>
          <a:endParaRPr lang="es-MX"/>
        </a:p>
      </dgm:t>
    </dgm:pt>
    <dgm:pt modelId="{FE9DABEA-A79E-47F8-8094-50569FFFB963}" type="pres">
      <dgm:prSet presAssocID="{D255FFB1-E729-4F19-A74F-111E9275CC44}" presName="Child" presStyleLbl="revTx" presStyleIdx="3" presStyleCnt="8" custLinFactNeighborX="302" custLinFactNeighborY="-4440">
        <dgm:presLayoutVars>
          <dgm:chMax val="0"/>
          <dgm:chPref val="0"/>
          <dgm:bulletEnabled val="1"/>
        </dgm:presLayoutVars>
      </dgm:prSet>
      <dgm:spPr/>
      <dgm:t>
        <a:bodyPr/>
        <a:lstStyle/>
        <a:p>
          <a:endParaRPr lang="es-MX"/>
        </a:p>
      </dgm:t>
    </dgm:pt>
    <dgm:pt modelId="{790F8A83-68C0-4204-912E-CF88A9BCE227}" type="pres">
      <dgm:prSet presAssocID="{2CA579E8-B63E-45C2-B6B5-0347C2C51B2E}" presName="root" presStyleCnt="0">
        <dgm:presLayoutVars>
          <dgm:chMax/>
          <dgm:chPref/>
        </dgm:presLayoutVars>
      </dgm:prSet>
      <dgm:spPr/>
      <dgm:t>
        <a:bodyPr/>
        <a:lstStyle/>
        <a:p>
          <a:endParaRPr lang="es-MX"/>
        </a:p>
      </dgm:t>
    </dgm:pt>
    <dgm:pt modelId="{FA507510-3005-45FF-9482-8DB35624FD6E}" type="pres">
      <dgm:prSet presAssocID="{2CA579E8-B63E-45C2-B6B5-0347C2C51B2E}" presName="rootComposite" presStyleCnt="0">
        <dgm:presLayoutVars/>
      </dgm:prSet>
      <dgm:spPr/>
      <dgm:t>
        <a:bodyPr/>
        <a:lstStyle/>
        <a:p>
          <a:endParaRPr lang="es-MX"/>
        </a:p>
      </dgm:t>
    </dgm:pt>
    <dgm:pt modelId="{E340F6C1-8C11-48EC-ADA9-27C27A3E70DE}" type="pres">
      <dgm:prSet presAssocID="{2CA579E8-B63E-45C2-B6B5-0347C2C51B2E}" presName="ParentAccent" presStyleLbl="alignNode1" presStyleIdx="1" presStyleCnt="2"/>
      <dgm:spPr>
        <a:blipFill rotWithShape="0">
          <a:blip xmlns:r="http://schemas.openxmlformats.org/officeDocument/2006/relationships" r:embed="rId3"/>
          <a:stretch>
            <a:fillRect/>
          </a:stretch>
        </a:blipFill>
      </dgm:spPr>
      <dgm:t>
        <a:bodyPr/>
        <a:lstStyle/>
        <a:p>
          <a:endParaRPr lang="es-MX"/>
        </a:p>
      </dgm:t>
    </dgm:pt>
    <dgm:pt modelId="{094E2772-275B-4664-B009-34410BFEEAD5}" type="pres">
      <dgm:prSet presAssocID="{2CA579E8-B63E-45C2-B6B5-0347C2C51B2E}" presName="ParentSmallAccent" presStyleLbl="fgAcc1" presStyleIdx="1" presStyleCnt="2"/>
      <dgm:spPr>
        <a:blipFill rotWithShape="0">
          <a:blip xmlns:r="http://schemas.openxmlformats.org/officeDocument/2006/relationships" r:embed="rId2"/>
          <a:stretch>
            <a:fillRect/>
          </a:stretch>
        </a:blipFill>
      </dgm:spPr>
      <dgm:t>
        <a:bodyPr/>
        <a:lstStyle/>
        <a:p>
          <a:endParaRPr lang="es-MX"/>
        </a:p>
      </dgm:t>
    </dgm:pt>
    <dgm:pt modelId="{1CC2FC05-5EAF-4B0A-A366-398457DA4EE8}" type="pres">
      <dgm:prSet presAssocID="{2CA579E8-B63E-45C2-B6B5-0347C2C51B2E}" presName="Parent" presStyleLbl="revTx" presStyleIdx="4" presStyleCnt="8">
        <dgm:presLayoutVars>
          <dgm:chMax/>
          <dgm:chPref val="4"/>
          <dgm:bulletEnabled val="1"/>
        </dgm:presLayoutVars>
      </dgm:prSet>
      <dgm:spPr/>
      <dgm:t>
        <a:bodyPr/>
        <a:lstStyle/>
        <a:p>
          <a:endParaRPr lang="es-MX"/>
        </a:p>
      </dgm:t>
    </dgm:pt>
    <dgm:pt modelId="{4FD8F61D-AF8A-468B-A0D1-F2C117E0DED3}" type="pres">
      <dgm:prSet presAssocID="{2CA579E8-B63E-45C2-B6B5-0347C2C51B2E}" presName="childShape" presStyleCnt="0">
        <dgm:presLayoutVars>
          <dgm:chMax val="0"/>
          <dgm:chPref val="0"/>
        </dgm:presLayoutVars>
      </dgm:prSet>
      <dgm:spPr/>
      <dgm:t>
        <a:bodyPr/>
        <a:lstStyle/>
        <a:p>
          <a:endParaRPr lang="es-MX"/>
        </a:p>
      </dgm:t>
    </dgm:pt>
    <dgm:pt modelId="{C13A2FE4-4FC9-4599-9E5A-8039FD3725F2}" type="pres">
      <dgm:prSet presAssocID="{44C6DC17-1182-4281-8FF0-FF78D835A1E5}" presName="childComposite" presStyleCnt="0">
        <dgm:presLayoutVars>
          <dgm:chMax val="0"/>
          <dgm:chPref val="0"/>
        </dgm:presLayoutVars>
      </dgm:prSet>
      <dgm:spPr/>
      <dgm:t>
        <a:bodyPr/>
        <a:lstStyle/>
        <a:p>
          <a:endParaRPr lang="es-MX"/>
        </a:p>
      </dgm:t>
    </dgm:pt>
    <dgm:pt modelId="{D1E6A4BE-5016-4579-AD49-E11FA555311D}" type="pres">
      <dgm:prSet presAssocID="{44C6DC17-1182-4281-8FF0-FF78D835A1E5}" presName="ChildAccent" presStyleLbl="solidFgAcc1" presStyleIdx="3" presStyleCnt="6" custLinFactNeighborX="-7928" custLinFactNeighborY="-82749"/>
      <dgm:spPr>
        <a:blipFill rotWithShape="0">
          <a:blip xmlns:r="http://schemas.openxmlformats.org/officeDocument/2006/relationships" r:embed="rId2"/>
          <a:stretch>
            <a:fillRect/>
          </a:stretch>
        </a:blipFill>
      </dgm:spPr>
      <dgm:t>
        <a:bodyPr/>
        <a:lstStyle/>
        <a:p>
          <a:endParaRPr lang="es-MX"/>
        </a:p>
      </dgm:t>
    </dgm:pt>
    <dgm:pt modelId="{844A5465-4636-43FA-8D12-E91740922AD5}" type="pres">
      <dgm:prSet presAssocID="{44C6DC17-1182-4281-8FF0-FF78D835A1E5}" presName="Child" presStyleLbl="revTx" presStyleIdx="5" presStyleCnt="8" custLinFactNeighborX="1704" custLinFactNeighborY="-33202">
        <dgm:presLayoutVars>
          <dgm:chMax val="0"/>
          <dgm:chPref val="0"/>
          <dgm:bulletEnabled val="1"/>
        </dgm:presLayoutVars>
      </dgm:prSet>
      <dgm:spPr/>
      <dgm:t>
        <a:bodyPr/>
        <a:lstStyle/>
        <a:p>
          <a:endParaRPr lang="es-MX"/>
        </a:p>
      </dgm:t>
    </dgm:pt>
    <dgm:pt modelId="{BFF24562-C0C3-4B7D-AA38-2A691F90F62F}" type="pres">
      <dgm:prSet presAssocID="{B86E8C18-8D57-449E-B261-B6F1763134A4}" presName="childComposite" presStyleCnt="0">
        <dgm:presLayoutVars>
          <dgm:chMax val="0"/>
          <dgm:chPref val="0"/>
        </dgm:presLayoutVars>
      </dgm:prSet>
      <dgm:spPr/>
      <dgm:t>
        <a:bodyPr/>
        <a:lstStyle/>
        <a:p>
          <a:endParaRPr lang="es-MX"/>
        </a:p>
      </dgm:t>
    </dgm:pt>
    <dgm:pt modelId="{1F20234B-E160-4A30-92D6-44A0AF1A0715}" type="pres">
      <dgm:prSet presAssocID="{B86E8C18-8D57-449E-B261-B6F1763134A4}" presName="ChildAccent" presStyleLbl="solidFgAcc1" presStyleIdx="4" presStyleCnt="6" custLinFactNeighborX="-7928" custLinFactNeighborY="-53480"/>
      <dgm:spPr>
        <a:blipFill rotWithShape="0">
          <a:blip xmlns:r="http://schemas.openxmlformats.org/officeDocument/2006/relationships" r:embed="rId2"/>
          <a:stretch>
            <a:fillRect/>
          </a:stretch>
        </a:blipFill>
      </dgm:spPr>
      <dgm:t>
        <a:bodyPr/>
        <a:lstStyle/>
        <a:p>
          <a:endParaRPr lang="es-MX"/>
        </a:p>
      </dgm:t>
    </dgm:pt>
    <dgm:pt modelId="{F45F6F35-A621-408B-8AEB-6A8DA295F3F6}" type="pres">
      <dgm:prSet presAssocID="{B86E8C18-8D57-449E-B261-B6F1763134A4}" presName="Child" presStyleLbl="revTx" presStyleIdx="6" presStyleCnt="8" custLinFactNeighborX="2414" custLinFactNeighborY="92453">
        <dgm:presLayoutVars>
          <dgm:chMax val="0"/>
          <dgm:chPref val="0"/>
          <dgm:bulletEnabled val="1"/>
        </dgm:presLayoutVars>
      </dgm:prSet>
      <dgm:spPr/>
      <dgm:t>
        <a:bodyPr/>
        <a:lstStyle/>
        <a:p>
          <a:endParaRPr lang="es-MX"/>
        </a:p>
      </dgm:t>
    </dgm:pt>
    <dgm:pt modelId="{05D08086-62FC-442C-B2C2-8AFE8B39C29B}" type="pres">
      <dgm:prSet presAssocID="{D8B8CBBA-8E8A-446F-8BC6-BF0B2898B17F}" presName="childComposite" presStyleCnt="0">
        <dgm:presLayoutVars>
          <dgm:chMax val="0"/>
          <dgm:chPref val="0"/>
        </dgm:presLayoutVars>
      </dgm:prSet>
      <dgm:spPr/>
      <dgm:t>
        <a:bodyPr/>
        <a:lstStyle/>
        <a:p>
          <a:endParaRPr lang="es-MX"/>
        </a:p>
      </dgm:t>
    </dgm:pt>
    <dgm:pt modelId="{A809FC46-8C72-4666-8C2F-90D597482BB3}" type="pres">
      <dgm:prSet presAssocID="{D8B8CBBA-8E8A-446F-8BC6-BF0B2898B17F}" presName="ChildAccent" presStyleLbl="solidFgAcc1" presStyleIdx="5" presStyleCnt="6" custLinFactNeighborX="-7928" custLinFactNeighborY="-48247"/>
      <dgm:spPr>
        <a:blipFill rotWithShape="0">
          <a:blip xmlns:r="http://schemas.openxmlformats.org/officeDocument/2006/relationships" r:embed="rId2"/>
          <a:stretch>
            <a:fillRect/>
          </a:stretch>
        </a:blipFill>
      </dgm:spPr>
      <dgm:t>
        <a:bodyPr/>
        <a:lstStyle/>
        <a:p>
          <a:endParaRPr lang="es-MX"/>
        </a:p>
      </dgm:t>
    </dgm:pt>
    <dgm:pt modelId="{1A3E1B6B-13FA-4E9C-B2B8-3647B67A5BA2}" type="pres">
      <dgm:prSet presAssocID="{D8B8CBBA-8E8A-446F-8BC6-BF0B2898B17F}" presName="Child" presStyleLbl="revTx" presStyleIdx="7" presStyleCnt="8" custLinFactY="-32653" custLinFactNeighborX="1704" custLinFactNeighborY="-100000">
        <dgm:presLayoutVars>
          <dgm:chMax val="0"/>
          <dgm:chPref val="0"/>
          <dgm:bulletEnabled val="1"/>
        </dgm:presLayoutVars>
      </dgm:prSet>
      <dgm:spPr/>
      <dgm:t>
        <a:bodyPr/>
        <a:lstStyle/>
        <a:p>
          <a:endParaRPr lang="es-MX"/>
        </a:p>
      </dgm:t>
    </dgm:pt>
  </dgm:ptLst>
  <dgm:cxnLst>
    <dgm:cxn modelId="{E258C705-7ACA-4ADC-BC5B-3FC02A452FD9}" srcId="{5C639169-0089-4F73-A56A-EDBFA6A15149}" destId="{7FC081BE-033F-4AC0-B751-840B96C80274}" srcOrd="0" destOrd="0" parTransId="{4FB46A89-981F-4C70-8854-018CF695A080}" sibTransId="{62D7CA8D-3AEF-431E-AF1A-75AD6848D1A4}"/>
    <dgm:cxn modelId="{E773E3FC-CB70-4F5F-A50B-F808831EB612}" srcId="{7FC081BE-033F-4AC0-B751-840B96C80274}" destId="{B2135B52-3CEE-4A3C-8A26-D78575FF82C1}" srcOrd="0" destOrd="0" parTransId="{E950F9DA-7A0F-4617-8C76-C066C6FA0685}" sibTransId="{F3E5AFE2-9E9E-4C04-BA1C-D4CE6086DB7E}"/>
    <dgm:cxn modelId="{8B6ACA99-A67B-4F06-9CC6-839C582069CE}" srcId="{7FC081BE-033F-4AC0-B751-840B96C80274}" destId="{D255FFB1-E729-4F19-A74F-111E9275CC44}" srcOrd="2" destOrd="0" parTransId="{15C95E16-F5C8-46A7-93FC-3FB68838F43B}" sibTransId="{C7E08366-B9CB-45A7-B699-0EAF3C31A7EE}"/>
    <dgm:cxn modelId="{EF86B49E-525A-45C3-BD3E-26EFF85D87DE}" type="presOf" srcId="{D8B8CBBA-8E8A-446F-8BC6-BF0B2898B17F}" destId="{1A3E1B6B-13FA-4E9C-B2B8-3647B67A5BA2}" srcOrd="0" destOrd="0" presId="urn:microsoft.com/office/officeart/2008/layout/SquareAccentList"/>
    <dgm:cxn modelId="{30613AD4-2B23-4C9D-8D3E-687ED24E7323}" type="presOf" srcId="{B86E8C18-8D57-449E-B261-B6F1763134A4}" destId="{F45F6F35-A621-408B-8AEB-6A8DA295F3F6}" srcOrd="0" destOrd="0" presId="urn:microsoft.com/office/officeart/2008/layout/SquareAccentList"/>
    <dgm:cxn modelId="{9FD7A776-5079-47A8-A9BF-50AC8827D66A}" srcId="{2CA579E8-B63E-45C2-B6B5-0347C2C51B2E}" destId="{44C6DC17-1182-4281-8FF0-FF78D835A1E5}" srcOrd="0" destOrd="0" parTransId="{F94F56F9-B3F2-4688-9D89-1F09C80543AF}" sibTransId="{D6D8E772-292B-4DA6-A4FC-A73FD14215DB}"/>
    <dgm:cxn modelId="{2B867B72-3E10-4881-999F-845F1A3D422C}" srcId="{7FC081BE-033F-4AC0-B751-840B96C80274}" destId="{A03CFB6B-4ACC-422C-A1B7-3E1868A54F09}" srcOrd="1" destOrd="0" parTransId="{E197ADCF-9DCC-4F30-8568-159E04D005CB}" sibTransId="{D1FAC466-DDC4-43CE-9E42-7391C7C74108}"/>
    <dgm:cxn modelId="{5404712B-6352-4F07-A269-32906635BA57}" type="presOf" srcId="{B2135B52-3CEE-4A3C-8A26-D78575FF82C1}" destId="{0D819887-30B4-44C9-8269-F94DAB0C3CE8}" srcOrd="0" destOrd="0" presId="urn:microsoft.com/office/officeart/2008/layout/SquareAccentList"/>
    <dgm:cxn modelId="{1233848B-C374-4E91-9FA1-ED6D6BD7680E}" type="presOf" srcId="{7FC081BE-033F-4AC0-B751-840B96C80274}" destId="{19D25D38-D963-4EEE-94F6-AD445A9B188A}" srcOrd="0" destOrd="0" presId="urn:microsoft.com/office/officeart/2008/layout/SquareAccentList"/>
    <dgm:cxn modelId="{2A1B909B-74FE-4327-927A-92ECB2BE14EC}" type="presOf" srcId="{D255FFB1-E729-4F19-A74F-111E9275CC44}" destId="{FE9DABEA-A79E-47F8-8094-50569FFFB963}" srcOrd="0" destOrd="0" presId="urn:microsoft.com/office/officeart/2008/layout/SquareAccentList"/>
    <dgm:cxn modelId="{CAFB3A9C-3E9E-4B24-8B02-0E0459A50F35}" type="presOf" srcId="{A03CFB6B-4ACC-422C-A1B7-3E1868A54F09}" destId="{F97D951F-3E5B-4FFC-A3C0-0BA7175D3D25}" srcOrd="0" destOrd="0" presId="urn:microsoft.com/office/officeart/2008/layout/SquareAccentList"/>
    <dgm:cxn modelId="{46FACEDA-DCB6-44D9-BAC6-1604EE9F38BA}" type="presOf" srcId="{2CA579E8-B63E-45C2-B6B5-0347C2C51B2E}" destId="{1CC2FC05-5EAF-4B0A-A366-398457DA4EE8}" srcOrd="0" destOrd="0" presId="urn:microsoft.com/office/officeart/2008/layout/SquareAccentList"/>
    <dgm:cxn modelId="{1B5DC105-83D1-4C57-ADDB-10F9860DBCAB}" type="presOf" srcId="{44C6DC17-1182-4281-8FF0-FF78D835A1E5}" destId="{844A5465-4636-43FA-8D12-E91740922AD5}" srcOrd="0" destOrd="0" presId="urn:microsoft.com/office/officeart/2008/layout/SquareAccentList"/>
    <dgm:cxn modelId="{BB4D596E-FDB1-4B66-B9E3-612990C92E38}" srcId="{5C639169-0089-4F73-A56A-EDBFA6A15149}" destId="{2CA579E8-B63E-45C2-B6B5-0347C2C51B2E}" srcOrd="1" destOrd="0" parTransId="{9BDD8DEB-3A05-41F6-B34D-3B9F790C88E8}" sibTransId="{6E0BA933-0F74-4E25-82AD-3EB19DA8E031}"/>
    <dgm:cxn modelId="{234259BD-7369-47B8-B299-F25A40EED73A}" srcId="{2CA579E8-B63E-45C2-B6B5-0347C2C51B2E}" destId="{B86E8C18-8D57-449E-B261-B6F1763134A4}" srcOrd="1" destOrd="0" parTransId="{2C93F2F2-2986-4945-A055-864C33FEC7E2}" sibTransId="{3FCA0AFF-D251-487A-8E89-C961F153B814}"/>
    <dgm:cxn modelId="{23B29B02-A248-487A-8F1F-028D1FD5F261}" type="presOf" srcId="{5C639169-0089-4F73-A56A-EDBFA6A15149}" destId="{30EE1A28-1A4C-4AFF-B687-457FD31CC21F}" srcOrd="0" destOrd="0" presId="urn:microsoft.com/office/officeart/2008/layout/SquareAccentList"/>
    <dgm:cxn modelId="{2DBFBEE6-501E-4772-A150-3C7A1A118B85}" srcId="{2CA579E8-B63E-45C2-B6B5-0347C2C51B2E}" destId="{D8B8CBBA-8E8A-446F-8BC6-BF0B2898B17F}" srcOrd="2" destOrd="0" parTransId="{3CDFC7DC-041E-4970-BF55-226DBCCC5581}" sibTransId="{146A2068-CAAA-4CBA-8488-7ACD082F43E2}"/>
    <dgm:cxn modelId="{760FE86E-C7AE-4D48-B50A-9945BB9109C3}" type="presParOf" srcId="{30EE1A28-1A4C-4AFF-B687-457FD31CC21F}" destId="{BC3B6E4A-19B6-40C3-9632-1B230978DCE2}" srcOrd="0" destOrd="0" presId="urn:microsoft.com/office/officeart/2008/layout/SquareAccentList"/>
    <dgm:cxn modelId="{B1A235C0-487A-40E0-B350-9BF9FE92009A}" type="presParOf" srcId="{BC3B6E4A-19B6-40C3-9632-1B230978DCE2}" destId="{BE4FBBB5-C2F5-44EB-B2D1-D9982005F04C}" srcOrd="0" destOrd="0" presId="urn:microsoft.com/office/officeart/2008/layout/SquareAccentList"/>
    <dgm:cxn modelId="{DA49CDAE-02EC-4D9C-B3DA-C14538965872}" type="presParOf" srcId="{BE4FBBB5-C2F5-44EB-B2D1-D9982005F04C}" destId="{CEF65A56-91A0-49D6-9B58-EEC998FE8E08}" srcOrd="0" destOrd="0" presId="urn:microsoft.com/office/officeart/2008/layout/SquareAccentList"/>
    <dgm:cxn modelId="{6D78137B-8AB1-4AC9-AEED-F73445D1CEB5}" type="presParOf" srcId="{BE4FBBB5-C2F5-44EB-B2D1-D9982005F04C}" destId="{F2D86A2D-85A4-4532-8DBA-90EACDDAEAED}" srcOrd="1" destOrd="0" presId="urn:microsoft.com/office/officeart/2008/layout/SquareAccentList"/>
    <dgm:cxn modelId="{95C97923-F179-4400-BBC5-11F49771196D}" type="presParOf" srcId="{BE4FBBB5-C2F5-44EB-B2D1-D9982005F04C}" destId="{19D25D38-D963-4EEE-94F6-AD445A9B188A}" srcOrd="2" destOrd="0" presId="urn:microsoft.com/office/officeart/2008/layout/SquareAccentList"/>
    <dgm:cxn modelId="{503521F8-2A4F-4D14-8A62-98E283C2B2B0}" type="presParOf" srcId="{BC3B6E4A-19B6-40C3-9632-1B230978DCE2}" destId="{AEA2A2B4-D38B-4DA6-A1E2-AD5E76D47CCB}" srcOrd="1" destOrd="0" presId="urn:microsoft.com/office/officeart/2008/layout/SquareAccentList"/>
    <dgm:cxn modelId="{EA952B1C-DA97-4497-B1A8-4BA5406F331B}" type="presParOf" srcId="{AEA2A2B4-D38B-4DA6-A1E2-AD5E76D47CCB}" destId="{9C668F5F-6AC5-4FC7-B2FA-AA69A7CB894B}" srcOrd="0" destOrd="0" presId="urn:microsoft.com/office/officeart/2008/layout/SquareAccentList"/>
    <dgm:cxn modelId="{C0D52F47-3F0B-44FF-A299-A1CF9A183C7D}" type="presParOf" srcId="{9C668F5F-6AC5-4FC7-B2FA-AA69A7CB894B}" destId="{6ED50F99-B57C-4AD0-AFC4-2BD67C1DD80D}" srcOrd="0" destOrd="0" presId="urn:microsoft.com/office/officeart/2008/layout/SquareAccentList"/>
    <dgm:cxn modelId="{BA23706E-D1BA-45B4-9557-7F3C97658D65}" type="presParOf" srcId="{9C668F5F-6AC5-4FC7-B2FA-AA69A7CB894B}" destId="{0D819887-30B4-44C9-8269-F94DAB0C3CE8}" srcOrd="1" destOrd="0" presId="urn:microsoft.com/office/officeart/2008/layout/SquareAccentList"/>
    <dgm:cxn modelId="{8A34E4B7-0D7D-4485-8C9A-493FACD2AD86}" type="presParOf" srcId="{AEA2A2B4-D38B-4DA6-A1E2-AD5E76D47CCB}" destId="{100EAAC3-347E-4D95-897E-B7C70708EDF3}" srcOrd="1" destOrd="0" presId="urn:microsoft.com/office/officeart/2008/layout/SquareAccentList"/>
    <dgm:cxn modelId="{310C95B8-AB17-4F51-AC77-224DE58BF0AB}" type="presParOf" srcId="{100EAAC3-347E-4D95-897E-B7C70708EDF3}" destId="{50C46C5B-DBAF-400A-8EB3-1AFC85107052}" srcOrd="0" destOrd="0" presId="urn:microsoft.com/office/officeart/2008/layout/SquareAccentList"/>
    <dgm:cxn modelId="{3B3F711B-8184-4955-B20E-95BCD9DA0D33}" type="presParOf" srcId="{100EAAC3-347E-4D95-897E-B7C70708EDF3}" destId="{F97D951F-3E5B-4FFC-A3C0-0BA7175D3D25}" srcOrd="1" destOrd="0" presId="urn:microsoft.com/office/officeart/2008/layout/SquareAccentList"/>
    <dgm:cxn modelId="{5523A2A6-58A3-4108-A5AB-C46D61D8DDEA}" type="presParOf" srcId="{AEA2A2B4-D38B-4DA6-A1E2-AD5E76D47CCB}" destId="{DE0F80C1-427B-4DC9-BCE2-A8F74AB71D97}" srcOrd="2" destOrd="0" presId="urn:microsoft.com/office/officeart/2008/layout/SquareAccentList"/>
    <dgm:cxn modelId="{B6FD1E0F-8691-4C5D-AA14-84D6094F5628}" type="presParOf" srcId="{DE0F80C1-427B-4DC9-BCE2-A8F74AB71D97}" destId="{FDC28118-08AB-497B-8F4F-CE7645937E7D}" srcOrd="0" destOrd="0" presId="urn:microsoft.com/office/officeart/2008/layout/SquareAccentList"/>
    <dgm:cxn modelId="{58C14094-16EE-453E-8930-31AF279C89AF}" type="presParOf" srcId="{DE0F80C1-427B-4DC9-BCE2-A8F74AB71D97}" destId="{FE9DABEA-A79E-47F8-8094-50569FFFB963}" srcOrd="1" destOrd="0" presId="urn:microsoft.com/office/officeart/2008/layout/SquareAccentList"/>
    <dgm:cxn modelId="{79D31DDC-FB7C-4D86-97B6-B63B12740B4E}" type="presParOf" srcId="{30EE1A28-1A4C-4AFF-B687-457FD31CC21F}" destId="{790F8A83-68C0-4204-912E-CF88A9BCE227}" srcOrd="1" destOrd="0" presId="urn:microsoft.com/office/officeart/2008/layout/SquareAccentList"/>
    <dgm:cxn modelId="{83B8202C-091F-4796-B1D5-1E997BE473AE}" type="presParOf" srcId="{790F8A83-68C0-4204-912E-CF88A9BCE227}" destId="{FA507510-3005-45FF-9482-8DB35624FD6E}" srcOrd="0" destOrd="0" presId="urn:microsoft.com/office/officeart/2008/layout/SquareAccentList"/>
    <dgm:cxn modelId="{C72341CA-9E5A-4DD1-BF11-33E6CC89B80B}" type="presParOf" srcId="{FA507510-3005-45FF-9482-8DB35624FD6E}" destId="{E340F6C1-8C11-48EC-ADA9-27C27A3E70DE}" srcOrd="0" destOrd="0" presId="urn:microsoft.com/office/officeart/2008/layout/SquareAccentList"/>
    <dgm:cxn modelId="{7BCCC103-F10A-40F0-98F5-D69B7BBD5116}" type="presParOf" srcId="{FA507510-3005-45FF-9482-8DB35624FD6E}" destId="{094E2772-275B-4664-B009-34410BFEEAD5}" srcOrd="1" destOrd="0" presId="urn:microsoft.com/office/officeart/2008/layout/SquareAccentList"/>
    <dgm:cxn modelId="{712D020B-AA48-49FF-B0CC-C580BDB51A26}" type="presParOf" srcId="{FA507510-3005-45FF-9482-8DB35624FD6E}" destId="{1CC2FC05-5EAF-4B0A-A366-398457DA4EE8}" srcOrd="2" destOrd="0" presId="urn:microsoft.com/office/officeart/2008/layout/SquareAccentList"/>
    <dgm:cxn modelId="{3E7B318E-24FD-4C53-BF27-F6E2B9092C9B}" type="presParOf" srcId="{790F8A83-68C0-4204-912E-CF88A9BCE227}" destId="{4FD8F61D-AF8A-468B-A0D1-F2C117E0DED3}" srcOrd="1" destOrd="0" presId="urn:microsoft.com/office/officeart/2008/layout/SquareAccentList"/>
    <dgm:cxn modelId="{B1F29A34-EAC8-4068-880F-9987B9BAA7D4}" type="presParOf" srcId="{4FD8F61D-AF8A-468B-A0D1-F2C117E0DED3}" destId="{C13A2FE4-4FC9-4599-9E5A-8039FD3725F2}" srcOrd="0" destOrd="0" presId="urn:microsoft.com/office/officeart/2008/layout/SquareAccentList"/>
    <dgm:cxn modelId="{BEDBD6B5-90AE-4DBD-969C-92C3AEC014D1}" type="presParOf" srcId="{C13A2FE4-4FC9-4599-9E5A-8039FD3725F2}" destId="{D1E6A4BE-5016-4579-AD49-E11FA555311D}" srcOrd="0" destOrd="0" presId="urn:microsoft.com/office/officeart/2008/layout/SquareAccentList"/>
    <dgm:cxn modelId="{17F35CB5-45B9-4DED-B082-88EA2710E54E}" type="presParOf" srcId="{C13A2FE4-4FC9-4599-9E5A-8039FD3725F2}" destId="{844A5465-4636-43FA-8D12-E91740922AD5}" srcOrd="1" destOrd="0" presId="urn:microsoft.com/office/officeart/2008/layout/SquareAccentList"/>
    <dgm:cxn modelId="{3F5630EE-931C-4E72-BC75-9DFAFA28F9EF}" type="presParOf" srcId="{4FD8F61D-AF8A-468B-A0D1-F2C117E0DED3}" destId="{BFF24562-C0C3-4B7D-AA38-2A691F90F62F}" srcOrd="1" destOrd="0" presId="urn:microsoft.com/office/officeart/2008/layout/SquareAccentList"/>
    <dgm:cxn modelId="{84A52DE9-D1FC-419E-A3B0-40BBBC3138F4}" type="presParOf" srcId="{BFF24562-C0C3-4B7D-AA38-2A691F90F62F}" destId="{1F20234B-E160-4A30-92D6-44A0AF1A0715}" srcOrd="0" destOrd="0" presId="urn:microsoft.com/office/officeart/2008/layout/SquareAccentList"/>
    <dgm:cxn modelId="{41BBC049-939A-4D26-B42B-FCAC0CB5F4AA}" type="presParOf" srcId="{BFF24562-C0C3-4B7D-AA38-2A691F90F62F}" destId="{F45F6F35-A621-408B-8AEB-6A8DA295F3F6}" srcOrd="1" destOrd="0" presId="urn:microsoft.com/office/officeart/2008/layout/SquareAccentList"/>
    <dgm:cxn modelId="{276F3942-C203-4051-90DD-25A01CBDD24A}" type="presParOf" srcId="{4FD8F61D-AF8A-468B-A0D1-F2C117E0DED3}" destId="{05D08086-62FC-442C-B2C2-8AFE8B39C29B}" srcOrd="2" destOrd="0" presId="urn:microsoft.com/office/officeart/2008/layout/SquareAccentList"/>
    <dgm:cxn modelId="{1CD457E1-4F95-4C08-9360-E01A4743233A}" type="presParOf" srcId="{05D08086-62FC-442C-B2C2-8AFE8B39C29B}" destId="{A809FC46-8C72-4666-8C2F-90D597482BB3}" srcOrd="0" destOrd="0" presId="urn:microsoft.com/office/officeart/2008/layout/SquareAccentList"/>
    <dgm:cxn modelId="{79DCCA30-7DC1-4F2D-9996-E49BF87E143D}" type="presParOf" srcId="{05D08086-62FC-442C-B2C2-8AFE8B39C29B}" destId="{1A3E1B6B-13FA-4E9C-B2B8-3647B67A5BA2}"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4A094-A5BC-44C1-94D9-01C416FE8C76}" type="doc">
      <dgm:prSet loTypeId="urn:microsoft.com/office/officeart/2005/8/layout/process1" loCatId="process" qsTypeId="urn:microsoft.com/office/officeart/2005/8/quickstyle/3d2" qsCatId="3D" csTypeId="urn:microsoft.com/office/officeart/2005/8/colors/accent6_4" csCatId="accent6" phldr="1"/>
      <dgm:spPr/>
      <dgm:t>
        <a:bodyPr/>
        <a:lstStyle/>
        <a:p>
          <a:endParaRPr lang="es-MX"/>
        </a:p>
      </dgm:t>
    </dgm:pt>
    <dgm:pt modelId="{94F2907A-D768-413B-99BA-24CE31E3C30A}">
      <dgm:prSet phldrT="[Texto]"/>
      <dgm:spPr/>
      <dgm:t>
        <a:bodyPr/>
        <a:lstStyle/>
        <a:p>
          <a:pPr algn="just"/>
          <a:r>
            <a:rPr lang="en-US" sz="1500" b="1" i="1" dirty="0" smtClean="0"/>
            <a:t>2.1. Study region and site</a:t>
          </a:r>
          <a:endParaRPr lang="es-MX" sz="1500" b="1" dirty="0"/>
        </a:p>
      </dgm:t>
    </dgm:pt>
    <dgm:pt modelId="{1F12CD75-7B6D-40B6-AAD8-8EF83D58A20F}" type="parTrans" cxnId="{E97DF0E0-BDCE-4B64-B305-255B0C3D7E1D}">
      <dgm:prSet/>
      <dgm:spPr/>
      <dgm:t>
        <a:bodyPr/>
        <a:lstStyle/>
        <a:p>
          <a:pPr algn="just"/>
          <a:endParaRPr lang="es-MX"/>
        </a:p>
      </dgm:t>
    </dgm:pt>
    <dgm:pt modelId="{E545C95A-601A-435C-B442-7B122677F527}" type="sibTrans" cxnId="{E97DF0E0-BDCE-4B64-B305-255B0C3D7E1D}">
      <dgm:prSet/>
      <dgm:spPr/>
      <dgm:t>
        <a:bodyPr/>
        <a:lstStyle/>
        <a:p>
          <a:pPr algn="just"/>
          <a:endParaRPr lang="es-MX"/>
        </a:p>
      </dgm:t>
    </dgm:pt>
    <dgm:pt modelId="{AEDDCCF6-A5C1-4572-8C73-662653718299}">
      <dgm:prSet phldrT="[Texto]" custT="1"/>
      <dgm:spPr/>
      <dgm:t>
        <a:bodyPr/>
        <a:lstStyle/>
        <a:p>
          <a:pPr algn="just"/>
          <a:r>
            <a:rPr lang="es-MX" sz="1100" dirty="0" err="1" smtClean="0"/>
            <a:t>The</a:t>
          </a:r>
          <a:r>
            <a:rPr lang="es-MX" sz="1100" dirty="0" smtClean="0"/>
            <a:t> </a:t>
          </a:r>
          <a:r>
            <a:rPr lang="es-MX" sz="1100" dirty="0" err="1" smtClean="0"/>
            <a:t>study</a:t>
          </a:r>
          <a:r>
            <a:rPr lang="es-MX" sz="1100" dirty="0" smtClean="0"/>
            <a:t> </a:t>
          </a:r>
          <a:r>
            <a:rPr lang="es-MX" sz="1100" dirty="0" err="1" smtClean="0"/>
            <a:t>was</a:t>
          </a:r>
          <a:r>
            <a:rPr lang="es-MX" sz="1100" dirty="0" smtClean="0"/>
            <a:t> </a:t>
          </a:r>
          <a:r>
            <a:rPr lang="es-MX" sz="1100" dirty="0" err="1" smtClean="0"/>
            <a:t>managed</a:t>
          </a:r>
          <a:r>
            <a:rPr lang="es-MX" sz="1100" dirty="0" smtClean="0"/>
            <a:t> in </a:t>
          </a:r>
          <a:r>
            <a:rPr lang="es-MX" sz="1100" dirty="0" err="1" smtClean="0"/>
            <a:t>province</a:t>
          </a:r>
          <a:r>
            <a:rPr lang="es-MX" sz="1100" dirty="0" smtClean="0"/>
            <a:t> of Moctezuma, Sonora, México, 658 </a:t>
          </a:r>
          <a:r>
            <a:rPr lang="es-MX" sz="1100" dirty="0" err="1" smtClean="0"/>
            <a:t>above</a:t>
          </a:r>
          <a:r>
            <a:rPr lang="es-MX" sz="1100" dirty="0" smtClean="0"/>
            <a:t> sea </a:t>
          </a:r>
          <a:r>
            <a:rPr lang="es-MX" sz="1100" dirty="0" err="1" smtClean="0"/>
            <a:t>level</a:t>
          </a:r>
          <a:r>
            <a:rPr lang="es-MX" sz="1100" dirty="0" smtClean="0"/>
            <a:t> (29°42´ 01´´ N; 109° 39´ 05´´W). </a:t>
          </a:r>
          <a:endParaRPr lang="es-MX" sz="1100" dirty="0"/>
        </a:p>
      </dgm:t>
    </dgm:pt>
    <dgm:pt modelId="{BF358C17-14E2-422C-B99D-1DE5024D9A01}" type="parTrans" cxnId="{59E0E5B1-8FF3-4CFF-BAB7-A6137851C9E2}">
      <dgm:prSet/>
      <dgm:spPr/>
      <dgm:t>
        <a:bodyPr/>
        <a:lstStyle/>
        <a:p>
          <a:pPr algn="just"/>
          <a:endParaRPr lang="es-MX"/>
        </a:p>
      </dgm:t>
    </dgm:pt>
    <dgm:pt modelId="{B3D74575-CAEB-4C5A-9DE9-B48B4DA5FDE6}" type="sibTrans" cxnId="{59E0E5B1-8FF3-4CFF-BAB7-A6137851C9E2}">
      <dgm:prSet/>
      <dgm:spPr/>
      <dgm:t>
        <a:bodyPr/>
        <a:lstStyle/>
        <a:p>
          <a:pPr algn="just"/>
          <a:endParaRPr lang="es-MX"/>
        </a:p>
      </dgm:t>
    </dgm:pt>
    <dgm:pt modelId="{8B870E13-CCFF-4D06-BCE0-4D7A5BC7F646}">
      <dgm:prSet phldrT="[Texto]" custT="1"/>
      <dgm:spPr/>
      <dgm:t>
        <a:bodyPr/>
        <a:lstStyle/>
        <a:p>
          <a:pPr algn="just"/>
          <a:r>
            <a:rPr lang="es-MX" sz="1100" dirty="0" err="1" smtClean="0"/>
            <a:t>The</a:t>
          </a:r>
          <a:r>
            <a:rPr lang="es-MX" sz="1100" dirty="0" smtClean="0"/>
            <a:t> </a:t>
          </a:r>
          <a:r>
            <a:rPr lang="es-MX" sz="1100" dirty="0" err="1" smtClean="0"/>
            <a:t>study</a:t>
          </a:r>
          <a:r>
            <a:rPr lang="es-MX" sz="1100" dirty="0" smtClean="0"/>
            <a:t> </a:t>
          </a:r>
          <a:r>
            <a:rPr lang="es-MX" sz="1100" dirty="0" err="1" smtClean="0"/>
            <a:t>area</a:t>
          </a:r>
          <a:r>
            <a:rPr lang="es-MX" sz="1100" dirty="0" smtClean="0"/>
            <a:t> </a:t>
          </a:r>
          <a:r>
            <a:rPr lang="es-MX" sz="1100" dirty="0" err="1" smtClean="0"/>
            <a:t>corresponds</a:t>
          </a:r>
          <a:r>
            <a:rPr lang="es-MX" sz="1100" dirty="0" smtClean="0"/>
            <a:t> to a </a:t>
          </a:r>
          <a:r>
            <a:rPr lang="es-MX" sz="1100" dirty="0" err="1" smtClean="0"/>
            <a:t>landscape</a:t>
          </a:r>
          <a:r>
            <a:rPr lang="es-MX" sz="1100" dirty="0" smtClean="0"/>
            <a:t> of </a:t>
          </a:r>
          <a:r>
            <a:rPr lang="es-MX" sz="1100" dirty="0" err="1" smtClean="0"/>
            <a:t>the</a:t>
          </a:r>
          <a:r>
            <a:rPr lang="es-MX" sz="1100" dirty="0" smtClean="0"/>
            <a:t> </a:t>
          </a:r>
          <a:r>
            <a:rPr lang="es-MX" sz="1100" dirty="0" err="1" smtClean="0"/>
            <a:t>Sonoran</a:t>
          </a:r>
          <a:r>
            <a:rPr lang="es-MX" sz="1100" dirty="0" smtClean="0"/>
            <a:t> </a:t>
          </a:r>
          <a:r>
            <a:rPr lang="es-MX" sz="1100" dirty="0" err="1" smtClean="0"/>
            <a:t>desert</a:t>
          </a:r>
          <a:r>
            <a:rPr lang="es-MX" sz="1100" dirty="0" smtClean="0"/>
            <a:t> </a:t>
          </a:r>
          <a:r>
            <a:rPr lang="es-MX" sz="1100" dirty="0" err="1" smtClean="0"/>
            <a:t>located</a:t>
          </a:r>
          <a:r>
            <a:rPr lang="es-MX" sz="1100" dirty="0" smtClean="0"/>
            <a:t> in </a:t>
          </a:r>
          <a:r>
            <a:rPr lang="es-MX" sz="1100" dirty="0" err="1" smtClean="0"/>
            <a:t>an</a:t>
          </a:r>
          <a:r>
            <a:rPr lang="es-MX" sz="1100" dirty="0" smtClean="0"/>
            <a:t> intermontane </a:t>
          </a:r>
          <a:r>
            <a:rPr lang="es-MX" sz="1100" dirty="0" err="1" smtClean="0"/>
            <a:t>valley</a:t>
          </a:r>
          <a:r>
            <a:rPr lang="es-MX" sz="1100" dirty="0" smtClean="0"/>
            <a:t>. (</a:t>
          </a:r>
          <a:r>
            <a:rPr lang="en-US" sz="1100" dirty="0" smtClean="0"/>
            <a:t>Figure 1)</a:t>
          </a:r>
          <a:endParaRPr lang="es-MX" sz="1100" dirty="0"/>
        </a:p>
      </dgm:t>
    </dgm:pt>
    <dgm:pt modelId="{0F55A81C-DB03-4600-A0B6-C3C3E997FCB1}" type="parTrans" cxnId="{318454A4-A306-4782-9B89-4A67EA9FCE8E}">
      <dgm:prSet/>
      <dgm:spPr/>
      <dgm:t>
        <a:bodyPr/>
        <a:lstStyle/>
        <a:p>
          <a:pPr algn="just"/>
          <a:endParaRPr lang="es-MX"/>
        </a:p>
      </dgm:t>
    </dgm:pt>
    <dgm:pt modelId="{1B42E9F6-FB1E-4455-9C60-0C9487CF9330}" type="sibTrans" cxnId="{318454A4-A306-4782-9B89-4A67EA9FCE8E}">
      <dgm:prSet/>
      <dgm:spPr/>
      <dgm:t>
        <a:bodyPr/>
        <a:lstStyle/>
        <a:p>
          <a:pPr algn="just"/>
          <a:endParaRPr lang="es-MX"/>
        </a:p>
      </dgm:t>
    </dgm:pt>
    <dgm:pt modelId="{B43AC208-1956-4593-AFDE-006C42D1240D}">
      <dgm:prSet phldrT="[Texto]" custT="1"/>
      <dgm:spPr>
        <a:blipFill rotWithShape="0">
          <a:blip xmlns:r="http://schemas.openxmlformats.org/officeDocument/2006/relationships" r:embed="rId1">
            <a:duotone>
              <a:schemeClr val="accent6">
                <a:hueOff val="-331386"/>
                <a:satOff val="-1236"/>
                <a:lumOff val="23039"/>
                <a:alphaOff val="0"/>
                <a:shade val="20000"/>
                <a:satMod val="200000"/>
              </a:schemeClr>
              <a:schemeClr val="accent6">
                <a:hueOff val="-331386"/>
                <a:satOff val="-1236"/>
                <a:lumOff val="23039"/>
                <a:alphaOff val="0"/>
                <a:tint val="12000"/>
                <a:satMod val="190000"/>
              </a:schemeClr>
            </a:duotone>
          </a:blip>
          <a:stretch>
            <a:fillRect/>
          </a:stretch>
        </a:blipFill>
      </dgm:spPr>
      <dgm:t>
        <a:bodyPr/>
        <a:lstStyle/>
        <a:p>
          <a:pPr algn="just"/>
          <a:r>
            <a:rPr lang="en-US" sz="1500" i="1" dirty="0" smtClean="0">
              <a:solidFill>
                <a:schemeClr val="bg1"/>
              </a:solidFill>
            </a:rPr>
            <a:t>2.2 Elements of the agroproductive node and its identification</a:t>
          </a:r>
        </a:p>
        <a:p>
          <a:pPr algn="just"/>
          <a:r>
            <a:rPr lang="en-US" sz="1100" dirty="0" smtClean="0"/>
            <a:t>The primordial activity is evaluated and compared with those activities of possible insertion to the node. it is necessary to identify:</a:t>
          </a:r>
          <a:endParaRPr lang="es-MX" sz="1100" dirty="0" smtClean="0"/>
        </a:p>
        <a:p>
          <a:pPr algn="just"/>
          <a:r>
            <a:rPr lang="en-US" sz="1100" dirty="0" smtClean="0"/>
            <a:t>a) The vulnerable points of the process</a:t>
          </a:r>
        </a:p>
        <a:p>
          <a:pPr algn="just"/>
          <a:r>
            <a:rPr lang="en-US" sz="1100" dirty="0" smtClean="0"/>
            <a:t>b) Establish the risks, respective indicators.</a:t>
          </a:r>
          <a:endParaRPr lang="es-MX" sz="1100" dirty="0" smtClean="0"/>
        </a:p>
        <a:p>
          <a:pPr algn="just"/>
          <a:r>
            <a:rPr lang="en-US" sz="1100" dirty="0" smtClean="0"/>
            <a:t>For both cases, a value from 0 to 1 is assigned, defined by the operator of the agroproductive node.</a:t>
          </a:r>
          <a:endParaRPr lang="es-MX" sz="1100" dirty="0" smtClean="0"/>
        </a:p>
        <a:p>
          <a:pPr algn="just"/>
          <a:r>
            <a:rPr lang="en-US" sz="1100" dirty="0" smtClean="0"/>
            <a:t>c) Identify the value of the threat (VT) using equation </a:t>
          </a:r>
          <a:endParaRPr lang="es-MX" sz="1100" dirty="0">
            <a:solidFill>
              <a:schemeClr val="tx1"/>
            </a:solidFill>
          </a:endParaRPr>
        </a:p>
      </dgm:t>
    </dgm:pt>
    <dgm:pt modelId="{42B5A0FA-B170-419C-AAEB-0BAE0DBAE506}" type="parTrans" cxnId="{02EA442E-6A79-43CB-A4A5-0D4010EA1F10}">
      <dgm:prSet/>
      <dgm:spPr/>
      <dgm:t>
        <a:bodyPr/>
        <a:lstStyle/>
        <a:p>
          <a:pPr algn="just"/>
          <a:endParaRPr lang="es-MX"/>
        </a:p>
      </dgm:t>
    </dgm:pt>
    <dgm:pt modelId="{190588BF-33F4-4708-8118-DBBAE9AEE11C}" type="sibTrans" cxnId="{02EA442E-6A79-43CB-A4A5-0D4010EA1F10}">
      <dgm:prSet/>
      <dgm:spPr/>
      <dgm:t>
        <a:bodyPr/>
        <a:lstStyle/>
        <a:p>
          <a:pPr algn="just"/>
          <a:endParaRPr lang="es-MX"/>
        </a:p>
      </dgm:t>
    </dgm:pt>
    <dgm:pt modelId="{4B87B3BC-6EEC-4191-A1A8-F4A47167DF73}">
      <dgm:prSet phldrT="[Texto]" custT="1"/>
      <dgm:spPr>
        <a:solidFill>
          <a:schemeClr val="accent2">
            <a:lumMod val="50000"/>
          </a:schemeClr>
        </a:solidFill>
      </dgm:spPr>
      <dgm:t>
        <a:bodyPr/>
        <a:lstStyle/>
        <a:p>
          <a:pPr algn="just"/>
          <a:r>
            <a:rPr lang="en-US" sz="1400" b="1" i="1" dirty="0" smtClean="0"/>
            <a:t>2.4 </a:t>
          </a:r>
          <a:r>
            <a:rPr lang="en-US" sz="1400" dirty="0" smtClean="0"/>
            <a:t>Definition of the scale of ecotechnological and sustainable adoption </a:t>
          </a:r>
        </a:p>
        <a:p>
          <a:pPr algn="just"/>
          <a:r>
            <a:rPr lang="en-US" sz="1200" dirty="0" smtClean="0"/>
            <a:t>This scale is applicable in the agroproductive production process. </a:t>
          </a:r>
        </a:p>
        <a:p>
          <a:pPr algn="just"/>
          <a:r>
            <a:rPr lang="en-US" sz="1200" dirty="0" smtClean="0"/>
            <a:t>The pressure exerted must result in a change in the processes of the agroproductive node, thereby inducing an ecotechnological transition of the node</a:t>
          </a:r>
        </a:p>
        <a:p>
          <a:pPr algn="just"/>
          <a:r>
            <a:rPr lang="en-US" sz="1200" dirty="0" smtClean="0"/>
            <a:t>The change moves from a conventional approach to an ecotechnological state, which reduces the vulnerability and risk of the agroproductive node. </a:t>
          </a:r>
          <a:endParaRPr lang="es-MX" sz="1200" b="1" i="1" dirty="0">
            <a:solidFill>
              <a:srgbClr val="FF0000"/>
            </a:solidFill>
          </a:endParaRPr>
        </a:p>
      </dgm:t>
    </dgm:pt>
    <dgm:pt modelId="{D5C64FC3-5B21-462D-B208-F94B3A26F5EA}" type="parTrans" cxnId="{D34C0C0F-B701-47BA-99AC-0FF826FEA338}">
      <dgm:prSet/>
      <dgm:spPr/>
      <dgm:t>
        <a:bodyPr/>
        <a:lstStyle/>
        <a:p>
          <a:pPr algn="just"/>
          <a:endParaRPr lang="es-MX"/>
        </a:p>
      </dgm:t>
    </dgm:pt>
    <dgm:pt modelId="{C6C5E8E6-A7C6-4519-AAC9-8631E13976CB}" type="sibTrans" cxnId="{D34C0C0F-B701-47BA-99AC-0FF826FEA338}">
      <dgm:prSet/>
      <dgm:spPr/>
      <dgm:t>
        <a:bodyPr/>
        <a:lstStyle/>
        <a:p>
          <a:pPr algn="just"/>
          <a:endParaRPr lang="es-MX"/>
        </a:p>
      </dgm:t>
    </dgm:pt>
    <dgm:pt modelId="{913524D1-4A1C-47F7-B4E6-DF0E20E47363}">
      <dgm:prSet custT="1"/>
      <dgm:spPr>
        <a:solidFill>
          <a:srgbClr val="907A3C"/>
        </a:solidFill>
      </dgm:spPr>
      <dgm:t>
        <a:bodyPr/>
        <a:lstStyle/>
        <a:p>
          <a:pPr algn="just"/>
          <a:r>
            <a:rPr lang="en-US" sz="1400" b="1" i="1" dirty="0" smtClean="0"/>
            <a:t>2.3 </a:t>
          </a:r>
          <a:r>
            <a:rPr lang="en-US" sz="1400" i="1" dirty="0" smtClean="0"/>
            <a:t>Selection criteria of the elements or activities of the agroproductive node</a:t>
          </a:r>
          <a:endParaRPr lang="en-US" sz="1400" dirty="0" smtClean="0"/>
        </a:p>
        <a:p>
          <a:pPr algn="just"/>
          <a:r>
            <a:rPr lang="en-US" sz="1050" dirty="0" smtClean="0"/>
            <a:t>To choose the activities or elements of the agroproductive node in transition, the following conditioning criteria were taken</a:t>
          </a:r>
        </a:p>
        <a:p>
          <a:pPr algn="just"/>
          <a:r>
            <a:rPr lang="en-US" sz="1050" dirty="0" smtClean="0"/>
            <a:t>a) Vulnerable processes or with potential risks, that represent </a:t>
          </a:r>
          <a:r>
            <a:rPr lang="en-US" sz="1050" dirty="0" err="1" smtClean="0"/>
            <a:t>athreat</a:t>
          </a:r>
          <a:r>
            <a:rPr lang="en-US" sz="1050" dirty="0" smtClean="0"/>
            <a:t> to the existence of the node</a:t>
          </a:r>
        </a:p>
        <a:p>
          <a:pPr algn="just"/>
          <a:r>
            <a:rPr lang="en-US" sz="1050" dirty="0" smtClean="0"/>
            <a:t>b) The options for the use of natural resources generate a sustainable activity</a:t>
          </a:r>
        </a:p>
        <a:p>
          <a:pPr algn="just"/>
          <a:r>
            <a:rPr lang="en-US" sz="1050" dirty="0" smtClean="0"/>
            <a:t>c) Products or services with a sustainable category</a:t>
          </a:r>
        </a:p>
        <a:p>
          <a:pPr algn="just"/>
          <a:r>
            <a:rPr lang="en-US" sz="1050" dirty="0" smtClean="0"/>
            <a:t>d) Contributes to the development and food security of the </a:t>
          </a:r>
          <a:r>
            <a:rPr lang="en-US" sz="1050" dirty="0" err="1" smtClean="0"/>
            <a:t>comunity</a:t>
          </a:r>
          <a:endParaRPr lang="es-MX" sz="1050" dirty="0"/>
        </a:p>
      </dgm:t>
    </dgm:pt>
    <dgm:pt modelId="{A27B18FF-5A33-4BCD-9E96-E8BB2B38C514}" type="parTrans" cxnId="{C6E09556-6320-48F8-BF65-373F94113316}">
      <dgm:prSet/>
      <dgm:spPr/>
      <dgm:t>
        <a:bodyPr/>
        <a:lstStyle/>
        <a:p>
          <a:pPr algn="just"/>
          <a:endParaRPr lang="es-MX"/>
        </a:p>
      </dgm:t>
    </dgm:pt>
    <dgm:pt modelId="{A8A97CB9-BF08-405A-B33A-7227549C982E}" type="sibTrans" cxnId="{C6E09556-6320-48F8-BF65-373F94113316}">
      <dgm:prSet/>
      <dgm:spPr/>
      <dgm:t>
        <a:bodyPr/>
        <a:lstStyle/>
        <a:p>
          <a:pPr algn="just"/>
          <a:endParaRPr lang="es-MX"/>
        </a:p>
      </dgm:t>
    </dgm:pt>
    <dgm:pt modelId="{2B3AC405-0526-47D5-ABF8-E59E86EF05C3}">
      <dgm:prSet phldrT="[Texto]" custT="1"/>
      <dgm:spPr/>
      <dgm:t>
        <a:bodyPr/>
        <a:lstStyle/>
        <a:p>
          <a:pPr algn="just"/>
          <a:r>
            <a:rPr lang="es-MX" sz="1100" dirty="0" smtClean="0"/>
            <a:t> </a:t>
          </a:r>
          <a:r>
            <a:rPr lang="es-MX" sz="1100" dirty="0" err="1" smtClean="0"/>
            <a:t>Climate</a:t>
          </a:r>
          <a:r>
            <a:rPr lang="es-MX" sz="1100" dirty="0" smtClean="0"/>
            <a:t> </a:t>
          </a:r>
          <a:r>
            <a:rPr lang="es-MX" sz="1100" dirty="0" err="1" smtClean="0"/>
            <a:t>Dry</a:t>
          </a:r>
          <a:r>
            <a:rPr lang="es-MX" sz="1100" dirty="0" smtClean="0"/>
            <a:t> </a:t>
          </a:r>
          <a:r>
            <a:rPr lang="es-MX" sz="1100" dirty="0" err="1" smtClean="0"/>
            <a:t>semi-warm</a:t>
          </a:r>
          <a:r>
            <a:rPr lang="es-MX" sz="1100" dirty="0" smtClean="0"/>
            <a:t> </a:t>
          </a:r>
          <a:r>
            <a:rPr lang="es-MX" sz="1100" dirty="0" err="1" smtClean="0"/>
            <a:t>with</a:t>
          </a:r>
          <a:r>
            <a:rPr lang="es-MX" sz="1100" dirty="0" smtClean="0"/>
            <a:t> </a:t>
          </a:r>
          <a:r>
            <a:rPr lang="es-MX" sz="1100" dirty="0" err="1" smtClean="0"/>
            <a:t>rains</a:t>
          </a:r>
          <a:r>
            <a:rPr lang="es-MX" sz="1100" dirty="0" smtClean="0"/>
            <a:t> in </a:t>
          </a:r>
          <a:r>
            <a:rPr lang="es-MX" sz="1100" dirty="0" err="1" smtClean="0"/>
            <a:t>summer</a:t>
          </a:r>
          <a:r>
            <a:rPr lang="es-MX" sz="1100" dirty="0" smtClean="0"/>
            <a:t> BS0hw (x '), </a:t>
          </a:r>
          <a:r>
            <a:rPr lang="es-MX" sz="1100" dirty="0" err="1" smtClean="0"/>
            <a:t>with</a:t>
          </a:r>
          <a:r>
            <a:rPr lang="es-MX" sz="1100" dirty="0" smtClean="0"/>
            <a:t> </a:t>
          </a:r>
          <a:r>
            <a:rPr lang="es-MX" sz="1100" dirty="0" err="1" smtClean="0"/>
            <a:t>maximum</a:t>
          </a:r>
          <a:r>
            <a:rPr lang="es-MX" sz="1100" dirty="0" smtClean="0"/>
            <a:t> and </a:t>
          </a:r>
          <a:r>
            <a:rPr lang="es-MX" sz="1100" dirty="0" err="1" smtClean="0"/>
            <a:t>minimum</a:t>
          </a:r>
          <a:r>
            <a:rPr lang="es-MX" sz="1100" dirty="0" smtClean="0"/>
            <a:t> </a:t>
          </a:r>
          <a:r>
            <a:rPr lang="es-MX" sz="1100" dirty="0" err="1" smtClean="0"/>
            <a:t>temperatures</a:t>
          </a:r>
          <a:r>
            <a:rPr lang="es-MX" sz="1100" dirty="0" smtClean="0"/>
            <a:t> in </a:t>
          </a:r>
          <a:r>
            <a:rPr lang="es-MX" sz="1100" dirty="0" err="1" smtClean="0"/>
            <a:t>the</a:t>
          </a:r>
          <a:r>
            <a:rPr lang="es-MX" sz="1100" dirty="0" smtClean="0"/>
            <a:t> </a:t>
          </a:r>
          <a:r>
            <a:rPr lang="es-MX" sz="1100" dirty="0" err="1" smtClean="0"/>
            <a:t>range</a:t>
          </a:r>
          <a:r>
            <a:rPr lang="es-MX" sz="1100" dirty="0" smtClean="0"/>
            <a:t> of -3 to 48 ° C</a:t>
          </a:r>
          <a:endParaRPr lang="es-MX" sz="1100" dirty="0"/>
        </a:p>
      </dgm:t>
    </dgm:pt>
    <dgm:pt modelId="{71B88BE0-E97C-4B03-9CC9-6F2FECCC1300}" type="parTrans" cxnId="{8DF41302-E8B5-486F-AEF0-BE3A693216D5}">
      <dgm:prSet/>
      <dgm:spPr/>
      <dgm:t>
        <a:bodyPr/>
        <a:lstStyle/>
        <a:p>
          <a:endParaRPr lang="es-MX"/>
        </a:p>
      </dgm:t>
    </dgm:pt>
    <dgm:pt modelId="{D20B3C97-F6AC-4FD1-BD74-FE24410B7E1C}" type="sibTrans" cxnId="{8DF41302-E8B5-486F-AEF0-BE3A693216D5}">
      <dgm:prSet/>
      <dgm:spPr/>
      <dgm:t>
        <a:bodyPr/>
        <a:lstStyle/>
        <a:p>
          <a:endParaRPr lang="es-MX"/>
        </a:p>
      </dgm:t>
    </dgm:pt>
    <dgm:pt modelId="{BB488640-EA47-4D37-BC29-A42F39F08C9E}" type="pres">
      <dgm:prSet presAssocID="{DBA4A094-A5BC-44C1-94D9-01C416FE8C76}" presName="Name0" presStyleCnt="0">
        <dgm:presLayoutVars>
          <dgm:dir/>
          <dgm:resizeHandles val="exact"/>
        </dgm:presLayoutVars>
      </dgm:prSet>
      <dgm:spPr/>
      <dgm:t>
        <a:bodyPr/>
        <a:lstStyle/>
        <a:p>
          <a:endParaRPr lang="es-MX"/>
        </a:p>
      </dgm:t>
    </dgm:pt>
    <dgm:pt modelId="{61EC43CD-F8DF-4ABC-8C47-981072B05DCF}" type="pres">
      <dgm:prSet presAssocID="{94F2907A-D768-413B-99BA-24CE31E3C30A}" presName="node" presStyleLbl="node1" presStyleIdx="0" presStyleCnt="4">
        <dgm:presLayoutVars>
          <dgm:bulletEnabled val="1"/>
        </dgm:presLayoutVars>
      </dgm:prSet>
      <dgm:spPr/>
      <dgm:t>
        <a:bodyPr/>
        <a:lstStyle/>
        <a:p>
          <a:endParaRPr lang="es-MX"/>
        </a:p>
      </dgm:t>
    </dgm:pt>
    <dgm:pt modelId="{94545833-2A88-4C9F-A70E-CC6F8379B11F}" type="pres">
      <dgm:prSet presAssocID="{E545C95A-601A-435C-B442-7B122677F527}" presName="sibTrans" presStyleLbl="sibTrans2D1" presStyleIdx="0" presStyleCnt="3"/>
      <dgm:spPr/>
      <dgm:t>
        <a:bodyPr/>
        <a:lstStyle/>
        <a:p>
          <a:endParaRPr lang="es-MX"/>
        </a:p>
      </dgm:t>
    </dgm:pt>
    <dgm:pt modelId="{CDDE8E1D-445B-4EEF-ACF3-2E9DA54C98CF}" type="pres">
      <dgm:prSet presAssocID="{E545C95A-601A-435C-B442-7B122677F527}" presName="connectorText" presStyleLbl="sibTrans2D1" presStyleIdx="0" presStyleCnt="3"/>
      <dgm:spPr/>
      <dgm:t>
        <a:bodyPr/>
        <a:lstStyle/>
        <a:p>
          <a:endParaRPr lang="es-MX"/>
        </a:p>
      </dgm:t>
    </dgm:pt>
    <dgm:pt modelId="{C62639F8-431F-424B-99FF-AAB09A8CE52F}" type="pres">
      <dgm:prSet presAssocID="{B43AC208-1956-4593-AFDE-006C42D1240D}" presName="node" presStyleLbl="node1" presStyleIdx="1" presStyleCnt="4" custLinFactNeighborX="-1575" custLinFactNeighborY="751">
        <dgm:presLayoutVars>
          <dgm:bulletEnabled val="1"/>
        </dgm:presLayoutVars>
      </dgm:prSet>
      <dgm:spPr/>
      <dgm:t>
        <a:bodyPr/>
        <a:lstStyle/>
        <a:p>
          <a:endParaRPr lang="es-MX"/>
        </a:p>
      </dgm:t>
    </dgm:pt>
    <dgm:pt modelId="{5F1EF0D9-B361-46AD-AED1-A4C4F7D60C68}" type="pres">
      <dgm:prSet presAssocID="{190588BF-33F4-4708-8118-DBBAE9AEE11C}" presName="sibTrans" presStyleLbl="sibTrans2D1" presStyleIdx="1" presStyleCnt="3"/>
      <dgm:spPr/>
      <dgm:t>
        <a:bodyPr/>
        <a:lstStyle/>
        <a:p>
          <a:endParaRPr lang="es-MX"/>
        </a:p>
      </dgm:t>
    </dgm:pt>
    <dgm:pt modelId="{CF00E100-4062-49A2-AED1-06508097B633}" type="pres">
      <dgm:prSet presAssocID="{190588BF-33F4-4708-8118-DBBAE9AEE11C}" presName="connectorText" presStyleLbl="sibTrans2D1" presStyleIdx="1" presStyleCnt="3"/>
      <dgm:spPr/>
      <dgm:t>
        <a:bodyPr/>
        <a:lstStyle/>
        <a:p>
          <a:endParaRPr lang="es-MX"/>
        </a:p>
      </dgm:t>
    </dgm:pt>
    <dgm:pt modelId="{F3D9D53F-07EF-41DC-9D12-76EA295ED4FD}" type="pres">
      <dgm:prSet presAssocID="{913524D1-4A1C-47F7-B4E6-DF0E20E47363}" presName="node" presStyleLbl="node1" presStyleIdx="2" presStyleCnt="4" custScaleX="110473">
        <dgm:presLayoutVars>
          <dgm:bulletEnabled val="1"/>
        </dgm:presLayoutVars>
      </dgm:prSet>
      <dgm:spPr/>
      <dgm:t>
        <a:bodyPr/>
        <a:lstStyle/>
        <a:p>
          <a:endParaRPr lang="es-MX"/>
        </a:p>
      </dgm:t>
    </dgm:pt>
    <dgm:pt modelId="{D39D9532-6C5A-4E4F-899C-09C9FBC14339}" type="pres">
      <dgm:prSet presAssocID="{A8A97CB9-BF08-405A-B33A-7227549C982E}" presName="sibTrans" presStyleLbl="sibTrans2D1" presStyleIdx="2" presStyleCnt="3"/>
      <dgm:spPr/>
      <dgm:t>
        <a:bodyPr/>
        <a:lstStyle/>
        <a:p>
          <a:endParaRPr lang="es-MX"/>
        </a:p>
      </dgm:t>
    </dgm:pt>
    <dgm:pt modelId="{2941BD65-3891-43B4-82E2-0B299B704109}" type="pres">
      <dgm:prSet presAssocID="{A8A97CB9-BF08-405A-B33A-7227549C982E}" presName="connectorText" presStyleLbl="sibTrans2D1" presStyleIdx="2" presStyleCnt="3"/>
      <dgm:spPr/>
      <dgm:t>
        <a:bodyPr/>
        <a:lstStyle/>
        <a:p>
          <a:endParaRPr lang="es-MX"/>
        </a:p>
      </dgm:t>
    </dgm:pt>
    <dgm:pt modelId="{E04B8062-097D-4319-9BA5-EC96613431DA}" type="pres">
      <dgm:prSet presAssocID="{4B87B3BC-6EEC-4191-A1A8-F4A47167DF73}" presName="node" presStyleLbl="node1" presStyleIdx="3" presStyleCnt="4" custScaleX="116295">
        <dgm:presLayoutVars>
          <dgm:bulletEnabled val="1"/>
        </dgm:presLayoutVars>
      </dgm:prSet>
      <dgm:spPr/>
      <dgm:t>
        <a:bodyPr/>
        <a:lstStyle/>
        <a:p>
          <a:endParaRPr lang="es-MX"/>
        </a:p>
      </dgm:t>
    </dgm:pt>
  </dgm:ptLst>
  <dgm:cxnLst>
    <dgm:cxn modelId="{D34C0C0F-B701-47BA-99AC-0FF826FEA338}" srcId="{DBA4A094-A5BC-44C1-94D9-01C416FE8C76}" destId="{4B87B3BC-6EEC-4191-A1A8-F4A47167DF73}" srcOrd="3" destOrd="0" parTransId="{D5C64FC3-5B21-462D-B208-F94B3A26F5EA}" sibTransId="{C6C5E8E6-A7C6-4519-AAC9-8631E13976CB}"/>
    <dgm:cxn modelId="{3F8ED2B2-F712-4C68-AD23-3B73941514BC}" type="presOf" srcId="{8B870E13-CCFF-4D06-BCE0-4D7A5BC7F646}" destId="{61EC43CD-F8DF-4ABC-8C47-981072B05DCF}" srcOrd="0" destOrd="2" presId="urn:microsoft.com/office/officeart/2005/8/layout/process1"/>
    <dgm:cxn modelId="{C6E09556-6320-48F8-BF65-373F94113316}" srcId="{DBA4A094-A5BC-44C1-94D9-01C416FE8C76}" destId="{913524D1-4A1C-47F7-B4E6-DF0E20E47363}" srcOrd="2" destOrd="0" parTransId="{A27B18FF-5A33-4BCD-9E96-E8BB2B38C514}" sibTransId="{A8A97CB9-BF08-405A-B33A-7227549C982E}"/>
    <dgm:cxn modelId="{BD7748AD-281E-4685-9EEE-5ADFB9E404C1}" type="presOf" srcId="{4B87B3BC-6EEC-4191-A1A8-F4A47167DF73}" destId="{E04B8062-097D-4319-9BA5-EC96613431DA}" srcOrd="0" destOrd="0" presId="urn:microsoft.com/office/officeart/2005/8/layout/process1"/>
    <dgm:cxn modelId="{8DF41302-E8B5-486F-AEF0-BE3A693216D5}" srcId="{94F2907A-D768-413B-99BA-24CE31E3C30A}" destId="{2B3AC405-0526-47D5-ABF8-E59E86EF05C3}" srcOrd="2" destOrd="0" parTransId="{71B88BE0-E97C-4B03-9CC9-6F2FECCC1300}" sibTransId="{D20B3C97-F6AC-4FD1-BD74-FE24410B7E1C}"/>
    <dgm:cxn modelId="{1BDDBC97-E5F3-4871-BD5C-1748F85FD7E4}" type="presOf" srcId="{E545C95A-601A-435C-B442-7B122677F527}" destId="{94545833-2A88-4C9F-A70E-CC6F8379B11F}" srcOrd="0" destOrd="0" presId="urn:microsoft.com/office/officeart/2005/8/layout/process1"/>
    <dgm:cxn modelId="{8C158FA8-6D51-4325-BAC6-E55F8E35DBAD}" type="presOf" srcId="{AEDDCCF6-A5C1-4572-8C73-662653718299}" destId="{61EC43CD-F8DF-4ABC-8C47-981072B05DCF}" srcOrd="0" destOrd="1" presId="urn:microsoft.com/office/officeart/2005/8/layout/process1"/>
    <dgm:cxn modelId="{02EA442E-6A79-43CB-A4A5-0D4010EA1F10}" srcId="{DBA4A094-A5BC-44C1-94D9-01C416FE8C76}" destId="{B43AC208-1956-4593-AFDE-006C42D1240D}" srcOrd="1" destOrd="0" parTransId="{42B5A0FA-B170-419C-AAEB-0BAE0DBAE506}" sibTransId="{190588BF-33F4-4708-8118-DBBAE9AEE11C}"/>
    <dgm:cxn modelId="{53C8DC2D-C58B-4D17-B01F-FB5AC07B251C}" type="presOf" srcId="{E545C95A-601A-435C-B442-7B122677F527}" destId="{CDDE8E1D-445B-4EEF-ACF3-2E9DA54C98CF}" srcOrd="1" destOrd="0" presId="urn:microsoft.com/office/officeart/2005/8/layout/process1"/>
    <dgm:cxn modelId="{318454A4-A306-4782-9B89-4A67EA9FCE8E}" srcId="{94F2907A-D768-413B-99BA-24CE31E3C30A}" destId="{8B870E13-CCFF-4D06-BCE0-4D7A5BC7F646}" srcOrd="1" destOrd="0" parTransId="{0F55A81C-DB03-4600-A0B6-C3C3E997FCB1}" sibTransId="{1B42E9F6-FB1E-4455-9C60-0C9487CF9330}"/>
    <dgm:cxn modelId="{59E0E5B1-8FF3-4CFF-BAB7-A6137851C9E2}" srcId="{94F2907A-D768-413B-99BA-24CE31E3C30A}" destId="{AEDDCCF6-A5C1-4572-8C73-662653718299}" srcOrd="0" destOrd="0" parTransId="{BF358C17-14E2-422C-B99D-1DE5024D9A01}" sibTransId="{B3D74575-CAEB-4C5A-9DE9-B48B4DA5FDE6}"/>
    <dgm:cxn modelId="{E97DF0E0-BDCE-4B64-B305-255B0C3D7E1D}" srcId="{DBA4A094-A5BC-44C1-94D9-01C416FE8C76}" destId="{94F2907A-D768-413B-99BA-24CE31E3C30A}" srcOrd="0" destOrd="0" parTransId="{1F12CD75-7B6D-40B6-AAD8-8EF83D58A20F}" sibTransId="{E545C95A-601A-435C-B442-7B122677F527}"/>
    <dgm:cxn modelId="{E49A0932-F583-4EB8-AAC2-936473E936D3}" type="presOf" srcId="{190588BF-33F4-4708-8118-DBBAE9AEE11C}" destId="{5F1EF0D9-B361-46AD-AED1-A4C4F7D60C68}" srcOrd="0" destOrd="0" presId="urn:microsoft.com/office/officeart/2005/8/layout/process1"/>
    <dgm:cxn modelId="{46CF93A8-D5E1-4B8C-BEF0-9F91F76BE876}" type="presOf" srcId="{94F2907A-D768-413B-99BA-24CE31E3C30A}" destId="{61EC43CD-F8DF-4ABC-8C47-981072B05DCF}" srcOrd="0" destOrd="0" presId="urn:microsoft.com/office/officeart/2005/8/layout/process1"/>
    <dgm:cxn modelId="{4286F9A2-3C4F-431A-945E-985E81217EFD}" type="presOf" srcId="{A8A97CB9-BF08-405A-B33A-7227549C982E}" destId="{D39D9532-6C5A-4E4F-899C-09C9FBC14339}" srcOrd="0" destOrd="0" presId="urn:microsoft.com/office/officeart/2005/8/layout/process1"/>
    <dgm:cxn modelId="{E422B41B-E6D1-4807-89CB-4D62119933D5}" type="presOf" srcId="{190588BF-33F4-4708-8118-DBBAE9AEE11C}" destId="{CF00E100-4062-49A2-AED1-06508097B633}" srcOrd="1" destOrd="0" presId="urn:microsoft.com/office/officeart/2005/8/layout/process1"/>
    <dgm:cxn modelId="{741BD8FE-8F50-41BF-A3FF-724D230A145E}" type="presOf" srcId="{DBA4A094-A5BC-44C1-94D9-01C416FE8C76}" destId="{BB488640-EA47-4D37-BC29-A42F39F08C9E}" srcOrd="0" destOrd="0" presId="urn:microsoft.com/office/officeart/2005/8/layout/process1"/>
    <dgm:cxn modelId="{B77A0CF1-1325-44AA-A02C-01B8A13481E8}" type="presOf" srcId="{B43AC208-1956-4593-AFDE-006C42D1240D}" destId="{C62639F8-431F-424B-99FF-AAB09A8CE52F}" srcOrd="0" destOrd="0" presId="urn:microsoft.com/office/officeart/2005/8/layout/process1"/>
    <dgm:cxn modelId="{F2FA9980-F9F1-489E-816B-9CF25DC25B8A}" type="presOf" srcId="{913524D1-4A1C-47F7-B4E6-DF0E20E47363}" destId="{F3D9D53F-07EF-41DC-9D12-76EA295ED4FD}" srcOrd="0" destOrd="0" presId="urn:microsoft.com/office/officeart/2005/8/layout/process1"/>
    <dgm:cxn modelId="{0803B1E9-414B-493D-B56B-1A62D4FD1FE2}" type="presOf" srcId="{2B3AC405-0526-47D5-ABF8-E59E86EF05C3}" destId="{61EC43CD-F8DF-4ABC-8C47-981072B05DCF}" srcOrd="0" destOrd="3" presId="urn:microsoft.com/office/officeart/2005/8/layout/process1"/>
    <dgm:cxn modelId="{1177E4BE-DA48-4969-AD58-BA4E84C1CDF4}" type="presOf" srcId="{A8A97CB9-BF08-405A-B33A-7227549C982E}" destId="{2941BD65-3891-43B4-82E2-0B299B704109}" srcOrd="1" destOrd="0" presId="urn:microsoft.com/office/officeart/2005/8/layout/process1"/>
    <dgm:cxn modelId="{AFC974DC-D1EA-434E-A432-2009F49E114E}" type="presParOf" srcId="{BB488640-EA47-4D37-BC29-A42F39F08C9E}" destId="{61EC43CD-F8DF-4ABC-8C47-981072B05DCF}" srcOrd="0" destOrd="0" presId="urn:microsoft.com/office/officeart/2005/8/layout/process1"/>
    <dgm:cxn modelId="{9AA2756D-A6BD-49C1-AA01-D6EA53E9AA5E}" type="presParOf" srcId="{BB488640-EA47-4D37-BC29-A42F39F08C9E}" destId="{94545833-2A88-4C9F-A70E-CC6F8379B11F}" srcOrd="1" destOrd="0" presId="urn:microsoft.com/office/officeart/2005/8/layout/process1"/>
    <dgm:cxn modelId="{8CCE1204-7814-4569-B2AD-180867E38A43}" type="presParOf" srcId="{94545833-2A88-4C9F-A70E-CC6F8379B11F}" destId="{CDDE8E1D-445B-4EEF-ACF3-2E9DA54C98CF}" srcOrd="0" destOrd="0" presId="urn:microsoft.com/office/officeart/2005/8/layout/process1"/>
    <dgm:cxn modelId="{90B81863-2EDF-4392-B340-B227D009D49C}" type="presParOf" srcId="{BB488640-EA47-4D37-BC29-A42F39F08C9E}" destId="{C62639F8-431F-424B-99FF-AAB09A8CE52F}" srcOrd="2" destOrd="0" presId="urn:microsoft.com/office/officeart/2005/8/layout/process1"/>
    <dgm:cxn modelId="{A6B38359-0668-42D4-81A5-686C4289568F}" type="presParOf" srcId="{BB488640-EA47-4D37-BC29-A42F39F08C9E}" destId="{5F1EF0D9-B361-46AD-AED1-A4C4F7D60C68}" srcOrd="3" destOrd="0" presId="urn:microsoft.com/office/officeart/2005/8/layout/process1"/>
    <dgm:cxn modelId="{4582B918-62A2-449A-A738-27E07FEE966B}" type="presParOf" srcId="{5F1EF0D9-B361-46AD-AED1-A4C4F7D60C68}" destId="{CF00E100-4062-49A2-AED1-06508097B633}" srcOrd="0" destOrd="0" presId="urn:microsoft.com/office/officeart/2005/8/layout/process1"/>
    <dgm:cxn modelId="{7A16C99F-C32F-477B-9F03-ADE933C0D670}" type="presParOf" srcId="{BB488640-EA47-4D37-BC29-A42F39F08C9E}" destId="{F3D9D53F-07EF-41DC-9D12-76EA295ED4FD}" srcOrd="4" destOrd="0" presId="urn:microsoft.com/office/officeart/2005/8/layout/process1"/>
    <dgm:cxn modelId="{B9451012-9D2F-450E-B2B7-51C06CFA2752}" type="presParOf" srcId="{BB488640-EA47-4D37-BC29-A42F39F08C9E}" destId="{D39D9532-6C5A-4E4F-899C-09C9FBC14339}" srcOrd="5" destOrd="0" presId="urn:microsoft.com/office/officeart/2005/8/layout/process1"/>
    <dgm:cxn modelId="{60957427-AAA6-4E00-8FB3-B713607B55F3}" type="presParOf" srcId="{D39D9532-6C5A-4E4F-899C-09C9FBC14339}" destId="{2941BD65-3891-43B4-82E2-0B299B704109}" srcOrd="0" destOrd="0" presId="urn:microsoft.com/office/officeart/2005/8/layout/process1"/>
    <dgm:cxn modelId="{D5B66748-BE4A-4ED6-A847-3AFCFF0461BC}" type="presParOf" srcId="{BB488640-EA47-4D37-BC29-A42F39F08C9E}" destId="{E04B8062-097D-4319-9BA5-EC96613431D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88DCD42-132B-465F-87EE-84E31CC6FB06}"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s-MX"/>
        </a:p>
      </dgm:t>
    </dgm:pt>
    <dgm:pt modelId="{8078DBED-D007-43D5-9198-3CA37B3F4CA0}">
      <dgm:prSet phldrT="[Texto]"/>
      <dgm:spPr>
        <a:blipFill rotWithShape="0">
          <a:blip xmlns:r="http://schemas.openxmlformats.org/officeDocument/2006/relationships" r:embed="rId1"/>
          <a:stretch>
            <a:fillRect/>
          </a:stretch>
        </a:blipFill>
      </dgm:spPr>
      <dgm:t>
        <a:bodyPr/>
        <a:lstStyle/>
        <a:p>
          <a:r>
            <a:rPr lang="en-US" b="0" i="1" dirty="0" smtClean="0"/>
            <a:t>3.1 Analysis of the agroproductive process of the original activity in Moctezuma, Sonora, México</a:t>
          </a:r>
          <a:endParaRPr lang="es-MX" b="0" i="1" dirty="0"/>
        </a:p>
      </dgm:t>
    </dgm:pt>
    <dgm:pt modelId="{322D6520-B855-4742-8852-EF31200DA2EB}" type="parTrans" cxnId="{00029772-84AF-4EBB-AD02-5DC5054469B4}">
      <dgm:prSet/>
      <dgm:spPr/>
      <dgm:t>
        <a:bodyPr/>
        <a:lstStyle/>
        <a:p>
          <a:endParaRPr lang="es-MX"/>
        </a:p>
      </dgm:t>
    </dgm:pt>
    <dgm:pt modelId="{331CECE2-EE61-4B4E-A528-83DE891BA0A2}" type="sibTrans" cxnId="{00029772-84AF-4EBB-AD02-5DC5054469B4}">
      <dgm:prSet/>
      <dgm:spPr/>
      <dgm:t>
        <a:bodyPr/>
        <a:lstStyle/>
        <a:p>
          <a:endParaRPr lang="es-MX"/>
        </a:p>
      </dgm:t>
    </dgm:pt>
    <dgm:pt modelId="{C6D89A70-54C1-4D15-A505-02BCDC267E1D}">
      <dgm:prSet phldrT="[Texto]" custT="1"/>
      <dgm:spPr/>
      <dgm:t>
        <a:bodyPr/>
        <a:lstStyle/>
        <a:p>
          <a:r>
            <a:rPr lang="en-US" sz="1200" dirty="0" smtClean="0"/>
            <a:t>The original activity is oriented to the production of hay from Alfalfa and Sorghum, the vulnerable stages of the process and their respective score. </a:t>
          </a:r>
          <a:endParaRPr lang="es-MX" sz="1200" dirty="0"/>
        </a:p>
      </dgm:t>
    </dgm:pt>
    <dgm:pt modelId="{3B19BACC-2A7C-4702-8D15-622E915EC58B}" type="parTrans" cxnId="{7CD69321-1763-4C35-9C5F-A82BBEEFC477}">
      <dgm:prSet/>
      <dgm:spPr/>
      <dgm:t>
        <a:bodyPr/>
        <a:lstStyle/>
        <a:p>
          <a:endParaRPr lang="es-MX"/>
        </a:p>
      </dgm:t>
    </dgm:pt>
    <dgm:pt modelId="{AEA0B6C9-F8F7-451E-AA62-FFCA13ED0E55}" type="sibTrans" cxnId="{7CD69321-1763-4C35-9C5F-A82BBEEFC477}">
      <dgm:prSet/>
      <dgm:spPr/>
      <dgm:t>
        <a:bodyPr/>
        <a:lstStyle/>
        <a:p>
          <a:endParaRPr lang="es-MX"/>
        </a:p>
      </dgm:t>
    </dgm:pt>
    <dgm:pt modelId="{B6A79255-AD8C-4163-BFB6-1EB7C14B0586}">
      <dgm:prSet phldrT="[Texto]" custT="1"/>
      <dgm:spPr/>
      <dgm:t>
        <a:bodyPr/>
        <a:lstStyle/>
        <a:p>
          <a:pPr algn="just"/>
          <a:r>
            <a:rPr lang="en-US" sz="1100" dirty="0" smtClean="0"/>
            <a:t>Identification of vulnerable stages of the process were: Planting, Irrigation, Growth – Development, Cut – baled, Storage with importance values ​​between medium and very high</a:t>
          </a:r>
          <a:endParaRPr lang="es-MX" sz="1100" dirty="0"/>
        </a:p>
      </dgm:t>
    </dgm:pt>
    <dgm:pt modelId="{DFFCB801-C0AE-40A6-96DF-99C2EE8D1EBC}" type="parTrans" cxnId="{3A2701DD-7D4F-407D-BEC3-57C1522085EF}">
      <dgm:prSet/>
      <dgm:spPr/>
      <dgm:t>
        <a:bodyPr/>
        <a:lstStyle/>
        <a:p>
          <a:endParaRPr lang="es-MX"/>
        </a:p>
      </dgm:t>
    </dgm:pt>
    <dgm:pt modelId="{018C44B0-8B30-4080-962A-C280CA448615}" type="sibTrans" cxnId="{3A2701DD-7D4F-407D-BEC3-57C1522085EF}">
      <dgm:prSet/>
      <dgm:spPr/>
      <dgm:t>
        <a:bodyPr/>
        <a:lstStyle/>
        <a:p>
          <a:endParaRPr lang="es-MX"/>
        </a:p>
      </dgm:t>
    </dgm:pt>
    <dgm:pt modelId="{F22B2ADC-BB95-42A7-8D53-798AF3AD557D}">
      <dgm:prSet phldrT="[Texto]"/>
      <dgm:spPr>
        <a:blipFill rotWithShape="0">
          <a:blip xmlns:r="http://schemas.openxmlformats.org/officeDocument/2006/relationships" r:embed="rId2"/>
          <a:stretch>
            <a:fillRect/>
          </a:stretch>
        </a:blipFill>
      </dgm:spPr>
      <dgm:t>
        <a:bodyPr/>
        <a:lstStyle/>
        <a:p>
          <a:r>
            <a:rPr lang="en-US" i="1" dirty="0" smtClean="0"/>
            <a:t>3.2 </a:t>
          </a:r>
          <a:r>
            <a:rPr lang="es-MX" dirty="0" err="1" smtClean="0"/>
            <a:t>Identification</a:t>
          </a:r>
          <a:r>
            <a:rPr lang="es-MX" dirty="0" smtClean="0"/>
            <a:t> of </a:t>
          </a:r>
          <a:r>
            <a:rPr lang="es-MX" dirty="0" err="1" smtClean="0"/>
            <a:t>Risk</a:t>
          </a:r>
          <a:r>
            <a:rPr lang="es-MX" dirty="0" smtClean="0"/>
            <a:t> </a:t>
          </a:r>
          <a:r>
            <a:rPr lang="es-MX" dirty="0" err="1" smtClean="0"/>
            <a:t>Indicators</a:t>
          </a:r>
          <a:endParaRPr lang="es-MX" dirty="0"/>
        </a:p>
      </dgm:t>
    </dgm:pt>
    <dgm:pt modelId="{2B2F34EF-230A-4AF2-A38D-4F23FA8F440E}" type="parTrans" cxnId="{C3E7D9A6-2FD4-4B32-9462-77D85B9C1FF9}">
      <dgm:prSet/>
      <dgm:spPr/>
      <dgm:t>
        <a:bodyPr/>
        <a:lstStyle/>
        <a:p>
          <a:endParaRPr lang="es-MX"/>
        </a:p>
      </dgm:t>
    </dgm:pt>
    <dgm:pt modelId="{8A3D00DC-E3B5-44A0-8A9C-B0E840057449}" type="sibTrans" cxnId="{C3E7D9A6-2FD4-4B32-9462-77D85B9C1FF9}">
      <dgm:prSet/>
      <dgm:spPr/>
      <dgm:t>
        <a:bodyPr/>
        <a:lstStyle/>
        <a:p>
          <a:endParaRPr lang="es-MX"/>
        </a:p>
      </dgm:t>
    </dgm:pt>
    <dgm:pt modelId="{7BA72BB9-3CDE-4E8A-A7B9-61E3E6602BB0}">
      <dgm:prSet phldrT="[Texto]" custT="1"/>
      <dgm:spPr/>
      <dgm:t>
        <a:bodyPr/>
        <a:lstStyle/>
        <a:p>
          <a:r>
            <a:rPr lang="en-US" sz="1200" dirty="0" smtClean="0"/>
            <a:t>Those directly linked to the main activity of hay production were identified as main risks. The faults, shortcomings or deficiencies of the inputs in some part of the process stand out. </a:t>
          </a:r>
          <a:endParaRPr lang="es-MX" sz="1200" dirty="0"/>
        </a:p>
      </dgm:t>
    </dgm:pt>
    <dgm:pt modelId="{69FE5605-C583-4123-BE0C-30E4E589250C}" type="parTrans" cxnId="{601E0040-0216-4DA5-8B2D-4B1BFF6E53C6}">
      <dgm:prSet/>
      <dgm:spPr/>
      <dgm:t>
        <a:bodyPr/>
        <a:lstStyle/>
        <a:p>
          <a:endParaRPr lang="es-MX"/>
        </a:p>
      </dgm:t>
    </dgm:pt>
    <dgm:pt modelId="{415F83DB-3D19-4C31-9D17-201C4B782D7A}" type="sibTrans" cxnId="{601E0040-0216-4DA5-8B2D-4B1BFF6E53C6}">
      <dgm:prSet/>
      <dgm:spPr/>
      <dgm:t>
        <a:bodyPr/>
        <a:lstStyle/>
        <a:p>
          <a:endParaRPr lang="es-MX"/>
        </a:p>
      </dgm:t>
    </dgm:pt>
    <dgm:pt modelId="{AFC83EEC-3C7D-4CAD-85CD-1247548CA41D}">
      <dgm:prSet phldrT="[Texto]"/>
      <dgm:spPr>
        <a:blipFill rotWithShape="0">
          <a:blip xmlns:r="http://schemas.openxmlformats.org/officeDocument/2006/relationships" r:embed="rId1"/>
          <a:stretch>
            <a:fillRect/>
          </a:stretch>
        </a:blipFill>
      </dgm:spPr>
      <dgm:t>
        <a:bodyPr/>
        <a:lstStyle/>
        <a:p>
          <a:r>
            <a:rPr lang="en-US" i="1" dirty="0" smtClean="0"/>
            <a:t>3.3.  </a:t>
          </a:r>
          <a:r>
            <a:rPr lang="en-US" b="1" i="1" dirty="0" smtClean="0">
              <a:latin typeface="Palatino Linotype" panose="02040502050505030304" pitchFamily="18" charset="0"/>
              <a:ea typeface="Calibri" panose="020F0502020204030204" pitchFamily="34" charset="0"/>
              <a:cs typeface="Times New Roman" panose="02020603050405020304" pitchFamily="18" charset="0"/>
            </a:rPr>
            <a:t>Alternatives for the transition of node of study</a:t>
          </a:r>
          <a:endParaRPr lang="es-MX" dirty="0"/>
        </a:p>
      </dgm:t>
    </dgm:pt>
    <dgm:pt modelId="{EB2CEE89-E8CB-49EB-8AF5-56D874E556BA}" type="parTrans" cxnId="{D90ED60F-3DD0-4F71-876C-CD2909061AA2}">
      <dgm:prSet/>
      <dgm:spPr/>
      <dgm:t>
        <a:bodyPr/>
        <a:lstStyle/>
        <a:p>
          <a:endParaRPr lang="es-MX"/>
        </a:p>
      </dgm:t>
    </dgm:pt>
    <dgm:pt modelId="{B0571886-3FD9-48B8-BC99-6DAF3E4D8E93}" type="sibTrans" cxnId="{D90ED60F-3DD0-4F71-876C-CD2909061AA2}">
      <dgm:prSet/>
      <dgm:spPr/>
      <dgm:t>
        <a:bodyPr/>
        <a:lstStyle/>
        <a:p>
          <a:endParaRPr lang="es-MX"/>
        </a:p>
      </dgm:t>
    </dgm:pt>
    <dgm:pt modelId="{CC5FFD4D-E5DD-4F6D-9B1F-FED515E94349}">
      <dgm:prSet phldrT="[Texto]" custT="1"/>
      <dgm:spPr/>
      <dgm:t>
        <a:bodyPr/>
        <a:lstStyle/>
        <a:p>
          <a:r>
            <a:rPr lang="en-US" sz="1200" dirty="0" smtClean="0"/>
            <a:t>The main attributes identified according to the criteria defined in the methodology were: a) </a:t>
          </a:r>
          <a:r>
            <a:rPr lang="en-US" sz="1200" b="1" dirty="0" smtClean="0"/>
            <a:t>Biophysical characteristics, </a:t>
          </a:r>
          <a:r>
            <a:rPr lang="en-US" sz="1200" dirty="0" smtClean="0"/>
            <a:t>b) </a:t>
          </a:r>
          <a:r>
            <a:rPr lang="en-US" sz="1200" b="1" dirty="0" smtClean="0"/>
            <a:t>Projection of the node, </a:t>
          </a:r>
          <a:r>
            <a:rPr lang="en-US" sz="1200" dirty="0" smtClean="0"/>
            <a:t>c) </a:t>
          </a:r>
          <a:r>
            <a:rPr lang="en-US" sz="1200" b="1" dirty="0" smtClean="0"/>
            <a:t>Technical capacity, </a:t>
          </a:r>
          <a:r>
            <a:rPr lang="en-US" sz="1200" dirty="0" smtClean="0"/>
            <a:t>and d) </a:t>
          </a:r>
          <a:r>
            <a:rPr lang="en-US" sz="1200" b="1" dirty="0" smtClean="0"/>
            <a:t>Financial capacity:</a:t>
          </a:r>
          <a:endParaRPr lang="es-MX" sz="1200" dirty="0"/>
        </a:p>
      </dgm:t>
    </dgm:pt>
    <dgm:pt modelId="{01F84E9D-75CD-4176-81D5-4277EDE98469}" type="parTrans" cxnId="{32E5F441-CDB6-47A1-9FFC-BD4A6E192572}">
      <dgm:prSet/>
      <dgm:spPr/>
      <dgm:t>
        <a:bodyPr/>
        <a:lstStyle/>
        <a:p>
          <a:endParaRPr lang="es-MX"/>
        </a:p>
      </dgm:t>
    </dgm:pt>
    <dgm:pt modelId="{5271A912-3D0B-440D-A48D-9C54AF6C0FF7}" type="sibTrans" cxnId="{32E5F441-CDB6-47A1-9FFC-BD4A6E192572}">
      <dgm:prSet/>
      <dgm:spPr/>
      <dgm:t>
        <a:bodyPr/>
        <a:lstStyle/>
        <a:p>
          <a:endParaRPr lang="es-MX"/>
        </a:p>
      </dgm:t>
    </dgm:pt>
    <dgm:pt modelId="{BBE1936D-73C3-405B-AF44-3B13E012E490}">
      <dgm:prSet phldrT="[Texto]" custT="1"/>
      <dgm:spPr/>
      <dgm:t>
        <a:bodyPr/>
        <a:lstStyle/>
        <a:p>
          <a:r>
            <a:rPr lang="en-US" sz="1200" dirty="0" smtClean="0"/>
            <a:t>The alternative activities identified for the ecotechnological conversion of the node, were : The practice of aridtourism (14 - 93 BU), Areas for the protection of wildlife (12 - 100 BU), and Rescue grazing use 36 - 86 BU). </a:t>
          </a:r>
          <a:endParaRPr lang="es-MX" sz="1200" dirty="0"/>
        </a:p>
      </dgm:t>
    </dgm:pt>
    <dgm:pt modelId="{25001457-7410-40BC-923B-2A55F54696F6}" type="parTrans" cxnId="{8C681D60-C935-49C7-9E84-B79A9B9C1A58}">
      <dgm:prSet/>
      <dgm:spPr/>
      <dgm:t>
        <a:bodyPr/>
        <a:lstStyle/>
        <a:p>
          <a:endParaRPr lang="es-MX"/>
        </a:p>
      </dgm:t>
    </dgm:pt>
    <dgm:pt modelId="{0FA9621C-CE7A-4AEB-9ECC-24C8FBFF1A70}" type="sibTrans" cxnId="{8C681D60-C935-49C7-9E84-B79A9B9C1A58}">
      <dgm:prSet/>
      <dgm:spPr/>
      <dgm:t>
        <a:bodyPr/>
        <a:lstStyle/>
        <a:p>
          <a:endParaRPr lang="es-MX"/>
        </a:p>
      </dgm:t>
    </dgm:pt>
    <dgm:pt modelId="{78B2ABE1-4669-4943-A5B8-116E9860ABDF}">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t>The assigned values ​​ranged, according to the operator, from 0.23 for germination failure, to 0.97 for the necessary irrigation water for growth; 0.95 for hours of irrigation with electricity and 0.62 for low prevalence of plants in the meadow</a:t>
          </a:r>
          <a:endParaRPr lang="es-MX" sz="1200" dirty="0" smtClean="0"/>
        </a:p>
      </dgm:t>
    </dgm:pt>
    <dgm:pt modelId="{CA92535B-8F61-4506-8848-189F3E232176}" type="sibTrans" cxnId="{AD9C0314-D653-41BE-81D9-DFF211D21F9D}">
      <dgm:prSet/>
      <dgm:spPr/>
      <dgm:t>
        <a:bodyPr/>
        <a:lstStyle/>
        <a:p>
          <a:endParaRPr lang="es-MX"/>
        </a:p>
      </dgm:t>
    </dgm:pt>
    <dgm:pt modelId="{38A47041-73E7-4085-B78C-D1BBCCA9F297}" type="parTrans" cxnId="{AD9C0314-D653-41BE-81D9-DFF211D21F9D}">
      <dgm:prSet/>
      <dgm:spPr/>
      <dgm:t>
        <a:bodyPr/>
        <a:lstStyle/>
        <a:p>
          <a:endParaRPr lang="es-MX"/>
        </a:p>
      </dgm:t>
    </dgm:pt>
    <dgm:pt modelId="{0DBE2875-2BAF-403B-A7E4-DC9F5227399F}" type="pres">
      <dgm:prSet presAssocID="{388DCD42-132B-465F-87EE-84E31CC6FB06}" presName="Name0" presStyleCnt="0">
        <dgm:presLayoutVars>
          <dgm:dir/>
          <dgm:animLvl val="lvl"/>
          <dgm:resizeHandles val="exact"/>
        </dgm:presLayoutVars>
      </dgm:prSet>
      <dgm:spPr/>
      <dgm:t>
        <a:bodyPr/>
        <a:lstStyle/>
        <a:p>
          <a:endParaRPr lang="es-MX"/>
        </a:p>
      </dgm:t>
    </dgm:pt>
    <dgm:pt modelId="{DB9970B8-5CD1-41FE-97F0-13DAA7E200EA}" type="pres">
      <dgm:prSet presAssocID="{AFC83EEC-3C7D-4CAD-85CD-1247548CA41D}" presName="boxAndChildren" presStyleCnt="0"/>
      <dgm:spPr/>
    </dgm:pt>
    <dgm:pt modelId="{6EEC961D-743A-4DB4-AF5D-E0F76BA6618D}" type="pres">
      <dgm:prSet presAssocID="{AFC83EEC-3C7D-4CAD-85CD-1247548CA41D}" presName="parentTextBox" presStyleLbl="node1" presStyleIdx="0" presStyleCnt="3"/>
      <dgm:spPr/>
      <dgm:t>
        <a:bodyPr/>
        <a:lstStyle/>
        <a:p>
          <a:endParaRPr lang="es-MX"/>
        </a:p>
      </dgm:t>
    </dgm:pt>
    <dgm:pt modelId="{E5533AEE-AD47-47A2-AA2E-C46148FF3363}" type="pres">
      <dgm:prSet presAssocID="{AFC83EEC-3C7D-4CAD-85CD-1247548CA41D}" presName="entireBox" presStyleLbl="node1" presStyleIdx="0" presStyleCnt="3"/>
      <dgm:spPr/>
      <dgm:t>
        <a:bodyPr/>
        <a:lstStyle/>
        <a:p>
          <a:endParaRPr lang="es-MX"/>
        </a:p>
      </dgm:t>
    </dgm:pt>
    <dgm:pt modelId="{B08FB902-68F2-4ED0-B9D3-D99B644E26F5}" type="pres">
      <dgm:prSet presAssocID="{AFC83EEC-3C7D-4CAD-85CD-1247548CA41D}" presName="descendantBox" presStyleCnt="0"/>
      <dgm:spPr/>
    </dgm:pt>
    <dgm:pt modelId="{BF1CDE3E-D394-400A-9C24-808B423A30B0}" type="pres">
      <dgm:prSet presAssocID="{CC5FFD4D-E5DD-4F6D-9B1F-FED515E94349}" presName="childTextBox" presStyleLbl="fgAccFollowNode1" presStyleIdx="0" presStyleCnt="6">
        <dgm:presLayoutVars>
          <dgm:bulletEnabled val="1"/>
        </dgm:presLayoutVars>
      </dgm:prSet>
      <dgm:spPr/>
      <dgm:t>
        <a:bodyPr/>
        <a:lstStyle/>
        <a:p>
          <a:endParaRPr lang="es-MX"/>
        </a:p>
      </dgm:t>
    </dgm:pt>
    <dgm:pt modelId="{7D86669C-C850-44C8-BD65-CE063549968D}" type="pres">
      <dgm:prSet presAssocID="{BBE1936D-73C3-405B-AF44-3B13E012E490}" presName="childTextBox" presStyleLbl="fgAccFollowNode1" presStyleIdx="1" presStyleCnt="6">
        <dgm:presLayoutVars>
          <dgm:bulletEnabled val="1"/>
        </dgm:presLayoutVars>
      </dgm:prSet>
      <dgm:spPr/>
      <dgm:t>
        <a:bodyPr/>
        <a:lstStyle/>
        <a:p>
          <a:endParaRPr lang="es-MX"/>
        </a:p>
      </dgm:t>
    </dgm:pt>
    <dgm:pt modelId="{DE4700D9-483F-4DC7-8566-AD0E5560D83A}" type="pres">
      <dgm:prSet presAssocID="{8A3D00DC-E3B5-44A0-8A9C-B0E840057449}" presName="sp" presStyleCnt="0"/>
      <dgm:spPr/>
    </dgm:pt>
    <dgm:pt modelId="{73725B10-70EB-44AE-8661-0DE3C3EE9AF0}" type="pres">
      <dgm:prSet presAssocID="{F22B2ADC-BB95-42A7-8D53-798AF3AD557D}" presName="arrowAndChildren" presStyleCnt="0"/>
      <dgm:spPr/>
    </dgm:pt>
    <dgm:pt modelId="{07A34E70-339C-4790-920C-7F049E7C4A23}" type="pres">
      <dgm:prSet presAssocID="{F22B2ADC-BB95-42A7-8D53-798AF3AD557D}" presName="parentTextArrow" presStyleLbl="node1" presStyleIdx="0" presStyleCnt="3"/>
      <dgm:spPr/>
      <dgm:t>
        <a:bodyPr/>
        <a:lstStyle/>
        <a:p>
          <a:endParaRPr lang="es-MX"/>
        </a:p>
      </dgm:t>
    </dgm:pt>
    <dgm:pt modelId="{8E0E0376-8D18-48C0-A770-19C9E05405E2}" type="pres">
      <dgm:prSet presAssocID="{F22B2ADC-BB95-42A7-8D53-798AF3AD557D}" presName="arrow" presStyleLbl="node1" presStyleIdx="1" presStyleCnt="3"/>
      <dgm:spPr/>
      <dgm:t>
        <a:bodyPr/>
        <a:lstStyle/>
        <a:p>
          <a:endParaRPr lang="es-MX"/>
        </a:p>
      </dgm:t>
    </dgm:pt>
    <dgm:pt modelId="{6368F5BF-8B96-4456-949B-6B5CC8428EF0}" type="pres">
      <dgm:prSet presAssocID="{F22B2ADC-BB95-42A7-8D53-798AF3AD557D}" presName="descendantArrow" presStyleCnt="0"/>
      <dgm:spPr/>
    </dgm:pt>
    <dgm:pt modelId="{9225AE6B-7AC1-45FF-9314-4BBE259338C1}" type="pres">
      <dgm:prSet presAssocID="{7BA72BB9-3CDE-4E8A-A7B9-61E3E6602BB0}" presName="childTextArrow" presStyleLbl="fgAccFollowNode1" presStyleIdx="2" presStyleCnt="6">
        <dgm:presLayoutVars>
          <dgm:bulletEnabled val="1"/>
        </dgm:presLayoutVars>
      </dgm:prSet>
      <dgm:spPr/>
      <dgm:t>
        <a:bodyPr/>
        <a:lstStyle/>
        <a:p>
          <a:endParaRPr lang="es-MX"/>
        </a:p>
      </dgm:t>
    </dgm:pt>
    <dgm:pt modelId="{3FD94595-F544-4AB2-8B5D-03E4FEC5727E}" type="pres">
      <dgm:prSet presAssocID="{78B2ABE1-4669-4943-A5B8-116E9860ABDF}" presName="childTextArrow" presStyleLbl="fgAccFollowNode1" presStyleIdx="3" presStyleCnt="6">
        <dgm:presLayoutVars>
          <dgm:bulletEnabled val="1"/>
        </dgm:presLayoutVars>
      </dgm:prSet>
      <dgm:spPr/>
      <dgm:t>
        <a:bodyPr/>
        <a:lstStyle/>
        <a:p>
          <a:endParaRPr lang="es-MX"/>
        </a:p>
      </dgm:t>
    </dgm:pt>
    <dgm:pt modelId="{7BF81D8B-9BC0-425B-9065-8CAC287DB943}" type="pres">
      <dgm:prSet presAssocID="{331CECE2-EE61-4B4E-A528-83DE891BA0A2}" presName="sp" presStyleCnt="0"/>
      <dgm:spPr/>
    </dgm:pt>
    <dgm:pt modelId="{71008D49-DFE1-4055-AF46-5B40B8C796DA}" type="pres">
      <dgm:prSet presAssocID="{8078DBED-D007-43D5-9198-3CA37B3F4CA0}" presName="arrowAndChildren" presStyleCnt="0"/>
      <dgm:spPr/>
    </dgm:pt>
    <dgm:pt modelId="{BA35D302-7C96-4EF2-A1D0-89613F906C91}" type="pres">
      <dgm:prSet presAssocID="{8078DBED-D007-43D5-9198-3CA37B3F4CA0}" presName="parentTextArrow" presStyleLbl="node1" presStyleIdx="1" presStyleCnt="3"/>
      <dgm:spPr/>
      <dgm:t>
        <a:bodyPr/>
        <a:lstStyle/>
        <a:p>
          <a:endParaRPr lang="es-MX"/>
        </a:p>
      </dgm:t>
    </dgm:pt>
    <dgm:pt modelId="{391EF690-312D-455F-BC82-7E99D7732C7C}" type="pres">
      <dgm:prSet presAssocID="{8078DBED-D007-43D5-9198-3CA37B3F4CA0}" presName="arrow" presStyleLbl="node1" presStyleIdx="2" presStyleCnt="3"/>
      <dgm:spPr/>
      <dgm:t>
        <a:bodyPr/>
        <a:lstStyle/>
        <a:p>
          <a:endParaRPr lang="es-MX"/>
        </a:p>
      </dgm:t>
    </dgm:pt>
    <dgm:pt modelId="{FAB4C7F4-8A9F-46EF-9094-66C9CFEA0E72}" type="pres">
      <dgm:prSet presAssocID="{8078DBED-D007-43D5-9198-3CA37B3F4CA0}" presName="descendantArrow" presStyleCnt="0"/>
      <dgm:spPr/>
    </dgm:pt>
    <dgm:pt modelId="{1DBEAAE7-B2CA-4E8C-9758-9B45FB79FD4E}" type="pres">
      <dgm:prSet presAssocID="{C6D89A70-54C1-4D15-A505-02BCDC267E1D}" presName="childTextArrow" presStyleLbl="fgAccFollowNode1" presStyleIdx="4" presStyleCnt="6">
        <dgm:presLayoutVars>
          <dgm:bulletEnabled val="1"/>
        </dgm:presLayoutVars>
      </dgm:prSet>
      <dgm:spPr/>
      <dgm:t>
        <a:bodyPr/>
        <a:lstStyle/>
        <a:p>
          <a:endParaRPr lang="es-MX"/>
        </a:p>
      </dgm:t>
    </dgm:pt>
    <dgm:pt modelId="{3E3825ED-9148-4A97-86BE-B666D9087C2F}" type="pres">
      <dgm:prSet presAssocID="{B6A79255-AD8C-4163-BFB6-1EB7C14B0586}" presName="childTextArrow" presStyleLbl="fgAccFollowNode1" presStyleIdx="5" presStyleCnt="6" custLinFactNeighborY="-1352">
        <dgm:presLayoutVars>
          <dgm:bulletEnabled val="1"/>
        </dgm:presLayoutVars>
      </dgm:prSet>
      <dgm:spPr/>
      <dgm:t>
        <a:bodyPr/>
        <a:lstStyle/>
        <a:p>
          <a:endParaRPr lang="es-MX"/>
        </a:p>
      </dgm:t>
    </dgm:pt>
  </dgm:ptLst>
  <dgm:cxnLst>
    <dgm:cxn modelId="{AD9C0314-D653-41BE-81D9-DFF211D21F9D}" srcId="{F22B2ADC-BB95-42A7-8D53-798AF3AD557D}" destId="{78B2ABE1-4669-4943-A5B8-116E9860ABDF}" srcOrd="1" destOrd="0" parTransId="{38A47041-73E7-4085-B78C-D1BBCCA9F297}" sibTransId="{CA92535B-8F61-4506-8848-189F3E232176}"/>
    <dgm:cxn modelId="{141DB15D-FCB9-4EE1-8514-8A4CE6B2A7D6}" type="presOf" srcId="{8078DBED-D007-43D5-9198-3CA37B3F4CA0}" destId="{391EF690-312D-455F-BC82-7E99D7732C7C}" srcOrd="1" destOrd="0" presId="urn:microsoft.com/office/officeart/2005/8/layout/process4"/>
    <dgm:cxn modelId="{00029772-84AF-4EBB-AD02-5DC5054469B4}" srcId="{388DCD42-132B-465F-87EE-84E31CC6FB06}" destId="{8078DBED-D007-43D5-9198-3CA37B3F4CA0}" srcOrd="0" destOrd="0" parTransId="{322D6520-B855-4742-8852-EF31200DA2EB}" sibTransId="{331CECE2-EE61-4B4E-A528-83DE891BA0A2}"/>
    <dgm:cxn modelId="{32E5F441-CDB6-47A1-9FFC-BD4A6E192572}" srcId="{AFC83EEC-3C7D-4CAD-85CD-1247548CA41D}" destId="{CC5FFD4D-E5DD-4F6D-9B1F-FED515E94349}" srcOrd="0" destOrd="0" parTransId="{01F84E9D-75CD-4176-81D5-4277EDE98469}" sibTransId="{5271A912-3D0B-440D-A48D-9C54AF6C0FF7}"/>
    <dgm:cxn modelId="{C92655D1-236A-473B-8104-956FEAA9F6B8}" type="presOf" srcId="{8078DBED-D007-43D5-9198-3CA37B3F4CA0}" destId="{BA35D302-7C96-4EF2-A1D0-89613F906C91}" srcOrd="0" destOrd="0" presId="urn:microsoft.com/office/officeart/2005/8/layout/process4"/>
    <dgm:cxn modelId="{127386F9-7D2F-4339-AF0C-CD01E25E2AEE}" type="presOf" srcId="{BBE1936D-73C3-405B-AF44-3B13E012E490}" destId="{7D86669C-C850-44C8-BD65-CE063549968D}" srcOrd="0" destOrd="0" presId="urn:microsoft.com/office/officeart/2005/8/layout/process4"/>
    <dgm:cxn modelId="{0C659F50-1EA2-44E6-957B-F86CFB0CC4F5}" type="presOf" srcId="{388DCD42-132B-465F-87EE-84E31CC6FB06}" destId="{0DBE2875-2BAF-403B-A7E4-DC9F5227399F}" srcOrd="0" destOrd="0" presId="urn:microsoft.com/office/officeart/2005/8/layout/process4"/>
    <dgm:cxn modelId="{E1A018F1-B668-4393-9A8B-9D2D84F56430}" type="presOf" srcId="{7BA72BB9-3CDE-4E8A-A7B9-61E3E6602BB0}" destId="{9225AE6B-7AC1-45FF-9314-4BBE259338C1}" srcOrd="0" destOrd="0" presId="urn:microsoft.com/office/officeart/2005/8/layout/process4"/>
    <dgm:cxn modelId="{174A8477-EE52-427F-8FE2-6C01E101DC9C}" type="presOf" srcId="{CC5FFD4D-E5DD-4F6D-9B1F-FED515E94349}" destId="{BF1CDE3E-D394-400A-9C24-808B423A30B0}" srcOrd="0" destOrd="0" presId="urn:microsoft.com/office/officeart/2005/8/layout/process4"/>
    <dgm:cxn modelId="{CA0100F9-E27D-402C-9B93-DACB8C7DD34E}" type="presOf" srcId="{AFC83EEC-3C7D-4CAD-85CD-1247548CA41D}" destId="{E5533AEE-AD47-47A2-AA2E-C46148FF3363}" srcOrd="1" destOrd="0" presId="urn:microsoft.com/office/officeart/2005/8/layout/process4"/>
    <dgm:cxn modelId="{292DE75A-032A-41EB-9CB6-F7FFAAC6D7AD}" type="presOf" srcId="{AFC83EEC-3C7D-4CAD-85CD-1247548CA41D}" destId="{6EEC961D-743A-4DB4-AF5D-E0F76BA6618D}" srcOrd="0" destOrd="0" presId="urn:microsoft.com/office/officeart/2005/8/layout/process4"/>
    <dgm:cxn modelId="{601E0040-0216-4DA5-8B2D-4B1BFF6E53C6}" srcId="{F22B2ADC-BB95-42A7-8D53-798AF3AD557D}" destId="{7BA72BB9-3CDE-4E8A-A7B9-61E3E6602BB0}" srcOrd="0" destOrd="0" parTransId="{69FE5605-C583-4123-BE0C-30E4E589250C}" sibTransId="{415F83DB-3D19-4C31-9D17-201C4B782D7A}"/>
    <dgm:cxn modelId="{43FD3E31-B655-4027-92EC-08B8CBC16DF0}" type="presOf" srcId="{F22B2ADC-BB95-42A7-8D53-798AF3AD557D}" destId="{8E0E0376-8D18-48C0-A770-19C9E05405E2}" srcOrd="1" destOrd="0" presId="urn:microsoft.com/office/officeart/2005/8/layout/process4"/>
    <dgm:cxn modelId="{D90ED60F-3DD0-4F71-876C-CD2909061AA2}" srcId="{388DCD42-132B-465F-87EE-84E31CC6FB06}" destId="{AFC83EEC-3C7D-4CAD-85CD-1247548CA41D}" srcOrd="2" destOrd="0" parTransId="{EB2CEE89-E8CB-49EB-8AF5-56D874E556BA}" sibTransId="{B0571886-3FD9-48B8-BC99-6DAF3E4D8E93}"/>
    <dgm:cxn modelId="{8C681D60-C935-49C7-9E84-B79A9B9C1A58}" srcId="{AFC83EEC-3C7D-4CAD-85CD-1247548CA41D}" destId="{BBE1936D-73C3-405B-AF44-3B13E012E490}" srcOrd="1" destOrd="0" parTransId="{25001457-7410-40BC-923B-2A55F54696F6}" sibTransId="{0FA9621C-CE7A-4AEB-9ECC-24C8FBFF1A70}"/>
    <dgm:cxn modelId="{656E49A6-6C24-42E6-9189-707E30D99544}" type="presOf" srcId="{B6A79255-AD8C-4163-BFB6-1EB7C14B0586}" destId="{3E3825ED-9148-4A97-86BE-B666D9087C2F}" srcOrd="0" destOrd="0" presId="urn:microsoft.com/office/officeart/2005/8/layout/process4"/>
    <dgm:cxn modelId="{1C227B42-406D-4CF8-A9A8-BA102626CA67}" type="presOf" srcId="{F22B2ADC-BB95-42A7-8D53-798AF3AD557D}" destId="{07A34E70-339C-4790-920C-7F049E7C4A23}" srcOrd="0" destOrd="0" presId="urn:microsoft.com/office/officeart/2005/8/layout/process4"/>
    <dgm:cxn modelId="{3A2701DD-7D4F-407D-BEC3-57C1522085EF}" srcId="{8078DBED-D007-43D5-9198-3CA37B3F4CA0}" destId="{B6A79255-AD8C-4163-BFB6-1EB7C14B0586}" srcOrd="1" destOrd="0" parTransId="{DFFCB801-C0AE-40A6-96DF-99C2EE8D1EBC}" sibTransId="{018C44B0-8B30-4080-962A-C280CA448615}"/>
    <dgm:cxn modelId="{C3E7D9A6-2FD4-4B32-9462-77D85B9C1FF9}" srcId="{388DCD42-132B-465F-87EE-84E31CC6FB06}" destId="{F22B2ADC-BB95-42A7-8D53-798AF3AD557D}" srcOrd="1" destOrd="0" parTransId="{2B2F34EF-230A-4AF2-A38D-4F23FA8F440E}" sibTransId="{8A3D00DC-E3B5-44A0-8A9C-B0E840057449}"/>
    <dgm:cxn modelId="{7CD69321-1763-4C35-9C5F-A82BBEEFC477}" srcId="{8078DBED-D007-43D5-9198-3CA37B3F4CA0}" destId="{C6D89A70-54C1-4D15-A505-02BCDC267E1D}" srcOrd="0" destOrd="0" parTransId="{3B19BACC-2A7C-4702-8D15-622E915EC58B}" sibTransId="{AEA0B6C9-F8F7-451E-AA62-FFCA13ED0E55}"/>
    <dgm:cxn modelId="{B779C30B-10AE-4C86-8763-54674D78C8F9}" type="presOf" srcId="{78B2ABE1-4669-4943-A5B8-116E9860ABDF}" destId="{3FD94595-F544-4AB2-8B5D-03E4FEC5727E}" srcOrd="0" destOrd="0" presId="urn:microsoft.com/office/officeart/2005/8/layout/process4"/>
    <dgm:cxn modelId="{97C8D006-7246-4BFF-882B-6613DFBD7E9A}" type="presOf" srcId="{C6D89A70-54C1-4D15-A505-02BCDC267E1D}" destId="{1DBEAAE7-B2CA-4E8C-9758-9B45FB79FD4E}" srcOrd="0" destOrd="0" presId="urn:microsoft.com/office/officeart/2005/8/layout/process4"/>
    <dgm:cxn modelId="{4A95B99C-C521-4D51-ABF2-4266430DE144}" type="presParOf" srcId="{0DBE2875-2BAF-403B-A7E4-DC9F5227399F}" destId="{DB9970B8-5CD1-41FE-97F0-13DAA7E200EA}" srcOrd="0" destOrd="0" presId="urn:microsoft.com/office/officeart/2005/8/layout/process4"/>
    <dgm:cxn modelId="{F5F13A6F-871C-4173-864A-16C01A0D0F93}" type="presParOf" srcId="{DB9970B8-5CD1-41FE-97F0-13DAA7E200EA}" destId="{6EEC961D-743A-4DB4-AF5D-E0F76BA6618D}" srcOrd="0" destOrd="0" presId="urn:microsoft.com/office/officeart/2005/8/layout/process4"/>
    <dgm:cxn modelId="{3E120ECF-22A8-4981-9B0E-04C40E9CC8D4}" type="presParOf" srcId="{DB9970B8-5CD1-41FE-97F0-13DAA7E200EA}" destId="{E5533AEE-AD47-47A2-AA2E-C46148FF3363}" srcOrd="1" destOrd="0" presId="urn:microsoft.com/office/officeart/2005/8/layout/process4"/>
    <dgm:cxn modelId="{0D91446A-827F-4F11-87BA-986CC80C37C3}" type="presParOf" srcId="{DB9970B8-5CD1-41FE-97F0-13DAA7E200EA}" destId="{B08FB902-68F2-4ED0-B9D3-D99B644E26F5}" srcOrd="2" destOrd="0" presId="urn:microsoft.com/office/officeart/2005/8/layout/process4"/>
    <dgm:cxn modelId="{6194D005-CBD4-49D7-AD5C-CF44B74C2A61}" type="presParOf" srcId="{B08FB902-68F2-4ED0-B9D3-D99B644E26F5}" destId="{BF1CDE3E-D394-400A-9C24-808B423A30B0}" srcOrd="0" destOrd="0" presId="urn:microsoft.com/office/officeart/2005/8/layout/process4"/>
    <dgm:cxn modelId="{C08B3367-83EE-40DB-BB1E-B8A4076B5077}" type="presParOf" srcId="{B08FB902-68F2-4ED0-B9D3-D99B644E26F5}" destId="{7D86669C-C850-44C8-BD65-CE063549968D}" srcOrd="1" destOrd="0" presId="urn:microsoft.com/office/officeart/2005/8/layout/process4"/>
    <dgm:cxn modelId="{0914516C-0B04-4A68-B057-38A8E0EEA913}" type="presParOf" srcId="{0DBE2875-2BAF-403B-A7E4-DC9F5227399F}" destId="{DE4700D9-483F-4DC7-8566-AD0E5560D83A}" srcOrd="1" destOrd="0" presId="urn:microsoft.com/office/officeart/2005/8/layout/process4"/>
    <dgm:cxn modelId="{3596A84F-7387-4287-A5C5-6C059AA7C392}" type="presParOf" srcId="{0DBE2875-2BAF-403B-A7E4-DC9F5227399F}" destId="{73725B10-70EB-44AE-8661-0DE3C3EE9AF0}" srcOrd="2" destOrd="0" presId="urn:microsoft.com/office/officeart/2005/8/layout/process4"/>
    <dgm:cxn modelId="{50ECC0FE-905B-42D0-A00A-1EB5BC296DAC}" type="presParOf" srcId="{73725B10-70EB-44AE-8661-0DE3C3EE9AF0}" destId="{07A34E70-339C-4790-920C-7F049E7C4A23}" srcOrd="0" destOrd="0" presId="urn:microsoft.com/office/officeart/2005/8/layout/process4"/>
    <dgm:cxn modelId="{9789F5C0-C710-42EE-953C-4857107EA3EA}" type="presParOf" srcId="{73725B10-70EB-44AE-8661-0DE3C3EE9AF0}" destId="{8E0E0376-8D18-48C0-A770-19C9E05405E2}" srcOrd="1" destOrd="0" presId="urn:microsoft.com/office/officeart/2005/8/layout/process4"/>
    <dgm:cxn modelId="{9FE60C98-C587-4A29-A845-98A7A8581691}" type="presParOf" srcId="{73725B10-70EB-44AE-8661-0DE3C3EE9AF0}" destId="{6368F5BF-8B96-4456-949B-6B5CC8428EF0}" srcOrd="2" destOrd="0" presId="urn:microsoft.com/office/officeart/2005/8/layout/process4"/>
    <dgm:cxn modelId="{7BC0ED8A-E6E6-46A3-AB6B-28312AF564FF}" type="presParOf" srcId="{6368F5BF-8B96-4456-949B-6B5CC8428EF0}" destId="{9225AE6B-7AC1-45FF-9314-4BBE259338C1}" srcOrd="0" destOrd="0" presId="urn:microsoft.com/office/officeart/2005/8/layout/process4"/>
    <dgm:cxn modelId="{693E2E4F-1120-4C5E-8986-C19C3FC3A4E1}" type="presParOf" srcId="{6368F5BF-8B96-4456-949B-6B5CC8428EF0}" destId="{3FD94595-F544-4AB2-8B5D-03E4FEC5727E}" srcOrd="1" destOrd="0" presId="urn:microsoft.com/office/officeart/2005/8/layout/process4"/>
    <dgm:cxn modelId="{67C5ADF8-B46E-4870-A522-44370D73F10F}" type="presParOf" srcId="{0DBE2875-2BAF-403B-A7E4-DC9F5227399F}" destId="{7BF81D8B-9BC0-425B-9065-8CAC287DB943}" srcOrd="3" destOrd="0" presId="urn:microsoft.com/office/officeart/2005/8/layout/process4"/>
    <dgm:cxn modelId="{6A9F824A-A6DF-4BF9-822D-D740924A8B97}" type="presParOf" srcId="{0DBE2875-2BAF-403B-A7E4-DC9F5227399F}" destId="{71008D49-DFE1-4055-AF46-5B40B8C796DA}" srcOrd="4" destOrd="0" presId="urn:microsoft.com/office/officeart/2005/8/layout/process4"/>
    <dgm:cxn modelId="{06514E81-E54F-43D1-9294-6B3A5EBFDEB5}" type="presParOf" srcId="{71008D49-DFE1-4055-AF46-5B40B8C796DA}" destId="{BA35D302-7C96-4EF2-A1D0-89613F906C91}" srcOrd="0" destOrd="0" presId="urn:microsoft.com/office/officeart/2005/8/layout/process4"/>
    <dgm:cxn modelId="{C009E553-ADF9-45AF-89C2-93EC0CF4B206}" type="presParOf" srcId="{71008D49-DFE1-4055-AF46-5B40B8C796DA}" destId="{391EF690-312D-455F-BC82-7E99D7732C7C}" srcOrd="1" destOrd="0" presId="urn:microsoft.com/office/officeart/2005/8/layout/process4"/>
    <dgm:cxn modelId="{DC27D239-D184-4F80-9F9E-CD6601505825}" type="presParOf" srcId="{71008D49-DFE1-4055-AF46-5B40B8C796DA}" destId="{FAB4C7F4-8A9F-46EF-9094-66C9CFEA0E72}" srcOrd="2" destOrd="0" presId="urn:microsoft.com/office/officeart/2005/8/layout/process4"/>
    <dgm:cxn modelId="{A98EE74E-0356-4DFF-8509-318BC8FFF268}" type="presParOf" srcId="{FAB4C7F4-8A9F-46EF-9094-66C9CFEA0E72}" destId="{1DBEAAE7-B2CA-4E8C-9758-9B45FB79FD4E}" srcOrd="0" destOrd="0" presId="urn:microsoft.com/office/officeart/2005/8/layout/process4"/>
    <dgm:cxn modelId="{E822452D-471B-4A01-8990-94DB93B4B8FE}" type="presParOf" srcId="{FAB4C7F4-8A9F-46EF-9094-66C9CFEA0E72}" destId="{3E3825ED-9148-4A97-86BE-B666D9087C2F}"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639169-0089-4F73-A56A-EDBFA6A15149}"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s-MX"/>
        </a:p>
      </dgm:t>
    </dgm:pt>
    <dgm:pt modelId="{EF3AEC0F-04F1-4F0D-BC11-FA55840629BC}">
      <dgm:prSet phldrT="[Texto]" custT="1"/>
      <dgm:spPr>
        <a:blipFill rotWithShape="0">
          <a:blip xmlns:r="http://schemas.openxmlformats.org/officeDocument/2006/relationships" r:embed="rId1"/>
          <a:stretch>
            <a:fillRect/>
          </a:stretch>
        </a:blipFill>
      </dgm:spPr>
      <dgm:t>
        <a:bodyPr/>
        <a:lstStyle/>
        <a:p>
          <a:pPr algn="just"/>
          <a:r>
            <a:rPr lang="en-US" sz="1400" dirty="0" smtClean="0"/>
            <a:t>In the node for hay production in Moctezuma, Sonora, Mexico, diversity traits were identified in the existence of resources, capacities and biophysical aptitudes.</a:t>
          </a:r>
          <a:endParaRPr lang="es-MX" sz="1400" dirty="0"/>
        </a:p>
      </dgm:t>
    </dgm:pt>
    <dgm:pt modelId="{C3715CA2-82E1-46BB-B9F2-B9997BBDE4DA}" type="parTrans" cxnId="{19B35087-BE6A-45A3-A135-67019CB0D074}">
      <dgm:prSet/>
      <dgm:spPr/>
      <dgm:t>
        <a:bodyPr/>
        <a:lstStyle/>
        <a:p>
          <a:pPr algn="just"/>
          <a:endParaRPr lang="es-MX"/>
        </a:p>
      </dgm:t>
    </dgm:pt>
    <dgm:pt modelId="{E5AC3195-753E-4F80-8721-421802A22FB7}" type="sibTrans" cxnId="{19B35087-BE6A-45A3-A135-67019CB0D074}">
      <dgm:prSet/>
      <dgm:spPr/>
      <dgm:t>
        <a:bodyPr/>
        <a:lstStyle/>
        <a:p>
          <a:pPr algn="just"/>
          <a:endParaRPr lang="es-MX"/>
        </a:p>
      </dgm:t>
    </dgm:pt>
    <dgm:pt modelId="{55638920-ACD8-4433-A17E-B6F6F38C538F}">
      <dgm:prSet phldrT="[Texto]" custT="1"/>
      <dgm:spPr>
        <a:blipFill rotWithShape="0">
          <a:blip xmlns:r="http://schemas.openxmlformats.org/officeDocument/2006/relationships" r:embed="rId2"/>
          <a:stretch>
            <a:fillRect/>
          </a:stretch>
        </a:blipFill>
      </dgm:spPr>
      <dgm:t>
        <a:bodyPr/>
        <a:lstStyle/>
        <a:p>
          <a:pPr algn="just"/>
          <a:r>
            <a:rPr lang="en-US" sz="1400" dirty="0" smtClean="0"/>
            <a:t>The complex integration as well as the link in the optimal and sustainable use of the natural resources of the node derives from the implementation of the integrated strategic management</a:t>
          </a:r>
          <a:endParaRPr lang="es-MX" sz="1400" dirty="0"/>
        </a:p>
      </dgm:t>
    </dgm:pt>
    <dgm:pt modelId="{07C605C7-19A7-4AC9-B0CD-794789DB78B8}" type="parTrans" cxnId="{4BBB020C-219C-4728-8B6D-B1C6F69FA4B4}">
      <dgm:prSet/>
      <dgm:spPr/>
      <dgm:t>
        <a:bodyPr/>
        <a:lstStyle/>
        <a:p>
          <a:pPr algn="just"/>
          <a:endParaRPr lang="es-MX"/>
        </a:p>
      </dgm:t>
    </dgm:pt>
    <dgm:pt modelId="{9985A8CA-19F3-4039-A547-9C4FEE0165F9}" type="sibTrans" cxnId="{4BBB020C-219C-4728-8B6D-B1C6F69FA4B4}">
      <dgm:prSet/>
      <dgm:spPr/>
      <dgm:t>
        <a:bodyPr/>
        <a:lstStyle/>
        <a:p>
          <a:pPr algn="just"/>
          <a:endParaRPr lang="es-MX"/>
        </a:p>
      </dgm:t>
    </dgm:pt>
    <dgm:pt modelId="{17DA428C-CF0F-4754-8BCF-8B1201B4DA21}">
      <dgm:prSet phldrT="[Texto]" custT="1"/>
      <dgm:spPr>
        <a:blipFill rotWithShape="0">
          <a:blip xmlns:r="http://schemas.openxmlformats.org/officeDocument/2006/relationships" r:embed="rId1"/>
          <a:stretch>
            <a:fillRect/>
          </a:stretch>
        </a:blipFill>
      </dgm:spPr>
      <dgm:t>
        <a:bodyPr/>
        <a:lstStyle/>
        <a:p>
          <a:pPr algn="just"/>
          <a:r>
            <a:rPr lang="en-US" sz="1400" dirty="0" smtClean="0"/>
            <a:t>Both the sustainable and ecotechnological capacity of the node, as well as its gradual changes in the processes over time, were determined in Braden Units. </a:t>
          </a:r>
          <a:endParaRPr lang="es-MX" sz="1400" dirty="0"/>
        </a:p>
      </dgm:t>
    </dgm:pt>
    <dgm:pt modelId="{C4BD36D4-3E79-4CAC-BE52-787139D9BE78}" type="parTrans" cxnId="{429AE182-6629-4648-B78A-7EAAEB453AC3}">
      <dgm:prSet/>
      <dgm:spPr/>
      <dgm:t>
        <a:bodyPr/>
        <a:lstStyle/>
        <a:p>
          <a:pPr algn="just"/>
          <a:endParaRPr lang="es-MX"/>
        </a:p>
      </dgm:t>
    </dgm:pt>
    <dgm:pt modelId="{99464013-5251-4C2E-8E68-C507827D7BAA}" type="sibTrans" cxnId="{429AE182-6629-4648-B78A-7EAAEB453AC3}">
      <dgm:prSet/>
      <dgm:spPr/>
      <dgm:t>
        <a:bodyPr/>
        <a:lstStyle/>
        <a:p>
          <a:pPr algn="just"/>
          <a:endParaRPr lang="es-MX"/>
        </a:p>
      </dgm:t>
    </dgm:pt>
    <dgm:pt modelId="{7BC37A74-0DDA-48B3-8183-3D621FA62F09}">
      <dgm:prSet custT="1"/>
      <dgm:spPr>
        <a:blipFill rotWithShape="0">
          <a:blip xmlns:r="http://schemas.openxmlformats.org/officeDocument/2006/relationships" r:embed="rId2"/>
          <a:stretch>
            <a:fillRect/>
          </a:stretch>
        </a:blipFill>
      </dgm:spPr>
      <dgm:t>
        <a:bodyPr/>
        <a:lstStyle/>
        <a:p>
          <a:pPr algn="just"/>
          <a:r>
            <a:rPr lang="en-US" sz="1400" dirty="0" smtClean="0"/>
            <a:t>The essential for the pragmatism of sustainability was valued with the various strategies applied in the activities included in the agroproductive node</a:t>
          </a:r>
          <a:endParaRPr lang="es-MX" sz="1400" dirty="0"/>
        </a:p>
      </dgm:t>
    </dgm:pt>
    <dgm:pt modelId="{3247FC1B-1068-4A0A-99B9-B80D1BC7684A}" type="parTrans" cxnId="{AA1E1054-31F7-4A65-A507-014886BBDEA6}">
      <dgm:prSet/>
      <dgm:spPr/>
      <dgm:t>
        <a:bodyPr/>
        <a:lstStyle/>
        <a:p>
          <a:pPr algn="just"/>
          <a:endParaRPr lang="es-MX"/>
        </a:p>
      </dgm:t>
    </dgm:pt>
    <dgm:pt modelId="{B1D43077-D638-4701-9185-7E0DC64B3223}" type="sibTrans" cxnId="{AA1E1054-31F7-4A65-A507-014886BBDEA6}">
      <dgm:prSet/>
      <dgm:spPr/>
      <dgm:t>
        <a:bodyPr/>
        <a:lstStyle/>
        <a:p>
          <a:pPr algn="just"/>
          <a:endParaRPr lang="es-MX"/>
        </a:p>
      </dgm:t>
    </dgm:pt>
    <dgm:pt modelId="{71BE2512-21C3-4F31-A9D7-9003246BD64A}" type="pres">
      <dgm:prSet presAssocID="{5C639169-0089-4F73-A56A-EDBFA6A15149}" presName="Name0" presStyleCnt="0">
        <dgm:presLayoutVars>
          <dgm:chMax val="7"/>
          <dgm:chPref val="7"/>
          <dgm:dir/>
        </dgm:presLayoutVars>
      </dgm:prSet>
      <dgm:spPr/>
      <dgm:t>
        <a:bodyPr/>
        <a:lstStyle/>
        <a:p>
          <a:endParaRPr lang="es-MX"/>
        </a:p>
      </dgm:t>
    </dgm:pt>
    <dgm:pt modelId="{1A0739FD-FCE3-4DA8-BC37-38B9AA5B125B}" type="pres">
      <dgm:prSet presAssocID="{5C639169-0089-4F73-A56A-EDBFA6A15149}" presName="Name1" presStyleCnt="0"/>
      <dgm:spPr/>
      <dgm:t>
        <a:bodyPr/>
        <a:lstStyle/>
        <a:p>
          <a:endParaRPr lang="es-MX"/>
        </a:p>
      </dgm:t>
    </dgm:pt>
    <dgm:pt modelId="{575688CB-400E-4E94-AA36-E3C61E8663F6}" type="pres">
      <dgm:prSet presAssocID="{5C639169-0089-4F73-A56A-EDBFA6A15149}" presName="cycle" presStyleCnt="0"/>
      <dgm:spPr/>
      <dgm:t>
        <a:bodyPr/>
        <a:lstStyle/>
        <a:p>
          <a:endParaRPr lang="es-MX"/>
        </a:p>
      </dgm:t>
    </dgm:pt>
    <dgm:pt modelId="{C30D1145-665E-4E98-8B94-A88B5E39272F}" type="pres">
      <dgm:prSet presAssocID="{5C639169-0089-4F73-A56A-EDBFA6A15149}" presName="srcNode" presStyleLbl="node1" presStyleIdx="0" presStyleCnt="4"/>
      <dgm:spPr/>
      <dgm:t>
        <a:bodyPr/>
        <a:lstStyle/>
        <a:p>
          <a:endParaRPr lang="es-MX"/>
        </a:p>
      </dgm:t>
    </dgm:pt>
    <dgm:pt modelId="{4567D65A-D09A-45DE-929F-0A8A092D0EED}" type="pres">
      <dgm:prSet presAssocID="{5C639169-0089-4F73-A56A-EDBFA6A15149}" presName="conn" presStyleLbl="parChTrans1D2" presStyleIdx="0" presStyleCnt="1"/>
      <dgm:spPr/>
      <dgm:t>
        <a:bodyPr/>
        <a:lstStyle/>
        <a:p>
          <a:endParaRPr lang="es-MX"/>
        </a:p>
      </dgm:t>
    </dgm:pt>
    <dgm:pt modelId="{C28ABD72-DD0E-4045-8F68-22093014312F}" type="pres">
      <dgm:prSet presAssocID="{5C639169-0089-4F73-A56A-EDBFA6A15149}" presName="extraNode" presStyleLbl="node1" presStyleIdx="0" presStyleCnt="4"/>
      <dgm:spPr/>
      <dgm:t>
        <a:bodyPr/>
        <a:lstStyle/>
        <a:p>
          <a:endParaRPr lang="es-MX"/>
        </a:p>
      </dgm:t>
    </dgm:pt>
    <dgm:pt modelId="{34410E97-85FA-4A1E-AF96-C7F1DB6C713A}" type="pres">
      <dgm:prSet presAssocID="{5C639169-0089-4F73-A56A-EDBFA6A15149}" presName="dstNode" presStyleLbl="node1" presStyleIdx="0" presStyleCnt="4"/>
      <dgm:spPr/>
      <dgm:t>
        <a:bodyPr/>
        <a:lstStyle/>
        <a:p>
          <a:endParaRPr lang="es-MX"/>
        </a:p>
      </dgm:t>
    </dgm:pt>
    <dgm:pt modelId="{39CA850E-CD87-41DD-9721-805B1B76BA17}" type="pres">
      <dgm:prSet presAssocID="{EF3AEC0F-04F1-4F0D-BC11-FA55840629BC}" presName="text_1" presStyleLbl="node1" presStyleIdx="0" presStyleCnt="4">
        <dgm:presLayoutVars>
          <dgm:bulletEnabled val="1"/>
        </dgm:presLayoutVars>
      </dgm:prSet>
      <dgm:spPr/>
      <dgm:t>
        <a:bodyPr/>
        <a:lstStyle/>
        <a:p>
          <a:endParaRPr lang="es-MX"/>
        </a:p>
      </dgm:t>
    </dgm:pt>
    <dgm:pt modelId="{B0CD16D8-46DB-44F6-812D-869717D3A4D4}" type="pres">
      <dgm:prSet presAssocID="{EF3AEC0F-04F1-4F0D-BC11-FA55840629BC}" presName="accent_1" presStyleCnt="0"/>
      <dgm:spPr/>
      <dgm:t>
        <a:bodyPr/>
        <a:lstStyle/>
        <a:p>
          <a:endParaRPr lang="es-MX"/>
        </a:p>
      </dgm:t>
    </dgm:pt>
    <dgm:pt modelId="{FCC8FF51-B046-4141-AB70-8ADED646D0BF}" type="pres">
      <dgm:prSet presAssocID="{EF3AEC0F-04F1-4F0D-BC11-FA55840629BC}" presName="accentRepeatNode" presStyleLbl="solidFgAcc1" presStyleIdx="0" presStyleCnt="4"/>
      <dgm:spPr/>
      <dgm:t>
        <a:bodyPr/>
        <a:lstStyle/>
        <a:p>
          <a:endParaRPr lang="es-MX"/>
        </a:p>
      </dgm:t>
    </dgm:pt>
    <dgm:pt modelId="{E3CF1AC6-60AC-4C0A-A15C-BB053AC5DEE0}" type="pres">
      <dgm:prSet presAssocID="{55638920-ACD8-4433-A17E-B6F6F38C538F}" presName="text_2" presStyleLbl="node1" presStyleIdx="1" presStyleCnt="4">
        <dgm:presLayoutVars>
          <dgm:bulletEnabled val="1"/>
        </dgm:presLayoutVars>
      </dgm:prSet>
      <dgm:spPr/>
      <dgm:t>
        <a:bodyPr/>
        <a:lstStyle/>
        <a:p>
          <a:endParaRPr lang="es-MX"/>
        </a:p>
      </dgm:t>
    </dgm:pt>
    <dgm:pt modelId="{279A70F9-55C4-4713-8F48-CFC950255197}" type="pres">
      <dgm:prSet presAssocID="{55638920-ACD8-4433-A17E-B6F6F38C538F}" presName="accent_2" presStyleCnt="0"/>
      <dgm:spPr/>
      <dgm:t>
        <a:bodyPr/>
        <a:lstStyle/>
        <a:p>
          <a:endParaRPr lang="es-MX"/>
        </a:p>
      </dgm:t>
    </dgm:pt>
    <dgm:pt modelId="{F2A57FD3-CDB3-4FEF-A760-D971C48E40EE}" type="pres">
      <dgm:prSet presAssocID="{55638920-ACD8-4433-A17E-B6F6F38C538F}" presName="accentRepeatNode" presStyleLbl="solidFgAcc1" presStyleIdx="1" presStyleCnt="4"/>
      <dgm:spPr/>
      <dgm:t>
        <a:bodyPr/>
        <a:lstStyle/>
        <a:p>
          <a:endParaRPr lang="es-MX"/>
        </a:p>
      </dgm:t>
    </dgm:pt>
    <dgm:pt modelId="{C343216C-AE54-4C52-8B6A-5D1C6A59AF98}" type="pres">
      <dgm:prSet presAssocID="{17DA428C-CF0F-4754-8BCF-8B1201B4DA21}" presName="text_3" presStyleLbl="node1" presStyleIdx="2" presStyleCnt="4">
        <dgm:presLayoutVars>
          <dgm:bulletEnabled val="1"/>
        </dgm:presLayoutVars>
      </dgm:prSet>
      <dgm:spPr/>
      <dgm:t>
        <a:bodyPr/>
        <a:lstStyle/>
        <a:p>
          <a:endParaRPr lang="es-MX"/>
        </a:p>
      </dgm:t>
    </dgm:pt>
    <dgm:pt modelId="{80AF7173-7D2D-4588-9639-6A2173490407}" type="pres">
      <dgm:prSet presAssocID="{17DA428C-CF0F-4754-8BCF-8B1201B4DA21}" presName="accent_3" presStyleCnt="0"/>
      <dgm:spPr/>
      <dgm:t>
        <a:bodyPr/>
        <a:lstStyle/>
        <a:p>
          <a:endParaRPr lang="es-MX"/>
        </a:p>
      </dgm:t>
    </dgm:pt>
    <dgm:pt modelId="{A777674E-E9D1-4600-964B-D2BE1ACFB441}" type="pres">
      <dgm:prSet presAssocID="{17DA428C-CF0F-4754-8BCF-8B1201B4DA21}" presName="accentRepeatNode" presStyleLbl="solidFgAcc1" presStyleIdx="2" presStyleCnt="4"/>
      <dgm:spPr/>
      <dgm:t>
        <a:bodyPr/>
        <a:lstStyle/>
        <a:p>
          <a:endParaRPr lang="es-MX"/>
        </a:p>
      </dgm:t>
    </dgm:pt>
    <dgm:pt modelId="{1D6A490C-4C53-478D-827A-7B01EA871F6C}" type="pres">
      <dgm:prSet presAssocID="{7BC37A74-0DDA-48B3-8183-3D621FA62F09}" presName="text_4" presStyleLbl="node1" presStyleIdx="3" presStyleCnt="4">
        <dgm:presLayoutVars>
          <dgm:bulletEnabled val="1"/>
        </dgm:presLayoutVars>
      </dgm:prSet>
      <dgm:spPr/>
      <dgm:t>
        <a:bodyPr/>
        <a:lstStyle/>
        <a:p>
          <a:endParaRPr lang="es-MX"/>
        </a:p>
      </dgm:t>
    </dgm:pt>
    <dgm:pt modelId="{E5ECCAE8-466E-42BE-B619-6872F17D78D9}" type="pres">
      <dgm:prSet presAssocID="{7BC37A74-0DDA-48B3-8183-3D621FA62F09}" presName="accent_4" presStyleCnt="0"/>
      <dgm:spPr/>
      <dgm:t>
        <a:bodyPr/>
        <a:lstStyle/>
        <a:p>
          <a:endParaRPr lang="es-MX"/>
        </a:p>
      </dgm:t>
    </dgm:pt>
    <dgm:pt modelId="{C0AFEBDA-CD31-40A3-86D4-FC57A3FB97D9}" type="pres">
      <dgm:prSet presAssocID="{7BC37A74-0DDA-48B3-8183-3D621FA62F09}" presName="accentRepeatNode" presStyleLbl="solidFgAcc1" presStyleIdx="3" presStyleCnt="4"/>
      <dgm:spPr/>
      <dgm:t>
        <a:bodyPr/>
        <a:lstStyle/>
        <a:p>
          <a:endParaRPr lang="es-MX"/>
        </a:p>
      </dgm:t>
    </dgm:pt>
  </dgm:ptLst>
  <dgm:cxnLst>
    <dgm:cxn modelId="{DA4097F9-745F-4D66-AA31-B338C4C63566}" type="presOf" srcId="{5C639169-0089-4F73-A56A-EDBFA6A15149}" destId="{71BE2512-21C3-4F31-A9D7-9003246BD64A}" srcOrd="0" destOrd="0" presId="urn:microsoft.com/office/officeart/2008/layout/VerticalCurvedList"/>
    <dgm:cxn modelId="{BC5D6D70-029F-491E-8CD5-3B41AC0A9518}" type="presOf" srcId="{7BC37A74-0DDA-48B3-8183-3D621FA62F09}" destId="{1D6A490C-4C53-478D-827A-7B01EA871F6C}" srcOrd="0" destOrd="0" presId="urn:microsoft.com/office/officeart/2008/layout/VerticalCurvedList"/>
    <dgm:cxn modelId="{AA1E1054-31F7-4A65-A507-014886BBDEA6}" srcId="{5C639169-0089-4F73-A56A-EDBFA6A15149}" destId="{7BC37A74-0DDA-48B3-8183-3D621FA62F09}" srcOrd="3" destOrd="0" parTransId="{3247FC1B-1068-4A0A-99B9-B80D1BC7684A}" sibTransId="{B1D43077-D638-4701-9185-7E0DC64B3223}"/>
    <dgm:cxn modelId="{19B35087-BE6A-45A3-A135-67019CB0D074}" srcId="{5C639169-0089-4F73-A56A-EDBFA6A15149}" destId="{EF3AEC0F-04F1-4F0D-BC11-FA55840629BC}" srcOrd="0" destOrd="0" parTransId="{C3715CA2-82E1-46BB-B9F2-B9997BBDE4DA}" sibTransId="{E5AC3195-753E-4F80-8721-421802A22FB7}"/>
    <dgm:cxn modelId="{E36D9973-D6A8-4DFB-A119-C719C1108C09}" type="presOf" srcId="{17DA428C-CF0F-4754-8BCF-8B1201B4DA21}" destId="{C343216C-AE54-4C52-8B6A-5D1C6A59AF98}" srcOrd="0" destOrd="0" presId="urn:microsoft.com/office/officeart/2008/layout/VerticalCurvedList"/>
    <dgm:cxn modelId="{429AE182-6629-4648-B78A-7EAAEB453AC3}" srcId="{5C639169-0089-4F73-A56A-EDBFA6A15149}" destId="{17DA428C-CF0F-4754-8BCF-8B1201B4DA21}" srcOrd="2" destOrd="0" parTransId="{C4BD36D4-3E79-4CAC-BE52-787139D9BE78}" sibTransId="{99464013-5251-4C2E-8E68-C507827D7BAA}"/>
    <dgm:cxn modelId="{4BBB020C-219C-4728-8B6D-B1C6F69FA4B4}" srcId="{5C639169-0089-4F73-A56A-EDBFA6A15149}" destId="{55638920-ACD8-4433-A17E-B6F6F38C538F}" srcOrd="1" destOrd="0" parTransId="{07C605C7-19A7-4AC9-B0CD-794789DB78B8}" sibTransId="{9985A8CA-19F3-4039-A547-9C4FEE0165F9}"/>
    <dgm:cxn modelId="{D3244728-44F8-4134-AC14-5247F511E456}" type="presOf" srcId="{EF3AEC0F-04F1-4F0D-BC11-FA55840629BC}" destId="{39CA850E-CD87-41DD-9721-805B1B76BA17}" srcOrd="0" destOrd="0" presId="urn:microsoft.com/office/officeart/2008/layout/VerticalCurvedList"/>
    <dgm:cxn modelId="{AC06B298-AF95-4EB0-9B78-89A55C98D738}" type="presOf" srcId="{55638920-ACD8-4433-A17E-B6F6F38C538F}" destId="{E3CF1AC6-60AC-4C0A-A15C-BB053AC5DEE0}" srcOrd="0" destOrd="0" presId="urn:microsoft.com/office/officeart/2008/layout/VerticalCurvedList"/>
    <dgm:cxn modelId="{01EBB69C-97BB-4A89-9863-193920BB6BCC}" type="presOf" srcId="{E5AC3195-753E-4F80-8721-421802A22FB7}" destId="{4567D65A-D09A-45DE-929F-0A8A092D0EED}" srcOrd="0" destOrd="0" presId="urn:microsoft.com/office/officeart/2008/layout/VerticalCurvedList"/>
    <dgm:cxn modelId="{8135C0B9-1B12-4D04-92C3-934BCE5F0C6A}" type="presParOf" srcId="{71BE2512-21C3-4F31-A9D7-9003246BD64A}" destId="{1A0739FD-FCE3-4DA8-BC37-38B9AA5B125B}" srcOrd="0" destOrd="0" presId="urn:microsoft.com/office/officeart/2008/layout/VerticalCurvedList"/>
    <dgm:cxn modelId="{7A4406EF-349F-4F80-B9C1-C56F60B5A830}" type="presParOf" srcId="{1A0739FD-FCE3-4DA8-BC37-38B9AA5B125B}" destId="{575688CB-400E-4E94-AA36-E3C61E8663F6}" srcOrd="0" destOrd="0" presId="urn:microsoft.com/office/officeart/2008/layout/VerticalCurvedList"/>
    <dgm:cxn modelId="{2E3FACDE-AD46-469A-A196-DF2361507BE9}" type="presParOf" srcId="{575688CB-400E-4E94-AA36-E3C61E8663F6}" destId="{C30D1145-665E-4E98-8B94-A88B5E39272F}" srcOrd="0" destOrd="0" presId="urn:microsoft.com/office/officeart/2008/layout/VerticalCurvedList"/>
    <dgm:cxn modelId="{4986150F-4E65-4AAF-BD4C-53BED7A4E59D}" type="presParOf" srcId="{575688CB-400E-4E94-AA36-E3C61E8663F6}" destId="{4567D65A-D09A-45DE-929F-0A8A092D0EED}" srcOrd="1" destOrd="0" presId="urn:microsoft.com/office/officeart/2008/layout/VerticalCurvedList"/>
    <dgm:cxn modelId="{B4EB6812-2B7E-4AB1-8A6C-4C0905D10F11}" type="presParOf" srcId="{575688CB-400E-4E94-AA36-E3C61E8663F6}" destId="{C28ABD72-DD0E-4045-8F68-22093014312F}" srcOrd="2" destOrd="0" presId="urn:microsoft.com/office/officeart/2008/layout/VerticalCurvedList"/>
    <dgm:cxn modelId="{D62281B7-BFA7-4663-8359-6638D152055A}" type="presParOf" srcId="{575688CB-400E-4E94-AA36-E3C61E8663F6}" destId="{34410E97-85FA-4A1E-AF96-C7F1DB6C713A}" srcOrd="3" destOrd="0" presId="urn:microsoft.com/office/officeart/2008/layout/VerticalCurvedList"/>
    <dgm:cxn modelId="{BF728E1E-2CD3-4525-BBA6-D254381C5014}" type="presParOf" srcId="{1A0739FD-FCE3-4DA8-BC37-38B9AA5B125B}" destId="{39CA850E-CD87-41DD-9721-805B1B76BA17}" srcOrd="1" destOrd="0" presId="urn:microsoft.com/office/officeart/2008/layout/VerticalCurvedList"/>
    <dgm:cxn modelId="{19E551EB-32E2-45F9-BAC8-BDA4D9E26F22}" type="presParOf" srcId="{1A0739FD-FCE3-4DA8-BC37-38B9AA5B125B}" destId="{B0CD16D8-46DB-44F6-812D-869717D3A4D4}" srcOrd="2" destOrd="0" presId="urn:microsoft.com/office/officeart/2008/layout/VerticalCurvedList"/>
    <dgm:cxn modelId="{1D998DCA-F20F-4A47-BC86-B5824E783561}" type="presParOf" srcId="{B0CD16D8-46DB-44F6-812D-869717D3A4D4}" destId="{FCC8FF51-B046-4141-AB70-8ADED646D0BF}" srcOrd="0" destOrd="0" presId="urn:microsoft.com/office/officeart/2008/layout/VerticalCurvedList"/>
    <dgm:cxn modelId="{2AE06492-0CC7-4D93-ABF7-89F0813C0BFF}" type="presParOf" srcId="{1A0739FD-FCE3-4DA8-BC37-38B9AA5B125B}" destId="{E3CF1AC6-60AC-4C0A-A15C-BB053AC5DEE0}" srcOrd="3" destOrd="0" presId="urn:microsoft.com/office/officeart/2008/layout/VerticalCurvedList"/>
    <dgm:cxn modelId="{424FB3A7-EFD2-418F-B6BE-C8905EECFED4}" type="presParOf" srcId="{1A0739FD-FCE3-4DA8-BC37-38B9AA5B125B}" destId="{279A70F9-55C4-4713-8F48-CFC950255197}" srcOrd="4" destOrd="0" presId="urn:microsoft.com/office/officeart/2008/layout/VerticalCurvedList"/>
    <dgm:cxn modelId="{EF961A7A-8DAC-4A87-A44C-728C49B857E2}" type="presParOf" srcId="{279A70F9-55C4-4713-8F48-CFC950255197}" destId="{F2A57FD3-CDB3-4FEF-A760-D971C48E40EE}" srcOrd="0" destOrd="0" presId="urn:microsoft.com/office/officeart/2008/layout/VerticalCurvedList"/>
    <dgm:cxn modelId="{189F4EB5-714B-4D85-B3CE-2D44AEDB6C72}" type="presParOf" srcId="{1A0739FD-FCE3-4DA8-BC37-38B9AA5B125B}" destId="{C343216C-AE54-4C52-8B6A-5D1C6A59AF98}" srcOrd="5" destOrd="0" presId="urn:microsoft.com/office/officeart/2008/layout/VerticalCurvedList"/>
    <dgm:cxn modelId="{007BC057-D4C1-470F-8CA1-1A67A5381D29}" type="presParOf" srcId="{1A0739FD-FCE3-4DA8-BC37-38B9AA5B125B}" destId="{80AF7173-7D2D-4588-9639-6A2173490407}" srcOrd="6" destOrd="0" presId="urn:microsoft.com/office/officeart/2008/layout/VerticalCurvedList"/>
    <dgm:cxn modelId="{605DFB74-F2E0-45C5-A006-8FF560B70564}" type="presParOf" srcId="{80AF7173-7D2D-4588-9639-6A2173490407}" destId="{A777674E-E9D1-4600-964B-D2BE1ACFB441}" srcOrd="0" destOrd="0" presId="urn:microsoft.com/office/officeart/2008/layout/VerticalCurvedList"/>
    <dgm:cxn modelId="{C0E5C06F-D33A-461A-B815-5B505E57E6DC}" type="presParOf" srcId="{1A0739FD-FCE3-4DA8-BC37-38B9AA5B125B}" destId="{1D6A490C-4C53-478D-827A-7B01EA871F6C}" srcOrd="7" destOrd="0" presId="urn:microsoft.com/office/officeart/2008/layout/VerticalCurvedList"/>
    <dgm:cxn modelId="{8B40D740-3A3E-48C6-98F4-F76CB2D5FE97}" type="presParOf" srcId="{1A0739FD-FCE3-4DA8-BC37-38B9AA5B125B}" destId="{E5ECCAE8-466E-42BE-B619-6872F17D78D9}" srcOrd="8" destOrd="0" presId="urn:microsoft.com/office/officeart/2008/layout/VerticalCurvedList"/>
    <dgm:cxn modelId="{5DBA44A1-178D-4F09-8814-0376831614FC}" type="presParOf" srcId="{E5ECCAE8-466E-42BE-B619-6872F17D78D9}" destId="{C0AFEBDA-CD31-40A3-86D4-FC57A3FB97D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639169-0089-4F73-A56A-EDBFA6A15149}" type="doc">
      <dgm:prSet loTypeId="urn:microsoft.com/office/officeart/2005/8/layout/vList2" loCatId="list" qsTypeId="urn:microsoft.com/office/officeart/2005/8/quickstyle/3d1" qsCatId="3D" csTypeId="urn:microsoft.com/office/officeart/2005/8/colors/colorful3" csCatId="colorful" phldr="1"/>
      <dgm:spPr/>
      <dgm:t>
        <a:bodyPr/>
        <a:lstStyle/>
        <a:p>
          <a:endParaRPr lang="es-MX"/>
        </a:p>
      </dgm:t>
    </dgm:pt>
    <dgm:pt modelId="{EF3AEC0F-04F1-4F0D-BC11-FA55840629BC}">
      <dgm:prSet phldrT="[Texto]" custT="1"/>
      <dgm:spPr>
        <a:blipFill rotWithShape="0">
          <a:blip xmlns:r="http://schemas.openxmlformats.org/officeDocument/2006/relationships" r:embed="rId1"/>
          <a:stretch>
            <a:fillRect/>
          </a:stretch>
        </a:blipFill>
      </dgm:spPr>
      <dgm:t>
        <a:bodyPr/>
        <a:lstStyle/>
        <a:p>
          <a:pPr algn="just"/>
          <a:r>
            <a:rPr lang="en-US" sz="1600" dirty="0" err="1" smtClean="0"/>
            <a:t>Shongwe</a:t>
          </a:r>
          <a:r>
            <a:rPr lang="en-US" sz="1600" dirty="0" smtClean="0"/>
            <a:t>, M.I.; </a:t>
          </a:r>
          <a:r>
            <a:rPr lang="en-US" sz="1600" dirty="0" err="1" smtClean="0"/>
            <a:t>Bezuidenhout</a:t>
          </a:r>
          <a:r>
            <a:rPr lang="en-US" sz="1600" dirty="0" smtClean="0"/>
            <a:t>, C.N.; </a:t>
          </a:r>
          <a:r>
            <a:rPr lang="en-US" sz="1600" dirty="0" err="1" smtClean="0"/>
            <a:t>Sibomana</a:t>
          </a:r>
          <a:r>
            <a:rPr lang="en-US" sz="1600" dirty="0" smtClean="0"/>
            <a:t>, M.S.; </a:t>
          </a:r>
          <a:r>
            <a:rPr lang="en-US" sz="1600" dirty="0" err="1" smtClean="0"/>
            <a:t>Workneh</a:t>
          </a:r>
          <a:r>
            <a:rPr lang="en-US" sz="1600" dirty="0" smtClean="0"/>
            <a:t>, T.S.; </a:t>
          </a:r>
          <a:r>
            <a:rPr lang="en-US" sz="1600" dirty="0" err="1" smtClean="0"/>
            <a:t>Bodhanya</a:t>
          </a:r>
          <a:r>
            <a:rPr lang="en-US" sz="1600" dirty="0" smtClean="0"/>
            <a:t>, S.; </a:t>
          </a:r>
          <a:r>
            <a:rPr lang="en-US" sz="1600" dirty="0" err="1" smtClean="0"/>
            <a:t>Dlamini</a:t>
          </a:r>
          <a:r>
            <a:rPr lang="en-US" sz="1600" dirty="0" smtClean="0"/>
            <a:t>, V.V. Developing a Systematic Diagnostic Model for Integrated Agricultural Supply and Processing Systems. Systems </a:t>
          </a:r>
          <a:r>
            <a:rPr lang="en-US" sz="1600" b="1" dirty="0" smtClean="0"/>
            <a:t>2019</a:t>
          </a:r>
          <a:r>
            <a:rPr lang="en-US" sz="1600" dirty="0" smtClean="0"/>
            <a:t>, 7, 15. </a:t>
          </a:r>
          <a:r>
            <a:rPr lang="en-US" sz="1600" dirty="0" smtClean="0">
              <a:hlinkClick xmlns:r="http://schemas.openxmlformats.org/officeDocument/2006/relationships" r:id="rId2"/>
            </a:rPr>
            <a:t>https://doi.org/10.3390/systems7010015</a:t>
          </a:r>
          <a:r>
            <a:rPr lang="en-US" sz="1600" dirty="0" smtClean="0"/>
            <a:t>.</a:t>
          </a:r>
          <a:endParaRPr lang="es-MX" sz="1600" dirty="0"/>
        </a:p>
      </dgm:t>
    </dgm:pt>
    <dgm:pt modelId="{C3715CA2-82E1-46BB-B9F2-B9997BBDE4DA}" type="parTrans" cxnId="{19B35087-BE6A-45A3-A135-67019CB0D074}">
      <dgm:prSet/>
      <dgm:spPr/>
      <dgm:t>
        <a:bodyPr/>
        <a:lstStyle/>
        <a:p>
          <a:pPr algn="just"/>
          <a:endParaRPr lang="es-MX" sz="1600"/>
        </a:p>
      </dgm:t>
    </dgm:pt>
    <dgm:pt modelId="{E5AC3195-753E-4F80-8721-421802A22FB7}" type="sibTrans" cxnId="{19B35087-BE6A-45A3-A135-67019CB0D074}">
      <dgm:prSet/>
      <dgm:spPr/>
      <dgm:t>
        <a:bodyPr/>
        <a:lstStyle/>
        <a:p>
          <a:pPr algn="just"/>
          <a:endParaRPr lang="es-MX" sz="1600"/>
        </a:p>
      </dgm:t>
    </dgm:pt>
    <dgm:pt modelId="{55638920-ACD8-4433-A17E-B6F6F38C538F}">
      <dgm:prSet phldrT="[Texto]" custT="1"/>
      <dgm:spPr>
        <a:blipFill rotWithShape="0">
          <a:blip xmlns:r="http://schemas.openxmlformats.org/officeDocument/2006/relationships" r:embed="rId3"/>
          <a:stretch>
            <a:fillRect/>
          </a:stretch>
        </a:blipFill>
      </dgm:spPr>
      <dgm:t>
        <a:bodyPr/>
        <a:lstStyle/>
        <a:p>
          <a:pPr algn="just"/>
          <a:r>
            <a:rPr lang="en-US" sz="1600" dirty="0" smtClean="0"/>
            <a:t>Molina Benavides, R.A.; Campos </a:t>
          </a:r>
          <a:r>
            <a:rPr lang="en-US" sz="1600" dirty="0" err="1" smtClean="0"/>
            <a:t>Gaona</a:t>
          </a:r>
          <a:r>
            <a:rPr lang="en-US" sz="1600" dirty="0" smtClean="0"/>
            <a:t>, R.; Sánchez Guerrero, H.; </a:t>
          </a:r>
          <a:r>
            <a:rPr lang="en-US" sz="1600" dirty="0" err="1" smtClean="0"/>
            <a:t>Giraldo</a:t>
          </a:r>
          <a:r>
            <a:rPr lang="en-US" sz="1600" dirty="0" smtClean="0"/>
            <a:t> </a:t>
          </a:r>
          <a:r>
            <a:rPr lang="en-US" sz="1600" dirty="0" err="1" smtClean="0"/>
            <a:t>Patiño</a:t>
          </a:r>
          <a:r>
            <a:rPr lang="en-US" sz="1600" dirty="0" smtClean="0"/>
            <a:t>, L.; </a:t>
          </a:r>
          <a:r>
            <a:rPr lang="en-US" sz="1600" dirty="0" err="1" smtClean="0"/>
            <a:t>Atzori</a:t>
          </a:r>
          <a:r>
            <a:rPr lang="en-US" sz="1600" dirty="0" smtClean="0"/>
            <a:t>, A.S. Sustainable Feedbacks of Colombian </a:t>
          </a:r>
          <a:r>
            <a:rPr lang="en-US" sz="1600" dirty="0" err="1" smtClean="0"/>
            <a:t>Paramos</a:t>
          </a:r>
          <a:r>
            <a:rPr lang="en-US" sz="1600" dirty="0" smtClean="0"/>
            <a:t> Involving Livestock, Agricultural Activities, and Sustainable Development Goals of the Agenda 2030. Systems </a:t>
          </a:r>
          <a:r>
            <a:rPr lang="en-US" sz="1600" b="1" dirty="0" smtClean="0"/>
            <a:t>2019</a:t>
          </a:r>
          <a:r>
            <a:rPr lang="en-US" sz="1600" dirty="0" smtClean="0"/>
            <a:t>, 7, 52. </a:t>
          </a:r>
          <a:r>
            <a:rPr lang="en-US" sz="1600" dirty="0" smtClean="0">
              <a:hlinkClick xmlns:r="http://schemas.openxmlformats.org/officeDocument/2006/relationships" r:id="rId4"/>
            </a:rPr>
            <a:t>https://doi.org/10.3390/systems7040052</a:t>
          </a:r>
          <a:endParaRPr lang="es-MX" sz="1600" dirty="0"/>
        </a:p>
      </dgm:t>
    </dgm:pt>
    <dgm:pt modelId="{07C605C7-19A7-4AC9-B0CD-794789DB78B8}" type="parTrans" cxnId="{4BBB020C-219C-4728-8B6D-B1C6F69FA4B4}">
      <dgm:prSet/>
      <dgm:spPr/>
      <dgm:t>
        <a:bodyPr/>
        <a:lstStyle/>
        <a:p>
          <a:pPr algn="just"/>
          <a:endParaRPr lang="es-MX" sz="1600"/>
        </a:p>
      </dgm:t>
    </dgm:pt>
    <dgm:pt modelId="{9985A8CA-19F3-4039-A547-9C4FEE0165F9}" type="sibTrans" cxnId="{4BBB020C-219C-4728-8B6D-B1C6F69FA4B4}">
      <dgm:prSet/>
      <dgm:spPr/>
      <dgm:t>
        <a:bodyPr/>
        <a:lstStyle/>
        <a:p>
          <a:pPr algn="just"/>
          <a:endParaRPr lang="es-MX" sz="1600"/>
        </a:p>
      </dgm:t>
    </dgm:pt>
    <dgm:pt modelId="{17DA428C-CF0F-4754-8BCF-8B1201B4DA21}">
      <dgm:prSet phldrT="[Texto]" custT="1"/>
      <dgm:spPr>
        <a:blipFill rotWithShape="0">
          <a:blip xmlns:r="http://schemas.openxmlformats.org/officeDocument/2006/relationships" r:embed="rId1"/>
          <a:stretch>
            <a:fillRect/>
          </a:stretch>
        </a:blipFill>
      </dgm:spPr>
      <dgm:t>
        <a:bodyPr/>
        <a:lstStyle/>
        <a:p>
          <a:pPr algn="just"/>
          <a:r>
            <a:rPr lang="en-US" sz="1600" dirty="0" err="1" smtClean="0"/>
            <a:t>Langarudi</a:t>
          </a:r>
          <a:r>
            <a:rPr lang="en-US" sz="1600" dirty="0" smtClean="0"/>
            <a:t>, S.P.; Maxwell, C.M.; Fernald, A.G. Integrated Policy Solutions for Water Scarcity in Agricultural Communities of the American Southwest. Systems </a:t>
          </a:r>
          <a:r>
            <a:rPr lang="en-US" sz="1600" b="1" dirty="0" smtClean="0"/>
            <a:t>2021</a:t>
          </a:r>
          <a:r>
            <a:rPr lang="en-US" sz="1600" dirty="0" smtClean="0"/>
            <a:t>, 9, 26. </a:t>
          </a:r>
          <a:r>
            <a:rPr lang="en-US" sz="1600" dirty="0" smtClean="0">
              <a:hlinkClick xmlns:r="http://schemas.openxmlformats.org/officeDocument/2006/relationships" r:id="rId5"/>
            </a:rPr>
            <a:t>https://doi.org/10.3390/systems9020026</a:t>
          </a:r>
          <a:endParaRPr lang="es-MX" sz="1600" dirty="0"/>
        </a:p>
      </dgm:t>
    </dgm:pt>
    <dgm:pt modelId="{C4BD36D4-3E79-4CAC-BE52-787139D9BE78}" type="parTrans" cxnId="{429AE182-6629-4648-B78A-7EAAEB453AC3}">
      <dgm:prSet/>
      <dgm:spPr/>
      <dgm:t>
        <a:bodyPr/>
        <a:lstStyle/>
        <a:p>
          <a:pPr algn="just"/>
          <a:endParaRPr lang="es-MX" sz="1600"/>
        </a:p>
      </dgm:t>
    </dgm:pt>
    <dgm:pt modelId="{99464013-5251-4C2E-8E68-C507827D7BAA}" type="sibTrans" cxnId="{429AE182-6629-4648-B78A-7EAAEB453AC3}">
      <dgm:prSet/>
      <dgm:spPr/>
      <dgm:t>
        <a:bodyPr/>
        <a:lstStyle/>
        <a:p>
          <a:pPr algn="just"/>
          <a:endParaRPr lang="es-MX" sz="1600"/>
        </a:p>
      </dgm:t>
    </dgm:pt>
    <dgm:pt modelId="{7BC37A74-0DDA-48B3-8183-3D621FA62F09}">
      <dgm:prSet custT="1"/>
      <dgm:spPr>
        <a:blipFill rotWithShape="0">
          <a:blip xmlns:r="http://schemas.openxmlformats.org/officeDocument/2006/relationships" r:embed="rId3"/>
          <a:stretch>
            <a:fillRect/>
          </a:stretch>
        </a:blipFill>
      </dgm:spPr>
      <dgm:t>
        <a:bodyPr/>
        <a:lstStyle/>
        <a:p>
          <a:pPr algn="just"/>
          <a:r>
            <a:rPr lang="en-US" sz="1600" dirty="0" err="1" smtClean="0"/>
            <a:t>Balanay</a:t>
          </a:r>
          <a:r>
            <a:rPr lang="en-US" sz="1600" dirty="0" smtClean="0"/>
            <a:t>, R.; </a:t>
          </a:r>
          <a:r>
            <a:rPr lang="en-US" sz="1600" dirty="0" err="1" smtClean="0"/>
            <a:t>Halog</a:t>
          </a:r>
          <a:r>
            <a:rPr lang="en-US" sz="1600" dirty="0" smtClean="0"/>
            <a:t>, A. A Review of Reductionist versus Systems Perspectives towards ‘Doing the Right Strategies Right’ for Circular Economy Implementation. Systems </a:t>
          </a:r>
          <a:r>
            <a:rPr lang="en-US" sz="1600" b="1" dirty="0" smtClean="0"/>
            <a:t>2021</a:t>
          </a:r>
          <a:r>
            <a:rPr lang="en-US" sz="1600" dirty="0" smtClean="0"/>
            <a:t>, 9, 38. </a:t>
          </a:r>
          <a:r>
            <a:rPr lang="en-US" sz="1600" dirty="0" smtClean="0">
              <a:hlinkClick xmlns:r="http://schemas.openxmlformats.org/officeDocument/2006/relationships" r:id="rId6"/>
            </a:rPr>
            <a:t>https://doi.org/10.3390/systems9020038</a:t>
          </a:r>
          <a:endParaRPr lang="es-MX" sz="1600" dirty="0"/>
        </a:p>
      </dgm:t>
    </dgm:pt>
    <dgm:pt modelId="{3247FC1B-1068-4A0A-99B9-B80D1BC7684A}" type="parTrans" cxnId="{AA1E1054-31F7-4A65-A507-014886BBDEA6}">
      <dgm:prSet/>
      <dgm:spPr/>
      <dgm:t>
        <a:bodyPr/>
        <a:lstStyle/>
        <a:p>
          <a:pPr algn="just"/>
          <a:endParaRPr lang="es-MX" sz="1600"/>
        </a:p>
      </dgm:t>
    </dgm:pt>
    <dgm:pt modelId="{B1D43077-D638-4701-9185-7E0DC64B3223}" type="sibTrans" cxnId="{AA1E1054-31F7-4A65-A507-014886BBDEA6}">
      <dgm:prSet/>
      <dgm:spPr/>
      <dgm:t>
        <a:bodyPr/>
        <a:lstStyle/>
        <a:p>
          <a:pPr algn="just"/>
          <a:endParaRPr lang="es-MX" sz="1600"/>
        </a:p>
      </dgm:t>
    </dgm:pt>
    <dgm:pt modelId="{A6F6DEFC-7EC6-47D1-A099-B9DCA5B34B3E}" type="pres">
      <dgm:prSet presAssocID="{5C639169-0089-4F73-A56A-EDBFA6A15149}" presName="linear" presStyleCnt="0">
        <dgm:presLayoutVars>
          <dgm:animLvl val="lvl"/>
          <dgm:resizeHandles val="exact"/>
        </dgm:presLayoutVars>
      </dgm:prSet>
      <dgm:spPr/>
      <dgm:t>
        <a:bodyPr/>
        <a:lstStyle/>
        <a:p>
          <a:endParaRPr lang="es-MX"/>
        </a:p>
      </dgm:t>
    </dgm:pt>
    <dgm:pt modelId="{3F1C4390-88C5-4ED8-944D-8633017DA3EE}" type="pres">
      <dgm:prSet presAssocID="{EF3AEC0F-04F1-4F0D-BC11-FA55840629BC}" presName="parentText" presStyleLbl="node1" presStyleIdx="0" presStyleCnt="4">
        <dgm:presLayoutVars>
          <dgm:chMax val="0"/>
          <dgm:bulletEnabled val="1"/>
        </dgm:presLayoutVars>
      </dgm:prSet>
      <dgm:spPr/>
      <dgm:t>
        <a:bodyPr/>
        <a:lstStyle/>
        <a:p>
          <a:endParaRPr lang="es-MX"/>
        </a:p>
      </dgm:t>
    </dgm:pt>
    <dgm:pt modelId="{93D295B2-6840-42F6-8E74-46DAB7A96DF9}" type="pres">
      <dgm:prSet presAssocID="{E5AC3195-753E-4F80-8721-421802A22FB7}" presName="spacer" presStyleCnt="0"/>
      <dgm:spPr/>
    </dgm:pt>
    <dgm:pt modelId="{5974C00B-0754-43B6-A900-424EA32EBEAA}" type="pres">
      <dgm:prSet presAssocID="{55638920-ACD8-4433-A17E-B6F6F38C538F}" presName="parentText" presStyleLbl="node1" presStyleIdx="1" presStyleCnt="4">
        <dgm:presLayoutVars>
          <dgm:chMax val="0"/>
          <dgm:bulletEnabled val="1"/>
        </dgm:presLayoutVars>
      </dgm:prSet>
      <dgm:spPr/>
      <dgm:t>
        <a:bodyPr/>
        <a:lstStyle/>
        <a:p>
          <a:endParaRPr lang="es-MX"/>
        </a:p>
      </dgm:t>
    </dgm:pt>
    <dgm:pt modelId="{A569F228-F9A5-4542-847A-6C14C6A54D9B}" type="pres">
      <dgm:prSet presAssocID="{9985A8CA-19F3-4039-A547-9C4FEE0165F9}" presName="spacer" presStyleCnt="0"/>
      <dgm:spPr/>
    </dgm:pt>
    <dgm:pt modelId="{42BE7304-9333-4125-96F9-D767DBDD857B}" type="pres">
      <dgm:prSet presAssocID="{17DA428C-CF0F-4754-8BCF-8B1201B4DA21}" presName="parentText" presStyleLbl="node1" presStyleIdx="2" presStyleCnt="4">
        <dgm:presLayoutVars>
          <dgm:chMax val="0"/>
          <dgm:bulletEnabled val="1"/>
        </dgm:presLayoutVars>
      </dgm:prSet>
      <dgm:spPr/>
      <dgm:t>
        <a:bodyPr/>
        <a:lstStyle/>
        <a:p>
          <a:endParaRPr lang="es-MX"/>
        </a:p>
      </dgm:t>
    </dgm:pt>
    <dgm:pt modelId="{FCB5A826-79CC-418D-A2E1-4FA867024835}" type="pres">
      <dgm:prSet presAssocID="{99464013-5251-4C2E-8E68-C507827D7BAA}" presName="spacer" presStyleCnt="0"/>
      <dgm:spPr/>
    </dgm:pt>
    <dgm:pt modelId="{5A87AB00-02A5-4CBC-9C46-C773EDE328AA}" type="pres">
      <dgm:prSet presAssocID="{7BC37A74-0DDA-48B3-8183-3D621FA62F09}" presName="parentText" presStyleLbl="node1" presStyleIdx="3" presStyleCnt="4">
        <dgm:presLayoutVars>
          <dgm:chMax val="0"/>
          <dgm:bulletEnabled val="1"/>
        </dgm:presLayoutVars>
      </dgm:prSet>
      <dgm:spPr/>
      <dgm:t>
        <a:bodyPr/>
        <a:lstStyle/>
        <a:p>
          <a:endParaRPr lang="es-MX"/>
        </a:p>
      </dgm:t>
    </dgm:pt>
  </dgm:ptLst>
  <dgm:cxnLst>
    <dgm:cxn modelId="{F056610A-A014-4ED7-9E6F-AC69639B3FB8}" type="presOf" srcId="{55638920-ACD8-4433-A17E-B6F6F38C538F}" destId="{5974C00B-0754-43B6-A900-424EA32EBEAA}" srcOrd="0" destOrd="0" presId="urn:microsoft.com/office/officeart/2005/8/layout/vList2"/>
    <dgm:cxn modelId="{AA1E1054-31F7-4A65-A507-014886BBDEA6}" srcId="{5C639169-0089-4F73-A56A-EDBFA6A15149}" destId="{7BC37A74-0DDA-48B3-8183-3D621FA62F09}" srcOrd="3" destOrd="0" parTransId="{3247FC1B-1068-4A0A-99B9-B80D1BC7684A}" sibTransId="{B1D43077-D638-4701-9185-7E0DC64B3223}"/>
    <dgm:cxn modelId="{19B35087-BE6A-45A3-A135-67019CB0D074}" srcId="{5C639169-0089-4F73-A56A-EDBFA6A15149}" destId="{EF3AEC0F-04F1-4F0D-BC11-FA55840629BC}" srcOrd="0" destOrd="0" parTransId="{C3715CA2-82E1-46BB-B9F2-B9997BBDE4DA}" sibTransId="{E5AC3195-753E-4F80-8721-421802A22FB7}"/>
    <dgm:cxn modelId="{DE6B57D0-82CC-451E-A9EA-50084CE74B48}" type="presOf" srcId="{EF3AEC0F-04F1-4F0D-BC11-FA55840629BC}" destId="{3F1C4390-88C5-4ED8-944D-8633017DA3EE}" srcOrd="0" destOrd="0" presId="urn:microsoft.com/office/officeart/2005/8/layout/vList2"/>
    <dgm:cxn modelId="{429AE182-6629-4648-B78A-7EAAEB453AC3}" srcId="{5C639169-0089-4F73-A56A-EDBFA6A15149}" destId="{17DA428C-CF0F-4754-8BCF-8B1201B4DA21}" srcOrd="2" destOrd="0" parTransId="{C4BD36D4-3E79-4CAC-BE52-787139D9BE78}" sibTransId="{99464013-5251-4C2E-8E68-C507827D7BAA}"/>
    <dgm:cxn modelId="{4BBB020C-219C-4728-8B6D-B1C6F69FA4B4}" srcId="{5C639169-0089-4F73-A56A-EDBFA6A15149}" destId="{55638920-ACD8-4433-A17E-B6F6F38C538F}" srcOrd="1" destOrd="0" parTransId="{07C605C7-19A7-4AC9-B0CD-794789DB78B8}" sibTransId="{9985A8CA-19F3-4039-A547-9C4FEE0165F9}"/>
    <dgm:cxn modelId="{51AF8749-3254-4C9B-8C39-78E6C675F802}" type="presOf" srcId="{5C639169-0089-4F73-A56A-EDBFA6A15149}" destId="{A6F6DEFC-7EC6-47D1-A099-B9DCA5B34B3E}" srcOrd="0" destOrd="0" presId="urn:microsoft.com/office/officeart/2005/8/layout/vList2"/>
    <dgm:cxn modelId="{2C5C16BE-9D89-4AAF-8C33-E8B4C388C7AA}" type="presOf" srcId="{7BC37A74-0DDA-48B3-8183-3D621FA62F09}" destId="{5A87AB00-02A5-4CBC-9C46-C773EDE328AA}" srcOrd="0" destOrd="0" presId="urn:microsoft.com/office/officeart/2005/8/layout/vList2"/>
    <dgm:cxn modelId="{BD2D9DDE-F0E8-4E32-9839-2E20970C9075}" type="presOf" srcId="{17DA428C-CF0F-4754-8BCF-8B1201B4DA21}" destId="{42BE7304-9333-4125-96F9-D767DBDD857B}" srcOrd="0" destOrd="0" presId="urn:microsoft.com/office/officeart/2005/8/layout/vList2"/>
    <dgm:cxn modelId="{00A0FB7B-4017-408E-AF74-93CC51D941ED}" type="presParOf" srcId="{A6F6DEFC-7EC6-47D1-A099-B9DCA5B34B3E}" destId="{3F1C4390-88C5-4ED8-944D-8633017DA3EE}" srcOrd="0" destOrd="0" presId="urn:microsoft.com/office/officeart/2005/8/layout/vList2"/>
    <dgm:cxn modelId="{D06602DD-9D09-4A1E-84DC-073C650A0585}" type="presParOf" srcId="{A6F6DEFC-7EC6-47D1-A099-B9DCA5B34B3E}" destId="{93D295B2-6840-42F6-8E74-46DAB7A96DF9}" srcOrd="1" destOrd="0" presId="urn:microsoft.com/office/officeart/2005/8/layout/vList2"/>
    <dgm:cxn modelId="{7DE4C29B-8470-4507-AECF-FAEB2525C86C}" type="presParOf" srcId="{A6F6DEFC-7EC6-47D1-A099-B9DCA5B34B3E}" destId="{5974C00B-0754-43B6-A900-424EA32EBEAA}" srcOrd="2" destOrd="0" presId="urn:microsoft.com/office/officeart/2005/8/layout/vList2"/>
    <dgm:cxn modelId="{3485E08E-9325-456A-92DC-4F40D4FCAE0C}" type="presParOf" srcId="{A6F6DEFC-7EC6-47D1-A099-B9DCA5B34B3E}" destId="{A569F228-F9A5-4542-847A-6C14C6A54D9B}" srcOrd="3" destOrd="0" presId="urn:microsoft.com/office/officeart/2005/8/layout/vList2"/>
    <dgm:cxn modelId="{C7706074-E6B2-4723-90EE-D3E50B186AE8}" type="presParOf" srcId="{A6F6DEFC-7EC6-47D1-A099-B9DCA5B34B3E}" destId="{42BE7304-9333-4125-96F9-D767DBDD857B}" srcOrd="4" destOrd="0" presId="urn:microsoft.com/office/officeart/2005/8/layout/vList2"/>
    <dgm:cxn modelId="{91634458-41A7-4178-AFB2-0582E86C234B}" type="presParOf" srcId="{A6F6DEFC-7EC6-47D1-A099-B9DCA5B34B3E}" destId="{FCB5A826-79CC-418D-A2E1-4FA867024835}" srcOrd="5" destOrd="0" presId="urn:microsoft.com/office/officeart/2005/8/layout/vList2"/>
    <dgm:cxn modelId="{9B2AE572-7ED9-41DB-AB08-2B9599E1ED98}" type="presParOf" srcId="{A6F6DEFC-7EC6-47D1-A099-B9DCA5B34B3E}" destId="{5A87AB00-02A5-4CBC-9C46-C773EDE328A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5A56-91A0-49D6-9B58-EEC998FE8E08}">
      <dsp:nvSpPr>
        <dsp:cNvPr id="0" name=""/>
        <dsp:cNvSpPr/>
      </dsp:nvSpPr>
      <dsp:spPr>
        <a:xfrm>
          <a:off x="1695670" y="1027832"/>
          <a:ext cx="4863325" cy="572155"/>
        </a:xfrm>
        <a:prstGeom prst="rect">
          <a:avLst/>
        </a:prstGeom>
        <a:blipFill rotWithShape="0">
          <a:blip xmlns:r="http://schemas.openxmlformats.org/officeDocument/2006/relationships" r:embed="rId1"/>
          <a:stretch>
            <a:fillRect/>
          </a:stretch>
        </a:blip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2D86A2D-85A4-4532-8DBA-90EACDDAEAED}">
      <dsp:nvSpPr>
        <dsp:cNvPr id="0" name=""/>
        <dsp:cNvSpPr/>
      </dsp:nvSpPr>
      <dsp:spPr>
        <a:xfrm>
          <a:off x="1695670" y="1242711"/>
          <a:ext cx="357277" cy="357277"/>
        </a:xfrm>
        <a:prstGeom prst="rect">
          <a:avLst/>
        </a:prstGeom>
        <a:blipFill rotWithShape="0">
          <a:blip xmlns:r="http://schemas.openxmlformats.org/officeDocument/2006/relationships" r:embed="rId2"/>
          <a:stretch>
            <a:fillRect/>
          </a:stretch>
        </a:blip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9D25D38-D963-4EEE-94F6-AD445A9B188A}">
      <dsp:nvSpPr>
        <dsp:cNvPr id="0" name=""/>
        <dsp:cNvSpPr/>
      </dsp:nvSpPr>
      <dsp:spPr>
        <a:xfrm>
          <a:off x="1695670" y="0"/>
          <a:ext cx="4863325" cy="102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t>Integrated and sustainable strategic management in agroproductive nodes</a:t>
          </a:r>
          <a:endParaRPr lang="es-MX" sz="2400" b="1" kern="1200" dirty="0"/>
        </a:p>
      </dsp:txBody>
      <dsp:txXfrm>
        <a:off x="1695670" y="0"/>
        <a:ext cx="4863325" cy="1027832"/>
      </dsp:txXfrm>
    </dsp:sp>
    <dsp:sp modelId="{6ED50F99-B57C-4AD0-AFC4-2BD67C1DD80D}">
      <dsp:nvSpPr>
        <dsp:cNvPr id="0" name=""/>
        <dsp:cNvSpPr/>
      </dsp:nvSpPr>
      <dsp:spPr>
        <a:xfrm>
          <a:off x="1695670" y="1870795"/>
          <a:ext cx="357268" cy="357268"/>
        </a:xfrm>
        <a:prstGeom prst="rect">
          <a:avLst/>
        </a:prstGeom>
        <a:blipFill rotWithShape="0">
          <a:blip xmlns:r="http://schemas.openxmlformats.org/officeDocument/2006/relationships" r:embed="rId2"/>
          <a:stretch>
            <a:fillRect/>
          </a:stretch>
        </a:blip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D819887-30B4-44C9-8269-F94DAB0C3CE8}">
      <dsp:nvSpPr>
        <dsp:cNvPr id="0" name=""/>
        <dsp:cNvSpPr/>
      </dsp:nvSpPr>
      <dsp:spPr>
        <a:xfrm>
          <a:off x="2066678" y="1600580"/>
          <a:ext cx="4522893" cy="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smtClean="0"/>
            <a:t>In the management of natural resources in arid Mexican territories, a complex and integrative approach cannot be postponed</a:t>
          </a:r>
          <a:endParaRPr lang="es-MX" sz="1600" kern="1200" dirty="0">
            <a:solidFill>
              <a:schemeClr val="tx1"/>
            </a:solidFill>
          </a:endParaRPr>
        </a:p>
      </dsp:txBody>
      <dsp:txXfrm>
        <a:off x="2066678" y="1600580"/>
        <a:ext cx="4522893" cy="832794"/>
      </dsp:txXfrm>
    </dsp:sp>
    <dsp:sp modelId="{50C46C5B-DBAF-400A-8EB3-1AFC85107052}">
      <dsp:nvSpPr>
        <dsp:cNvPr id="0" name=""/>
        <dsp:cNvSpPr/>
      </dsp:nvSpPr>
      <dsp:spPr>
        <a:xfrm>
          <a:off x="1682022" y="2730888"/>
          <a:ext cx="357268" cy="357268"/>
        </a:xfrm>
        <a:prstGeom prst="rect">
          <a:avLst/>
        </a:prstGeom>
        <a:blipFill rotWithShape="0">
          <a:blip xmlns:r="http://schemas.openxmlformats.org/officeDocument/2006/relationships" r:embed="rId2"/>
          <a:stretch>
            <a:fillRect/>
          </a:stretch>
        </a:blipFill>
        <a:ln w="6350" cap="flat" cmpd="sng" algn="ctr">
          <a:solidFill>
            <a:schemeClr val="accent4">
              <a:hueOff val="-2239550"/>
              <a:satOff val="1052"/>
              <a:lumOff val="392"/>
              <a:alphaOff val="0"/>
            </a:schemeClr>
          </a:solidFill>
          <a:prstDash val="solid"/>
          <a:miter lim="800000"/>
        </a:ln>
        <a:effectLst/>
      </dsp:spPr>
      <dsp:style>
        <a:lnRef idx="1">
          <a:scrgbClr r="0" g="0" b="0"/>
        </a:lnRef>
        <a:fillRef idx="1">
          <a:scrgbClr r="0" g="0" b="0"/>
        </a:fillRef>
        <a:effectRef idx="0">
          <a:scrgbClr r="0" g="0" b="0"/>
        </a:effectRef>
        <a:fontRef idx="minor"/>
      </dsp:style>
    </dsp:sp>
    <dsp:sp modelId="{F97D951F-3E5B-4FFC-A3C0-0BA7175D3D25}">
      <dsp:nvSpPr>
        <dsp:cNvPr id="0" name=""/>
        <dsp:cNvSpPr/>
      </dsp:nvSpPr>
      <dsp:spPr>
        <a:xfrm>
          <a:off x="2053018" y="2479452"/>
          <a:ext cx="4522893" cy="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rPr>
            <a:t>There is a diversity of factors related to environmental and climatic risks or catastrophes, determining factors for effective development.</a:t>
          </a:r>
          <a:endParaRPr lang="es-MX" sz="1600" kern="1200" dirty="0">
            <a:solidFill>
              <a:schemeClr val="tx1"/>
            </a:solidFill>
          </a:endParaRPr>
        </a:p>
      </dsp:txBody>
      <dsp:txXfrm>
        <a:off x="2053018" y="2479452"/>
        <a:ext cx="4522893" cy="832794"/>
      </dsp:txXfrm>
    </dsp:sp>
    <dsp:sp modelId="{FDC28118-08AB-497B-8F4F-CE7645937E7D}">
      <dsp:nvSpPr>
        <dsp:cNvPr id="0" name=""/>
        <dsp:cNvSpPr/>
      </dsp:nvSpPr>
      <dsp:spPr>
        <a:xfrm>
          <a:off x="1682022" y="3563682"/>
          <a:ext cx="357268" cy="357268"/>
        </a:xfrm>
        <a:prstGeom prst="rect">
          <a:avLst/>
        </a:prstGeom>
        <a:blipFill rotWithShape="0">
          <a:blip xmlns:r="http://schemas.openxmlformats.org/officeDocument/2006/relationships" r:embed="rId2"/>
          <a:stretch>
            <a:fillRect/>
          </a:stretch>
        </a:blipFill>
        <a:ln w="6350" cap="flat" cmpd="sng" algn="ctr">
          <a:solidFill>
            <a:schemeClr val="accent4">
              <a:hueOff val="-4479100"/>
              <a:satOff val="2104"/>
              <a:lumOff val="784"/>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9DABEA-A79E-47F8-8094-50569FFFB963}">
      <dsp:nvSpPr>
        <dsp:cNvPr id="0" name=""/>
        <dsp:cNvSpPr/>
      </dsp:nvSpPr>
      <dsp:spPr>
        <a:xfrm>
          <a:off x="2049762" y="3466363"/>
          <a:ext cx="4522893" cy="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rPr>
            <a:t>The combination of nodes and their productive interconnection with the sustainable management of resources constitutes the Sustainable Ecotechnological Agrópolis [4,5,16].</a:t>
          </a:r>
          <a:endParaRPr lang="es-MX" sz="1600" kern="1200" dirty="0">
            <a:solidFill>
              <a:schemeClr val="tx1"/>
            </a:solidFill>
          </a:endParaRPr>
        </a:p>
      </dsp:txBody>
      <dsp:txXfrm>
        <a:off x="2049762" y="3466363"/>
        <a:ext cx="4522893" cy="832794"/>
      </dsp:txXfrm>
    </dsp:sp>
    <dsp:sp modelId="{E340F6C1-8C11-48EC-ADA9-27C27A3E70DE}">
      <dsp:nvSpPr>
        <dsp:cNvPr id="0" name=""/>
        <dsp:cNvSpPr/>
      </dsp:nvSpPr>
      <dsp:spPr>
        <a:xfrm>
          <a:off x="6802162" y="1027832"/>
          <a:ext cx="4863325" cy="572155"/>
        </a:xfrm>
        <a:prstGeom prst="rect">
          <a:avLst/>
        </a:prstGeom>
        <a:blipFill rotWithShape="0">
          <a:blip xmlns:r="http://schemas.openxmlformats.org/officeDocument/2006/relationships" r:embed="rId3"/>
          <a:stretch>
            <a:fillRect/>
          </a:stretch>
        </a:blipFill>
        <a:ln w="6350" cap="flat" cmpd="sng" algn="ctr">
          <a:solidFill>
            <a:schemeClr val="accent4">
              <a:hueOff val="-11197749"/>
              <a:satOff val="5260"/>
              <a:lumOff val="195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94E2772-275B-4664-B009-34410BFEEAD5}">
      <dsp:nvSpPr>
        <dsp:cNvPr id="0" name=""/>
        <dsp:cNvSpPr/>
      </dsp:nvSpPr>
      <dsp:spPr>
        <a:xfrm>
          <a:off x="6802162" y="1242711"/>
          <a:ext cx="357277" cy="357277"/>
        </a:xfrm>
        <a:prstGeom prst="rect">
          <a:avLst/>
        </a:prstGeom>
        <a:blipFill rotWithShape="0">
          <a:blip xmlns:r="http://schemas.openxmlformats.org/officeDocument/2006/relationships" r:embed="rId2"/>
          <a:stretch>
            <a:fillRect/>
          </a:stretch>
        </a:blipFill>
        <a:ln w="6350" cap="flat" cmpd="sng" algn="ctr">
          <a:solidFill>
            <a:schemeClr val="accent4">
              <a:hueOff val="-11197749"/>
              <a:satOff val="5260"/>
              <a:lumOff val="1959"/>
              <a:alphaOff val="0"/>
            </a:schemeClr>
          </a:solidFill>
          <a:prstDash val="solid"/>
          <a:miter lim="800000"/>
        </a:ln>
        <a:effectLst/>
      </dsp:spPr>
      <dsp:style>
        <a:lnRef idx="1">
          <a:scrgbClr r="0" g="0" b="0"/>
        </a:lnRef>
        <a:fillRef idx="1">
          <a:scrgbClr r="0" g="0" b="0"/>
        </a:fillRef>
        <a:effectRef idx="0">
          <a:scrgbClr r="0" g="0" b="0"/>
        </a:effectRef>
        <a:fontRef idx="minor"/>
      </dsp:style>
    </dsp:sp>
    <dsp:sp modelId="{1CC2FC05-5EAF-4B0A-A366-398457DA4EE8}">
      <dsp:nvSpPr>
        <dsp:cNvPr id="0" name=""/>
        <dsp:cNvSpPr/>
      </dsp:nvSpPr>
      <dsp:spPr>
        <a:xfrm>
          <a:off x="6802162" y="0"/>
          <a:ext cx="4863325" cy="102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MX" sz="2400" b="1" kern="1200" dirty="0" smtClean="0"/>
            <a:t>General </a:t>
          </a:r>
          <a:r>
            <a:rPr lang="es-MX" sz="2400" b="1" kern="1200" dirty="0" err="1" smtClean="0"/>
            <a:t>Objective</a:t>
          </a:r>
          <a:r>
            <a:rPr lang="es-MX" sz="2400" b="1" kern="1200" dirty="0" smtClean="0"/>
            <a:t> &amp; </a:t>
          </a:r>
          <a:r>
            <a:rPr lang="es-MX" sz="2400" b="1" kern="1200" dirty="0" err="1" smtClean="0"/>
            <a:t>Specific</a:t>
          </a:r>
          <a:r>
            <a:rPr lang="es-MX" sz="2400" b="1" kern="1200" dirty="0" smtClean="0"/>
            <a:t> </a:t>
          </a:r>
          <a:r>
            <a:rPr lang="es-MX" sz="2400" b="1" kern="1200" dirty="0" err="1" smtClean="0"/>
            <a:t>research</a:t>
          </a:r>
          <a:r>
            <a:rPr lang="es-MX" sz="2400" b="1" kern="1200" dirty="0" smtClean="0"/>
            <a:t> </a:t>
          </a:r>
          <a:r>
            <a:rPr lang="es-MX" sz="2400" b="1" kern="1200" dirty="0" err="1" smtClean="0"/>
            <a:t>aims</a:t>
          </a:r>
          <a:endParaRPr lang="es-MX" sz="2400" b="1" kern="1200" dirty="0"/>
        </a:p>
      </dsp:txBody>
      <dsp:txXfrm>
        <a:off x="6802162" y="0"/>
        <a:ext cx="4863325" cy="1027832"/>
      </dsp:txXfrm>
    </dsp:sp>
    <dsp:sp modelId="{D1E6A4BE-5016-4579-AD49-E11FA555311D}">
      <dsp:nvSpPr>
        <dsp:cNvPr id="0" name=""/>
        <dsp:cNvSpPr/>
      </dsp:nvSpPr>
      <dsp:spPr>
        <a:xfrm>
          <a:off x="6773838" y="1779877"/>
          <a:ext cx="357268" cy="357268"/>
        </a:xfrm>
        <a:prstGeom prst="rect">
          <a:avLst/>
        </a:prstGeom>
        <a:blipFill rotWithShape="0">
          <a:blip xmlns:r="http://schemas.openxmlformats.org/officeDocument/2006/relationships" r:embed="rId2"/>
          <a:stretch>
            <a:fillRect/>
          </a:stretch>
        </a:blipFill>
        <a:ln w="6350" cap="flat" cmpd="sng" algn="ctr">
          <a:solidFill>
            <a:schemeClr val="accent4">
              <a:hueOff val="-6718650"/>
              <a:satOff val="3156"/>
              <a:lumOff val="1175"/>
              <a:alphaOff val="0"/>
            </a:schemeClr>
          </a:solidFill>
          <a:prstDash val="solid"/>
          <a:miter lim="800000"/>
        </a:ln>
        <a:effectLst/>
      </dsp:spPr>
      <dsp:style>
        <a:lnRef idx="1">
          <a:scrgbClr r="0" g="0" b="0"/>
        </a:lnRef>
        <a:fillRef idx="1">
          <a:scrgbClr r="0" g="0" b="0"/>
        </a:fillRef>
        <a:effectRef idx="0">
          <a:scrgbClr r="0" g="0" b="0"/>
        </a:effectRef>
        <a:fontRef idx="minor"/>
      </dsp:style>
    </dsp:sp>
    <dsp:sp modelId="{844A5465-4636-43FA-8D12-E91740922AD5}">
      <dsp:nvSpPr>
        <dsp:cNvPr id="0" name=""/>
        <dsp:cNvSpPr/>
      </dsp:nvSpPr>
      <dsp:spPr>
        <a:xfrm>
          <a:off x="7219665" y="1561247"/>
          <a:ext cx="4522893" cy="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solidFill>
                <a:schemeClr val="tx1"/>
              </a:solidFill>
            </a:rPr>
            <a:t>Apply</a:t>
          </a:r>
          <a:r>
            <a:rPr lang="es-MX" sz="1600" kern="1200" dirty="0" smtClean="0">
              <a:solidFill>
                <a:schemeClr val="tx1"/>
              </a:solidFill>
            </a:rPr>
            <a:t> </a:t>
          </a:r>
          <a:r>
            <a:rPr lang="es-MX" sz="1600" kern="1200" dirty="0" err="1" smtClean="0">
              <a:solidFill>
                <a:schemeClr val="tx1"/>
              </a:solidFill>
            </a:rPr>
            <a:t>an</a:t>
          </a:r>
          <a:r>
            <a:rPr lang="es-MX" sz="1600" kern="1200" dirty="0" smtClean="0">
              <a:solidFill>
                <a:schemeClr val="tx1"/>
              </a:solidFill>
            </a:rPr>
            <a:t> ecotechnological </a:t>
          </a:r>
          <a:r>
            <a:rPr lang="es-MX" sz="1600" kern="1200" dirty="0" err="1" smtClean="0">
              <a:solidFill>
                <a:schemeClr val="tx1"/>
              </a:solidFill>
            </a:rPr>
            <a:t>adoption</a:t>
          </a:r>
          <a:r>
            <a:rPr lang="es-MX" sz="1600" kern="1200" dirty="0" smtClean="0">
              <a:solidFill>
                <a:schemeClr val="tx1"/>
              </a:solidFill>
            </a:rPr>
            <a:t> </a:t>
          </a:r>
          <a:r>
            <a:rPr lang="es-MX" sz="1600" kern="1200" dirty="0" err="1" smtClean="0">
              <a:solidFill>
                <a:schemeClr val="tx1"/>
              </a:solidFill>
            </a:rPr>
            <a:t>evaluation</a:t>
          </a:r>
          <a:r>
            <a:rPr lang="es-MX" sz="1600" kern="1200" dirty="0" smtClean="0">
              <a:solidFill>
                <a:schemeClr val="tx1"/>
              </a:solidFill>
            </a:rPr>
            <a:t> </a:t>
          </a:r>
          <a:r>
            <a:rPr lang="es-MX" sz="1600" kern="1200" dirty="0" err="1" smtClean="0">
              <a:solidFill>
                <a:schemeClr val="tx1"/>
              </a:solidFill>
            </a:rPr>
            <a:t>methodology</a:t>
          </a:r>
          <a:r>
            <a:rPr lang="es-MX" sz="1600" kern="1200" dirty="0" smtClean="0">
              <a:solidFill>
                <a:schemeClr val="tx1"/>
              </a:solidFill>
            </a:rPr>
            <a:t> to </a:t>
          </a:r>
          <a:r>
            <a:rPr lang="es-MX" sz="1600" kern="1200" dirty="0" err="1" smtClean="0">
              <a:solidFill>
                <a:schemeClr val="tx1"/>
              </a:solidFill>
            </a:rPr>
            <a:t>an</a:t>
          </a:r>
          <a:r>
            <a:rPr lang="es-MX" sz="1600" kern="1200" dirty="0" smtClean="0">
              <a:solidFill>
                <a:schemeClr val="tx1"/>
              </a:solidFill>
            </a:rPr>
            <a:t> agroproductive hay </a:t>
          </a:r>
          <a:r>
            <a:rPr lang="es-MX" sz="1600" kern="1200" dirty="0" err="1" smtClean="0">
              <a:solidFill>
                <a:schemeClr val="tx1"/>
              </a:solidFill>
            </a:rPr>
            <a:t>node</a:t>
          </a:r>
          <a:r>
            <a:rPr lang="es-MX" sz="1600" kern="1200" dirty="0" smtClean="0">
              <a:solidFill>
                <a:schemeClr val="tx1"/>
              </a:solidFill>
            </a:rPr>
            <a:t> in Moctezuma, Sonora, </a:t>
          </a:r>
          <a:r>
            <a:rPr lang="es-MX" sz="1600" kern="1200" dirty="0" err="1" smtClean="0">
              <a:solidFill>
                <a:schemeClr val="tx1"/>
              </a:solidFill>
            </a:rPr>
            <a:t>Mexico</a:t>
          </a:r>
          <a:r>
            <a:rPr lang="es-MX" sz="1600" kern="1200" dirty="0" smtClean="0">
              <a:solidFill>
                <a:schemeClr val="tx1"/>
              </a:solidFill>
            </a:rPr>
            <a:t>.</a:t>
          </a:r>
          <a:endParaRPr lang="es-MX" sz="1600" kern="1200" dirty="0"/>
        </a:p>
      </dsp:txBody>
      <dsp:txXfrm>
        <a:off x="7219665" y="1561247"/>
        <a:ext cx="4522893" cy="832794"/>
      </dsp:txXfrm>
    </dsp:sp>
    <dsp:sp modelId="{1F20234B-E160-4A30-92D6-44A0AF1A0715}">
      <dsp:nvSpPr>
        <dsp:cNvPr id="0" name=""/>
        <dsp:cNvSpPr/>
      </dsp:nvSpPr>
      <dsp:spPr>
        <a:xfrm>
          <a:off x="6773838" y="2717241"/>
          <a:ext cx="357268" cy="357268"/>
        </a:xfrm>
        <a:prstGeom prst="rect">
          <a:avLst/>
        </a:prstGeom>
        <a:blipFill rotWithShape="0">
          <a:blip xmlns:r="http://schemas.openxmlformats.org/officeDocument/2006/relationships" r:embed="rId2"/>
          <a:stretch>
            <a:fillRect/>
          </a:stretch>
        </a:blipFill>
        <a:ln w="6350" cap="flat" cmpd="sng" algn="ctr">
          <a:solidFill>
            <a:schemeClr val="accent4">
              <a:hueOff val="-8958200"/>
              <a:satOff val="4208"/>
              <a:lumOff val="1567"/>
              <a:alphaOff val="0"/>
            </a:schemeClr>
          </a:solidFill>
          <a:prstDash val="solid"/>
          <a:miter lim="800000"/>
        </a:ln>
        <a:effectLst/>
      </dsp:spPr>
      <dsp:style>
        <a:lnRef idx="1">
          <a:scrgbClr r="0" g="0" b="0"/>
        </a:lnRef>
        <a:fillRef idx="1">
          <a:scrgbClr r="0" g="0" b="0"/>
        </a:fillRef>
        <a:effectRef idx="0">
          <a:scrgbClr r="0" g="0" b="0"/>
        </a:effectRef>
        <a:fontRef idx="minor"/>
      </dsp:style>
    </dsp:sp>
    <dsp:sp modelId="{F45F6F35-A621-408B-8AEB-6A8DA295F3F6}">
      <dsp:nvSpPr>
        <dsp:cNvPr id="0" name=""/>
        <dsp:cNvSpPr/>
      </dsp:nvSpPr>
      <dsp:spPr>
        <a:xfrm>
          <a:off x="7251778" y="3440488"/>
          <a:ext cx="4522893" cy="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rPr>
            <a:t>2) Define the inclusion of the activity suggested to the node based on the capacity and sustainable and ecotechnological trend from the processes inserted in that activity</a:t>
          </a:r>
          <a:endParaRPr lang="es-MX" sz="1600" kern="1200" dirty="0">
            <a:solidFill>
              <a:schemeClr val="tx1"/>
            </a:solidFill>
          </a:endParaRPr>
        </a:p>
      </dsp:txBody>
      <dsp:txXfrm>
        <a:off x="7251778" y="3440488"/>
        <a:ext cx="4522893" cy="832794"/>
      </dsp:txXfrm>
    </dsp:sp>
    <dsp:sp modelId="{A809FC46-8C72-4666-8C2F-90D597482BB3}">
      <dsp:nvSpPr>
        <dsp:cNvPr id="0" name=""/>
        <dsp:cNvSpPr/>
      </dsp:nvSpPr>
      <dsp:spPr>
        <a:xfrm>
          <a:off x="6773838" y="3568731"/>
          <a:ext cx="357268" cy="357268"/>
        </a:xfrm>
        <a:prstGeom prst="rect">
          <a:avLst/>
        </a:prstGeom>
        <a:blipFill rotWithShape="0">
          <a:blip xmlns:r="http://schemas.openxmlformats.org/officeDocument/2006/relationships" r:embed="rId2"/>
          <a:stretch>
            <a:fillRect/>
          </a:stretch>
        </a:blipFill>
        <a:ln w="6350" cap="flat" cmpd="sng" algn="ctr">
          <a:solidFill>
            <a:schemeClr val="accent4">
              <a:hueOff val="-11197749"/>
              <a:satOff val="5260"/>
              <a:lumOff val="1959"/>
              <a:alphaOff val="0"/>
            </a:schemeClr>
          </a:solidFill>
          <a:prstDash val="solid"/>
          <a:miter lim="800000"/>
        </a:ln>
        <a:effectLst/>
      </dsp:spPr>
      <dsp:style>
        <a:lnRef idx="1">
          <a:scrgbClr r="0" g="0" b="0"/>
        </a:lnRef>
        <a:fillRef idx="1">
          <a:scrgbClr r="0" g="0" b="0"/>
        </a:fillRef>
        <a:effectRef idx="0">
          <a:scrgbClr r="0" g="0" b="0"/>
        </a:effectRef>
        <a:fontRef idx="minor"/>
      </dsp:style>
    </dsp:sp>
    <dsp:sp modelId="{1A3E1B6B-13FA-4E9C-B2B8-3647B67A5BA2}">
      <dsp:nvSpPr>
        <dsp:cNvPr id="0" name=""/>
        <dsp:cNvSpPr/>
      </dsp:nvSpPr>
      <dsp:spPr>
        <a:xfrm>
          <a:off x="7219665" y="2398613"/>
          <a:ext cx="4522893" cy="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smtClean="0"/>
            <a:t>1) Assess the aptitude of new sustainable activities for the potential development of the study agro-productive node</a:t>
          </a:r>
          <a:endParaRPr lang="es-MX" sz="1600" kern="1200" dirty="0">
            <a:solidFill>
              <a:schemeClr val="tx1"/>
            </a:solidFill>
          </a:endParaRPr>
        </a:p>
      </dsp:txBody>
      <dsp:txXfrm>
        <a:off x="7219665" y="2398613"/>
        <a:ext cx="4522893" cy="832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C43CD-F8DF-4ABC-8C47-981072B05DCF}">
      <dsp:nvSpPr>
        <dsp:cNvPr id="0" name=""/>
        <dsp:cNvSpPr/>
      </dsp:nvSpPr>
      <dsp:spPr>
        <a:xfrm>
          <a:off x="6720" y="0"/>
          <a:ext cx="2136681" cy="3568889"/>
        </a:xfrm>
        <a:prstGeom prst="roundRect">
          <a:avLst>
            <a:gd name="adj" fmla="val 10000"/>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lvl="0" algn="just" defTabSz="666750">
            <a:lnSpc>
              <a:spcPct val="90000"/>
            </a:lnSpc>
            <a:spcBef>
              <a:spcPct val="0"/>
            </a:spcBef>
            <a:spcAft>
              <a:spcPct val="35000"/>
            </a:spcAft>
          </a:pPr>
          <a:r>
            <a:rPr lang="en-US" sz="1500" b="1" i="1" kern="1200" dirty="0" smtClean="0"/>
            <a:t>2.1. Study region and site</a:t>
          </a:r>
          <a:endParaRPr lang="es-MX" sz="1500" b="1" kern="1200" dirty="0"/>
        </a:p>
        <a:p>
          <a:pPr marL="57150" lvl="1" indent="-57150" algn="just" defTabSz="488950">
            <a:lnSpc>
              <a:spcPct val="90000"/>
            </a:lnSpc>
            <a:spcBef>
              <a:spcPct val="0"/>
            </a:spcBef>
            <a:spcAft>
              <a:spcPct val="15000"/>
            </a:spcAft>
            <a:buChar char="••"/>
          </a:pPr>
          <a:r>
            <a:rPr lang="es-MX" sz="1100" kern="1200" dirty="0" err="1" smtClean="0"/>
            <a:t>The</a:t>
          </a:r>
          <a:r>
            <a:rPr lang="es-MX" sz="1100" kern="1200" dirty="0" smtClean="0"/>
            <a:t> </a:t>
          </a:r>
          <a:r>
            <a:rPr lang="es-MX" sz="1100" kern="1200" dirty="0" err="1" smtClean="0"/>
            <a:t>study</a:t>
          </a:r>
          <a:r>
            <a:rPr lang="es-MX" sz="1100" kern="1200" dirty="0" smtClean="0"/>
            <a:t> </a:t>
          </a:r>
          <a:r>
            <a:rPr lang="es-MX" sz="1100" kern="1200" dirty="0" err="1" smtClean="0"/>
            <a:t>was</a:t>
          </a:r>
          <a:r>
            <a:rPr lang="es-MX" sz="1100" kern="1200" dirty="0" smtClean="0"/>
            <a:t> </a:t>
          </a:r>
          <a:r>
            <a:rPr lang="es-MX" sz="1100" kern="1200" dirty="0" err="1" smtClean="0"/>
            <a:t>managed</a:t>
          </a:r>
          <a:r>
            <a:rPr lang="es-MX" sz="1100" kern="1200" dirty="0" smtClean="0"/>
            <a:t> in </a:t>
          </a:r>
          <a:r>
            <a:rPr lang="es-MX" sz="1100" kern="1200" dirty="0" err="1" smtClean="0"/>
            <a:t>province</a:t>
          </a:r>
          <a:r>
            <a:rPr lang="es-MX" sz="1100" kern="1200" dirty="0" smtClean="0"/>
            <a:t> of Moctezuma, Sonora, México, 658 </a:t>
          </a:r>
          <a:r>
            <a:rPr lang="es-MX" sz="1100" kern="1200" dirty="0" err="1" smtClean="0"/>
            <a:t>above</a:t>
          </a:r>
          <a:r>
            <a:rPr lang="es-MX" sz="1100" kern="1200" dirty="0" smtClean="0"/>
            <a:t> sea </a:t>
          </a:r>
          <a:r>
            <a:rPr lang="es-MX" sz="1100" kern="1200" dirty="0" err="1" smtClean="0"/>
            <a:t>level</a:t>
          </a:r>
          <a:r>
            <a:rPr lang="es-MX" sz="1100" kern="1200" dirty="0" smtClean="0"/>
            <a:t> (29°42´ 01´´ N; 109° 39´ 05´´W). </a:t>
          </a:r>
          <a:endParaRPr lang="es-MX" sz="1100" kern="1200" dirty="0"/>
        </a:p>
        <a:p>
          <a:pPr marL="57150" lvl="1" indent="-57150" algn="just" defTabSz="488950">
            <a:lnSpc>
              <a:spcPct val="90000"/>
            </a:lnSpc>
            <a:spcBef>
              <a:spcPct val="0"/>
            </a:spcBef>
            <a:spcAft>
              <a:spcPct val="15000"/>
            </a:spcAft>
            <a:buChar char="••"/>
          </a:pPr>
          <a:r>
            <a:rPr lang="es-MX" sz="1100" kern="1200" dirty="0" err="1" smtClean="0"/>
            <a:t>The</a:t>
          </a:r>
          <a:r>
            <a:rPr lang="es-MX" sz="1100" kern="1200" dirty="0" smtClean="0"/>
            <a:t> </a:t>
          </a:r>
          <a:r>
            <a:rPr lang="es-MX" sz="1100" kern="1200" dirty="0" err="1" smtClean="0"/>
            <a:t>study</a:t>
          </a:r>
          <a:r>
            <a:rPr lang="es-MX" sz="1100" kern="1200" dirty="0" smtClean="0"/>
            <a:t> </a:t>
          </a:r>
          <a:r>
            <a:rPr lang="es-MX" sz="1100" kern="1200" dirty="0" err="1" smtClean="0"/>
            <a:t>area</a:t>
          </a:r>
          <a:r>
            <a:rPr lang="es-MX" sz="1100" kern="1200" dirty="0" smtClean="0"/>
            <a:t> </a:t>
          </a:r>
          <a:r>
            <a:rPr lang="es-MX" sz="1100" kern="1200" dirty="0" err="1" smtClean="0"/>
            <a:t>corresponds</a:t>
          </a:r>
          <a:r>
            <a:rPr lang="es-MX" sz="1100" kern="1200" dirty="0" smtClean="0"/>
            <a:t> to a </a:t>
          </a:r>
          <a:r>
            <a:rPr lang="es-MX" sz="1100" kern="1200" dirty="0" err="1" smtClean="0"/>
            <a:t>landscape</a:t>
          </a:r>
          <a:r>
            <a:rPr lang="es-MX" sz="1100" kern="1200" dirty="0" smtClean="0"/>
            <a:t> of </a:t>
          </a:r>
          <a:r>
            <a:rPr lang="es-MX" sz="1100" kern="1200" dirty="0" err="1" smtClean="0"/>
            <a:t>the</a:t>
          </a:r>
          <a:r>
            <a:rPr lang="es-MX" sz="1100" kern="1200" dirty="0" smtClean="0"/>
            <a:t> </a:t>
          </a:r>
          <a:r>
            <a:rPr lang="es-MX" sz="1100" kern="1200" dirty="0" err="1" smtClean="0"/>
            <a:t>Sonoran</a:t>
          </a:r>
          <a:r>
            <a:rPr lang="es-MX" sz="1100" kern="1200" dirty="0" smtClean="0"/>
            <a:t> </a:t>
          </a:r>
          <a:r>
            <a:rPr lang="es-MX" sz="1100" kern="1200" dirty="0" err="1" smtClean="0"/>
            <a:t>desert</a:t>
          </a:r>
          <a:r>
            <a:rPr lang="es-MX" sz="1100" kern="1200" dirty="0" smtClean="0"/>
            <a:t> </a:t>
          </a:r>
          <a:r>
            <a:rPr lang="es-MX" sz="1100" kern="1200" dirty="0" err="1" smtClean="0"/>
            <a:t>located</a:t>
          </a:r>
          <a:r>
            <a:rPr lang="es-MX" sz="1100" kern="1200" dirty="0" smtClean="0"/>
            <a:t> in </a:t>
          </a:r>
          <a:r>
            <a:rPr lang="es-MX" sz="1100" kern="1200" dirty="0" err="1" smtClean="0"/>
            <a:t>an</a:t>
          </a:r>
          <a:r>
            <a:rPr lang="es-MX" sz="1100" kern="1200" dirty="0" smtClean="0"/>
            <a:t> intermontane </a:t>
          </a:r>
          <a:r>
            <a:rPr lang="es-MX" sz="1100" kern="1200" dirty="0" err="1" smtClean="0"/>
            <a:t>valley</a:t>
          </a:r>
          <a:r>
            <a:rPr lang="es-MX" sz="1100" kern="1200" dirty="0" smtClean="0"/>
            <a:t>. (</a:t>
          </a:r>
          <a:r>
            <a:rPr lang="en-US" sz="1100" kern="1200" dirty="0" smtClean="0"/>
            <a:t>Figure 1)</a:t>
          </a:r>
          <a:endParaRPr lang="es-MX" sz="1100" kern="1200" dirty="0"/>
        </a:p>
        <a:p>
          <a:pPr marL="57150" lvl="1" indent="-57150" algn="just" defTabSz="488950">
            <a:lnSpc>
              <a:spcPct val="90000"/>
            </a:lnSpc>
            <a:spcBef>
              <a:spcPct val="0"/>
            </a:spcBef>
            <a:spcAft>
              <a:spcPct val="15000"/>
            </a:spcAft>
            <a:buChar char="••"/>
          </a:pPr>
          <a:r>
            <a:rPr lang="es-MX" sz="1100" kern="1200" dirty="0" smtClean="0"/>
            <a:t> </a:t>
          </a:r>
          <a:r>
            <a:rPr lang="es-MX" sz="1100" kern="1200" dirty="0" err="1" smtClean="0"/>
            <a:t>Climate</a:t>
          </a:r>
          <a:r>
            <a:rPr lang="es-MX" sz="1100" kern="1200" dirty="0" smtClean="0"/>
            <a:t> </a:t>
          </a:r>
          <a:r>
            <a:rPr lang="es-MX" sz="1100" kern="1200" dirty="0" err="1" smtClean="0"/>
            <a:t>Dry</a:t>
          </a:r>
          <a:r>
            <a:rPr lang="es-MX" sz="1100" kern="1200" dirty="0" smtClean="0"/>
            <a:t> </a:t>
          </a:r>
          <a:r>
            <a:rPr lang="es-MX" sz="1100" kern="1200" dirty="0" err="1" smtClean="0"/>
            <a:t>semi-warm</a:t>
          </a:r>
          <a:r>
            <a:rPr lang="es-MX" sz="1100" kern="1200" dirty="0" smtClean="0"/>
            <a:t> </a:t>
          </a:r>
          <a:r>
            <a:rPr lang="es-MX" sz="1100" kern="1200" dirty="0" err="1" smtClean="0"/>
            <a:t>with</a:t>
          </a:r>
          <a:r>
            <a:rPr lang="es-MX" sz="1100" kern="1200" dirty="0" smtClean="0"/>
            <a:t> </a:t>
          </a:r>
          <a:r>
            <a:rPr lang="es-MX" sz="1100" kern="1200" dirty="0" err="1" smtClean="0"/>
            <a:t>rains</a:t>
          </a:r>
          <a:r>
            <a:rPr lang="es-MX" sz="1100" kern="1200" dirty="0" smtClean="0"/>
            <a:t> in </a:t>
          </a:r>
          <a:r>
            <a:rPr lang="es-MX" sz="1100" kern="1200" dirty="0" err="1" smtClean="0"/>
            <a:t>summer</a:t>
          </a:r>
          <a:r>
            <a:rPr lang="es-MX" sz="1100" kern="1200" dirty="0" smtClean="0"/>
            <a:t> BS0hw (x '), </a:t>
          </a:r>
          <a:r>
            <a:rPr lang="es-MX" sz="1100" kern="1200" dirty="0" err="1" smtClean="0"/>
            <a:t>with</a:t>
          </a:r>
          <a:r>
            <a:rPr lang="es-MX" sz="1100" kern="1200" dirty="0" smtClean="0"/>
            <a:t> </a:t>
          </a:r>
          <a:r>
            <a:rPr lang="es-MX" sz="1100" kern="1200" dirty="0" err="1" smtClean="0"/>
            <a:t>maximum</a:t>
          </a:r>
          <a:r>
            <a:rPr lang="es-MX" sz="1100" kern="1200" dirty="0" smtClean="0"/>
            <a:t> and </a:t>
          </a:r>
          <a:r>
            <a:rPr lang="es-MX" sz="1100" kern="1200" dirty="0" err="1" smtClean="0"/>
            <a:t>minimum</a:t>
          </a:r>
          <a:r>
            <a:rPr lang="es-MX" sz="1100" kern="1200" dirty="0" smtClean="0"/>
            <a:t> </a:t>
          </a:r>
          <a:r>
            <a:rPr lang="es-MX" sz="1100" kern="1200" dirty="0" err="1" smtClean="0"/>
            <a:t>temperatures</a:t>
          </a:r>
          <a:r>
            <a:rPr lang="es-MX" sz="1100" kern="1200" dirty="0" smtClean="0"/>
            <a:t> in </a:t>
          </a:r>
          <a:r>
            <a:rPr lang="es-MX" sz="1100" kern="1200" dirty="0" err="1" smtClean="0"/>
            <a:t>the</a:t>
          </a:r>
          <a:r>
            <a:rPr lang="es-MX" sz="1100" kern="1200" dirty="0" smtClean="0"/>
            <a:t> </a:t>
          </a:r>
          <a:r>
            <a:rPr lang="es-MX" sz="1100" kern="1200" dirty="0" err="1" smtClean="0"/>
            <a:t>range</a:t>
          </a:r>
          <a:r>
            <a:rPr lang="es-MX" sz="1100" kern="1200" dirty="0" smtClean="0"/>
            <a:t> of -3 to 48 ° C</a:t>
          </a:r>
          <a:endParaRPr lang="es-MX" sz="1100" kern="1200" dirty="0"/>
        </a:p>
      </dsp:txBody>
      <dsp:txXfrm>
        <a:off x="69301" y="62581"/>
        <a:ext cx="2011519" cy="3443727"/>
      </dsp:txXfrm>
    </dsp:sp>
    <dsp:sp modelId="{94545833-2A88-4C9F-A70E-CC6F8379B11F}">
      <dsp:nvSpPr>
        <dsp:cNvPr id="0" name=""/>
        <dsp:cNvSpPr/>
      </dsp:nvSpPr>
      <dsp:spPr>
        <a:xfrm>
          <a:off x="2353704" y="1519495"/>
          <a:ext cx="445842" cy="529897"/>
        </a:xfrm>
        <a:prstGeom prst="rightArrow">
          <a:avLst>
            <a:gd name="adj1" fmla="val 60000"/>
            <a:gd name="adj2" fmla="val 50000"/>
          </a:avLst>
        </a:prstGeom>
        <a:solidFill>
          <a:schemeClr val="accent6">
            <a:shade val="9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889000">
            <a:lnSpc>
              <a:spcPct val="90000"/>
            </a:lnSpc>
            <a:spcBef>
              <a:spcPct val="0"/>
            </a:spcBef>
            <a:spcAft>
              <a:spcPct val="35000"/>
            </a:spcAft>
          </a:pPr>
          <a:endParaRPr lang="es-MX" sz="2000" kern="1200"/>
        </a:p>
      </dsp:txBody>
      <dsp:txXfrm>
        <a:off x="2353704" y="1625474"/>
        <a:ext cx="312089" cy="317939"/>
      </dsp:txXfrm>
    </dsp:sp>
    <dsp:sp modelId="{C62639F8-431F-424B-99FF-AAB09A8CE52F}">
      <dsp:nvSpPr>
        <dsp:cNvPr id="0" name=""/>
        <dsp:cNvSpPr/>
      </dsp:nvSpPr>
      <dsp:spPr>
        <a:xfrm>
          <a:off x="2984613" y="0"/>
          <a:ext cx="2136681" cy="3568889"/>
        </a:xfrm>
        <a:prstGeom prst="roundRect">
          <a:avLst>
            <a:gd name="adj" fmla="val 10000"/>
          </a:avLst>
        </a:prstGeom>
        <a:blipFill rotWithShape="0">
          <a:blip xmlns:r="http://schemas.openxmlformats.org/officeDocument/2006/relationships" r:embed="rId1">
            <a:duotone>
              <a:schemeClr val="accent6">
                <a:hueOff val="-331386"/>
                <a:satOff val="-1236"/>
                <a:lumOff val="23039"/>
                <a:alphaOff val="0"/>
                <a:shade val="20000"/>
                <a:satMod val="200000"/>
              </a:schemeClr>
              <a:schemeClr val="accent6">
                <a:hueOff val="-331386"/>
                <a:satOff val="-1236"/>
                <a:lumOff val="23039"/>
                <a:alphaOff val="0"/>
                <a:tint val="12000"/>
                <a:satMod val="190000"/>
              </a:schemeClr>
            </a:duotone>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n-US" sz="1500" i="1" kern="1200" dirty="0" smtClean="0">
              <a:solidFill>
                <a:schemeClr val="bg1"/>
              </a:solidFill>
            </a:rPr>
            <a:t>2.2 Elements of the agroproductive node and its identification</a:t>
          </a:r>
        </a:p>
        <a:p>
          <a:pPr lvl="0" algn="just" defTabSz="666750">
            <a:lnSpc>
              <a:spcPct val="90000"/>
            </a:lnSpc>
            <a:spcBef>
              <a:spcPct val="0"/>
            </a:spcBef>
            <a:spcAft>
              <a:spcPct val="35000"/>
            </a:spcAft>
          </a:pPr>
          <a:r>
            <a:rPr lang="en-US" sz="1100" kern="1200" dirty="0" smtClean="0"/>
            <a:t>The primordial activity is evaluated and compared with those activities of possible insertion to the node. it is necessary to identify:</a:t>
          </a:r>
          <a:endParaRPr lang="es-MX" sz="1100" kern="1200" dirty="0" smtClean="0"/>
        </a:p>
        <a:p>
          <a:pPr lvl="0" algn="just" defTabSz="666750">
            <a:lnSpc>
              <a:spcPct val="90000"/>
            </a:lnSpc>
            <a:spcBef>
              <a:spcPct val="0"/>
            </a:spcBef>
            <a:spcAft>
              <a:spcPct val="35000"/>
            </a:spcAft>
          </a:pPr>
          <a:r>
            <a:rPr lang="en-US" sz="1100" kern="1200" dirty="0" smtClean="0"/>
            <a:t>a) The vulnerable points of the process</a:t>
          </a:r>
        </a:p>
        <a:p>
          <a:pPr lvl="0" algn="just" defTabSz="666750">
            <a:lnSpc>
              <a:spcPct val="90000"/>
            </a:lnSpc>
            <a:spcBef>
              <a:spcPct val="0"/>
            </a:spcBef>
            <a:spcAft>
              <a:spcPct val="35000"/>
            </a:spcAft>
          </a:pPr>
          <a:r>
            <a:rPr lang="en-US" sz="1100" kern="1200" dirty="0" smtClean="0"/>
            <a:t>b) Establish the risks, respective indicators.</a:t>
          </a:r>
          <a:endParaRPr lang="es-MX" sz="1100" kern="1200" dirty="0" smtClean="0"/>
        </a:p>
        <a:p>
          <a:pPr lvl="0" algn="just" defTabSz="666750">
            <a:lnSpc>
              <a:spcPct val="90000"/>
            </a:lnSpc>
            <a:spcBef>
              <a:spcPct val="0"/>
            </a:spcBef>
            <a:spcAft>
              <a:spcPct val="35000"/>
            </a:spcAft>
          </a:pPr>
          <a:r>
            <a:rPr lang="en-US" sz="1100" kern="1200" dirty="0" smtClean="0"/>
            <a:t>For both cases, a value from 0 to 1 is assigned, defined by the operator of the agroproductive node.</a:t>
          </a:r>
          <a:endParaRPr lang="es-MX" sz="1100" kern="1200" dirty="0" smtClean="0"/>
        </a:p>
        <a:p>
          <a:pPr lvl="0" algn="just" defTabSz="666750">
            <a:lnSpc>
              <a:spcPct val="90000"/>
            </a:lnSpc>
            <a:spcBef>
              <a:spcPct val="0"/>
            </a:spcBef>
            <a:spcAft>
              <a:spcPct val="35000"/>
            </a:spcAft>
          </a:pPr>
          <a:r>
            <a:rPr lang="en-US" sz="1100" kern="1200" dirty="0" smtClean="0"/>
            <a:t>c) Identify the value of the threat (VT) using equation </a:t>
          </a:r>
          <a:endParaRPr lang="es-MX" sz="1100" kern="1200" dirty="0">
            <a:solidFill>
              <a:schemeClr val="tx1"/>
            </a:solidFill>
          </a:endParaRPr>
        </a:p>
      </dsp:txBody>
      <dsp:txXfrm>
        <a:off x="3047194" y="62581"/>
        <a:ext cx="2011519" cy="3443727"/>
      </dsp:txXfrm>
    </dsp:sp>
    <dsp:sp modelId="{5F1EF0D9-B361-46AD-AED1-A4C4F7D60C68}">
      <dsp:nvSpPr>
        <dsp:cNvPr id="0" name=""/>
        <dsp:cNvSpPr/>
      </dsp:nvSpPr>
      <dsp:spPr>
        <a:xfrm>
          <a:off x="5338328" y="1519495"/>
          <a:ext cx="460110" cy="529897"/>
        </a:xfrm>
        <a:prstGeom prst="rightArrow">
          <a:avLst>
            <a:gd name="adj1" fmla="val 60000"/>
            <a:gd name="adj2" fmla="val 50000"/>
          </a:avLst>
        </a:prstGeom>
        <a:solidFill>
          <a:schemeClr val="accent6">
            <a:shade val="90000"/>
            <a:hueOff val="-458360"/>
            <a:satOff val="-180"/>
            <a:lumOff val="2393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889000">
            <a:lnSpc>
              <a:spcPct val="90000"/>
            </a:lnSpc>
            <a:spcBef>
              <a:spcPct val="0"/>
            </a:spcBef>
            <a:spcAft>
              <a:spcPct val="35000"/>
            </a:spcAft>
          </a:pPr>
          <a:endParaRPr lang="es-MX" sz="2000" kern="1200"/>
        </a:p>
      </dsp:txBody>
      <dsp:txXfrm>
        <a:off x="5338328" y="1625474"/>
        <a:ext cx="322077" cy="317939"/>
      </dsp:txXfrm>
    </dsp:sp>
    <dsp:sp modelId="{F3D9D53F-07EF-41DC-9D12-76EA295ED4FD}">
      <dsp:nvSpPr>
        <dsp:cNvPr id="0" name=""/>
        <dsp:cNvSpPr/>
      </dsp:nvSpPr>
      <dsp:spPr>
        <a:xfrm>
          <a:off x="5989428" y="0"/>
          <a:ext cx="2360456" cy="3568889"/>
        </a:xfrm>
        <a:prstGeom prst="roundRect">
          <a:avLst>
            <a:gd name="adj" fmla="val 10000"/>
          </a:avLst>
        </a:prstGeom>
        <a:solidFill>
          <a:srgbClr val="907A3C"/>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n-US" sz="1400" b="1" i="1" kern="1200" dirty="0" smtClean="0"/>
            <a:t>2.3 </a:t>
          </a:r>
          <a:r>
            <a:rPr lang="en-US" sz="1400" i="1" kern="1200" dirty="0" smtClean="0"/>
            <a:t>Selection criteria of the elements or activities of the agroproductive node</a:t>
          </a:r>
          <a:endParaRPr lang="en-US" sz="1400" kern="1200" dirty="0" smtClean="0"/>
        </a:p>
        <a:p>
          <a:pPr lvl="0" algn="just" defTabSz="622300">
            <a:lnSpc>
              <a:spcPct val="90000"/>
            </a:lnSpc>
            <a:spcBef>
              <a:spcPct val="0"/>
            </a:spcBef>
            <a:spcAft>
              <a:spcPct val="35000"/>
            </a:spcAft>
          </a:pPr>
          <a:r>
            <a:rPr lang="en-US" sz="1050" kern="1200" dirty="0" smtClean="0"/>
            <a:t>To choose the activities or elements of the agroproductive node in transition, the following conditioning criteria were taken</a:t>
          </a:r>
        </a:p>
        <a:p>
          <a:pPr lvl="0" algn="just" defTabSz="622300">
            <a:lnSpc>
              <a:spcPct val="90000"/>
            </a:lnSpc>
            <a:spcBef>
              <a:spcPct val="0"/>
            </a:spcBef>
            <a:spcAft>
              <a:spcPct val="35000"/>
            </a:spcAft>
          </a:pPr>
          <a:r>
            <a:rPr lang="en-US" sz="1050" kern="1200" dirty="0" smtClean="0"/>
            <a:t>a) Vulnerable processes or with potential risks, that represent </a:t>
          </a:r>
          <a:r>
            <a:rPr lang="en-US" sz="1050" kern="1200" dirty="0" err="1" smtClean="0"/>
            <a:t>athreat</a:t>
          </a:r>
          <a:r>
            <a:rPr lang="en-US" sz="1050" kern="1200" dirty="0" smtClean="0"/>
            <a:t> to the existence of the node</a:t>
          </a:r>
        </a:p>
        <a:p>
          <a:pPr lvl="0" algn="just" defTabSz="622300">
            <a:lnSpc>
              <a:spcPct val="90000"/>
            </a:lnSpc>
            <a:spcBef>
              <a:spcPct val="0"/>
            </a:spcBef>
            <a:spcAft>
              <a:spcPct val="35000"/>
            </a:spcAft>
          </a:pPr>
          <a:r>
            <a:rPr lang="en-US" sz="1050" kern="1200" dirty="0" smtClean="0"/>
            <a:t>b) The options for the use of natural resources generate a sustainable activity</a:t>
          </a:r>
        </a:p>
        <a:p>
          <a:pPr lvl="0" algn="just" defTabSz="622300">
            <a:lnSpc>
              <a:spcPct val="90000"/>
            </a:lnSpc>
            <a:spcBef>
              <a:spcPct val="0"/>
            </a:spcBef>
            <a:spcAft>
              <a:spcPct val="35000"/>
            </a:spcAft>
          </a:pPr>
          <a:r>
            <a:rPr lang="en-US" sz="1050" kern="1200" dirty="0" smtClean="0"/>
            <a:t>c) Products or services with a sustainable category</a:t>
          </a:r>
        </a:p>
        <a:p>
          <a:pPr lvl="0" algn="just" defTabSz="622300">
            <a:lnSpc>
              <a:spcPct val="90000"/>
            </a:lnSpc>
            <a:spcBef>
              <a:spcPct val="0"/>
            </a:spcBef>
            <a:spcAft>
              <a:spcPct val="35000"/>
            </a:spcAft>
          </a:pPr>
          <a:r>
            <a:rPr lang="en-US" sz="1050" kern="1200" dirty="0" smtClean="0"/>
            <a:t>d) Contributes to the development and food security of the </a:t>
          </a:r>
          <a:r>
            <a:rPr lang="en-US" sz="1050" kern="1200" dirty="0" err="1" smtClean="0"/>
            <a:t>comunity</a:t>
          </a:r>
          <a:endParaRPr lang="es-MX" sz="1050" kern="1200" dirty="0"/>
        </a:p>
      </dsp:txBody>
      <dsp:txXfrm>
        <a:off x="6058563" y="69135"/>
        <a:ext cx="2222186" cy="3430619"/>
      </dsp:txXfrm>
    </dsp:sp>
    <dsp:sp modelId="{D39D9532-6C5A-4E4F-899C-09C9FBC14339}">
      <dsp:nvSpPr>
        <dsp:cNvPr id="0" name=""/>
        <dsp:cNvSpPr/>
      </dsp:nvSpPr>
      <dsp:spPr>
        <a:xfrm>
          <a:off x="8563553" y="1519495"/>
          <a:ext cx="452976" cy="529897"/>
        </a:xfrm>
        <a:prstGeom prst="rightArrow">
          <a:avLst>
            <a:gd name="adj1" fmla="val 60000"/>
            <a:gd name="adj2" fmla="val 50000"/>
          </a:avLst>
        </a:prstGeom>
        <a:solidFill>
          <a:schemeClr val="accent6">
            <a:shade val="90000"/>
            <a:hueOff val="-458360"/>
            <a:satOff val="-180"/>
            <a:lumOff val="2393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just" defTabSz="889000">
            <a:lnSpc>
              <a:spcPct val="90000"/>
            </a:lnSpc>
            <a:spcBef>
              <a:spcPct val="0"/>
            </a:spcBef>
            <a:spcAft>
              <a:spcPct val="35000"/>
            </a:spcAft>
          </a:pPr>
          <a:endParaRPr lang="es-MX" sz="2000" kern="1200"/>
        </a:p>
      </dsp:txBody>
      <dsp:txXfrm>
        <a:off x="8563553" y="1625474"/>
        <a:ext cx="317083" cy="317939"/>
      </dsp:txXfrm>
    </dsp:sp>
    <dsp:sp modelId="{E04B8062-097D-4319-9BA5-EC96613431DA}">
      <dsp:nvSpPr>
        <dsp:cNvPr id="0" name=""/>
        <dsp:cNvSpPr/>
      </dsp:nvSpPr>
      <dsp:spPr>
        <a:xfrm>
          <a:off x="9204557" y="0"/>
          <a:ext cx="2484853" cy="3568889"/>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n-US" sz="1400" b="1" i="1" kern="1200" dirty="0" smtClean="0"/>
            <a:t>2.4 </a:t>
          </a:r>
          <a:r>
            <a:rPr lang="en-US" sz="1400" kern="1200" dirty="0" smtClean="0"/>
            <a:t>Definition of the scale of ecotechnological and sustainable adoption </a:t>
          </a:r>
        </a:p>
        <a:p>
          <a:pPr lvl="0" algn="just" defTabSz="622300">
            <a:lnSpc>
              <a:spcPct val="90000"/>
            </a:lnSpc>
            <a:spcBef>
              <a:spcPct val="0"/>
            </a:spcBef>
            <a:spcAft>
              <a:spcPct val="35000"/>
            </a:spcAft>
          </a:pPr>
          <a:r>
            <a:rPr lang="en-US" sz="1200" kern="1200" dirty="0" smtClean="0"/>
            <a:t>This scale is applicable in the agroproductive production process. </a:t>
          </a:r>
        </a:p>
        <a:p>
          <a:pPr lvl="0" algn="just" defTabSz="622300">
            <a:lnSpc>
              <a:spcPct val="90000"/>
            </a:lnSpc>
            <a:spcBef>
              <a:spcPct val="0"/>
            </a:spcBef>
            <a:spcAft>
              <a:spcPct val="35000"/>
            </a:spcAft>
          </a:pPr>
          <a:r>
            <a:rPr lang="en-US" sz="1200" kern="1200" dirty="0" smtClean="0"/>
            <a:t>The pressure exerted must result in a change in the processes of the agroproductive node, thereby inducing an ecotechnological transition of the node</a:t>
          </a:r>
        </a:p>
        <a:p>
          <a:pPr lvl="0" algn="just" defTabSz="622300">
            <a:lnSpc>
              <a:spcPct val="90000"/>
            </a:lnSpc>
            <a:spcBef>
              <a:spcPct val="0"/>
            </a:spcBef>
            <a:spcAft>
              <a:spcPct val="35000"/>
            </a:spcAft>
          </a:pPr>
          <a:r>
            <a:rPr lang="en-US" sz="1200" kern="1200" dirty="0" smtClean="0"/>
            <a:t>The change moves from a conventional approach to an ecotechnological state, which reduces the vulnerability and risk of the agroproductive node. </a:t>
          </a:r>
          <a:endParaRPr lang="es-MX" sz="1200" b="1" i="1" kern="1200" dirty="0">
            <a:solidFill>
              <a:srgbClr val="FF0000"/>
            </a:solidFill>
          </a:endParaRPr>
        </a:p>
      </dsp:txBody>
      <dsp:txXfrm>
        <a:off x="9277336" y="72779"/>
        <a:ext cx="2339295" cy="3423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33AEE-AD47-47A2-AA2E-C46148FF3363}">
      <dsp:nvSpPr>
        <dsp:cNvPr id="0" name=""/>
        <dsp:cNvSpPr/>
      </dsp:nvSpPr>
      <dsp:spPr>
        <a:xfrm>
          <a:off x="0" y="3598467"/>
          <a:ext cx="11586955" cy="1181097"/>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i="1" kern="1200" dirty="0" smtClean="0"/>
            <a:t>3.3.  </a:t>
          </a:r>
          <a:r>
            <a:rPr lang="en-US" sz="2100" b="1" i="1" kern="1200" dirty="0" smtClean="0">
              <a:latin typeface="Palatino Linotype" panose="02040502050505030304" pitchFamily="18" charset="0"/>
              <a:ea typeface="Calibri" panose="020F0502020204030204" pitchFamily="34" charset="0"/>
              <a:cs typeface="Times New Roman" panose="02020603050405020304" pitchFamily="18" charset="0"/>
            </a:rPr>
            <a:t>Alternatives for the transition of node of study</a:t>
          </a:r>
          <a:endParaRPr lang="es-MX" sz="2100" kern="1200" dirty="0"/>
        </a:p>
      </dsp:txBody>
      <dsp:txXfrm>
        <a:off x="0" y="3598467"/>
        <a:ext cx="11586955" cy="637792"/>
      </dsp:txXfrm>
    </dsp:sp>
    <dsp:sp modelId="{BF1CDE3E-D394-400A-9C24-808B423A30B0}">
      <dsp:nvSpPr>
        <dsp:cNvPr id="0" name=""/>
        <dsp:cNvSpPr/>
      </dsp:nvSpPr>
      <dsp:spPr>
        <a:xfrm>
          <a:off x="0" y="4212638"/>
          <a:ext cx="5793477" cy="54330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The main attributes identified according to the criteria defined in the methodology were: a) </a:t>
          </a:r>
          <a:r>
            <a:rPr lang="en-US" sz="1200" b="1" kern="1200" dirty="0" smtClean="0"/>
            <a:t>Biophysical characteristics, </a:t>
          </a:r>
          <a:r>
            <a:rPr lang="en-US" sz="1200" kern="1200" dirty="0" smtClean="0"/>
            <a:t>b) </a:t>
          </a:r>
          <a:r>
            <a:rPr lang="en-US" sz="1200" b="1" kern="1200" dirty="0" smtClean="0"/>
            <a:t>Projection of the node, </a:t>
          </a:r>
          <a:r>
            <a:rPr lang="en-US" sz="1200" kern="1200" dirty="0" smtClean="0"/>
            <a:t>c) </a:t>
          </a:r>
          <a:r>
            <a:rPr lang="en-US" sz="1200" b="1" kern="1200" dirty="0" smtClean="0"/>
            <a:t>Technical capacity, </a:t>
          </a:r>
          <a:r>
            <a:rPr lang="en-US" sz="1200" kern="1200" dirty="0" smtClean="0"/>
            <a:t>and d) </a:t>
          </a:r>
          <a:r>
            <a:rPr lang="en-US" sz="1200" b="1" kern="1200" dirty="0" smtClean="0"/>
            <a:t>Financial capacity:</a:t>
          </a:r>
          <a:endParaRPr lang="es-MX" sz="1200" kern="1200" dirty="0"/>
        </a:p>
      </dsp:txBody>
      <dsp:txXfrm>
        <a:off x="0" y="4212638"/>
        <a:ext cx="5793477" cy="543304"/>
      </dsp:txXfrm>
    </dsp:sp>
    <dsp:sp modelId="{7D86669C-C850-44C8-BD65-CE063549968D}">
      <dsp:nvSpPr>
        <dsp:cNvPr id="0" name=""/>
        <dsp:cNvSpPr/>
      </dsp:nvSpPr>
      <dsp:spPr>
        <a:xfrm>
          <a:off x="5793477" y="4212638"/>
          <a:ext cx="5793477" cy="543304"/>
        </a:xfrm>
        <a:prstGeom prst="rect">
          <a:avLst/>
        </a:prstGeom>
        <a:solidFill>
          <a:schemeClr val="accent4">
            <a:tint val="40000"/>
            <a:alpha val="90000"/>
            <a:hueOff val="-2499275"/>
            <a:satOff val="1361"/>
            <a:lumOff val="151"/>
            <a:alphaOff val="0"/>
          </a:schemeClr>
        </a:solidFill>
        <a:ln w="12700" cap="flat" cmpd="sng" algn="ctr">
          <a:solidFill>
            <a:schemeClr val="accent4">
              <a:tint val="40000"/>
              <a:alpha val="90000"/>
              <a:hueOff val="-2499275"/>
              <a:satOff val="1361"/>
              <a:lumOff val="1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The alternative activities identified for the ecotechnological conversion of the node, were : The practice of aridtourism (14 - 93 BU), Areas for the protection of wildlife (12 - 100 BU), and Rescue grazing use 36 - 86 BU). </a:t>
          </a:r>
          <a:endParaRPr lang="es-MX" sz="1200" kern="1200" dirty="0"/>
        </a:p>
      </dsp:txBody>
      <dsp:txXfrm>
        <a:off x="5793477" y="4212638"/>
        <a:ext cx="5793477" cy="543304"/>
      </dsp:txXfrm>
    </dsp:sp>
    <dsp:sp modelId="{8E0E0376-8D18-48C0-A770-19C9E05405E2}">
      <dsp:nvSpPr>
        <dsp:cNvPr id="0" name=""/>
        <dsp:cNvSpPr/>
      </dsp:nvSpPr>
      <dsp:spPr>
        <a:xfrm rot="10800000">
          <a:off x="0" y="1799656"/>
          <a:ext cx="11586955" cy="1816527"/>
        </a:xfrm>
        <a:prstGeom prst="upArrowCallou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i="1" kern="1200" dirty="0" smtClean="0"/>
            <a:t>3.2 </a:t>
          </a:r>
          <a:r>
            <a:rPr lang="es-MX" sz="2100" kern="1200" dirty="0" err="1" smtClean="0"/>
            <a:t>Identification</a:t>
          </a:r>
          <a:r>
            <a:rPr lang="es-MX" sz="2100" kern="1200" dirty="0" smtClean="0"/>
            <a:t> of </a:t>
          </a:r>
          <a:r>
            <a:rPr lang="es-MX" sz="2100" kern="1200" dirty="0" err="1" smtClean="0"/>
            <a:t>Risk</a:t>
          </a:r>
          <a:r>
            <a:rPr lang="es-MX" sz="2100" kern="1200" dirty="0" smtClean="0"/>
            <a:t> </a:t>
          </a:r>
          <a:r>
            <a:rPr lang="es-MX" sz="2100" kern="1200" dirty="0" err="1" smtClean="0"/>
            <a:t>Indicators</a:t>
          </a:r>
          <a:endParaRPr lang="es-MX" sz="2100" kern="1200" dirty="0"/>
        </a:p>
      </dsp:txBody>
      <dsp:txXfrm rot="-10800000">
        <a:off x="0" y="1799656"/>
        <a:ext cx="11586955" cy="637601"/>
      </dsp:txXfrm>
    </dsp:sp>
    <dsp:sp modelId="{9225AE6B-7AC1-45FF-9314-4BBE259338C1}">
      <dsp:nvSpPr>
        <dsp:cNvPr id="0" name=""/>
        <dsp:cNvSpPr/>
      </dsp:nvSpPr>
      <dsp:spPr>
        <a:xfrm>
          <a:off x="0" y="2437257"/>
          <a:ext cx="5793477" cy="543141"/>
        </a:xfrm>
        <a:prstGeom prst="rect">
          <a:avLst/>
        </a:prstGeom>
        <a:solidFill>
          <a:schemeClr val="accent4">
            <a:tint val="40000"/>
            <a:alpha val="90000"/>
            <a:hueOff val="-4998550"/>
            <a:satOff val="2722"/>
            <a:lumOff val="301"/>
            <a:alphaOff val="0"/>
          </a:schemeClr>
        </a:solidFill>
        <a:ln w="12700" cap="flat" cmpd="sng" algn="ctr">
          <a:solidFill>
            <a:schemeClr val="accent4">
              <a:tint val="40000"/>
              <a:alpha val="90000"/>
              <a:hueOff val="-4998550"/>
              <a:satOff val="2722"/>
              <a:lumOff val="3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Those directly linked to the main activity of hay production were identified as main risks. The faults, shortcomings or deficiencies of the inputs in some part of the process stand out. </a:t>
          </a:r>
          <a:endParaRPr lang="es-MX" sz="1200" kern="1200" dirty="0"/>
        </a:p>
      </dsp:txBody>
      <dsp:txXfrm>
        <a:off x="0" y="2437257"/>
        <a:ext cx="5793477" cy="543141"/>
      </dsp:txXfrm>
    </dsp:sp>
    <dsp:sp modelId="{3FD94595-F544-4AB2-8B5D-03E4FEC5727E}">
      <dsp:nvSpPr>
        <dsp:cNvPr id="0" name=""/>
        <dsp:cNvSpPr/>
      </dsp:nvSpPr>
      <dsp:spPr>
        <a:xfrm>
          <a:off x="5793477" y="2437257"/>
          <a:ext cx="5793477" cy="543141"/>
        </a:xfrm>
        <a:prstGeom prst="rect">
          <a:avLst/>
        </a:prstGeom>
        <a:solidFill>
          <a:schemeClr val="accent4">
            <a:tint val="40000"/>
            <a:alpha val="90000"/>
            <a:hueOff val="-7497826"/>
            <a:satOff val="4084"/>
            <a:lumOff val="452"/>
            <a:alphaOff val="0"/>
          </a:schemeClr>
        </a:solidFill>
        <a:ln w="12700" cap="flat" cmpd="sng" algn="ctr">
          <a:solidFill>
            <a:schemeClr val="accent4">
              <a:tint val="40000"/>
              <a:alpha val="90000"/>
              <a:hueOff val="-7497826"/>
              <a:satOff val="4084"/>
              <a:lumOff val="4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200" kern="1200" dirty="0" smtClean="0"/>
            <a:t>The assigned values ​​ranged, according to the operator, from 0.23 for germination failure, to 0.97 for the necessary irrigation water for growth; 0.95 for hours of irrigation with electricity and 0.62 for low prevalence of plants in the meadow</a:t>
          </a:r>
          <a:endParaRPr lang="es-MX" sz="1200" kern="1200" dirty="0" smtClean="0"/>
        </a:p>
      </dsp:txBody>
      <dsp:txXfrm>
        <a:off x="5793477" y="2437257"/>
        <a:ext cx="5793477" cy="543141"/>
      </dsp:txXfrm>
    </dsp:sp>
    <dsp:sp modelId="{391EF690-312D-455F-BC82-7E99D7732C7C}">
      <dsp:nvSpPr>
        <dsp:cNvPr id="0" name=""/>
        <dsp:cNvSpPr/>
      </dsp:nvSpPr>
      <dsp:spPr>
        <a:xfrm rot="10800000">
          <a:off x="0" y="844"/>
          <a:ext cx="11586955" cy="1816527"/>
        </a:xfrm>
        <a:prstGeom prst="upArrowCallou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0" i="1" kern="1200" dirty="0" smtClean="0"/>
            <a:t>3.1 Analysis of the agroproductive process of the original activity in Moctezuma, Sonora, México</a:t>
          </a:r>
          <a:endParaRPr lang="es-MX" sz="2100" b="0" i="1" kern="1200" dirty="0"/>
        </a:p>
      </dsp:txBody>
      <dsp:txXfrm rot="-10800000">
        <a:off x="0" y="844"/>
        <a:ext cx="11586955" cy="637601"/>
      </dsp:txXfrm>
    </dsp:sp>
    <dsp:sp modelId="{1DBEAAE7-B2CA-4E8C-9758-9B45FB79FD4E}">
      <dsp:nvSpPr>
        <dsp:cNvPr id="0" name=""/>
        <dsp:cNvSpPr/>
      </dsp:nvSpPr>
      <dsp:spPr>
        <a:xfrm>
          <a:off x="0" y="638446"/>
          <a:ext cx="5793477" cy="543141"/>
        </a:xfrm>
        <a:prstGeom prst="rect">
          <a:avLst/>
        </a:prstGeom>
        <a:solidFill>
          <a:schemeClr val="accent4">
            <a:tint val="40000"/>
            <a:alpha val="90000"/>
            <a:hueOff val="-9997101"/>
            <a:satOff val="5445"/>
            <a:lumOff val="602"/>
            <a:alphaOff val="0"/>
          </a:schemeClr>
        </a:solidFill>
        <a:ln w="12700" cap="flat" cmpd="sng" algn="ctr">
          <a:solidFill>
            <a:schemeClr val="accent4">
              <a:tint val="40000"/>
              <a:alpha val="90000"/>
              <a:hueOff val="-9997101"/>
              <a:satOff val="5445"/>
              <a:lumOff val="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smtClean="0"/>
            <a:t>The original activity is oriented to the production of hay from Alfalfa and Sorghum, the vulnerable stages of the process and their respective score. </a:t>
          </a:r>
          <a:endParaRPr lang="es-MX" sz="1200" kern="1200" dirty="0"/>
        </a:p>
      </dsp:txBody>
      <dsp:txXfrm>
        <a:off x="0" y="638446"/>
        <a:ext cx="5793477" cy="543141"/>
      </dsp:txXfrm>
    </dsp:sp>
    <dsp:sp modelId="{3E3825ED-9148-4A97-86BE-B666D9087C2F}">
      <dsp:nvSpPr>
        <dsp:cNvPr id="0" name=""/>
        <dsp:cNvSpPr/>
      </dsp:nvSpPr>
      <dsp:spPr>
        <a:xfrm>
          <a:off x="5793477" y="631102"/>
          <a:ext cx="5793477" cy="543141"/>
        </a:xfrm>
        <a:prstGeom prst="rect">
          <a:avLst/>
        </a:prstGeom>
        <a:solidFill>
          <a:schemeClr val="accent4">
            <a:tint val="40000"/>
            <a:alpha val="90000"/>
            <a:hueOff val="-12496376"/>
            <a:satOff val="6806"/>
            <a:lumOff val="753"/>
            <a:alphaOff val="0"/>
          </a:schemeClr>
        </a:solidFill>
        <a:ln w="12700" cap="flat" cmpd="sng" algn="ctr">
          <a:solidFill>
            <a:schemeClr val="accent4">
              <a:tint val="40000"/>
              <a:alpha val="90000"/>
              <a:hueOff val="-12496376"/>
              <a:satOff val="6806"/>
              <a:lumOff val="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just" defTabSz="488950">
            <a:lnSpc>
              <a:spcPct val="90000"/>
            </a:lnSpc>
            <a:spcBef>
              <a:spcPct val="0"/>
            </a:spcBef>
            <a:spcAft>
              <a:spcPct val="35000"/>
            </a:spcAft>
          </a:pPr>
          <a:r>
            <a:rPr lang="en-US" sz="1100" kern="1200" dirty="0" smtClean="0"/>
            <a:t>Identification of vulnerable stages of the process were: Planting, Irrigation, Growth – Development, Cut – baled, Storage with importance values ​​between medium and very high</a:t>
          </a:r>
          <a:endParaRPr lang="es-MX" sz="1100" kern="1200" dirty="0"/>
        </a:p>
      </dsp:txBody>
      <dsp:txXfrm>
        <a:off x="5793477" y="631102"/>
        <a:ext cx="5793477" cy="543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7D65A-D09A-45DE-929F-0A8A092D0EED}">
      <dsp:nvSpPr>
        <dsp:cNvPr id="0" name=""/>
        <dsp:cNvSpPr/>
      </dsp:nvSpPr>
      <dsp:spPr>
        <a:xfrm>
          <a:off x="-4799904" y="-735659"/>
          <a:ext cx="5717016" cy="5717016"/>
        </a:xfrm>
        <a:prstGeom prst="blockArc">
          <a:avLst>
            <a:gd name="adj1" fmla="val 18900000"/>
            <a:gd name="adj2" fmla="val 2700000"/>
            <a:gd name="adj3" fmla="val 378"/>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9CA850E-CD87-41DD-9721-805B1B76BA17}">
      <dsp:nvSpPr>
        <dsp:cNvPr id="0" name=""/>
        <dsp:cNvSpPr/>
      </dsp:nvSpPr>
      <dsp:spPr>
        <a:xfrm>
          <a:off x="480298" y="326409"/>
          <a:ext cx="10518314" cy="653158"/>
        </a:xfrm>
        <a:prstGeom prst="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In the node for hay production in Moctezuma, Sonora, Mexico, diversity traits were identified in the existence of resources, capacities and biophysical aptitudes.</a:t>
          </a:r>
          <a:endParaRPr lang="es-MX" sz="1400" kern="1200" dirty="0"/>
        </a:p>
      </dsp:txBody>
      <dsp:txXfrm>
        <a:off x="480298" y="326409"/>
        <a:ext cx="10518314" cy="653158"/>
      </dsp:txXfrm>
    </dsp:sp>
    <dsp:sp modelId="{FCC8FF51-B046-4141-AB70-8ADED646D0BF}">
      <dsp:nvSpPr>
        <dsp:cNvPr id="0" name=""/>
        <dsp:cNvSpPr/>
      </dsp:nvSpPr>
      <dsp:spPr>
        <a:xfrm>
          <a:off x="72074" y="244764"/>
          <a:ext cx="816447" cy="816447"/>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3CF1AC6-60AC-4C0A-A15C-BB053AC5DEE0}">
      <dsp:nvSpPr>
        <dsp:cNvPr id="0" name=""/>
        <dsp:cNvSpPr/>
      </dsp:nvSpPr>
      <dsp:spPr>
        <a:xfrm>
          <a:off x="854768" y="1306316"/>
          <a:ext cx="10143844" cy="653158"/>
        </a:xfrm>
        <a:prstGeom prst="rect">
          <a:avLst/>
        </a:prstGeom>
        <a:blipFill rotWithShape="0">
          <a:blip xmlns:r="http://schemas.openxmlformats.org/officeDocument/2006/relationships" r:embed="rId2"/>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The complex integration as well as the link in the optimal and sustainable use of the natural resources of the node derives from the implementation of the integrated strategic management</a:t>
          </a:r>
          <a:endParaRPr lang="es-MX" sz="1400" kern="1200" dirty="0"/>
        </a:p>
      </dsp:txBody>
      <dsp:txXfrm>
        <a:off x="854768" y="1306316"/>
        <a:ext cx="10143844" cy="653158"/>
      </dsp:txXfrm>
    </dsp:sp>
    <dsp:sp modelId="{F2A57FD3-CDB3-4FEF-A760-D971C48E40EE}">
      <dsp:nvSpPr>
        <dsp:cNvPr id="0" name=""/>
        <dsp:cNvSpPr/>
      </dsp:nvSpPr>
      <dsp:spPr>
        <a:xfrm>
          <a:off x="446544" y="1224671"/>
          <a:ext cx="816447" cy="816447"/>
        </a:xfrm>
        <a:prstGeom prst="ellipse">
          <a:avLst/>
        </a:prstGeom>
        <a:solidFill>
          <a:schemeClr val="lt1">
            <a:hueOff val="0"/>
            <a:satOff val="0"/>
            <a:lumOff val="0"/>
            <a:alphaOff val="0"/>
          </a:schemeClr>
        </a:solidFill>
        <a:ln w="6350" cap="flat" cmpd="sng" algn="ctr">
          <a:solidFill>
            <a:schemeClr val="accent3">
              <a:hueOff val="252426"/>
              <a:satOff val="3301"/>
              <a:lumOff val="-405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343216C-AE54-4C52-8B6A-5D1C6A59AF98}">
      <dsp:nvSpPr>
        <dsp:cNvPr id="0" name=""/>
        <dsp:cNvSpPr/>
      </dsp:nvSpPr>
      <dsp:spPr>
        <a:xfrm>
          <a:off x="854768" y="2286222"/>
          <a:ext cx="10143844" cy="653158"/>
        </a:xfrm>
        <a:prstGeom prst="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Both the sustainable and ecotechnological capacity of the node, as well as its gradual changes in the processes over time, were determined in Braden Units. </a:t>
          </a:r>
          <a:endParaRPr lang="es-MX" sz="1400" kern="1200" dirty="0"/>
        </a:p>
      </dsp:txBody>
      <dsp:txXfrm>
        <a:off x="854768" y="2286222"/>
        <a:ext cx="10143844" cy="653158"/>
      </dsp:txXfrm>
    </dsp:sp>
    <dsp:sp modelId="{A777674E-E9D1-4600-964B-D2BE1ACFB441}">
      <dsp:nvSpPr>
        <dsp:cNvPr id="0" name=""/>
        <dsp:cNvSpPr/>
      </dsp:nvSpPr>
      <dsp:spPr>
        <a:xfrm>
          <a:off x="446544" y="2204578"/>
          <a:ext cx="816447" cy="816447"/>
        </a:xfrm>
        <a:prstGeom prst="ellipse">
          <a:avLst/>
        </a:prstGeom>
        <a:solidFill>
          <a:schemeClr val="lt1">
            <a:hueOff val="0"/>
            <a:satOff val="0"/>
            <a:lumOff val="0"/>
            <a:alphaOff val="0"/>
          </a:schemeClr>
        </a:solidFill>
        <a:ln w="6350" cap="flat" cmpd="sng" algn="ctr">
          <a:solidFill>
            <a:schemeClr val="accent3">
              <a:hueOff val="504853"/>
              <a:satOff val="6602"/>
              <a:lumOff val="-810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D6A490C-4C53-478D-827A-7B01EA871F6C}">
      <dsp:nvSpPr>
        <dsp:cNvPr id="0" name=""/>
        <dsp:cNvSpPr/>
      </dsp:nvSpPr>
      <dsp:spPr>
        <a:xfrm>
          <a:off x="480298" y="3266129"/>
          <a:ext cx="10518314" cy="653158"/>
        </a:xfrm>
        <a:prstGeom prst="rect">
          <a:avLst/>
        </a:prstGeom>
        <a:blipFill rotWithShape="0">
          <a:blip xmlns:r="http://schemas.openxmlformats.org/officeDocument/2006/relationships" r:embed="rId2"/>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The essential for the pragmatism of sustainability was valued with the various strategies applied in the activities included in the agroproductive node</a:t>
          </a:r>
          <a:endParaRPr lang="es-MX" sz="1400" kern="1200" dirty="0"/>
        </a:p>
      </dsp:txBody>
      <dsp:txXfrm>
        <a:off x="480298" y="3266129"/>
        <a:ext cx="10518314" cy="653158"/>
      </dsp:txXfrm>
    </dsp:sp>
    <dsp:sp modelId="{C0AFEBDA-CD31-40A3-86D4-FC57A3FB97D9}">
      <dsp:nvSpPr>
        <dsp:cNvPr id="0" name=""/>
        <dsp:cNvSpPr/>
      </dsp:nvSpPr>
      <dsp:spPr>
        <a:xfrm>
          <a:off x="72074" y="3184485"/>
          <a:ext cx="816447" cy="816447"/>
        </a:xfrm>
        <a:prstGeom prst="ellipse">
          <a:avLst/>
        </a:prstGeom>
        <a:solidFill>
          <a:schemeClr val="lt1">
            <a:hueOff val="0"/>
            <a:satOff val="0"/>
            <a:lumOff val="0"/>
            <a:alphaOff val="0"/>
          </a:schemeClr>
        </a:solidFill>
        <a:ln w="6350" cap="flat" cmpd="sng" algn="ctr">
          <a:solidFill>
            <a:schemeClr val="accent3">
              <a:hueOff val="757279"/>
              <a:satOff val="9903"/>
              <a:lumOff val="-1215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C4390-88C5-4ED8-944D-8633017DA3EE}">
      <dsp:nvSpPr>
        <dsp:cNvPr id="0" name=""/>
        <dsp:cNvSpPr/>
      </dsp:nvSpPr>
      <dsp:spPr>
        <a:xfrm>
          <a:off x="0" y="8131"/>
          <a:ext cx="11663987" cy="965250"/>
        </a:xfrm>
        <a:prstGeom prst="round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err="1" smtClean="0"/>
            <a:t>Shongwe</a:t>
          </a:r>
          <a:r>
            <a:rPr lang="en-US" sz="1600" kern="1200" dirty="0" smtClean="0"/>
            <a:t>, M.I.; </a:t>
          </a:r>
          <a:r>
            <a:rPr lang="en-US" sz="1600" kern="1200" dirty="0" err="1" smtClean="0"/>
            <a:t>Bezuidenhout</a:t>
          </a:r>
          <a:r>
            <a:rPr lang="en-US" sz="1600" kern="1200" dirty="0" smtClean="0"/>
            <a:t>, C.N.; </a:t>
          </a:r>
          <a:r>
            <a:rPr lang="en-US" sz="1600" kern="1200" dirty="0" err="1" smtClean="0"/>
            <a:t>Sibomana</a:t>
          </a:r>
          <a:r>
            <a:rPr lang="en-US" sz="1600" kern="1200" dirty="0" smtClean="0"/>
            <a:t>, M.S.; </a:t>
          </a:r>
          <a:r>
            <a:rPr lang="en-US" sz="1600" kern="1200" dirty="0" err="1" smtClean="0"/>
            <a:t>Workneh</a:t>
          </a:r>
          <a:r>
            <a:rPr lang="en-US" sz="1600" kern="1200" dirty="0" smtClean="0"/>
            <a:t>, T.S.; </a:t>
          </a:r>
          <a:r>
            <a:rPr lang="en-US" sz="1600" kern="1200" dirty="0" err="1" smtClean="0"/>
            <a:t>Bodhanya</a:t>
          </a:r>
          <a:r>
            <a:rPr lang="en-US" sz="1600" kern="1200" dirty="0" smtClean="0"/>
            <a:t>, S.; </a:t>
          </a:r>
          <a:r>
            <a:rPr lang="en-US" sz="1600" kern="1200" dirty="0" err="1" smtClean="0"/>
            <a:t>Dlamini</a:t>
          </a:r>
          <a:r>
            <a:rPr lang="en-US" sz="1600" kern="1200" dirty="0" smtClean="0"/>
            <a:t>, V.V. Developing a Systematic Diagnostic Model for Integrated Agricultural Supply and Processing Systems. Systems </a:t>
          </a:r>
          <a:r>
            <a:rPr lang="en-US" sz="1600" b="1" kern="1200" dirty="0" smtClean="0"/>
            <a:t>2019</a:t>
          </a:r>
          <a:r>
            <a:rPr lang="en-US" sz="1600" kern="1200" dirty="0" smtClean="0"/>
            <a:t>, 7, 15. </a:t>
          </a:r>
          <a:r>
            <a:rPr lang="en-US" sz="1600" kern="1200" dirty="0" smtClean="0">
              <a:hlinkClick xmlns:r="http://schemas.openxmlformats.org/officeDocument/2006/relationships" r:id="rId2"/>
            </a:rPr>
            <a:t>https://doi.org/10.3390/systems7010015</a:t>
          </a:r>
          <a:r>
            <a:rPr lang="en-US" sz="1600" kern="1200" dirty="0" smtClean="0"/>
            <a:t>.</a:t>
          </a:r>
          <a:endParaRPr lang="es-MX" sz="1600" kern="1200" dirty="0"/>
        </a:p>
      </dsp:txBody>
      <dsp:txXfrm>
        <a:off x="47120" y="55251"/>
        <a:ext cx="11569747" cy="871010"/>
      </dsp:txXfrm>
    </dsp:sp>
    <dsp:sp modelId="{5974C00B-0754-43B6-A900-424EA32EBEAA}">
      <dsp:nvSpPr>
        <dsp:cNvPr id="0" name=""/>
        <dsp:cNvSpPr/>
      </dsp:nvSpPr>
      <dsp:spPr>
        <a:xfrm>
          <a:off x="0" y="1016581"/>
          <a:ext cx="11663987" cy="965250"/>
        </a:xfrm>
        <a:prstGeom prst="roundRect">
          <a:avLst/>
        </a:prstGeom>
        <a:blipFill rotWithShape="0">
          <a:blip xmlns:r="http://schemas.openxmlformats.org/officeDocument/2006/relationships" r:embed="rId3"/>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smtClean="0"/>
            <a:t>Molina Benavides, R.A.; Campos </a:t>
          </a:r>
          <a:r>
            <a:rPr lang="en-US" sz="1600" kern="1200" dirty="0" err="1" smtClean="0"/>
            <a:t>Gaona</a:t>
          </a:r>
          <a:r>
            <a:rPr lang="en-US" sz="1600" kern="1200" dirty="0" smtClean="0"/>
            <a:t>, R.; Sánchez Guerrero, H.; </a:t>
          </a:r>
          <a:r>
            <a:rPr lang="en-US" sz="1600" kern="1200" dirty="0" err="1" smtClean="0"/>
            <a:t>Giraldo</a:t>
          </a:r>
          <a:r>
            <a:rPr lang="en-US" sz="1600" kern="1200" dirty="0" smtClean="0"/>
            <a:t> </a:t>
          </a:r>
          <a:r>
            <a:rPr lang="en-US" sz="1600" kern="1200" dirty="0" err="1" smtClean="0"/>
            <a:t>Patiño</a:t>
          </a:r>
          <a:r>
            <a:rPr lang="en-US" sz="1600" kern="1200" dirty="0" smtClean="0"/>
            <a:t>, L.; </a:t>
          </a:r>
          <a:r>
            <a:rPr lang="en-US" sz="1600" kern="1200" dirty="0" err="1" smtClean="0"/>
            <a:t>Atzori</a:t>
          </a:r>
          <a:r>
            <a:rPr lang="en-US" sz="1600" kern="1200" dirty="0" smtClean="0"/>
            <a:t>, A.S. Sustainable Feedbacks of Colombian </a:t>
          </a:r>
          <a:r>
            <a:rPr lang="en-US" sz="1600" kern="1200" dirty="0" err="1" smtClean="0"/>
            <a:t>Paramos</a:t>
          </a:r>
          <a:r>
            <a:rPr lang="en-US" sz="1600" kern="1200" dirty="0" smtClean="0"/>
            <a:t> Involving Livestock, Agricultural Activities, and Sustainable Development Goals of the Agenda 2030. Systems </a:t>
          </a:r>
          <a:r>
            <a:rPr lang="en-US" sz="1600" b="1" kern="1200" dirty="0" smtClean="0"/>
            <a:t>2019</a:t>
          </a:r>
          <a:r>
            <a:rPr lang="en-US" sz="1600" kern="1200" dirty="0" smtClean="0"/>
            <a:t>, 7, 52. </a:t>
          </a:r>
          <a:r>
            <a:rPr lang="en-US" sz="1600" kern="1200" dirty="0" smtClean="0">
              <a:hlinkClick xmlns:r="http://schemas.openxmlformats.org/officeDocument/2006/relationships" r:id="rId4"/>
            </a:rPr>
            <a:t>https://doi.org/10.3390/systems7040052</a:t>
          </a:r>
          <a:endParaRPr lang="es-MX" sz="1600" kern="1200" dirty="0"/>
        </a:p>
      </dsp:txBody>
      <dsp:txXfrm>
        <a:off x="47120" y="1063701"/>
        <a:ext cx="11569747" cy="871010"/>
      </dsp:txXfrm>
    </dsp:sp>
    <dsp:sp modelId="{42BE7304-9333-4125-96F9-D767DBDD857B}">
      <dsp:nvSpPr>
        <dsp:cNvPr id="0" name=""/>
        <dsp:cNvSpPr/>
      </dsp:nvSpPr>
      <dsp:spPr>
        <a:xfrm>
          <a:off x="0" y="2025031"/>
          <a:ext cx="11663987" cy="965250"/>
        </a:xfrm>
        <a:prstGeom prst="round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err="1" smtClean="0"/>
            <a:t>Langarudi</a:t>
          </a:r>
          <a:r>
            <a:rPr lang="en-US" sz="1600" kern="1200" dirty="0" smtClean="0"/>
            <a:t>, S.P.; Maxwell, C.M.; Fernald, A.G. Integrated Policy Solutions for Water Scarcity in Agricultural Communities of the American Southwest. Systems </a:t>
          </a:r>
          <a:r>
            <a:rPr lang="en-US" sz="1600" b="1" kern="1200" dirty="0" smtClean="0"/>
            <a:t>2021</a:t>
          </a:r>
          <a:r>
            <a:rPr lang="en-US" sz="1600" kern="1200" dirty="0" smtClean="0"/>
            <a:t>, 9, 26. </a:t>
          </a:r>
          <a:r>
            <a:rPr lang="en-US" sz="1600" kern="1200" dirty="0" smtClean="0">
              <a:hlinkClick xmlns:r="http://schemas.openxmlformats.org/officeDocument/2006/relationships" r:id="rId5"/>
            </a:rPr>
            <a:t>https://doi.org/10.3390/systems9020026</a:t>
          </a:r>
          <a:endParaRPr lang="es-MX" sz="1600" kern="1200" dirty="0"/>
        </a:p>
      </dsp:txBody>
      <dsp:txXfrm>
        <a:off x="47120" y="2072151"/>
        <a:ext cx="11569747" cy="871010"/>
      </dsp:txXfrm>
    </dsp:sp>
    <dsp:sp modelId="{5A87AB00-02A5-4CBC-9C46-C773EDE328AA}">
      <dsp:nvSpPr>
        <dsp:cNvPr id="0" name=""/>
        <dsp:cNvSpPr/>
      </dsp:nvSpPr>
      <dsp:spPr>
        <a:xfrm>
          <a:off x="0" y="3033481"/>
          <a:ext cx="11663987" cy="965250"/>
        </a:xfrm>
        <a:prstGeom prst="roundRect">
          <a:avLst/>
        </a:prstGeom>
        <a:blipFill rotWithShape="0">
          <a:blip xmlns:r="http://schemas.openxmlformats.org/officeDocument/2006/relationships" r:embed="rId3"/>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err="1" smtClean="0"/>
            <a:t>Balanay</a:t>
          </a:r>
          <a:r>
            <a:rPr lang="en-US" sz="1600" kern="1200" dirty="0" smtClean="0"/>
            <a:t>, R.; </a:t>
          </a:r>
          <a:r>
            <a:rPr lang="en-US" sz="1600" kern="1200" dirty="0" err="1" smtClean="0"/>
            <a:t>Halog</a:t>
          </a:r>
          <a:r>
            <a:rPr lang="en-US" sz="1600" kern="1200" dirty="0" smtClean="0"/>
            <a:t>, A. A Review of Reductionist versus Systems Perspectives towards ‘Doing the Right Strategies Right’ for Circular Economy Implementation. Systems </a:t>
          </a:r>
          <a:r>
            <a:rPr lang="en-US" sz="1600" b="1" kern="1200" dirty="0" smtClean="0"/>
            <a:t>2021</a:t>
          </a:r>
          <a:r>
            <a:rPr lang="en-US" sz="1600" kern="1200" dirty="0" smtClean="0"/>
            <a:t>, 9, 38. </a:t>
          </a:r>
          <a:r>
            <a:rPr lang="en-US" sz="1600" kern="1200" dirty="0" smtClean="0">
              <a:hlinkClick xmlns:r="http://schemas.openxmlformats.org/officeDocument/2006/relationships" r:id="rId6"/>
            </a:rPr>
            <a:t>https://doi.org/10.3390/systems9020038</a:t>
          </a:r>
          <a:endParaRPr lang="es-MX" sz="1600" kern="1200" dirty="0"/>
        </a:p>
      </dsp:txBody>
      <dsp:txXfrm>
        <a:off x="47120" y="3080601"/>
        <a:ext cx="11569747" cy="871010"/>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42FBA-B277-408B-8C2B-53A7CB48CC45}" type="datetimeFigureOut">
              <a:rPr lang="es-MX" smtClean="0"/>
              <a:t>09/03/2022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3D636-48BB-4A0F-B594-A7DF3BEC2559}" type="slidenum">
              <a:rPr lang="es-MX" smtClean="0"/>
              <a:t>‹Nº›</a:t>
            </a:fld>
            <a:endParaRPr lang="es-MX"/>
          </a:p>
        </p:txBody>
      </p:sp>
    </p:spTree>
    <p:extLst>
      <p:ext uri="{BB962C8B-B14F-4D97-AF65-F5344CB8AC3E}">
        <p14:creationId xmlns:p14="http://schemas.microsoft.com/office/powerpoint/2010/main" val="112291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513D636-48BB-4A0F-B594-A7DF3BEC2559}" type="slidenum">
              <a:rPr lang="es-MX" smtClean="0"/>
              <a:t>1</a:t>
            </a:fld>
            <a:endParaRPr lang="es-MX"/>
          </a:p>
        </p:txBody>
      </p:sp>
    </p:spTree>
    <p:extLst>
      <p:ext uri="{BB962C8B-B14F-4D97-AF65-F5344CB8AC3E}">
        <p14:creationId xmlns:p14="http://schemas.microsoft.com/office/powerpoint/2010/main" val="102034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513D636-48BB-4A0F-B594-A7DF3BEC2559}" type="slidenum">
              <a:rPr lang="es-MX" smtClean="0"/>
              <a:t>3</a:t>
            </a:fld>
            <a:endParaRPr lang="es-MX"/>
          </a:p>
        </p:txBody>
      </p:sp>
    </p:spTree>
    <p:extLst>
      <p:ext uri="{BB962C8B-B14F-4D97-AF65-F5344CB8AC3E}">
        <p14:creationId xmlns:p14="http://schemas.microsoft.com/office/powerpoint/2010/main" val="397002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7813e18fd8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7813e18fd8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17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a1b6e560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a1b6e560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17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3"/>
        <p:cNvGrpSpPr/>
        <p:nvPr/>
      </p:nvGrpSpPr>
      <p:grpSpPr>
        <a:xfrm>
          <a:off x="0" y="0"/>
          <a:ext cx="0" cy="0"/>
          <a:chOff x="0" y="0"/>
          <a:chExt cx="0" cy="0"/>
        </a:xfrm>
      </p:grpSpPr>
      <p:sp>
        <p:nvSpPr>
          <p:cNvPr id="5184" name="Google Shape;5184;g96c5e74a8e_0_6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5" name="Google Shape;5185;g96c5e74a8e_0_6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65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1d5970ff1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91d5970ff1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50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5"/>
        <p:cNvGrpSpPr/>
        <p:nvPr/>
      </p:nvGrpSpPr>
      <p:grpSpPr>
        <a:xfrm>
          <a:off x="0" y="0"/>
          <a:ext cx="0" cy="0"/>
          <a:chOff x="0" y="0"/>
          <a:chExt cx="0" cy="0"/>
        </a:xfrm>
      </p:grpSpPr>
      <p:sp>
        <p:nvSpPr>
          <p:cNvPr id="6606" name="Google Shape;6606;g96c5e74a8e_0_9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7" name="Google Shape;6607;g96c5e74a8e_0_9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101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09/03/2022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40697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09/03/2022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92052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09/03/2022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79894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s-MX" smtClean="0"/>
              <a:pPr algn="l"/>
              <a:t>‹Nº›</a:t>
            </a:fld>
            <a:endParaRPr lang="es-MX"/>
          </a:p>
        </p:txBody>
      </p:sp>
    </p:spTree>
    <p:extLst>
      <p:ext uri="{BB962C8B-B14F-4D97-AF65-F5344CB8AC3E}">
        <p14:creationId xmlns:p14="http://schemas.microsoft.com/office/powerpoint/2010/main" val="44078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09/03/2022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18838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D73F790-37DC-4D2C-B4D9-12A05A27603D}" type="datetimeFigureOut">
              <a:rPr lang="es-MX" smtClean="0"/>
              <a:t>09/03/2022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26979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73F790-37DC-4D2C-B4D9-12A05A27603D}" type="datetimeFigureOut">
              <a:rPr lang="es-MX" smtClean="0"/>
              <a:t>09/03/2022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139230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73F790-37DC-4D2C-B4D9-12A05A27603D}" type="datetimeFigureOut">
              <a:rPr lang="es-MX" smtClean="0"/>
              <a:t>09/03/2022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88353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D73F790-37DC-4D2C-B4D9-12A05A27603D}" type="datetimeFigureOut">
              <a:rPr lang="es-MX" smtClean="0"/>
              <a:t>09/03/2022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54509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F790-37DC-4D2C-B4D9-12A05A27603D}" type="datetimeFigureOut">
              <a:rPr lang="es-MX" smtClean="0"/>
              <a:t>09/03/2022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7292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73F790-37DC-4D2C-B4D9-12A05A27603D}" type="datetimeFigureOut">
              <a:rPr lang="es-MX" smtClean="0"/>
              <a:t>09/03/2022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54416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73F790-37DC-4D2C-B4D9-12A05A27603D}" type="datetimeFigureOut">
              <a:rPr lang="es-MX" smtClean="0"/>
              <a:t>09/03/2022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61804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F790-37DC-4D2C-B4D9-12A05A27603D}" type="datetimeFigureOut">
              <a:rPr lang="es-MX" smtClean="0"/>
              <a:t>09/03/2022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DC4E-9AFA-4480-A4AE-3A248B6BA2BC}" type="slidenum">
              <a:rPr lang="es-MX" smtClean="0"/>
              <a:t>‹Nº›</a:t>
            </a:fld>
            <a:endParaRPr lang="es-MX"/>
          </a:p>
        </p:txBody>
      </p:sp>
    </p:spTree>
    <p:extLst>
      <p:ext uri="{BB962C8B-B14F-4D97-AF65-F5344CB8AC3E}">
        <p14:creationId xmlns:p14="http://schemas.microsoft.com/office/powerpoint/2010/main" val="24991628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4.xml"/><Relationship Id="rId7" Type="http://schemas.openxmlformats.org/officeDocument/2006/relationships/image" Target="../media/image16.jpe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5000">
              <a:schemeClr val="accent2">
                <a:lumMod val="75000"/>
                <a:alpha val="88000"/>
              </a:schemeClr>
            </a:gs>
            <a:gs pos="33000">
              <a:srgbClr val="B4AA19">
                <a:alpha val="55000"/>
              </a:srgbClr>
            </a:gs>
            <a:gs pos="17000">
              <a:srgbClr val="FFC000">
                <a:alpha val="50000"/>
              </a:srgbClr>
            </a:gs>
          </a:gsLst>
          <a:lin ang="5400000" scaled="1"/>
        </a:gra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3"/>
          <a:srcRect l="6716" t="45172" r="8545" b="25360"/>
          <a:stretch/>
        </p:blipFill>
        <p:spPr>
          <a:xfrm>
            <a:off x="1160061" y="4891154"/>
            <a:ext cx="11031940" cy="2019869"/>
          </a:xfrm>
          <a:prstGeom prst="rect">
            <a:avLst/>
          </a:prstGeom>
          <a:blipFill>
            <a:blip r:embed="rId4"/>
            <a:stretch>
              <a:fillRect/>
            </a:stretch>
          </a:blipFill>
        </p:spPr>
      </p:pic>
      <p:sp>
        <p:nvSpPr>
          <p:cNvPr id="3" name="Subtítulo 2"/>
          <p:cNvSpPr>
            <a:spLocks noGrp="1"/>
          </p:cNvSpPr>
          <p:nvPr>
            <p:ph type="subTitle" idx="1"/>
          </p:nvPr>
        </p:nvSpPr>
        <p:spPr>
          <a:xfrm>
            <a:off x="794930" y="5018912"/>
            <a:ext cx="11397070" cy="1762456"/>
          </a:xfrm>
          <a:gradFill>
            <a:gsLst>
              <a:gs pos="55000">
                <a:schemeClr val="accent2">
                  <a:lumMod val="75000"/>
                  <a:alpha val="88000"/>
                </a:schemeClr>
              </a:gs>
              <a:gs pos="33000">
                <a:srgbClr val="B4AA19">
                  <a:alpha val="55000"/>
                </a:srgbClr>
              </a:gs>
              <a:gs pos="17000">
                <a:srgbClr val="FFC000">
                  <a:alpha val="50000"/>
                </a:srgbClr>
              </a:gs>
            </a:gsLst>
            <a:lin ang="5400000" scaled="1"/>
          </a:gradFill>
        </p:spPr>
        <p:txBody>
          <a:bodyPr>
            <a:noAutofit/>
          </a:bodyPr>
          <a:lstStyle/>
          <a:p>
            <a:pPr algn="r"/>
            <a:r>
              <a:rPr lang="es-MX" sz="1800" b="1" dirty="0"/>
              <a:t>Héctor Tecumshé Mojica-Zárate </a:t>
            </a:r>
            <a:r>
              <a:rPr lang="es-MX" sz="1800" b="1" baseline="30000" dirty="0"/>
              <a:t>1</a:t>
            </a:r>
            <a:r>
              <a:rPr lang="es-MX" sz="1800" b="1" dirty="0" smtClean="0"/>
              <a:t>*</a:t>
            </a:r>
            <a:endParaRPr lang="es-MX" sz="1800" b="1" dirty="0"/>
          </a:p>
          <a:p>
            <a:pPr algn="r"/>
            <a:r>
              <a:rPr lang="es-MX" sz="1800" b="1" baseline="30000" dirty="0" smtClean="0"/>
              <a:t>1</a:t>
            </a:r>
            <a:r>
              <a:rPr lang="es-MX" sz="1800" b="1" dirty="0" smtClean="0"/>
              <a:t>Universidad </a:t>
            </a:r>
            <a:r>
              <a:rPr lang="es-MX" sz="1800" b="1" dirty="0"/>
              <a:t>de la Sierra, Moctezuma, Sonora, México, C.P 84560; hectortecumshe@gmail.com</a:t>
            </a:r>
          </a:p>
          <a:p>
            <a:pPr algn="r"/>
            <a:r>
              <a:rPr lang="en-US" sz="1800" b="1" dirty="0" smtClean="0"/>
              <a:t>*Correspondence</a:t>
            </a:r>
            <a:r>
              <a:rPr lang="en-US" sz="1800" b="1" dirty="0"/>
              <a:t>: hectortecumshe@gmail.com; </a:t>
            </a:r>
            <a:r>
              <a:rPr lang="en-US" sz="1800" b="1" dirty="0" smtClean="0"/>
              <a:t>phone: </a:t>
            </a:r>
            <a:r>
              <a:rPr lang="en-US" sz="1800" b="1" dirty="0"/>
              <a:t>00 </a:t>
            </a:r>
            <a:r>
              <a:rPr lang="en-US" sz="1800" b="1" dirty="0" smtClean="0"/>
              <a:t>52 </a:t>
            </a:r>
            <a:r>
              <a:rPr lang="en-US" sz="1800" b="1" dirty="0"/>
              <a:t>(634) 3453622</a:t>
            </a:r>
            <a:endParaRPr lang="es-MX" sz="1800" b="1" dirty="0"/>
          </a:p>
          <a:p>
            <a:pPr algn="r"/>
            <a:r>
              <a:rPr lang="en-US" sz="1800" dirty="0" smtClean="0"/>
              <a:t>†</a:t>
            </a:r>
            <a:r>
              <a:rPr lang="en-US" sz="1800" b="1" dirty="0"/>
              <a:t>1st International Online Conference on Agriculture - Advances in Agricultural Science and Technology</a:t>
            </a:r>
          </a:p>
          <a:p>
            <a:pPr algn="r"/>
            <a:r>
              <a:rPr lang="en-US" sz="1800" b="1" dirty="0"/>
              <a:t>10–25 Feb 2022</a:t>
            </a:r>
          </a:p>
          <a:p>
            <a:pPr algn="l"/>
            <a:endParaRPr lang="en-US" sz="1800" dirty="0" smtClean="0"/>
          </a:p>
        </p:txBody>
      </p:sp>
      <p:pic>
        <p:nvPicPr>
          <p:cNvPr id="8" name="Imagen 7"/>
          <p:cNvPicPr>
            <a:picLocks noChangeAspect="1"/>
          </p:cNvPicPr>
          <p:nvPr/>
        </p:nvPicPr>
        <p:blipFill rotWithShape="1">
          <a:blip r:embed="rId3"/>
          <a:srcRect l="6716" t="24465" r="13246" b="53634"/>
          <a:stretch/>
        </p:blipFill>
        <p:spPr>
          <a:xfrm>
            <a:off x="0" y="0"/>
            <a:ext cx="9758149" cy="1501254"/>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501254"/>
            <a:ext cx="5777806" cy="3875964"/>
          </a:xfrm>
          <a:prstGeom prst="rect">
            <a:avLst/>
          </a:prstGeom>
          <a:ln>
            <a:noFill/>
          </a:ln>
          <a:effectLst>
            <a:softEdge rad="112500"/>
          </a:effectLst>
        </p:spPr>
      </p:pic>
      <p:sp>
        <p:nvSpPr>
          <p:cNvPr id="2" name="Título 1"/>
          <p:cNvSpPr>
            <a:spLocks noGrp="1"/>
          </p:cNvSpPr>
          <p:nvPr>
            <p:ph type="ctrTitle"/>
          </p:nvPr>
        </p:nvSpPr>
        <p:spPr>
          <a:xfrm>
            <a:off x="2236764" y="2067951"/>
            <a:ext cx="9790434" cy="934557"/>
          </a:xfrm>
          <a:solidFill>
            <a:srgbClr val="FFFF00">
              <a:alpha val="56000"/>
            </a:srgbClr>
          </a:solidFill>
        </p:spPr>
        <p:txBody>
          <a:bodyPr>
            <a:noAutofit/>
          </a:bodyPr>
          <a:lstStyle/>
          <a:p>
            <a:pPr algn="just"/>
            <a:r>
              <a:rPr lang="en-US" sz="3200" b="1" i="1" dirty="0">
                <a:solidFill>
                  <a:schemeClr val="bg1">
                    <a:lumMod val="75000"/>
                  </a:schemeClr>
                </a:solidFill>
                <a:effectLst>
                  <a:glow rad="127000">
                    <a:schemeClr val="tx1"/>
                  </a:glow>
                </a:effectLst>
                <a:latin typeface="+mn-lt"/>
              </a:rPr>
              <a:t>Sustainable Character of Agroproductive Nodes in Intermontane Arid Territories of Sonora, </a:t>
            </a:r>
            <a:r>
              <a:rPr lang="en-US" sz="3200" b="1" i="1" dirty="0" smtClean="0">
                <a:solidFill>
                  <a:schemeClr val="bg1">
                    <a:lumMod val="75000"/>
                  </a:schemeClr>
                </a:solidFill>
                <a:effectLst>
                  <a:glow rad="127000">
                    <a:schemeClr val="tx1"/>
                  </a:glow>
                </a:effectLst>
                <a:latin typeface="+mn-lt"/>
              </a:rPr>
              <a:t>Mexico </a:t>
            </a:r>
            <a:r>
              <a:rPr lang="en-US" sz="3200" b="1" i="1" baseline="30000" dirty="0" smtClean="0">
                <a:solidFill>
                  <a:schemeClr val="bg1">
                    <a:lumMod val="75000"/>
                  </a:schemeClr>
                </a:solidFill>
                <a:effectLst>
                  <a:glow rad="127000">
                    <a:schemeClr val="tx1"/>
                  </a:glow>
                </a:effectLst>
                <a:latin typeface="+mn-lt"/>
                <a:cs typeface="Times New Roman" panose="02020603050405020304" pitchFamily="18" charset="0"/>
              </a:rPr>
              <a:t>†</a:t>
            </a:r>
            <a:endParaRPr lang="es-MX" sz="3200" b="1" i="1" dirty="0">
              <a:solidFill>
                <a:schemeClr val="bg1">
                  <a:lumMod val="75000"/>
                </a:schemeClr>
              </a:solidFill>
              <a:effectLst>
                <a:glow rad="127000">
                  <a:schemeClr val="tx1"/>
                </a:glow>
              </a:effectLst>
              <a:latin typeface="+mn-lt"/>
              <a:cs typeface="Times New Roman" panose="02020603050405020304" pitchFamily="18" charset="0"/>
            </a:endParaRPr>
          </a:p>
        </p:txBody>
      </p:sp>
    </p:spTree>
    <p:extLst>
      <p:ext uri="{BB962C8B-B14F-4D97-AF65-F5344CB8AC3E}">
        <p14:creationId xmlns:p14="http://schemas.microsoft.com/office/powerpoint/2010/main" val="805923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4" name="Rectángulo 3"/>
          <p:cNvSpPr/>
          <p:nvPr/>
        </p:nvSpPr>
        <p:spPr>
          <a:xfrm>
            <a:off x="291194" y="1188217"/>
            <a:ext cx="11787075" cy="338554"/>
          </a:xfrm>
          <a:prstGeom prst="rect">
            <a:avLst/>
          </a:prstGeom>
        </p:spPr>
        <p:txBody>
          <a:bodyPr wrap="square">
            <a:spAutoFit/>
          </a:bodyPr>
          <a:lstStyle/>
          <a:p>
            <a:r>
              <a:rPr lang="en-US" sz="1600" b="1" dirty="0" smtClean="0">
                <a:solidFill>
                  <a:srgbClr val="000000"/>
                </a:solidFill>
                <a:effectLst/>
                <a:ea typeface="Times New Roman" panose="02020603050405020304" pitchFamily="18" charset="0"/>
                <a:cs typeface="Times New Roman" panose="02020603050405020304" pitchFamily="18" charset="0"/>
              </a:rPr>
              <a:t>Table 1. </a:t>
            </a:r>
            <a:r>
              <a:rPr lang="en-US" sz="1600" dirty="0" smtClean="0"/>
              <a:t>Fundamentals </a:t>
            </a:r>
            <a:r>
              <a:rPr lang="en-US" sz="1600" dirty="0"/>
              <a:t>of the Braden Scale adapted for the ecotechnological insertion in the elements of the agroproductive node</a:t>
            </a:r>
            <a:endParaRPr lang="es-MX" sz="1600" dirty="0"/>
          </a:p>
        </p:txBody>
      </p:sp>
      <p:sp>
        <p:nvSpPr>
          <p:cNvPr id="7" name="CuadroTexto 6"/>
          <p:cNvSpPr txBox="1"/>
          <p:nvPr/>
        </p:nvSpPr>
        <p:spPr>
          <a:xfrm>
            <a:off x="291194" y="5724770"/>
            <a:ext cx="9876382" cy="338554"/>
          </a:xfrm>
          <a:prstGeom prst="rect">
            <a:avLst/>
          </a:prstGeom>
          <a:noFill/>
        </p:spPr>
        <p:txBody>
          <a:bodyPr wrap="square" rtlCol="0">
            <a:spAutoFit/>
          </a:bodyPr>
          <a:lstStyle/>
          <a:p>
            <a:r>
              <a:rPr lang="en-US" sz="2400" b="1" baseline="30000" dirty="0" smtClean="0"/>
              <a:t>1</a:t>
            </a:r>
            <a:r>
              <a:rPr lang="es-MX" sz="1600" dirty="0" smtClean="0">
                <a:solidFill>
                  <a:srgbClr val="000000"/>
                </a:solidFill>
                <a:latin typeface="Palatino Linotype" panose="02040502050505030304" pitchFamily="18" charset="0"/>
                <a:cs typeface="Times New Roman" panose="02020603050405020304" pitchFamily="18" charset="0"/>
              </a:rPr>
              <a:t> </a:t>
            </a:r>
            <a:r>
              <a:rPr lang="en-US" sz="1600" dirty="0" smtClean="0"/>
              <a:t>Each </a:t>
            </a:r>
            <a:r>
              <a:rPr lang="en-US" sz="1600" dirty="0"/>
              <a:t>value represents a quartile of ecotechnological adoption in the agroproductive node process</a:t>
            </a:r>
            <a:endParaRPr lang="es-MX" sz="1600" b="1" dirty="0"/>
          </a:p>
        </p:txBody>
      </p:sp>
      <p:pic>
        <p:nvPicPr>
          <p:cNvPr id="16" name="Imagen 15"/>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7" name="Imagen 16"/>
          <p:cNvPicPr>
            <a:picLocks noChangeAspect="1"/>
          </p:cNvPicPr>
          <p:nvPr/>
        </p:nvPicPr>
        <p:blipFill rotWithShape="1">
          <a:blip r:embed="rId2"/>
          <a:srcRect l="30000" t="72848" r="8544" b="14808"/>
          <a:stretch/>
        </p:blipFill>
        <p:spPr>
          <a:xfrm>
            <a:off x="0" y="6089182"/>
            <a:ext cx="7492621" cy="84616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2537977128"/>
              </p:ext>
            </p:extLst>
          </p:nvPr>
        </p:nvGraphicFramePr>
        <p:xfrm>
          <a:off x="378666" y="1572058"/>
          <a:ext cx="11456448" cy="4133282"/>
        </p:xfrm>
        <a:graphic>
          <a:graphicData uri="http://schemas.openxmlformats.org/drawingml/2006/table">
            <a:tbl>
              <a:tblPr firstRow="1" firstCol="1" bandRow="1">
                <a:tableStyleId>{0E3FDE45-AF77-4B5C-9715-49D594BDF05E}</a:tableStyleId>
              </a:tblPr>
              <a:tblGrid>
                <a:gridCol w="2291748"/>
                <a:gridCol w="2291748"/>
                <a:gridCol w="2291748"/>
                <a:gridCol w="2291748"/>
                <a:gridCol w="2289456"/>
              </a:tblGrid>
              <a:tr h="269249">
                <a:tc>
                  <a:txBody>
                    <a:bodyPr/>
                    <a:lstStyle/>
                    <a:p>
                      <a:pPr algn="ctr">
                        <a:lnSpc>
                          <a:spcPts val="1300"/>
                        </a:lnSpc>
                        <a:spcAft>
                          <a:spcPts val="0"/>
                        </a:spcAft>
                      </a:pPr>
                      <a:r>
                        <a:rPr lang="en-US" sz="1600" dirty="0">
                          <a:effectLst/>
                        </a:rPr>
                        <a:t>Score</a:t>
                      </a:r>
                      <a:r>
                        <a:rPr lang="en-US" sz="1600" baseline="30000" dirty="0">
                          <a:effectLst/>
                        </a:rPr>
                        <a:t>1</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1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2</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3</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4</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r h="519087">
                <a:tc>
                  <a:txBody>
                    <a:bodyPr/>
                    <a:lstStyle/>
                    <a:p>
                      <a:pPr algn="ctr">
                        <a:lnSpc>
                          <a:spcPts val="1300"/>
                        </a:lnSpc>
                        <a:spcAft>
                          <a:spcPts val="0"/>
                        </a:spcAft>
                      </a:pPr>
                      <a:r>
                        <a:rPr lang="en-US" sz="1600">
                          <a:effectLst/>
                        </a:rPr>
                        <a:t>Process versatility</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Completely rigid</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Rigid in some parts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Rigid but open to change</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Completely innovative and open to change</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r h="768924">
                <a:tc>
                  <a:txBody>
                    <a:bodyPr/>
                    <a:lstStyle/>
                    <a:p>
                      <a:pPr algn="ctr">
                        <a:lnSpc>
                          <a:spcPts val="1300"/>
                        </a:lnSpc>
                        <a:spcAft>
                          <a:spcPts val="0"/>
                        </a:spcAft>
                      </a:pPr>
                      <a:r>
                        <a:rPr lang="en-US" sz="1600">
                          <a:effectLst/>
                        </a:rPr>
                        <a:t>Water requirement</a:t>
                      </a:r>
                      <a:endParaRPr lang="es-MX" sz="1600">
                        <a:effectLst/>
                      </a:endParaRPr>
                    </a:p>
                    <a:p>
                      <a:pPr algn="ctr">
                        <a:lnSpc>
                          <a:spcPts val="1300"/>
                        </a:lnSpc>
                        <a:spcAft>
                          <a:spcPts val="0"/>
                        </a:spcAft>
                      </a:pPr>
                      <a:r>
                        <a:rPr lang="en-US" sz="1600">
                          <a:effectLst/>
                        </a:rPr>
                        <a:t>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More than 24 hours </a:t>
                      </a:r>
                      <a:endParaRPr lang="es-MX" sz="1600">
                        <a:effectLst/>
                      </a:endParaRPr>
                    </a:p>
                    <a:p>
                      <a:pPr algn="ctr">
                        <a:lnSpc>
                          <a:spcPts val="1300"/>
                        </a:lnSpc>
                        <a:spcAft>
                          <a:spcPts val="0"/>
                        </a:spcAft>
                      </a:pPr>
                      <a:r>
                        <a:rPr lang="en-US" sz="1600">
                          <a:effectLst/>
                        </a:rPr>
                        <a:t>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Between 12 and 24 hours</a:t>
                      </a:r>
                      <a:endParaRPr lang="es-MX" sz="1600">
                        <a:effectLst/>
                      </a:endParaRPr>
                    </a:p>
                    <a:p>
                      <a:pPr algn="ctr">
                        <a:lnSpc>
                          <a:spcPts val="1300"/>
                        </a:lnSpc>
                        <a:spcAft>
                          <a:spcPts val="0"/>
                        </a:spcAft>
                      </a:pPr>
                      <a:r>
                        <a:rPr lang="en-US" sz="1600">
                          <a:effectLst/>
                        </a:rPr>
                        <a:t>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One hour a day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Rarely, once a month</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r h="768924">
                <a:tc>
                  <a:txBody>
                    <a:bodyPr/>
                    <a:lstStyle/>
                    <a:p>
                      <a:pPr algn="ctr">
                        <a:lnSpc>
                          <a:spcPts val="1300"/>
                        </a:lnSpc>
                        <a:spcAft>
                          <a:spcPts val="0"/>
                        </a:spcAft>
                      </a:pPr>
                      <a:r>
                        <a:rPr lang="en-US" sz="1600">
                          <a:effectLst/>
                        </a:rPr>
                        <a:t>Resilience in the natural resources involved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dirty="0">
                          <a:effectLst/>
                        </a:rPr>
                        <a:t>Nil </a:t>
                      </a:r>
                      <a:endParaRPr lang="en-US" sz="1600" dirty="0" smtClean="0">
                        <a:effectLst/>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Low resilience in all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dirty="0">
                          <a:effectLst/>
                        </a:rPr>
                        <a:t>Partial </a:t>
                      </a:r>
                      <a:r>
                        <a:rPr lang="en-US" sz="1600" dirty="0" smtClean="0">
                          <a:effectLst/>
                        </a:rPr>
                        <a:t>resilience</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dirty="0">
                          <a:effectLst/>
                        </a:rPr>
                        <a:t>Resilience in all</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r h="519087">
                <a:tc>
                  <a:txBody>
                    <a:bodyPr/>
                    <a:lstStyle/>
                    <a:p>
                      <a:pPr algn="ctr">
                        <a:lnSpc>
                          <a:spcPts val="1300"/>
                        </a:lnSpc>
                        <a:spcAft>
                          <a:spcPts val="0"/>
                        </a:spcAft>
                      </a:pPr>
                      <a:r>
                        <a:rPr lang="en-US" sz="1600">
                          <a:effectLst/>
                        </a:rPr>
                        <a:t>Consumption dynamism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US" sz="1600" dirty="0" smtClean="0">
                          <a:effectLst/>
                        </a:rPr>
                        <a:t>Consumed more than twice per week</a:t>
                      </a:r>
                      <a:endParaRPr lang="es-MX" sz="16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US" sz="1600" dirty="0" smtClean="0">
                          <a:effectLst/>
                        </a:rPr>
                        <a:t>Consumed more than twice per season</a:t>
                      </a:r>
                      <a:endParaRPr lang="es-MX" sz="16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US" sz="1600" dirty="0" smtClean="0">
                          <a:effectLst/>
                        </a:rPr>
                        <a:t>Consumed twice per season of the year</a:t>
                      </a:r>
                      <a:endParaRPr lang="es-MX" sz="16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US" sz="1600" dirty="0" smtClean="0">
                          <a:effectLst/>
                        </a:rPr>
                        <a:t>In one season of the year </a:t>
                      </a:r>
                      <a:endParaRPr lang="es-MX" sz="16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ctr">
                        <a:lnSpc>
                          <a:spcPts val="1300"/>
                        </a:lnSpc>
                        <a:spcAft>
                          <a:spcPts val="0"/>
                        </a:spcAft>
                      </a:pP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r h="768924">
                <a:tc>
                  <a:txBody>
                    <a:bodyPr/>
                    <a:lstStyle/>
                    <a:p>
                      <a:pPr algn="ctr">
                        <a:lnSpc>
                          <a:spcPts val="1300"/>
                        </a:lnSpc>
                        <a:spcAft>
                          <a:spcPts val="0"/>
                        </a:spcAft>
                      </a:pPr>
                      <a:r>
                        <a:rPr lang="en-US" sz="1600">
                          <a:effectLst/>
                        </a:rPr>
                        <a:t>Contribution to the ecosystem, economy or food security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Does not offer immediate contribution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Only to the ecosystem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To the ecosystem and flow in the local economy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Total contribution</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r h="519087">
                <a:tc>
                  <a:txBody>
                    <a:bodyPr/>
                    <a:lstStyle/>
                    <a:p>
                      <a:pPr algn="ctr">
                        <a:lnSpc>
                          <a:spcPts val="1300"/>
                        </a:lnSpc>
                        <a:spcAft>
                          <a:spcPts val="0"/>
                        </a:spcAft>
                      </a:pPr>
                      <a:r>
                        <a:rPr lang="en-US" sz="1600" dirty="0">
                          <a:effectLst/>
                        </a:rPr>
                        <a:t>Environmental compatibility </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dirty="0">
                          <a:effectLst/>
                        </a:rPr>
                        <a:t>Not compatible </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Moderate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a:effectLst/>
                        </a:rPr>
                        <a:t>High </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c>
                  <a:txBody>
                    <a:bodyPr/>
                    <a:lstStyle/>
                    <a:p>
                      <a:pPr algn="ctr">
                        <a:lnSpc>
                          <a:spcPts val="1300"/>
                        </a:lnSpc>
                        <a:spcAft>
                          <a:spcPts val="0"/>
                        </a:spcAft>
                      </a:pPr>
                      <a:r>
                        <a:rPr lang="en-US" sz="1600" dirty="0">
                          <a:effectLst/>
                        </a:rPr>
                        <a:t>Very high</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lumMod val="40000"/>
                        <a:lumOff val="60000"/>
                      </a:schemeClr>
                    </a:solidFill>
                  </a:tcPr>
                </a:tc>
              </a:tr>
            </a:tbl>
          </a:graphicData>
        </a:graphic>
      </p:graphicFrame>
    </p:spTree>
    <p:extLst>
      <p:ext uri="{BB962C8B-B14F-4D97-AF65-F5344CB8AC3E}">
        <p14:creationId xmlns:p14="http://schemas.microsoft.com/office/powerpoint/2010/main" val="3367589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a:xfrm>
            <a:off x="4824768" y="1433151"/>
            <a:ext cx="1638868"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3.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Results</a:t>
            </a:r>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2" name="Diagrama 1"/>
          <p:cNvGraphicFramePr/>
          <p:nvPr>
            <p:extLst>
              <p:ext uri="{D42A27DB-BD31-4B8C-83A1-F6EECF244321}">
                <p14:modId xmlns:p14="http://schemas.microsoft.com/office/powerpoint/2010/main" val="4293569944"/>
              </p:ext>
            </p:extLst>
          </p:nvPr>
        </p:nvGraphicFramePr>
        <p:xfrm>
          <a:off x="368483" y="2010266"/>
          <a:ext cx="11586956" cy="4780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Imagen 18"/>
          <p:cNvPicPr>
            <a:picLocks noChangeAspect="1"/>
          </p:cNvPicPr>
          <p:nvPr/>
        </p:nvPicPr>
        <p:blipFill rotWithShape="1">
          <a:blip r:embed="rId7"/>
          <a:srcRect l="6716" t="26456" r="13246" b="56422"/>
          <a:stretch/>
        </p:blipFill>
        <p:spPr>
          <a:xfrm>
            <a:off x="0" y="0"/>
            <a:ext cx="9758149" cy="1173707"/>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7718" y="1279219"/>
            <a:ext cx="948874" cy="703650"/>
          </a:xfrm>
          <a:prstGeom prst="rect">
            <a:avLst/>
          </a:prstGeom>
        </p:spPr>
      </p:pic>
    </p:spTree>
    <p:extLst>
      <p:ext uri="{BB962C8B-B14F-4D97-AF65-F5344CB8AC3E}">
        <p14:creationId xmlns:p14="http://schemas.microsoft.com/office/powerpoint/2010/main" val="1484496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08161" y="1328139"/>
            <a:ext cx="10206190" cy="369332"/>
          </a:xfrm>
          <a:prstGeom prst="rect">
            <a:avLst/>
          </a:prstGeom>
        </p:spPr>
        <p:txBody>
          <a:bodyPr wrap="square">
            <a:spAutoFit/>
          </a:bodyPr>
          <a:lstStyle/>
          <a:p>
            <a:r>
              <a:rPr lang="en-US" b="1" dirty="0">
                <a:solidFill>
                  <a:srgbClr val="000000"/>
                </a:solidFill>
                <a:ea typeface="Times New Roman" panose="02020603050405020304" pitchFamily="18" charset="0"/>
                <a:cs typeface="Times New Roman" panose="02020603050405020304" pitchFamily="18" charset="0"/>
              </a:rPr>
              <a:t>Table </a:t>
            </a:r>
            <a:r>
              <a:rPr lang="en-US" b="1" dirty="0" smtClean="0">
                <a:solidFill>
                  <a:srgbClr val="000000"/>
                </a:solidFill>
                <a:ea typeface="Times New Roman" panose="02020603050405020304" pitchFamily="18" charset="0"/>
                <a:cs typeface="Times New Roman" panose="02020603050405020304" pitchFamily="18" charset="0"/>
              </a:rPr>
              <a:t>2</a:t>
            </a:r>
            <a:r>
              <a:rPr lang="en-US" b="1" dirty="0" smtClean="0"/>
              <a:t>.</a:t>
            </a:r>
            <a:r>
              <a:rPr lang="en-US" dirty="0" smtClean="0"/>
              <a:t> </a:t>
            </a:r>
            <a:r>
              <a:rPr lang="en-US" dirty="0"/>
              <a:t>Identification of vulnerable stages of the process</a:t>
            </a:r>
            <a:endParaRPr lang="es-MX" dirty="0"/>
          </a:p>
        </p:txBody>
      </p:sp>
      <p:sp>
        <p:nvSpPr>
          <p:cNvPr id="5" name="Rectángulo 4"/>
          <p:cNvSpPr/>
          <p:nvPr/>
        </p:nvSpPr>
        <p:spPr>
          <a:xfrm>
            <a:off x="305197" y="5089431"/>
            <a:ext cx="5877239" cy="388696"/>
          </a:xfrm>
          <a:prstGeom prst="rect">
            <a:avLst/>
          </a:prstGeom>
        </p:spPr>
        <p:txBody>
          <a:bodyPr wrap="square">
            <a:spAutoFit/>
          </a:bodyPr>
          <a:lstStyle/>
          <a:p>
            <a:pPr algn="just">
              <a:lnSpc>
                <a:spcPct val="107000"/>
              </a:lnSpc>
              <a:spcAft>
                <a:spcPts val="800"/>
              </a:spcAft>
            </a:pPr>
            <a:r>
              <a:rPr lang="en-US" b="1" baseline="30000" dirty="0" smtClean="0">
                <a:ea typeface="Calibri" panose="020F0502020204030204" pitchFamily="34" charset="0"/>
                <a:cs typeface="Times New Roman" panose="02020603050405020304" pitchFamily="18" charset="0"/>
              </a:rPr>
              <a:t>* </a:t>
            </a:r>
            <a:r>
              <a:rPr lang="en-US" dirty="0"/>
              <a:t>Assigned by the operator of the agroproductive </a:t>
            </a:r>
            <a:r>
              <a:rPr lang="en-US" dirty="0" smtClean="0"/>
              <a:t>node</a:t>
            </a:r>
            <a:endParaRPr lang="es-MX" dirty="0">
              <a:effectLst/>
              <a:ea typeface="Calibri" panose="020F0502020204030204" pitchFamily="34" charset="0"/>
              <a:cs typeface="Times New Roman" panose="02020603050405020304" pitchFamily="18" charset="0"/>
            </a:endParaRPr>
          </a:p>
        </p:txBody>
      </p:sp>
      <p:pic>
        <p:nvPicPr>
          <p:cNvPr id="13" name="Imagen 12"/>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4" name="Imagen 13"/>
          <p:cNvPicPr>
            <a:picLocks noChangeAspect="1"/>
          </p:cNvPicPr>
          <p:nvPr/>
        </p:nvPicPr>
        <p:blipFill rotWithShape="1">
          <a:blip r:embed="rId2"/>
          <a:srcRect l="30000" t="72848" r="8544" b="14808"/>
          <a:stretch/>
        </p:blipFill>
        <p:spPr>
          <a:xfrm>
            <a:off x="0" y="6089182"/>
            <a:ext cx="7492621" cy="846161"/>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448283383"/>
              </p:ext>
            </p:extLst>
          </p:nvPr>
        </p:nvGraphicFramePr>
        <p:xfrm>
          <a:off x="305197" y="1784763"/>
          <a:ext cx="10845024" cy="3183024"/>
        </p:xfrm>
        <a:graphic>
          <a:graphicData uri="http://schemas.openxmlformats.org/drawingml/2006/table">
            <a:tbl>
              <a:tblPr firstRow="1" firstCol="1" bandRow="1">
                <a:tableStyleId>{21E4AEA4-8DFA-4A89-87EB-49C32662AFE0}</a:tableStyleId>
              </a:tblPr>
              <a:tblGrid>
                <a:gridCol w="2711256"/>
                <a:gridCol w="2711256"/>
                <a:gridCol w="2711256"/>
                <a:gridCol w="2711256"/>
              </a:tblGrid>
              <a:tr h="530504">
                <a:tc>
                  <a:txBody>
                    <a:bodyPr/>
                    <a:lstStyle/>
                    <a:p>
                      <a:pPr algn="ctr">
                        <a:lnSpc>
                          <a:spcPts val="1300"/>
                        </a:lnSpc>
                        <a:spcAft>
                          <a:spcPts val="0"/>
                        </a:spcAft>
                      </a:pPr>
                      <a:r>
                        <a:rPr lang="en-US" sz="1600" dirty="0">
                          <a:effectLst/>
                        </a:rPr>
                        <a:t>Process vulnerability</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Vulnerability trait</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a:effectLst/>
                        </a:rPr>
                        <a:t>Importance value</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a:effectLst/>
                        </a:rPr>
                        <a:t>Assigned value*</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530504">
                <a:tc>
                  <a:txBody>
                    <a:bodyPr/>
                    <a:lstStyle/>
                    <a:p>
                      <a:pPr algn="ctr">
                        <a:lnSpc>
                          <a:spcPts val="1300"/>
                        </a:lnSpc>
                        <a:spcAft>
                          <a:spcPts val="0"/>
                        </a:spcAft>
                      </a:pPr>
                      <a:r>
                        <a:rPr lang="en-US" sz="1600" dirty="0">
                          <a:effectLst/>
                        </a:rPr>
                        <a:t>Planting</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The seed loses its </a:t>
                      </a:r>
                      <a:r>
                        <a:rPr lang="en-US" sz="1600" dirty="0" err="1">
                          <a:effectLst/>
                        </a:rPr>
                        <a:t>germinative</a:t>
                      </a:r>
                      <a:r>
                        <a:rPr lang="en-US" sz="1600" dirty="0">
                          <a:effectLst/>
                        </a:rPr>
                        <a:t> capacity</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High</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a:effectLst/>
                        </a:rPr>
                        <a:t>0.85</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530504">
                <a:tc>
                  <a:txBody>
                    <a:bodyPr/>
                    <a:lstStyle/>
                    <a:p>
                      <a:pPr algn="ctr">
                        <a:lnSpc>
                          <a:spcPts val="1300"/>
                        </a:lnSpc>
                        <a:spcAft>
                          <a:spcPts val="0"/>
                        </a:spcAft>
                      </a:pPr>
                      <a:r>
                        <a:rPr lang="en-US" sz="1600">
                          <a:effectLst/>
                        </a:rPr>
                        <a:t>Irrigation</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Water is not available due to lack of electricity</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Very high</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a:effectLst/>
                        </a:rPr>
                        <a:t>0.95</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530504">
                <a:tc>
                  <a:txBody>
                    <a:bodyPr/>
                    <a:lstStyle/>
                    <a:p>
                      <a:pPr algn="ctr">
                        <a:lnSpc>
                          <a:spcPts val="1300"/>
                        </a:lnSpc>
                        <a:spcAft>
                          <a:spcPts val="0"/>
                        </a:spcAft>
                      </a:pPr>
                      <a:r>
                        <a:rPr lang="en-US" sz="1600">
                          <a:effectLst/>
                        </a:rPr>
                        <a:t>Growth - Development</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Lack of water / nutrients</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High</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0.85</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530504">
                <a:tc>
                  <a:txBody>
                    <a:bodyPr/>
                    <a:lstStyle/>
                    <a:p>
                      <a:pPr algn="ctr">
                        <a:lnSpc>
                          <a:spcPts val="1300"/>
                        </a:lnSpc>
                        <a:spcAft>
                          <a:spcPts val="0"/>
                        </a:spcAft>
                      </a:pPr>
                      <a:r>
                        <a:rPr lang="en-US" sz="1600">
                          <a:effectLst/>
                        </a:rPr>
                        <a:t>Cut – baled</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Machinery in bad condition or lack of fuel</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a:effectLst/>
                        </a:rPr>
                        <a:t>Middle</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0.50</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530504">
                <a:tc>
                  <a:txBody>
                    <a:bodyPr/>
                    <a:lstStyle/>
                    <a:p>
                      <a:pPr algn="ctr">
                        <a:lnSpc>
                          <a:spcPts val="1300"/>
                        </a:lnSpc>
                        <a:spcAft>
                          <a:spcPts val="0"/>
                        </a:spcAft>
                      </a:pPr>
                      <a:r>
                        <a:rPr lang="en-US" sz="1600">
                          <a:effectLst/>
                        </a:rPr>
                        <a:t>Storage</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Putrefaction or combustion</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a:effectLst/>
                        </a:rPr>
                        <a:t>Middle - high</a:t>
                      </a:r>
                      <a:endParaRPr lang="es-MX"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600" dirty="0">
                          <a:effectLst/>
                        </a:rPr>
                        <a:t>0.5 – 0.85</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1676146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08161" y="1328139"/>
            <a:ext cx="10206190" cy="369332"/>
          </a:xfrm>
          <a:prstGeom prst="rect">
            <a:avLst/>
          </a:prstGeom>
        </p:spPr>
        <p:txBody>
          <a:bodyPr wrap="square">
            <a:spAutoFit/>
          </a:bodyPr>
          <a:lstStyle/>
          <a:p>
            <a:r>
              <a:rPr lang="en-US" b="1" dirty="0">
                <a:solidFill>
                  <a:srgbClr val="000000"/>
                </a:solidFill>
                <a:ea typeface="Times New Roman" panose="02020603050405020304" pitchFamily="18" charset="0"/>
                <a:cs typeface="Times New Roman" panose="02020603050405020304" pitchFamily="18" charset="0"/>
              </a:rPr>
              <a:t>Table </a:t>
            </a:r>
            <a:r>
              <a:rPr lang="en-US" b="1" dirty="0" smtClean="0">
                <a:solidFill>
                  <a:srgbClr val="000000"/>
                </a:solidFill>
                <a:ea typeface="Times New Roman" panose="02020603050405020304" pitchFamily="18" charset="0"/>
                <a:cs typeface="Times New Roman" panose="02020603050405020304" pitchFamily="18" charset="0"/>
              </a:rPr>
              <a:t>3</a:t>
            </a:r>
            <a:r>
              <a:rPr lang="en-US" b="1" dirty="0" smtClean="0"/>
              <a:t>. </a:t>
            </a:r>
            <a:r>
              <a:rPr lang="en-US" dirty="0" smtClean="0"/>
              <a:t>Identification </a:t>
            </a:r>
            <a:r>
              <a:rPr lang="en-US" dirty="0"/>
              <a:t>of risks indicators of the process</a:t>
            </a:r>
            <a:endParaRPr lang="es-MX" dirty="0"/>
          </a:p>
        </p:txBody>
      </p:sp>
      <p:sp>
        <p:nvSpPr>
          <p:cNvPr id="5" name="Rectángulo 4"/>
          <p:cNvSpPr/>
          <p:nvPr/>
        </p:nvSpPr>
        <p:spPr>
          <a:xfrm>
            <a:off x="318844" y="5394958"/>
            <a:ext cx="5877239" cy="388696"/>
          </a:xfrm>
          <a:prstGeom prst="rect">
            <a:avLst/>
          </a:prstGeom>
        </p:spPr>
        <p:txBody>
          <a:bodyPr wrap="square">
            <a:spAutoFit/>
          </a:bodyPr>
          <a:lstStyle/>
          <a:p>
            <a:pPr algn="just">
              <a:lnSpc>
                <a:spcPct val="107000"/>
              </a:lnSpc>
              <a:spcAft>
                <a:spcPts val="800"/>
              </a:spcAft>
            </a:pPr>
            <a:r>
              <a:rPr lang="en-US" b="1" baseline="30000" dirty="0" smtClean="0">
                <a:ea typeface="Calibri" panose="020F0502020204030204" pitchFamily="34" charset="0"/>
                <a:cs typeface="Times New Roman" panose="02020603050405020304" pitchFamily="18" charset="0"/>
              </a:rPr>
              <a:t>* </a:t>
            </a:r>
            <a:r>
              <a:rPr lang="en-US" dirty="0"/>
              <a:t>Assigned by the operator of the agroproductive </a:t>
            </a:r>
            <a:r>
              <a:rPr lang="en-US" dirty="0" smtClean="0"/>
              <a:t>node</a:t>
            </a:r>
            <a:endParaRPr lang="es-MX" dirty="0">
              <a:effectLst/>
              <a:ea typeface="Calibri" panose="020F0502020204030204" pitchFamily="34" charset="0"/>
              <a:cs typeface="Times New Roman" panose="02020603050405020304" pitchFamily="18" charset="0"/>
            </a:endParaRPr>
          </a:p>
        </p:txBody>
      </p:sp>
      <p:pic>
        <p:nvPicPr>
          <p:cNvPr id="13" name="Imagen 12"/>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4" name="Imagen 13"/>
          <p:cNvPicPr>
            <a:picLocks noChangeAspect="1"/>
          </p:cNvPicPr>
          <p:nvPr/>
        </p:nvPicPr>
        <p:blipFill rotWithShape="1">
          <a:blip r:embed="rId2"/>
          <a:srcRect l="30000" t="72848" r="8544" b="14808"/>
          <a:stretch/>
        </p:blipFill>
        <p:spPr>
          <a:xfrm>
            <a:off x="0" y="6089182"/>
            <a:ext cx="7492621" cy="846161"/>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546141460"/>
              </p:ext>
            </p:extLst>
          </p:nvPr>
        </p:nvGraphicFramePr>
        <p:xfrm>
          <a:off x="423081" y="1697470"/>
          <a:ext cx="10930719" cy="3744415"/>
        </p:xfrm>
        <a:graphic>
          <a:graphicData uri="http://schemas.openxmlformats.org/drawingml/2006/table">
            <a:tbl>
              <a:tblPr firstRow="1" firstCol="1" bandRow="1">
                <a:tableStyleId>{5C22544A-7EE6-4342-B048-85BDC9FD1C3A}</a:tableStyleId>
              </a:tblPr>
              <a:tblGrid>
                <a:gridCol w="3220871"/>
                <a:gridCol w="4449170"/>
                <a:gridCol w="3260678"/>
              </a:tblGrid>
              <a:tr h="786423">
                <a:tc>
                  <a:txBody>
                    <a:bodyPr/>
                    <a:lstStyle/>
                    <a:p>
                      <a:pPr algn="ctr">
                        <a:lnSpc>
                          <a:spcPts val="1300"/>
                        </a:lnSpc>
                        <a:spcAft>
                          <a:spcPts val="0"/>
                        </a:spcAft>
                      </a:pPr>
                      <a:r>
                        <a:rPr lang="en-US" sz="1800" dirty="0">
                          <a:effectLst/>
                        </a:rPr>
                        <a:t>Risk</a:t>
                      </a:r>
                      <a:endParaRPr lang="es-MX"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Indicator</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Assigned value*</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739498">
                <a:tc>
                  <a:txBody>
                    <a:bodyPr/>
                    <a:lstStyle/>
                    <a:p>
                      <a:pPr algn="ctr">
                        <a:lnSpc>
                          <a:spcPts val="1300"/>
                        </a:lnSpc>
                        <a:spcAft>
                          <a:spcPts val="0"/>
                        </a:spcAft>
                      </a:pPr>
                      <a:r>
                        <a:rPr lang="en-US" sz="1600" dirty="0">
                          <a:effectLst/>
                        </a:rPr>
                        <a:t>Lack or failure of germination (LFG)</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Number of lost or unviable seeds</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0.23</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739498">
                <a:tc>
                  <a:txBody>
                    <a:bodyPr/>
                    <a:lstStyle/>
                    <a:p>
                      <a:pPr algn="ctr">
                        <a:lnSpc>
                          <a:spcPts val="1300"/>
                        </a:lnSpc>
                        <a:spcAft>
                          <a:spcPts val="0"/>
                        </a:spcAft>
                      </a:pPr>
                      <a:r>
                        <a:rPr lang="en-US" sz="1600" dirty="0">
                          <a:effectLst/>
                        </a:rPr>
                        <a:t>Inefficient use of water (IUW)</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Number of liters of water needed for growth</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0.97</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739498">
                <a:tc>
                  <a:txBody>
                    <a:bodyPr/>
                    <a:lstStyle/>
                    <a:p>
                      <a:pPr algn="ctr">
                        <a:lnSpc>
                          <a:spcPts val="1300"/>
                        </a:lnSpc>
                        <a:spcAft>
                          <a:spcPts val="0"/>
                        </a:spcAft>
                      </a:pPr>
                      <a:r>
                        <a:rPr lang="en-US" sz="1600" dirty="0">
                          <a:effectLst/>
                        </a:rPr>
                        <a:t>Inefficient use of energy (UIE)</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Number of hours of irrigation applied with electricity</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a:effectLst/>
                        </a:rPr>
                        <a:t>0.95</a:t>
                      </a:r>
                      <a:endParaRPr lang="es-MX"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739498">
                <a:tc>
                  <a:txBody>
                    <a:bodyPr/>
                    <a:lstStyle/>
                    <a:p>
                      <a:pPr algn="ctr">
                        <a:lnSpc>
                          <a:spcPts val="1300"/>
                        </a:lnSpc>
                        <a:spcAft>
                          <a:spcPts val="0"/>
                        </a:spcAft>
                      </a:pPr>
                      <a:r>
                        <a:rPr lang="en-US" sz="1600" dirty="0">
                          <a:effectLst/>
                        </a:rPr>
                        <a:t>Infertile soil or soil with pathogens (ISP)</a:t>
                      </a:r>
                      <a:endParaRPr lang="es-MX"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dirty="0">
                          <a:effectLst/>
                        </a:rPr>
                        <a:t>Number of hectares without vegetation or low plant density</a:t>
                      </a:r>
                      <a:endParaRPr lang="es-MX"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800" dirty="0">
                          <a:effectLst/>
                        </a:rPr>
                        <a:t>0.62</a:t>
                      </a:r>
                      <a:endParaRPr lang="es-MX"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1353964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64776" y="1205002"/>
            <a:ext cx="10206190" cy="369332"/>
          </a:xfrm>
          <a:prstGeom prst="rect">
            <a:avLst/>
          </a:prstGeom>
        </p:spPr>
        <p:txBody>
          <a:bodyPr wrap="square">
            <a:spAutoFit/>
          </a:bodyPr>
          <a:lstStyle/>
          <a:p>
            <a:r>
              <a:rPr lang="en-US" b="1" dirty="0">
                <a:solidFill>
                  <a:srgbClr val="000000"/>
                </a:solidFill>
                <a:ea typeface="Times New Roman" panose="02020603050405020304" pitchFamily="18" charset="0"/>
                <a:cs typeface="Times New Roman" panose="02020603050405020304" pitchFamily="18" charset="0"/>
              </a:rPr>
              <a:t>Table 4</a:t>
            </a:r>
            <a:r>
              <a:rPr lang="en-US" b="1" dirty="0" smtClean="0"/>
              <a:t>. </a:t>
            </a:r>
            <a:r>
              <a:rPr lang="en-US" dirty="0"/>
              <a:t>Quantifying the value of the </a:t>
            </a:r>
            <a:r>
              <a:rPr lang="en-US" dirty="0" smtClean="0"/>
              <a:t>threat in the </a:t>
            </a:r>
            <a:r>
              <a:rPr lang="en-US" dirty="0" err="1" smtClean="0"/>
              <a:t>nodeo</a:t>
            </a:r>
            <a:r>
              <a:rPr lang="en-US" dirty="0" smtClean="0"/>
              <a:t> of Moctezuma, Sonora, México</a:t>
            </a:r>
            <a:endParaRPr lang="es-MX" dirty="0"/>
          </a:p>
        </p:txBody>
      </p:sp>
      <p:pic>
        <p:nvPicPr>
          <p:cNvPr id="13" name="Imagen 12"/>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4" name="Imagen 13"/>
          <p:cNvPicPr>
            <a:picLocks noChangeAspect="1"/>
          </p:cNvPicPr>
          <p:nvPr/>
        </p:nvPicPr>
        <p:blipFill rotWithShape="1">
          <a:blip r:embed="rId2"/>
          <a:srcRect l="30000" t="72848" r="8544" b="14808"/>
          <a:stretch/>
        </p:blipFill>
        <p:spPr>
          <a:xfrm>
            <a:off x="0" y="6166536"/>
            <a:ext cx="7492621" cy="846161"/>
          </a:xfrm>
          <a:prstGeom prst="rect">
            <a:avLst/>
          </a:prstGeom>
        </p:spPr>
      </p:pic>
      <p:graphicFrame>
        <p:nvGraphicFramePr>
          <p:cNvPr id="4" name="Tabla 3"/>
          <p:cNvGraphicFramePr>
            <a:graphicFrameLocks noGrp="1"/>
          </p:cNvGraphicFramePr>
          <p:nvPr/>
        </p:nvGraphicFramePr>
        <p:xfrm>
          <a:off x="1364776" y="1697471"/>
          <a:ext cx="9157648" cy="4599051"/>
        </p:xfrm>
        <a:graphic>
          <a:graphicData uri="http://schemas.openxmlformats.org/drawingml/2006/table">
            <a:tbl>
              <a:tblPr firstRow="1" firstCol="1" bandRow="1">
                <a:tableStyleId>{3B4B98B0-60AC-42C2-AFA5-B58CD77FA1E5}</a:tableStyleId>
              </a:tblPr>
              <a:tblGrid>
                <a:gridCol w="3314988"/>
                <a:gridCol w="1243119"/>
                <a:gridCol w="1243119"/>
                <a:gridCol w="1243119"/>
                <a:gridCol w="2113303"/>
              </a:tblGrid>
              <a:tr h="390636">
                <a:tc>
                  <a:txBody>
                    <a:bodyPr/>
                    <a:lstStyle/>
                    <a:p>
                      <a:pPr algn="ctr">
                        <a:lnSpc>
                          <a:spcPct val="107000"/>
                        </a:lnSpc>
                        <a:spcAft>
                          <a:spcPts val="0"/>
                        </a:spcAft>
                      </a:pPr>
                      <a:r>
                        <a:rPr lang="en-US" sz="1200" dirty="0">
                          <a:effectLst/>
                        </a:rPr>
                        <a:t>VULNERABLE POINT OF THE PROCESS</a:t>
                      </a:r>
                      <a:endParaRPr lang="es-MX" sz="1200" dirty="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n-US" sz="1200" dirty="0">
                          <a:effectLst/>
                        </a:rPr>
                        <a:t>VALUE</a:t>
                      </a:r>
                      <a:endParaRPr lang="es-MX" sz="1200" dirty="0">
                        <a:effectLst/>
                      </a:endParaRPr>
                    </a:p>
                    <a:p>
                      <a:pPr algn="ctr">
                        <a:lnSpc>
                          <a:spcPct val="107000"/>
                        </a:lnSpc>
                        <a:spcAft>
                          <a:spcPts val="0"/>
                        </a:spcAft>
                      </a:pPr>
                      <a:r>
                        <a:rPr lang="en-US" sz="1200" dirty="0">
                          <a:effectLst/>
                        </a:rPr>
                        <a:t> </a:t>
                      </a:r>
                      <a:endParaRPr lang="es-MX" sz="1200" dirty="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n-US" sz="1200">
                          <a:effectLst/>
                        </a:rPr>
                        <a:t>RISK</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n-US" sz="1200">
                          <a:effectLst/>
                        </a:rPr>
                        <a:t>RISK VALUE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n-US" sz="1200" dirty="0">
                          <a:effectLst/>
                        </a:rPr>
                        <a:t>VALUE OF THE THREAT FOR EACH PROCESS</a:t>
                      </a:r>
                      <a:endParaRPr lang="es-MX" sz="1200" dirty="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ts val="1300"/>
                        </a:lnSpc>
                        <a:spcAft>
                          <a:spcPts val="0"/>
                        </a:spcAft>
                      </a:pPr>
                      <a:r>
                        <a:rPr lang="en-US" sz="1200">
                          <a:effectLst/>
                        </a:rPr>
                        <a:t>PLANTING</a:t>
                      </a:r>
                      <a:endParaRPr lang="es-MX" sz="1200">
                        <a:solidFill>
                          <a:srgbClr val="000000"/>
                        </a:solidFill>
                        <a:effectLst/>
                        <a:latin typeface="+mn-lt"/>
                        <a:ea typeface="Times New Roman" panose="02020603050405020304" pitchFamily="18" charset="0"/>
                        <a:cs typeface="Times New Roman" panose="02020603050405020304" pitchFamily="18" charset="0"/>
                      </a:endParaRPr>
                    </a:p>
                  </a:txBody>
                  <a:tcPr marL="40531" marR="40531" marT="0" marB="0" anchor="ctr"/>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LFG</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0.23</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0.1955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nSpc>
                          <a:spcPct val="107000"/>
                        </a:lnSpc>
                      </a:pPr>
                      <a:endParaRPr lang="es-MX" sz="1200">
                        <a:effectLst/>
                        <a:latin typeface="+mn-lt"/>
                        <a:cs typeface="Times New Roman" panose="02020603050405020304" pitchFamily="18" charset="0"/>
                      </a:endParaRPr>
                    </a:p>
                  </a:txBody>
                  <a:tcPr marL="40531" marR="40531" marT="0" marB="0" anchor="ctr"/>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IUW</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0.8245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nSpc>
                          <a:spcPct val="107000"/>
                        </a:lnSpc>
                      </a:pPr>
                      <a:endParaRPr lang="es-MX" sz="1200">
                        <a:effectLst/>
                        <a:latin typeface="+mn-lt"/>
                        <a:cs typeface="Times New Roman" panose="02020603050405020304" pitchFamily="18" charset="0"/>
                      </a:endParaRPr>
                    </a:p>
                  </a:txBody>
                  <a:tcPr marL="40531" marR="40531" marT="0" marB="0" anchor="ctr"/>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UIE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0.8075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nSpc>
                          <a:spcPct val="107000"/>
                        </a:lnSpc>
                      </a:pPr>
                      <a:endParaRPr lang="es-MX" sz="1200">
                        <a:effectLst/>
                        <a:latin typeface="+mn-lt"/>
                        <a:cs typeface="Times New Roman" panose="02020603050405020304" pitchFamily="18" charset="0"/>
                      </a:endParaRPr>
                    </a:p>
                  </a:txBody>
                  <a:tcPr marL="40531" marR="40531" marT="0" marB="0" anchor="ctr"/>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ISP</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0.62</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0.527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ts val="1300"/>
                        </a:lnSpc>
                        <a:spcAft>
                          <a:spcPts val="0"/>
                        </a:spcAft>
                      </a:pPr>
                      <a:r>
                        <a:rPr lang="en-US" sz="1200">
                          <a:effectLst/>
                        </a:rPr>
                        <a:t>IRRIGATION</a:t>
                      </a:r>
                      <a:endParaRPr lang="es-MX" sz="1200">
                        <a:solidFill>
                          <a:srgbClr val="000000"/>
                        </a:solidFill>
                        <a:effectLst/>
                        <a:latin typeface="+mn-lt"/>
                        <a:ea typeface="Times New Roman" panose="02020603050405020304" pitchFamily="18" charset="0"/>
                        <a:cs typeface="Times New Roman" panose="02020603050405020304" pitchFamily="18" charset="0"/>
                      </a:endParaRPr>
                    </a:p>
                  </a:txBody>
                  <a:tcPr marL="40531" marR="40531" marT="0" marB="0" anchor="ctr"/>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LFG</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0.23</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0.2185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IUW</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0.9215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UIE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0.9025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ISP</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0.62</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0.589</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GROWTH - DEVELOPMENT</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LFG</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0.23</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0.1955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IUW</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0.8245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UIE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0.8075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ISP</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0.62</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0.527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CUT – BALED</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LFG</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0.23</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0.115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IUW</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0.485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UIE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0.475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ISP</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0.62</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0.31</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STORAGE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LFG</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0.23</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0.15525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IUW</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0.97</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0.65475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UIE</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0.95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0.64125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0.675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ISP</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0.62</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0.4185</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r>
              <a:tr h="173706">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200">
                          <a:effectLst/>
                        </a:rPr>
                        <a:t> </a:t>
                      </a:r>
                      <a:endParaRPr lang="es-MX" sz="1200">
                        <a:effectLst/>
                        <a:latin typeface="+mn-lt"/>
                        <a:ea typeface="Calibri" panose="020F0502020204030204" pitchFamily="34" charset="0"/>
                        <a:cs typeface="Times New Roman" panose="02020603050405020304" pitchFamily="18" charset="0"/>
                      </a:endParaRPr>
                    </a:p>
                  </a:txBody>
                  <a:tcPr marL="40531" marR="405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10.59525</a:t>
                      </a:r>
                      <a:endParaRPr lang="es-MX" sz="1800" dirty="0">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40531" marR="40531" marT="0" marB="0"/>
                </a:tc>
              </a:tr>
            </a:tbl>
          </a:graphicData>
        </a:graphic>
      </p:graphicFrame>
      <p:sp>
        <p:nvSpPr>
          <p:cNvPr id="6" name="Rectángulo 5"/>
          <p:cNvSpPr/>
          <p:nvPr/>
        </p:nvSpPr>
        <p:spPr>
          <a:xfrm>
            <a:off x="8761863" y="5950425"/>
            <a:ext cx="1542197" cy="373817"/>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4103045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86"/>
        <p:cNvGrpSpPr/>
        <p:nvPr/>
      </p:nvGrpSpPr>
      <p:grpSpPr>
        <a:xfrm>
          <a:off x="0" y="0"/>
          <a:ext cx="0" cy="0"/>
          <a:chOff x="0" y="0"/>
          <a:chExt cx="0" cy="0"/>
        </a:xfrm>
      </p:grpSpPr>
      <p:sp>
        <p:nvSpPr>
          <p:cNvPr id="5188" name="Google Shape;5188;p47"/>
          <p:cNvSpPr/>
          <p:nvPr/>
        </p:nvSpPr>
        <p:spPr>
          <a:xfrm>
            <a:off x="4754225" y="3107775"/>
            <a:ext cx="51667" cy="54100"/>
          </a:xfrm>
          <a:custGeom>
            <a:avLst/>
            <a:gdLst/>
            <a:ahLst/>
            <a:cxnLst/>
            <a:rect l="l" t="t" r="r" b="b"/>
            <a:pathLst>
              <a:path w="1550" h="1623" extrusionOk="0">
                <a:moveTo>
                  <a:pt x="812" y="0"/>
                </a:moveTo>
                <a:lnTo>
                  <a:pt x="517" y="74"/>
                </a:lnTo>
                <a:lnTo>
                  <a:pt x="222" y="295"/>
                </a:lnTo>
                <a:lnTo>
                  <a:pt x="74" y="516"/>
                </a:lnTo>
                <a:lnTo>
                  <a:pt x="1" y="812"/>
                </a:lnTo>
                <a:lnTo>
                  <a:pt x="74" y="1107"/>
                </a:lnTo>
                <a:lnTo>
                  <a:pt x="222" y="1328"/>
                </a:lnTo>
                <a:lnTo>
                  <a:pt x="517" y="1549"/>
                </a:lnTo>
                <a:lnTo>
                  <a:pt x="812" y="1623"/>
                </a:lnTo>
                <a:lnTo>
                  <a:pt x="1107" y="1549"/>
                </a:lnTo>
                <a:lnTo>
                  <a:pt x="1328" y="1328"/>
                </a:lnTo>
                <a:lnTo>
                  <a:pt x="1550" y="1107"/>
                </a:lnTo>
                <a:lnTo>
                  <a:pt x="1550" y="812"/>
                </a:lnTo>
                <a:lnTo>
                  <a:pt x="1550" y="516"/>
                </a:lnTo>
                <a:lnTo>
                  <a:pt x="1328" y="295"/>
                </a:lnTo>
                <a:lnTo>
                  <a:pt x="1107" y="74"/>
                </a:lnTo>
                <a:lnTo>
                  <a:pt x="812" y="0"/>
                </a:lnTo>
                <a:close/>
              </a:path>
            </a:pathLst>
          </a:custGeom>
          <a:solidFill>
            <a:srgbClr val="E0E0E0"/>
          </a:solidFill>
          <a:ln>
            <a:noFill/>
          </a:ln>
        </p:spPr>
        <p:txBody>
          <a:bodyPr spcFirstLastPara="1" wrap="square" lIns="121900" tIns="121900" rIns="121900" bIns="121900" anchor="ctr" anchorCtr="0">
            <a:noAutofit/>
          </a:bodyPr>
          <a:lstStyle/>
          <a:p>
            <a:endParaRPr sz="2400"/>
          </a:p>
        </p:txBody>
      </p:sp>
      <p:sp>
        <p:nvSpPr>
          <p:cNvPr id="5189" name="Google Shape;5189;p47"/>
          <p:cNvSpPr txBox="1"/>
          <p:nvPr/>
        </p:nvSpPr>
        <p:spPr>
          <a:xfrm>
            <a:off x="902312" y="1867870"/>
            <a:ext cx="5076461" cy="382800"/>
          </a:xfrm>
          <a:prstGeom prst="rect">
            <a:avLst/>
          </a:prstGeom>
          <a:noFill/>
          <a:ln>
            <a:noFill/>
          </a:ln>
        </p:spPr>
        <p:txBody>
          <a:bodyPr spcFirstLastPara="1" wrap="square" lIns="121900" tIns="121900" rIns="121900" bIns="121900" anchor="ctr" anchorCtr="0">
            <a:noAutofit/>
          </a:bodyPr>
          <a:lstStyle/>
          <a:p>
            <a:pPr algn="ctr"/>
            <a:r>
              <a:rPr lang="en-US" sz="2400" b="1" dirty="0">
                <a:solidFill>
                  <a:srgbClr val="D3A77B"/>
                </a:solidFill>
                <a:effectLst>
                  <a:outerShdw blurRad="38100" dist="38100" dir="2700000" algn="tl">
                    <a:srgbClr val="000000">
                      <a:alpha val="43137"/>
                    </a:srgbClr>
                  </a:outerShdw>
                </a:effectLst>
              </a:rPr>
              <a:t>T</a:t>
            </a:r>
            <a:r>
              <a:rPr lang="en-US" sz="2400" b="1" dirty="0" smtClean="0">
                <a:solidFill>
                  <a:srgbClr val="D3A77B"/>
                </a:solidFill>
                <a:effectLst>
                  <a:outerShdw blurRad="38100" dist="38100" dir="2700000" algn="tl">
                    <a:srgbClr val="000000">
                      <a:alpha val="43137"/>
                    </a:srgbClr>
                  </a:outerShdw>
                </a:effectLst>
              </a:rPr>
              <a:t>echnical capacity</a:t>
            </a:r>
            <a:endParaRPr sz="2400" b="1" dirty="0">
              <a:solidFill>
                <a:srgbClr val="D3A77B"/>
              </a:solidFill>
              <a:effectLst>
                <a:outerShdw blurRad="38100" dist="38100" dir="2700000" algn="tl">
                  <a:srgbClr val="000000">
                    <a:alpha val="43137"/>
                  </a:srgbClr>
                </a:outerShdw>
              </a:effectLst>
              <a:latin typeface="Fira Sans"/>
              <a:ea typeface="Fira Sans"/>
              <a:cs typeface="Fira Sans"/>
              <a:sym typeface="Fira Sans"/>
            </a:endParaRPr>
          </a:p>
        </p:txBody>
      </p:sp>
      <p:sp>
        <p:nvSpPr>
          <p:cNvPr id="5190" name="Google Shape;5190;p47"/>
          <p:cNvSpPr txBox="1"/>
          <p:nvPr/>
        </p:nvSpPr>
        <p:spPr>
          <a:xfrm>
            <a:off x="-87750" y="3727667"/>
            <a:ext cx="4142051" cy="382800"/>
          </a:xfrm>
          <a:prstGeom prst="rect">
            <a:avLst/>
          </a:prstGeom>
          <a:noFill/>
          <a:ln>
            <a:noFill/>
          </a:ln>
        </p:spPr>
        <p:txBody>
          <a:bodyPr spcFirstLastPara="1" wrap="square" lIns="121900" tIns="121900" rIns="121900" bIns="121900" anchor="ctr" anchorCtr="0">
            <a:noAutofit/>
          </a:bodyPr>
          <a:lstStyle/>
          <a:p>
            <a:pPr algn="ctr"/>
            <a:r>
              <a:rPr lang="en-US" sz="2400" b="1" dirty="0">
                <a:solidFill>
                  <a:srgbClr val="996600"/>
                </a:solidFill>
              </a:rPr>
              <a:t>Biophysical </a:t>
            </a:r>
            <a:r>
              <a:rPr lang="en-US" sz="2400" b="1" dirty="0" smtClean="0">
                <a:solidFill>
                  <a:srgbClr val="996600"/>
                </a:solidFill>
              </a:rPr>
              <a:t>characteristics</a:t>
            </a:r>
            <a:endParaRPr sz="2400" b="1" dirty="0">
              <a:solidFill>
                <a:srgbClr val="996600"/>
              </a:solidFill>
              <a:latin typeface="Fira Sans"/>
              <a:ea typeface="Fira Sans"/>
              <a:cs typeface="Fira Sans"/>
              <a:sym typeface="Fira Sans"/>
            </a:endParaRPr>
          </a:p>
        </p:txBody>
      </p:sp>
      <p:sp>
        <p:nvSpPr>
          <p:cNvPr id="5191" name="Google Shape;5191;p47"/>
          <p:cNvSpPr txBox="1"/>
          <p:nvPr/>
        </p:nvSpPr>
        <p:spPr>
          <a:xfrm>
            <a:off x="7250127" y="1906536"/>
            <a:ext cx="3622234" cy="382800"/>
          </a:xfrm>
          <a:prstGeom prst="rect">
            <a:avLst/>
          </a:prstGeom>
          <a:noFill/>
          <a:ln>
            <a:noFill/>
          </a:ln>
        </p:spPr>
        <p:txBody>
          <a:bodyPr spcFirstLastPara="1" wrap="square" lIns="121900" tIns="121900" rIns="121900" bIns="121900" anchor="ctr" anchorCtr="0">
            <a:noAutofit/>
          </a:bodyPr>
          <a:lstStyle/>
          <a:p>
            <a:pPr algn="ctr"/>
            <a:r>
              <a:rPr lang="en-US" sz="2400" b="1" dirty="0">
                <a:solidFill>
                  <a:schemeClr val="accent2">
                    <a:lumMod val="75000"/>
                  </a:schemeClr>
                </a:solidFill>
              </a:rPr>
              <a:t>P</a:t>
            </a:r>
            <a:r>
              <a:rPr lang="en-US" sz="2400" b="1" dirty="0" smtClean="0">
                <a:solidFill>
                  <a:schemeClr val="accent2">
                    <a:lumMod val="75000"/>
                  </a:schemeClr>
                </a:solidFill>
              </a:rPr>
              <a:t>rojection </a:t>
            </a:r>
            <a:r>
              <a:rPr lang="en-US" sz="2400" b="1" dirty="0">
                <a:solidFill>
                  <a:schemeClr val="accent2">
                    <a:lumMod val="75000"/>
                  </a:schemeClr>
                </a:solidFill>
              </a:rPr>
              <a:t>of the node</a:t>
            </a:r>
            <a:endParaRPr sz="2400" b="1" dirty="0">
              <a:solidFill>
                <a:schemeClr val="accent2">
                  <a:lumMod val="75000"/>
                </a:schemeClr>
              </a:solidFill>
              <a:latin typeface="Fira Sans"/>
              <a:ea typeface="Fira Sans"/>
              <a:cs typeface="Fira Sans"/>
              <a:sym typeface="Fira Sans"/>
            </a:endParaRPr>
          </a:p>
        </p:txBody>
      </p:sp>
      <p:sp>
        <p:nvSpPr>
          <p:cNvPr id="5192" name="Google Shape;5192;p47"/>
          <p:cNvSpPr txBox="1"/>
          <p:nvPr/>
        </p:nvSpPr>
        <p:spPr>
          <a:xfrm>
            <a:off x="8886812" y="3712474"/>
            <a:ext cx="3136633" cy="382800"/>
          </a:xfrm>
          <a:prstGeom prst="rect">
            <a:avLst/>
          </a:prstGeom>
          <a:noFill/>
          <a:ln>
            <a:noFill/>
          </a:ln>
        </p:spPr>
        <p:txBody>
          <a:bodyPr spcFirstLastPara="1" wrap="square" lIns="121900" tIns="121900" rIns="121900" bIns="121900" anchor="ctr" anchorCtr="0">
            <a:noAutofit/>
          </a:bodyPr>
          <a:lstStyle/>
          <a:p>
            <a:pPr algn="ctr"/>
            <a:r>
              <a:rPr lang="en-US" sz="2400" b="1" dirty="0" smtClean="0">
                <a:solidFill>
                  <a:srgbClr val="D3A77B"/>
                </a:solidFill>
              </a:rPr>
              <a:t>Financial </a:t>
            </a:r>
            <a:r>
              <a:rPr lang="en-US" sz="2400" b="1" dirty="0">
                <a:solidFill>
                  <a:srgbClr val="D3A77B"/>
                </a:solidFill>
              </a:rPr>
              <a:t>capacity</a:t>
            </a:r>
            <a:endParaRPr sz="2400" b="1" dirty="0">
              <a:solidFill>
                <a:srgbClr val="D3A77B"/>
              </a:solidFill>
              <a:latin typeface="Fira Sans"/>
              <a:ea typeface="Fira Sans"/>
              <a:cs typeface="Fira Sans"/>
              <a:sym typeface="Fira Sans"/>
            </a:endParaRPr>
          </a:p>
        </p:txBody>
      </p:sp>
      <p:sp>
        <p:nvSpPr>
          <p:cNvPr id="5193" name="Google Shape;5193;p47"/>
          <p:cNvSpPr txBox="1"/>
          <p:nvPr/>
        </p:nvSpPr>
        <p:spPr>
          <a:xfrm>
            <a:off x="1195754" y="2250215"/>
            <a:ext cx="3605553" cy="1128227"/>
          </a:xfrm>
          <a:prstGeom prst="rect">
            <a:avLst/>
          </a:prstGeom>
          <a:noFill/>
          <a:ln>
            <a:noFill/>
          </a:ln>
        </p:spPr>
        <p:txBody>
          <a:bodyPr spcFirstLastPara="1" wrap="square" lIns="121900" tIns="121900" rIns="121900" bIns="121900" anchor="ctr" anchorCtr="0">
            <a:noAutofit/>
          </a:bodyPr>
          <a:lstStyle/>
          <a:p>
            <a:pPr algn="just">
              <a:lnSpc>
                <a:spcPct val="107000"/>
              </a:lnSpc>
              <a:spcAft>
                <a:spcPts val="800"/>
              </a:spcAft>
            </a:pPr>
            <a:r>
              <a:rPr lang="en-US" sz="1600" dirty="0">
                <a:latin typeface="Palatino Linotype" panose="02040502050505030304" pitchFamily="18" charset="0"/>
                <a:ea typeface="Calibri" panose="020F0502020204030204" pitchFamily="34" charset="0"/>
                <a:cs typeface="Times New Roman" panose="02020603050405020304" pitchFamily="18" charset="0"/>
              </a:rPr>
              <a:t>Sufficient to moderate, with necessary technical support for the development of low-energy eco-technologies</a:t>
            </a:r>
            <a:endParaRPr lang="es-MX"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194" name="Google Shape;5194;p47"/>
          <p:cNvSpPr txBox="1"/>
          <p:nvPr/>
        </p:nvSpPr>
        <p:spPr>
          <a:xfrm>
            <a:off x="45064" y="4211760"/>
            <a:ext cx="4038758" cy="1398434"/>
          </a:xfrm>
          <a:prstGeom prst="rect">
            <a:avLst/>
          </a:prstGeom>
          <a:noFill/>
          <a:ln>
            <a:noFill/>
          </a:ln>
        </p:spPr>
        <p:txBody>
          <a:bodyPr spcFirstLastPara="1" wrap="square" lIns="121900" tIns="121900" rIns="121900" bIns="121900" anchor="ctr" anchorCtr="0">
            <a:noAutofit/>
          </a:bodyPr>
          <a:lstStyle/>
          <a:p>
            <a:pPr algn="just">
              <a:lnSpc>
                <a:spcPct val="107000"/>
              </a:lnSpc>
              <a:spcAft>
                <a:spcPts val="800"/>
              </a:spcAft>
            </a:pPr>
            <a:r>
              <a:rPr lang="en-US" sz="1600" dirty="0">
                <a:latin typeface="Palatino Linotype" panose="02040502050505030304" pitchFamily="18" charset="0"/>
                <a:ea typeface="Calibri" panose="020F0502020204030204" pitchFamily="34" charset="0"/>
                <a:cs typeface="Times New Roman" panose="02020603050405020304" pitchFamily="18" charset="0"/>
              </a:rPr>
              <a:t>Soils with 73% fertility level. 46% erosion, 67% vegetation cover; existence of native vegetation - pristine in 95% of the area, 5% slope of the land. </a:t>
            </a:r>
            <a:r>
              <a:rPr lang="en-US" sz="1600" dirty="0" smtClean="0">
                <a:latin typeface="Palatino Linotype" panose="02040502050505030304" pitchFamily="18" charset="0"/>
                <a:ea typeface="Calibri" panose="020F0502020204030204" pitchFamily="34" charset="0"/>
                <a:cs typeface="Times New Roman" panose="02020603050405020304" pitchFamily="18" charset="0"/>
              </a:rPr>
              <a:t>Presence </a:t>
            </a:r>
            <a:r>
              <a:rPr lang="en-US" sz="1600" dirty="0">
                <a:latin typeface="Palatino Linotype" panose="02040502050505030304" pitchFamily="18" charset="0"/>
                <a:ea typeface="Calibri" panose="020F0502020204030204" pitchFamily="34" charset="0"/>
                <a:cs typeface="Times New Roman" panose="02020603050405020304" pitchFamily="18" charset="0"/>
              </a:rPr>
              <a:t>of faunal </a:t>
            </a:r>
            <a:r>
              <a:rPr lang="en-US" sz="1600" dirty="0" smtClean="0">
                <a:latin typeface="Palatino Linotype" panose="02040502050505030304" pitchFamily="18" charset="0"/>
                <a:ea typeface="Calibri" panose="020F0502020204030204" pitchFamily="34" charset="0"/>
                <a:cs typeface="Times New Roman" panose="02020603050405020304" pitchFamily="18" charset="0"/>
              </a:rPr>
              <a:t>diversity</a:t>
            </a:r>
            <a:endParaRPr lang="es-MX"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195" name="Google Shape;5195;p47"/>
          <p:cNvSpPr txBox="1"/>
          <p:nvPr/>
        </p:nvSpPr>
        <p:spPr>
          <a:xfrm>
            <a:off x="7822151" y="2304796"/>
            <a:ext cx="4201294" cy="809850"/>
          </a:xfrm>
          <a:prstGeom prst="rect">
            <a:avLst/>
          </a:prstGeom>
          <a:noFill/>
          <a:ln>
            <a:noFill/>
          </a:ln>
        </p:spPr>
        <p:txBody>
          <a:bodyPr spcFirstLastPara="1" wrap="square" lIns="121900" tIns="121900" rIns="121900" bIns="121900" anchor="ctr" anchorCtr="0">
            <a:noAutofit/>
          </a:bodyPr>
          <a:lstStyle/>
          <a:p>
            <a:pPr algn="just">
              <a:lnSpc>
                <a:spcPct val="107000"/>
              </a:lnSpc>
              <a:spcAft>
                <a:spcPts val="800"/>
              </a:spcAft>
            </a:pPr>
            <a:r>
              <a:rPr lang="en-US" sz="1600" dirty="0">
                <a:latin typeface="Palatino Linotype" panose="02040502050505030304" pitchFamily="18" charset="0"/>
                <a:ea typeface="Calibri" panose="020F0502020204030204" pitchFamily="34" charset="0"/>
                <a:cs typeface="Times New Roman" panose="02020603050405020304" pitchFamily="18" charset="0"/>
              </a:rPr>
              <a:t>To be a diverse node in the activities aimed at fulfilling the SDGs. Presents innovative activities and ideas</a:t>
            </a:r>
            <a:endParaRPr lang="es-MX"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196" name="Google Shape;5196;p47"/>
          <p:cNvSpPr txBox="1"/>
          <p:nvPr/>
        </p:nvSpPr>
        <p:spPr>
          <a:xfrm>
            <a:off x="8965317" y="4110467"/>
            <a:ext cx="3058128" cy="1185396"/>
          </a:xfrm>
          <a:prstGeom prst="rect">
            <a:avLst/>
          </a:prstGeom>
          <a:noFill/>
          <a:ln>
            <a:noFill/>
          </a:ln>
        </p:spPr>
        <p:txBody>
          <a:bodyPr spcFirstLastPara="1" wrap="square" lIns="121900" tIns="121900" rIns="121900" bIns="121900" anchor="ctr" anchorCtr="0">
            <a:noAutofit/>
          </a:bodyPr>
          <a:lstStyle/>
          <a:p>
            <a:pPr algn="just">
              <a:lnSpc>
                <a:spcPct val="107000"/>
              </a:lnSpc>
              <a:spcAft>
                <a:spcPts val="800"/>
              </a:spcAft>
            </a:pPr>
            <a:r>
              <a:rPr lang="en-US" sz="1600" dirty="0">
                <a:latin typeface="Palatino Linotype" panose="02040502050505030304" pitchFamily="18" charset="0"/>
                <a:ea typeface="Calibri" panose="020F0502020204030204" pitchFamily="34" charset="0"/>
                <a:cs typeface="Times New Roman" panose="02020603050405020304" pitchFamily="18" charset="0"/>
              </a:rPr>
              <a:t>Sufficient for the development of ecological projects that require low investment</a:t>
            </a:r>
            <a:endParaRPr lang="es-MX" sz="14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5197" name="Google Shape;5197;p47"/>
          <p:cNvGrpSpPr/>
          <p:nvPr/>
        </p:nvGrpSpPr>
        <p:grpSpPr>
          <a:xfrm>
            <a:off x="8886812" y="1478542"/>
            <a:ext cx="426736" cy="426728"/>
            <a:chOff x="1308631" y="1507830"/>
            <a:chExt cx="350166" cy="350198"/>
          </a:xfrm>
        </p:grpSpPr>
        <p:sp>
          <p:nvSpPr>
            <p:cNvPr id="5198" name="Google Shape;5198;p47"/>
            <p:cNvSpPr/>
            <p:nvPr/>
          </p:nvSpPr>
          <p:spPr>
            <a:xfrm>
              <a:off x="1308631" y="1507830"/>
              <a:ext cx="350166" cy="350198"/>
            </a:xfrm>
            <a:custGeom>
              <a:avLst/>
              <a:gdLst/>
              <a:ahLst/>
              <a:cxnLst/>
              <a:rect l="l" t="t" r="r" b="b"/>
              <a:pathLst>
                <a:path w="11002" h="11003" extrusionOk="0">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199" name="Google Shape;5199;p47"/>
            <p:cNvSpPr/>
            <p:nvPr/>
          </p:nvSpPr>
          <p:spPr>
            <a:xfrm>
              <a:off x="1373049" y="1574063"/>
              <a:ext cx="181544" cy="179730"/>
            </a:xfrm>
            <a:custGeom>
              <a:avLst/>
              <a:gdLst/>
              <a:ahLst/>
              <a:cxnLst/>
              <a:rect l="l" t="t" r="r" b="b"/>
              <a:pathLst>
                <a:path w="5704" h="5647" extrusionOk="0">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200" name="Google Shape;5200;p47"/>
            <p:cNvSpPr/>
            <p:nvPr/>
          </p:nvSpPr>
          <p:spPr>
            <a:xfrm>
              <a:off x="1411338" y="1606368"/>
              <a:ext cx="182276" cy="186477"/>
            </a:xfrm>
            <a:custGeom>
              <a:avLst/>
              <a:gdLst/>
              <a:ahLst/>
              <a:cxnLst/>
              <a:rect l="l" t="t" r="r" b="b"/>
              <a:pathLst>
                <a:path w="5727" h="5859" extrusionOk="0">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201" name="Google Shape;5201;p47"/>
            <p:cNvSpPr/>
            <p:nvPr/>
          </p:nvSpPr>
          <p:spPr>
            <a:xfrm>
              <a:off x="1461721" y="1634026"/>
              <a:ext cx="43986" cy="15564"/>
            </a:xfrm>
            <a:custGeom>
              <a:avLst/>
              <a:gdLst/>
              <a:ahLst/>
              <a:cxnLst/>
              <a:rect l="l" t="t" r="r" b="b"/>
              <a:pathLst>
                <a:path w="1382" h="489" extrusionOk="0">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5202" name="Google Shape;5202;p47"/>
          <p:cNvGrpSpPr/>
          <p:nvPr/>
        </p:nvGrpSpPr>
        <p:grpSpPr>
          <a:xfrm>
            <a:off x="10242367" y="3352242"/>
            <a:ext cx="426715" cy="341383"/>
            <a:chOff x="1278299" y="2439293"/>
            <a:chExt cx="410829" cy="332343"/>
          </a:xfrm>
        </p:grpSpPr>
        <p:sp>
          <p:nvSpPr>
            <p:cNvPr id="5203" name="Google Shape;5203;p47"/>
            <p:cNvSpPr/>
            <p:nvPr/>
          </p:nvSpPr>
          <p:spPr>
            <a:xfrm>
              <a:off x="1360159" y="2510141"/>
              <a:ext cx="245963" cy="12540"/>
            </a:xfrm>
            <a:custGeom>
              <a:avLst/>
              <a:gdLst/>
              <a:ahLst/>
              <a:cxnLst/>
              <a:rect l="l" t="t" r="r" b="b"/>
              <a:pathLst>
                <a:path w="7728" h="394" extrusionOk="0">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04" name="Google Shape;5204;p47"/>
            <p:cNvSpPr/>
            <p:nvPr/>
          </p:nvSpPr>
          <p:spPr>
            <a:xfrm>
              <a:off x="1360159" y="2575706"/>
              <a:ext cx="245963" cy="12158"/>
            </a:xfrm>
            <a:custGeom>
              <a:avLst/>
              <a:gdLst/>
              <a:ahLst/>
              <a:cxnLst/>
              <a:rect l="l" t="t" r="r" b="b"/>
              <a:pathLst>
                <a:path w="7728" h="382" extrusionOk="0">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05" name="Google Shape;5205;p47"/>
            <p:cNvSpPr/>
            <p:nvPr/>
          </p:nvSpPr>
          <p:spPr>
            <a:xfrm>
              <a:off x="1437086" y="2618132"/>
              <a:ext cx="92873" cy="12540"/>
            </a:xfrm>
            <a:custGeom>
              <a:avLst/>
              <a:gdLst/>
              <a:ahLst/>
              <a:cxnLst/>
              <a:rect l="l" t="t" r="r" b="b"/>
              <a:pathLst>
                <a:path w="2918" h="394" extrusionOk="0">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06" name="Google Shape;5206;p47"/>
            <p:cNvSpPr/>
            <p:nvPr/>
          </p:nvSpPr>
          <p:spPr>
            <a:xfrm>
              <a:off x="1419295" y="2543115"/>
              <a:ext cx="186827" cy="12158"/>
            </a:xfrm>
            <a:custGeom>
              <a:avLst/>
              <a:gdLst/>
              <a:ahLst/>
              <a:cxnLst/>
              <a:rect l="l" t="t" r="r" b="b"/>
              <a:pathLst>
                <a:path w="5870" h="382" extrusionOk="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07" name="Google Shape;5207;p47"/>
            <p:cNvSpPr/>
            <p:nvPr/>
          </p:nvSpPr>
          <p:spPr>
            <a:xfrm>
              <a:off x="1360541" y="2543115"/>
              <a:ext cx="43604" cy="12158"/>
            </a:xfrm>
            <a:custGeom>
              <a:avLst/>
              <a:gdLst/>
              <a:ahLst/>
              <a:cxnLst/>
              <a:rect l="l" t="t" r="r" b="b"/>
              <a:pathLst>
                <a:path w="1370" h="382" extrusionOk="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08" name="Google Shape;5208;p47"/>
            <p:cNvSpPr/>
            <p:nvPr/>
          </p:nvSpPr>
          <p:spPr>
            <a:xfrm>
              <a:off x="1306721" y="2469211"/>
              <a:ext cx="353222" cy="228171"/>
            </a:xfrm>
            <a:custGeom>
              <a:avLst/>
              <a:gdLst/>
              <a:ahLst/>
              <a:cxnLst/>
              <a:rect l="l" t="t" r="r" b="b"/>
              <a:pathLst>
                <a:path w="11098" h="7169" extrusionOk="0">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09" name="Google Shape;5209;p47"/>
            <p:cNvSpPr/>
            <p:nvPr/>
          </p:nvSpPr>
          <p:spPr>
            <a:xfrm>
              <a:off x="1278299" y="2439293"/>
              <a:ext cx="410829" cy="332343"/>
            </a:xfrm>
            <a:custGeom>
              <a:avLst/>
              <a:gdLst/>
              <a:ahLst/>
              <a:cxnLst/>
              <a:rect l="l" t="t" r="r" b="b"/>
              <a:pathLst>
                <a:path w="12908" h="10442" extrusionOk="0">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210" name="Google Shape;5210;p47"/>
            <p:cNvSpPr/>
            <p:nvPr/>
          </p:nvSpPr>
          <p:spPr>
            <a:xfrm>
              <a:off x="1562519" y="2630640"/>
              <a:ext cx="74699" cy="74699"/>
            </a:xfrm>
            <a:custGeom>
              <a:avLst/>
              <a:gdLst/>
              <a:ahLst/>
              <a:cxnLst/>
              <a:rect l="l" t="t" r="r" b="b"/>
              <a:pathLst>
                <a:path w="2347" h="2347" extrusionOk="0">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5211" name="Google Shape;5211;p47"/>
          <p:cNvGrpSpPr/>
          <p:nvPr/>
        </p:nvGrpSpPr>
        <p:grpSpPr>
          <a:xfrm>
            <a:off x="1522809" y="3309571"/>
            <a:ext cx="426727" cy="426719"/>
            <a:chOff x="2640993" y="3357835"/>
            <a:chExt cx="365348" cy="364966"/>
          </a:xfrm>
        </p:grpSpPr>
        <p:sp>
          <p:nvSpPr>
            <p:cNvPr id="5212" name="Google Shape;5212;p47"/>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3" name="Google Shape;5213;p47"/>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4" name="Google Shape;5214;p47"/>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5" name="Google Shape;5215;p47"/>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6" name="Google Shape;5216;p47"/>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7" name="Google Shape;5217;p47"/>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8" name="Google Shape;5218;p47"/>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19" name="Google Shape;5219;p47"/>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20" name="Google Shape;5220;p47"/>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221" name="Google Shape;5221;p47"/>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5222" name="Google Shape;5222;p47"/>
          <p:cNvGrpSpPr/>
          <p:nvPr/>
        </p:nvGrpSpPr>
        <p:grpSpPr>
          <a:xfrm>
            <a:off x="3461349" y="1440691"/>
            <a:ext cx="426701" cy="426701"/>
            <a:chOff x="3095745" y="3805393"/>
            <a:chExt cx="352840" cy="354717"/>
          </a:xfrm>
        </p:grpSpPr>
        <p:sp>
          <p:nvSpPr>
            <p:cNvPr id="5223" name="Google Shape;5223;p47"/>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24" name="Google Shape;5224;p47"/>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25" name="Google Shape;5225;p47"/>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26" name="Google Shape;5226;p47"/>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27" name="Google Shape;5227;p47"/>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28" name="Google Shape;5228;p47"/>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822" y="2406088"/>
            <a:ext cx="4540537" cy="3367094"/>
          </a:xfrm>
          <a:prstGeom prst="ellipse">
            <a:avLst/>
          </a:prstGeom>
          <a:ln>
            <a:noFill/>
          </a:ln>
          <a:effectLst>
            <a:softEdge rad="112500"/>
          </a:effectLst>
        </p:spPr>
      </p:pic>
      <p:sp>
        <p:nvSpPr>
          <p:cNvPr id="443" name="Rectángulo 442"/>
          <p:cNvSpPr/>
          <p:nvPr/>
        </p:nvSpPr>
        <p:spPr>
          <a:xfrm>
            <a:off x="217463" y="5765612"/>
            <a:ext cx="11805982" cy="388696"/>
          </a:xfrm>
          <a:prstGeom prst="rect">
            <a:avLst/>
          </a:prstGeom>
        </p:spPr>
        <p:txBody>
          <a:bodyPr wrap="square">
            <a:spAutoFit/>
          </a:bodyPr>
          <a:lstStyle/>
          <a:p>
            <a:pPr algn="just">
              <a:lnSpc>
                <a:spcPct val="107000"/>
              </a:lnSpc>
              <a:spcAft>
                <a:spcPts val="800"/>
              </a:spcAft>
            </a:pPr>
            <a:r>
              <a:rPr lang="en-US" b="1" i="1" dirty="0" smtClean="0">
                <a:latin typeface="Palatino Linotype" panose="02040502050505030304" pitchFamily="18" charset="0"/>
                <a:ea typeface="Calibri" panose="020F0502020204030204" pitchFamily="34" charset="0"/>
                <a:cs typeface="Times New Roman" panose="02020603050405020304" pitchFamily="18" charset="0"/>
              </a:rPr>
              <a:t>5. </a:t>
            </a:r>
            <a:r>
              <a:rPr lang="en-US" b="1" i="1" dirty="0">
                <a:latin typeface="Palatino Linotype" panose="02040502050505030304" pitchFamily="18" charset="0"/>
                <a:ea typeface="Calibri" panose="020F0502020204030204" pitchFamily="34" charset="0"/>
                <a:cs typeface="Times New Roman" panose="02020603050405020304" pitchFamily="18" charset="0"/>
              </a:rPr>
              <a:t>Conditioning criteria for the adoption of potential productive activities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9" name="Imagen 48"/>
          <p:cNvPicPr>
            <a:picLocks noChangeAspect="1"/>
          </p:cNvPicPr>
          <p:nvPr/>
        </p:nvPicPr>
        <p:blipFill rotWithShape="1">
          <a:blip r:embed="rId4"/>
          <a:srcRect l="6716" t="26456" r="13246" b="56422"/>
          <a:stretch/>
        </p:blipFill>
        <p:spPr>
          <a:xfrm>
            <a:off x="0" y="0"/>
            <a:ext cx="9758149" cy="1173707"/>
          </a:xfrm>
          <a:prstGeom prst="rect">
            <a:avLst/>
          </a:prstGeom>
        </p:spPr>
      </p:pic>
      <p:pic>
        <p:nvPicPr>
          <p:cNvPr id="50" name="Imagen 49"/>
          <p:cNvPicPr>
            <a:picLocks noChangeAspect="1"/>
          </p:cNvPicPr>
          <p:nvPr/>
        </p:nvPicPr>
        <p:blipFill rotWithShape="1">
          <a:blip r:embed="rId4"/>
          <a:srcRect l="30000" t="74474" r="8544" b="15935"/>
          <a:stretch/>
        </p:blipFill>
        <p:spPr>
          <a:xfrm>
            <a:off x="0" y="6277971"/>
            <a:ext cx="7492621" cy="657402"/>
          </a:xfrm>
          <a:prstGeom prst="rect">
            <a:avLst/>
          </a:prstGeom>
        </p:spPr>
      </p:pic>
    </p:spTree>
    <p:extLst>
      <p:ext uri="{BB962C8B-B14F-4D97-AF65-F5344CB8AC3E}">
        <p14:creationId xmlns:p14="http://schemas.microsoft.com/office/powerpoint/2010/main" val="207408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8"/>
          <p:cNvSpPr txBox="1"/>
          <p:nvPr/>
        </p:nvSpPr>
        <p:spPr>
          <a:xfrm>
            <a:off x="3204090" y="1189686"/>
            <a:ext cx="6903496" cy="543623"/>
          </a:xfrm>
          <a:prstGeom prst="rect">
            <a:avLst/>
          </a:prstGeom>
          <a:noFill/>
          <a:ln>
            <a:noFill/>
          </a:ln>
        </p:spPr>
        <p:txBody>
          <a:bodyPr spcFirstLastPara="1" wrap="square" lIns="121900" tIns="121900" rIns="121900" bIns="121900" anchor="t" anchorCtr="0">
            <a:noAutofit/>
          </a:bodyPr>
          <a:lstStyle/>
          <a:p>
            <a:pPr algn="ctr"/>
            <a:r>
              <a:rPr lang="en-US" sz="2000" b="1" i="1" dirty="0">
                <a:latin typeface="Palatino Linotype" panose="02040502050505030304" pitchFamily="18" charset="0"/>
                <a:ea typeface="Calibri" panose="020F0502020204030204" pitchFamily="34" charset="0"/>
                <a:cs typeface="Times New Roman" panose="02020603050405020304" pitchFamily="18" charset="0"/>
              </a:rPr>
              <a:t>Alternatives for the </a:t>
            </a:r>
            <a:r>
              <a:rPr lang="en-US" sz="2000" b="1" i="1" dirty="0" smtClean="0">
                <a:latin typeface="Palatino Linotype" panose="02040502050505030304" pitchFamily="18" charset="0"/>
                <a:ea typeface="Calibri" panose="020F0502020204030204" pitchFamily="34" charset="0"/>
                <a:cs typeface="Times New Roman" panose="02020603050405020304" pitchFamily="18" charset="0"/>
              </a:rPr>
              <a:t>transition of node of study</a:t>
            </a:r>
            <a:endParaRPr sz="2000" dirty="0">
              <a:solidFill>
                <a:srgbClr val="000000"/>
              </a:solidFill>
              <a:ea typeface="Fira Sans"/>
              <a:cs typeface="Fira Sans"/>
              <a:sym typeface="Fira Sans"/>
            </a:endParaRPr>
          </a:p>
        </p:txBody>
      </p:sp>
      <p:sp>
        <p:nvSpPr>
          <p:cNvPr id="431" name="Google Shape;431;p18"/>
          <p:cNvSpPr/>
          <p:nvPr/>
        </p:nvSpPr>
        <p:spPr>
          <a:xfrm>
            <a:off x="4393723" y="3264404"/>
            <a:ext cx="561964" cy="2235833"/>
          </a:xfrm>
          <a:custGeom>
            <a:avLst/>
            <a:gdLst/>
            <a:ahLst/>
            <a:cxnLst/>
            <a:rect l="l" t="t" r="r" b="b"/>
            <a:pathLst>
              <a:path w="2237" h="7851" extrusionOk="0">
                <a:moveTo>
                  <a:pt x="1" y="0"/>
                </a:moveTo>
                <a:lnTo>
                  <a:pt x="1" y="7850"/>
                </a:lnTo>
                <a:lnTo>
                  <a:pt x="2236" y="7850"/>
                </a:lnTo>
                <a:lnTo>
                  <a:pt x="2236"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32" name="Google Shape;432;p18"/>
          <p:cNvSpPr/>
          <p:nvPr/>
        </p:nvSpPr>
        <p:spPr>
          <a:xfrm>
            <a:off x="6357745" y="2892463"/>
            <a:ext cx="460223" cy="2607476"/>
          </a:xfrm>
          <a:custGeom>
            <a:avLst/>
            <a:gdLst/>
            <a:ahLst/>
            <a:cxnLst/>
            <a:rect l="l" t="t" r="r" b="b"/>
            <a:pathLst>
              <a:path w="1832" h="9156" extrusionOk="0">
                <a:moveTo>
                  <a:pt x="1" y="1"/>
                </a:moveTo>
                <a:lnTo>
                  <a:pt x="1" y="9155"/>
                </a:lnTo>
                <a:lnTo>
                  <a:pt x="1831" y="9155"/>
                </a:lnTo>
                <a:lnTo>
                  <a:pt x="183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33" name="Google Shape;433;p18"/>
          <p:cNvSpPr/>
          <p:nvPr/>
        </p:nvSpPr>
        <p:spPr>
          <a:xfrm>
            <a:off x="5332022" y="4343770"/>
            <a:ext cx="561713" cy="1156220"/>
          </a:xfrm>
          <a:custGeom>
            <a:avLst/>
            <a:gdLst/>
            <a:ahLst/>
            <a:cxnLst/>
            <a:rect l="l" t="t" r="r" b="b"/>
            <a:pathLst>
              <a:path w="2236" h="4060" extrusionOk="0">
                <a:moveTo>
                  <a:pt x="0" y="0"/>
                </a:moveTo>
                <a:lnTo>
                  <a:pt x="0" y="4059"/>
                </a:lnTo>
                <a:lnTo>
                  <a:pt x="2236" y="4059"/>
                </a:lnTo>
                <a:lnTo>
                  <a:pt x="2236"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434" name="Google Shape;434;p18"/>
          <p:cNvSpPr/>
          <p:nvPr/>
        </p:nvSpPr>
        <p:spPr>
          <a:xfrm>
            <a:off x="7340006" y="3430152"/>
            <a:ext cx="561713" cy="2069805"/>
          </a:xfrm>
          <a:custGeom>
            <a:avLst/>
            <a:gdLst/>
            <a:ahLst/>
            <a:cxnLst/>
            <a:rect l="l" t="t" r="r" b="b"/>
            <a:pathLst>
              <a:path w="2236" h="7268" extrusionOk="0">
                <a:moveTo>
                  <a:pt x="0" y="1"/>
                </a:moveTo>
                <a:lnTo>
                  <a:pt x="0" y="7267"/>
                </a:lnTo>
                <a:lnTo>
                  <a:pt x="2236" y="7267"/>
                </a:lnTo>
                <a:lnTo>
                  <a:pt x="2236"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35" name="Google Shape;435;p18"/>
          <p:cNvSpPr txBox="1">
            <a:spLocks noGrp="1"/>
          </p:cNvSpPr>
          <p:nvPr>
            <p:ph type="body" idx="1"/>
          </p:nvPr>
        </p:nvSpPr>
        <p:spPr>
          <a:xfrm>
            <a:off x="4329112" y="5501221"/>
            <a:ext cx="633231" cy="7952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2133" b="1" dirty="0" smtClean="0">
                <a:solidFill>
                  <a:schemeClr val="accent3"/>
                </a:solidFill>
              </a:rPr>
              <a:t>Rg</a:t>
            </a:r>
            <a:endParaRPr sz="2133" b="1" dirty="0">
              <a:solidFill>
                <a:schemeClr val="accent3"/>
              </a:solidFill>
            </a:endParaRPr>
          </a:p>
        </p:txBody>
      </p:sp>
      <p:sp>
        <p:nvSpPr>
          <p:cNvPr id="436" name="Google Shape;436;p18"/>
          <p:cNvSpPr txBox="1">
            <a:spLocks noGrp="1"/>
          </p:cNvSpPr>
          <p:nvPr>
            <p:ph type="body" idx="1"/>
          </p:nvPr>
        </p:nvSpPr>
        <p:spPr>
          <a:xfrm>
            <a:off x="5256759" y="5501169"/>
            <a:ext cx="665570" cy="7952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2133" b="1" dirty="0" smtClean="0">
                <a:solidFill>
                  <a:schemeClr val="accent4"/>
                </a:solidFill>
              </a:rPr>
              <a:t>HP</a:t>
            </a:r>
            <a:endParaRPr sz="2133" b="1" dirty="0">
              <a:solidFill>
                <a:schemeClr val="accent4"/>
              </a:solidFill>
            </a:endParaRPr>
          </a:p>
        </p:txBody>
      </p:sp>
      <p:sp>
        <p:nvSpPr>
          <p:cNvPr id="437" name="Google Shape;437;p18"/>
          <p:cNvSpPr txBox="1">
            <a:spLocks noGrp="1"/>
          </p:cNvSpPr>
          <p:nvPr>
            <p:ph type="body" idx="1"/>
          </p:nvPr>
        </p:nvSpPr>
        <p:spPr>
          <a:xfrm>
            <a:off x="6282395" y="5506735"/>
            <a:ext cx="740920" cy="7952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2133" b="1" dirty="0" smtClean="0">
                <a:solidFill>
                  <a:schemeClr val="accent5"/>
                </a:solidFill>
              </a:rPr>
              <a:t>PW</a:t>
            </a:r>
            <a:endParaRPr sz="2133" b="1" dirty="0">
              <a:solidFill>
                <a:schemeClr val="accent5"/>
              </a:solidFill>
            </a:endParaRPr>
          </a:p>
        </p:txBody>
      </p:sp>
      <p:sp>
        <p:nvSpPr>
          <p:cNvPr id="438" name="Google Shape;438;p18"/>
          <p:cNvSpPr txBox="1">
            <a:spLocks noGrp="1"/>
          </p:cNvSpPr>
          <p:nvPr>
            <p:ph type="body" idx="1"/>
          </p:nvPr>
        </p:nvSpPr>
        <p:spPr>
          <a:xfrm>
            <a:off x="7367024" y="5501221"/>
            <a:ext cx="562000" cy="7952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2133" b="1" dirty="0" smtClean="0">
                <a:solidFill>
                  <a:schemeClr val="accent6"/>
                </a:solidFill>
              </a:rPr>
              <a:t>At</a:t>
            </a:r>
            <a:endParaRPr sz="2133" b="1" dirty="0">
              <a:solidFill>
                <a:schemeClr val="accent6"/>
              </a:solidFill>
            </a:endParaRPr>
          </a:p>
        </p:txBody>
      </p:sp>
      <p:sp>
        <p:nvSpPr>
          <p:cNvPr id="439" name="Google Shape;439;p18"/>
          <p:cNvSpPr txBox="1"/>
          <p:nvPr/>
        </p:nvSpPr>
        <p:spPr>
          <a:xfrm>
            <a:off x="170086" y="4555860"/>
            <a:ext cx="3394613" cy="1625358"/>
          </a:xfrm>
          <a:prstGeom prst="rect">
            <a:avLst/>
          </a:prstGeom>
          <a:noFill/>
          <a:ln>
            <a:noFill/>
          </a:ln>
        </p:spPr>
        <p:txBody>
          <a:bodyPr spcFirstLastPara="1" wrap="square" lIns="121900" tIns="121900" rIns="121900" bIns="121900" anchor="t" anchorCtr="0">
            <a:noAutofit/>
          </a:bodyPr>
          <a:lstStyle/>
          <a:p>
            <a:pPr algn="ctr"/>
            <a:r>
              <a:rPr lang="en-US" sz="16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Areas for the </a:t>
            </a:r>
            <a:r>
              <a:rPr lang="en-US" sz="16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Protection </a:t>
            </a:r>
            <a:r>
              <a:rPr lang="en-US" sz="16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of </a:t>
            </a:r>
            <a:r>
              <a:rPr lang="en-US" sz="16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Wildlife </a:t>
            </a:r>
            <a:r>
              <a:rPr lang="en-US" sz="16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(12 - 100 BU), </a:t>
            </a:r>
            <a:endParaRPr lang="en-US" sz="16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algn="ctr"/>
            <a:r>
              <a:rPr lang="en-US" sz="1600" dirty="0" smtClean="0"/>
              <a:t>The </a:t>
            </a:r>
            <a:r>
              <a:rPr lang="en-US" sz="1600" dirty="0"/>
              <a:t>purpose </a:t>
            </a:r>
            <a:r>
              <a:rPr lang="en-US" sz="1600" dirty="0" smtClean="0"/>
              <a:t>is to conserve </a:t>
            </a:r>
            <a:r>
              <a:rPr lang="en-US" sz="1600" dirty="0"/>
              <a:t>undisturbed spaces on the site for the maintenance of migratory and local species</a:t>
            </a:r>
            <a:endParaRPr lang="es-MX" sz="1600" dirty="0"/>
          </a:p>
        </p:txBody>
      </p:sp>
      <p:sp>
        <p:nvSpPr>
          <p:cNvPr id="440" name="Google Shape;440;p18"/>
          <p:cNvSpPr txBox="1"/>
          <p:nvPr/>
        </p:nvSpPr>
        <p:spPr>
          <a:xfrm>
            <a:off x="8894780" y="2056932"/>
            <a:ext cx="2568800" cy="1373220"/>
          </a:xfrm>
          <a:prstGeom prst="rect">
            <a:avLst/>
          </a:prstGeom>
          <a:noFill/>
          <a:ln>
            <a:noFill/>
          </a:ln>
        </p:spPr>
        <p:txBody>
          <a:bodyPr spcFirstLastPara="1" wrap="square" lIns="121900" tIns="121900" rIns="121900" bIns="121900" anchor="t" anchorCtr="0">
            <a:noAutofit/>
          </a:bodyPr>
          <a:lstStyle/>
          <a:p>
            <a:r>
              <a:rPr lang="es-MX" sz="1600" b="1" dirty="0" smtClean="0"/>
              <a:t>Hay </a:t>
            </a:r>
            <a:r>
              <a:rPr lang="es-MX" sz="1600" b="1" dirty="0" err="1" smtClean="0"/>
              <a:t>production</a:t>
            </a:r>
            <a:endParaRPr lang="es-MX" sz="1600" dirty="0"/>
          </a:p>
          <a:p>
            <a:r>
              <a:rPr lang="en-US" sz="1600" dirty="0" smtClean="0"/>
              <a:t>Original activity</a:t>
            </a:r>
            <a:endParaRPr lang="es-MX" sz="1600" dirty="0"/>
          </a:p>
        </p:txBody>
      </p:sp>
      <p:sp>
        <p:nvSpPr>
          <p:cNvPr id="441" name="Google Shape;441;p18"/>
          <p:cNvSpPr txBox="1"/>
          <p:nvPr/>
        </p:nvSpPr>
        <p:spPr>
          <a:xfrm>
            <a:off x="705854" y="2263073"/>
            <a:ext cx="2568800" cy="763200"/>
          </a:xfrm>
          <a:prstGeom prst="rect">
            <a:avLst/>
          </a:prstGeom>
          <a:noFill/>
          <a:ln>
            <a:noFill/>
          </a:ln>
        </p:spPr>
        <p:txBody>
          <a:bodyPr spcFirstLastPara="1" wrap="square" lIns="121900" tIns="121900" rIns="121900" bIns="121900" anchor="t" anchorCtr="0">
            <a:noAutofit/>
          </a:bodyPr>
          <a:lstStyle/>
          <a:p>
            <a:pPr algn="ctr"/>
            <a:r>
              <a:rPr lang="en-US" sz="16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Rescue grazing use (36 - 86 BU</a:t>
            </a:r>
            <a:r>
              <a:rPr lang="en-US" sz="16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a:t>
            </a:r>
          </a:p>
          <a:p>
            <a:pPr algn="just"/>
            <a:r>
              <a:rPr lang="en-US" sz="1600" dirty="0"/>
              <a:t>P</a:t>
            </a:r>
            <a:r>
              <a:rPr lang="en-US" sz="1600" dirty="0" smtClean="0"/>
              <a:t>rovides </a:t>
            </a:r>
            <a:r>
              <a:rPr lang="en-US" sz="1600" dirty="0"/>
              <a:t>a healthy soil cover without pressure from trampling or soil erosion.</a:t>
            </a:r>
            <a:endParaRPr lang="es-MX" sz="1600" dirty="0"/>
          </a:p>
        </p:txBody>
      </p:sp>
      <p:sp>
        <p:nvSpPr>
          <p:cNvPr id="442" name="Google Shape;442;p18"/>
          <p:cNvSpPr txBox="1"/>
          <p:nvPr/>
        </p:nvSpPr>
        <p:spPr>
          <a:xfrm>
            <a:off x="9030010" y="4824229"/>
            <a:ext cx="2568800" cy="763200"/>
          </a:xfrm>
          <a:prstGeom prst="rect">
            <a:avLst/>
          </a:prstGeom>
          <a:noFill/>
          <a:ln>
            <a:noFill/>
          </a:ln>
        </p:spPr>
        <p:txBody>
          <a:bodyPr spcFirstLastPara="1" wrap="square" lIns="121900" tIns="121900" rIns="121900" bIns="121900" anchor="t" anchorCtr="0">
            <a:noAutofit/>
          </a:bodyPr>
          <a:lstStyle/>
          <a:p>
            <a:pPr algn="ctr"/>
            <a:r>
              <a:rPr lang="en-US" sz="16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Aridtourism </a:t>
            </a:r>
            <a:r>
              <a:rPr lang="en-US" sz="16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(14 - 93 BU), </a:t>
            </a:r>
            <a:r>
              <a:rPr lang="en-US" sz="1600" dirty="0"/>
              <a:t>V</a:t>
            </a:r>
            <a:r>
              <a:rPr lang="en-US" sz="1600" dirty="0" smtClean="0"/>
              <a:t>alues </a:t>
            </a:r>
            <a:r>
              <a:rPr lang="en-US" sz="1600" dirty="0"/>
              <a:t>spaces that are direct to the environment and focused on the appreciation of nature</a:t>
            </a:r>
            <a:endParaRPr lang="es-MX" sz="1600" dirty="0">
              <a:solidFill>
                <a:srgbClr val="FF0000"/>
              </a:solidFill>
            </a:endParaRPr>
          </a:p>
          <a:p>
            <a:pPr algn="ctr">
              <a:lnSpc>
                <a:spcPct val="115000"/>
              </a:lnSpc>
              <a:spcAft>
                <a:spcPts val="2133"/>
              </a:spcAft>
            </a:pPr>
            <a:endParaRPr sz="1600" dirty="0">
              <a:solidFill>
                <a:srgbClr val="000000"/>
              </a:solidFill>
              <a:ea typeface="Fira Sans"/>
              <a:cs typeface="Fira Sans"/>
              <a:sym typeface="Fira Sans"/>
            </a:endParaRPr>
          </a:p>
        </p:txBody>
      </p:sp>
      <p:sp>
        <p:nvSpPr>
          <p:cNvPr id="443" name="Google Shape;443;p18"/>
          <p:cNvSpPr txBox="1"/>
          <p:nvPr/>
        </p:nvSpPr>
        <p:spPr>
          <a:xfrm>
            <a:off x="9992673" y="3952962"/>
            <a:ext cx="1745200" cy="5096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en" sz="4800" b="1" dirty="0" smtClean="0">
                <a:solidFill>
                  <a:schemeClr val="accent6"/>
                </a:solidFill>
                <a:ea typeface="Fira Sans"/>
                <a:cs typeface="Fira Sans"/>
                <a:sym typeface="Fira Sans"/>
              </a:rPr>
              <a:t>At</a:t>
            </a:r>
            <a:endParaRPr sz="4800" b="1" dirty="0">
              <a:solidFill>
                <a:schemeClr val="accent6"/>
              </a:solidFill>
              <a:ea typeface="Fira Sans"/>
              <a:cs typeface="Fira Sans"/>
              <a:sym typeface="Fira Sans"/>
            </a:endParaRPr>
          </a:p>
        </p:txBody>
      </p:sp>
      <p:sp>
        <p:nvSpPr>
          <p:cNvPr id="444" name="Google Shape;444;p18"/>
          <p:cNvSpPr txBox="1"/>
          <p:nvPr/>
        </p:nvSpPr>
        <p:spPr>
          <a:xfrm>
            <a:off x="9782767" y="1356042"/>
            <a:ext cx="1745200" cy="5096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r>
              <a:rPr lang="en" sz="4800" b="1" dirty="0" smtClean="0">
                <a:solidFill>
                  <a:schemeClr val="accent4"/>
                </a:solidFill>
                <a:ea typeface="Fira Sans"/>
                <a:cs typeface="Fira Sans"/>
                <a:sym typeface="Fira Sans"/>
              </a:rPr>
              <a:t>HP</a:t>
            </a:r>
            <a:endParaRPr sz="4800" b="1" dirty="0">
              <a:solidFill>
                <a:schemeClr val="accent4"/>
              </a:solidFill>
              <a:ea typeface="Fira Sans"/>
              <a:cs typeface="Fira Sans"/>
              <a:sym typeface="Fira Sans"/>
            </a:endParaRPr>
          </a:p>
        </p:txBody>
      </p:sp>
      <p:sp>
        <p:nvSpPr>
          <p:cNvPr id="445" name="Google Shape;445;p18"/>
          <p:cNvSpPr txBox="1"/>
          <p:nvPr/>
        </p:nvSpPr>
        <p:spPr>
          <a:xfrm>
            <a:off x="508473" y="3849206"/>
            <a:ext cx="1745200" cy="5096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4800" b="1" dirty="0" smtClean="0">
                <a:solidFill>
                  <a:schemeClr val="accent5"/>
                </a:solidFill>
                <a:ea typeface="Fira Sans"/>
                <a:cs typeface="Fira Sans"/>
                <a:sym typeface="Fira Sans"/>
              </a:rPr>
              <a:t>PW</a:t>
            </a:r>
            <a:endParaRPr sz="4800" b="1" dirty="0">
              <a:solidFill>
                <a:schemeClr val="accent5"/>
              </a:solidFill>
              <a:ea typeface="Fira Sans"/>
              <a:cs typeface="Fira Sans"/>
              <a:sym typeface="Fira Sans"/>
            </a:endParaRPr>
          </a:p>
        </p:txBody>
      </p:sp>
      <p:sp>
        <p:nvSpPr>
          <p:cNvPr id="446" name="Google Shape;446;p18"/>
          <p:cNvSpPr txBox="1"/>
          <p:nvPr/>
        </p:nvSpPr>
        <p:spPr>
          <a:xfrm>
            <a:off x="705854" y="1397010"/>
            <a:ext cx="1745200" cy="5096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 sz="4800" b="1" dirty="0" smtClean="0">
                <a:solidFill>
                  <a:schemeClr val="accent3"/>
                </a:solidFill>
                <a:ea typeface="Fira Sans"/>
                <a:cs typeface="Fira Sans"/>
                <a:sym typeface="Fira Sans"/>
              </a:rPr>
              <a:t>Rg</a:t>
            </a:r>
            <a:endParaRPr sz="4800" b="1" dirty="0">
              <a:solidFill>
                <a:schemeClr val="accent3"/>
              </a:solidFill>
              <a:ea typeface="Fira Sans"/>
              <a:cs typeface="Fira Sans"/>
              <a:sym typeface="Fira Sans"/>
            </a:endParaRPr>
          </a:p>
        </p:txBody>
      </p:sp>
      <p:sp>
        <p:nvSpPr>
          <p:cNvPr id="474" name="Google Shape;474;p18"/>
          <p:cNvSpPr/>
          <p:nvPr/>
        </p:nvSpPr>
        <p:spPr>
          <a:xfrm>
            <a:off x="3752867" y="1569425"/>
            <a:ext cx="4728087" cy="3963217"/>
          </a:xfrm>
          <a:custGeom>
            <a:avLst/>
            <a:gdLst/>
            <a:ahLst/>
            <a:cxnLst/>
            <a:rect l="l" t="t" r="r" b="b"/>
            <a:pathLst>
              <a:path w="18821" h="14696" extrusionOk="0">
                <a:moveTo>
                  <a:pt x="1" y="1"/>
                </a:moveTo>
                <a:lnTo>
                  <a:pt x="1" y="14696"/>
                </a:lnTo>
                <a:lnTo>
                  <a:pt x="18820" y="14696"/>
                </a:lnTo>
                <a:lnTo>
                  <a:pt x="18820" y="14556"/>
                </a:lnTo>
                <a:lnTo>
                  <a:pt x="141" y="14556"/>
                </a:lnTo>
                <a:lnTo>
                  <a:pt x="141" y="1"/>
                </a:lnTo>
                <a:close/>
              </a:path>
            </a:pathLst>
          </a:custGeom>
          <a:solidFill>
            <a:srgbClr val="483F42"/>
          </a:solidFill>
          <a:ln>
            <a:noFill/>
          </a:ln>
        </p:spPr>
        <p:txBody>
          <a:bodyPr spcFirstLastPara="1" wrap="square" lIns="121900" tIns="121900" rIns="121900" bIns="121900" anchor="ctr" anchorCtr="0">
            <a:noAutofit/>
          </a:bodyPr>
          <a:lstStyle/>
          <a:p>
            <a:endParaRPr sz="2400"/>
          </a:p>
        </p:txBody>
      </p:sp>
      <p:sp>
        <p:nvSpPr>
          <p:cNvPr id="54" name="Rectángulo 53"/>
          <p:cNvSpPr/>
          <p:nvPr/>
        </p:nvSpPr>
        <p:spPr>
          <a:xfrm>
            <a:off x="-14855" y="6181218"/>
            <a:ext cx="8687934" cy="685059"/>
          </a:xfrm>
          <a:prstGeom prst="rect">
            <a:avLst/>
          </a:prstGeom>
        </p:spPr>
        <p:txBody>
          <a:bodyPr wrap="square">
            <a:spAutoFit/>
          </a:bodyPr>
          <a:lstStyle/>
          <a:p>
            <a:pPr algn="just">
              <a:lnSpc>
                <a:spcPct val="107000"/>
              </a:lnSpc>
              <a:spcAft>
                <a:spcPts val="800"/>
              </a:spcAft>
            </a:pPr>
            <a:r>
              <a:rPr lang="en-US" b="1" i="1" dirty="0" smtClean="0">
                <a:latin typeface="Palatino Linotype" panose="02040502050505030304" pitchFamily="18" charset="0"/>
                <a:ea typeface="Calibri" panose="020F0502020204030204" pitchFamily="34" charset="0"/>
                <a:cs typeface="Times New Roman" panose="02020603050405020304" pitchFamily="18" charset="0"/>
              </a:rPr>
              <a:t>6</a:t>
            </a:r>
            <a:r>
              <a:rPr lang="en-US" b="1" i="1" dirty="0">
                <a:latin typeface="Palatino Linotype" panose="02040502050505030304" pitchFamily="18" charset="0"/>
                <a:ea typeface="Calibri" panose="020F0502020204030204" pitchFamily="34" charset="0"/>
                <a:cs typeface="Times New Roman" panose="02020603050405020304" pitchFamily="18" charset="0"/>
              </a:rPr>
              <a:t>. Alternatives for the transition towards a sustainable ecotechnological management of the agroproductive node of Moctezuma, Sonora, Mexico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9" name="Imagen 38"/>
          <p:cNvPicPr>
            <a:picLocks noChangeAspect="1"/>
          </p:cNvPicPr>
          <p:nvPr/>
        </p:nvPicPr>
        <p:blipFill rotWithShape="1">
          <a:blip r:embed="rId3"/>
          <a:srcRect l="6716" t="26456" r="13246" b="56422"/>
          <a:stretch/>
        </p:blipFill>
        <p:spPr>
          <a:xfrm>
            <a:off x="0" y="0"/>
            <a:ext cx="9758149" cy="1173707"/>
          </a:xfrm>
          <a:prstGeom prst="rect">
            <a:avLst/>
          </a:prstGeom>
        </p:spPr>
      </p:pic>
      <p:pic>
        <p:nvPicPr>
          <p:cNvPr id="40" name="Imagen 39"/>
          <p:cNvPicPr>
            <a:picLocks noChangeAspect="1"/>
          </p:cNvPicPr>
          <p:nvPr/>
        </p:nvPicPr>
        <p:blipFill rotWithShape="1">
          <a:blip r:embed="rId3"/>
          <a:srcRect l="63808" t="74474" r="8544" b="15935"/>
          <a:stretch/>
        </p:blipFill>
        <p:spPr>
          <a:xfrm>
            <a:off x="8814599" y="6200598"/>
            <a:ext cx="3370787" cy="657402"/>
          </a:xfrm>
          <a:prstGeom prst="rect">
            <a:avLst/>
          </a:prstGeom>
        </p:spPr>
      </p:pic>
      <p:grpSp>
        <p:nvGrpSpPr>
          <p:cNvPr id="38" name="Google Shape;11094;p71"/>
          <p:cNvGrpSpPr/>
          <p:nvPr/>
        </p:nvGrpSpPr>
        <p:grpSpPr>
          <a:xfrm>
            <a:off x="6393143" y="2245026"/>
            <a:ext cx="389425" cy="467822"/>
            <a:chOff x="4459350" y="2882125"/>
            <a:chExt cx="228375" cy="274350"/>
          </a:xfrm>
          <a:solidFill>
            <a:schemeClr val="accent5">
              <a:lumMod val="75000"/>
            </a:schemeClr>
          </a:solidFill>
        </p:grpSpPr>
        <p:sp>
          <p:nvSpPr>
            <p:cNvPr id="41" name="Google Shape;11095;p71"/>
            <p:cNvSpPr/>
            <p:nvPr/>
          </p:nvSpPr>
          <p:spPr>
            <a:xfrm>
              <a:off x="4537175" y="3045650"/>
              <a:ext cx="15375" cy="15350"/>
            </a:xfrm>
            <a:custGeom>
              <a:avLst/>
              <a:gdLst/>
              <a:ahLst/>
              <a:cxnLst/>
              <a:rect l="l" t="t" r="r" b="b"/>
              <a:pathLst>
                <a:path w="615" h="614" extrusionOk="0">
                  <a:moveTo>
                    <a:pt x="308" y="0"/>
                  </a:moveTo>
                  <a:cubicBezTo>
                    <a:pt x="140" y="0"/>
                    <a:pt x="1" y="140"/>
                    <a:pt x="1" y="307"/>
                  </a:cubicBezTo>
                  <a:cubicBezTo>
                    <a:pt x="1" y="474"/>
                    <a:pt x="140" y="614"/>
                    <a:pt x="308" y="614"/>
                  </a:cubicBezTo>
                  <a:cubicBezTo>
                    <a:pt x="475" y="614"/>
                    <a:pt x="614" y="474"/>
                    <a:pt x="614" y="307"/>
                  </a:cubicBezTo>
                  <a:cubicBezTo>
                    <a:pt x="614" y="140"/>
                    <a:pt x="475" y="0"/>
                    <a:pt x="3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096;p71"/>
            <p:cNvSpPr/>
            <p:nvPr/>
          </p:nvSpPr>
          <p:spPr>
            <a:xfrm>
              <a:off x="4599900" y="3045650"/>
              <a:ext cx="15350" cy="15350"/>
            </a:xfrm>
            <a:custGeom>
              <a:avLst/>
              <a:gdLst/>
              <a:ahLst/>
              <a:cxnLst/>
              <a:rect l="l" t="t" r="r" b="b"/>
              <a:pathLst>
                <a:path w="614" h="614" extrusionOk="0">
                  <a:moveTo>
                    <a:pt x="307" y="0"/>
                  </a:moveTo>
                  <a:cubicBezTo>
                    <a:pt x="140" y="0"/>
                    <a:pt x="1" y="140"/>
                    <a:pt x="1" y="307"/>
                  </a:cubicBezTo>
                  <a:cubicBezTo>
                    <a:pt x="1" y="474"/>
                    <a:pt x="140" y="614"/>
                    <a:pt x="307" y="614"/>
                  </a:cubicBezTo>
                  <a:cubicBezTo>
                    <a:pt x="475" y="614"/>
                    <a:pt x="614" y="474"/>
                    <a:pt x="614" y="307"/>
                  </a:cubicBezTo>
                  <a:cubicBezTo>
                    <a:pt x="614" y="140"/>
                    <a:pt x="475" y="0"/>
                    <a:pt x="3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97;p71"/>
            <p:cNvSpPr/>
            <p:nvPr/>
          </p:nvSpPr>
          <p:spPr>
            <a:xfrm>
              <a:off x="4464700" y="2886250"/>
              <a:ext cx="223025" cy="270225"/>
            </a:xfrm>
            <a:custGeom>
              <a:avLst/>
              <a:gdLst/>
              <a:ahLst/>
              <a:cxnLst/>
              <a:rect l="l" t="t" r="r" b="b"/>
              <a:pathLst>
                <a:path w="8921" h="10809" extrusionOk="0">
                  <a:moveTo>
                    <a:pt x="921" y="773"/>
                  </a:moveTo>
                  <a:cubicBezTo>
                    <a:pt x="1757" y="1219"/>
                    <a:pt x="2398" y="1916"/>
                    <a:pt x="2788" y="2808"/>
                  </a:cubicBezTo>
                  <a:cubicBezTo>
                    <a:pt x="2900" y="3059"/>
                    <a:pt x="2956" y="3310"/>
                    <a:pt x="3039" y="3589"/>
                  </a:cubicBezTo>
                  <a:cubicBezTo>
                    <a:pt x="2538" y="3868"/>
                    <a:pt x="2175" y="4314"/>
                    <a:pt x="1924" y="4843"/>
                  </a:cubicBezTo>
                  <a:cubicBezTo>
                    <a:pt x="1534" y="4481"/>
                    <a:pt x="1255" y="4035"/>
                    <a:pt x="1060" y="3561"/>
                  </a:cubicBezTo>
                  <a:cubicBezTo>
                    <a:pt x="670" y="2641"/>
                    <a:pt x="642" y="1665"/>
                    <a:pt x="921" y="773"/>
                  </a:cubicBezTo>
                  <a:close/>
                  <a:moveTo>
                    <a:pt x="8029" y="773"/>
                  </a:moveTo>
                  <a:lnTo>
                    <a:pt x="8029" y="773"/>
                  </a:lnTo>
                  <a:cubicBezTo>
                    <a:pt x="8308" y="1665"/>
                    <a:pt x="8252" y="2641"/>
                    <a:pt x="7890" y="3561"/>
                  </a:cubicBezTo>
                  <a:cubicBezTo>
                    <a:pt x="7667" y="4035"/>
                    <a:pt x="7388" y="4481"/>
                    <a:pt x="6998" y="4843"/>
                  </a:cubicBezTo>
                  <a:cubicBezTo>
                    <a:pt x="6775" y="4314"/>
                    <a:pt x="6356" y="3868"/>
                    <a:pt x="5883" y="3589"/>
                  </a:cubicBezTo>
                  <a:cubicBezTo>
                    <a:pt x="5966" y="3310"/>
                    <a:pt x="6022" y="3031"/>
                    <a:pt x="6133" y="2808"/>
                  </a:cubicBezTo>
                  <a:cubicBezTo>
                    <a:pt x="6496" y="1944"/>
                    <a:pt x="7137" y="1219"/>
                    <a:pt x="8029" y="773"/>
                  </a:cubicBezTo>
                  <a:close/>
                  <a:moveTo>
                    <a:pt x="4545" y="3840"/>
                  </a:moveTo>
                  <a:cubicBezTo>
                    <a:pt x="5660" y="3923"/>
                    <a:pt x="6524" y="4983"/>
                    <a:pt x="6524" y="6153"/>
                  </a:cubicBezTo>
                  <a:lnTo>
                    <a:pt x="6524" y="6265"/>
                  </a:lnTo>
                  <a:cubicBezTo>
                    <a:pt x="6524" y="6655"/>
                    <a:pt x="6663" y="6990"/>
                    <a:pt x="6942" y="7352"/>
                  </a:cubicBezTo>
                  <a:cubicBezTo>
                    <a:pt x="7081" y="7547"/>
                    <a:pt x="7165" y="7742"/>
                    <a:pt x="7165" y="7937"/>
                  </a:cubicBezTo>
                  <a:cubicBezTo>
                    <a:pt x="7276" y="8300"/>
                    <a:pt x="7053" y="8662"/>
                    <a:pt x="6635" y="8941"/>
                  </a:cubicBezTo>
                  <a:cubicBezTo>
                    <a:pt x="6579" y="8774"/>
                    <a:pt x="6496" y="8578"/>
                    <a:pt x="6356" y="8383"/>
                  </a:cubicBezTo>
                  <a:cubicBezTo>
                    <a:pt x="6291" y="8302"/>
                    <a:pt x="6189" y="8259"/>
                    <a:pt x="6087" y="8259"/>
                  </a:cubicBezTo>
                  <a:cubicBezTo>
                    <a:pt x="6014" y="8259"/>
                    <a:pt x="5941" y="8281"/>
                    <a:pt x="5883" y="8328"/>
                  </a:cubicBezTo>
                  <a:cubicBezTo>
                    <a:pt x="5743" y="8439"/>
                    <a:pt x="5715" y="8634"/>
                    <a:pt x="5827" y="8774"/>
                  </a:cubicBezTo>
                  <a:cubicBezTo>
                    <a:pt x="5994" y="9024"/>
                    <a:pt x="6022" y="9275"/>
                    <a:pt x="5938" y="9470"/>
                  </a:cubicBezTo>
                  <a:cubicBezTo>
                    <a:pt x="5827" y="9693"/>
                    <a:pt x="5604" y="9861"/>
                    <a:pt x="5297" y="10000"/>
                  </a:cubicBezTo>
                  <a:lnTo>
                    <a:pt x="4712" y="9136"/>
                  </a:lnTo>
                  <a:lnTo>
                    <a:pt x="4712" y="8718"/>
                  </a:lnTo>
                  <a:lnTo>
                    <a:pt x="5241" y="8188"/>
                  </a:lnTo>
                  <a:cubicBezTo>
                    <a:pt x="5381" y="8049"/>
                    <a:pt x="5381" y="7882"/>
                    <a:pt x="5241" y="7742"/>
                  </a:cubicBezTo>
                  <a:cubicBezTo>
                    <a:pt x="5172" y="7673"/>
                    <a:pt x="5088" y="7638"/>
                    <a:pt x="5005" y="7638"/>
                  </a:cubicBezTo>
                  <a:cubicBezTo>
                    <a:pt x="4921" y="7638"/>
                    <a:pt x="4837" y="7673"/>
                    <a:pt x="4768" y="7742"/>
                  </a:cubicBezTo>
                  <a:lnTo>
                    <a:pt x="4349" y="8160"/>
                  </a:lnTo>
                  <a:lnTo>
                    <a:pt x="3931" y="7742"/>
                  </a:lnTo>
                  <a:cubicBezTo>
                    <a:pt x="3862" y="7673"/>
                    <a:pt x="3785" y="7638"/>
                    <a:pt x="3708" y="7638"/>
                  </a:cubicBezTo>
                  <a:cubicBezTo>
                    <a:pt x="3632" y="7638"/>
                    <a:pt x="3555" y="7673"/>
                    <a:pt x="3485" y="7742"/>
                  </a:cubicBezTo>
                  <a:cubicBezTo>
                    <a:pt x="3346" y="7882"/>
                    <a:pt x="3346" y="8049"/>
                    <a:pt x="3485" y="8188"/>
                  </a:cubicBezTo>
                  <a:lnTo>
                    <a:pt x="4015" y="8718"/>
                  </a:lnTo>
                  <a:lnTo>
                    <a:pt x="4015" y="9136"/>
                  </a:lnTo>
                  <a:lnTo>
                    <a:pt x="3430" y="10000"/>
                  </a:lnTo>
                  <a:cubicBezTo>
                    <a:pt x="3151" y="9889"/>
                    <a:pt x="2900" y="9693"/>
                    <a:pt x="2788" y="9470"/>
                  </a:cubicBezTo>
                  <a:cubicBezTo>
                    <a:pt x="2677" y="9275"/>
                    <a:pt x="2733" y="9024"/>
                    <a:pt x="2900" y="8774"/>
                  </a:cubicBezTo>
                  <a:cubicBezTo>
                    <a:pt x="3011" y="8634"/>
                    <a:pt x="2956" y="8439"/>
                    <a:pt x="2816" y="8328"/>
                  </a:cubicBezTo>
                  <a:cubicBezTo>
                    <a:pt x="2758" y="8281"/>
                    <a:pt x="2690" y="8259"/>
                    <a:pt x="2623" y="8259"/>
                  </a:cubicBezTo>
                  <a:cubicBezTo>
                    <a:pt x="2529" y="8259"/>
                    <a:pt x="2435" y="8302"/>
                    <a:pt x="2370" y="8383"/>
                  </a:cubicBezTo>
                  <a:cubicBezTo>
                    <a:pt x="2231" y="8578"/>
                    <a:pt x="2175" y="8774"/>
                    <a:pt x="2092" y="8941"/>
                  </a:cubicBezTo>
                  <a:cubicBezTo>
                    <a:pt x="1673" y="8662"/>
                    <a:pt x="1423" y="8328"/>
                    <a:pt x="1423" y="7937"/>
                  </a:cubicBezTo>
                  <a:cubicBezTo>
                    <a:pt x="1423" y="7742"/>
                    <a:pt x="1506" y="7519"/>
                    <a:pt x="1673" y="7352"/>
                  </a:cubicBezTo>
                  <a:cubicBezTo>
                    <a:pt x="1952" y="6990"/>
                    <a:pt x="2092" y="6655"/>
                    <a:pt x="2092" y="6265"/>
                  </a:cubicBezTo>
                  <a:lnTo>
                    <a:pt x="2092" y="6153"/>
                  </a:lnTo>
                  <a:cubicBezTo>
                    <a:pt x="2092" y="4983"/>
                    <a:pt x="2956" y="3923"/>
                    <a:pt x="4071" y="3840"/>
                  </a:cubicBezTo>
                  <a:close/>
                  <a:moveTo>
                    <a:pt x="4461" y="9749"/>
                  </a:moveTo>
                  <a:lnTo>
                    <a:pt x="4712" y="10139"/>
                  </a:lnTo>
                  <a:lnTo>
                    <a:pt x="4461" y="10139"/>
                  </a:lnTo>
                  <a:cubicBezTo>
                    <a:pt x="4405" y="10153"/>
                    <a:pt x="4363" y="10160"/>
                    <a:pt x="4325" y="10160"/>
                  </a:cubicBezTo>
                  <a:cubicBezTo>
                    <a:pt x="4287" y="10160"/>
                    <a:pt x="4252" y="10153"/>
                    <a:pt x="4210" y="10139"/>
                  </a:cubicBezTo>
                  <a:lnTo>
                    <a:pt x="4461" y="9749"/>
                  </a:lnTo>
                  <a:close/>
                  <a:moveTo>
                    <a:pt x="744" y="0"/>
                  </a:moveTo>
                  <a:cubicBezTo>
                    <a:pt x="622" y="0"/>
                    <a:pt x="510" y="68"/>
                    <a:pt x="447" y="216"/>
                  </a:cubicBezTo>
                  <a:cubicBezTo>
                    <a:pt x="1" y="1359"/>
                    <a:pt x="1" y="2641"/>
                    <a:pt x="503" y="3784"/>
                  </a:cubicBezTo>
                  <a:cubicBezTo>
                    <a:pt x="781" y="4453"/>
                    <a:pt x="1200" y="5038"/>
                    <a:pt x="1701" y="5512"/>
                  </a:cubicBezTo>
                  <a:cubicBezTo>
                    <a:pt x="1646" y="5847"/>
                    <a:pt x="1646" y="6098"/>
                    <a:pt x="1646" y="6265"/>
                  </a:cubicBezTo>
                  <a:cubicBezTo>
                    <a:pt x="1646" y="6516"/>
                    <a:pt x="1534" y="6711"/>
                    <a:pt x="1367" y="6962"/>
                  </a:cubicBezTo>
                  <a:cubicBezTo>
                    <a:pt x="1116" y="7268"/>
                    <a:pt x="1004" y="7603"/>
                    <a:pt x="1004" y="7937"/>
                  </a:cubicBezTo>
                  <a:cubicBezTo>
                    <a:pt x="1004" y="8746"/>
                    <a:pt x="1646" y="9359"/>
                    <a:pt x="2370" y="9721"/>
                  </a:cubicBezTo>
                  <a:cubicBezTo>
                    <a:pt x="2677" y="10390"/>
                    <a:pt x="3569" y="10809"/>
                    <a:pt x="4461" y="10809"/>
                  </a:cubicBezTo>
                  <a:cubicBezTo>
                    <a:pt x="5381" y="10809"/>
                    <a:pt x="6217" y="10418"/>
                    <a:pt x="6552" y="9749"/>
                  </a:cubicBezTo>
                  <a:cubicBezTo>
                    <a:pt x="6552" y="9749"/>
                    <a:pt x="6552" y="9721"/>
                    <a:pt x="6579" y="9721"/>
                  </a:cubicBezTo>
                  <a:cubicBezTo>
                    <a:pt x="7332" y="9359"/>
                    <a:pt x="7945" y="8746"/>
                    <a:pt x="7945" y="7937"/>
                  </a:cubicBezTo>
                  <a:cubicBezTo>
                    <a:pt x="7945" y="7603"/>
                    <a:pt x="7834" y="7268"/>
                    <a:pt x="7611" y="6962"/>
                  </a:cubicBezTo>
                  <a:cubicBezTo>
                    <a:pt x="7416" y="6711"/>
                    <a:pt x="7332" y="6516"/>
                    <a:pt x="7332" y="6265"/>
                  </a:cubicBezTo>
                  <a:cubicBezTo>
                    <a:pt x="7332" y="6125"/>
                    <a:pt x="7332" y="5847"/>
                    <a:pt x="7248" y="5512"/>
                  </a:cubicBezTo>
                  <a:cubicBezTo>
                    <a:pt x="7750" y="5038"/>
                    <a:pt x="8168" y="4453"/>
                    <a:pt x="8447" y="3784"/>
                  </a:cubicBezTo>
                  <a:cubicBezTo>
                    <a:pt x="8921" y="2641"/>
                    <a:pt x="8921" y="1359"/>
                    <a:pt x="8475" y="216"/>
                  </a:cubicBezTo>
                  <a:cubicBezTo>
                    <a:pt x="8412" y="68"/>
                    <a:pt x="8300" y="0"/>
                    <a:pt x="8177" y="0"/>
                  </a:cubicBezTo>
                  <a:cubicBezTo>
                    <a:pt x="8138" y="0"/>
                    <a:pt x="8097" y="7"/>
                    <a:pt x="8057" y="21"/>
                  </a:cubicBezTo>
                  <a:cubicBezTo>
                    <a:pt x="6914" y="523"/>
                    <a:pt x="5994" y="1415"/>
                    <a:pt x="5548" y="2530"/>
                  </a:cubicBezTo>
                  <a:cubicBezTo>
                    <a:pt x="5437" y="2780"/>
                    <a:pt x="5381" y="3031"/>
                    <a:pt x="5297" y="3310"/>
                  </a:cubicBezTo>
                  <a:cubicBezTo>
                    <a:pt x="5130" y="3226"/>
                    <a:pt x="4963" y="3199"/>
                    <a:pt x="4740" y="3199"/>
                  </a:cubicBezTo>
                  <a:cubicBezTo>
                    <a:pt x="4656" y="3185"/>
                    <a:pt x="4558" y="3178"/>
                    <a:pt x="4461" y="3178"/>
                  </a:cubicBezTo>
                  <a:cubicBezTo>
                    <a:pt x="4363" y="3178"/>
                    <a:pt x="4266" y="3185"/>
                    <a:pt x="4182" y="3199"/>
                  </a:cubicBezTo>
                  <a:cubicBezTo>
                    <a:pt x="4015" y="3226"/>
                    <a:pt x="3792" y="3254"/>
                    <a:pt x="3625" y="3310"/>
                  </a:cubicBezTo>
                  <a:cubicBezTo>
                    <a:pt x="3569" y="3031"/>
                    <a:pt x="3485" y="2780"/>
                    <a:pt x="3374" y="2530"/>
                  </a:cubicBezTo>
                  <a:cubicBezTo>
                    <a:pt x="2928" y="1387"/>
                    <a:pt x="2036" y="523"/>
                    <a:pt x="865" y="21"/>
                  </a:cubicBezTo>
                  <a:cubicBezTo>
                    <a:pt x="824" y="7"/>
                    <a:pt x="784" y="0"/>
                    <a:pt x="7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098;p71"/>
            <p:cNvSpPr/>
            <p:nvPr/>
          </p:nvSpPr>
          <p:spPr>
            <a:xfrm flipH="1">
              <a:off x="4459350" y="2886250"/>
              <a:ext cx="223025" cy="270225"/>
            </a:xfrm>
            <a:custGeom>
              <a:avLst/>
              <a:gdLst/>
              <a:ahLst/>
              <a:cxnLst/>
              <a:rect l="l" t="t" r="r" b="b"/>
              <a:pathLst>
                <a:path w="8921" h="10809" extrusionOk="0">
                  <a:moveTo>
                    <a:pt x="921" y="773"/>
                  </a:moveTo>
                  <a:cubicBezTo>
                    <a:pt x="1757" y="1219"/>
                    <a:pt x="2398" y="1916"/>
                    <a:pt x="2788" y="2808"/>
                  </a:cubicBezTo>
                  <a:cubicBezTo>
                    <a:pt x="2900" y="3059"/>
                    <a:pt x="2956" y="3310"/>
                    <a:pt x="3039" y="3589"/>
                  </a:cubicBezTo>
                  <a:cubicBezTo>
                    <a:pt x="2538" y="3868"/>
                    <a:pt x="2175" y="4314"/>
                    <a:pt x="1924" y="4843"/>
                  </a:cubicBezTo>
                  <a:cubicBezTo>
                    <a:pt x="1534" y="4481"/>
                    <a:pt x="1255" y="4035"/>
                    <a:pt x="1060" y="3561"/>
                  </a:cubicBezTo>
                  <a:cubicBezTo>
                    <a:pt x="670" y="2641"/>
                    <a:pt x="642" y="1665"/>
                    <a:pt x="921" y="773"/>
                  </a:cubicBezTo>
                  <a:close/>
                  <a:moveTo>
                    <a:pt x="8029" y="773"/>
                  </a:moveTo>
                  <a:lnTo>
                    <a:pt x="8029" y="773"/>
                  </a:lnTo>
                  <a:cubicBezTo>
                    <a:pt x="8308" y="1665"/>
                    <a:pt x="8252" y="2641"/>
                    <a:pt x="7890" y="3561"/>
                  </a:cubicBezTo>
                  <a:cubicBezTo>
                    <a:pt x="7667" y="4035"/>
                    <a:pt x="7388" y="4481"/>
                    <a:pt x="6998" y="4843"/>
                  </a:cubicBezTo>
                  <a:cubicBezTo>
                    <a:pt x="6775" y="4314"/>
                    <a:pt x="6356" y="3868"/>
                    <a:pt x="5883" y="3589"/>
                  </a:cubicBezTo>
                  <a:cubicBezTo>
                    <a:pt x="5966" y="3310"/>
                    <a:pt x="6022" y="3031"/>
                    <a:pt x="6133" y="2808"/>
                  </a:cubicBezTo>
                  <a:cubicBezTo>
                    <a:pt x="6496" y="1944"/>
                    <a:pt x="7137" y="1219"/>
                    <a:pt x="8029" y="773"/>
                  </a:cubicBezTo>
                  <a:close/>
                  <a:moveTo>
                    <a:pt x="4545" y="3840"/>
                  </a:moveTo>
                  <a:cubicBezTo>
                    <a:pt x="5660" y="3923"/>
                    <a:pt x="6524" y="4983"/>
                    <a:pt x="6524" y="6153"/>
                  </a:cubicBezTo>
                  <a:lnTo>
                    <a:pt x="6524" y="6265"/>
                  </a:lnTo>
                  <a:cubicBezTo>
                    <a:pt x="6524" y="6655"/>
                    <a:pt x="6663" y="6990"/>
                    <a:pt x="6942" y="7352"/>
                  </a:cubicBezTo>
                  <a:cubicBezTo>
                    <a:pt x="7081" y="7547"/>
                    <a:pt x="7165" y="7742"/>
                    <a:pt x="7165" y="7937"/>
                  </a:cubicBezTo>
                  <a:cubicBezTo>
                    <a:pt x="7276" y="8300"/>
                    <a:pt x="7053" y="8662"/>
                    <a:pt x="6635" y="8941"/>
                  </a:cubicBezTo>
                  <a:cubicBezTo>
                    <a:pt x="6579" y="8774"/>
                    <a:pt x="6496" y="8578"/>
                    <a:pt x="6356" y="8383"/>
                  </a:cubicBezTo>
                  <a:cubicBezTo>
                    <a:pt x="6291" y="8302"/>
                    <a:pt x="6189" y="8259"/>
                    <a:pt x="6087" y="8259"/>
                  </a:cubicBezTo>
                  <a:cubicBezTo>
                    <a:pt x="6014" y="8259"/>
                    <a:pt x="5941" y="8281"/>
                    <a:pt x="5883" y="8328"/>
                  </a:cubicBezTo>
                  <a:cubicBezTo>
                    <a:pt x="5743" y="8439"/>
                    <a:pt x="5715" y="8634"/>
                    <a:pt x="5827" y="8774"/>
                  </a:cubicBezTo>
                  <a:cubicBezTo>
                    <a:pt x="5994" y="9024"/>
                    <a:pt x="6022" y="9275"/>
                    <a:pt x="5938" y="9470"/>
                  </a:cubicBezTo>
                  <a:cubicBezTo>
                    <a:pt x="5827" y="9693"/>
                    <a:pt x="5604" y="9861"/>
                    <a:pt x="5297" y="10000"/>
                  </a:cubicBezTo>
                  <a:lnTo>
                    <a:pt x="4712" y="9136"/>
                  </a:lnTo>
                  <a:lnTo>
                    <a:pt x="4712" y="8718"/>
                  </a:lnTo>
                  <a:lnTo>
                    <a:pt x="5241" y="8188"/>
                  </a:lnTo>
                  <a:cubicBezTo>
                    <a:pt x="5381" y="8049"/>
                    <a:pt x="5381" y="7882"/>
                    <a:pt x="5241" y="7742"/>
                  </a:cubicBezTo>
                  <a:cubicBezTo>
                    <a:pt x="5172" y="7673"/>
                    <a:pt x="5088" y="7638"/>
                    <a:pt x="5005" y="7638"/>
                  </a:cubicBezTo>
                  <a:cubicBezTo>
                    <a:pt x="4921" y="7638"/>
                    <a:pt x="4837" y="7673"/>
                    <a:pt x="4768" y="7742"/>
                  </a:cubicBezTo>
                  <a:lnTo>
                    <a:pt x="4349" y="8160"/>
                  </a:lnTo>
                  <a:lnTo>
                    <a:pt x="3931" y="7742"/>
                  </a:lnTo>
                  <a:cubicBezTo>
                    <a:pt x="3862" y="7673"/>
                    <a:pt x="3785" y="7638"/>
                    <a:pt x="3708" y="7638"/>
                  </a:cubicBezTo>
                  <a:cubicBezTo>
                    <a:pt x="3632" y="7638"/>
                    <a:pt x="3555" y="7673"/>
                    <a:pt x="3485" y="7742"/>
                  </a:cubicBezTo>
                  <a:cubicBezTo>
                    <a:pt x="3346" y="7882"/>
                    <a:pt x="3346" y="8049"/>
                    <a:pt x="3485" y="8188"/>
                  </a:cubicBezTo>
                  <a:lnTo>
                    <a:pt x="4015" y="8718"/>
                  </a:lnTo>
                  <a:lnTo>
                    <a:pt x="4015" y="9136"/>
                  </a:lnTo>
                  <a:lnTo>
                    <a:pt x="3430" y="10000"/>
                  </a:lnTo>
                  <a:cubicBezTo>
                    <a:pt x="3151" y="9889"/>
                    <a:pt x="2900" y="9693"/>
                    <a:pt x="2788" y="9470"/>
                  </a:cubicBezTo>
                  <a:cubicBezTo>
                    <a:pt x="2677" y="9275"/>
                    <a:pt x="2733" y="9024"/>
                    <a:pt x="2900" y="8774"/>
                  </a:cubicBezTo>
                  <a:cubicBezTo>
                    <a:pt x="3011" y="8634"/>
                    <a:pt x="2956" y="8439"/>
                    <a:pt x="2816" y="8328"/>
                  </a:cubicBezTo>
                  <a:cubicBezTo>
                    <a:pt x="2758" y="8281"/>
                    <a:pt x="2690" y="8259"/>
                    <a:pt x="2623" y="8259"/>
                  </a:cubicBezTo>
                  <a:cubicBezTo>
                    <a:pt x="2529" y="8259"/>
                    <a:pt x="2435" y="8302"/>
                    <a:pt x="2370" y="8383"/>
                  </a:cubicBezTo>
                  <a:cubicBezTo>
                    <a:pt x="2231" y="8578"/>
                    <a:pt x="2175" y="8774"/>
                    <a:pt x="2092" y="8941"/>
                  </a:cubicBezTo>
                  <a:cubicBezTo>
                    <a:pt x="1673" y="8662"/>
                    <a:pt x="1423" y="8328"/>
                    <a:pt x="1423" y="7937"/>
                  </a:cubicBezTo>
                  <a:cubicBezTo>
                    <a:pt x="1423" y="7742"/>
                    <a:pt x="1506" y="7519"/>
                    <a:pt x="1673" y="7352"/>
                  </a:cubicBezTo>
                  <a:cubicBezTo>
                    <a:pt x="1952" y="6990"/>
                    <a:pt x="2092" y="6655"/>
                    <a:pt x="2092" y="6265"/>
                  </a:cubicBezTo>
                  <a:lnTo>
                    <a:pt x="2092" y="6153"/>
                  </a:lnTo>
                  <a:cubicBezTo>
                    <a:pt x="2092" y="4983"/>
                    <a:pt x="2956" y="3923"/>
                    <a:pt x="4071" y="3840"/>
                  </a:cubicBezTo>
                  <a:close/>
                  <a:moveTo>
                    <a:pt x="4461" y="9749"/>
                  </a:moveTo>
                  <a:lnTo>
                    <a:pt x="4712" y="10139"/>
                  </a:lnTo>
                  <a:lnTo>
                    <a:pt x="4461" y="10139"/>
                  </a:lnTo>
                  <a:cubicBezTo>
                    <a:pt x="4405" y="10153"/>
                    <a:pt x="4363" y="10160"/>
                    <a:pt x="4325" y="10160"/>
                  </a:cubicBezTo>
                  <a:cubicBezTo>
                    <a:pt x="4287" y="10160"/>
                    <a:pt x="4252" y="10153"/>
                    <a:pt x="4210" y="10139"/>
                  </a:cubicBezTo>
                  <a:lnTo>
                    <a:pt x="4461" y="9749"/>
                  </a:lnTo>
                  <a:close/>
                  <a:moveTo>
                    <a:pt x="744" y="0"/>
                  </a:moveTo>
                  <a:cubicBezTo>
                    <a:pt x="622" y="0"/>
                    <a:pt x="510" y="68"/>
                    <a:pt x="447" y="216"/>
                  </a:cubicBezTo>
                  <a:cubicBezTo>
                    <a:pt x="1" y="1359"/>
                    <a:pt x="1" y="2641"/>
                    <a:pt x="503" y="3784"/>
                  </a:cubicBezTo>
                  <a:cubicBezTo>
                    <a:pt x="781" y="4453"/>
                    <a:pt x="1200" y="5038"/>
                    <a:pt x="1701" y="5512"/>
                  </a:cubicBezTo>
                  <a:cubicBezTo>
                    <a:pt x="1646" y="5847"/>
                    <a:pt x="1646" y="6098"/>
                    <a:pt x="1646" y="6265"/>
                  </a:cubicBezTo>
                  <a:cubicBezTo>
                    <a:pt x="1646" y="6516"/>
                    <a:pt x="1534" y="6711"/>
                    <a:pt x="1367" y="6962"/>
                  </a:cubicBezTo>
                  <a:cubicBezTo>
                    <a:pt x="1116" y="7268"/>
                    <a:pt x="1004" y="7603"/>
                    <a:pt x="1004" y="7937"/>
                  </a:cubicBezTo>
                  <a:cubicBezTo>
                    <a:pt x="1004" y="8746"/>
                    <a:pt x="1646" y="9359"/>
                    <a:pt x="2370" y="9721"/>
                  </a:cubicBezTo>
                  <a:cubicBezTo>
                    <a:pt x="2677" y="10390"/>
                    <a:pt x="3569" y="10809"/>
                    <a:pt x="4461" y="10809"/>
                  </a:cubicBezTo>
                  <a:cubicBezTo>
                    <a:pt x="5381" y="10809"/>
                    <a:pt x="6217" y="10418"/>
                    <a:pt x="6552" y="9749"/>
                  </a:cubicBezTo>
                  <a:cubicBezTo>
                    <a:pt x="6552" y="9749"/>
                    <a:pt x="6552" y="9721"/>
                    <a:pt x="6579" y="9721"/>
                  </a:cubicBezTo>
                  <a:cubicBezTo>
                    <a:pt x="7332" y="9359"/>
                    <a:pt x="7945" y="8746"/>
                    <a:pt x="7945" y="7937"/>
                  </a:cubicBezTo>
                  <a:cubicBezTo>
                    <a:pt x="7945" y="7603"/>
                    <a:pt x="7834" y="7268"/>
                    <a:pt x="7611" y="6962"/>
                  </a:cubicBezTo>
                  <a:cubicBezTo>
                    <a:pt x="7416" y="6711"/>
                    <a:pt x="7332" y="6516"/>
                    <a:pt x="7332" y="6265"/>
                  </a:cubicBezTo>
                  <a:cubicBezTo>
                    <a:pt x="7332" y="6125"/>
                    <a:pt x="7332" y="5847"/>
                    <a:pt x="7248" y="5512"/>
                  </a:cubicBezTo>
                  <a:cubicBezTo>
                    <a:pt x="7750" y="5038"/>
                    <a:pt x="8168" y="4453"/>
                    <a:pt x="8447" y="3784"/>
                  </a:cubicBezTo>
                  <a:cubicBezTo>
                    <a:pt x="8921" y="2641"/>
                    <a:pt x="8921" y="1359"/>
                    <a:pt x="8475" y="216"/>
                  </a:cubicBezTo>
                  <a:cubicBezTo>
                    <a:pt x="8412" y="68"/>
                    <a:pt x="8300" y="0"/>
                    <a:pt x="8177" y="0"/>
                  </a:cubicBezTo>
                  <a:cubicBezTo>
                    <a:pt x="8138" y="0"/>
                    <a:pt x="8097" y="7"/>
                    <a:pt x="8057" y="21"/>
                  </a:cubicBezTo>
                  <a:cubicBezTo>
                    <a:pt x="6914" y="523"/>
                    <a:pt x="5994" y="1415"/>
                    <a:pt x="5548" y="2530"/>
                  </a:cubicBezTo>
                  <a:cubicBezTo>
                    <a:pt x="5437" y="2780"/>
                    <a:pt x="5381" y="3031"/>
                    <a:pt x="5297" y="3310"/>
                  </a:cubicBezTo>
                  <a:cubicBezTo>
                    <a:pt x="5130" y="3226"/>
                    <a:pt x="4963" y="3199"/>
                    <a:pt x="4740" y="3199"/>
                  </a:cubicBezTo>
                  <a:cubicBezTo>
                    <a:pt x="4656" y="3185"/>
                    <a:pt x="4558" y="3178"/>
                    <a:pt x="4461" y="3178"/>
                  </a:cubicBezTo>
                  <a:cubicBezTo>
                    <a:pt x="4363" y="3178"/>
                    <a:pt x="4266" y="3185"/>
                    <a:pt x="4182" y="3199"/>
                  </a:cubicBezTo>
                  <a:cubicBezTo>
                    <a:pt x="4015" y="3226"/>
                    <a:pt x="3792" y="3254"/>
                    <a:pt x="3625" y="3310"/>
                  </a:cubicBezTo>
                  <a:cubicBezTo>
                    <a:pt x="3569" y="3031"/>
                    <a:pt x="3485" y="2780"/>
                    <a:pt x="3374" y="2530"/>
                  </a:cubicBezTo>
                  <a:cubicBezTo>
                    <a:pt x="2928" y="1387"/>
                    <a:pt x="2036" y="523"/>
                    <a:pt x="865" y="21"/>
                  </a:cubicBezTo>
                  <a:cubicBezTo>
                    <a:pt x="824" y="7"/>
                    <a:pt x="784" y="0"/>
                    <a:pt x="7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099;p71"/>
            <p:cNvSpPr/>
            <p:nvPr/>
          </p:nvSpPr>
          <p:spPr>
            <a:xfrm rot="-537108">
              <a:off x="4468759" y="2883937"/>
              <a:ext cx="24732" cy="18476"/>
            </a:xfrm>
            <a:custGeom>
              <a:avLst/>
              <a:gdLst/>
              <a:ahLst/>
              <a:cxnLst/>
              <a:rect l="l" t="t" r="r" b="b"/>
              <a:pathLst>
                <a:path w="1081" h="721" extrusionOk="0">
                  <a:moveTo>
                    <a:pt x="17" y="657"/>
                  </a:moveTo>
                  <a:cubicBezTo>
                    <a:pt x="-46" y="550"/>
                    <a:pt x="128" y="70"/>
                    <a:pt x="303" y="14"/>
                  </a:cubicBezTo>
                  <a:cubicBezTo>
                    <a:pt x="478" y="-41"/>
                    <a:pt x="1002" y="217"/>
                    <a:pt x="1065" y="324"/>
                  </a:cubicBezTo>
                  <a:cubicBezTo>
                    <a:pt x="1129" y="431"/>
                    <a:pt x="859" y="602"/>
                    <a:pt x="684" y="657"/>
                  </a:cubicBezTo>
                  <a:cubicBezTo>
                    <a:pt x="509" y="713"/>
                    <a:pt x="81" y="764"/>
                    <a:pt x="17" y="657"/>
                  </a:cubicBezTo>
                  <a:close/>
                </a:path>
              </a:pathLst>
            </a:custGeom>
            <a:grpFill/>
            <a:ln>
              <a:noFill/>
            </a:ln>
          </p:spPr>
        </p:sp>
        <p:sp>
          <p:nvSpPr>
            <p:cNvPr id="46" name="Google Shape;11100;p71"/>
            <p:cNvSpPr/>
            <p:nvPr/>
          </p:nvSpPr>
          <p:spPr>
            <a:xfrm rot="537108" flipH="1">
              <a:off x="4653897" y="2883937"/>
              <a:ext cx="24732" cy="18476"/>
            </a:xfrm>
            <a:custGeom>
              <a:avLst/>
              <a:gdLst/>
              <a:ahLst/>
              <a:cxnLst/>
              <a:rect l="l" t="t" r="r" b="b"/>
              <a:pathLst>
                <a:path w="1081" h="721" extrusionOk="0">
                  <a:moveTo>
                    <a:pt x="17" y="657"/>
                  </a:moveTo>
                  <a:cubicBezTo>
                    <a:pt x="-46" y="550"/>
                    <a:pt x="128" y="70"/>
                    <a:pt x="303" y="14"/>
                  </a:cubicBezTo>
                  <a:cubicBezTo>
                    <a:pt x="478" y="-41"/>
                    <a:pt x="1002" y="217"/>
                    <a:pt x="1065" y="324"/>
                  </a:cubicBezTo>
                  <a:cubicBezTo>
                    <a:pt x="1129" y="431"/>
                    <a:pt x="859" y="602"/>
                    <a:pt x="684" y="657"/>
                  </a:cubicBezTo>
                  <a:cubicBezTo>
                    <a:pt x="509" y="713"/>
                    <a:pt x="81" y="764"/>
                    <a:pt x="17" y="657"/>
                  </a:cubicBezTo>
                  <a:close/>
                </a:path>
              </a:pathLst>
            </a:custGeom>
            <a:grpFill/>
            <a:ln>
              <a:noFill/>
            </a:ln>
          </p:spPr>
        </p:sp>
      </p:grpSp>
      <p:sp>
        <p:nvSpPr>
          <p:cNvPr id="47" name="Google Shape;11078;p71"/>
          <p:cNvSpPr/>
          <p:nvPr/>
        </p:nvSpPr>
        <p:spPr>
          <a:xfrm>
            <a:off x="4393723" y="2657038"/>
            <a:ext cx="475086" cy="470849"/>
          </a:xfrm>
          <a:custGeom>
            <a:avLst/>
            <a:gdLst/>
            <a:ahLst/>
            <a:cxnLst/>
            <a:rect l="l" t="t" r="r" b="b"/>
            <a:pathLst>
              <a:path w="12224" h="12115" extrusionOk="0">
                <a:moveTo>
                  <a:pt x="3245" y="741"/>
                </a:moveTo>
                <a:cubicBezTo>
                  <a:pt x="3497" y="993"/>
                  <a:pt x="3938" y="1465"/>
                  <a:pt x="3938" y="2033"/>
                </a:cubicBezTo>
                <a:cubicBezTo>
                  <a:pt x="3938" y="2568"/>
                  <a:pt x="3497" y="3104"/>
                  <a:pt x="3245" y="3324"/>
                </a:cubicBezTo>
                <a:cubicBezTo>
                  <a:pt x="2962" y="3041"/>
                  <a:pt x="2520" y="2568"/>
                  <a:pt x="2520" y="2033"/>
                </a:cubicBezTo>
                <a:cubicBezTo>
                  <a:pt x="2520" y="1528"/>
                  <a:pt x="2962" y="993"/>
                  <a:pt x="3245" y="741"/>
                </a:cubicBezTo>
                <a:close/>
                <a:moveTo>
                  <a:pt x="8979" y="741"/>
                </a:moveTo>
                <a:cubicBezTo>
                  <a:pt x="9263" y="993"/>
                  <a:pt x="9704" y="1465"/>
                  <a:pt x="9704" y="2033"/>
                </a:cubicBezTo>
                <a:cubicBezTo>
                  <a:pt x="9704" y="2568"/>
                  <a:pt x="9263" y="3104"/>
                  <a:pt x="8979" y="3324"/>
                </a:cubicBezTo>
                <a:cubicBezTo>
                  <a:pt x="8695" y="3041"/>
                  <a:pt x="8286" y="2568"/>
                  <a:pt x="8286" y="2033"/>
                </a:cubicBezTo>
                <a:cubicBezTo>
                  <a:pt x="8286" y="1528"/>
                  <a:pt x="8758" y="993"/>
                  <a:pt x="8979" y="741"/>
                </a:cubicBezTo>
                <a:close/>
                <a:moveTo>
                  <a:pt x="1827" y="3482"/>
                </a:moveTo>
                <a:cubicBezTo>
                  <a:pt x="2394" y="3482"/>
                  <a:pt x="2899" y="3954"/>
                  <a:pt x="2899" y="4553"/>
                </a:cubicBezTo>
                <a:lnTo>
                  <a:pt x="2899" y="4899"/>
                </a:lnTo>
                <a:lnTo>
                  <a:pt x="2520" y="4899"/>
                </a:lnTo>
                <a:cubicBezTo>
                  <a:pt x="1922" y="4899"/>
                  <a:pt x="1449" y="4427"/>
                  <a:pt x="1449" y="3828"/>
                </a:cubicBezTo>
                <a:lnTo>
                  <a:pt x="1449" y="3482"/>
                </a:lnTo>
                <a:close/>
                <a:moveTo>
                  <a:pt x="5041" y="3482"/>
                </a:moveTo>
                <a:lnTo>
                  <a:pt x="5041" y="3828"/>
                </a:lnTo>
                <a:cubicBezTo>
                  <a:pt x="5041" y="4427"/>
                  <a:pt x="4568" y="4899"/>
                  <a:pt x="3970" y="4899"/>
                </a:cubicBezTo>
                <a:lnTo>
                  <a:pt x="3623" y="4899"/>
                </a:lnTo>
                <a:lnTo>
                  <a:pt x="3623" y="4553"/>
                </a:lnTo>
                <a:cubicBezTo>
                  <a:pt x="3623" y="3954"/>
                  <a:pt x="4096" y="3482"/>
                  <a:pt x="4694" y="3482"/>
                </a:cubicBezTo>
                <a:close/>
                <a:moveTo>
                  <a:pt x="7561" y="3482"/>
                </a:moveTo>
                <a:cubicBezTo>
                  <a:pt x="8160" y="3482"/>
                  <a:pt x="8632" y="3954"/>
                  <a:pt x="8632" y="4553"/>
                </a:cubicBezTo>
                <a:lnTo>
                  <a:pt x="8632" y="4899"/>
                </a:lnTo>
                <a:lnTo>
                  <a:pt x="8286" y="4899"/>
                </a:lnTo>
                <a:cubicBezTo>
                  <a:pt x="7687" y="4899"/>
                  <a:pt x="7215" y="4427"/>
                  <a:pt x="7215" y="3828"/>
                </a:cubicBezTo>
                <a:lnTo>
                  <a:pt x="7215" y="3482"/>
                </a:lnTo>
                <a:close/>
                <a:moveTo>
                  <a:pt x="10806" y="3482"/>
                </a:moveTo>
                <a:lnTo>
                  <a:pt x="10806" y="3828"/>
                </a:lnTo>
                <a:cubicBezTo>
                  <a:pt x="10806" y="4427"/>
                  <a:pt x="10334" y="4899"/>
                  <a:pt x="9735" y="4899"/>
                </a:cubicBezTo>
                <a:lnTo>
                  <a:pt x="9389" y="4899"/>
                </a:lnTo>
                <a:lnTo>
                  <a:pt x="9389" y="4553"/>
                </a:lnTo>
                <a:cubicBezTo>
                  <a:pt x="9389" y="3954"/>
                  <a:pt x="9861" y="3482"/>
                  <a:pt x="10428" y="3482"/>
                </a:cubicBezTo>
                <a:close/>
                <a:moveTo>
                  <a:pt x="1827" y="5624"/>
                </a:moveTo>
                <a:cubicBezTo>
                  <a:pt x="2394" y="5624"/>
                  <a:pt x="2899" y="6065"/>
                  <a:pt x="2899" y="6664"/>
                </a:cubicBezTo>
                <a:lnTo>
                  <a:pt x="2899" y="7042"/>
                </a:lnTo>
                <a:lnTo>
                  <a:pt x="2520" y="7042"/>
                </a:lnTo>
                <a:cubicBezTo>
                  <a:pt x="1922" y="7042"/>
                  <a:pt x="1449" y="6569"/>
                  <a:pt x="1449" y="5971"/>
                </a:cubicBezTo>
                <a:lnTo>
                  <a:pt x="1449" y="5624"/>
                </a:lnTo>
                <a:close/>
                <a:moveTo>
                  <a:pt x="7561" y="5624"/>
                </a:moveTo>
                <a:cubicBezTo>
                  <a:pt x="8160" y="5624"/>
                  <a:pt x="8632" y="6065"/>
                  <a:pt x="8632" y="6664"/>
                </a:cubicBezTo>
                <a:lnTo>
                  <a:pt x="8632" y="7042"/>
                </a:lnTo>
                <a:lnTo>
                  <a:pt x="8286" y="7042"/>
                </a:lnTo>
                <a:cubicBezTo>
                  <a:pt x="7687" y="7042"/>
                  <a:pt x="7215" y="6569"/>
                  <a:pt x="7215" y="5971"/>
                </a:cubicBezTo>
                <a:lnTo>
                  <a:pt x="7215" y="5624"/>
                </a:lnTo>
                <a:close/>
                <a:moveTo>
                  <a:pt x="5009" y="5656"/>
                </a:moveTo>
                <a:lnTo>
                  <a:pt x="5009" y="6002"/>
                </a:lnTo>
                <a:cubicBezTo>
                  <a:pt x="5009" y="6601"/>
                  <a:pt x="4537" y="7073"/>
                  <a:pt x="3938" y="7073"/>
                </a:cubicBezTo>
                <a:lnTo>
                  <a:pt x="3592" y="7073"/>
                </a:lnTo>
                <a:lnTo>
                  <a:pt x="3592" y="6727"/>
                </a:lnTo>
                <a:cubicBezTo>
                  <a:pt x="3592" y="6128"/>
                  <a:pt x="4064" y="5656"/>
                  <a:pt x="4663" y="5656"/>
                </a:cubicBezTo>
                <a:close/>
                <a:moveTo>
                  <a:pt x="10806" y="5656"/>
                </a:moveTo>
                <a:lnTo>
                  <a:pt x="10806" y="6002"/>
                </a:lnTo>
                <a:cubicBezTo>
                  <a:pt x="10806" y="6601"/>
                  <a:pt x="10334" y="7073"/>
                  <a:pt x="9735" y="7073"/>
                </a:cubicBezTo>
                <a:lnTo>
                  <a:pt x="9389" y="7073"/>
                </a:lnTo>
                <a:lnTo>
                  <a:pt x="9389" y="6727"/>
                </a:lnTo>
                <a:cubicBezTo>
                  <a:pt x="9389" y="6128"/>
                  <a:pt x="9861" y="5656"/>
                  <a:pt x="10428" y="5656"/>
                </a:cubicBezTo>
                <a:close/>
                <a:moveTo>
                  <a:pt x="1827" y="7766"/>
                </a:moveTo>
                <a:cubicBezTo>
                  <a:pt x="2394" y="7766"/>
                  <a:pt x="2899" y="8239"/>
                  <a:pt x="2899" y="8838"/>
                </a:cubicBezTo>
                <a:lnTo>
                  <a:pt x="2899" y="9184"/>
                </a:lnTo>
                <a:lnTo>
                  <a:pt x="2520" y="9184"/>
                </a:lnTo>
                <a:cubicBezTo>
                  <a:pt x="1922" y="9184"/>
                  <a:pt x="1449" y="8712"/>
                  <a:pt x="1449" y="8144"/>
                </a:cubicBezTo>
                <a:lnTo>
                  <a:pt x="1449" y="7766"/>
                </a:lnTo>
                <a:close/>
                <a:moveTo>
                  <a:pt x="5041" y="7766"/>
                </a:moveTo>
                <a:lnTo>
                  <a:pt x="5041" y="8144"/>
                </a:lnTo>
                <a:cubicBezTo>
                  <a:pt x="5041" y="8712"/>
                  <a:pt x="4568" y="9184"/>
                  <a:pt x="3970" y="9184"/>
                </a:cubicBezTo>
                <a:lnTo>
                  <a:pt x="3623" y="9184"/>
                </a:lnTo>
                <a:lnTo>
                  <a:pt x="3623" y="8838"/>
                </a:lnTo>
                <a:cubicBezTo>
                  <a:pt x="3623" y="8239"/>
                  <a:pt x="4096" y="7766"/>
                  <a:pt x="4694" y="7766"/>
                </a:cubicBezTo>
                <a:close/>
                <a:moveTo>
                  <a:pt x="7561" y="7766"/>
                </a:moveTo>
                <a:cubicBezTo>
                  <a:pt x="8160" y="7766"/>
                  <a:pt x="8632" y="8239"/>
                  <a:pt x="8632" y="8838"/>
                </a:cubicBezTo>
                <a:lnTo>
                  <a:pt x="8632" y="9184"/>
                </a:lnTo>
                <a:lnTo>
                  <a:pt x="8286" y="9184"/>
                </a:lnTo>
                <a:cubicBezTo>
                  <a:pt x="7687" y="9184"/>
                  <a:pt x="7215" y="8712"/>
                  <a:pt x="7215" y="8144"/>
                </a:cubicBezTo>
                <a:lnTo>
                  <a:pt x="7215" y="7766"/>
                </a:lnTo>
                <a:close/>
                <a:moveTo>
                  <a:pt x="10806" y="7766"/>
                </a:moveTo>
                <a:lnTo>
                  <a:pt x="10806" y="8144"/>
                </a:lnTo>
                <a:cubicBezTo>
                  <a:pt x="10806" y="8712"/>
                  <a:pt x="10334" y="9184"/>
                  <a:pt x="9735" y="9184"/>
                </a:cubicBezTo>
                <a:lnTo>
                  <a:pt x="9389" y="9184"/>
                </a:lnTo>
                <a:lnTo>
                  <a:pt x="9389" y="8838"/>
                </a:lnTo>
                <a:cubicBezTo>
                  <a:pt x="9389" y="8239"/>
                  <a:pt x="9861" y="7766"/>
                  <a:pt x="10428" y="7766"/>
                </a:cubicBezTo>
                <a:close/>
                <a:moveTo>
                  <a:pt x="3214" y="0"/>
                </a:moveTo>
                <a:cubicBezTo>
                  <a:pt x="3135" y="0"/>
                  <a:pt x="3056" y="16"/>
                  <a:pt x="2993" y="48"/>
                </a:cubicBezTo>
                <a:cubicBezTo>
                  <a:pt x="2962" y="79"/>
                  <a:pt x="1796" y="961"/>
                  <a:pt x="1796" y="2127"/>
                </a:cubicBezTo>
                <a:cubicBezTo>
                  <a:pt x="1796" y="2379"/>
                  <a:pt x="1827" y="2663"/>
                  <a:pt x="1953" y="2852"/>
                </a:cubicBezTo>
                <a:lnTo>
                  <a:pt x="1071" y="2852"/>
                </a:lnTo>
                <a:cubicBezTo>
                  <a:pt x="882" y="2852"/>
                  <a:pt x="725" y="3009"/>
                  <a:pt x="725" y="3198"/>
                </a:cubicBezTo>
                <a:lnTo>
                  <a:pt x="725" y="3923"/>
                </a:lnTo>
                <a:cubicBezTo>
                  <a:pt x="725" y="4301"/>
                  <a:pt x="851" y="4710"/>
                  <a:pt x="1071" y="4994"/>
                </a:cubicBezTo>
                <a:cubicBezTo>
                  <a:pt x="882" y="4994"/>
                  <a:pt x="725" y="5152"/>
                  <a:pt x="725" y="5341"/>
                </a:cubicBezTo>
                <a:lnTo>
                  <a:pt x="725" y="6034"/>
                </a:lnTo>
                <a:cubicBezTo>
                  <a:pt x="725" y="6443"/>
                  <a:pt x="851" y="6821"/>
                  <a:pt x="1071" y="7105"/>
                </a:cubicBezTo>
                <a:cubicBezTo>
                  <a:pt x="882" y="7105"/>
                  <a:pt x="725" y="7262"/>
                  <a:pt x="725" y="7451"/>
                </a:cubicBezTo>
                <a:lnTo>
                  <a:pt x="725" y="8176"/>
                </a:lnTo>
                <a:cubicBezTo>
                  <a:pt x="725" y="9153"/>
                  <a:pt x="1512" y="9940"/>
                  <a:pt x="2489" y="9940"/>
                </a:cubicBezTo>
                <a:lnTo>
                  <a:pt x="2836" y="9940"/>
                </a:lnTo>
                <a:lnTo>
                  <a:pt x="2836" y="11389"/>
                </a:lnTo>
                <a:lnTo>
                  <a:pt x="378" y="11389"/>
                </a:lnTo>
                <a:cubicBezTo>
                  <a:pt x="158" y="11389"/>
                  <a:pt x="0" y="11547"/>
                  <a:pt x="0" y="11768"/>
                </a:cubicBezTo>
                <a:cubicBezTo>
                  <a:pt x="0" y="11957"/>
                  <a:pt x="158" y="12114"/>
                  <a:pt x="378" y="12114"/>
                </a:cubicBezTo>
                <a:lnTo>
                  <a:pt x="11814" y="12114"/>
                </a:lnTo>
                <a:cubicBezTo>
                  <a:pt x="12035" y="12114"/>
                  <a:pt x="12192" y="11957"/>
                  <a:pt x="12192" y="11768"/>
                </a:cubicBezTo>
                <a:cubicBezTo>
                  <a:pt x="12224" y="11547"/>
                  <a:pt x="12066" y="11389"/>
                  <a:pt x="11846" y="11389"/>
                </a:cubicBezTo>
                <a:lnTo>
                  <a:pt x="9389" y="11389"/>
                </a:lnTo>
                <a:lnTo>
                  <a:pt x="9389" y="9940"/>
                </a:lnTo>
                <a:lnTo>
                  <a:pt x="9735" y="9940"/>
                </a:lnTo>
                <a:cubicBezTo>
                  <a:pt x="10712" y="9940"/>
                  <a:pt x="11499" y="9153"/>
                  <a:pt x="11499" y="8176"/>
                </a:cubicBezTo>
                <a:lnTo>
                  <a:pt x="11499" y="7451"/>
                </a:lnTo>
                <a:cubicBezTo>
                  <a:pt x="11499" y="7262"/>
                  <a:pt x="11342" y="7105"/>
                  <a:pt x="11153" y="7105"/>
                </a:cubicBezTo>
                <a:cubicBezTo>
                  <a:pt x="11373" y="6790"/>
                  <a:pt x="11499" y="6443"/>
                  <a:pt x="11499" y="6034"/>
                </a:cubicBezTo>
                <a:lnTo>
                  <a:pt x="11499" y="5341"/>
                </a:lnTo>
                <a:cubicBezTo>
                  <a:pt x="11499" y="5152"/>
                  <a:pt x="11342" y="4994"/>
                  <a:pt x="11153" y="4994"/>
                </a:cubicBezTo>
                <a:cubicBezTo>
                  <a:pt x="11373" y="4679"/>
                  <a:pt x="11499" y="4301"/>
                  <a:pt x="11499" y="3923"/>
                </a:cubicBezTo>
                <a:lnTo>
                  <a:pt x="11499" y="3198"/>
                </a:lnTo>
                <a:cubicBezTo>
                  <a:pt x="11499" y="3009"/>
                  <a:pt x="11342" y="2852"/>
                  <a:pt x="11153" y="2852"/>
                </a:cubicBezTo>
                <a:lnTo>
                  <a:pt x="10271" y="2852"/>
                </a:lnTo>
                <a:cubicBezTo>
                  <a:pt x="10365" y="2631"/>
                  <a:pt x="10428" y="2379"/>
                  <a:pt x="10428" y="2127"/>
                </a:cubicBezTo>
                <a:cubicBezTo>
                  <a:pt x="10428" y="993"/>
                  <a:pt x="9263" y="79"/>
                  <a:pt x="9231" y="48"/>
                </a:cubicBezTo>
                <a:cubicBezTo>
                  <a:pt x="9168" y="16"/>
                  <a:pt x="9089" y="0"/>
                  <a:pt x="9010" y="0"/>
                </a:cubicBezTo>
                <a:cubicBezTo>
                  <a:pt x="8932" y="0"/>
                  <a:pt x="8853" y="16"/>
                  <a:pt x="8790" y="48"/>
                </a:cubicBezTo>
                <a:cubicBezTo>
                  <a:pt x="8758" y="79"/>
                  <a:pt x="7561" y="961"/>
                  <a:pt x="7561" y="2127"/>
                </a:cubicBezTo>
                <a:cubicBezTo>
                  <a:pt x="7561" y="2379"/>
                  <a:pt x="7624" y="2663"/>
                  <a:pt x="7719" y="2852"/>
                </a:cubicBezTo>
                <a:lnTo>
                  <a:pt x="6868" y="2852"/>
                </a:lnTo>
                <a:cubicBezTo>
                  <a:pt x="6679" y="2852"/>
                  <a:pt x="6522" y="3009"/>
                  <a:pt x="6522" y="3198"/>
                </a:cubicBezTo>
                <a:lnTo>
                  <a:pt x="6522" y="3923"/>
                </a:lnTo>
                <a:cubicBezTo>
                  <a:pt x="6522" y="4301"/>
                  <a:pt x="6616" y="4710"/>
                  <a:pt x="6868" y="4994"/>
                </a:cubicBezTo>
                <a:cubicBezTo>
                  <a:pt x="6679" y="4994"/>
                  <a:pt x="6522" y="5152"/>
                  <a:pt x="6522" y="5341"/>
                </a:cubicBezTo>
                <a:lnTo>
                  <a:pt x="6522" y="6034"/>
                </a:lnTo>
                <a:cubicBezTo>
                  <a:pt x="6522" y="6443"/>
                  <a:pt x="6616" y="6821"/>
                  <a:pt x="6868" y="7105"/>
                </a:cubicBezTo>
                <a:cubicBezTo>
                  <a:pt x="6679" y="7105"/>
                  <a:pt x="6522" y="7262"/>
                  <a:pt x="6522" y="7451"/>
                </a:cubicBezTo>
                <a:lnTo>
                  <a:pt x="6522" y="8176"/>
                </a:lnTo>
                <a:cubicBezTo>
                  <a:pt x="6522" y="9153"/>
                  <a:pt x="7309" y="9940"/>
                  <a:pt x="8286" y="9940"/>
                </a:cubicBezTo>
                <a:lnTo>
                  <a:pt x="8632" y="9940"/>
                </a:lnTo>
                <a:lnTo>
                  <a:pt x="8632" y="11389"/>
                </a:lnTo>
                <a:lnTo>
                  <a:pt x="3592" y="11389"/>
                </a:lnTo>
                <a:lnTo>
                  <a:pt x="3592" y="9940"/>
                </a:lnTo>
                <a:lnTo>
                  <a:pt x="3938" y="9940"/>
                </a:lnTo>
                <a:cubicBezTo>
                  <a:pt x="4946" y="9940"/>
                  <a:pt x="5734" y="9153"/>
                  <a:pt x="5734" y="8176"/>
                </a:cubicBezTo>
                <a:lnTo>
                  <a:pt x="5734" y="7451"/>
                </a:lnTo>
                <a:cubicBezTo>
                  <a:pt x="5734" y="7262"/>
                  <a:pt x="5576" y="7105"/>
                  <a:pt x="5356" y="7105"/>
                </a:cubicBezTo>
                <a:cubicBezTo>
                  <a:pt x="5608" y="6790"/>
                  <a:pt x="5734" y="6443"/>
                  <a:pt x="5734" y="6034"/>
                </a:cubicBezTo>
                <a:lnTo>
                  <a:pt x="5734" y="5341"/>
                </a:lnTo>
                <a:cubicBezTo>
                  <a:pt x="5734" y="5152"/>
                  <a:pt x="5576" y="4994"/>
                  <a:pt x="5356" y="4994"/>
                </a:cubicBezTo>
                <a:cubicBezTo>
                  <a:pt x="5608" y="4679"/>
                  <a:pt x="5734" y="4301"/>
                  <a:pt x="5734" y="3923"/>
                </a:cubicBezTo>
                <a:lnTo>
                  <a:pt x="5734" y="3198"/>
                </a:lnTo>
                <a:cubicBezTo>
                  <a:pt x="5734" y="3009"/>
                  <a:pt x="5576" y="2852"/>
                  <a:pt x="5356" y="2852"/>
                </a:cubicBezTo>
                <a:lnTo>
                  <a:pt x="4505" y="2852"/>
                </a:lnTo>
                <a:cubicBezTo>
                  <a:pt x="4568" y="2631"/>
                  <a:pt x="4663" y="2379"/>
                  <a:pt x="4663" y="2127"/>
                </a:cubicBezTo>
                <a:cubicBezTo>
                  <a:pt x="4663" y="993"/>
                  <a:pt x="3466" y="79"/>
                  <a:pt x="3434" y="48"/>
                </a:cubicBezTo>
                <a:cubicBezTo>
                  <a:pt x="3371" y="16"/>
                  <a:pt x="3292" y="0"/>
                  <a:pt x="3214"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16;p68"/>
          <p:cNvSpPr/>
          <p:nvPr/>
        </p:nvSpPr>
        <p:spPr>
          <a:xfrm>
            <a:off x="5350393" y="3630773"/>
            <a:ext cx="639771" cy="523127"/>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007;p71"/>
          <p:cNvGrpSpPr/>
          <p:nvPr/>
        </p:nvGrpSpPr>
        <p:grpSpPr>
          <a:xfrm>
            <a:off x="7340006" y="2843304"/>
            <a:ext cx="476329" cy="475125"/>
            <a:chOff x="-15717575" y="2786200"/>
            <a:chExt cx="306400" cy="305625"/>
          </a:xfrm>
          <a:solidFill>
            <a:srgbClr val="FFC000"/>
          </a:solidFill>
        </p:grpSpPr>
        <p:sp>
          <p:nvSpPr>
            <p:cNvPr id="50" name="Google Shape;11008;p71"/>
            <p:cNvSpPr/>
            <p:nvPr/>
          </p:nvSpPr>
          <p:spPr>
            <a:xfrm>
              <a:off x="-15717575" y="2786200"/>
              <a:ext cx="306400" cy="305625"/>
            </a:xfrm>
            <a:custGeom>
              <a:avLst/>
              <a:gdLst/>
              <a:ahLst/>
              <a:cxnLst/>
              <a:rect l="l" t="t" r="r" b="b"/>
              <a:pathLst>
                <a:path w="12256" h="12225" extrusionOk="0">
                  <a:moveTo>
                    <a:pt x="1387" y="788"/>
                  </a:moveTo>
                  <a:cubicBezTo>
                    <a:pt x="1796" y="788"/>
                    <a:pt x="2111" y="1103"/>
                    <a:pt x="2111" y="1513"/>
                  </a:cubicBezTo>
                  <a:lnTo>
                    <a:pt x="2111" y="4727"/>
                  </a:lnTo>
                  <a:cubicBezTo>
                    <a:pt x="2111" y="5325"/>
                    <a:pt x="2584" y="5798"/>
                    <a:pt x="3151" y="5798"/>
                  </a:cubicBezTo>
                  <a:lnTo>
                    <a:pt x="3907" y="5798"/>
                  </a:lnTo>
                  <a:cubicBezTo>
                    <a:pt x="4096" y="5798"/>
                    <a:pt x="4254" y="5640"/>
                    <a:pt x="4254" y="5420"/>
                  </a:cubicBezTo>
                  <a:lnTo>
                    <a:pt x="4254" y="3309"/>
                  </a:lnTo>
                  <a:cubicBezTo>
                    <a:pt x="4254" y="2332"/>
                    <a:pt x="5041" y="1545"/>
                    <a:pt x="6049" y="1545"/>
                  </a:cubicBezTo>
                  <a:cubicBezTo>
                    <a:pt x="7026" y="1545"/>
                    <a:pt x="7814" y="2332"/>
                    <a:pt x="7814" y="3309"/>
                  </a:cubicBezTo>
                  <a:lnTo>
                    <a:pt x="7814" y="8318"/>
                  </a:lnTo>
                  <a:cubicBezTo>
                    <a:pt x="7814" y="8507"/>
                    <a:pt x="7971" y="8665"/>
                    <a:pt x="8160" y="8665"/>
                  </a:cubicBezTo>
                  <a:lnTo>
                    <a:pt x="8916" y="8665"/>
                  </a:lnTo>
                  <a:cubicBezTo>
                    <a:pt x="9515" y="8665"/>
                    <a:pt x="9988" y="8192"/>
                    <a:pt x="9988" y="7593"/>
                  </a:cubicBezTo>
                  <a:lnTo>
                    <a:pt x="9988" y="5105"/>
                  </a:lnTo>
                  <a:cubicBezTo>
                    <a:pt x="9988" y="4727"/>
                    <a:pt x="10303" y="4411"/>
                    <a:pt x="10681" y="4411"/>
                  </a:cubicBezTo>
                  <a:cubicBezTo>
                    <a:pt x="11090" y="4411"/>
                    <a:pt x="11405" y="4727"/>
                    <a:pt x="11405" y="5105"/>
                  </a:cubicBezTo>
                  <a:lnTo>
                    <a:pt x="11405" y="7562"/>
                  </a:lnTo>
                  <a:lnTo>
                    <a:pt x="11437" y="7562"/>
                  </a:lnTo>
                  <a:cubicBezTo>
                    <a:pt x="11437" y="8948"/>
                    <a:pt x="10334" y="10051"/>
                    <a:pt x="8948" y="10051"/>
                  </a:cubicBezTo>
                  <a:lnTo>
                    <a:pt x="8192" y="10051"/>
                  </a:lnTo>
                  <a:cubicBezTo>
                    <a:pt x="8003" y="10051"/>
                    <a:pt x="7845" y="10208"/>
                    <a:pt x="7845" y="10397"/>
                  </a:cubicBezTo>
                  <a:lnTo>
                    <a:pt x="7845" y="11500"/>
                  </a:lnTo>
                  <a:lnTo>
                    <a:pt x="4254" y="11500"/>
                  </a:lnTo>
                  <a:lnTo>
                    <a:pt x="4254" y="7562"/>
                  </a:lnTo>
                  <a:cubicBezTo>
                    <a:pt x="4254" y="7373"/>
                    <a:pt x="4096" y="7215"/>
                    <a:pt x="3907" y="7215"/>
                  </a:cubicBezTo>
                  <a:lnTo>
                    <a:pt x="3151" y="7215"/>
                  </a:lnTo>
                  <a:cubicBezTo>
                    <a:pt x="1796" y="7215"/>
                    <a:pt x="694" y="6113"/>
                    <a:pt x="694" y="4727"/>
                  </a:cubicBezTo>
                  <a:lnTo>
                    <a:pt x="694" y="1513"/>
                  </a:lnTo>
                  <a:cubicBezTo>
                    <a:pt x="694" y="1103"/>
                    <a:pt x="1009" y="788"/>
                    <a:pt x="1387" y="788"/>
                  </a:cubicBezTo>
                  <a:close/>
                  <a:moveTo>
                    <a:pt x="1418" y="1"/>
                  </a:moveTo>
                  <a:cubicBezTo>
                    <a:pt x="631" y="1"/>
                    <a:pt x="1" y="631"/>
                    <a:pt x="1" y="1419"/>
                  </a:cubicBezTo>
                  <a:lnTo>
                    <a:pt x="1" y="4664"/>
                  </a:lnTo>
                  <a:cubicBezTo>
                    <a:pt x="1" y="6428"/>
                    <a:pt x="1481" y="7877"/>
                    <a:pt x="3246" y="7877"/>
                  </a:cubicBezTo>
                  <a:lnTo>
                    <a:pt x="3624" y="7877"/>
                  </a:lnTo>
                  <a:lnTo>
                    <a:pt x="3624" y="11500"/>
                  </a:lnTo>
                  <a:lnTo>
                    <a:pt x="2584" y="11500"/>
                  </a:lnTo>
                  <a:cubicBezTo>
                    <a:pt x="2363" y="11500"/>
                    <a:pt x="2206" y="11658"/>
                    <a:pt x="2206" y="11847"/>
                  </a:cubicBezTo>
                  <a:cubicBezTo>
                    <a:pt x="2206" y="12036"/>
                    <a:pt x="2363" y="12225"/>
                    <a:pt x="2584" y="12225"/>
                  </a:cubicBezTo>
                  <a:lnTo>
                    <a:pt x="9704" y="12225"/>
                  </a:lnTo>
                  <a:cubicBezTo>
                    <a:pt x="9893" y="12225"/>
                    <a:pt x="10051" y="12036"/>
                    <a:pt x="10051" y="11847"/>
                  </a:cubicBezTo>
                  <a:cubicBezTo>
                    <a:pt x="10051" y="11658"/>
                    <a:pt x="9893" y="11500"/>
                    <a:pt x="9704" y="11500"/>
                  </a:cubicBezTo>
                  <a:lnTo>
                    <a:pt x="8633" y="11500"/>
                  </a:lnTo>
                  <a:lnTo>
                    <a:pt x="8633" y="10744"/>
                  </a:lnTo>
                  <a:lnTo>
                    <a:pt x="9042" y="10744"/>
                  </a:lnTo>
                  <a:cubicBezTo>
                    <a:pt x="10807" y="10744"/>
                    <a:pt x="12256" y="9295"/>
                    <a:pt x="12256" y="7530"/>
                  </a:cubicBezTo>
                  <a:lnTo>
                    <a:pt x="12256" y="5042"/>
                  </a:lnTo>
                  <a:cubicBezTo>
                    <a:pt x="12130" y="4285"/>
                    <a:pt x="11500" y="3624"/>
                    <a:pt x="10712" y="3624"/>
                  </a:cubicBezTo>
                  <a:cubicBezTo>
                    <a:pt x="9925" y="3624"/>
                    <a:pt x="9294" y="4254"/>
                    <a:pt x="9294" y="5042"/>
                  </a:cubicBezTo>
                  <a:lnTo>
                    <a:pt x="9294" y="7530"/>
                  </a:lnTo>
                  <a:cubicBezTo>
                    <a:pt x="9294" y="7719"/>
                    <a:pt x="9137" y="7877"/>
                    <a:pt x="8948" y="7877"/>
                  </a:cubicBezTo>
                  <a:lnTo>
                    <a:pt x="8570" y="7877"/>
                  </a:lnTo>
                  <a:lnTo>
                    <a:pt x="8570" y="3246"/>
                  </a:lnTo>
                  <a:cubicBezTo>
                    <a:pt x="8570" y="1860"/>
                    <a:pt x="7467" y="757"/>
                    <a:pt x="6081" y="757"/>
                  </a:cubicBezTo>
                  <a:cubicBezTo>
                    <a:pt x="4695" y="757"/>
                    <a:pt x="3592" y="1860"/>
                    <a:pt x="3592" y="3246"/>
                  </a:cubicBezTo>
                  <a:lnTo>
                    <a:pt x="3592" y="5010"/>
                  </a:lnTo>
                  <a:lnTo>
                    <a:pt x="3214" y="5010"/>
                  </a:lnTo>
                  <a:cubicBezTo>
                    <a:pt x="2993" y="5010"/>
                    <a:pt x="2836" y="4853"/>
                    <a:pt x="2836" y="4664"/>
                  </a:cubicBezTo>
                  <a:lnTo>
                    <a:pt x="2836" y="1419"/>
                  </a:lnTo>
                  <a:cubicBezTo>
                    <a:pt x="2836" y="631"/>
                    <a:pt x="2206" y="1"/>
                    <a:pt x="1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09;p71"/>
            <p:cNvSpPr/>
            <p:nvPr/>
          </p:nvSpPr>
          <p:spPr>
            <a:xfrm>
              <a:off x="-15593125" y="2859450"/>
              <a:ext cx="18125" cy="35475"/>
            </a:xfrm>
            <a:custGeom>
              <a:avLst/>
              <a:gdLst/>
              <a:ahLst/>
              <a:cxnLst/>
              <a:rect l="l" t="t" r="r" b="b"/>
              <a:pathLst>
                <a:path w="725" h="1419" extrusionOk="0">
                  <a:moveTo>
                    <a:pt x="347" y="1"/>
                  </a:moveTo>
                  <a:cubicBezTo>
                    <a:pt x="158" y="1"/>
                    <a:pt x="0" y="158"/>
                    <a:pt x="0" y="347"/>
                  </a:cubicBezTo>
                  <a:lnTo>
                    <a:pt x="0" y="1040"/>
                  </a:lnTo>
                  <a:cubicBezTo>
                    <a:pt x="0" y="1261"/>
                    <a:pt x="158" y="1418"/>
                    <a:pt x="347" y="1418"/>
                  </a:cubicBezTo>
                  <a:cubicBezTo>
                    <a:pt x="536" y="1418"/>
                    <a:pt x="725" y="1261"/>
                    <a:pt x="725" y="1040"/>
                  </a:cubicBezTo>
                  <a:lnTo>
                    <a:pt x="725" y="347"/>
                  </a:lnTo>
                  <a:cubicBezTo>
                    <a:pt x="725"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10;p71"/>
            <p:cNvSpPr/>
            <p:nvPr/>
          </p:nvSpPr>
          <p:spPr>
            <a:xfrm>
              <a:off x="-15593125" y="2966575"/>
              <a:ext cx="17350" cy="35475"/>
            </a:xfrm>
            <a:custGeom>
              <a:avLst/>
              <a:gdLst/>
              <a:ahLst/>
              <a:cxnLst/>
              <a:rect l="l" t="t" r="r" b="b"/>
              <a:pathLst>
                <a:path w="694" h="1419" extrusionOk="0">
                  <a:moveTo>
                    <a:pt x="347" y="0"/>
                  </a:moveTo>
                  <a:cubicBezTo>
                    <a:pt x="158" y="0"/>
                    <a:pt x="0" y="158"/>
                    <a:pt x="0" y="347"/>
                  </a:cubicBezTo>
                  <a:lnTo>
                    <a:pt x="0" y="1072"/>
                  </a:lnTo>
                  <a:cubicBezTo>
                    <a:pt x="0" y="1261"/>
                    <a:pt x="158" y="1418"/>
                    <a:pt x="347" y="1418"/>
                  </a:cubicBezTo>
                  <a:cubicBezTo>
                    <a:pt x="536" y="1418"/>
                    <a:pt x="693" y="1261"/>
                    <a:pt x="693" y="1072"/>
                  </a:cubicBez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011;p71"/>
            <p:cNvSpPr/>
            <p:nvPr/>
          </p:nvSpPr>
          <p:spPr>
            <a:xfrm>
              <a:off x="-15557675" y="2859450"/>
              <a:ext cx="17350" cy="35475"/>
            </a:xfrm>
            <a:custGeom>
              <a:avLst/>
              <a:gdLst/>
              <a:ahLst/>
              <a:cxnLst/>
              <a:rect l="l" t="t" r="r" b="b"/>
              <a:pathLst>
                <a:path w="694" h="1419" extrusionOk="0">
                  <a:moveTo>
                    <a:pt x="347" y="1"/>
                  </a:moveTo>
                  <a:cubicBezTo>
                    <a:pt x="158" y="1"/>
                    <a:pt x="0" y="158"/>
                    <a:pt x="0" y="347"/>
                  </a:cubicBezTo>
                  <a:lnTo>
                    <a:pt x="0" y="1040"/>
                  </a:lnTo>
                  <a:cubicBezTo>
                    <a:pt x="0" y="1261"/>
                    <a:pt x="158" y="1418"/>
                    <a:pt x="347" y="1418"/>
                  </a:cubicBezTo>
                  <a:cubicBezTo>
                    <a:pt x="536" y="1418"/>
                    <a:pt x="693" y="1261"/>
                    <a:pt x="693" y="1040"/>
                  </a:cubicBez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012;p71"/>
            <p:cNvSpPr/>
            <p:nvPr/>
          </p:nvSpPr>
          <p:spPr>
            <a:xfrm>
              <a:off x="-15557675" y="2966575"/>
              <a:ext cx="17350" cy="35475"/>
            </a:xfrm>
            <a:custGeom>
              <a:avLst/>
              <a:gdLst/>
              <a:ahLst/>
              <a:cxnLst/>
              <a:rect l="l" t="t" r="r" b="b"/>
              <a:pathLst>
                <a:path w="694" h="1419" extrusionOk="0">
                  <a:moveTo>
                    <a:pt x="347" y="0"/>
                  </a:moveTo>
                  <a:cubicBezTo>
                    <a:pt x="158" y="0"/>
                    <a:pt x="0" y="158"/>
                    <a:pt x="0" y="347"/>
                  </a:cubicBezTo>
                  <a:lnTo>
                    <a:pt x="0" y="1072"/>
                  </a:lnTo>
                  <a:cubicBezTo>
                    <a:pt x="0" y="1261"/>
                    <a:pt x="158" y="1418"/>
                    <a:pt x="347" y="1418"/>
                  </a:cubicBezTo>
                  <a:cubicBezTo>
                    <a:pt x="536" y="1418"/>
                    <a:pt x="693" y="1261"/>
                    <a:pt x="693" y="1072"/>
                  </a:cubicBez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013;p71"/>
            <p:cNvSpPr/>
            <p:nvPr/>
          </p:nvSpPr>
          <p:spPr>
            <a:xfrm>
              <a:off x="-15575800" y="2913025"/>
              <a:ext cx="18125" cy="35450"/>
            </a:xfrm>
            <a:custGeom>
              <a:avLst/>
              <a:gdLst/>
              <a:ahLst/>
              <a:cxnLst/>
              <a:rect l="l" t="t" r="r" b="b"/>
              <a:pathLst>
                <a:path w="725" h="1418" extrusionOk="0">
                  <a:moveTo>
                    <a:pt x="378" y="0"/>
                  </a:moveTo>
                  <a:cubicBezTo>
                    <a:pt x="158" y="0"/>
                    <a:pt x="0" y="158"/>
                    <a:pt x="0" y="378"/>
                  </a:cubicBezTo>
                  <a:lnTo>
                    <a:pt x="0" y="1071"/>
                  </a:lnTo>
                  <a:cubicBezTo>
                    <a:pt x="0" y="1260"/>
                    <a:pt x="158" y="1418"/>
                    <a:pt x="378" y="1418"/>
                  </a:cubicBezTo>
                  <a:cubicBezTo>
                    <a:pt x="568" y="1418"/>
                    <a:pt x="725" y="1260"/>
                    <a:pt x="725" y="1071"/>
                  </a:cubicBezTo>
                  <a:lnTo>
                    <a:pt x="725" y="378"/>
                  </a:lnTo>
                  <a:cubicBezTo>
                    <a:pt x="725" y="158"/>
                    <a:pt x="568" y="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014;p71"/>
            <p:cNvSpPr/>
            <p:nvPr/>
          </p:nvSpPr>
          <p:spPr>
            <a:xfrm>
              <a:off x="-15575800" y="3019350"/>
              <a:ext cx="18125" cy="35450"/>
            </a:xfrm>
            <a:custGeom>
              <a:avLst/>
              <a:gdLst/>
              <a:ahLst/>
              <a:cxnLst/>
              <a:rect l="l" t="t" r="r" b="b"/>
              <a:pathLst>
                <a:path w="725" h="1418" extrusionOk="0">
                  <a:moveTo>
                    <a:pt x="378" y="0"/>
                  </a:moveTo>
                  <a:cubicBezTo>
                    <a:pt x="158" y="0"/>
                    <a:pt x="0" y="158"/>
                    <a:pt x="0" y="378"/>
                  </a:cubicBezTo>
                  <a:lnTo>
                    <a:pt x="0" y="1071"/>
                  </a:lnTo>
                  <a:cubicBezTo>
                    <a:pt x="0" y="1260"/>
                    <a:pt x="158" y="1418"/>
                    <a:pt x="378" y="1418"/>
                  </a:cubicBezTo>
                  <a:cubicBezTo>
                    <a:pt x="568" y="1418"/>
                    <a:pt x="725" y="1260"/>
                    <a:pt x="725" y="1071"/>
                  </a:cubicBezTo>
                  <a:lnTo>
                    <a:pt x="725" y="378"/>
                  </a:lnTo>
                  <a:cubicBezTo>
                    <a:pt x="725" y="158"/>
                    <a:pt x="568" y="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31357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87356" y="5324475"/>
            <a:ext cx="13126812" cy="1112612"/>
          </a:xfrm>
          <a:prstGeom prst="rect">
            <a:avLst/>
          </a:prstGeom>
        </p:spPr>
        <p:txBody>
          <a:bodyPr wrap="square">
            <a:spAutoFit/>
          </a:bodyPr>
          <a:lstStyle/>
          <a:p>
            <a:pPr marL="1656080" algn="just">
              <a:lnSpc>
                <a:spcPct val="95000"/>
              </a:lnSpc>
              <a:spcBef>
                <a:spcPts val="600"/>
              </a:spcBef>
              <a:spcAft>
                <a:spcPts val="120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a:t>
            </a: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6</a:t>
            </a: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dirty="0" smtClean="0"/>
              <a:t>Comparison </a:t>
            </a:r>
            <a:r>
              <a:rPr lang="en-US" dirty="0"/>
              <a:t>of the level of ecotechnological inclusion in the activities of the agro-productive node under </a:t>
            </a:r>
            <a:r>
              <a:rPr lang="en-US" dirty="0" smtClean="0"/>
              <a:t>study using the Braden scale</a:t>
            </a:r>
            <a:endParaRPr lang="es-MX" b="1" dirty="0"/>
          </a:p>
          <a:p>
            <a:pPr marL="1656080" algn="just">
              <a:lnSpc>
                <a:spcPct val="95000"/>
              </a:lnSpc>
              <a:spcBef>
                <a:spcPts val="600"/>
              </a:spcBef>
              <a:spcAft>
                <a:spcPts val="1200"/>
              </a:spcAft>
            </a:pP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4" name="Imagen 13"/>
          <p:cNvPicPr>
            <a:picLocks noChangeAspect="1"/>
          </p:cNvPicPr>
          <p:nvPr/>
        </p:nvPicPr>
        <p:blipFill rotWithShape="1">
          <a:blip r:embed="rId2"/>
          <a:srcRect l="30000" t="72848" r="8544" b="14808"/>
          <a:stretch/>
        </p:blipFill>
        <p:spPr>
          <a:xfrm>
            <a:off x="0" y="6089182"/>
            <a:ext cx="7492621" cy="846161"/>
          </a:xfrm>
          <a:prstGeom prst="rect">
            <a:avLst/>
          </a:prstGeom>
        </p:spPr>
      </p:pic>
      <p:graphicFrame>
        <p:nvGraphicFramePr>
          <p:cNvPr id="8" name="Gráfico 7"/>
          <p:cNvGraphicFramePr>
            <a:graphicFrameLocks/>
          </p:cNvGraphicFramePr>
          <p:nvPr>
            <p:extLst>
              <p:ext uri="{D42A27DB-BD31-4B8C-83A1-F6EECF244321}">
                <p14:modId xmlns:p14="http://schemas.microsoft.com/office/powerpoint/2010/main" val="3716044685"/>
              </p:ext>
            </p:extLst>
          </p:nvPr>
        </p:nvGraphicFramePr>
        <p:xfrm>
          <a:off x="668740" y="1337481"/>
          <a:ext cx="9962866" cy="3986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703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535" y="5324475"/>
            <a:ext cx="11188829" cy="355482"/>
          </a:xfrm>
          <a:prstGeom prst="rect">
            <a:avLst/>
          </a:prstGeom>
        </p:spPr>
        <p:txBody>
          <a:bodyPr wrap="square">
            <a:spAutoFit/>
          </a:bodyPr>
          <a:lstStyle/>
          <a:p>
            <a:pPr marL="1656080" algn="just">
              <a:lnSpc>
                <a:spcPct val="95000"/>
              </a:lnSpc>
              <a:spcBef>
                <a:spcPts val="600"/>
              </a:spcBef>
              <a:spcAft>
                <a:spcPts val="120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6.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Comparison between the main activity of the node and aridtourism</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4" name="Imagen 13"/>
          <p:cNvPicPr>
            <a:picLocks noChangeAspect="1"/>
          </p:cNvPicPr>
          <p:nvPr/>
        </p:nvPicPr>
        <p:blipFill rotWithShape="1">
          <a:blip r:embed="rId2"/>
          <a:srcRect l="30000" t="72848" r="8544" b="14808"/>
          <a:stretch/>
        </p:blipFill>
        <p:spPr>
          <a:xfrm>
            <a:off x="0" y="6089182"/>
            <a:ext cx="7492621" cy="846161"/>
          </a:xfrm>
          <a:prstGeom prst="rect">
            <a:avLst/>
          </a:prstGeom>
        </p:spPr>
      </p:pic>
      <p:graphicFrame>
        <p:nvGraphicFramePr>
          <p:cNvPr id="7" name="Gráfico 6"/>
          <p:cNvGraphicFramePr>
            <a:graphicFrameLocks/>
          </p:cNvGraphicFramePr>
          <p:nvPr>
            <p:extLst>
              <p:ext uri="{D42A27DB-BD31-4B8C-83A1-F6EECF244321}">
                <p14:modId xmlns:p14="http://schemas.microsoft.com/office/powerpoint/2010/main" val="2404732472"/>
              </p:ext>
            </p:extLst>
          </p:nvPr>
        </p:nvGraphicFramePr>
        <p:xfrm>
          <a:off x="1091821" y="1319783"/>
          <a:ext cx="8980227" cy="38586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0717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5911" y="5324475"/>
            <a:ext cx="12596884" cy="618631"/>
          </a:xfrm>
          <a:prstGeom prst="rect">
            <a:avLst/>
          </a:prstGeom>
        </p:spPr>
        <p:txBody>
          <a:bodyPr wrap="square">
            <a:spAutoFit/>
          </a:bodyPr>
          <a:lstStyle/>
          <a:p>
            <a:pPr marL="1656080" algn="just">
              <a:lnSpc>
                <a:spcPct val="95000"/>
              </a:lnSpc>
              <a:spcBef>
                <a:spcPts val="600"/>
              </a:spcBef>
              <a:spcAft>
                <a:spcPts val="120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7.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Comparison between the main activity of the node and </a:t>
            </a:r>
            <a:r>
              <a:rPr lang="en-US"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Buffer areas to protect wildlife in the node of Moctezuma, Sonora, México</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rotWithShape="1">
          <a:blip r:embed="rId2"/>
          <a:srcRect l="6716" t="26456" r="13246" b="56422"/>
          <a:stretch/>
        </p:blipFill>
        <p:spPr>
          <a:xfrm>
            <a:off x="0" y="0"/>
            <a:ext cx="9758149" cy="1173707"/>
          </a:xfrm>
          <a:prstGeom prst="rect">
            <a:avLst/>
          </a:prstGeom>
        </p:spPr>
      </p:pic>
      <p:pic>
        <p:nvPicPr>
          <p:cNvPr id="14" name="Imagen 13"/>
          <p:cNvPicPr>
            <a:picLocks noChangeAspect="1"/>
          </p:cNvPicPr>
          <p:nvPr/>
        </p:nvPicPr>
        <p:blipFill rotWithShape="1">
          <a:blip r:embed="rId2"/>
          <a:srcRect l="30000" t="72848" r="8544" b="14808"/>
          <a:stretch/>
        </p:blipFill>
        <p:spPr>
          <a:xfrm>
            <a:off x="0" y="6089182"/>
            <a:ext cx="7492621" cy="846161"/>
          </a:xfrm>
          <a:prstGeom prst="rect">
            <a:avLst/>
          </a:prstGeom>
        </p:spPr>
      </p:pic>
      <p:graphicFrame>
        <p:nvGraphicFramePr>
          <p:cNvPr id="6" name="Gráfico 5"/>
          <p:cNvGraphicFramePr>
            <a:graphicFrameLocks/>
          </p:cNvGraphicFramePr>
          <p:nvPr>
            <p:extLst>
              <p:ext uri="{D42A27DB-BD31-4B8C-83A1-F6EECF244321}">
                <p14:modId xmlns:p14="http://schemas.microsoft.com/office/powerpoint/2010/main" val="4080165018"/>
              </p:ext>
            </p:extLst>
          </p:nvPr>
        </p:nvGraphicFramePr>
        <p:xfrm>
          <a:off x="1296537" y="1319783"/>
          <a:ext cx="8952932" cy="36379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4307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ctrTitle"/>
          </p:nvPr>
        </p:nvSpPr>
        <p:spPr>
          <a:xfrm>
            <a:off x="9819400" y="1123814"/>
            <a:ext cx="1915235" cy="504828"/>
          </a:xfrm>
        </p:spPr>
        <p:txBody>
          <a:bodyPr>
            <a:normAutofit/>
          </a:bodyPr>
          <a:lstStyle/>
          <a:p>
            <a:pPr algn="r"/>
            <a:r>
              <a:rPr lang="es-MX" sz="2800" b="1" i="1" dirty="0" err="1" smtClean="0">
                <a:effectLst>
                  <a:outerShdw blurRad="38100" dist="38100" dir="2700000" algn="tl">
                    <a:srgbClr val="000000">
                      <a:alpha val="43137"/>
                    </a:srgbClr>
                  </a:outerShdw>
                </a:effectLst>
                <a:latin typeface="Palatino Linotype" panose="02040502050505030304" pitchFamily="18" charset="0"/>
              </a:rPr>
              <a:t>Highligths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sp>
        <p:nvSpPr>
          <p:cNvPr id="3" name="Rectángulo 2"/>
          <p:cNvSpPr/>
          <p:nvPr/>
        </p:nvSpPr>
        <p:spPr>
          <a:xfrm>
            <a:off x="1146412" y="1628642"/>
            <a:ext cx="10768084" cy="1015663"/>
          </a:xfrm>
          <a:prstGeom prst="rect">
            <a:avLst/>
          </a:prstGeom>
        </p:spPr>
        <p:txBody>
          <a:bodyPr wrap="square">
            <a:spAutoFit/>
          </a:bodyPr>
          <a:lstStyle/>
          <a:p>
            <a:pPr lvl="0" algn="just"/>
            <a:r>
              <a:rPr lang="en-US" sz="2000" dirty="0"/>
              <a:t>The sustainability of the agro-productive nodes of the Sonoran Desert is a function of environmental and water limitations, the degree of eco-technological inclusion and the strategic diversification of its production processes. </a:t>
            </a:r>
            <a:endParaRPr lang="es-MX" sz="2000" dirty="0"/>
          </a:p>
        </p:txBody>
      </p:sp>
      <p:sp>
        <p:nvSpPr>
          <p:cNvPr id="4" name="Rectángulo 3"/>
          <p:cNvSpPr/>
          <p:nvPr/>
        </p:nvSpPr>
        <p:spPr>
          <a:xfrm>
            <a:off x="1146410" y="2903953"/>
            <a:ext cx="10768085" cy="707886"/>
          </a:xfrm>
          <a:prstGeom prst="rect">
            <a:avLst/>
          </a:prstGeom>
        </p:spPr>
        <p:txBody>
          <a:bodyPr wrap="square">
            <a:spAutoFit/>
          </a:bodyPr>
          <a:lstStyle/>
          <a:p>
            <a:pPr algn="just"/>
            <a:r>
              <a:rPr lang="en-US" sz="2000" dirty="0"/>
              <a:t>The objective of this work is to evaluate the inclusion of the ecotechnological approach of an Agroproductive Node with a Sustainable Trend (NATS) in Moctezuma, Sonora, Mexico </a:t>
            </a:r>
          </a:p>
        </p:txBody>
      </p:sp>
      <p:sp>
        <p:nvSpPr>
          <p:cNvPr id="12" name="Rectángulo 11"/>
          <p:cNvSpPr/>
          <p:nvPr/>
        </p:nvSpPr>
        <p:spPr>
          <a:xfrm>
            <a:off x="1146410" y="3871487"/>
            <a:ext cx="10877857" cy="707886"/>
          </a:xfrm>
          <a:prstGeom prst="rect">
            <a:avLst/>
          </a:prstGeom>
        </p:spPr>
        <p:txBody>
          <a:bodyPr wrap="square">
            <a:spAutoFit/>
          </a:bodyPr>
          <a:lstStyle/>
          <a:p>
            <a:pPr algn="just"/>
            <a:r>
              <a:rPr lang="en-US" sz="2000" dirty="0"/>
              <a:t> The global evaluation of the activity is tending towards a decrease in sustainability and a value of the environmental compatibility trait of 25 BU.</a:t>
            </a:r>
            <a:endParaRPr lang="es-MX" sz="2000" dirty="0">
              <a:solidFill>
                <a:srgbClr val="FF0000"/>
              </a:solidFill>
              <a:latin typeface="Palatino Linotype" panose="02040502050505030304" pitchFamily="18" charset="0"/>
            </a:endParaRPr>
          </a:p>
        </p:txBody>
      </p:sp>
      <p:sp>
        <p:nvSpPr>
          <p:cNvPr id="20" name="Rectángulo 19"/>
          <p:cNvSpPr/>
          <p:nvPr/>
        </p:nvSpPr>
        <p:spPr>
          <a:xfrm>
            <a:off x="1146410" y="4721505"/>
            <a:ext cx="10877857" cy="1323439"/>
          </a:xfrm>
          <a:prstGeom prst="rect">
            <a:avLst/>
          </a:prstGeom>
        </p:spPr>
        <p:txBody>
          <a:bodyPr wrap="square">
            <a:spAutoFit/>
          </a:bodyPr>
          <a:lstStyle/>
          <a:p>
            <a:pPr algn="just"/>
            <a:r>
              <a:rPr lang="en-US" sz="2000" dirty="0"/>
              <a:t>The valuation of the same trait for the new productive approaches included in the node, result from collateral categories that contribute to production and sustainability, among which are distinguished a) Definition and practice of arid tourism with 47 BU, b) Buffer areas for protection of wildlife with 100 BU and c) the use of rescue grazing with 68 BU. </a:t>
            </a:r>
            <a:endParaRPr lang="es-MX" sz="2000" dirty="0"/>
          </a:p>
        </p:txBody>
      </p:sp>
      <p:pic>
        <p:nvPicPr>
          <p:cNvPr id="19" name="Imagen 18"/>
          <p:cNvPicPr>
            <a:picLocks noChangeAspect="1"/>
          </p:cNvPicPr>
          <p:nvPr/>
        </p:nvPicPr>
        <p:blipFill rotWithShape="1">
          <a:blip r:embed="rId2"/>
          <a:srcRect l="6716" t="24465" r="13246" b="53634"/>
          <a:stretch/>
        </p:blipFill>
        <p:spPr>
          <a:xfrm>
            <a:off x="0" y="0"/>
            <a:ext cx="9758149" cy="1501254"/>
          </a:xfrm>
          <a:prstGeom prst="rect">
            <a:avLst/>
          </a:prstGeom>
        </p:spPr>
      </p:pic>
      <p:pic>
        <p:nvPicPr>
          <p:cNvPr id="21" name="Imagen 20"/>
          <p:cNvPicPr>
            <a:picLocks noChangeAspect="1"/>
          </p:cNvPicPr>
          <p:nvPr/>
        </p:nvPicPr>
        <p:blipFill rotWithShape="1">
          <a:blip r:embed="rId2"/>
          <a:srcRect l="30000" t="72848" r="8544" b="14808"/>
          <a:stretch/>
        </p:blipFill>
        <p:spPr>
          <a:xfrm>
            <a:off x="4699379" y="6011839"/>
            <a:ext cx="7492621" cy="846161"/>
          </a:xfrm>
          <a:prstGeom prst="rect">
            <a:avLst/>
          </a:prstGeom>
        </p:spPr>
      </p:pic>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34534" y="1738032"/>
            <a:ext cx="750627" cy="641445"/>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34534" y="2916364"/>
            <a:ext cx="750627" cy="641445"/>
          </a:xfrm>
          <a:prstGeom prst="rect">
            <a:avLst/>
          </a:prstGeom>
        </p:spPr>
      </p:pic>
      <p:pic>
        <p:nvPicPr>
          <p:cNvPr id="22" name="Imagen 21"/>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34534" y="3859483"/>
            <a:ext cx="750627" cy="641445"/>
          </a:xfrm>
          <a:prstGeom prst="rect">
            <a:avLst/>
          </a:prstGeom>
        </p:spPr>
      </p:pic>
      <p:pic>
        <p:nvPicPr>
          <p:cNvPr id="23" name="Imagen 22"/>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34533" y="4924427"/>
            <a:ext cx="750627" cy="641445"/>
          </a:xfrm>
          <a:prstGeom prst="rect">
            <a:avLst/>
          </a:prstGeom>
        </p:spPr>
      </p:pic>
    </p:spTree>
    <p:extLst>
      <p:ext uri="{BB962C8B-B14F-4D97-AF65-F5344CB8AC3E}">
        <p14:creationId xmlns:p14="http://schemas.microsoft.com/office/powerpoint/2010/main" val="3664411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08"/>
        <p:cNvGrpSpPr/>
        <p:nvPr/>
      </p:nvGrpSpPr>
      <p:grpSpPr>
        <a:xfrm>
          <a:off x="0" y="0"/>
          <a:ext cx="0" cy="0"/>
          <a:chOff x="0" y="0"/>
          <a:chExt cx="0" cy="0"/>
        </a:xfrm>
      </p:grpSpPr>
      <p:sp>
        <p:nvSpPr>
          <p:cNvPr id="6622" name="Google Shape;6622;p57"/>
          <p:cNvSpPr/>
          <p:nvPr/>
        </p:nvSpPr>
        <p:spPr>
          <a:xfrm>
            <a:off x="4299046" y="791570"/>
            <a:ext cx="3237572" cy="4917809"/>
          </a:xfrm>
          <a:custGeom>
            <a:avLst/>
            <a:gdLst/>
            <a:ahLst/>
            <a:cxnLst/>
            <a:rect l="l" t="t" r="r" b="b"/>
            <a:pathLst>
              <a:path w="79974" h="159342" fill="none" extrusionOk="0">
                <a:moveTo>
                  <a:pt x="1" y="364"/>
                </a:moveTo>
                <a:cubicBezTo>
                  <a:pt x="44081" y="1"/>
                  <a:pt x="79973" y="35612"/>
                  <a:pt x="79973" y="79651"/>
                </a:cubicBezTo>
                <a:cubicBezTo>
                  <a:pt x="79973" y="123731"/>
                  <a:pt x="44081" y="159341"/>
                  <a:pt x="1" y="158978"/>
                </a:cubicBezTo>
              </a:path>
            </a:pathLst>
          </a:custGeom>
          <a:noFill/>
          <a:ln w="9525" cap="flat" cmpd="sng">
            <a:solidFill>
              <a:schemeClr val="accent1"/>
            </a:solidFill>
            <a:prstDash val="dot"/>
            <a:miter lim="40329"/>
            <a:headEnd type="none" w="sm" len="sm"/>
            <a:tailEnd type="none" w="sm" len="sm"/>
          </a:ln>
        </p:spPr>
        <p:txBody>
          <a:bodyPr spcFirstLastPara="1" wrap="square" lIns="121900" tIns="121900" rIns="121900" bIns="121900" anchor="ctr" anchorCtr="0">
            <a:noAutofit/>
          </a:bodyPr>
          <a:lstStyle/>
          <a:p>
            <a:endParaRPr sz="2400"/>
          </a:p>
        </p:txBody>
      </p:sp>
      <p:sp>
        <p:nvSpPr>
          <p:cNvPr id="6623" name="Google Shape;6623;p57"/>
          <p:cNvSpPr/>
          <p:nvPr/>
        </p:nvSpPr>
        <p:spPr>
          <a:xfrm>
            <a:off x="4244454" y="747411"/>
            <a:ext cx="165813" cy="142889"/>
          </a:xfrm>
          <a:custGeom>
            <a:avLst/>
            <a:gdLst/>
            <a:ahLst/>
            <a:cxnLst/>
            <a:rect l="l" t="t" r="r" b="b"/>
            <a:pathLst>
              <a:path w="6211" h="5349" extrusionOk="0">
                <a:moveTo>
                  <a:pt x="2687" y="1"/>
                </a:moveTo>
                <a:cubicBezTo>
                  <a:pt x="1313" y="1"/>
                  <a:pt x="0" y="1076"/>
                  <a:pt x="0" y="2687"/>
                </a:cubicBezTo>
                <a:cubicBezTo>
                  <a:pt x="0" y="4139"/>
                  <a:pt x="1210" y="5349"/>
                  <a:pt x="2662" y="5349"/>
                </a:cubicBezTo>
                <a:cubicBezTo>
                  <a:pt x="5041" y="5349"/>
                  <a:pt x="6211" y="2445"/>
                  <a:pt x="4557" y="791"/>
                </a:cubicBezTo>
                <a:cubicBezTo>
                  <a:pt x="4011" y="245"/>
                  <a:pt x="3342" y="1"/>
                  <a:pt x="2687" y="1"/>
                </a:cubicBezTo>
                <a:close/>
              </a:path>
            </a:pathLst>
          </a:custGeom>
          <a:gradFill>
            <a:gsLst>
              <a:gs pos="33000">
                <a:schemeClr val="accent2">
                  <a:lumMod val="75000"/>
                </a:schemeClr>
              </a:gs>
              <a:gs pos="51000">
                <a:srgbClr val="9B9619"/>
              </a:gs>
              <a:gs pos="12000">
                <a:srgbClr val="CC9900"/>
              </a:gs>
            </a:gsLst>
            <a:lin ang="5400000" scaled="1"/>
          </a:gradFill>
          <a:ln>
            <a:noFill/>
          </a:ln>
        </p:spPr>
        <p:txBody>
          <a:bodyPr spcFirstLastPara="1" wrap="square" lIns="121900" tIns="121900" rIns="121900" bIns="121900" anchor="ctr" anchorCtr="0">
            <a:noAutofit/>
          </a:bodyPr>
          <a:lstStyle/>
          <a:p>
            <a:endParaRPr sz="2400"/>
          </a:p>
        </p:txBody>
      </p:sp>
      <p:sp>
        <p:nvSpPr>
          <p:cNvPr id="6624" name="Google Shape;6624;p57"/>
          <p:cNvSpPr/>
          <p:nvPr/>
        </p:nvSpPr>
        <p:spPr>
          <a:xfrm>
            <a:off x="4122892" y="5677761"/>
            <a:ext cx="166908" cy="142409"/>
          </a:xfrm>
          <a:custGeom>
            <a:avLst/>
            <a:gdLst/>
            <a:ahLst/>
            <a:cxnLst/>
            <a:rect l="l" t="t" r="r" b="b"/>
            <a:pathLst>
              <a:path w="6252" h="5331" extrusionOk="0">
                <a:moveTo>
                  <a:pt x="2688" y="1"/>
                </a:moveTo>
                <a:cubicBezTo>
                  <a:pt x="1314" y="1"/>
                  <a:pt x="0" y="1057"/>
                  <a:pt x="0" y="2669"/>
                </a:cubicBezTo>
                <a:cubicBezTo>
                  <a:pt x="0" y="4121"/>
                  <a:pt x="1210" y="5331"/>
                  <a:pt x="2662" y="5331"/>
                </a:cubicBezTo>
                <a:cubicBezTo>
                  <a:pt x="5041" y="5331"/>
                  <a:pt x="6251" y="2467"/>
                  <a:pt x="4557" y="774"/>
                </a:cubicBezTo>
                <a:cubicBezTo>
                  <a:pt x="4011" y="240"/>
                  <a:pt x="3343" y="1"/>
                  <a:pt x="2688" y="1"/>
                </a:cubicBezTo>
                <a:close/>
              </a:path>
            </a:pathLst>
          </a:custGeom>
          <a:gradFill>
            <a:gsLst>
              <a:gs pos="33000">
                <a:schemeClr val="accent2">
                  <a:lumMod val="75000"/>
                </a:schemeClr>
              </a:gs>
              <a:gs pos="51000">
                <a:srgbClr val="9B9619"/>
              </a:gs>
              <a:gs pos="12000">
                <a:srgbClr val="CC9900"/>
              </a:gs>
            </a:gsLst>
            <a:lin ang="5400000" scaled="1"/>
          </a:gradFill>
          <a:ln>
            <a:noFill/>
          </a:ln>
        </p:spPr>
        <p:txBody>
          <a:bodyPr spcFirstLastPara="1" wrap="square" lIns="121900" tIns="121900" rIns="121900" bIns="121900" anchor="ctr" anchorCtr="0">
            <a:noAutofit/>
          </a:bodyPr>
          <a:lstStyle/>
          <a:p>
            <a:endParaRPr sz="2400"/>
          </a:p>
        </p:txBody>
      </p:sp>
      <p:sp>
        <p:nvSpPr>
          <p:cNvPr id="6630" name="Google Shape;6630;p57"/>
          <p:cNvSpPr/>
          <p:nvPr/>
        </p:nvSpPr>
        <p:spPr>
          <a:xfrm>
            <a:off x="5192781" y="547620"/>
            <a:ext cx="764459" cy="321068"/>
          </a:xfrm>
          <a:custGeom>
            <a:avLst/>
            <a:gdLst/>
            <a:ahLst/>
            <a:cxnLst/>
            <a:rect l="l" t="t" r="r" b="b"/>
            <a:pathLst>
              <a:path w="28635" h="12019" fill="none" extrusionOk="0">
                <a:moveTo>
                  <a:pt x="1" y="12018"/>
                </a:moveTo>
                <a:lnTo>
                  <a:pt x="28635" y="0"/>
                </a:lnTo>
              </a:path>
            </a:pathLst>
          </a:custGeom>
          <a:noFill/>
          <a:ln w="9525" cap="flat" cmpd="sng">
            <a:solidFill>
              <a:schemeClr val="dk1"/>
            </a:solidFill>
            <a:prstDash val="solid"/>
            <a:miter lim="40329"/>
            <a:headEnd type="none" w="sm" len="sm"/>
            <a:tailEnd type="none" w="sm" len="sm"/>
          </a:ln>
        </p:spPr>
        <p:txBody>
          <a:bodyPr spcFirstLastPara="1" wrap="square" lIns="121900" tIns="121900" rIns="121900" bIns="121900" anchor="ctr" anchorCtr="0">
            <a:noAutofit/>
          </a:bodyPr>
          <a:lstStyle/>
          <a:p>
            <a:endParaRPr sz="2400"/>
          </a:p>
        </p:txBody>
      </p:sp>
      <p:sp>
        <p:nvSpPr>
          <p:cNvPr id="6631" name="Google Shape;6631;p57"/>
          <p:cNvSpPr/>
          <p:nvPr/>
        </p:nvSpPr>
        <p:spPr>
          <a:xfrm>
            <a:off x="5143259" y="793249"/>
            <a:ext cx="142160" cy="142221"/>
          </a:xfrm>
          <a:custGeom>
            <a:avLst/>
            <a:gdLst/>
            <a:ahLst/>
            <a:cxnLst/>
            <a:rect l="l" t="t" r="r" b="b"/>
            <a:pathLst>
              <a:path w="5325" h="5324" extrusionOk="0">
                <a:moveTo>
                  <a:pt x="5324" y="2662"/>
                </a:moveTo>
                <a:cubicBezTo>
                  <a:pt x="5324" y="4114"/>
                  <a:pt x="4155" y="5324"/>
                  <a:pt x="2663" y="5324"/>
                </a:cubicBezTo>
                <a:cubicBezTo>
                  <a:pt x="1211" y="5324"/>
                  <a:pt x="1" y="4114"/>
                  <a:pt x="1" y="2662"/>
                </a:cubicBezTo>
                <a:cubicBezTo>
                  <a:pt x="1" y="1170"/>
                  <a:pt x="1211" y="0"/>
                  <a:pt x="2663" y="0"/>
                </a:cubicBezTo>
                <a:cubicBezTo>
                  <a:pt x="4155" y="0"/>
                  <a:pt x="5324" y="1170"/>
                  <a:pt x="5324" y="2662"/>
                </a:cubicBezTo>
                <a:close/>
              </a:path>
            </a:pathLst>
          </a:custGeom>
          <a:gradFill>
            <a:gsLst>
              <a:gs pos="33000">
                <a:schemeClr val="accent2">
                  <a:lumMod val="75000"/>
                </a:schemeClr>
              </a:gs>
              <a:gs pos="51000">
                <a:srgbClr val="9B9619"/>
              </a:gs>
              <a:gs pos="12000">
                <a:srgbClr val="CC9900"/>
              </a:gs>
            </a:gsLst>
            <a:lin ang="5400000" scaled="1"/>
          </a:gradFill>
          <a:ln>
            <a:noFill/>
          </a:ln>
        </p:spPr>
        <p:txBody>
          <a:bodyPr spcFirstLastPara="1" wrap="square" lIns="121900" tIns="121900" rIns="121900" bIns="121900" anchor="ctr" anchorCtr="0">
            <a:noAutofit/>
          </a:bodyPr>
          <a:lstStyle/>
          <a:p>
            <a:endParaRPr sz="2400"/>
          </a:p>
        </p:txBody>
      </p:sp>
      <p:sp>
        <p:nvSpPr>
          <p:cNvPr id="6638" name="Google Shape;6638;p57"/>
          <p:cNvSpPr/>
          <p:nvPr/>
        </p:nvSpPr>
        <p:spPr>
          <a:xfrm>
            <a:off x="6076735" y="84357"/>
            <a:ext cx="5429048" cy="889901"/>
          </a:xfrm>
          <a:custGeom>
            <a:avLst/>
            <a:gdLst/>
            <a:ahLst/>
            <a:cxnLst/>
            <a:rect l="l" t="t" r="r" b="b"/>
            <a:pathLst>
              <a:path w="118326" h="33313" extrusionOk="0">
                <a:moveTo>
                  <a:pt x="101670" y="1"/>
                </a:moveTo>
                <a:lnTo>
                  <a:pt x="16696" y="1"/>
                </a:lnTo>
                <a:cubicBezTo>
                  <a:pt x="7461" y="1"/>
                  <a:pt x="0" y="7462"/>
                  <a:pt x="0" y="16657"/>
                </a:cubicBezTo>
                <a:lnTo>
                  <a:pt x="0" y="16657"/>
                </a:lnTo>
                <a:cubicBezTo>
                  <a:pt x="0" y="25852"/>
                  <a:pt x="7461" y="33313"/>
                  <a:pt x="16696" y="33313"/>
                </a:cubicBezTo>
                <a:lnTo>
                  <a:pt x="101670" y="33313"/>
                </a:lnTo>
                <a:cubicBezTo>
                  <a:pt x="110865" y="33313"/>
                  <a:pt x="118326" y="25852"/>
                  <a:pt x="118326" y="16657"/>
                </a:cubicBezTo>
                <a:lnTo>
                  <a:pt x="118326" y="16657"/>
                </a:lnTo>
                <a:cubicBezTo>
                  <a:pt x="118326" y="7462"/>
                  <a:pt x="110865" y="1"/>
                  <a:pt x="101670" y="1"/>
                </a:cubicBezTo>
                <a:close/>
              </a:path>
            </a:pathLst>
          </a:custGeom>
          <a:blipFill>
            <a:blip r:embed="rId3"/>
            <a:stretch>
              <a:fillRect/>
            </a:stretch>
          </a:blipFill>
          <a:ln>
            <a:noFill/>
          </a:ln>
        </p:spPr>
        <p:txBody>
          <a:bodyPr spcFirstLastPara="1" wrap="square" lIns="121900" tIns="121900" rIns="121900" bIns="121900" anchor="ctr" anchorCtr="0">
            <a:noAutofit/>
          </a:bodyPr>
          <a:lstStyle/>
          <a:p>
            <a:endParaRPr sz="2400"/>
          </a:p>
        </p:txBody>
      </p:sp>
      <p:sp>
        <p:nvSpPr>
          <p:cNvPr id="6640" name="Google Shape;6640;p57"/>
          <p:cNvSpPr txBox="1"/>
          <p:nvPr/>
        </p:nvSpPr>
        <p:spPr>
          <a:xfrm>
            <a:off x="6211112" y="75283"/>
            <a:ext cx="4334165" cy="880840"/>
          </a:xfrm>
          <a:prstGeom prst="rect">
            <a:avLst/>
          </a:prstGeom>
          <a:blipFill>
            <a:blip r:embed="rId3"/>
            <a:stretch>
              <a:fillRect/>
            </a:stretch>
          </a:blipFill>
          <a:ln>
            <a:noFill/>
          </a:ln>
        </p:spPr>
        <p:txBody>
          <a:bodyPr spcFirstLastPara="1" wrap="square" lIns="121900" tIns="121900" rIns="121900" bIns="121900" anchor="ctr" anchorCtr="0">
            <a:noAutofit/>
          </a:bodyPr>
          <a:lstStyle/>
          <a:p>
            <a:pPr lvl="0" algn="ctr"/>
            <a:r>
              <a:rPr lang="en-US" sz="1600" dirty="0" smtClean="0">
                <a:solidFill>
                  <a:schemeClr val="bg1"/>
                </a:solidFill>
              </a:rPr>
              <a:t>Represent </a:t>
            </a:r>
            <a:r>
              <a:rPr lang="en-US" sz="1600" dirty="0">
                <a:solidFill>
                  <a:schemeClr val="bg1"/>
                </a:solidFill>
              </a:rPr>
              <a:t>an alternative for food security and for local-regional </a:t>
            </a:r>
            <a:r>
              <a:rPr lang="en-US" sz="1600" dirty="0" smtClean="0">
                <a:solidFill>
                  <a:schemeClr val="bg1"/>
                </a:solidFill>
              </a:rPr>
              <a:t>self-consumption </a:t>
            </a:r>
            <a:endParaRPr lang="es-MX" sz="1600" dirty="0">
              <a:solidFill>
                <a:schemeClr val="bg1"/>
              </a:solidFill>
            </a:endParaRPr>
          </a:p>
        </p:txBody>
      </p:sp>
      <p:sp>
        <p:nvSpPr>
          <p:cNvPr id="6667" name="Google Shape;6667;p57"/>
          <p:cNvSpPr/>
          <p:nvPr/>
        </p:nvSpPr>
        <p:spPr>
          <a:xfrm>
            <a:off x="11434354" y="974258"/>
            <a:ext cx="375304" cy="375309"/>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634" name="Google Shape;6634;p57"/>
          <p:cNvSpPr/>
          <p:nvPr/>
        </p:nvSpPr>
        <p:spPr>
          <a:xfrm>
            <a:off x="7491992" y="3430520"/>
            <a:ext cx="785976" cy="329669"/>
          </a:xfrm>
          <a:custGeom>
            <a:avLst/>
            <a:gdLst/>
            <a:ahLst/>
            <a:cxnLst/>
            <a:rect l="l" t="t" r="r" b="b"/>
            <a:pathLst>
              <a:path w="29441" h="12341" fill="none" extrusionOk="0">
                <a:moveTo>
                  <a:pt x="0" y="0"/>
                </a:moveTo>
                <a:lnTo>
                  <a:pt x="29441" y="12341"/>
                </a:lnTo>
              </a:path>
            </a:pathLst>
          </a:custGeom>
          <a:noFill/>
          <a:ln w="9525" cap="flat" cmpd="sng">
            <a:solidFill>
              <a:schemeClr val="dk1"/>
            </a:solidFill>
            <a:prstDash val="solid"/>
            <a:miter lim="40329"/>
            <a:headEnd type="none" w="sm" len="sm"/>
            <a:tailEnd type="none" w="sm" len="sm"/>
          </a:ln>
        </p:spPr>
        <p:txBody>
          <a:bodyPr spcFirstLastPara="1" wrap="square" lIns="121900" tIns="121900" rIns="121900" bIns="121900" anchor="ctr" anchorCtr="0">
            <a:noAutofit/>
          </a:bodyPr>
          <a:lstStyle/>
          <a:p>
            <a:endParaRPr sz="2400"/>
          </a:p>
        </p:txBody>
      </p:sp>
      <p:sp>
        <p:nvSpPr>
          <p:cNvPr id="6635" name="Google Shape;6635;p57"/>
          <p:cNvSpPr/>
          <p:nvPr/>
        </p:nvSpPr>
        <p:spPr>
          <a:xfrm>
            <a:off x="7459690" y="3382035"/>
            <a:ext cx="142133" cy="142221"/>
          </a:xfrm>
          <a:custGeom>
            <a:avLst/>
            <a:gdLst/>
            <a:ahLst/>
            <a:cxnLst/>
            <a:rect l="l" t="t" r="r" b="b"/>
            <a:pathLst>
              <a:path w="5324" h="5324" extrusionOk="0">
                <a:moveTo>
                  <a:pt x="5324" y="2662"/>
                </a:moveTo>
                <a:cubicBezTo>
                  <a:pt x="5324" y="4114"/>
                  <a:pt x="4154" y="5324"/>
                  <a:pt x="2662" y="5324"/>
                </a:cubicBezTo>
                <a:cubicBezTo>
                  <a:pt x="1210" y="5324"/>
                  <a:pt x="0" y="4114"/>
                  <a:pt x="0" y="2662"/>
                </a:cubicBezTo>
                <a:cubicBezTo>
                  <a:pt x="0" y="1170"/>
                  <a:pt x="1210" y="0"/>
                  <a:pt x="2662" y="0"/>
                </a:cubicBezTo>
                <a:cubicBezTo>
                  <a:pt x="4154" y="0"/>
                  <a:pt x="5324" y="1170"/>
                  <a:pt x="5324" y="2662"/>
                </a:cubicBezTo>
                <a:close/>
              </a:path>
            </a:pathLst>
          </a:custGeom>
          <a:gradFill>
            <a:gsLst>
              <a:gs pos="33000">
                <a:schemeClr val="accent2">
                  <a:lumMod val="75000"/>
                </a:schemeClr>
              </a:gs>
              <a:gs pos="51000">
                <a:srgbClr val="9B9619"/>
              </a:gs>
              <a:gs pos="12000">
                <a:srgbClr val="CC9900"/>
              </a:gs>
            </a:gsLst>
            <a:lin ang="5400000" scaled="1"/>
          </a:gradFill>
          <a:ln>
            <a:noFill/>
          </a:ln>
        </p:spPr>
        <p:txBody>
          <a:bodyPr spcFirstLastPara="1" wrap="square" lIns="121900" tIns="121900" rIns="121900" bIns="121900" anchor="ctr" anchorCtr="0">
            <a:noAutofit/>
          </a:bodyPr>
          <a:lstStyle/>
          <a:p>
            <a:endParaRPr sz="2400"/>
          </a:p>
        </p:txBody>
      </p:sp>
      <p:sp>
        <p:nvSpPr>
          <p:cNvPr id="6644" name="Google Shape;6644;p57"/>
          <p:cNvSpPr/>
          <p:nvPr/>
        </p:nvSpPr>
        <p:spPr>
          <a:xfrm>
            <a:off x="8345778" y="3196851"/>
            <a:ext cx="3846221" cy="1086993"/>
          </a:xfrm>
          <a:custGeom>
            <a:avLst/>
            <a:gdLst/>
            <a:ahLst/>
            <a:cxnLst/>
            <a:rect l="l" t="t" r="r" b="b"/>
            <a:pathLst>
              <a:path w="118367" h="33353" extrusionOk="0">
                <a:moveTo>
                  <a:pt x="101670" y="41"/>
                </a:moveTo>
                <a:lnTo>
                  <a:pt x="16697" y="41"/>
                </a:lnTo>
                <a:cubicBezTo>
                  <a:pt x="7461" y="0"/>
                  <a:pt x="0" y="7461"/>
                  <a:pt x="0" y="16696"/>
                </a:cubicBezTo>
                <a:lnTo>
                  <a:pt x="0" y="16696"/>
                </a:lnTo>
                <a:cubicBezTo>
                  <a:pt x="0" y="25891"/>
                  <a:pt x="7461" y="33352"/>
                  <a:pt x="16697" y="33312"/>
                </a:cubicBezTo>
                <a:lnTo>
                  <a:pt x="101670" y="33312"/>
                </a:lnTo>
                <a:cubicBezTo>
                  <a:pt x="110865" y="33352"/>
                  <a:pt x="118366" y="25891"/>
                  <a:pt x="118326" y="16696"/>
                </a:cubicBezTo>
                <a:lnTo>
                  <a:pt x="118326" y="16696"/>
                </a:lnTo>
                <a:cubicBezTo>
                  <a:pt x="118366" y="7461"/>
                  <a:pt x="110905" y="0"/>
                  <a:pt x="101670" y="41"/>
                </a:cubicBezTo>
                <a:close/>
              </a:path>
            </a:pathLst>
          </a:custGeom>
          <a:blipFill>
            <a:blip r:embed="rId3"/>
            <a:stretch>
              <a:fillRect/>
            </a:stretch>
          </a:blipFill>
          <a:ln>
            <a:noFill/>
          </a:ln>
        </p:spPr>
        <p:txBody>
          <a:bodyPr spcFirstLastPara="1" wrap="square" lIns="121900" tIns="121900" rIns="121900" bIns="121900" anchor="ctr" anchorCtr="0">
            <a:noAutofit/>
          </a:bodyPr>
          <a:lstStyle/>
          <a:p>
            <a:endParaRPr sz="2400"/>
          </a:p>
        </p:txBody>
      </p:sp>
      <p:sp>
        <p:nvSpPr>
          <p:cNvPr id="6645" name="Google Shape;6645;p57"/>
          <p:cNvSpPr/>
          <p:nvPr/>
        </p:nvSpPr>
        <p:spPr>
          <a:xfrm>
            <a:off x="7892496" y="3442353"/>
            <a:ext cx="683701" cy="684128"/>
          </a:xfrm>
          <a:custGeom>
            <a:avLst/>
            <a:gdLst/>
            <a:ahLst/>
            <a:cxnLst/>
            <a:rect l="l" t="t" r="r" b="b"/>
            <a:pathLst>
              <a:path w="25610" h="25610" extrusionOk="0">
                <a:moveTo>
                  <a:pt x="25610" y="12785"/>
                </a:moveTo>
                <a:cubicBezTo>
                  <a:pt x="25610" y="19883"/>
                  <a:pt x="19883" y="25610"/>
                  <a:pt x="12785" y="25610"/>
                </a:cubicBezTo>
                <a:cubicBezTo>
                  <a:pt x="5727" y="25610"/>
                  <a:pt x="1" y="19883"/>
                  <a:pt x="1" y="12785"/>
                </a:cubicBezTo>
                <a:cubicBezTo>
                  <a:pt x="1" y="5727"/>
                  <a:pt x="5727" y="1"/>
                  <a:pt x="12785" y="1"/>
                </a:cubicBezTo>
                <a:cubicBezTo>
                  <a:pt x="19883" y="1"/>
                  <a:pt x="25610" y="5727"/>
                  <a:pt x="25610" y="12785"/>
                </a:cubicBezTo>
                <a:close/>
              </a:path>
            </a:pathLst>
          </a:custGeom>
          <a:solidFill>
            <a:srgbClr val="996600"/>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667" b="1" dirty="0">
                <a:solidFill>
                  <a:schemeClr val="dk1"/>
                </a:solidFill>
                <a:latin typeface="Fira Sans"/>
                <a:ea typeface="Fira Sans"/>
                <a:cs typeface="Fira Sans"/>
                <a:sym typeface="Fira Sans"/>
              </a:rPr>
              <a:t>03</a:t>
            </a:r>
            <a:endParaRPr sz="2667" b="1" dirty="0">
              <a:latin typeface="Fira Sans"/>
              <a:ea typeface="Fira Sans"/>
              <a:cs typeface="Fira Sans"/>
              <a:sym typeface="Fira Sans"/>
            </a:endParaRPr>
          </a:p>
        </p:txBody>
      </p:sp>
      <p:sp>
        <p:nvSpPr>
          <p:cNvPr id="6646" name="Google Shape;6646;p57"/>
          <p:cNvSpPr txBox="1"/>
          <p:nvPr/>
        </p:nvSpPr>
        <p:spPr>
          <a:xfrm>
            <a:off x="8576469" y="3328521"/>
            <a:ext cx="3351674" cy="853600"/>
          </a:xfrm>
          <a:prstGeom prst="rect">
            <a:avLst/>
          </a:prstGeom>
          <a:noFill/>
          <a:ln>
            <a:noFill/>
          </a:ln>
        </p:spPr>
        <p:txBody>
          <a:bodyPr spcFirstLastPara="1" wrap="square" lIns="121900" tIns="121900" rIns="121900" bIns="121900" anchor="ctr" anchorCtr="0">
            <a:noAutofit/>
          </a:bodyPr>
          <a:lstStyle/>
          <a:p>
            <a:pPr lvl="0" algn="just"/>
            <a:r>
              <a:rPr lang="en-US" sz="1500" dirty="0" smtClean="0">
                <a:solidFill>
                  <a:schemeClr val="bg1"/>
                </a:solidFill>
              </a:rPr>
              <a:t>Severe </a:t>
            </a:r>
            <a:r>
              <a:rPr lang="en-US" sz="1500" dirty="0">
                <a:solidFill>
                  <a:schemeClr val="bg1"/>
                </a:solidFill>
              </a:rPr>
              <a:t>conditions of a climatic nature occur in various ways during the seasons of the year in the arid territories of </a:t>
            </a:r>
            <a:r>
              <a:rPr lang="en-US" sz="1500" dirty="0" smtClean="0">
                <a:solidFill>
                  <a:schemeClr val="bg1"/>
                </a:solidFill>
              </a:rPr>
              <a:t>study</a:t>
            </a:r>
            <a:endParaRPr lang="es-MX" sz="1500" dirty="0">
              <a:solidFill>
                <a:schemeClr val="bg1"/>
              </a:solidFill>
            </a:endParaRPr>
          </a:p>
        </p:txBody>
      </p:sp>
      <p:sp>
        <p:nvSpPr>
          <p:cNvPr id="6636" name="Google Shape;6636;p57"/>
          <p:cNvSpPr/>
          <p:nvPr/>
        </p:nvSpPr>
        <p:spPr>
          <a:xfrm>
            <a:off x="6939857" y="4681314"/>
            <a:ext cx="472664" cy="613017"/>
          </a:xfrm>
          <a:custGeom>
            <a:avLst/>
            <a:gdLst/>
            <a:ahLst/>
            <a:cxnLst/>
            <a:rect l="l" t="t" r="r" b="b"/>
            <a:pathLst>
              <a:path w="17705" h="22948" fill="none" extrusionOk="0">
                <a:moveTo>
                  <a:pt x="0" y="0"/>
                </a:moveTo>
                <a:lnTo>
                  <a:pt x="17705" y="22948"/>
                </a:lnTo>
              </a:path>
            </a:pathLst>
          </a:custGeom>
          <a:noFill/>
          <a:ln w="9525" cap="flat" cmpd="sng">
            <a:solidFill>
              <a:schemeClr val="dk1"/>
            </a:solidFill>
            <a:prstDash val="solid"/>
            <a:miter lim="40329"/>
            <a:headEnd type="none" w="sm" len="sm"/>
            <a:tailEnd type="none" w="sm" len="sm"/>
          </a:ln>
        </p:spPr>
        <p:txBody>
          <a:bodyPr spcFirstLastPara="1" wrap="square" lIns="121900" tIns="121900" rIns="121900" bIns="121900" anchor="ctr" anchorCtr="0">
            <a:noAutofit/>
          </a:bodyPr>
          <a:lstStyle/>
          <a:p>
            <a:endParaRPr sz="2400"/>
          </a:p>
        </p:txBody>
      </p:sp>
      <p:sp>
        <p:nvSpPr>
          <p:cNvPr id="6637" name="Google Shape;6637;p57"/>
          <p:cNvSpPr/>
          <p:nvPr/>
        </p:nvSpPr>
        <p:spPr>
          <a:xfrm>
            <a:off x="6887106" y="4619899"/>
            <a:ext cx="166908" cy="165943"/>
          </a:xfrm>
          <a:custGeom>
            <a:avLst/>
            <a:gdLst/>
            <a:ahLst/>
            <a:cxnLst/>
            <a:rect l="l" t="t" r="r" b="b"/>
            <a:pathLst>
              <a:path w="6252" h="6212" extrusionOk="0">
                <a:moveTo>
                  <a:pt x="40" y="3550"/>
                </a:moveTo>
                <a:cubicBezTo>
                  <a:pt x="0" y="1170"/>
                  <a:pt x="2863" y="1"/>
                  <a:pt x="4557" y="1654"/>
                </a:cubicBezTo>
                <a:cubicBezTo>
                  <a:pt x="6251" y="3348"/>
                  <a:pt x="5041" y="6211"/>
                  <a:pt x="2702" y="6211"/>
                </a:cubicBezTo>
                <a:cubicBezTo>
                  <a:pt x="1210" y="6211"/>
                  <a:pt x="0" y="5042"/>
                  <a:pt x="40" y="3550"/>
                </a:cubicBezTo>
                <a:close/>
              </a:path>
            </a:pathLst>
          </a:custGeom>
          <a:gradFill>
            <a:gsLst>
              <a:gs pos="33000">
                <a:schemeClr val="accent2">
                  <a:lumMod val="75000"/>
                </a:schemeClr>
              </a:gs>
              <a:gs pos="51000">
                <a:srgbClr val="9B9619"/>
              </a:gs>
              <a:gs pos="12000">
                <a:srgbClr val="CC9900"/>
              </a:gs>
            </a:gsLst>
            <a:lin ang="5400000" scaled="1"/>
          </a:gradFill>
          <a:ln>
            <a:noFill/>
          </a:ln>
        </p:spPr>
        <p:txBody>
          <a:bodyPr spcFirstLastPara="1" wrap="square" lIns="121900" tIns="121900" rIns="121900" bIns="121900" anchor="ctr" anchorCtr="0">
            <a:noAutofit/>
          </a:bodyPr>
          <a:lstStyle/>
          <a:p>
            <a:endParaRPr sz="2400"/>
          </a:p>
        </p:txBody>
      </p:sp>
      <p:sp>
        <p:nvSpPr>
          <p:cNvPr id="6647" name="Google Shape;6647;p57"/>
          <p:cNvSpPr/>
          <p:nvPr/>
        </p:nvSpPr>
        <p:spPr>
          <a:xfrm>
            <a:off x="7567550" y="4859064"/>
            <a:ext cx="4510719" cy="889901"/>
          </a:xfrm>
          <a:custGeom>
            <a:avLst/>
            <a:gdLst/>
            <a:ahLst/>
            <a:cxnLst/>
            <a:rect l="l" t="t" r="r" b="b"/>
            <a:pathLst>
              <a:path w="118286" h="33313" extrusionOk="0">
                <a:moveTo>
                  <a:pt x="101670" y="1"/>
                </a:moveTo>
                <a:lnTo>
                  <a:pt x="16656" y="1"/>
                </a:lnTo>
                <a:cubicBezTo>
                  <a:pt x="7461" y="1"/>
                  <a:pt x="0" y="7462"/>
                  <a:pt x="0" y="16657"/>
                </a:cubicBezTo>
                <a:lnTo>
                  <a:pt x="0" y="16657"/>
                </a:lnTo>
                <a:cubicBezTo>
                  <a:pt x="0" y="25852"/>
                  <a:pt x="7461" y="33313"/>
                  <a:pt x="16656" y="33313"/>
                </a:cubicBezTo>
                <a:lnTo>
                  <a:pt x="101670" y="33313"/>
                </a:lnTo>
                <a:cubicBezTo>
                  <a:pt x="110824" y="33313"/>
                  <a:pt x="118285" y="25852"/>
                  <a:pt x="118285" y="16657"/>
                </a:cubicBezTo>
                <a:lnTo>
                  <a:pt x="118285" y="16657"/>
                </a:lnTo>
                <a:cubicBezTo>
                  <a:pt x="118285" y="7462"/>
                  <a:pt x="110865" y="1"/>
                  <a:pt x="101670" y="1"/>
                </a:cubicBezTo>
                <a:close/>
              </a:path>
            </a:pathLst>
          </a:custGeom>
          <a:blipFill>
            <a:blip r:embed="rId4"/>
            <a:stretch>
              <a:fillRect/>
            </a:stretch>
          </a:blipFill>
          <a:ln>
            <a:noFill/>
          </a:ln>
        </p:spPr>
        <p:txBody>
          <a:bodyPr spcFirstLastPara="1" wrap="square" lIns="121900" tIns="121900" rIns="121900" bIns="121900" anchor="ctr" anchorCtr="0">
            <a:noAutofit/>
          </a:bodyPr>
          <a:lstStyle/>
          <a:p>
            <a:endParaRPr sz="2400">
              <a:solidFill>
                <a:schemeClr val="bg1"/>
              </a:solidFill>
            </a:endParaRPr>
          </a:p>
        </p:txBody>
      </p:sp>
      <p:sp>
        <p:nvSpPr>
          <p:cNvPr id="6648" name="Google Shape;6648;p57"/>
          <p:cNvSpPr/>
          <p:nvPr/>
        </p:nvSpPr>
        <p:spPr>
          <a:xfrm>
            <a:off x="7113199" y="4990493"/>
            <a:ext cx="684769" cy="684128"/>
          </a:xfrm>
          <a:custGeom>
            <a:avLst/>
            <a:gdLst/>
            <a:ahLst/>
            <a:cxnLst/>
            <a:rect l="l" t="t" r="r" b="b"/>
            <a:pathLst>
              <a:path w="25650" h="25610" extrusionOk="0">
                <a:moveTo>
                  <a:pt x="25650" y="12826"/>
                </a:moveTo>
                <a:cubicBezTo>
                  <a:pt x="25650" y="19883"/>
                  <a:pt x="19882" y="25610"/>
                  <a:pt x="12825" y="25610"/>
                </a:cubicBezTo>
                <a:cubicBezTo>
                  <a:pt x="5767" y="25610"/>
                  <a:pt x="0" y="19883"/>
                  <a:pt x="0" y="12826"/>
                </a:cubicBezTo>
                <a:cubicBezTo>
                  <a:pt x="0" y="5728"/>
                  <a:pt x="5767" y="1"/>
                  <a:pt x="12825" y="1"/>
                </a:cubicBezTo>
                <a:cubicBezTo>
                  <a:pt x="19882" y="1"/>
                  <a:pt x="25650" y="5728"/>
                  <a:pt x="25650" y="12826"/>
                </a:cubicBezTo>
                <a:close/>
              </a:path>
            </a:pathLst>
          </a:custGeom>
          <a:solidFill>
            <a:srgbClr val="006600"/>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667" b="1">
                <a:solidFill>
                  <a:schemeClr val="dk1"/>
                </a:solidFill>
                <a:latin typeface="Fira Sans"/>
                <a:ea typeface="Fira Sans"/>
                <a:cs typeface="Fira Sans"/>
                <a:sym typeface="Fira Sans"/>
              </a:rPr>
              <a:t>04</a:t>
            </a:r>
            <a:endParaRPr sz="2667" b="1">
              <a:latin typeface="Fira Sans"/>
              <a:ea typeface="Fira Sans"/>
              <a:cs typeface="Fira Sans"/>
              <a:sym typeface="Fira Sans"/>
            </a:endParaRPr>
          </a:p>
        </p:txBody>
      </p:sp>
      <p:sp>
        <p:nvSpPr>
          <p:cNvPr id="6649" name="Google Shape;6649;p57"/>
          <p:cNvSpPr txBox="1"/>
          <p:nvPr/>
        </p:nvSpPr>
        <p:spPr>
          <a:xfrm>
            <a:off x="7781732" y="4886291"/>
            <a:ext cx="3901086" cy="853600"/>
          </a:xfrm>
          <a:prstGeom prst="rect">
            <a:avLst/>
          </a:prstGeom>
          <a:noFill/>
          <a:ln>
            <a:noFill/>
          </a:ln>
        </p:spPr>
        <p:txBody>
          <a:bodyPr spcFirstLastPara="1" wrap="square" lIns="121900" tIns="121900" rIns="121900" bIns="121900" anchor="ctr" anchorCtr="0">
            <a:noAutofit/>
          </a:bodyPr>
          <a:lstStyle/>
          <a:p>
            <a:pPr algn="just"/>
            <a:r>
              <a:rPr lang="en-US" sz="1600" dirty="0">
                <a:solidFill>
                  <a:schemeClr val="bg1"/>
                </a:solidFill>
              </a:rPr>
              <a:t>It guarantees the existence of supplies and food for local users under an eco-technological production approach.</a:t>
            </a:r>
            <a:endParaRPr lang="es-MX" sz="1600" dirty="0">
              <a:solidFill>
                <a:schemeClr val="bg1"/>
              </a:solidFill>
            </a:endParaRPr>
          </a:p>
        </p:txBody>
      </p:sp>
      <p:grpSp>
        <p:nvGrpSpPr>
          <p:cNvPr id="6673" name="Google Shape;6673;p57"/>
          <p:cNvGrpSpPr/>
          <p:nvPr/>
        </p:nvGrpSpPr>
        <p:grpSpPr>
          <a:xfrm>
            <a:off x="10516240" y="216320"/>
            <a:ext cx="564207" cy="575249"/>
            <a:chOff x="-30735200" y="3192625"/>
            <a:chExt cx="292225" cy="292225"/>
          </a:xfrm>
        </p:grpSpPr>
        <p:sp>
          <p:nvSpPr>
            <p:cNvPr id="6674" name="Google Shape;6674;p57"/>
            <p:cNvSpPr/>
            <p:nvPr/>
          </p:nvSpPr>
          <p:spPr>
            <a:xfrm>
              <a:off x="-30665100" y="3192625"/>
              <a:ext cx="175650" cy="223700"/>
            </a:xfrm>
            <a:custGeom>
              <a:avLst/>
              <a:gdLst/>
              <a:ahLst/>
              <a:cxnLst/>
              <a:rect l="l" t="t" r="r" b="b"/>
              <a:pathLst>
                <a:path w="7026" h="8948" extrusionOk="0">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75" name="Google Shape;6675;p57"/>
            <p:cNvSpPr/>
            <p:nvPr/>
          </p:nvSpPr>
          <p:spPr>
            <a:xfrm>
              <a:off x="-30615475" y="3278475"/>
              <a:ext cx="52775" cy="52000"/>
            </a:xfrm>
            <a:custGeom>
              <a:avLst/>
              <a:gdLst/>
              <a:ahLst/>
              <a:cxnLst/>
              <a:rect l="l" t="t" r="r" b="b"/>
              <a:pathLst>
                <a:path w="2111" h="2080" extrusionOk="0">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76" name="Google Shape;6676;p57"/>
            <p:cNvSpPr/>
            <p:nvPr/>
          </p:nvSpPr>
          <p:spPr>
            <a:xfrm>
              <a:off x="-30528850" y="3296575"/>
              <a:ext cx="85875" cy="25250"/>
            </a:xfrm>
            <a:custGeom>
              <a:avLst/>
              <a:gdLst/>
              <a:ahLst/>
              <a:cxnLst/>
              <a:rect l="l" t="t" r="r" b="b"/>
              <a:pathLst>
                <a:path w="3435" h="1010" extrusionOk="0">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77" name="Google Shape;6677;p57"/>
            <p:cNvSpPr/>
            <p:nvPr/>
          </p:nvSpPr>
          <p:spPr>
            <a:xfrm>
              <a:off x="-30546175" y="3338325"/>
              <a:ext cx="85875" cy="26025"/>
            </a:xfrm>
            <a:custGeom>
              <a:avLst/>
              <a:gdLst/>
              <a:ahLst/>
              <a:cxnLst/>
              <a:rect l="l" t="t" r="r" b="b"/>
              <a:pathLst>
                <a:path w="3435" h="1041" extrusionOk="0">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78" name="Google Shape;6678;p57"/>
            <p:cNvSpPr/>
            <p:nvPr/>
          </p:nvSpPr>
          <p:spPr>
            <a:xfrm>
              <a:off x="-30546175" y="3381650"/>
              <a:ext cx="67750" cy="26025"/>
            </a:xfrm>
            <a:custGeom>
              <a:avLst/>
              <a:gdLst/>
              <a:ahLst/>
              <a:cxnLst/>
              <a:rect l="l" t="t" r="r" b="b"/>
              <a:pathLst>
                <a:path w="2710" h="1041" extrusionOk="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79" name="Google Shape;6679;p57"/>
            <p:cNvSpPr/>
            <p:nvPr/>
          </p:nvSpPr>
          <p:spPr>
            <a:xfrm>
              <a:off x="-30546175" y="3424175"/>
              <a:ext cx="51225" cy="26025"/>
            </a:xfrm>
            <a:custGeom>
              <a:avLst/>
              <a:gdLst/>
              <a:ahLst/>
              <a:cxnLst/>
              <a:rect l="l" t="t" r="r" b="b"/>
              <a:pathLst>
                <a:path w="2049" h="1041" extrusionOk="0">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80" name="Google Shape;6680;p57"/>
            <p:cNvSpPr/>
            <p:nvPr/>
          </p:nvSpPr>
          <p:spPr>
            <a:xfrm>
              <a:off x="-30735200" y="3209325"/>
              <a:ext cx="174075" cy="275525"/>
            </a:xfrm>
            <a:custGeom>
              <a:avLst/>
              <a:gdLst/>
              <a:ahLst/>
              <a:cxnLst/>
              <a:rect l="l" t="t" r="r" b="b"/>
              <a:pathLst>
                <a:path w="6963" h="11021" extrusionOk="0">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6632" name="Google Shape;6632;p57"/>
          <p:cNvSpPr/>
          <p:nvPr/>
        </p:nvSpPr>
        <p:spPr>
          <a:xfrm>
            <a:off x="7069932" y="1937705"/>
            <a:ext cx="779516" cy="27"/>
          </a:xfrm>
          <a:custGeom>
            <a:avLst/>
            <a:gdLst/>
            <a:ahLst/>
            <a:cxnLst/>
            <a:rect l="l" t="t" r="r" b="b"/>
            <a:pathLst>
              <a:path w="29199" h="1" fill="none" extrusionOk="0">
                <a:moveTo>
                  <a:pt x="0" y="0"/>
                </a:moveTo>
                <a:lnTo>
                  <a:pt x="29199" y="0"/>
                </a:lnTo>
              </a:path>
            </a:pathLst>
          </a:custGeom>
          <a:noFill/>
          <a:ln w="9525" cap="flat" cmpd="sng">
            <a:solidFill>
              <a:schemeClr val="dk1"/>
            </a:solidFill>
            <a:prstDash val="solid"/>
            <a:miter lim="40329"/>
            <a:headEnd type="none" w="sm" len="sm"/>
            <a:tailEnd type="none" w="sm" len="sm"/>
          </a:ln>
        </p:spPr>
        <p:txBody>
          <a:bodyPr spcFirstLastPara="1" wrap="square" lIns="121900" tIns="121900" rIns="121900" bIns="121900" anchor="ctr" anchorCtr="0">
            <a:noAutofit/>
          </a:bodyPr>
          <a:lstStyle/>
          <a:p>
            <a:endParaRPr sz="2400"/>
          </a:p>
        </p:txBody>
      </p:sp>
      <p:sp>
        <p:nvSpPr>
          <p:cNvPr id="6633" name="Google Shape;6633;p57"/>
          <p:cNvSpPr/>
          <p:nvPr/>
        </p:nvSpPr>
        <p:spPr>
          <a:xfrm>
            <a:off x="7035466" y="1845036"/>
            <a:ext cx="165840" cy="165943"/>
          </a:xfrm>
          <a:custGeom>
            <a:avLst/>
            <a:gdLst/>
            <a:ahLst/>
            <a:cxnLst/>
            <a:rect l="l" t="t" r="r" b="b"/>
            <a:pathLst>
              <a:path w="6212" h="6212" extrusionOk="0">
                <a:moveTo>
                  <a:pt x="1" y="3550"/>
                </a:moveTo>
                <a:cubicBezTo>
                  <a:pt x="1" y="1170"/>
                  <a:pt x="2864" y="1"/>
                  <a:pt x="4558" y="1695"/>
                </a:cubicBezTo>
                <a:cubicBezTo>
                  <a:pt x="6211" y="3348"/>
                  <a:pt x="5042" y="6212"/>
                  <a:pt x="2663" y="6212"/>
                </a:cubicBezTo>
                <a:cubicBezTo>
                  <a:pt x="1211" y="6212"/>
                  <a:pt x="1" y="5042"/>
                  <a:pt x="1" y="3550"/>
                </a:cubicBezTo>
                <a:close/>
              </a:path>
            </a:pathLst>
          </a:custGeom>
          <a:gradFill>
            <a:gsLst>
              <a:gs pos="33000">
                <a:schemeClr val="accent2">
                  <a:lumMod val="75000"/>
                </a:schemeClr>
              </a:gs>
              <a:gs pos="51000">
                <a:srgbClr val="9B9619"/>
              </a:gs>
              <a:gs pos="12000">
                <a:srgbClr val="CC9900"/>
              </a:gs>
            </a:gsLst>
            <a:lin ang="5400000" scaled="1"/>
          </a:gradFill>
          <a:ln>
            <a:noFill/>
          </a:ln>
        </p:spPr>
        <p:txBody>
          <a:bodyPr spcFirstLastPara="1" wrap="square" lIns="121900" tIns="121900" rIns="121900" bIns="121900" anchor="ctr" anchorCtr="0">
            <a:noAutofit/>
          </a:bodyPr>
          <a:lstStyle/>
          <a:p>
            <a:endParaRPr sz="2400"/>
          </a:p>
        </p:txBody>
      </p:sp>
      <p:sp>
        <p:nvSpPr>
          <p:cNvPr id="6641" name="Google Shape;6641;p57"/>
          <p:cNvSpPr/>
          <p:nvPr/>
        </p:nvSpPr>
        <p:spPr>
          <a:xfrm>
            <a:off x="7999083" y="1485234"/>
            <a:ext cx="4079186" cy="889875"/>
          </a:xfrm>
          <a:custGeom>
            <a:avLst/>
            <a:gdLst/>
            <a:ahLst/>
            <a:cxnLst/>
            <a:rect l="l" t="t" r="r" b="b"/>
            <a:pathLst>
              <a:path w="118326" h="33312" extrusionOk="0">
                <a:moveTo>
                  <a:pt x="16656" y="0"/>
                </a:moveTo>
                <a:lnTo>
                  <a:pt x="101670" y="0"/>
                </a:lnTo>
                <a:cubicBezTo>
                  <a:pt x="110905" y="0"/>
                  <a:pt x="118326" y="7461"/>
                  <a:pt x="118326" y="16656"/>
                </a:cubicBezTo>
                <a:cubicBezTo>
                  <a:pt x="118326" y="25891"/>
                  <a:pt x="110905" y="33312"/>
                  <a:pt x="101670" y="33312"/>
                </a:cubicBezTo>
                <a:lnTo>
                  <a:pt x="16656" y="33312"/>
                </a:lnTo>
                <a:cubicBezTo>
                  <a:pt x="7461" y="33312"/>
                  <a:pt x="0" y="25891"/>
                  <a:pt x="0" y="16656"/>
                </a:cubicBezTo>
                <a:cubicBezTo>
                  <a:pt x="0" y="7461"/>
                  <a:pt x="7461" y="0"/>
                  <a:pt x="16656" y="0"/>
                </a:cubicBezTo>
                <a:close/>
              </a:path>
            </a:pathLst>
          </a:custGeom>
          <a:blipFill>
            <a:blip r:embed="rId4"/>
            <a:stretch>
              <a:fillRect/>
            </a:stretch>
          </a:blipFill>
          <a:ln>
            <a:noFill/>
          </a:ln>
        </p:spPr>
        <p:txBody>
          <a:bodyPr spcFirstLastPara="1" wrap="square" lIns="121900" tIns="121900" rIns="121900" bIns="121900" anchor="ctr" anchorCtr="0">
            <a:noAutofit/>
          </a:bodyPr>
          <a:lstStyle/>
          <a:p>
            <a:endParaRPr sz="2400"/>
          </a:p>
        </p:txBody>
      </p:sp>
      <p:sp>
        <p:nvSpPr>
          <p:cNvPr id="6642" name="Google Shape;6642;p57"/>
          <p:cNvSpPr/>
          <p:nvPr/>
        </p:nvSpPr>
        <p:spPr>
          <a:xfrm>
            <a:off x="7545800" y="1616664"/>
            <a:ext cx="683701" cy="685197"/>
          </a:xfrm>
          <a:custGeom>
            <a:avLst/>
            <a:gdLst/>
            <a:ahLst/>
            <a:cxnLst/>
            <a:rect l="l" t="t" r="r" b="b"/>
            <a:pathLst>
              <a:path w="25610" h="25650" extrusionOk="0">
                <a:moveTo>
                  <a:pt x="25610" y="12825"/>
                </a:moveTo>
                <a:cubicBezTo>
                  <a:pt x="25610" y="19923"/>
                  <a:pt x="19883" y="25649"/>
                  <a:pt x="12785" y="25649"/>
                </a:cubicBezTo>
                <a:cubicBezTo>
                  <a:pt x="5728" y="25649"/>
                  <a:pt x="1" y="19923"/>
                  <a:pt x="1" y="12825"/>
                </a:cubicBezTo>
                <a:cubicBezTo>
                  <a:pt x="1" y="5767"/>
                  <a:pt x="5728" y="0"/>
                  <a:pt x="12785" y="0"/>
                </a:cubicBezTo>
                <a:cubicBezTo>
                  <a:pt x="19883" y="0"/>
                  <a:pt x="25610" y="5767"/>
                  <a:pt x="25610" y="12825"/>
                </a:cubicBezTo>
                <a:close/>
              </a:path>
            </a:pathLst>
          </a:custGeom>
          <a:solidFill>
            <a:schemeClr val="accent2">
              <a:lumMod val="50000"/>
            </a:schemeClr>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667" b="1">
                <a:solidFill>
                  <a:schemeClr val="bg1"/>
                </a:solidFill>
                <a:latin typeface="Fira Sans"/>
                <a:ea typeface="Fira Sans"/>
                <a:cs typeface="Fira Sans"/>
                <a:sym typeface="Fira Sans"/>
              </a:rPr>
              <a:t>02</a:t>
            </a:r>
            <a:endParaRPr sz="2667" b="1">
              <a:solidFill>
                <a:schemeClr val="bg1"/>
              </a:solidFill>
              <a:latin typeface="Fira Sans"/>
              <a:ea typeface="Fira Sans"/>
              <a:cs typeface="Fira Sans"/>
              <a:sym typeface="Fira Sans"/>
            </a:endParaRPr>
          </a:p>
        </p:txBody>
      </p:sp>
      <p:sp>
        <p:nvSpPr>
          <p:cNvPr id="6643" name="Google Shape;6643;p57"/>
          <p:cNvSpPr txBox="1"/>
          <p:nvPr/>
        </p:nvSpPr>
        <p:spPr>
          <a:xfrm>
            <a:off x="8262908" y="1494304"/>
            <a:ext cx="3120540" cy="853600"/>
          </a:xfrm>
          <a:prstGeom prst="rect">
            <a:avLst/>
          </a:prstGeom>
          <a:noFill/>
          <a:ln>
            <a:noFill/>
          </a:ln>
        </p:spPr>
        <p:txBody>
          <a:bodyPr spcFirstLastPara="1" wrap="square" lIns="121900" tIns="121900" rIns="121900" bIns="121900" anchor="ctr" anchorCtr="0">
            <a:noAutofit/>
          </a:bodyPr>
          <a:lstStyle/>
          <a:p>
            <a:pPr lvl="0"/>
            <a:r>
              <a:rPr lang="en-US" sz="1400" dirty="0"/>
              <a:t>The level of </a:t>
            </a:r>
            <a:r>
              <a:rPr lang="en-US" sz="1400" dirty="0" err="1"/>
              <a:t>ecotechnology</a:t>
            </a:r>
            <a:r>
              <a:rPr lang="en-US" sz="1400" dirty="0"/>
              <a:t> adoption is </a:t>
            </a:r>
            <a:r>
              <a:rPr lang="en-US" sz="1400" dirty="0" smtClean="0"/>
              <a:t>influenced </a:t>
            </a:r>
            <a:r>
              <a:rPr lang="en-US" sz="1400" dirty="0"/>
              <a:t>by the physical-climatic conditions </a:t>
            </a:r>
            <a:r>
              <a:rPr lang="en-US" sz="1400" dirty="0" smtClean="0"/>
              <a:t>and </a:t>
            </a:r>
            <a:r>
              <a:rPr lang="en-US" sz="1400" dirty="0"/>
              <a:t>the climatic emergency. </a:t>
            </a:r>
            <a:endParaRPr lang="es-MX" sz="1400" dirty="0"/>
          </a:p>
        </p:txBody>
      </p:sp>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3430" t="10206" r="4062" b="27506"/>
          <a:stretch/>
        </p:blipFill>
        <p:spPr>
          <a:xfrm>
            <a:off x="900620" y="1023582"/>
            <a:ext cx="5147221" cy="4616275"/>
          </a:xfrm>
          <a:prstGeom prst="ellipse">
            <a:avLst/>
          </a:prstGeom>
          <a:ln>
            <a:noFill/>
          </a:ln>
          <a:effectLst>
            <a:softEdge rad="112500"/>
          </a:effectLst>
        </p:spPr>
      </p:pic>
      <p:sp>
        <p:nvSpPr>
          <p:cNvPr id="96" name="Rectángulo 95"/>
          <p:cNvSpPr/>
          <p:nvPr/>
        </p:nvSpPr>
        <p:spPr>
          <a:xfrm>
            <a:off x="44621" y="5993545"/>
            <a:ext cx="11961378" cy="646331"/>
          </a:xfrm>
          <a:prstGeom prst="rect">
            <a:avLst/>
          </a:prstGeom>
        </p:spPr>
        <p:txBody>
          <a:bodyPr wrap="square">
            <a:spAutoFit/>
          </a:bodyPr>
          <a:lstStyle/>
          <a:p>
            <a:pPr algn="just"/>
            <a:r>
              <a:rPr lang="es-MX" b="1" dirty="0">
                <a:latin typeface="Times New Roman" panose="02020603050405020304" pitchFamily="18" charset="0"/>
                <a:ea typeface="Times New Roman" panose="02020603050405020304" pitchFamily="18" charset="0"/>
              </a:rPr>
              <a:t>Figure </a:t>
            </a:r>
            <a:r>
              <a:rPr lang="es-MX" b="1" dirty="0" smtClean="0">
                <a:latin typeface="Times New Roman" panose="02020603050405020304" pitchFamily="18" charset="0"/>
                <a:ea typeface="Times New Roman" panose="02020603050405020304" pitchFamily="18" charset="0"/>
              </a:rPr>
              <a:t>7. </a:t>
            </a:r>
            <a:r>
              <a:rPr lang="en-US" dirty="0"/>
              <a:t>Importance of agricultural production systems in arid Mexican </a:t>
            </a:r>
            <a:r>
              <a:rPr lang="en-US" dirty="0" smtClean="0"/>
              <a:t>territories &amp; </a:t>
            </a:r>
            <a:r>
              <a:rPr lang="en-US" dirty="0"/>
              <a:t>Level of </a:t>
            </a:r>
            <a:r>
              <a:rPr lang="en-US" dirty="0" err="1"/>
              <a:t>ecotechnology</a:t>
            </a:r>
            <a:r>
              <a:rPr lang="en-US" dirty="0"/>
              <a:t> adoption </a:t>
            </a:r>
            <a:r>
              <a:rPr lang="en-US" dirty="0" smtClean="0"/>
              <a:t> </a:t>
            </a:r>
            <a:endParaRPr lang="es-MX" dirty="0"/>
          </a:p>
        </p:txBody>
      </p:sp>
      <p:grpSp>
        <p:nvGrpSpPr>
          <p:cNvPr id="97" name="Google Shape;5933;p70"/>
          <p:cNvGrpSpPr/>
          <p:nvPr/>
        </p:nvGrpSpPr>
        <p:grpSpPr>
          <a:xfrm>
            <a:off x="11416855" y="1630104"/>
            <a:ext cx="392803" cy="609364"/>
            <a:chOff x="3984950" y="3213600"/>
            <a:chExt cx="239925" cy="481825"/>
          </a:xfrm>
          <a:solidFill>
            <a:schemeClr val="bg1"/>
          </a:solidFill>
        </p:grpSpPr>
        <p:sp>
          <p:nvSpPr>
            <p:cNvPr id="98" name="Google Shape;5934;p70"/>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9" name="Google Shape;5935;p70"/>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0" name="Google Shape;5926;p70"/>
          <p:cNvGrpSpPr/>
          <p:nvPr/>
        </p:nvGrpSpPr>
        <p:grpSpPr>
          <a:xfrm>
            <a:off x="11840676" y="3532472"/>
            <a:ext cx="339253" cy="268649"/>
            <a:chOff x="2085525" y="3263750"/>
            <a:chExt cx="481825" cy="381550"/>
          </a:xfrm>
          <a:solidFill>
            <a:schemeClr val="bg1"/>
          </a:solidFill>
        </p:grpSpPr>
        <p:sp>
          <p:nvSpPr>
            <p:cNvPr id="101" name="Google Shape;5927;p70"/>
            <p:cNvSpPr/>
            <p:nvPr/>
          </p:nvSpPr>
          <p:spPr>
            <a:xfrm>
              <a:off x="2320325" y="3263750"/>
              <a:ext cx="227825" cy="141025"/>
            </a:xfrm>
            <a:custGeom>
              <a:avLst/>
              <a:gdLst/>
              <a:ahLst/>
              <a:cxnLst/>
              <a:rect l="l" t="t" r="r" b="b"/>
              <a:pathLst>
                <a:path w="9113" h="5641" extrusionOk="0">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2" name="Google Shape;5928;p70"/>
            <p:cNvSpPr/>
            <p:nvPr/>
          </p:nvSpPr>
          <p:spPr>
            <a:xfrm>
              <a:off x="2085525" y="3355200"/>
              <a:ext cx="481825" cy="290100"/>
            </a:xfrm>
            <a:custGeom>
              <a:avLst/>
              <a:gdLst/>
              <a:ahLst/>
              <a:cxnLst/>
              <a:rect l="l" t="t" r="r" b="b"/>
              <a:pathLst>
                <a:path w="19273" h="11604" extrusionOk="0">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3" name="Google Shape;6299;p71"/>
          <p:cNvGrpSpPr/>
          <p:nvPr/>
        </p:nvGrpSpPr>
        <p:grpSpPr>
          <a:xfrm>
            <a:off x="11510776" y="5104594"/>
            <a:ext cx="310602" cy="352803"/>
            <a:chOff x="-28069875" y="3175300"/>
            <a:chExt cx="260725" cy="296150"/>
          </a:xfrm>
          <a:solidFill>
            <a:schemeClr val="bg1"/>
          </a:solidFill>
        </p:grpSpPr>
        <p:sp>
          <p:nvSpPr>
            <p:cNvPr id="104" name="Google Shape;6300;p71"/>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301;p71"/>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302;p71"/>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303;p71"/>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304;p71"/>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305;p71"/>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306;p71"/>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307;p71"/>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308;p71"/>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Imagen 55"/>
          <p:cNvPicPr>
            <a:picLocks noChangeAspect="1"/>
          </p:cNvPicPr>
          <p:nvPr/>
        </p:nvPicPr>
        <p:blipFill rotWithShape="1">
          <a:blip r:embed="rId6"/>
          <a:srcRect l="7275" t="24465" r="80971" b="54032"/>
          <a:stretch/>
        </p:blipFill>
        <p:spPr>
          <a:xfrm>
            <a:off x="-20967" y="17036"/>
            <a:ext cx="1609903" cy="1655899"/>
          </a:xfrm>
          <a:prstGeom prst="rect">
            <a:avLst/>
          </a:prstGeom>
        </p:spPr>
      </p:pic>
      <p:sp>
        <p:nvSpPr>
          <p:cNvPr id="6639" name="Google Shape;6639;p57"/>
          <p:cNvSpPr/>
          <p:nvPr/>
        </p:nvSpPr>
        <p:spPr>
          <a:xfrm>
            <a:off x="5623452" y="215814"/>
            <a:ext cx="683701" cy="685197"/>
          </a:xfrm>
          <a:custGeom>
            <a:avLst/>
            <a:gdLst/>
            <a:ahLst/>
            <a:cxnLst/>
            <a:rect l="l" t="t" r="r" b="b"/>
            <a:pathLst>
              <a:path w="25610" h="25650" extrusionOk="0">
                <a:moveTo>
                  <a:pt x="25610" y="12825"/>
                </a:moveTo>
                <a:cubicBezTo>
                  <a:pt x="25610" y="19882"/>
                  <a:pt x="19883" y="25649"/>
                  <a:pt x="12785" y="25649"/>
                </a:cubicBezTo>
                <a:cubicBezTo>
                  <a:pt x="5727" y="25649"/>
                  <a:pt x="1" y="19882"/>
                  <a:pt x="1" y="12825"/>
                </a:cubicBezTo>
                <a:cubicBezTo>
                  <a:pt x="1" y="5727"/>
                  <a:pt x="5727" y="0"/>
                  <a:pt x="12785" y="0"/>
                </a:cubicBezTo>
                <a:cubicBezTo>
                  <a:pt x="19883" y="0"/>
                  <a:pt x="25610" y="5727"/>
                  <a:pt x="25610" y="12825"/>
                </a:cubicBezTo>
                <a:close/>
              </a:path>
            </a:pathLst>
          </a:custGeom>
          <a:solidFill>
            <a:srgbClr val="D3A77B"/>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 sz="2667" b="1">
                <a:solidFill>
                  <a:schemeClr val="dk1"/>
                </a:solidFill>
                <a:latin typeface="Fira Sans"/>
                <a:ea typeface="Fira Sans"/>
                <a:cs typeface="Fira Sans"/>
                <a:sym typeface="Fira Sans"/>
              </a:rPr>
              <a:t>01</a:t>
            </a:r>
            <a:endParaRPr sz="2667" b="1">
              <a:solidFill>
                <a:schemeClr val="dk1"/>
              </a:solidFill>
              <a:latin typeface="Fira Sans"/>
              <a:ea typeface="Fira Sans"/>
              <a:cs typeface="Fira Sans"/>
              <a:sym typeface="Fira Sans"/>
            </a:endParaRPr>
          </a:p>
        </p:txBody>
      </p:sp>
    </p:spTree>
    <p:extLst>
      <p:ext uri="{BB962C8B-B14F-4D97-AF65-F5344CB8AC3E}">
        <p14:creationId xmlns:p14="http://schemas.microsoft.com/office/powerpoint/2010/main" val="1784367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a:xfrm>
            <a:off x="2757404" y="1384002"/>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4.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Conclusions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Diagrama 2"/>
          <p:cNvGraphicFramePr/>
          <p:nvPr>
            <p:extLst>
              <p:ext uri="{D42A27DB-BD31-4B8C-83A1-F6EECF244321}">
                <p14:modId xmlns:p14="http://schemas.microsoft.com/office/powerpoint/2010/main" val="2921177094"/>
              </p:ext>
            </p:extLst>
          </p:nvPr>
        </p:nvGraphicFramePr>
        <p:xfrm>
          <a:off x="866625" y="1779788"/>
          <a:ext cx="11056669" cy="4245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cstate="print">
            <a:extLst>
              <a:ext uri="{28A0092B-C50C-407E-A947-70E740481C1C}">
                <a14:useLocalDpi xmlns:a14="http://schemas.microsoft.com/office/drawing/2010/main" val="0"/>
              </a:ext>
            </a:extLst>
          </a:blip>
          <a:srcRect l="22521" t="36219" r="26586" b="23582"/>
          <a:stretch/>
        </p:blipFill>
        <p:spPr>
          <a:xfrm>
            <a:off x="1921469" y="1276909"/>
            <a:ext cx="716467" cy="753783"/>
          </a:xfrm>
          <a:prstGeom prst="rect">
            <a:avLst/>
          </a:prstGeom>
        </p:spPr>
      </p:pic>
      <p:pic>
        <p:nvPicPr>
          <p:cNvPr id="9" name="Imagen 8"/>
          <p:cNvPicPr>
            <a:picLocks noChangeAspect="1"/>
          </p:cNvPicPr>
          <p:nvPr/>
        </p:nvPicPr>
        <p:blipFill rotWithShape="1">
          <a:blip r:embed="rId8"/>
          <a:srcRect l="6716" t="26456" r="13246" b="56422"/>
          <a:stretch/>
        </p:blipFill>
        <p:spPr>
          <a:xfrm>
            <a:off x="0" y="0"/>
            <a:ext cx="9758149" cy="1173707"/>
          </a:xfrm>
          <a:prstGeom prst="rect">
            <a:avLst/>
          </a:prstGeom>
        </p:spPr>
      </p:pic>
      <p:pic>
        <p:nvPicPr>
          <p:cNvPr id="10" name="Imagen 9"/>
          <p:cNvPicPr>
            <a:picLocks noChangeAspect="1"/>
          </p:cNvPicPr>
          <p:nvPr/>
        </p:nvPicPr>
        <p:blipFill rotWithShape="1">
          <a:blip r:embed="rId8"/>
          <a:srcRect l="30000" t="72848" r="8544" b="14808"/>
          <a:stretch/>
        </p:blipFill>
        <p:spPr>
          <a:xfrm>
            <a:off x="4699379" y="6025485"/>
            <a:ext cx="7492621" cy="846161"/>
          </a:xfrm>
          <a:prstGeom prst="rect">
            <a:avLst/>
          </a:prstGeom>
        </p:spPr>
      </p:pic>
    </p:spTree>
    <p:extLst>
      <p:ext uri="{BB962C8B-B14F-4D97-AF65-F5344CB8AC3E}">
        <p14:creationId xmlns:p14="http://schemas.microsoft.com/office/powerpoint/2010/main" val="2072969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a:xfrm>
            <a:off x="2975768" y="1384002"/>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References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Diagrama 2"/>
          <p:cNvGraphicFramePr/>
          <p:nvPr>
            <p:extLst>
              <p:ext uri="{D42A27DB-BD31-4B8C-83A1-F6EECF244321}">
                <p14:modId xmlns:p14="http://schemas.microsoft.com/office/powerpoint/2010/main" val="3042248927"/>
              </p:ext>
            </p:extLst>
          </p:nvPr>
        </p:nvGraphicFramePr>
        <p:xfrm>
          <a:off x="259307" y="1949139"/>
          <a:ext cx="11663987" cy="4006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srcRect l="6716" t="26456" r="13246" b="56422"/>
          <a:stretch/>
        </p:blipFill>
        <p:spPr>
          <a:xfrm>
            <a:off x="0" y="0"/>
            <a:ext cx="9758149" cy="1173707"/>
          </a:xfrm>
          <a:prstGeom prst="rect">
            <a:avLst/>
          </a:prstGeom>
        </p:spPr>
      </p:pic>
      <p:pic>
        <p:nvPicPr>
          <p:cNvPr id="10" name="Imagen 9"/>
          <p:cNvPicPr>
            <a:picLocks noChangeAspect="1"/>
          </p:cNvPicPr>
          <p:nvPr/>
        </p:nvPicPr>
        <p:blipFill rotWithShape="1">
          <a:blip r:embed="rId7"/>
          <a:srcRect l="30000" t="72848" r="8544" b="14808"/>
          <a:stretch/>
        </p:blipFill>
        <p:spPr>
          <a:xfrm>
            <a:off x="4699379" y="6025485"/>
            <a:ext cx="7492621" cy="846161"/>
          </a:xfrm>
          <a:prstGeom prst="rect">
            <a:avLst/>
          </a:prstGeom>
        </p:spPr>
      </p:pic>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8107" y="1232294"/>
            <a:ext cx="887661" cy="658257"/>
          </a:xfrm>
          <a:prstGeom prst="rect">
            <a:avLst/>
          </a:prstGeom>
        </p:spPr>
      </p:pic>
    </p:spTree>
    <p:extLst>
      <p:ext uri="{BB962C8B-B14F-4D97-AF65-F5344CB8AC3E}">
        <p14:creationId xmlns:p14="http://schemas.microsoft.com/office/powerpoint/2010/main" val="3400014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48000">
              <a:schemeClr val="accent2">
                <a:lumMod val="75000"/>
                <a:alpha val="13000"/>
              </a:schemeClr>
            </a:gs>
            <a:gs pos="25000">
              <a:srgbClr val="9B9619"/>
            </a:gs>
            <a:gs pos="2000">
              <a:srgbClr val="CC9900"/>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266" y="586853"/>
            <a:ext cx="4541003" cy="49619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ítulo 1"/>
          <p:cNvSpPr>
            <a:spLocks noGrp="1"/>
          </p:cNvSpPr>
          <p:nvPr>
            <p:ph type="ctrTitle"/>
          </p:nvPr>
        </p:nvSpPr>
        <p:spPr>
          <a:xfrm>
            <a:off x="418050" y="2463345"/>
            <a:ext cx="4573330" cy="1233303"/>
          </a:xfrm>
        </p:spPr>
        <p:txBody>
          <a:bodyPr>
            <a:normAutofit/>
          </a:bodyPr>
          <a:lstStyle/>
          <a:p>
            <a:pPr algn="l"/>
            <a:r>
              <a:rPr lang="en-US" sz="4000" dirty="0">
                <a:latin typeface="Palatino Linotype" panose="02040502050505030304" pitchFamily="18" charset="0"/>
                <a:ea typeface="Times New Roman" panose="02020603050405020304" pitchFamily="18" charset="0"/>
              </a:rPr>
              <a:t>Very grateful for your </a:t>
            </a:r>
            <a:r>
              <a:rPr lang="en-US" sz="4000" dirty="0" smtClean="0">
                <a:latin typeface="Palatino Linotype" panose="02040502050505030304" pitchFamily="18" charset="0"/>
                <a:ea typeface="Times New Roman" panose="02020603050405020304" pitchFamily="18" charset="0"/>
              </a:rPr>
              <a:t>attention !!</a:t>
            </a:r>
            <a:endParaRPr lang="es-MX" sz="4000" dirty="0">
              <a:latin typeface="Palatino Linotype" panose="02040502050505030304" pitchFamily="18" charset="0"/>
            </a:endParaRPr>
          </a:p>
        </p:txBody>
      </p:sp>
      <p:pic>
        <p:nvPicPr>
          <p:cNvPr id="9" name="Imagen 8"/>
          <p:cNvPicPr>
            <a:picLocks noChangeAspect="1"/>
          </p:cNvPicPr>
          <p:nvPr/>
        </p:nvPicPr>
        <p:blipFill rotWithShape="1">
          <a:blip r:embed="rId3"/>
          <a:srcRect l="6716" t="26456" r="13246" b="56422"/>
          <a:stretch/>
        </p:blipFill>
        <p:spPr>
          <a:xfrm>
            <a:off x="0" y="0"/>
            <a:ext cx="9758149" cy="1173707"/>
          </a:xfrm>
          <a:prstGeom prst="rect">
            <a:avLst/>
          </a:prstGeom>
        </p:spPr>
      </p:pic>
      <p:pic>
        <p:nvPicPr>
          <p:cNvPr id="11" name="Imagen 10"/>
          <p:cNvPicPr>
            <a:picLocks noChangeAspect="1"/>
          </p:cNvPicPr>
          <p:nvPr/>
        </p:nvPicPr>
        <p:blipFill rotWithShape="1">
          <a:blip r:embed="rId3"/>
          <a:srcRect l="6716" t="45172" r="8545" b="25360"/>
          <a:stretch/>
        </p:blipFill>
        <p:spPr>
          <a:xfrm>
            <a:off x="1160061" y="4891154"/>
            <a:ext cx="11031940" cy="2019869"/>
          </a:xfrm>
          <a:prstGeom prst="rect">
            <a:avLst/>
          </a:prstGeom>
          <a:blipFill>
            <a:blip r:embed="rId4"/>
            <a:stretch>
              <a:fillRect/>
            </a:stretch>
          </a:blipFill>
        </p:spPr>
      </p:pic>
      <p:sp>
        <p:nvSpPr>
          <p:cNvPr id="13" name="Subtítulo 2"/>
          <p:cNvSpPr>
            <a:spLocks noGrp="1"/>
          </p:cNvSpPr>
          <p:nvPr>
            <p:ph type="subTitle" idx="1"/>
          </p:nvPr>
        </p:nvSpPr>
        <p:spPr>
          <a:xfrm>
            <a:off x="-791570" y="4986285"/>
            <a:ext cx="12951725" cy="1924737"/>
          </a:xfrm>
          <a:gradFill>
            <a:gsLst>
              <a:gs pos="55000">
                <a:schemeClr val="accent2">
                  <a:lumMod val="75000"/>
                  <a:alpha val="88000"/>
                </a:schemeClr>
              </a:gs>
              <a:gs pos="33000">
                <a:srgbClr val="B4AA19">
                  <a:alpha val="55000"/>
                </a:srgbClr>
              </a:gs>
              <a:gs pos="17000">
                <a:srgbClr val="FFC000">
                  <a:alpha val="50000"/>
                </a:srgbClr>
              </a:gs>
            </a:gsLst>
            <a:lin ang="5400000" scaled="1"/>
          </a:gradFill>
        </p:spPr>
        <p:txBody>
          <a:bodyPr>
            <a:noAutofit/>
          </a:bodyPr>
          <a:lstStyle/>
          <a:p>
            <a:pPr algn="r"/>
            <a:r>
              <a:rPr lang="es-MX" sz="1700" b="1" dirty="0"/>
              <a:t>Héctor Tecumshé Mojica-Zárate </a:t>
            </a:r>
            <a:r>
              <a:rPr lang="es-MX" sz="1700" b="1" baseline="30000" dirty="0"/>
              <a:t>1</a:t>
            </a:r>
            <a:r>
              <a:rPr lang="es-MX" sz="1700" b="1" dirty="0" smtClean="0"/>
              <a:t>*</a:t>
            </a:r>
            <a:endParaRPr lang="es-MX" sz="1700" b="1" dirty="0"/>
          </a:p>
          <a:p>
            <a:pPr algn="r"/>
            <a:r>
              <a:rPr lang="es-MX" sz="1700" baseline="30000" dirty="0" smtClean="0"/>
              <a:t>1</a:t>
            </a:r>
            <a:r>
              <a:rPr lang="es-MX" sz="1700" dirty="0" smtClean="0"/>
              <a:t>Universidad </a:t>
            </a:r>
            <a:r>
              <a:rPr lang="es-MX" sz="1700" dirty="0"/>
              <a:t>de la Sierra, Moctezuma, Sonora, México, C.P 84560; </a:t>
            </a:r>
            <a:r>
              <a:rPr lang="es-MX" sz="1700" dirty="0" smtClean="0"/>
              <a:t>hectortecumshe@gmail.com/htecumshe@unisierra.edu.mx</a:t>
            </a:r>
            <a:endParaRPr lang="es-MX" sz="1700" dirty="0"/>
          </a:p>
          <a:p>
            <a:pPr algn="r"/>
            <a:r>
              <a:rPr lang="en-US" sz="1700" dirty="0" smtClean="0"/>
              <a:t>*Correspondence</a:t>
            </a:r>
            <a:r>
              <a:rPr lang="en-US" sz="1700" dirty="0"/>
              <a:t>: hectortecumshe@gmail.com; </a:t>
            </a:r>
            <a:r>
              <a:rPr lang="en-US" sz="1700" dirty="0" smtClean="0"/>
              <a:t>phone: </a:t>
            </a:r>
            <a:r>
              <a:rPr lang="en-US" sz="1700" dirty="0"/>
              <a:t>00 </a:t>
            </a:r>
            <a:r>
              <a:rPr lang="en-US" sz="1700" dirty="0" smtClean="0"/>
              <a:t>52 </a:t>
            </a:r>
            <a:r>
              <a:rPr lang="en-US" sz="1700" dirty="0"/>
              <a:t>(634) 3453622</a:t>
            </a:r>
            <a:endParaRPr lang="es-MX" sz="1700" dirty="0"/>
          </a:p>
          <a:p>
            <a:pPr algn="r"/>
            <a:r>
              <a:rPr lang="en-US" sz="1700" dirty="0" smtClean="0"/>
              <a:t>†</a:t>
            </a:r>
            <a:r>
              <a:rPr lang="en-US" sz="1700" b="1" dirty="0"/>
              <a:t>1st International Online Conference on Agriculture - Advances in Agricultural Science and Technology</a:t>
            </a:r>
          </a:p>
          <a:p>
            <a:pPr algn="r"/>
            <a:r>
              <a:rPr lang="en-US" sz="1700" b="1" dirty="0"/>
              <a:t>10–25 Feb 2022</a:t>
            </a:r>
          </a:p>
          <a:p>
            <a:pPr algn="l"/>
            <a:endParaRPr lang="en-US" sz="1700" dirty="0" smtClean="0"/>
          </a:p>
        </p:txBody>
      </p:sp>
    </p:spTree>
    <p:extLst>
      <p:ext uri="{BB962C8B-B14F-4D97-AF65-F5344CB8AC3E}">
        <p14:creationId xmlns:p14="http://schemas.microsoft.com/office/powerpoint/2010/main" val="2640855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err="1" smtClean="0"/>
              <a:t>Photo</a:t>
            </a:r>
            <a:r>
              <a:rPr lang="es-MX" dirty="0" smtClean="0"/>
              <a:t> </a:t>
            </a:r>
            <a:r>
              <a:rPr lang="es-MX" dirty="0" err="1" smtClean="0"/>
              <a:t>album</a:t>
            </a:r>
            <a:endParaRPr lang="es-MX" dirty="0"/>
          </a:p>
        </p:txBody>
      </p:sp>
      <p:sp>
        <p:nvSpPr>
          <p:cNvPr id="3" name="Subtítulo 2"/>
          <p:cNvSpPr>
            <a:spLocks noGrp="1"/>
          </p:cNvSpPr>
          <p:nvPr>
            <p:ph type="subTitle" idx="1"/>
          </p:nvPr>
        </p:nvSpPr>
        <p:spPr/>
        <p:txBody>
          <a:bodyPr/>
          <a:lstStyle/>
          <a:p>
            <a:r>
              <a:rPr lang="es-MX" dirty="0" err="1" smtClean="0"/>
              <a:t>By</a:t>
            </a:r>
            <a:r>
              <a:rPr lang="es-MX" dirty="0" smtClean="0"/>
              <a:t> Héctor T. Mojica</a:t>
            </a:r>
            <a:endParaRPr lang="es-MX" dirty="0"/>
          </a:p>
        </p:txBody>
      </p:sp>
    </p:spTree>
    <p:extLst>
      <p:ext uri="{BB962C8B-B14F-4D97-AF65-F5344CB8AC3E}">
        <p14:creationId xmlns:p14="http://schemas.microsoft.com/office/powerpoint/2010/main" val="1708176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24" y="99877"/>
            <a:ext cx="6621419" cy="44781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677" y="2620370"/>
            <a:ext cx="6236620" cy="4120186"/>
          </a:xfrm>
          <a:prstGeom prst="rect">
            <a:avLst/>
          </a:prstGeom>
          <a:ln>
            <a:noFill/>
          </a:ln>
          <a:effectLst>
            <a:softEdge rad="112500"/>
          </a:effectLst>
        </p:spPr>
      </p:pic>
      <p:sp>
        <p:nvSpPr>
          <p:cNvPr id="6" name="Rectangle 8"/>
          <p:cNvSpPr/>
          <p:nvPr/>
        </p:nvSpPr>
        <p:spPr>
          <a:xfrm>
            <a:off x="530290" y="5291499"/>
            <a:ext cx="5097853" cy="517199"/>
          </a:xfrm>
          <a:prstGeom prst="rect">
            <a:avLst/>
          </a:prstGeom>
          <a:solidFill>
            <a:schemeClr val="accent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182880" rtlCol="0" anchor="b" anchorCtr="0"/>
          <a:lstStyle/>
          <a:p>
            <a:r>
              <a:rPr lang="es-E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Grazing </a:t>
            </a:r>
            <a:r>
              <a:rPr lang="es-ES" sz="2400" b="1" dirty="0" err="1"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area</a:t>
            </a:r>
            <a:r>
              <a:rPr lang="es-E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 </a:t>
            </a:r>
            <a:r>
              <a:rPr lang="es-E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&amp; Alfalfa </a:t>
            </a:r>
            <a:r>
              <a:rPr lang="es-ES" sz="2400" b="1" dirty="0" err="1">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meadow</a:t>
            </a:r>
            <a:r>
              <a:rPr lang="es-E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 for hay</a:t>
            </a:r>
            <a:endPar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endParaRPr>
          </a:p>
        </p:txBody>
      </p:sp>
    </p:spTree>
    <p:extLst>
      <p:ext uri="{BB962C8B-B14F-4D97-AF65-F5344CB8AC3E}">
        <p14:creationId xmlns:p14="http://schemas.microsoft.com/office/powerpoint/2010/main" val="74428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594" y="239777"/>
            <a:ext cx="9122113" cy="6062299"/>
          </a:xfrm>
          <a:prstGeom prst="rect">
            <a:avLst/>
          </a:prstGeom>
          <a:ln>
            <a:noFill/>
          </a:ln>
          <a:effectLst>
            <a:outerShdw blurRad="292100" dist="139700" dir="2700000" algn="tl" rotWithShape="0">
              <a:srgbClr val="333333">
                <a:alpha val="65000"/>
              </a:srgbClr>
            </a:outerShdw>
          </a:effectLst>
        </p:spPr>
      </p:pic>
      <p:sp>
        <p:nvSpPr>
          <p:cNvPr id="8" name="Rectangle 8"/>
          <p:cNvSpPr/>
          <p:nvPr/>
        </p:nvSpPr>
        <p:spPr>
          <a:xfrm>
            <a:off x="248891" y="5838092"/>
            <a:ext cx="11455429" cy="1019908"/>
          </a:xfrm>
          <a:prstGeom prst="rect">
            <a:avLst/>
          </a:prstGeom>
          <a:solidFill>
            <a:schemeClr val="accent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182880" rtlCol="0" anchor="b" anchorCtr="0"/>
          <a:lstStyle/>
          <a:p>
            <a:r>
              <a:rPr lang="en-US" sz="2400" dirty="0"/>
              <a:t>Xeric orchards and establishment of organic vineyards </a:t>
            </a:r>
            <a:r>
              <a:rPr lang="en-US" sz="2400" dirty="0" smtClean="0"/>
              <a:t>(next slide) as </a:t>
            </a:r>
            <a:r>
              <a:rPr lang="en-US" sz="2400" dirty="0"/>
              <a:t>potential activities in the agro-production node</a:t>
            </a:r>
          </a:p>
        </p:txBody>
      </p:sp>
    </p:spTree>
    <p:extLst>
      <p:ext uri="{BB962C8B-B14F-4D97-AF65-F5344CB8AC3E}">
        <p14:creationId xmlns:p14="http://schemas.microsoft.com/office/powerpoint/2010/main" val="4087186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4" y="0"/>
            <a:ext cx="10058400" cy="6763543"/>
          </a:xfrm>
          <a:prstGeom prst="rect">
            <a:avLst/>
          </a:prstGeom>
          <a:ln>
            <a:noFill/>
          </a:ln>
          <a:effectLst>
            <a:softEdge rad="112500"/>
          </a:effectLst>
        </p:spPr>
      </p:pic>
      <p:sp>
        <p:nvSpPr>
          <p:cNvPr id="4" name="Rectangle 8"/>
          <p:cNvSpPr/>
          <p:nvPr/>
        </p:nvSpPr>
        <p:spPr>
          <a:xfrm>
            <a:off x="178553" y="5922498"/>
            <a:ext cx="11455429" cy="703385"/>
          </a:xfrm>
          <a:prstGeom prst="rect">
            <a:avLst/>
          </a:prstGeom>
          <a:solidFill>
            <a:schemeClr val="accent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182880" rtlCol="0" anchor="b" anchorCtr="0"/>
          <a:lstStyle/>
          <a:p>
            <a:r>
              <a:rPr lang="en-US" sz="2400" dirty="0" smtClean="0"/>
              <a:t>Establishment </a:t>
            </a:r>
            <a:r>
              <a:rPr lang="en-US" sz="2400" dirty="0"/>
              <a:t>of organic vineyards </a:t>
            </a:r>
          </a:p>
        </p:txBody>
      </p:sp>
    </p:spTree>
    <p:extLst>
      <p:ext uri="{BB962C8B-B14F-4D97-AF65-F5344CB8AC3E}">
        <p14:creationId xmlns:p14="http://schemas.microsoft.com/office/powerpoint/2010/main" val="2994916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83" y="62428"/>
            <a:ext cx="10058400" cy="6795572"/>
          </a:xfrm>
          <a:prstGeom prst="rect">
            <a:avLst/>
          </a:prstGeom>
        </p:spPr>
      </p:pic>
      <p:sp>
        <p:nvSpPr>
          <p:cNvPr id="5" name="Rectangle 8"/>
          <p:cNvSpPr/>
          <p:nvPr/>
        </p:nvSpPr>
        <p:spPr>
          <a:xfrm>
            <a:off x="815884" y="379829"/>
            <a:ext cx="9819292" cy="957022"/>
          </a:xfrm>
          <a:prstGeom prst="rect">
            <a:avLst/>
          </a:prstGeom>
          <a:solidFill>
            <a:schemeClr val="accent2">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182880" rtlCol="0" anchor="b" anchorCtr="0"/>
          <a:lstStyle/>
          <a:p>
            <a:pPr algn="just"/>
            <a:r>
              <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Silage generation </a:t>
            </a:r>
            <a:r>
              <a:rPr lang="en-U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processing in the study node in the arid </a:t>
            </a:r>
            <a:r>
              <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territory of </a:t>
            </a:r>
            <a:r>
              <a:rPr lang="en-U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Moctezuma</a:t>
            </a:r>
            <a:r>
              <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 Sonora, Mexico</a:t>
            </a:r>
          </a:p>
        </p:txBody>
      </p:sp>
    </p:spTree>
    <p:extLst>
      <p:ext uri="{BB962C8B-B14F-4D97-AF65-F5344CB8AC3E}">
        <p14:creationId xmlns:p14="http://schemas.microsoft.com/office/powerpoint/2010/main" val="781403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23080" y="873080"/>
            <a:ext cx="4592645" cy="5541368"/>
          </a:xfrm>
          <a:prstGeom prst="rect">
            <a:avLst/>
          </a:prstGeom>
          <a:ln>
            <a:noFill/>
          </a:ln>
          <a:effectLst>
            <a:softEdge rad="112500"/>
          </a:effectLst>
        </p:spPr>
      </p:pic>
      <p:sp>
        <p:nvSpPr>
          <p:cNvPr id="5" name="Rectangle 8"/>
          <p:cNvSpPr/>
          <p:nvPr/>
        </p:nvSpPr>
        <p:spPr>
          <a:xfrm>
            <a:off x="924103" y="172119"/>
            <a:ext cx="9519308" cy="672905"/>
          </a:xfrm>
          <a:prstGeom prst="rect">
            <a:avLst/>
          </a:prstGeom>
          <a:solidFill>
            <a:schemeClr val="accent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182880" rtlCol="0" anchor="b" anchorCtr="0"/>
          <a:lstStyle/>
          <a:p>
            <a:r>
              <a:rPr lang="en-U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Buffer </a:t>
            </a:r>
            <a:r>
              <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areas to protect </a:t>
            </a:r>
            <a:r>
              <a:rPr lang="en-U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the flora and fauna</a:t>
            </a:r>
            <a:endPar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endParaRPr>
          </a:p>
        </p:txBody>
      </p:sp>
      <p:pic>
        <p:nvPicPr>
          <p:cNvPr id="7" name="Imagen 6" descr="IMAGEN REDUCIDA DOS - copia"/>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541211" y="845024"/>
            <a:ext cx="4902200" cy="5943600"/>
          </a:xfrm>
          <a:prstGeom prst="rect">
            <a:avLst/>
          </a:prstGeom>
          <a:ln>
            <a:noFill/>
          </a:ln>
          <a:effectLst>
            <a:softEdge rad="112500"/>
          </a:effectLst>
        </p:spPr>
      </p:pic>
    </p:spTree>
    <p:extLst>
      <p:ext uri="{BB962C8B-B14F-4D97-AF65-F5344CB8AC3E}">
        <p14:creationId xmlns:p14="http://schemas.microsoft.com/office/powerpoint/2010/main" val="2222506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028" y="473210"/>
            <a:ext cx="5182073" cy="6275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ítulo 1"/>
          <p:cNvSpPr>
            <a:spLocks noGrp="1"/>
          </p:cNvSpPr>
          <p:nvPr>
            <p:ph type="ctrTitle"/>
          </p:nvPr>
        </p:nvSpPr>
        <p:spPr>
          <a:xfrm>
            <a:off x="6067093" y="1652445"/>
            <a:ext cx="4904096" cy="641445"/>
          </a:xfrm>
          <a:blipFill>
            <a:blip r:embed="rId4"/>
            <a:stretch>
              <a:fillRect/>
            </a:stretch>
          </a:blipFill>
        </p:spPr>
        <p:txBody>
          <a:bodyPr>
            <a:normAutofit fontScale="90000"/>
          </a:bodyPr>
          <a:lstStyle/>
          <a:p>
            <a:pPr algn="r"/>
            <a:r>
              <a:rPr lang="es-MX" sz="4800" b="1" i="1" dirty="0" err="1" smtClean="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Presentation</a:t>
            </a:r>
            <a:r>
              <a:rPr lang="es-MX" sz="4800" b="1" i="1" dirty="0" smtClean="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es-MX" sz="4800" b="1" i="1" dirty="0" err="1" smtClean="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Items</a:t>
            </a:r>
            <a:endParaRPr lang="es-MX" sz="4800" b="1" i="1" dirty="0">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
        <p:nvSpPr>
          <p:cNvPr id="16" name="Título 1"/>
          <p:cNvSpPr txBox="1">
            <a:spLocks/>
          </p:cNvSpPr>
          <p:nvPr/>
        </p:nvSpPr>
        <p:spPr>
          <a:xfrm>
            <a:off x="1417093" y="1460451"/>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1. </a:t>
            </a:r>
            <a:r>
              <a:rPr lang="es-MX" sz="2800" b="1" i="1" dirty="0" err="1" smtClean="0">
                <a:latin typeface="Palatino Linotype" panose="02040502050505030304" pitchFamily="18" charset="0"/>
                <a:ea typeface="Times New Roman" panose="02020603050405020304" pitchFamily="18" charset="0"/>
              </a:rPr>
              <a:t>Introduction</a:t>
            </a:r>
            <a:endParaRPr lang="es-MX" sz="2800" b="1" i="1" dirty="0">
              <a:latin typeface="Palatino Linotype" panose="02040502050505030304" pitchFamily="18" charset="0"/>
            </a:endParaRPr>
          </a:p>
        </p:txBody>
      </p:sp>
      <p:sp>
        <p:nvSpPr>
          <p:cNvPr id="18" name="Título 1"/>
          <p:cNvSpPr txBox="1">
            <a:spLocks/>
          </p:cNvSpPr>
          <p:nvPr/>
        </p:nvSpPr>
        <p:spPr>
          <a:xfrm>
            <a:off x="2247272" y="2330616"/>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2. </a:t>
            </a:r>
            <a:r>
              <a:rPr lang="es-MX" sz="2800" b="1" i="1" dirty="0" err="1" smtClean="0">
                <a:latin typeface="Palatino Linotype" panose="02040502050505030304" pitchFamily="18" charset="0"/>
                <a:ea typeface="Times New Roman" panose="02020603050405020304" pitchFamily="18" charset="0"/>
              </a:rPr>
              <a:t>Methods</a:t>
            </a:r>
            <a:endParaRPr lang="es-MX" sz="2800" b="1" i="1" dirty="0">
              <a:latin typeface="Palatino Linotype" panose="02040502050505030304" pitchFamily="18" charset="0"/>
            </a:endParaRPr>
          </a:p>
        </p:txBody>
      </p:sp>
      <p:sp>
        <p:nvSpPr>
          <p:cNvPr id="19" name="Título 1"/>
          <p:cNvSpPr txBox="1">
            <a:spLocks/>
          </p:cNvSpPr>
          <p:nvPr/>
        </p:nvSpPr>
        <p:spPr>
          <a:xfrm>
            <a:off x="3048000" y="3343703"/>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3. </a:t>
            </a:r>
            <a:r>
              <a:rPr lang="es-MX" sz="2800" b="1" i="1" dirty="0" err="1" smtClean="0">
                <a:latin typeface="Palatino Linotype" panose="02040502050505030304" pitchFamily="18" charset="0"/>
                <a:ea typeface="Times New Roman" panose="02020603050405020304" pitchFamily="18" charset="0"/>
              </a:rPr>
              <a:t>Results</a:t>
            </a:r>
            <a:endParaRPr lang="es-MX" sz="2800" b="1" i="1" dirty="0">
              <a:latin typeface="Palatino Linotype" panose="02040502050505030304" pitchFamily="18" charset="0"/>
            </a:endParaRPr>
          </a:p>
        </p:txBody>
      </p:sp>
      <p:sp>
        <p:nvSpPr>
          <p:cNvPr id="20" name="Título 1"/>
          <p:cNvSpPr txBox="1">
            <a:spLocks/>
          </p:cNvSpPr>
          <p:nvPr/>
        </p:nvSpPr>
        <p:spPr>
          <a:xfrm>
            <a:off x="3577151" y="4345001"/>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4. </a:t>
            </a:r>
            <a:r>
              <a:rPr lang="es-MX" sz="2800" b="1" i="1" dirty="0" err="1" smtClean="0">
                <a:latin typeface="Palatino Linotype" panose="02040502050505030304" pitchFamily="18" charset="0"/>
                <a:ea typeface="Times New Roman" panose="02020603050405020304" pitchFamily="18" charset="0"/>
              </a:rPr>
              <a:t>Conclusions</a:t>
            </a:r>
            <a:endParaRPr lang="es-MX" sz="2800" b="1" i="1" dirty="0">
              <a:latin typeface="Palatino Linotype" panose="02040502050505030304" pitchFamily="18" charset="0"/>
            </a:endParaRPr>
          </a:p>
        </p:txBody>
      </p:sp>
      <p:sp>
        <p:nvSpPr>
          <p:cNvPr id="22" name="Título 1"/>
          <p:cNvSpPr txBox="1">
            <a:spLocks/>
          </p:cNvSpPr>
          <p:nvPr/>
        </p:nvSpPr>
        <p:spPr>
          <a:xfrm>
            <a:off x="4328735" y="5338304"/>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err="1" smtClean="0">
                <a:latin typeface="Palatino Linotype" panose="02040502050505030304" pitchFamily="18" charset="0"/>
                <a:ea typeface="Times New Roman" panose="02020603050405020304" pitchFamily="18" charset="0"/>
              </a:rPr>
              <a:t>References</a:t>
            </a:r>
            <a:endParaRPr lang="es-MX" sz="2800" b="1" i="1" dirty="0">
              <a:latin typeface="Palatino Linotype" panose="02040502050505030304" pitchFamily="18" charset="0"/>
            </a:endParaRPr>
          </a:p>
        </p:txBody>
      </p:sp>
      <p:pic>
        <p:nvPicPr>
          <p:cNvPr id="21" name="Imagen 20"/>
          <p:cNvPicPr>
            <a:picLocks noChangeAspect="1"/>
          </p:cNvPicPr>
          <p:nvPr/>
        </p:nvPicPr>
        <p:blipFill rotWithShape="1">
          <a:blip r:embed="rId5"/>
          <a:srcRect l="6716" t="24465" r="13246" b="53634"/>
          <a:stretch/>
        </p:blipFill>
        <p:spPr>
          <a:xfrm>
            <a:off x="0" y="0"/>
            <a:ext cx="9758149" cy="1501254"/>
          </a:xfrm>
          <a:prstGeom prst="rect">
            <a:avLst/>
          </a:prstGeom>
        </p:spPr>
      </p:pic>
      <p:pic>
        <p:nvPicPr>
          <p:cNvPr id="23" name="Imagen 22"/>
          <p:cNvPicPr>
            <a:picLocks noChangeAspect="1"/>
          </p:cNvPicPr>
          <p:nvPr/>
        </p:nvPicPr>
        <p:blipFill rotWithShape="1">
          <a:blip r:embed="rId5"/>
          <a:srcRect l="30000" t="72848" r="8544" b="14808"/>
          <a:stretch/>
        </p:blipFill>
        <p:spPr>
          <a:xfrm>
            <a:off x="0" y="6089182"/>
            <a:ext cx="7492621" cy="846161"/>
          </a:xfrm>
          <a:prstGeom prst="rect">
            <a:avLst/>
          </a:prstGeom>
        </p:spPr>
      </p:pic>
      <p:pic>
        <p:nvPicPr>
          <p:cNvPr id="24" name="Imagen 23"/>
          <p:cNvPicPr>
            <a:picLocks noChangeAspect="1"/>
          </p:cNvPicPr>
          <p:nvPr/>
        </p:nvPicPr>
        <p:blipFill rotWithShape="1">
          <a:blip r:embed="rId6" cstate="print">
            <a:extLst>
              <a:ext uri="{28A0092B-C50C-407E-A947-70E740481C1C}">
                <a14:useLocalDpi xmlns:a14="http://schemas.microsoft.com/office/drawing/2010/main" val="0"/>
              </a:ext>
            </a:extLst>
          </a:blip>
          <a:srcRect l="14568" t="56683" r="69873" b="32352"/>
          <a:stretch/>
        </p:blipFill>
        <p:spPr>
          <a:xfrm>
            <a:off x="423075" y="1425195"/>
            <a:ext cx="750627" cy="641445"/>
          </a:xfrm>
          <a:prstGeom prst="rect">
            <a:avLst/>
          </a:prstGeom>
        </p:spPr>
      </p:pic>
      <p:pic>
        <p:nvPicPr>
          <p:cNvPr id="25" name="Imagen 24"/>
          <p:cNvPicPr>
            <a:picLocks noChangeAspect="1"/>
          </p:cNvPicPr>
          <p:nvPr/>
        </p:nvPicPr>
        <p:blipFill rotWithShape="1">
          <a:blip r:embed="rId6" cstate="print">
            <a:extLst>
              <a:ext uri="{28A0092B-C50C-407E-A947-70E740481C1C}">
                <a14:useLocalDpi xmlns:a14="http://schemas.microsoft.com/office/drawing/2010/main" val="0"/>
              </a:ext>
            </a:extLst>
          </a:blip>
          <a:srcRect l="14568" t="56683" r="69873" b="32352"/>
          <a:stretch/>
        </p:blipFill>
        <p:spPr>
          <a:xfrm>
            <a:off x="1173701" y="2353446"/>
            <a:ext cx="750627" cy="641445"/>
          </a:xfrm>
          <a:prstGeom prst="rect">
            <a:avLst/>
          </a:prstGeom>
        </p:spPr>
      </p:pic>
      <p:pic>
        <p:nvPicPr>
          <p:cNvPr id="26" name="Imagen 25"/>
          <p:cNvPicPr>
            <a:picLocks noChangeAspect="1"/>
          </p:cNvPicPr>
          <p:nvPr/>
        </p:nvPicPr>
        <p:blipFill rotWithShape="1">
          <a:blip r:embed="rId6" cstate="print">
            <a:extLst>
              <a:ext uri="{28A0092B-C50C-407E-A947-70E740481C1C}">
                <a14:useLocalDpi xmlns:a14="http://schemas.microsoft.com/office/drawing/2010/main" val="0"/>
              </a:ext>
            </a:extLst>
          </a:blip>
          <a:srcRect l="14568" t="56683" r="69873" b="32352"/>
          <a:stretch/>
        </p:blipFill>
        <p:spPr>
          <a:xfrm>
            <a:off x="1924328" y="3337809"/>
            <a:ext cx="750627" cy="641445"/>
          </a:xfrm>
          <a:prstGeom prst="rect">
            <a:avLst/>
          </a:prstGeom>
        </p:spPr>
      </p:pic>
      <p:pic>
        <p:nvPicPr>
          <p:cNvPr id="27" name="Imagen 26"/>
          <p:cNvPicPr>
            <a:picLocks noChangeAspect="1"/>
          </p:cNvPicPr>
          <p:nvPr/>
        </p:nvPicPr>
        <p:blipFill rotWithShape="1">
          <a:blip r:embed="rId6" cstate="print">
            <a:extLst>
              <a:ext uri="{28A0092B-C50C-407E-A947-70E740481C1C}">
                <a14:useLocalDpi xmlns:a14="http://schemas.microsoft.com/office/drawing/2010/main" val="0"/>
              </a:ext>
            </a:extLst>
          </a:blip>
          <a:srcRect l="14568" t="56683" r="69873" b="32352"/>
          <a:stretch/>
        </p:blipFill>
        <p:spPr>
          <a:xfrm>
            <a:off x="2674955" y="4345002"/>
            <a:ext cx="750627" cy="641445"/>
          </a:xfrm>
          <a:prstGeom prst="rect">
            <a:avLst/>
          </a:prstGeom>
        </p:spPr>
      </p:pic>
      <p:pic>
        <p:nvPicPr>
          <p:cNvPr id="28" name="Imagen 27"/>
          <p:cNvPicPr>
            <a:picLocks noChangeAspect="1"/>
          </p:cNvPicPr>
          <p:nvPr/>
        </p:nvPicPr>
        <p:blipFill rotWithShape="1">
          <a:blip r:embed="rId6" cstate="print">
            <a:extLst>
              <a:ext uri="{28A0092B-C50C-407E-A947-70E740481C1C}">
                <a14:useLocalDpi xmlns:a14="http://schemas.microsoft.com/office/drawing/2010/main" val="0"/>
              </a:ext>
            </a:extLst>
          </a:blip>
          <a:srcRect l="14568" t="56683" r="69873" b="32352"/>
          <a:stretch/>
        </p:blipFill>
        <p:spPr>
          <a:xfrm>
            <a:off x="3425582" y="5358089"/>
            <a:ext cx="750627" cy="641445"/>
          </a:xfrm>
          <a:prstGeom prst="rect">
            <a:avLst/>
          </a:prstGeom>
        </p:spPr>
      </p:pic>
    </p:spTree>
    <p:extLst>
      <p:ext uri="{BB962C8B-B14F-4D97-AF65-F5344CB8AC3E}">
        <p14:creationId xmlns:p14="http://schemas.microsoft.com/office/powerpoint/2010/main" val="1188220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07" y="779485"/>
            <a:ext cx="4960567" cy="607851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124" y="1437604"/>
            <a:ext cx="6528263" cy="4416778"/>
          </a:xfrm>
          <a:prstGeom prst="rect">
            <a:avLst/>
          </a:prstGeom>
        </p:spPr>
      </p:pic>
      <p:sp>
        <p:nvSpPr>
          <p:cNvPr id="8" name="Rectangle 8"/>
          <p:cNvSpPr/>
          <p:nvPr/>
        </p:nvSpPr>
        <p:spPr>
          <a:xfrm>
            <a:off x="924103" y="172119"/>
            <a:ext cx="9519308" cy="672905"/>
          </a:xfrm>
          <a:prstGeom prst="rect">
            <a:avLst/>
          </a:prstGeom>
          <a:solidFill>
            <a:schemeClr val="accent2">
              <a:lumMod val="7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182880" rtlCol="0" anchor="b" anchorCtr="0"/>
          <a:lstStyle/>
          <a:p>
            <a:r>
              <a:rPr lang="en-U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Buffer </a:t>
            </a:r>
            <a:r>
              <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areas to protect </a:t>
            </a:r>
            <a:r>
              <a:rPr lang="en-US" sz="2400" b="1" dirty="0" smtClean="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rPr>
              <a:t>the flora and fauna( continuation) </a:t>
            </a:r>
            <a:endParaRPr lang="en-US" sz="2400" b="1" dirty="0">
              <a:solidFill>
                <a:schemeClr val="tx1">
                  <a:lumMod val="75000"/>
                  <a:lumOff val="25000"/>
                </a:schemeClr>
              </a:solidFill>
              <a:effectLst>
                <a:outerShdw blurRad="38100" dist="38100" dir="2700000" algn="tl">
                  <a:srgbClr val="000000">
                    <a:alpha val="43137"/>
                  </a:srgbClr>
                </a:outerShdw>
              </a:effectLst>
              <a:latin typeface="Adobe Garamond Pro" panose="02020502060506020403" pitchFamily="18" charset="0"/>
              <a:ea typeface="Open Sans Light" pitchFamily="34" charset="0"/>
              <a:cs typeface="Open Sans Light" pitchFamily="34" charset="0"/>
            </a:endParaRPr>
          </a:p>
        </p:txBody>
      </p:sp>
    </p:spTree>
    <p:extLst>
      <p:ext uri="{BB962C8B-B14F-4D97-AF65-F5344CB8AC3E}">
        <p14:creationId xmlns:p14="http://schemas.microsoft.com/office/powerpoint/2010/main" val="4026254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p:cNvSpPr txBox="1">
            <a:spLocks/>
          </p:cNvSpPr>
          <p:nvPr/>
        </p:nvSpPr>
        <p:spPr>
          <a:xfrm>
            <a:off x="5971965" y="1307565"/>
            <a:ext cx="3043451"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1.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Introduction</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Diagrama 2"/>
          <p:cNvGraphicFramePr/>
          <p:nvPr>
            <p:extLst>
              <p:ext uri="{D42A27DB-BD31-4B8C-83A1-F6EECF244321}">
                <p14:modId xmlns:p14="http://schemas.microsoft.com/office/powerpoint/2010/main" val="2871373610"/>
              </p:ext>
            </p:extLst>
          </p:nvPr>
        </p:nvGraphicFramePr>
        <p:xfrm>
          <a:off x="-818866" y="1653801"/>
          <a:ext cx="13361159" cy="434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srcRect l="6716" t="26456" r="13246" b="56422"/>
          <a:stretch/>
        </p:blipFill>
        <p:spPr>
          <a:xfrm>
            <a:off x="0" y="0"/>
            <a:ext cx="9758149" cy="1173707"/>
          </a:xfrm>
          <a:prstGeom prst="rect">
            <a:avLst/>
          </a:prstGeom>
        </p:spPr>
      </p:pic>
      <p:pic>
        <p:nvPicPr>
          <p:cNvPr id="10" name="Imagen 9"/>
          <p:cNvPicPr>
            <a:picLocks noChangeAspect="1"/>
          </p:cNvPicPr>
          <p:nvPr/>
        </p:nvPicPr>
        <p:blipFill rotWithShape="1">
          <a:blip r:embed="rId7"/>
          <a:srcRect l="30000" t="72848" r="8544" b="14808"/>
          <a:stretch/>
        </p:blipFill>
        <p:spPr>
          <a:xfrm>
            <a:off x="0" y="6157421"/>
            <a:ext cx="7492621" cy="846161"/>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0326" y="1253443"/>
            <a:ext cx="741639" cy="549972"/>
          </a:xfrm>
          <a:prstGeom prst="rect">
            <a:avLst/>
          </a:prstGeom>
        </p:spPr>
      </p:pic>
    </p:spTree>
    <p:extLst>
      <p:ext uri="{BB962C8B-B14F-4D97-AF65-F5344CB8AC3E}">
        <p14:creationId xmlns:p14="http://schemas.microsoft.com/office/powerpoint/2010/main" val="225279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txBox="1">
            <a:spLocks/>
          </p:cNvSpPr>
          <p:nvPr/>
        </p:nvSpPr>
        <p:spPr>
          <a:xfrm>
            <a:off x="4418216" y="1521918"/>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Methods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2" name="Diagrama 1"/>
          <p:cNvGraphicFramePr/>
          <p:nvPr>
            <p:extLst>
              <p:ext uri="{D42A27DB-BD31-4B8C-83A1-F6EECF244321}">
                <p14:modId xmlns:p14="http://schemas.microsoft.com/office/powerpoint/2010/main" val="2149894817"/>
              </p:ext>
            </p:extLst>
          </p:nvPr>
        </p:nvGraphicFramePr>
        <p:xfrm>
          <a:off x="248594" y="2141948"/>
          <a:ext cx="11696132" cy="3568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a:picLocks noChangeAspect="1"/>
          </p:cNvPicPr>
          <p:nvPr/>
        </p:nvPicPr>
        <p:blipFill rotWithShape="1">
          <a:blip r:embed="rId7"/>
          <a:srcRect l="6716" t="26456" r="13246" b="56422"/>
          <a:stretch/>
        </p:blipFill>
        <p:spPr>
          <a:xfrm>
            <a:off x="0" y="0"/>
            <a:ext cx="9758149" cy="1173707"/>
          </a:xfrm>
          <a:prstGeom prst="rect">
            <a:avLst/>
          </a:prstGeom>
        </p:spPr>
      </p:pic>
      <p:pic>
        <p:nvPicPr>
          <p:cNvPr id="21" name="Imagen 20"/>
          <p:cNvPicPr>
            <a:picLocks noChangeAspect="1"/>
          </p:cNvPicPr>
          <p:nvPr/>
        </p:nvPicPr>
        <p:blipFill rotWithShape="1">
          <a:blip r:embed="rId7"/>
          <a:srcRect l="30000" t="73905" r="8544" b="17031"/>
          <a:stretch/>
        </p:blipFill>
        <p:spPr>
          <a:xfrm>
            <a:off x="0" y="6229889"/>
            <a:ext cx="7492621" cy="621288"/>
          </a:xfrm>
          <a:prstGeom prst="rect">
            <a:avLst/>
          </a:prstGeom>
        </p:spPr>
      </p:pic>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3658" y="1370777"/>
            <a:ext cx="913870" cy="677692"/>
          </a:xfrm>
          <a:prstGeom prst="rect">
            <a:avLst/>
          </a:prstGeom>
        </p:spPr>
      </p:pic>
    </p:spTree>
    <p:extLst>
      <p:ext uri="{BB962C8B-B14F-4D97-AF65-F5344CB8AC3E}">
        <p14:creationId xmlns:p14="http://schemas.microsoft.com/office/powerpoint/2010/main" val="2032772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0 Objeto"/>
          <p:cNvGraphicFramePr>
            <a:graphicFrameLocks noChangeAspect="1"/>
          </p:cNvGraphicFramePr>
          <p:nvPr>
            <p:extLst>
              <p:ext uri="{D42A27DB-BD31-4B8C-83A1-F6EECF244321}">
                <p14:modId xmlns:p14="http://schemas.microsoft.com/office/powerpoint/2010/main" val="2929336941"/>
              </p:ext>
            </p:extLst>
          </p:nvPr>
        </p:nvGraphicFramePr>
        <p:xfrm>
          <a:off x="2502568" y="1009935"/>
          <a:ext cx="7267076" cy="4562724"/>
        </p:xfrm>
        <a:graphic>
          <a:graphicData uri="http://schemas.openxmlformats.org/presentationml/2006/ole">
            <mc:AlternateContent xmlns:mc="http://schemas.openxmlformats.org/markup-compatibility/2006">
              <mc:Choice xmlns:v="urn:schemas-microsoft-com:vml" Requires="v">
                <p:oleObj spid="_x0000_s10519" name="Visio" r:id="rId3" imgW="4993407" imgH="3136439" progId="Visio.Drawing.11">
                  <p:embed/>
                </p:oleObj>
              </mc:Choice>
              <mc:Fallback>
                <p:oleObj name="Visio" r:id="rId3" imgW="4993407" imgH="3136439" progId="Visio.Drawing.11">
                  <p:embed/>
                  <p:pic>
                    <p:nvPicPr>
                      <p:cNvPr id="0" name=""/>
                      <p:cNvPicPr>
                        <a:picLocks noChangeAspect="1" noChangeArrowheads="1"/>
                      </p:cNvPicPr>
                      <p:nvPr/>
                    </p:nvPicPr>
                    <p:blipFill>
                      <a:blip r:embed="rId4"/>
                      <a:srcRect/>
                      <a:stretch>
                        <a:fillRect/>
                      </a:stretch>
                    </p:blipFill>
                    <p:spPr bwMode="auto">
                      <a:xfrm>
                        <a:off x="2502568" y="1009935"/>
                        <a:ext cx="7267076" cy="4562724"/>
                      </a:xfrm>
                      <a:prstGeom prst="rect">
                        <a:avLst/>
                      </a:prstGeom>
                      <a:noFill/>
                      <a:extLst/>
                    </p:spPr>
                  </p:pic>
                </p:oleObj>
              </mc:Fallback>
            </mc:AlternateContent>
          </a:graphicData>
        </a:graphic>
      </p:graphicFrame>
      <p:sp>
        <p:nvSpPr>
          <p:cNvPr id="6" name="1 Título"/>
          <p:cNvSpPr txBox="1">
            <a:spLocks/>
          </p:cNvSpPr>
          <p:nvPr/>
        </p:nvSpPr>
        <p:spPr>
          <a:xfrm>
            <a:off x="1310479" y="5475037"/>
            <a:ext cx="1151518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MX" sz="1800" b="1" i="1" dirty="0" smtClean="0">
                <a:latin typeface="+mn-lt"/>
              </a:rPr>
              <a:t>Figure 1.</a:t>
            </a:r>
            <a:r>
              <a:rPr lang="es-MX" sz="1800" i="1" dirty="0" smtClean="0">
                <a:latin typeface="+mn-lt"/>
              </a:rPr>
              <a:t> </a:t>
            </a:r>
            <a:r>
              <a:rPr lang="en-US" sz="1800" i="1" dirty="0">
                <a:latin typeface="+mn-lt"/>
              </a:rPr>
              <a:t>Location of the arid territory </a:t>
            </a:r>
            <a:r>
              <a:rPr lang="en-US" sz="1800" i="1" dirty="0" smtClean="0">
                <a:latin typeface="+mn-lt"/>
              </a:rPr>
              <a:t>of </a:t>
            </a:r>
            <a:r>
              <a:rPr lang="en-US" sz="1800" i="1" dirty="0">
                <a:latin typeface="+mn-lt"/>
              </a:rPr>
              <a:t>Moctezuma, Sonora, Mexico</a:t>
            </a:r>
            <a:r>
              <a:rPr lang="es-MX" sz="1800" i="1" dirty="0" smtClean="0">
                <a:latin typeface="+mn-lt"/>
              </a:rPr>
              <a:t>. </a:t>
            </a:r>
            <a:endParaRPr lang="es-MX" sz="1800" i="1" dirty="0">
              <a:latin typeface="+mn-lt"/>
            </a:endParaRPr>
          </a:p>
        </p:txBody>
      </p:sp>
      <p:pic>
        <p:nvPicPr>
          <p:cNvPr id="14" name="Imagen 13"/>
          <p:cNvPicPr>
            <a:picLocks noChangeAspect="1"/>
          </p:cNvPicPr>
          <p:nvPr/>
        </p:nvPicPr>
        <p:blipFill rotWithShape="1">
          <a:blip r:embed="rId5"/>
          <a:srcRect l="6716" t="26456" r="13246" b="56422"/>
          <a:stretch/>
        </p:blipFill>
        <p:spPr>
          <a:xfrm>
            <a:off x="0" y="0"/>
            <a:ext cx="9758149" cy="1173707"/>
          </a:xfrm>
          <a:prstGeom prst="rect">
            <a:avLst/>
          </a:prstGeom>
        </p:spPr>
      </p:pic>
      <p:pic>
        <p:nvPicPr>
          <p:cNvPr id="15" name="Imagen 14"/>
          <p:cNvPicPr>
            <a:picLocks noChangeAspect="1"/>
          </p:cNvPicPr>
          <p:nvPr/>
        </p:nvPicPr>
        <p:blipFill rotWithShape="1">
          <a:blip r:embed="rId5"/>
          <a:srcRect l="30000" t="72848" r="8544" b="14808"/>
          <a:stretch/>
        </p:blipFill>
        <p:spPr>
          <a:xfrm>
            <a:off x="0" y="6089182"/>
            <a:ext cx="7492621" cy="846161"/>
          </a:xfrm>
          <a:prstGeom prst="rect">
            <a:avLst/>
          </a:prstGeom>
        </p:spPr>
      </p:pic>
    </p:spTree>
    <p:extLst>
      <p:ext uri="{BB962C8B-B14F-4D97-AF65-F5344CB8AC3E}">
        <p14:creationId xmlns:p14="http://schemas.microsoft.com/office/powerpoint/2010/main" val="2863374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pic>
        <p:nvPicPr>
          <p:cNvPr id="68"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062" y="2048138"/>
            <a:ext cx="3411940" cy="1796837"/>
          </a:xfrm>
          <a:prstGeom prst="ellipse">
            <a:avLst/>
          </a:prstGeom>
          <a:ln>
            <a:noFill/>
          </a:ln>
          <a:effectLst>
            <a:glow rad="127000">
              <a:srgbClr val="006600">
                <a:alpha val="39000"/>
              </a:srgbClr>
            </a:glow>
            <a:softEdge rad="112500"/>
          </a:effectLst>
        </p:spPr>
      </p:pic>
      <p:grpSp>
        <p:nvGrpSpPr>
          <p:cNvPr id="1119" name="Google Shape;1119;p28"/>
          <p:cNvGrpSpPr/>
          <p:nvPr/>
        </p:nvGrpSpPr>
        <p:grpSpPr>
          <a:xfrm>
            <a:off x="6114196" y="299971"/>
            <a:ext cx="3110245" cy="4130813"/>
            <a:chOff x="4735528" y="546441"/>
            <a:chExt cx="1441034" cy="2611937"/>
          </a:xfrm>
          <a:gradFill>
            <a:gsLst>
              <a:gs pos="84000">
                <a:schemeClr val="accent2">
                  <a:lumMod val="75000"/>
                </a:schemeClr>
              </a:gs>
              <a:gs pos="49000">
                <a:srgbClr val="9B9619"/>
              </a:gs>
              <a:gs pos="21000">
                <a:srgbClr val="CC9900"/>
              </a:gs>
            </a:gsLst>
            <a:lin ang="5400000" scaled="1"/>
          </a:gradFill>
        </p:grpSpPr>
        <p:sp>
          <p:nvSpPr>
            <p:cNvPr id="1120" name="Google Shape;1120;p28"/>
            <p:cNvSpPr/>
            <p:nvPr/>
          </p:nvSpPr>
          <p:spPr>
            <a:xfrm>
              <a:off x="5742001" y="913341"/>
              <a:ext cx="5657" cy="2245037"/>
            </a:xfrm>
            <a:custGeom>
              <a:avLst/>
              <a:gdLst/>
              <a:ahLst/>
              <a:cxnLst/>
              <a:rect l="l" t="t" r="r" b="b"/>
              <a:pathLst>
                <a:path w="203" h="80559" extrusionOk="0">
                  <a:moveTo>
                    <a:pt x="0" y="1"/>
                  </a:moveTo>
                  <a:lnTo>
                    <a:pt x="0" y="1584"/>
                  </a:lnTo>
                  <a:lnTo>
                    <a:pt x="203" y="1584"/>
                  </a:lnTo>
                  <a:lnTo>
                    <a:pt x="203" y="1"/>
                  </a:lnTo>
                  <a:close/>
                  <a:moveTo>
                    <a:pt x="0" y="3168"/>
                  </a:moveTo>
                  <a:lnTo>
                    <a:pt x="0" y="4739"/>
                  </a:lnTo>
                  <a:lnTo>
                    <a:pt x="203" y="4739"/>
                  </a:lnTo>
                  <a:lnTo>
                    <a:pt x="203" y="3168"/>
                  </a:lnTo>
                  <a:close/>
                  <a:moveTo>
                    <a:pt x="0" y="6323"/>
                  </a:moveTo>
                  <a:lnTo>
                    <a:pt x="0" y="7907"/>
                  </a:lnTo>
                  <a:lnTo>
                    <a:pt x="203" y="7907"/>
                  </a:lnTo>
                  <a:lnTo>
                    <a:pt x="203" y="6323"/>
                  </a:lnTo>
                  <a:close/>
                  <a:moveTo>
                    <a:pt x="0" y="9478"/>
                  </a:moveTo>
                  <a:lnTo>
                    <a:pt x="0" y="11062"/>
                  </a:lnTo>
                  <a:lnTo>
                    <a:pt x="203" y="11062"/>
                  </a:lnTo>
                  <a:lnTo>
                    <a:pt x="203" y="9478"/>
                  </a:lnTo>
                  <a:close/>
                  <a:moveTo>
                    <a:pt x="0" y="12645"/>
                  </a:moveTo>
                  <a:lnTo>
                    <a:pt x="0" y="14217"/>
                  </a:lnTo>
                  <a:lnTo>
                    <a:pt x="203" y="14217"/>
                  </a:lnTo>
                  <a:lnTo>
                    <a:pt x="203" y="12645"/>
                  </a:lnTo>
                  <a:close/>
                  <a:moveTo>
                    <a:pt x="0" y="15800"/>
                  </a:moveTo>
                  <a:lnTo>
                    <a:pt x="0" y="17372"/>
                  </a:lnTo>
                  <a:lnTo>
                    <a:pt x="203" y="17372"/>
                  </a:lnTo>
                  <a:lnTo>
                    <a:pt x="203" y="15800"/>
                  </a:lnTo>
                  <a:close/>
                  <a:moveTo>
                    <a:pt x="0" y="18956"/>
                  </a:moveTo>
                  <a:lnTo>
                    <a:pt x="0" y="20539"/>
                  </a:lnTo>
                  <a:lnTo>
                    <a:pt x="203" y="20539"/>
                  </a:lnTo>
                  <a:lnTo>
                    <a:pt x="203" y="18956"/>
                  </a:lnTo>
                  <a:close/>
                  <a:moveTo>
                    <a:pt x="0" y="22111"/>
                  </a:moveTo>
                  <a:lnTo>
                    <a:pt x="0" y="23694"/>
                  </a:lnTo>
                  <a:lnTo>
                    <a:pt x="203" y="23694"/>
                  </a:lnTo>
                  <a:lnTo>
                    <a:pt x="203" y="22111"/>
                  </a:lnTo>
                  <a:close/>
                  <a:moveTo>
                    <a:pt x="0" y="25278"/>
                  </a:moveTo>
                  <a:lnTo>
                    <a:pt x="0" y="26849"/>
                  </a:lnTo>
                  <a:lnTo>
                    <a:pt x="203" y="26849"/>
                  </a:lnTo>
                  <a:lnTo>
                    <a:pt x="203" y="25278"/>
                  </a:lnTo>
                  <a:close/>
                  <a:moveTo>
                    <a:pt x="0" y="28433"/>
                  </a:moveTo>
                  <a:lnTo>
                    <a:pt x="0" y="30016"/>
                  </a:lnTo>
                  <a:lnTo>
                    <a:pt x="203" y="30016"/>
                  </a:lnTo>
                  <a:lnTo>
                    <a:pt x="203" y="28433"/>
                  </a:lnTo>
                  <a:close/>
                  <a:moveTo>
                    <a:pt x="0" y="31588"/>
                  </a:moveTo>
                  <a:lnTo>
                    <a:pt x="0" y="33172"/>
                  </a:lnTo>
                  <a:lnTo>
                    <a:pt x="203" y="33172"/>
                  </a:lnTo>
                  <a:lnTo>
                    <a:pt x="203" y="31588"/>
                  </a:lnTo>
                  <a:close/>
                  <a:moveTo>
                    <a:pt x="0" y="34755"/>
                  </a:moveTo>
                  <a:lnTo>
                    <a:pt x="0" y="36327"/>
                  </a:lnTo>
                  <a:lnTo>
                    <a:pt x="203" y="36327"/>
                  </a:lnTo>
                  <a:lnTo>
                    <a:pt x="203" y="34755"/>
                  </a:lnTo>
                  <a:close/>
                  <a:moveTo>
                    <a:pt x="0" y="37910"/>
                  </a:moveTo>
                  <a:lnTo>
                    <a:pt x="0" y="39494"/>
                  </a:lnTo>
                  <a:lnTo>
                    <a:pt x="203" y="39494"/>
                  </a:lnTo>
                  <a:lnTo>
                    <a:pt x="203" y="37910"/>
                  </a:lnTo>
                  <a:close/>
                  <a:moveTo>
                    <a:pt x="0" y="41065"/>
                  </a:moveTo>
                  <a:lnTo>
                    <a:pt x="0" y="42649"/>
                  </a:lnTo>
                  <a:lnTo>
                    <a:pt x="203" y="42649"/>
                  </a:lnTo>
                  <a:lnTo>
                    <a:pt x="203" y="41065"/>
                  </a:lnTo>
                  <a:close/>
                  <a:moveTo>
                    <a:pt x="0" y="44232"/>
                  </a:moveTo>
                  <a:lnTo>
                    <a:pt x="0" y="45804"/>
                  </a:lnTo>
                  <a:lnTo>
                    <a:pt x="203" y="45804"/>
                  </a:lnTo>
                  <a:lnTo>
                    <a:pt x="203" y="44232"/>
                  </a:lnTo>
                  <a:close/>
                  <a:moveTo>
                    <a:pt x="0" y="47388"/>
                  </a:moveTo>
                  <a:lnTo>
                    <a:pt x="0" y="48971"/>
                  </a:lnTo>
                  <a:lnTo>
                    <a:pt x="203" y="48971"/>
                  </a:lnTo>
                  <a:lnTo>
                    <a:pt x="203" y="47388"/>
                  </a:lnTo>
                  <a:close/>
                  <a:moveTo>
                    <a:pt x="0" y="50543"/>
                  </a:moveTo>
                  <a:lnTo>
                    <a:pt x="0" y="52126"/>
                  </a:lnTo>
                  <a:lnTo>
                    <a:pt x="203" y="52126"/>
                  </a:lnTo>
                  <a:lnTo>
                    <a:pt x="203" y="50543"/>
                  </a:lnTo>
                  <a:close/>
                  <a:moveTo>
                    <a:pt x="0" y="53710"/>
                  </a:moveTo>
                  <a:lnTo>
                    <a:pt x="0" y="55281"/>
                  </a:lnTo>
                  <a:lnTo>
                    <a:pt x="203" y="55281"/>
                  </a:lnTo>
                  <a:lnTo>
                    <a:pt x="203" y="53710"/>
                  </a:lnTo>
                  <a:close/>
                  <a:moveTo>
                    <a:pt x="0" y="56865"/>
                  </a:moveTo>
                  <a:lnTo>
                    <a:pt x="0" y="58448"/>
                  </a:lnTo>
                  <a:lnTo>
                    <a:pt x="203" y="58448"/>
                  </a:lnTo>
                  <a:lnTo>
                    <a:pt x="203" y="56865"/>
                  </a:lnTo>
                  <a:close/>
                  <a:moveTo>
                    <a:pt x="0" y="60020"/>
                  </a:moveTo>
                  <a:lnTo>
                    <a:pt x="0" y="61604"/>
                  </a:lnTo>
                  <a:lnTo>
                    <a:pt x="203" y="61604"/>
                  </a:lnTo>
                  <a:lnTo>
                    <a:pt x="203" y="60020"/>
                  </a:lnTo>
                  <a:close/>
                  <a:moveTo>
                    <a:pt x="0" y="63187"/>
                  </a:moveTo>
                  <a:lnTo>
                    <a:pt x="0" y="64759"/>
                  </a:lnTo>
                  <a:lnTo>
                    <a:pt x="203" y="64759"/>
                  </a:lnTo>
                  <a:lnTo>
                    <a:pt x="203" y="63187"/>
                  </a:lnTo>
                  <a:close/>
                  <a:moveTo>
                    <a:pt x="0" y="66342"/>
                  </a:moveTo>
                  <a:lnTo>
                    <a:pt x="0" y="67926"/>
                  </a:lnTo>
                  <a:lnTo>
                    <a:pt x="203" y="67926"/>
                  </a:lnTo>
                  <a:lnTo>
                    <a:pt x="203" y="66342"/>
                  </a:lnTo>
                  <a:close/>
                  <a:moveTo>
                    <a:pt x="0" y="69497"/>
                  </a:moveTo>
                  <a:lnTo>
                    <a:pt x="0" y="71081"/>
                  </a:lnTo>
                  <a:lnTo>
                    <a:pt x="203" y="71081"/>
                  </a:lnTo>
                  <a:lnTo>
                    <a:pt x="203" y="69497"/>
                  </a:lnTo>
                  <a:close/>
                  <a:moveTo>
                    <a:pt x="0" y="72664"/>
                  </a:moveTo>
                  <a:lnTo>
                    <a:pt x="0" y="74236"/>
                  </a:lnTo>
                  <a:lnTo>
                    <a:pt x="203" y="74236"/>
                  </a:lnTo>
                  <a:lnTo>
                    <a:pt x="203" y="72664"/>
                  </a:lnTo>
                  <a:close/>
                  <a:moveTo>
                    <a:pt x="0" y="75820"/>
                  </a:moveTo>
                  <a:lnTo>
                    <a:pt x="0" y="77391"/>
                  </a:lnTo>
                  <a:lnTo>
                    <a:pt x="203" y="77391"/>
                  </a:lnTo>
                  <a:lnTo>
                    <a:pt x="203" y="75820"/>
                  </a:lnTo>
                  <a:close/>
                  <a:moveTo>
                    <a:pt x="0" y="78975"/>
                  </a:moveTo>
                  <a:lnTo>
                    <a:pt x="0" y="80558"/>
                  </a:lnTo>
                  <a:lnTo>
                    <a:pt x="203" y="80558"/>
                  </a:lnTo>
                  <a:lnTo>
                    <a:pt x="203" y="78975"/>
                  </a:lnTo>
                  <a:close/>
                </a:path>
              </a:pathLst>
            </a:custGeom>
            <a:grpFill/>
            <a:ln>
              <a:solidFill>
                <a:srgbClr val="996600"/>
              </a:solidFill>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121900" tIns="121900" rIns="121900" bIns="121900" anchor="ctr" anchorCtr="0">
              <a:noAutofit/>
            </a:bodyPr>
            <a:lstStyle/>
            <a:p>
              <a:pPr algn="ctr"/>
              <a:endParaRPr sz="1400" b="1">
                <a:solidFill>
                  <a:schemeClr val="bg1"/>
                </a:solidFill>
                <a:ea typeface="Fira Sans Extra Condensed"/>
                <a:cs typeface="Fira Sans Extra Condensed"/>
                <a:sym typeface="Fira Sans Extra Condensed"/>
              </a:endParaRPr>
            </a:p>
          </p:txBody>
        </p:sp>
        <p:sp>
          <p:nvSpPr>
            <p:cNvPr id="1121" name="Google Shape;1121;p28"/>
            <p:cNvSpPr/>
            <p:nvPr/>
          </p:nvSpPr>
          <p:spPr>
            <a:xfrm>
              <a:off x="5325438" y="1327346"/>
              <a:ext cx="851124" cy="249560"/>
            </a:xfrm>
            <a:custGeom>
              <a:avLst/>
              <a:gdLst/>
              <a:ahLst/>
              <a:cxnLst/>
              <a:rect l="l" t="t" r="r" b="b"/>
              <a:pathLst>
                <a:path w="30541" h="8955" extrusionOk="0">
                  <a:moveTo>
                    <a:pt x="1" y="1"/>
                  </a:moveTo>
                  <a:lnTo>
                    <a:pt x="1" y="8954"/>
                  </a:lnTo>
                  <a:lnTo>
                    <a:pt x="30540" y="8954"/>
                  </a:lnTo>
                  <a:lnTo>
                    <a:pt x="30540" y="1"/>
                  </a:lnTo>
                  <a:close/>
                </a:path>
              </a:pathLst>
            </a:custGeom>
            <a:grpFill/>
            <a:ln>
              <a:solidFill>
                <a:srgbClr val="CC99FF"/>
              </a:solidFill>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121900" tIns="121900" rIns="121900" bIns="121900" anchor="ctr" anchorCtr="0">
              <a:noAutofit/>
            </a:bodyPr>
            <a:lstStyle/>
            <a:p>
              <a:pPr algn="ctr"/>
              <a:r>
                <a:rPr lang="en-US" sz="1400" dirty="0"/>
                <a:t>Establish the risks</a:t>
              </a:r>
              <a:endParaRPr sz="1400" b="1" dirty="0">
                <a:solidFill>
                  <a:schemeClr val="bg1"/>
                </a:solidFill>
                <a:ea typeface="Fira Sans Extra Condensed"/>
                <a:cs typeface="Fira Sans Extra Condensed"/>
                <a:sym typeface="Fira Sans Extra Condensed"/>
              </a:endParaRPr>
            </a:p>
          </p:txBody>
        </p:sp>
        <p:sp>
          <p:nvSpPr>
            <p:cNvPr id="1122" name="Google Shape;1122;p28"/>
            <p:cNvSpPr/>
            <p:nvPr/>
          </p:nvSpPr>
          <p:spPr>
            <a:xfrm>
              <a:off x="5325438" y="1827189"/>
              <a:ext cx="851124" cy="249532"/>
            </a:xfrm>
            <a:custGeom>
              <a:avLst/>
              <a:gdLst/>
              <a:ahLst/>
              <a:cxnLst/>
              <a:rect l="l" t="t" r="r" b="b"/>
              <a:pathLst>
                <a:path w="30541" h="8954" extrusionOk="0">
                  <a:moveTo>
                    <a:pt x="1" y="0"/>
                  </a:moveTo>
                  <a:lnTo>
                    <a:pt x="1" y="8954"/>
                  </a:lnTo>
                  <a:lnTo>
                    <a:pt x="30540" y="8954"/>
                  </a:lnTo>
                  <a:lnTo>
                    <a:pt x="30540" y="0"/>
                  </a:lnTo>
                  <a:close/>
                </a:path>
              </a:pathLst>
            </a:custGeom>
            <a:grpFill/>
            <a:ln>
              <a:solidFill>
                <a:srgbClr val="CC99FF"/>
              </a:solidFill>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121900" tIns="121900" rIns="121900" bIns="121900" anchor="ctr" anchorCtr="0">
              <a:noAutofit/>
            </a:bodyPr>
            <a:lstStyle/>
            <a:p>
              <a:pPr algn="ctr"/>
              <a:r>
                <a:rPr lang="en-US" sz="1400" dirty="0"/>
                <a:t>R</a:t>
              </a:r>
              <a:r>
                <a:rPr lang="en-US" sz="1400" dirty="0" smtClean="0"/>
                <a:t>espective </a:t>
              </a:r>
              <a:r>
                <a:rPr lang="en-US" sz="1400" dirty="0"/>
                <a:t>indicators</a:t>
              </a:r>
              <a:endParaRPr sz="1400" b="1" dirty="0">
                <a:solidFill>
                  <a:schemeClr val="bg1"/>
                </a:solidFill>
                <a:ea typeface="Fira Sans Extra Condensed"/>
                <a:cs typeface="Fira Sans Extra Condensed"/>
                <a:sym typeface="Fira Sans Extra Condensed"/>
              </a:endParaRPr>
            </a:p>
          </p:txBody>
        </p:sp>
        <p:sp>
          <p:nvSpPr>
            <p:cNvPr id="1123" name="Google Shape;1123;p28"/>
            <p:cNvSpPr/>
            <p:nvPr/>
          </p:nvSpPr>
          <p:spPr>
            <a:xfrm>
              <a:off x="5325438" y="2306495"/>
              <a:ext cx="851124" cy="484329"/>
            </a:xfrm>
            <a:custGeom>
              <a:avLst/>
              <a:gdLst/>
              <a:ahLst/>
              <a:cxnLst/>
              <a:rect l="l" t="t" r="r" b="b"/>
              <a:pathLst>
                <a:path w="30541" h="8943" extrusionOk="0">
                  <a:moveTo>
                    <a:pt x="1" y="1"/>
                  </a:moveTo>
                  <a:lnTo>
                    <a:pt x="1" y="8942"/>
                  </a:lnTo>
                  <a:lnTo>
                    <a:pt x="30540" y="8942"/>
                  </a:lnTo>
                  <a:lnTo>
                    <a:pt x="30540" y="1"/>
                  </a:lnTo>
                  <a:close/>
                </a:path>
              </a:pathLst>
            </a:custGeom>
            <a:grpFill/>
            <a:ln>
              <a:solidFill>
                <a:srgbClr val="CC99FF"/>
              </a:solidFill>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121900" tIns="121900" rIns="121900" bIns="121900" anchor="ctr" anchorCtr="0">
              <a:noAutofit/>
            </a:bodyPr>
            <a:lstStyle/>
            <a:p>
              <a:pPr algn="ctr"/>
              <a:r>
                <a:rPr lang="en-US" sz="1400" b="1" dirty="0">
                  <a:solidFill>
                    <a:schemeClr val="bg1"/>
                  </a:solidFill>
                  <a:ea typeface="Fira Sans Extra Condensed"/>
                  <a:cs typeface="Fira Sans Extra Condensed"/>
                  <a:sym typeface="Fira Sans Extra Condensed"/>
                </a:rPr>
                <a:t>The node operator assigns a value from 0 to 1</a:t>
              </a:r>
              <a:endParaRPr sz="1400" b="1" dirty="0">
                <a:solidFill>
                  <a:schemeClr val="bg1"/>
                </a:solidFill>
                <a:ea typeface="Fira Sans Extra Condensed"/>
                <a:cs typeface="Fira Sans Extra Condensed"/>
                <a:sym typeface="Fira Sans Extra Condensed"/>
              </a:endParaRPr>
            </a:p>
          </p:txBody>
        </p:sp>
        <p:sp>
          <p:nvSpPr>
            <p:cNvPr id="1127" name="Google Shape;1127;p28"/>
            <p:cNvSpPr/>
            <p:nvPr/>
          </p:nvSpPr>
          <p:spPr>
            <a:xfrm>
              <a:off x="4735528" y="698632"/>
              <a:ext cx="1064843" cy="653162"/>
            </a:xfrm>
            <a:custGeom>
              <a:avLst/>
              <a:gdLst/>
              <a:ahLst/>
              <a:cxnLst/>
              <a:rect l="l" t="t" r="r" b="b"/>
              <a:pathLst>
                <a:path w="37375" h="44875" extrusionOk="0">
                  <a:moveTo>
                    <a:pt x="17848" y="0"/>
                  </a:moveTo>
                  <a:cubicBezTo>
                    <a:pt x="8013" y="0"/>
                    <a:pt x="0" y="8013"/>
                    <a:pt x="0" y="17848"/>
                  </a:cubicBezTo>
                  <a:lnTo>
                    <a:pt x="0" y="44875"/>
                  </a:lnTo>
                  <a:lnTo>
                    <a:pt x="298" y="44875"/>
                  </a:lnTo>
                  <a:lnTo>
                    <a:pt x="298" y="17848"/>
                  </a:lnTo>
                  <a:cubicBezTo>
                    <a:pt x="298" y="8168"/>
                    <a:pt x="8180" y="298"/>
                    <a:pt x="17848" y="298"/>
                  </a:cubicBezTo>
                  <a:lnTo>
                    <a:pt x="37374" y="298"/>
                  </a:lnTo>
                  <a:lnTo>
                    <a:pt x="37374" y="0"/>
                  </a:lnTo>
                  <a:close/>
                </a:path>
              </a:pathLst>
            </a:custGeom>
            <a:grpFill/>
            <a:ln>
              <a:solidFill>
                <a:srgbClr val="336600"/>
              </a:solidFill>
              <a:headEnd type="none" w="sm" len="sm"/>
              <a:tailEnd type="none" w="sm" len="sm"/>
            </a:ln>
          </p:spPr>
          <p:style>
            <a:lnRef idx="1">
              <a:schemeClr val="accent5"/>
            </a:lnRef>
            <a:fillRef idx="3">
              <a:schemeClr val="accent5"/>
            </a:fillRef>
            <a:effectRef idx="2">
              <a:schemeClr val="accent5"/>
            </a:effectRef>
            <a:fontRef idx="minor">
              <a:schemeClr val="lt1"/>
            </a:fontRef>
          </p:style>
          <p:txBody>
            <a:bodyPr spcFirstLastPara="1" wrap="square" lIns="121900" tIns="121900" rIns="121900" bIns="121900" anchor="ctr" anchorCtr="0">
              <a:noAutofit/>
            </a:bodyPr>
            <a:lstStyle/>
            <a:p>
              <a:pPr algn="ctr"/>
              <a:endParaRPr sz="1400" b="1">
                <a:solidFill>
                  <a:schemeClr val="bg1"/>
                </a:solidFill>
                <a:ea typeface="Fira Sans Extra Condensed"/>
                <a:cs typeface="Fira Sans Extra Condensed"/>
                <a:sym typeface="Fira Sans Extra Condensed"/>
              </a:endParaRPr>
            </a:p>
          </p:txBody>
        </p:sp>
        <p:sp>
          <p:nvSpPr>
            <p:cNvPr id="1129" name="Google Shape;1129;p28"/>
            <p:cNvSpPr/>
            <p:nvPr/>
          </p:nvSpPr>
          <p:spPr>
            <a:xfrm>
              <a:off x="5343590" y="546441"/>
              <a:ext cx="789928" cy="354066"/>
            </a:xfrm>
            <a:custGeom>
              <a:avLst/>
              <a:gdLst/>
              <a:ahLst/>
              <a:cxnLst/>
              <a:rect l="l" t="t" r="r" b="b"/>
              <a:pathLst>
                <a:path w="42125" h="12705" extrusionOk="0">
                  <a:moveTo>
                    <a:pt x="0" y="1"/>
                  </a:moveTo>
                  <a:lnTo>
                    <a:pt x="0" y="12705"/>
                  </a:lnTo>
                  <a:lnTo>
                    <a:pt x="42125" y="12705"/>
                  </a:lnTo>
                  <a:lnTo>
                    <a:pt x="42125" y="1"/>
                  </a:lnTo>
                  <a:close/>
                </a:path>
              </a:pathLst>
            </a:custGeom>
            <a:grpFill/>
            <a:ln>
              <a:solidFill>
                <a:srgbClr val="CC99FF"/>
              </a:solidFill>
            </a:ln>
          </p:spPr>
          <p:style>
            <a:lnRef idx="1">
              <a:schemeClr val="accent5"/>
            </a:lnRef>
            <a:fillRef idx="3">
              <a:schemeClr val="accent5"/>
            </a:fillRef>
            <a:effectRef idx="2">
              <a:schemeClr val="accent5"/>
            </a:effectRef>
            <a:fontRef idx="minor">
              <a:schemeClr val="lt1"/>
            </a:fontRef>
          </p:style>
          <p:txBody>
            <a:bodyPr spcFirstLastPara="1" wrap="square" lIns="121900" tIns="121900" rIns="121900" bIns="121900" anchor="ctr" anchorCtr="0">
              <a:noAutofit/>
            </a:bodyPr>
            <a:lstStyle/>
            <a:p>
              <a:pPr algn="ctr"/>
              <a:r>
                <a:rPr lang="es-MX" sz="1400" b="1" dirty="0" err="1">
                  <a:solidFill>
                    <a:schemeClr val="bg1"/>
                  </a:solidFill>
                  <a:ea typeface="Fira Sans Extra Condensed"/>
                  <a:cs typeface="Fira Sans Extra Condensed"/>
                  <a:sym typeface="Fira Sans Extra Condensed"/>
                </a:rPr>
                <a:t>Risk</a:t>
              </a:r>
              <a:r>
                <a:rPr lang="es-MX" sz="1400" b="1" dirty="0">
                  <a:solidFill>
                    <a:schemeClr val="bg1"/>
                  </a:solidFill>
                  <a:ea typeface="Fira Sans Extra Condensed"/>
                  <a:cs typeface="Fira Sans Extra Condensed"/>
                  <a:sym typeface="Fira Sans Extra Condensed"/>
                </a:rPr>
                <a:t> </a:t>
              </a:r>
              <a:r>
                <a:rPr lang="es-MX" sz="1400" b="1" dirty="0" err="1">
                  <a:solidFill>
                    <a:schemeClr val="bg1"/>
                  </a:solidFill>
                  <a:ea typeface="Fira Sans Extra Condensed"/>
                  <a:cs typeface="Fira Sans Extra Condensed"/>
                  <a:sym typeface="Fira Sans Extra Condensed"/>
                </a:rPr>
                <a:t>identification</a:t>
              </a:r>
              <a:endParaRPr sz="1400" b="1" dirty="0">
                <a:solidFill>
                  <a:schemeClr val="bg1"/>
                </a:solidFill>
                <a:ea typeface="Fira Sans Extra Condensed"/>
                <a:cs typeface="Fira Sans Extra Condensed"/>
                <a:sym typeface="Fira Sans Extra Condensed"/>
              </a:endParaRPr>
            </a:p>
          </p:txBody>
        </p:sp>
      </p:grpSp>
      <p:grpSp>
        <p:nvGrpSpPr>
          <p:cNvPr id="1131" name="Google Shape;1131;p28"/>
          <p:cNvGrpSpPr/>
          <p:nvPr/>
        </p:nvGrpSpPr>
        <p:grpSpPr>
          <a:xfrm>
            <a:off x="982639" y="3964954"/>
            <a:ext cx="9471546" cy="2296392"/>
            <a:chOff x="2321911" y="3391893"/>
            <a:chExt cx="4511374" cy="1199518"/>
          </a:xfrm>
          <a:blipFill>
            <a:blip r:embed="rId4"/>
            <a:stretch>
              <a:fillRect/>
            </a:stretch>
          </a:blipFill>
        </p:grpSpPr>
        <p:sp>
          <p:nvSpPr>
            <p:cNvPr id="1132" name="Google Shape;1132;p28"/>
            <p:cNvSpPr/>
            <p:nvPr/>
          </p:nvSpPr>
          <p:spPr>
            <a:xfrm>
              <a:off x="2695962" y="4120263"/>
              <a:ext cx="3774258" cy="251224"/>
            </a:xfrm>
            <a:custGeom>
              <a:avLst/>
              <a:gdLst/>
              <a:ahLst/>
              <a:cxnLst/>
              <a:rect l="l" t="t" r="r" b="b"/>
              <a:pathLst>
                <a:path w="153675" h="10229" extrusionOk="0">
                  <a:moveTo>
                    <a:pt x="7978" y="1"/>
                  </a:moveTo>
                  <a:lnTo>
                    <a:pt x="7978" y="203"/>
                  </a:lnTo>
                  <a:lnTo>
                    <a:pt x="9549" y="203"/>
                  </a:lnTo>
                  <a:lnTo>
                    <a:pt x="9549" y="1"/>
                  </a:lnTo>
                  <a:close/>
                  <a:moveTo>
                    <a:pt x="11133" y="1"/>
                  </a:moveTo>
                  <a:lnTo>
                    <a:pt x="11133" y="203"/>
                  </a:lnTo>
                  <a:lnTo>
                    <a:pt x="12704" y="203"/>
                  </a:lnTo>
                  <a:lnTo>
                    <a:pt x="12704" y="1"/>
                  </a:lnTo>
                  <a:close/>
                  <a:moveTo>
                    <a:pt x="14288" y="1"/>
                  </a:moveTo>
                  <a:lnTo>
                    <a:pt x="14288" y="203"/>
                  </a:lnTo>
                  <a:lnTo>
                    <a:pt x="15871" y="203"/>
                  </a:lnTo>
                  <a:lnTo>
                    <a:pt x="15871" y="1"/>
                  </a:lnTo>
                  <a:close/>
                  <a:moveTo>
                    <a:pt x="17443" y="1"/>
                  </a:moveTo>
                  <a:lnTo>
                    <a:pt x="17443" y="203"/>
                  </a:lnTo>
                  <a:lnTo>
                    <a:pt x="19027" y="203"/>
                  </a:lnTo>
                  <a:lnTo>
                    <a:pt x="19027" y="1"/>
                  </a:lnTo>
                  <a:close/>
                  <a:moveTo>
                    <a:pt x="20610" y="1"/>
                  </a:moveTo>
                  <a:lnTo>
                    <a:pt x="20610" y="203"/>
                  </a:lnTo>
                  <a:lnTo>
                    <a:pt x="22182" y="203"/>
                  </a:lnTo>
                  <a:lnTo>
                    <a:pt x="22182" y="1"/>
                  </a:lnTo>
                  <a:close/>
                  <a:moveTo>
                    <a:pt x="23765" y="1"/>
                  </a:moveTo>
                  <a:lnTo>
                    <a:pt x="23765" y="203"/>
                  </a:lnTo>
                  <a:lnTo>
                    <a:pt x="25349" y="203"/>
                  </a:lnTo>
                  <a:lnTo>
                    <a:pt x="25349" y="1"/>
                  </a:lnTo>
                  <a:close/>
                  <a:moveTo>
                    <a:pt x="26920" y="1"/>
                  </a:moveTo>
                  <a:lnTo>
                    <a:pt x="26920" y="203"/>
                  </a:lnTo>
                  <a:lnTo>
                    <a:pt x="28504" y="203"/>
                  </a:lnTo>
                  <a:lnTo>
                    <a:pt x="28504" y="1"/>
                  </a:lnTo>
                  <a:close/>
                  <a:moveTo>
                    <a:pt x="30088" y="1"/>
                  </a:moveTo>
                  <a:lnTo>
                    <a:pt x="30088" y="203"/>
                  </a:lnTo>
                  <a:lnTo>
                    <a:pt x="31659" y="203"/>
                  </a:lnTo>
                  <a:lnTo>
                    <a:pt x="31659" y="1"/>
                  </a:lnTo>
                  <a:close/>
                  <a:moveTo>
                    <a:pt x="33243" y="1"/>
                  </a:moveTo>
                  <a:lnTo>
                    <a:pt x="33243" y="203"/>
                  </a:lnTo>
                  <a:lnTo>
                    <a:pt x="34826" y="203"/>
                  </a:lnTo>
                  <a:lnTo>
                    <a:pt x="34826" y="1"/>
                  </a:lnTo>
                  <a:close/>
                  <a:moveTo>
                    <a:pt x="36398" y="1"/>
                  </a:moveTo>
                  <a:lnTo>
                    <a:pt x="36398" y="203"/>
                  </a:lnTo>
                  <a:lnTo>
                    <a:pt x="37981" y="203"/>
                  </a:lnTo>
                  <a:lnTo>
                    <a:pt x="37981" y="1"/>
                  </a:lnTo>
                  <a:close/>
                  <a:moveTo>
                    <a:pt x="39565" y="1"/>
                  </a:moveTo>
                  <a:lnTo>
                    <a:pt x="39565" y="203"/>
                  </a:lnTo>
                  <a:lnTo>
                    <a:pt x="41137" y="203"/>
                  </a:lnTo>
                  <a:lnTo>
                    <a:pt x="41137" y="1"/>
                  </a:lnTo>
                  <a:close/>
                  <a:moveTo>
                    <a:pt x="42720" y="1"/>
                  </a:moveTo>
                  <a:lnTo>
                    <a:pt x="42720" y="203"/>
                  </a:lnTo>
                  <a:lnTo>
                    <a:pt x="44304" y="203"/>
                  </a:lnTo>
                  <a:lnTo>
                    <a:pt x="44304" y="1"/>
                  </a:lnTo>
                  <a:close/>
                  <a:moveTo>
                    <a:pt x="45875" y="1"/>
                  </a:moveTo>
                  <a:lnTo>
                    <a:pt x="45875" y="203"/>
                  </a:lnTo>
                  <a:lnTo>
                    <a:pt x="47459" y="203"/>
                  </a:lnTo>
                  <a:lnTo>
                    <a:pt x="47459" y="1"/>
                  </a:lnTo>
                  <a:close/>
                  <a:moveTo>
                    <a:pt x="49042" y="1"/>
                  </a:moveTo>
                  <a:lnTo>
                    <a:pt x="49042" y="203"/>
                  </a:lnTo>
                  <a:lnTo>
                    <a:pt x="50614" y="203"/>
                  </a:lnTo>
                  <a:lnTo>
                    <a:pt x="50614" y="1"/>
                  </a:lnTo>
                  <a:close/>
                  <a:moveTo>
                    <a:pt x="52197" y="1"/>
                  </a:moveTo>
                  <a:lnTo>
                    <a:pt x="52197" y="203"/>
                  </a:lnTo>
                  <a:lnTo>
                    <a:pt x="53781" y="203"/>
                  </a:lnTo>
                  <a:lnTo>
                    <a:pt x="53781" y="1"/>
                  </a:lnTo>
                  <a:close/>
                  <a:moveTo>
                    <a:pt x="55353" y="1"/>
                  </a:moveTo>
                  <a:lnTo>
                    <a:pt x="55353" y="203"/>
                  </a:lnTo>
                  <a:lnTo>
                    <a:pt x="56936" y="203"/>
                  </a:lnTo>
                  <a:lnTo>
                    <a:pt x="56936" y="1"/>
                  </a:lnTo>
                  <a:close/>
                  <a:moveTo>
                    <a:pt x="58520" y="1"/>
                  </a:moveTo>
                  <a:lnTo>
                    <a:pt x="58520" y="203"/>
                  </a:lnTo>
                  <a:lnTo>
                    <a:pt x="60091" y="203"/>
                  </a:lnTo>
                  <a:lnTo>
                    <a:pt x="60091" y="1"/>
                  </a:lnTo>
                  <a:close/>
                  <a:moveTo>
                    <a:pt x="61675" y="1"/>
                  </a:moveTo>
                  <a:lnTo>
                    <a:pt x="61675" y="203"/>
                  </a:lnTo>
                  <a:lnTo>
                    <a:pt x="63258" y="203"/>
                  </a:lnTo>
                  <a:lnTo>
                    <a:pt x="63258" y="1"/>
                  </a:lnTo>
                  <a:close/>
                  <a:moveTo>
                    <a:pt x="64830" y="1"/>
                  </a:moveTo>
                  <a:lnTo>
                    <a:pt x="64830" y="203"/>
                  </a:lnTo>
                  <a:lnTo>
                    <a:pt x="66414" y="203"/>
                  </a:lnTo>
                  <a:lnTo>
                    <a:pt x="66414" y="1"/>
                  </a:lnTo>
                  <a:close/>
                  <a:moveTo>
                    <a:pt x="67997" y="1"/>
                  </a:moveTo>
                  <a:lnTo>
                    <a:pt x="67997" y="203"/>
                  </a:lnTo>
                  <a:lnTo>
                    <a:pt x="69569" y="203"/>
                  </a:lnTo>
                  <a:lnTo>
                    <a:pt x="69569" y="1"/>
                  </a:lnTo>
                  <a:close/>
                  <a:moveTo>
                    <a:pt x="71152" y="1"/>
                  </a:moveTo>
                  <a:lnTo>
                    <a:pt x="71152" y="203"/>
                  </a:lnTo>
                  <a:lnTo>
                    <a:pt x="72724" y="203"/>
                  </a:lnTo>
                  <a:lnTo>
                    <a:pt x="72724" y="1"/>
                  </a:lnTo>
                  <a:close/>
                  <a:moveTo>
                    <a:pt x="74307" y="1"/>
                  </a:moveTo>
                  <a:lnTo>
                    <a:pt x="74307" y="203"/>
                  </a:lnTo>
                  <a:lnTo>
                    <a:pt x="75891" y="203"/>
                  </a:lnTo>
                  <a:lnTo>
                    <a:pt x="75891" y="1"/>
                  </a:lnTo>
                  <a:close/>
                  <a:moveTo>
                    <a:pt x="77463" y="1"/>
                  </a:moveTo>
                  <a:lnTo>
                    <a:pt x="77463" y="203"/>
                  </a:lnTo>
                  <a:lnTo>
                    <a:pt x="79046" y="203"/>
                  </a:lnTo>
                  <a:lnTo>
                    <a:pt x="79046" y="1"/>
                  </a:lnTo>
                  <a:close/>
                  <a:moveTo>
                    <a:pt x="80630" y="1"/>
                  </a:moveTo>
                  <a:lnTo>
                    <a:pt x="80630" y="203"/>
                  </a:lnTo>
                  <a:lnTo>
                    <a:pt x="82201" y="203"/>
                  </a:lnTo>
                  <a:lnTo>
                    <a:pt x="82201" y="1"/>
                  </a:lnTo>
                  <a:close/>
                  <a:moveTo>
                    <a:pt x="83785" y="1"/>
                  </a:moveTo>
                  <a:lnTo>
                    <a:pt x="83785" y="203"/>
                  </a:lnTo>
                  <a:lnTo>
                    <a:pt x="85368" y="203"/>
                  </a:lnTo>
                  <a:lnTo>
                    <a:pt x="85368" y="1"/>
                  </a:lnTo>
                  <a:close/>
                  <a:moveTo>
                    <a:pt x="86940" y="1"/>
                  </a:moveTo>
                  <a:lnTo>
                    <a:pt x="86940" y="203"/>
                  </a:lnTo>
                  <a:lnTo>
                    <a:pt x="88523" y="203"/>
                  </a:lnTo>
                  <a:lnTo>
                    <a:pt x="88523" y="1"/>
                  </a:lnTo>
                  <a:close/>
                  <a:moveTo>
                    <a:pt x="90107" y="1"/>
                  </a:moveTo>
                  <a:lnTo>
                    <a:pt x="90107" y="203"/>
                  </a:lnTo>
                  <a:lnTo>
                    <a:pt x="91679" y="203"/>
                  </a:lnTo>
                  <a:lnTo>
                    <a:pt x="91679" y="1"/>
                  </a:lnTo>
                  <a:close/>
                  <a:moveTo>
                    <a:pt x="93262" y="1"/>
                  </a:moveTo>
                  <a:lnTo>
                    <a:pt x="93262" y="203"/>
                  </a:lnTo>
                  <a:lnTo>
                    <a:pt x="94846" y="203"/>
                  </a:lnTo>
                  <a:lnTo>
                    <a:pt x="94846" y="1"/>
                  </a:lnTo>
                  <a:close/>
                  <a:moveTo>
                    <a:pt x="96417" y="1"/>
                  </a:moveTo>
                  <a:lnTo>
                    <a:pt x="96417" y="203"/>
                  </a:lnTo>
                  <a:lnTo>
                    <a:pt x="98001" y="203"/>
                  </a:lnTo>
                  <a:lnTo>
                    <a:pt x="98001" y="1"/>
                  </a:lnTo>
                  <a:close/>
                  <a:moveTo>
                    <a:pt x="99584" y="1"/>
                  </a:moveTo>
                  <a:lnTo>
                    <a:pt x="99584" y="203"/>
                  </a:lnTo>
                  <a:lnTo>
                    <a:pt x="101156" y="203"/>
                  </a:lnTo>
                  <a:lnTo>
                    <a:pt x="101156" y="1"/>
                  </a:lnTo>
                  <a:close/>
                  <a:moveTo>
                    <a:pt x="102740" y="1"/>
                  </a:moveTo>
                  <a:lnTo>
                    <a:pt x="102740" y="203"/>
                  </a:lnTo>
                  <a:lnTo>
                    <a:pt x="104323" y="203"/>
                  </a:lnTo>
                  <a:lnTo>
                    <a:pt x="104323" y="1"/>
                  </a:lnTo>
                  <a:close/>
                  <a:moveTo>
                    <a:pt x="105895" y="1"/>
                  </a:moveTo>
                  <a:lnTo>
                    <a:pt x="105895" y="203"/>
                  </a:lnTo>
                  <a:lnTo>
                    <a:pt x="107478" y="203"/>
                  </a:lnTo>
                  <a:lnTo>
                    <a:pt x="107478" y="1"/>
                  </a:lnTo>
                  <a:close/>
                  <a:moveTo>
                    <a:pt x="109062" y="1"/>
                  </a:moveTo>
                  <a:lnTo>
                    <a:pt x="109062" y="203"/>
                  </a:lnTo>
                  <a:lnTo>
                    <a:pt x="110633" y="203"/>
                  </a:lnTo>
                  <a:lnTo>
                    <a:pt x="110633" y="1"/>
                  </a:lnTo>
                  <a:close/>
                  <a:moveTo>
                    <a:pt x="112217" y="1"/>
                  </a:moveTo>
                  <a:lnTo>
                    <a:pt x="112217" y="203"/>
                  </a:lnTo>
                  <a:lnTo>
                    <a:pt x="113800" y="203"/>
                  </a:lnTo>
                  <a:lnTo>
                    <a:pt x="113800" y="1"/>
                  </a:lnTo>
                  <a:close/>
                  <a:moveTo>
                    <a:pt x="115372" y="1"/>
                  </a:moveTo>
                  <a:lnTo>
                    <a:pt x="115372" y="203"/>
                  </a:lnTo>
                  <a:lnTo>
                    <a:pt x="116956" y="203"/>
                  </a:lnTo>
                  <a:lnTo>
                    <a:pt x="116956" y="1"/>
                  </a:lnTo>
                  <a:close/>
                  <a:moveTo>
                    <a:pt x="118539" y="1"/>
                  </a:moveTo>
                  <a:lnTo>
                    <a:pt x="118539" y="203"/>
                  </a:lnTo>
                  <a:lnTo>
                    <a:pt x="120111" y="203"/>
                  </a:lnTo>
                  <a:lnTo>
                    <a:pt x="120111" y="1"/>
                  </a:lnTo>
                  <a:close/>
                  <a:moveTo>
                    <a:pt x="121694" y="1"/>
                  </a:moveTo>
                  <a:lnTo>
                    <a:pt x="121694" y="203"/>
                  </a:lnTo>
                  <a:lnTo>
                    <a:pt x="123278" y="203"/>
                  </a:lnTo>
                  <a:lnTo>
                    <a:pt x="123278" y="1"/>
                  </a:lnTo>
                  <a:close/>
                  <a:moveTo>
                    <a:pt x="124849" y="1"/>
                  </a:moveTo>
                  <a:lnTo>
                    <a:pt x="124849" y="203"/>
                  </a:lnTo>
                  <a:lnTo>
                    <a:pt x="126433" y="203"/>
                  </a:lnTo>
                  <a:lnTo>
                    <a:pt x="126433" y="1"/>
                  </a:lnTo>
                  <a:close/>
                  <a:moveTo>
                    <a:pt x="128016" y="1"/>
                  </a:moveTo>
                  <a:lnTo>
                    <a:pt x="128016" y="203"/>
                  </a:lnTo>
                  <a:lnTo>
                    <a:pt x="129588" y="203"/>
                  </a:lnTo>
                  <a:lnTo>
                    <a:pt x="129588" y="1"/>
                  </a:lnTo>
                  <a:close/>
                  <a:moveTo>
                    <a:pt x="131172" y="1"/>
                  </a:moveTo>
                  <a:lnTo>
                    <a:pt x="131172" y="203"/>
                  </a:lnTo>
                  <a:lnTo>
                    <a:pt x="132755" y="203"/>
                  </a:lnTo>
                  <a:lnTo>
                    <a:pt x="132755" y="1"/>
                  </a:lnTo>
                  <a:close/>
                  <a:moveTo>
                    <a:pt x="134327" y="1"/>
                  </a:moveTo>
                  <a:lnTo>
                    <a:pt x="134327" y="203"/>
                  </a:lnTo>
                  <a:lnTo>
                    <a:pt x="135910" y="203"/>
                  </a:lnTo>
                  <a:lnTo>
                    <a:pt x="135910" y="1"/>
                  </a:lnTo>
                  <a:close/>
                  <a:moveTo>
                    <a:pt x="137482" y="1"/>
                  </a:moveTo>
                  <a:lnTo>
                    <a:pt x="137482" y="203"/>
                  </a:lnTo>
                  <a:lnTo>
                    <a:pt x="139065" y="203"/>
                  </a:lnTo>
                  <a:lnTo>
                    <a:pt x="139065" y="1"/>
                  </a:lnTo>
                  <a:close/>
                  <a:moveTo>
                    <a:pt x="140649" y="1"/>
                  </a:moveTo>
                  <a:lnTo>
                    <a:pt x="140649" y="203"/>
                  </a:lnTo>
                  <a:lnTo>
                    <a:pt x="142221" y="203"/>
                  </a:lnTo>
                  <a:lnTo>
                    <a:pt x="142221" y="1"/>
                  </a:lnTo>
                  <a:close/>
                  <a:moveTo>
                    <a:pt x="143804" y="1"/>
                  </a:moveTo>
                  <a:lnTo>
                    <a:pt x="143804" y="203"/>
                  </a:lnTo>
                  <a:lnTo>
                    <a:pt x="145388" y="203"/>
                  </a:lnTo>
                  <a:lnTo>
                    <a:pt x="145388" y="1"/>
                  </a:lnTo>
                  <a:close/>
                  <a:moveTo>
                    <a:pt x="146959" y="1"/>
                  </a:moveTo>
                  <a:lnTo>
                    <a:pt x="146959" y="203"/>
                  </a:lnTo>
                  <a:lnTo>
                    <a:pt x="148543" y="203"/>
                  </a:lnTo>
                  <a:lnTo>
                    <a:pt x="148543" y="1"/>
                  </a:lnTo>
                  <a:close/>
                  <a:moveTo>
                    <a:pt x="5239" y="1"/>
                  </a:moveTo>
                  <a:cubicBezTo>
                    <a:pt x="5096" y="1"/>
                    <a:pt x="4953" y="13"/>
                    <a:pt x="4811" y="25"/>
                  </a:cubicBezTo>
                  <a:lnTo>
                    <a:pt x="4822" y="215"/>
                  </a:lnTo>
                  <a:cubicBezTo>
                    <a:pt x="4965" y="203"/>
                    <a:pt x="5096" y="203"/>
                    <a:pt x="5239" y="203"/>
                  </a:cubicBezTo>
                  <a:lnTo>
                    <a:pt x="6394" y="203"/>
                  </a:lnTo>
                  <a:lnTo>
                    <a:pt x="6394" y="1"/>
                  </a:lnTo>
                  <a:close/>
                  <a:moveTo>
                    <a:pt x="150126" y="287"/>
                  </a:moveTo>
                  <a:lnTo>
                    <a:pt x="150067" y="465"/>
                  </a:lnTo>
                  <a:cubicBezTo>
                    <a:pt x="150555" y="632"/>
                    <a:pt x="151007" y="882"/>
                    <a:pt x="151424" y="1192"/>
                  </a:cubicBezTo>
                  <a:lnTo>
                    <a:pt x="151543" y="1025"/>
                  </a:lnTo>
                  <a:cubicBezTo>
                    <a:pt x="151115" y="703"/>
                    <a:pt x="150638" y="453"/>
                    <a:pt x="150126" y="287"/>
                  </a:cubicBezTo>
                  <a:close/>
                  <a:moveTo>
                    <a:pt x="3251" y="394"/>
                  </a:moveTo>
                  <a:cubicBezTo>
                    <a:pt x="2751" y="608"/>
                    <a:pt x="2286" y="882"/>
                    <a:pt x="1882" y="1227"/>
                  </a:cubicBezTo>
                  <a:lnTo>
                    <a:pt x="2001" y="1382"/>
                  </a:lnTo>
                  <a:cubicBezTo>
                    <a:pt x="2406" y="1049"/>
                    <a:pt x="2846" y="775"/>
                    <a:pt x="3322" y="584"/>
                  </a:cubicBezTo>
                  <a:lnTo>
                    <a:pt x="3251" y="394"/>
                  </a:lnTo>
                  <a:close/>
                  <a:moveTo>
                    <a:pt x="152674" y="2168"/>
                  </a:moveTo>
                  <a:lnTo>
                    <a:pt x="152520" y="2287"/>
                  </a:lnTo>
                  <a:cubicBezTo>
                    <a:pt x="152817" y="2704"/>
                    <a:pt x="153055" y="3168"/>
                    <a:pt x="153222" y="3656"/>
                  </a:cubicBezTo>
                  <a:lnTo>
                    <a:pt x="153413" y="3597"/>
                  </a:lnTo>
                  <a:cubicBezTo>
                    <a:pt x="153234" y="3085"/>
                    <a:pt x="152996" y="2596"/>
                    <a:pt x="152674" y="2168"/>
                  </a:cubicBezTo>
                  <a:close/>
                  <a:moveTo>
                    <a:pt x="822" y="2430"/>
                  </a:moveTo>
                  <a:cubicBezTo>
                    <a:pt x="536" y="2894"/>
                    <a:pt x="310" y="3382"/>
                    <a:pt x="179" y="3906"/>
                  </a:cubicBezTo>
                  <a:lnTo>
                    <a:pt x="370" y="3954"/>
                  </a:lnTo>
                  <a:cubicBezTo>
                    <a:pt x="501" y="3454"/>
                    <a:pt x="703" y="2977"/>
                    <a:pt x="989" y="2537"/>
                  </a:cubicBezTo>
                  <a:lnTo>
                    <a:pt x="822" y="2430"/>
                  </a:lnTo>
                  <a:close/>
                  <a:moveTo>
                    <a:pt x="153674" y="5168"/>
                  </a:moveTo>
                  <a:lnTo>
                    <a:pt x="153472" y="5180"/>
                  </a:lnTo>
                  <a:lnTo>
                    <a:pt x="153472" y="6752"/>
                  </a:lnTo>
                  <a:lnTo>
                    <a:pt x="153674" y="6752"/>
                  </a:lnTo>
                  <a:lnTo>
                    <a:pt x="153674" y="5168"/>
                  </a:lnTo>
                  <a:close/>
                  <a:moveTo>
                    <a:pt x="0" y="5490"/>
                  </a:moveTo>
                  <a:lnTo>
                    <a:pt x="0" y="7073"/>
                  </a:lnTo>
                  <a:lnTo>
                    <a:pt x="203" y="7073"/>
                  </a:lnTo>
                  <a:lnTo>
                    <a:pt x="203" y="5490"/>
                  </a:lnTo>
                  <a:close/>
                  <a:moveTo>
                    <a:pt x="153472" y="8335"/>
                  </a:moveTo>
                  <a:lnTo>
                    <a:pt x="153472" y="9907"/>
                  </a:lnTo>
                  <a:lnTo>
                    <a:pt x="153674" y="9907"/>
                  </a:lnTo>
                  <a:lnTo>
                    <a:pt x="153674" y="8335"/>
                  </a:lnTo>
                  <a:close/>
                  <a:moveTo>
                    <a:pt x="0" y="8657"/>
                  </a:moveTo>
                  <a:lnTo>
                    <a:pt x="0" y="10228"/>
                  </a:lnTo>
                  <a:lnTo>
                    <a:pt x="203" y="10228"/>
                  </a:lnTo>
                  <a:lnTo>
                    <a:pt x="203" y="8657"/>
                  </a:lnTo>
                  <a:close/>
                </a:path>
              </a:pathLst>
            </a:custGeom>
            <a:grpFill/>
            <a:ln>
              <a:solidFill>
                <a:srgbClr val="006600"/>
              </a:solidFill>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sp>
          <p:nvSpPr>
            <p:cNvPr id="1133" name="Google Shape;1133;p28"/>
            <p:cNvSpPr/>
            <p:nvPr/>
          </p:nvSpPr>
          <p:spPr>
            <a:xfrm>
              <a:off x="4064707" y="3667052"/>
              <a:ext cx="1034590" cy="312035"/>
            </a:xfrm>
            <a:custGeom>
              <a:avLst/>
              <a:gdLst/>
              <a:ahLst/>
              <a:cxnLst/>
              <a:rect l="l" t="t" r="r" b="b"/>
              <a:pathLst>
                <a:path w="42125" h="12705" extrusionOk="0">
                  <a:moveTo>
                    <a:pt x="1" y="0"/>
                  </a:moveTo>
                  <a:lnTo>
                    <a:pt x="1" y="12704"/>
                  </a:lnTo>
                  <a:lnTo>
                    <a:pt x="42125" y="12704"/>
                  </a:lnTo>
                  <a:lnTo>
                    <a:pt x="42125" y="0"/>
                  </a:lnTo>
                  <a:close/>
                </a:path>
              </a:pathLst>
            </a:custGeom>
            <a:grpFill/>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s-MX" sz="1600" b="1" dirty="0" err="1">
                  <a:ea typeface="Fira Sans"/>
                  <a:cs typeface="Fira Sans"/>
                  <a:sym typeface="Fira Sans"/>
                </a:rPr>
                <a:t>Resulting</a:t>
              </a:r>
              <a:r>
                <a:rPr lang="es-MX" sz="1600" b="1" dirty="0">
                  <a:ea typeface="Fira Sans"/>
                  <a:cs typeface="Fira Sans"/>
                  <a:sym typeface="Fira Sans"/>
                </a:rPr>
                <a:t> </a:t>
              </a:r>
              <a:r>
                <a:rPr lang="es-MX" sz="1600" b="1" dirty="0" err="1">
                  <a:ea typeface="Fira Sans"/>
                  <a:cs typeface="Fira Sans"/>
                  <a:sym typeface="Fira Sans"/>
                </a:rPr>
                <a:t>threat</a:t>
              </a:r>
              <a:endParaRPr lang="es-MX" sz="1600" b="1" dirty="0">
                <a:solidFill>
                  <a:srgbClr val="000000"/>
                </a:solidFill>
                <a:ea typeface="Fira Sans"/>
                <a:cs typeface="Fira Sans"/>
                <a:sym typeface="Fira Sans"/>
              </a:endParaRPr>
            </a:p>
          </p:txBody>
        </p:sp>
        <p:sp>
          <p:nvSpPr>
            <p:cNvPr id="1134" name="Google Shape;1134;p28"/>
            <p:cNvSpPr/>
            <p:nvPr/>
          </p:nvSpPr>
          <p:spPr>
            <a:xfrm>
              <a:off x="3675521" y="4122915"/>
              <a:ext cx="4691" cy="261736"/>
            </a:xfrm>
            <a:custGeom>
              <a:avLst/>
              <a:gdLst/>
              <a:ahLst/>
              <a:cxnLst/>
              <a:rect l="l" t="t" r="r" b="b"/>
              <a:pathLst>
                <a:path w="191" h="10657" extrusionOk="0">
                  <a:moveTo>
                    <a:pt x="0" y="0"/>
                  </a:moveTo>
                  <a:lnTo>
                    <a:pt x="0" y="1179"/>
                  </a:lnTo>
                  <a:lnTo>
                    <a:pt x="191" y="1179"/>
                  </a:lnTo>
                  <a:lnTo>
                    <a:pt x="191" y="0"/>
                  </a:lnTo>
                  <a:close/>
                  <a:moveTo>
                    <a:pt x="0" y="2762"/>
                  </a:moveTo>
                  <a:lnTo>
                    <a:pt x="0" y="4334"/>
                  </a:lnTo>
                  <a:lnTo>
                    <a:pt x="191" y="4334"/>
                  </a:lnTo>
                  <a:lnTo>
                    <a:pt x="191" y="2762"/>
                  </a:lnTo>
                  <a:close/>
                  <a:moveTo>
                    <a:pt x="0" y="5917"/>
                  </a:moveTo>
                  <a:lnTo>
                    <a:pt x="0" y="7501"/>
                  </a:lnTo>
                  <a:lnTo>
                    <a:pt x="191" y="7501"/>
                  </a:lnTo>
                  <a:lnTo>
                    <a:pt x="191" y="5917"/>
                  </a:lnTo>
                  <a:close/>
                  <a:moveTo>
                    <a:pt x="0" y="9073"/>
                  </a:moveTo>
                  <a:lnTo>
                    <a:pt x="0" y="10656"/>
                  </a:lnTo>
                  <a:lnTo>
                    <a:pt x="191" y="10656"/>
                  </a:lnTo>
                  <a:lnTo>
                    <a:pt x="191" y="9073"/>
                  </a:lnTo>
                  <a:close/>
                </a:path>
              </a:pathLst>
            </a:custGeom>
            <a:grpFill/>
            <a:ln>
              <a:solidFill>
                <a:srgbClr val="008000"/>
              </a:solidFill>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sp>
          <p:nvSpPr>
            <p:cNvPr id="1135" name="Google Shape;1135;p28"/>
            <p:cNvSpPr/>
            <p:nvPr/>
          </p:nvSpPr>
          <p:spPr>
            <a:xfrm>
              <a:off x="4575239" y="4122915"/>
              <a:ext cx="4716" cy="261736"/>
            </a:xfrm>
            <a:custGeom>
              <a:avLst/>
              <a:gdLst/>
              <a:ahLst/>
              <a:cxnLst/>
              <a:rect l="l" t="t" r="r" b="b"/>
              <a:pathLst>
                <a:path w="192" h="10657" extrusionOk="0">
                  <a:moveTo>
                    <a:pt x="1" y="0"/>
                  </a:moveTo>
                  <a:lnTo>
                    <a:pt x="1" y="1179"/>
                  </a:lnTo>
                  <a:lnTo>
                    <a:pt x="191" y="1179"/>
                  </a:lnTo>
                  <a:lnTo>
                    <a:pt x="191" y="0"/>
                  </a:lnTo>
                  <a:close/>
                  <a:moveTo>
                    <a:pt x="1" y="2762"/>
                  </a:moveTo>
                  <a:lnTo>
                    <a:pt x="1" y="4334"/>
                  </a:lnTo>
                  <a:lnTo>
                    <a:pt x="191" y="4334"/>
                  </a:lnTo>
                  <a:lnTo>
                    <a:pt x="191" y="2762"/>
                  </a:lnTo>
                  <a:close/>
                  <a:moveTo>
                    <a:pt x="1" y="5917"/>
                  </a:moveTo>
                  <a:lnTo>
                    <a:pt x="1" y="7501"/>
                  </a:lnTo>
                  <a:lnTo>
                    <a:pt x="191" y="7501"/>
                  </a:lnTo>
                  <a:lnTo>
                    <a:pt x="191" y="5917"/>
                  </a:lnTo>
                  <a:close/>
                  <a:moveTo>
                    <a:pt x="1" y="9073"/>
                  </a:moveTo>
                  <a:lnTo>
                    <a:pt x="1" y="10656"/>
                  </a:lnTo>
                  <a:lnTo>
                    <a:pt x="191" y="10656"/>
                  </a:lnTo>
                  <a:lnTo>
                    <a:pt x="191" y="9073"/>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sp>
          <p:nvSpPr>
            <p:cNvPr id="1136" name="Google Shape;1136;p28"/>
            <p:cNvSpPr/>
            <p:nvPr/>
          </p:nvSpPr>
          <p:spPr>
            <a:xfrm>
              <a:off x="5515922" y="4122915"/>
              <a:ext cx="4986" cy="261736"/>
            </a:xfrm>
            <a:custGeom>
              <a:avLst/>
              <a:gdLst/>
              <a:ahLst/>
              <a:cxnLst/>
              <a:rect l="l" t="t" r="r" b="b"/>
              <a:pathLst>
                <a:path w="203" h="10657" extrusionOk="0">
                  <a:moveTo>
                    <a:pt x="0" y="0"/>
                  </a:moveTo>
                  <a:lnTo>
                    <a:pt x="0" y="1179"/>
                  </a:lnTo>
                  <a:lnTo>
                    <a:pt x="203" y="1179"/>
                  </a:lnTo>
                  <a:lnTo>
                    <a:pt x="203" y="0"/>
                  </a:lnTo>
                  <a:close/>
                  <a:moveTo>
                    <a:pt x="0" y="2762"/>
                  </a:moveTo>
                  <a:lnTo>
                    <a:pt x="0" y="4334"/>
                  </a:lnTo>
                  <a:lnTo>
                    <a:pt x="203" y="4334"/>
                  </a:lnTo>
                  <a:lnTo>
                    <a:pt x="203" y="2762"/>
                  </a:lnTo>
                  <a:close/>
                  <a:moveTo>
                    <a:pt x="0" y="5917"/>
                  </a:moveTo>
                  <a:lnTo>
                    <a:pt x="0" y="7501"/>
                  </a:lnTo>
                  <a:lnTo>
                    <a:pt x="203" y="7501"/>
                  </a:lnTo>
                  <a:lnTo>
                    <a:pt x="203" y="5917"/>
                  </a:lnTo>
                  <a:close/>
                  <a:moveTo>
                    <a:pt x="0" y="9073"/>
                  </a:moveTo>
                  <a:lnTo>
                    <a:pt x="0" y="10656"/>
                  </a:lnTo>
                  <a:lnTo>
                    <a:pt x="203" y="10656"/>
                  </a:lnTo>
                  <a:lnTo>
                    <a:pt x="203" y="9073"/>
                  </a:lnTo>
                  <a:close/>
                </a:path>
              </a:pathLst>
            </a:custGeom>
            <a:grpFill/>
            <a:ln>
              <a:solidFill>
                <a:srgbClr val="006600"/>
              </a:solidFill>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sp>
          <p:nvSpPr>
            <p:cNvPr id="1137" name="Google Shape;1137;p28"/>
            <p:cNvSpPr/>
            <p:nvPr/>
          </p:nvSpPr>
          <p:spPr>
            <a:xfrm>
              <a:off x="4575239" y="3996584"/>
              <a:ext cx="4716" cy="116414"/>
            </a:xfrm>
            <a:custGeom>
              <a:avLst/>
              <a:gdLst/>
              <a:ahLst/>
              <a:cxnLst/>
              <a:rect l="l" t="t" r="r" b="b"/>
              <a:pathLst>
                <a:path w="192" h="4740" extrusionOk="0">
                  <a:moveTo>
                    <a:pt x="1" y="1"/>
                  </a:moveTo>
                  <a:lnTo>
                    <a:pt x="1" y="1584"/>
                  </a:lnTo>
                  <a:lnTo>
                    <a:pt x="191" y="1584"/>
                  </a:lnTo>
                  <a:lnTo>
                    <a:pt x="191" y="1"/>
                  </a:lnTo>
                  <a:close/>
                  <a:moveTo>
                    <a:pt x="1" y="3168"/>
                  </a:moveTo>
                  <a:lnTo>
                    <a:pt x="1" y="4739"/>
                  </a:lnTo>
                  <a:lnTo>
                    <a:pt x="191" y="4739"/>
                  </a:lnTo>
                  <a:lnTo>
                    <a:pt x="191" y="3168"/>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grpSp>
          <p:nvGrpSpPr>
            <p:cNvPr id="1138" name="Google Shape;1138;p28"/>
            <p:cNvGrpSpPr/>
            <p:nvPr/>
          </p:nvGrpSpPr>
          <p:grpSpPr>
            <a:xfrm>
              <a:off x="4561511" y="3391893"/>
              <a:ext cx="35686" cy="275194"/>
              <a:chOff x="4536911" y="3391893"/>
              <a:chExt cx="35686" cy="275194"/>
            </a:xfrm>
            <a:grpFill/>
          </p:grpSpPr>
          <p:sp>
            <p:nvSpPr>
              <p:cNvPr id="1139" name="Google Shape;1139;p28"/>
              <p:cNvSpPr/>
              <p:nvPr/>
            </p:nvSpPr>
            <p:spPr>
              <a:xfrm>
                <a:off x="4550074" y="3403288"/>
                <a:ext cx="9652" cy="263799"/>
              </a:xfrm>
              <a:custGeom>
                <a:avLst/>
                <a:gdLst/>
                <a:ahLst/>
                <a:cxnLst/>
                <a:rect l="l" t="t" r="r" b="b"/>
                <a:pathLst>
                  <a:path w="393" h="10741" extrusionOk="0">
                    <a:moveTo>
                      <a:pt x="0" y="1"/>
                    </a:moveTo>
                    <a:lnTo>
                      <a:pt x="0" y="10740"/>
                    </a:lnTo>
                    <a:lnTo>
                      <a:pt x="393" y="10740"/>
                    </a:lnTo>
                    <a:lnTo>
                      <a:pt x="393" y="1"/>
                    </a:lnTo>
                    <a:close/>
                  </a:path>
                </a:pathLst>
              </a:custGeom>
              <a:grpFill/>
              <a:ln>
                <a:solidFill>
                  <a:srgbClr val="D3A77B"/>
                </a:solidFill>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sp>
            <p:nvSpPr>
              <p:cNvPr id="1140" name="Google Shape;1140;p28"/>
              <p:cNvSpPr/>
              <p:nvPr/>
            </p:nvSpPr>
            <p:spPr>
              <a:xfrm>
                <a:off x="4536911" y="3391893"/>
                <a:ext cx="35686" cy="35710"/>
              </a:xfrm>
              <a:custGeom>
                <a:avLst/>
                <a:gdLst/>
                <a:ahLst/>
                <a:cxnLst/>
                <a:rect l="l" t="t" r="r" b="b"/>
                <a:pathLst>
                  <a:path w="1453" h="1454" extrusionOk="0">
                    <a:moveTo>
                      <a:pt x="727" y="0"/>
                    </a:moveTo>
                    <a:cubicBezTo>
                      <a:pt x="334" y="0"/>
                      <a:pt x="0" y="322"/>
                      <a:pt x="0" y="727"/>
                    </a:cubicBezTo>
                    <a:cubicBezTo>
                      <a:pt x="0" y="1120"/>
                      <a:pt x="334" y="1453"/>
                      <a:pt x="727" y="1453"/>
                    </a:cubicBezTo>
                    <a:cubicBezTo>
                      <a:pt x="1131" y="1453"/>
                      <a:pt x="1453" y="1120"/>
                      <a:pt x="1453" y="727"/>
                    </a:cubicBezTo>
                    <a:cubicBezTo>
                      <a:pt x="1453" y="322"/>
                      <a:pt x="1131" y="0"/>
                      <a:pt x="727" y="0"/>
                    </a:cubicBez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endParaRPr sz="1600">
                  <a:solidFill>
                    <a:schemeClr val="bg1"/>
                  </a:solidFill>
                  <a:ea typeface="Fira Sans Extra Condensed"/>
                  <a:cs typeface="Fira Sans Extra Condensed"/>
                  <a:sym typeface="Fira Sans Extra Condensed"/>
                </a:endParaRPr>
              </a:p>
            </p:txBody>
          </p:sp>
        </p:grpSp>
        <p:sp>
          <p:nvSpPr>
            <p:cNvPr id="1141" name="Google Shape;1141;p28"/>
            <p:cNvSpPr/>
            <p:nvPr/>
          </p:nvSpPr>
          <p:spPr>
            <a:xfrm>
              <a:off x="2321911" y="4230120"/>
              <a:ext cx="790338" cy="361291"/>
            </a:xfrm>
            <a:custGeom>
              <a:avLst/>
              <a:gdLst/>
              <a:ahLst/>
              <a:cxnLst/>
              <a:rect l="l" t="t" r="r" b="b"/>
              <a:pathLst>
                <a:path w="30541" h="8955" extrusionOk="0">
                  <a:moveTo>
                    <a:pt x="1" y="1"/>
                  </a:moveTo>
                  <a:lnTo>
                    <a:pt x="1" y="8954"/>
                  </a:lnTo>
                  <a:lnTo>
                    <a:pt x="30540" y="8954"/>
                  </a:lnTo>
                  <a:lnTo>
                    <a:pt x="30540" y="1"/>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US" sz="1600" dirty="0"/>
                <a:t>Identify the value of the threat </a:t>
              </a:r>
              <a:endParaRPr sz="1600" dirty="0">
                <a:solidFill>
                  <a:schemeClr val="bg1"/>
                </a:solidFill>
                <a:ea typeface="Fira Sans Extra Condensed"/>
                <a:cs typeface="Fira Sans Extra Condensed"/>
                <a:sym typeface="Fira Sans Extra Condensed"/>
              </a:endParaRPr>
            </a:p>
          </p:txBody>
        </p:sp>
        <p:sp>
          <p:nvSpPr>
            <p:cNvPr id="1142" name="Google Shape;1142;p28"/>
            <p:cNvSpPr/>
            <p:nvPr/>
          </p:nvSpPr>
          <p:spPr>
            <a:xfrm>
              <a:off x="3302823" y="4230120"/>
              <a:ext cx="750087" cy="361291"/>
            </a:xfrm>
            <a:custGeom>
              <a:avLst/>
              <a:gdLst/>
              <a:ahLst/>
              <a:cxnLst/>
              <a:rect l="l" t="t" r="r" b="b"/>
              <a:pathLst>
                <a:path w="30541" h="8955" extrusionOk="0">
                  <a:moveTo>
                    <a:pt x="1" y="1"/>
                  </a:moveTo>
                  <a:lnTo>
                    <a:pt x="1" y="8954"/>
                  </a:lnTo>
                  <a:lnTo>
                    <a:pt x="30540" y="8954"/>
                  </a:lnTo>
                  <a:lnTo>
                    <a:pt x="30540" y="1"/>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US" sz="1600" dirty="0"/>
                <a:t>VT = PVV x RV</a:t>
              </a:r>
              <a:endParaRPr sz="1600" dirty="0">
                <a:solidFill>
                  <a:schemeClr val="bg1"/>
                </a:solidFill>
                <a:ea typeface="Fira Sans Extra Condensed"/>
                <a:cs typeface="Fira Sans Extra Condensed"/>
                <a:sym typeface="Fira Sans Extra Condensed"/>
              </a:endParaRPr>
            </a:p>
          </p:txBody>
        </p:sp>
        <p:sp>
          <p:nvSpPr>
            <p:cNvPr id="1143" name="Google Shape;1143;p28"/>
            <p:cNvSpPr/>
            <p:nvPr/>
          </p:nvSpPr>
          <p:spPr>
            <a:xfrm>
              <a:off x="4202561" y="4218536"/>
              <a:ext cx="750087" cy="372875"/>
            </a:xfrm>
            <a:custGeom>
              <a:avLst/>
              <a:gdLst/>
              <a:ahLst/>
              <a:cxnLst/>
              <a:rect l="l" t="t" r="r" b="b"/>
              <a:pathLst>
                <a:path w="30541" h="8955" extrusionOk="0">
                  <a:moveTo>
                    <a:pt x="1" y="1"/>
                  </a:moveTo>
                  <a:lnTo>
                    <a:pt x="1" y="8954"/>
                  </a:lnTo>
                  <a:lnTo>
                    <a:pt x="30540" y="8954"/>
                  </a:lnTo>
                  <a:lnTo>
                    <a:pt x="30540" y="1"/>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US" sz="1600" dirty="0"/>
                <a:t>Low or tolerable: Between 0 – 5. </a:t>
              </a:r>
              <a:endParaRPr sz="1600" dirty="0">
                <a:solidFill>
                  <a:schemeClr val="bg1"/>
                </a:solidFill>
                <a:ea typeface="Fira Sans Extra Condensed"/>
                <a:cs typeface="Fira Sans Extra Condensed"/>
                <a:sym typeface="Fira Sans Extra Condensed"/>
              </a:endParaRPr>
            </a:p>
          </p:txBody>
        </p:sp>
        <p:sp>
          <p:nvSpPr>
            <p:cNvPr id="1144" name="Google Shape;1144;p28"/>
            <p:cNvSpPr/>
            <p:nvPr/>
          </p:nvSpPr>
          <p:spPr>
            <a:xfrm>
              <a:off x="5143223" y="4218536"/>
              <a:ext cx="750087" cy="372875"/>
            </a:xfrm>
            <a:custGeom>
              <a:avLst/>
              <a:gdLst/>
              <a:ahLst/>
              <a:cxnLst/>
              <a:rect l="l" t="t" r="r" b="b"/>
              <a:pathLst>
                <a:path w="30541" h="8955" extrusionOk="0">
                  <a:moveTo>
                    <a:pt x="1" y="1"/>
                  </a:moveTo>
                  <a:lnTo>
                    <a:pt x="1" y="8954"/>
                  </a:lnTo>
                  <a:lnTo>
                    <a:pt x="30540" y="8954"/>
                  </a:lnTo>
                  <a:lnTo>
                    <a:pt x="30540" y="1"/>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US" sz="1600" dirty="0"/>
                <a:t>Medium or Latent: &gt; 5 and &lt; 10. </a:t>
              </a:r>
              <a:endParaRPr sz="1600" dirty="0">
                <a:solidFill>
                  <a:schemeClr val="bg1"/>
                </a:solidFill>
                <a:ea typeface="Fira Sans Extra Condensed"/>
                <a:cs typeface="Fira Sans Extra Condensed"/>
                <a:sym typeface="Fira Sans Extra Condensed"/>
              </a:endParaRPr>
            </a:p>
          </p:txBody>
        </p:sp>
        <p:sp>
          <p:nvSpPr>
            <p:cNvPr id="1145" name="Google Shape;1145;p28"/>
            <p:cNvSpPr/>
            <p:nvPr/>
          </p:nvSpPr>
          <p:spPr>
            <a:xfrm>
              <a:off x="6083198" y="4218536"/>
              <a:ext cx="750087" cy="372875"/>
            </a:xfrm>
            <a:custGeom>
              <a:avLst/>
              <a:gdLst/>
              <a:ahLst/>
              <a:cxnLst/>
              <a:rect l="l" t="t" r="r" b="b"/>
              <a:pathLst>
                <a:path w="30541" h="8955" extrusionOk="0">
                  <a:moveTo>
                    <a:pt x="1" y="1"/>
                  </a:moveTo>
                  <a:lnTo>
                    <a:pt x="1" y="8954"/>
                  </a:lnTo>
                  <a:lnTo>
                    <a:pt x="30540" y="8954"/>
                  </a:lnTo>
                  <a:lnTo>
                    <a:pt x="30540" y="1"/>
                  </a:lnTo>
                  <a:close/>
                </a:path>
              </a:pathLst>
            </a:custGeom>
            <a:grpFill/>
            <a:ln>
              <a:headEnd type="none" w="sm" len="sm"/>
              <a:tailEnd type="none" w="sm" len="sm"/>
            </a:ln>
          </p:spPr>
          <p:style>
            <a:lnRef idx="0">
              <a:schemeClr val="dk1"/>
            </a:lnRef>
            <a:fillRef idx="3">
              <a:schemeClr val="dk1"/>
            </a:fillRef>
            <a:effectRef idx="3">
              <a:schemeClr val="dk1"/>
            </a:effectRef>
            <a:fontRef idx="minor">
              <a:schemeClr val="lt1"/>
            </a:fontRef>
          </p:style>
          <p:txBody>
            <a:bodyPr spcFirstLastPara="1" wrap="square" lIns="121900" tIns="121900" rIns="121900" bIns="121900" anchor="ctr" anchorCtr="0">
              <a:noAutofit/>
            </a:bodyPr>
            <a:lstStyle/>
            <a:p>
              <a:pPr algn="ctr"/>
              <a:r>
                <a:rPr lang="en-US" sz="1600" dirty="0"/>
                <a:t>High or imminent: &gt; 10</a:t>
              </a:r>
              <a:endParaRPr lang="es-MX" sz="1600" dirty="0">
                <a:solidFill>
                  <a:schemeClr val="bg1"/>
                </a:solidFill>
                <a:ea typeface="Fira Sans Extra Condensed"/>
                <a:cs typeface="Fira Sans Extra Condensed"/>
                <a:sym typeface="Fira Sans Extra Condensed"/>
              </a:endParaRPr>
            </a:p>
          </p:txBody>
        </p:sp>
      </p:grpSp>
      <p:grpSp>
        <p:nvGrpSpPr>
          <p:cNvPr id="1146" name="Google Shape;1146;p28"/>
          <p:cNvGrpSpPr/>
          <p:nvPr/>
        </p:nvGrpSpPr>
        <p:grpSpPr>
          <a:xfrm>
            <a:off x="1802883" y="441556"/>
            <a:ext cx="3147165" cy="3974577"/>
            <a:chOff x="2450553" y="535226"/>
            <a:chExt cx="1295392" cy="2600472"/>
          </a:xfrm>
          <a:gradFill>
            <a:gsLst>
              <a:gs pos="1000">
                <a:schemeClr val="accent2">
                  <a:lumMod val="75000"/>
                </a:schemeClr>
              </a:gs>
              <a:gs pos="39000">
                <a:srgbClr val="9B9619"/>
              </a:gs>
              <a:gs pos="86000">
                <a:srgbClr val="CC9900"/>
              </a:gs>
            </a:gsLst>
            <a:lin ang="5400000" scaled="1"/>
          </a:gradFill>
        </p:grpSpPr>
        <p:sp>
          <p:nvSpPr>
            <p:cNvPr id="1148" name="Google Shape;1148;p28"/>
            <p:cNvSpPr/>
            <p:nvPr/>
          </p:nvSpPr>
          <p:spPr>
            <a:xfrm>
              <a:off x="3298508" y="717556"/>
              <a:ext cx="447437" cy="562839"/>
            </a:xfrm>
            <a:custGeom>
              <a:avLst/>
              <a:gdLst/>
              <a:ahLst/>
              <a:cxnLst/>
              <a:rect l="l" t="t" r="r" b="b"/>
              <a:pathLst>
                <a:path w="26325" h="45661" extrusionOk="0">
                  <a:moveTo>
                    <a:pt x="0" y="0"/>
                  </a:moveTo>
                  <a:lnTo>
                    <a:pt x="0" y="298"/>
                  </a:lnTo>
                  <a:lnTo>
                    <a:pt x="8477" y="298"/>
                  </a:lnTo>
                  <a:cubicBezTo>
                    <a:pt x="18145" y="298"/>
                    <a:pt x="26027" y="8168"/>
                    <a:pt x="26027" y="17848"/>
                  </a:cubicBezTo>
                  <a:lnTo>
                    <a:pt x="26027" y="45660"/>
                  </a:lnTo>
                  <a:lnTo>
                    <a:pt x="26325" y="45660"/>
                  </a:lnTo>
                  <a:lnTo>
                    <a:pt x="26325" y="17848"/>
                  </a:lnTo>
                  <a:cubicBezTo>
                    <a:pt x="26325" y="8013"/>
                    <a:pt x="18312" y="0"/>
                    <a:pt x="8477" y="0"/>
                  </a:cubicBezTo>
                  <a:close/>
                </a:path>
              </a:pathLst>
            </a:custGeom>
            <a:solidFill>
              <a:schemeClr val="tx1"/>
            </a:solidFill>
            <a:ln w="28575">
              <a:solidFill>
                <a:srgbClr val="996633"/>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endParaRPr sz="1400" b="1">
                <a:solidFill>
                  <a:schemeClr val="bg1"/>
                </a:solidFill>
                <a:ea typeface="Fira Sans Extra Condensed"/>
                <a:cs typeface="Fira Sans Extra Condensed"/>
                <a:sym typeface="Fira Sans Extra Condensed"/>
              </a:endParaRPr>
            </a:p>
          </p:txBody>
        </p:sp>
        <p:sp>
          <p:nvSpPr>
            <p:cNvPr id="1150" name="Google Shape;1150;p28"/>
            <p:cNvSpPr/>
            <p:nvPr/>
          </p:nvSpPr>
          <p:spPr>
            <a:xfrm>
              <a:off x="2458607" y="535226"/>
              <a:ext cx="836864" cy="435862"/>
            </a:xfrm>
            <a:custGeom>
              <a:avLst/>
              <a:gdLst/>
              <a:ahLst/>
              <a:cxnLst/>
              <a:rect l="l" t="t" r="r" b="b"/>
              <a:pathLst>
                <a:path w="42113" h="12705" extrusionOk="0">
                  <a:moveTo>
                    <a:pt x="0" y="1"/>
                  </a:moveTo>
                  <a:lnTo>
                    <a:pt x="0" y="12705"/>
                  </a:lnTo>
                  <a:lnTo>
                    <a:pt x="42113" y="12705"/>
                  </a:lnTo>
                  <a:lnTo>
                    <a:pt x="42113" y="1"/>
                  </a:lnTo>
                  <a:close/>
                </a:path>
              </a:pathLst>
            </a:custGeom>
            <a:grp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r>
                <a:rPr lang="es-MX" sz="1400" b="1" dirty="0" err="1">
                  <a:solidFill>
                    <a:schemeClr val="bg1"/>
                  </a:solidFill>
                  <a:ea typeface="Fira Sans Extra Condensed"/>
                  <a:cs typeface="Fira Sans Extra Condensed"/>
                  <a:sym typeface="Fira Sans Extra Condensed"/>
                </a:rPr>
                <a:t>Vulnerability</a:t>
              </a:r>
              <a:r>
                <a:rPr lang="es-MX" sz="1400" b="1" dirty="0">
                  <a:solidFill>
                    <a:schemeClr val="bg1"/>
                  </a:solidFill>
                  <a:ea typeface="Fira Sans Extra Condensed"/>
                  <a:cs typeface="Fira Sans Extra Condensed"/>
                  <a:sym typeface="Fira Sans Extra Condensed"/>
                </a:rPr>
                <a:t> </a:t>
              </a:r>
              <a:r>
                <a:rPr lang="es-MX" sz="1400" b="1" dirty="0" err="1">
                  <a:solidFill>
                    <a:schemeClr val="bg1"/>
                  </a:solidFill>
                  <a:ea typeface="Fira Sans Extra Condensed"/>
                  <a:cs typeface="Fira Sans Extra Condensed"/>
                  <a:sym typeface="Fira Sans Extra Condensed"/>
                </a:rPr>
                <a:t>Quantification</a:t>
              </a:r>
              <a:endParaRPr sz="1400" b="1" dirty="0">
                <a:solidFill>
                  <a:schemeClr val="bg1"/>
                </a:solidFill>
                <a:ea typeface="Fira Sans Extra Condensed"/>
                <a:cs typeface="Fira Sans Extra Condensed"/>
                <a:sym typeface="Fira Sans Extra Condensed"/>
              </a:endParaRPr>
            </a:p>
          </p:txBody>
        </p:sp>
        <p:sp>
          <p:nvSpPr>
            <p:cNvPr id="1151" name="Google Shape;1151;p28"/>
            <p:cNvSpPr/>
            <p:nvPr/>
          </p:nvSpPr>
          <p:spPr>
            <a:xfrm>
              <a:off x="2878607" y="890720"/>
              <a:ext cx="5657" cy="2244978"/>
            </a:xfrm>
            <a:custGeom>
              <a:avLst/>
              <a:gdLst/>
              <a:ahLst/>
              <a:cxnLst/>
              <a:rect l="l" t="t" r="r" b="b"/>
              <a:pathLst>
                <a:path w="203" h="80559" extrusionOk="0">
                  <a:moveTo>
                    <a:pt x="0" y="1"/>
                  </a:moveTo>
                  <a:lnTo>
                    <a:pt x="0" y="1584"/>
                  </a:lnTo>
                  <a:lnTo>
                    <a:pt x="203" y="1584"/>
                  </a:lnTo>
                  <a:lnTo>
                    <a:pt x="203" y="1"/>
                  </a:lnTo>
                  <a:close/>
                  <a:moveTo>
                    <a:pt x="0" y="3168"/>
                  </a:moveTo>
                  <a:lnTo>
                    <a:pt x="0" y="4739"/>
                  </a:lnTo>
                  <a:lnTo>
                    <a:pt x="203" y="4739"/>
                  </a:lnTo>
                  <a:lnTo>
                    <a:pt x="203" y="3168"/>
                  </a:lnTo>
                  <a:close/>
                  <a:moveTo>
                    <a:pt x="0" y="6323"/>
                  </a:moveTo>
                  <a:lnTo>
                    <a:pt x="0" y="7907"/>
                  </a:lnTo>
                  <a:lnTo>
                    <a:pt x="203" y="7907"/>
                  </a:lnTo>
                  <a:lnTo>
                    <a:pt x="203" y="6323"/>
                  </a:lnTo>
                  <a:close/>
                  <a:moveTo>
                    <a:pt x="0" y="9478"/>
                  </a:moveTo>
                  <a:lnTo>
                    <a:pt x="0" y="11062"/>
                  </a:lnTo>
                  <a:lnTo>
                    <a:pt x="203" y="11062"/>
                  </a:lnTo>
                  <a:lnTo>
                    <a:pt x="203" y="9478"/>
                  </a:lnTo>
                  <a:close/>
                  <a:moveTo>
                    <a:pt x="0" y="12645"/>
                  </a:moveTo>
                  <a:lnTo>
                    <a:pt x="0" y="14217"/>
                  </a:lnTo>
                  <a:lnTo>
                    <a:pt x="203" y="14217"/>
                  </a:lnTo>
                  <a:lnTo>
                    <a:pt x="203" y="12645"/>
                  </a:lnTo>
                  <a:close/>
                  <a:moveTo>
                    <a:pt x="0" y="15800"/>
                  </a:moveTo>
                  <a:lnTo>
                    <a:pt x="0" y="17372"/>
                  </a:lnTo>
                  <a:lnTo>
                    <a:pt x="203" y="17372"/>
                  </a:lnTo>
                  <a:lnTo>
                    <a:pt x="203" y="15800"/>
                  </a:lnTo>
                  <a:close/>
                  <a:moveTo>
                    <a:pt x="0" y="18956"/>
                  </a:moveTo>
                  <a:lnTo>
                    <a:pt x="0" y="20539"/>
                  </a:lnTo>
                  <a:lnTo>
                    <a:pt x="203" y="20539"/>
                  </a:lnTo>
                  <a:lnTo>
                    <a:pt x="203" y="18956"/>
                  </a:lnTo>
                  <a:close/>
                  <a:moveTo>
                    <a:pt x="0" y="22111"/>
                  </a:moveTo>
                  <a:lnTo>
                    <a:pt x="0" y="23694"/>
                  </a:lnTo>
                  <a:lnTo>
                    <a:pt x="203" y="23694"/>
                  </a:lnTo>
                  <a:lnTo>
                    <a:pt x="203" y="22111"/>
                  </a:lnTo>
                  <a:close/>
                  <a:moveTo>
                    <a:pt x="0" y="25278"/>
                  </a:moveTo>
                  <a:lnTo>
                    <a:pt x="0" y="26849"/>
                  </a:lnTo>
                  <a:lnTo>
                    <a:pt x="203" y="26849"/>
                  </a:lnTo>
                  <a:lnTo>
                    <a:pt x="203" y="25278"/>
                  </a:lnTo>
                  <a:close/>
                  <a:moveTo>
                    <a:pt x="0" y="28433"/>
                  </a:moveTo>
                  <a:lnTo>
                    <a:pt x="0" y="30016"/>
                  </a:lnTo>
                  <a:lnTo>
                    <a:pt x="203" y="30016"/>
                  </a:lnTo>
                  <a:lnTo>
                    <a:pt x="203" y="28433"/>
                  </a:lnTo>
                  <a:close/>
                  <a:moveTo>
                    <a:pt x="0" y="31588"/>
                  </a:moveTo>
                  <a:lnTo>
                    <a:pt x="0" y="33172"/>
                  </a:lnTo>
                  <a:lnTo>
                    <a:pt x="203" y="33172"/>
                  </a:lnTo>
                  <a:lnTo>
                    <a:pt x="203" y="31588"/>
                  </a:lnTo>
                  <a:close/>
                  <a:moveTo>
                    <a:pt x="0" y="34755"/>
                  </a:moveTo>
                  <a:lnTo>
                    <a:pt x="0" y="36327"/>
                  </a:lnTo>
                  <a:lnTo>
                    <a:pt x="203" y="36327"/>
                  </a:lnTo>
                  <a:lnTo>
                    <a:pt x="203" y="34755"/>
                  </a:lnTo>
                  <a:close/>
                  <a:moveTo>
                    <a:pt x="0" y="37910"/>
                  </a:moveTo>
                  <a:lnTo>
                    <a:pt x="0" y="39494"/>
                  </a:lnTo>
                  <a:lnTo>
                    <a:pt x="203" y="39494"/>
                  </a:lnTo>
                  <a:lnTo>
                    <a:pt x="203" y="37910"/>
                  </a:lnTo>
                  <a:close/>
                  <a:moveTo>
                    <a:pt x="0" y="41065"/>
                  </a:moveTo>
                  <a:lnTo>
                    <a:pt x="0" y="42649"/>
                  </a:lnTo>
                  <a:lnTo>
                    <a:pt x="203" y="42649"/>
                  </a:lnTo>
                  <a:lnTo>
                    <a:pt x="203" y="41065"/>
                  </a:lnTo>
                  <a:close/>
                  <a:moveTo>
                    <a:pt x="0" y="44232"/>
                  </a:moveTo>
                  <a:lnTo>
                    <a:pt x="0" y="45804"/>
                  </a:lnTo>
                  <a:lnTo>
                    <a:pt x="203" y="45804"/>
                  </a:lnTo>
                  <a:lnTo>
                    <a:pt x="203" y="44232"/>
                  </a:lnTo>
                  <a:close/>
                  <a:moveTo>
                    <a:pt x="0" y="47388"/>
                  </a:moveTo>
                  <a:lnTo>
                    <a:pt x="0" y="48971"/>
                  </a:lnTo>
                  <a:lnTo>
                    <a:pt x="203" y="48971"/>
                  </a:lnTo>
                  <a:lnTo>
                    <a:pt x="203" y="47388"/>
                  </a:lnTo>
                  <a:close/>
                  <a:moveTo>
                    <a:pt x="0" y="50543"/>
                  </a:moveTo>
                  <a:lnTo>
                    <a:pt x="0" y="52126"/>
                  </a:lnTo>
                  <a:lnTo>
                    <a:pt x="203" y="52126"/>
                  </a:lnTo>
                  <a:lnTo>
                    <a:pt x="203" y="50543"/>
                  </a:lnTo>
                  <a:close/>
                  <a:moveTo>
                    <a:pt x="0" y="53710"/>
                  </a:moveTo>
                  <a:lnTo>
                    <a:pt x="0" y="55281"/>
                  </a:lnTo>
                  <a:lnTo>
                    <a:pt x="203" y="55281"/>
                  </a:lnTo>
                  <a:lnTo>
                    <a:pt x="203" y="53710"/>
                  </a:lnTo>
                  <a:close/>
                  <a:moveTo>
                    <a:pt x="0" y="56865"/>
                  </a:moveTo>
                  <a:lnTo>
                    <a:pt x="0" y="58448"/>
                  </a:lnTo>
                  <a:lnTo>
                    <a:pt x="203" y="58448"/>
                  </a:lnTo>
                  <a:lnTo>
                    <a:pt x="203" y="56865"/>
                  </a:lnTo>
                  <a:close/>
                  <a:moveTo>
                    <a:pt x="0" y="60020"/>
                  </a:moveTo>
                  <a:lnTo>
                    <a:pt x="0" y="61604"/>
                  </a:lnTo>
                  <a:lnTo>
                    <a:pt x="203" y="61604"/>
                  </a:lnTo>
                  <a:lnTo>
                    <a:pt x="203" y="60020"/>
                  </a:lnTo>
                  <a:close/>
                  <a:moveTo>
                    <a:pt x="0" y="63187"/>
                  </a:moveTo>
                  <a:lnTo>
                    <a:pt x="0" y="64759"/>
                  </a:lnTo>
                  <a:lnTo>
                    <a:pt x="203" y="64759"/>
                  </a:lnTo>
                  <a:lnTo>
                    <a:pt x="203" y="63187"/>
                  </a:lnTo>
                  <a:close/>
                  <a:moveTo>
                    <a:pt x="0" y="66342"/>
                  </a:moveTo>
                  <a:lnTo>
                    <a:pt x="0" y="67926"/>
                  </a:lnTo>
                  <a:lnTo>
                    <a:pt x="203" y="67926"/>
                  </a:lnTo>
                  <a:lnTo>
                    <a:pt x="203" y="66342"/>
                  </a:lnTo>
                  <a:close/>
                  <a:moveTo>
                    <a:pt x="0" y="69497"/>
                  </a:moveTo>
                  <a:lnTo>
                    <a:pt x="0" y="71081"/>
                  </a:lnTo>
                  <a:lnTo>
                    <a:pt x="203" y="71081"/>
                  </a:lnTo>
                  <a:lnTo>
                    <a:pt x="203" y="69497"/>
                  </a:lnTo>
                  <a:close/>
                  <a:moveTo>
                    <a:pt x="0" y="72664"/>
                  </a:moveTo>
                  <a:lnTo>
                    <a:pt x="0" y="74236"/>
                  </a:lnTo>
                  <a:lnTo>
                    <a:pt x="203" y="74236"/>
                  </a:lnTo>
                  <a:lnTo>
                    <a:pt x="203" y="72664"/>
                  </a:lnTo>
                  <a:close/>
                  <a:moveTo>
                    <a:pt x="0" y="75820"/>
                  </a:moveTo>
                  <a:lnTo>
                    <a:pt x="0" y="77391"/>
                  </a:lnTo>
                  <a:lnTo>
                    <a:pt x="203" y="77391"/>
                  </a:lnTo>
                  <a:lnTo>
                    <a:pt x="203" y="75820"/>
                  </a:lnTo>
                  <a:close/>
                  <a:moveTo>
                    <a:pt x="0" y="78975"/>
                  </a:moveTo>
                  <a:lnTo>
                    <a:pt x="0" y="80558"/>
                  </a:lnTo>
                  <a:lnTo>
                    <a:pt x="203" y="80558"/>
                  </a:lnTo>
                  <a:lnTo>
                    <a:pt x="203" y="78975"/>
                  </a:lnTo>
                  <a:close/>
                </a:path>
              </a:pathLst>
            </a:custGeom>
            <a:grpFill/>
            <a:ln>
              <a:solidFill>
                <a:srgbClr val="907A3C"/>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endParaRPr sz="1400" b="1">
                <a:solidFill>
                  <a:schemeClr val="bg1"/>
                </a:solidFill>
                <a:ea typeface="Fira Sans Extra Condensed"/>
                <a:cs typeface="Fira Sans Extra Condensed"/>
                <a:sym typeface="Fira Sans Extra Condensed"/>
              </a:endParaRPr>
            </a:p>
          </p:txBody>
        </p:sp>
        <p:sp>
          <p:nvSpPr>
            <p:cNvPr id="1152" name="Google Shape;1152;p28"/>
            <p:cNvSpPr/>
            <p:nvPr/>
          </p:nvSpPr>
          <p:spPr>
            <a:xfrm>
              <a:off x="2455877" y="1197424"/>
              <a:ext cx="851101" cy="388951"/>
            </a:xfrm>
            <a:custGeom>
              <a:avLst/>
              <a:gdLst/>
              <a:ahLst/>
              <a:cxnLst/>
              <a:rect l="l" t="t" r="r" b="b"/>
              <a:pathLst>
                <a:path w="30541" h="8955" extrusionOk="0">
                  <a:moveTo>
                    <a:pt x="1" y="1"/>
                  </a:moveTo>
                  <a:lnTo>
                    <a:pt x="1" y="8954"/>
                  </a:lnTo>
                  <a:lnTo>
                    <a:pt x="30540" y="8954"/>
                  </a:lnTo>
                  <a:lnTo>
                    <a:pt x="30540" y="1"/>
                  </a:lnTo>
                  <a:close/>
                </a:path>
              </a:pathLst>
            </a:custGeom>
            <a:grpFill/>
            <a:ln>
              <a:solidFill>
                <a:schemeClr val="bg1"/>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r>
                <a:rPr lang="en-US" sz="1400" dirty="0"/>
                <a:t>The vulnerable points of the process</a:t>
              </a:r>
              <a:endParaRPr sz="1400" b="1" dirty="0">
                <a:solidFill>
                  <a:schemeClr val="bg1"/>
                </a:solidFill>
                <a:ea typeface="Fira Sans Extra Condensed"/>
                <a:cs typeface="Fira Sans Extra Condensed"/>
                <a:sym typeface="Fira Sans Extra Condensed"/>
              </a:endParaRPr>
            </a:p>
          </p:txBody>
        </p:sp>
        <p:sp>
          <p:nvSpPr>
            <p:cNvPr id="1153" name="Google Shape;1153;p28"/>
            <p:cNvSpPr/>
            <p:nvPr/>
          </p:nvSpPr>
          <p:spPr>
            <a:xfrm>
              <a:off x="2450553" y="1725659"/>
              <a:ext cx="851101" cy="324572"/>
            </a:xfrm>
            <a:custGeom>
              <a:avLst/>
              <a:gdLst/>
              <a:ahLst/>
              <a:cxnLst/>
              <a:rect l="l" t="t" r="r" b="b"/>
              <a:pathLst>
                <a:path w="30541" h="8954" extrusionOk="0">
                  <a:moveTo>
                    <a:pt x="1" y="0"/>
                  </a:moveTo>
                  <a:lnTo>
                    <a:pt x="1" y="8954"/>
                  </a:lnTo>
                  <a:lnTo>
                    <a:pt x="30540" y="8954"/>
                  </a:lnTo>
                  <a:lnTo>
                    <a:pt x="30540" y="0"/>
                  </a:lnTo>
                  <a:close/>
                </a:path>
              </a:pathLst>
            </a:custGeom>
            <a:grpFill/>
            <a:ln>
              <a:solidFill>
                <a:schemeClr val="bg1"/>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r>
                <a:rPr lang="en-US" sz="1400" dirty="0"/>
                <a:t>V</a:t>
              </a:r>
              <a:r>
                <a:rPr lang="en-US" sz="1400" dirty="0" smtClean="0"/>
                <a:t>ulnerability </a:t>
              </a:r>
              <a:r>
                <a:rPr lang="en-US" sz="1400" dirty="0"/>
                <a:t>traits</a:t>
              </a:r>
              <a:endParaRPr sz="1400" b="1" dirty="0">
                <a:solidFill>
                  <a:schemeClr val="bg1"/>
                </a:solidFill>
                <a:ea typeface="Fira Sans Extra Condensed"/>
                <a:cs typeface="Fira Sans Extra Condensed"/>
                <a:sym typeface="Fira Sans Extra Condensed"/>
              </a:endParaRPr>
            </a:p>
          </p:txBody>
        </p:sp>
        <p:sp>
          <p:nvSpPr>
            <p:cNvPr id="1154" name="Google Shape;1154;p28"/>
            <p:cNvSpPr/>
            <p:nvPr/>
          </p:nvSpPr>
          <p:spPr>
            <a:xfrm>
              <a:off x="2450553" y="2177595"/>
              <a:ext cx="851101" cy="358155"/>
            </a:xfrm>
            <a:custGeom>
              <a:avLst/>
              <a:gdLst/>
              <a:ahLst/>
              <a:cxnLst/>
              <a:rect l="l" t="t" r="r" b="b"/>
              <a:pathLst>
                <a:path w="30541" h="8943" extrusionOk="0">
                  <a:moveTo>
                    <a:pt x="1" y="1"/>
                  </a:moveTo>
                  <a:lnTo>
                    <a:pt x="1" y="8942"/>
                  </a:lnTo>
                  <a:lnTo>
                    <a:pt x="30540" y="8942"/>
                  </a:lnTo>
                  <a:lnTo>
                    <a:pt x="30540" y="1"/>
                  </a:lnTo>
                  <a:close/>
                </a:path>
              </a:pathLst>
            </a:custGeom>
            <a:grpFill/>
            <a:ln>
              <a:solidFill>
                <a:schemeClr val="bg1"/>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r>
                <a:rPr lang="en-US" sz="1400" dirty="0"/>
                <a:t>I</a:t>
              </a:r>
              <a:r>
                <a:rPr lang="en-US" sz="1400" dirty="0" smtClean="0"/>
                <a:t>mportance </a:t>
              </a:r>
              <a:r>
                <a:rPr lang="en-US" sz="1400" dirty="0"/>
                <a:t>value and numerical value</a:t>
              </a:r>
              <a:endParaRPr lang="es-MX" sz="1400" dirty="0"/>
            </a:p>
          </p:txBody>
        </p:sp>
      </p:grpSp>
      <p:sp>
        <p:nvSpPr>
          <p:cNvPr id="45" name="Rectángulo 44"/>
          <p:cNvSpPr/>
          <p:nvPr/>
        </p:nvSpPr>
        <p:spPr>
          <a:xfrm>
            <a:off x="-1799478" y="6388295"/>
            <a:ext cx="11029076" cy="355482"/>
          </a:xfrm>
          <a:prstGeom prst="rect">
            <a:avLst/>
          </a:prstGeom>
        </p:spPr>
        <p:txBody>
          <a:bodyPr wrap="square">
            <a:spAutoFit/>
          </a:bodyPr>
          <a:lstStyle/>
          <a:p>
            <a:pPr marL="1656080" indent="269875" algn="just">
              <a:lnSpc>
                <a:spcPct val="95000"/>
              </a:lnSpc>
              <a:spcAft>
                <a:spcPts val="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2</a:t>
            </a:r>
            <a:r>
              <a:rPr lang="en-US"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dirty="0"/>
              <a:t>Elements of the agroproductive node and its identification</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47" name="Imagen 46"/>
          <p:cNvPicPr>
            <a:picLocks noChangeAspect="1"/>
          </p:cNvPicPr>
          <p:nvPr/>
        </p:nvPicPr>
        <p:blipFill rotWithShape="1">
          <a:blip r:embed="rId5"/>
          <a:srcRect l="7164" t="24465" r="81083" b="23369"/>
          <a:stretch/>
        </p:blipFill>
        <p:spPr>
          <a:xfrm>
            <a:off x="13647" y="0"/>
            <a:ext cx="1433016" cy="3575713"/>
          </a:xfrm>
          <a:prstGeom prst="rect">
            <a:avLst/>
          </a:prstGeom>
        </p:spPr>
      </p:pic>
      <p:pic>
        <p:nvPicPr>
          <p:cNvPr id="48" name="Imagen 47"/>
          <p:cNvPicPr>
            <a:picLocks noChangeAspect="1"/>
          </p:cNvPicPr>
          <p:nvPr/>
        </p:nvPicPr>
        <p:blipFill rotWithShape="1">
          <a:blip r:embed="rId5"/>
          <a:srcRect l="63692" t="72848" r="8545" b="14808"/>
          <a:stretch/>
        </p:blipFill>
        <p:spPr>
          <a:xfrm>
            <a:off x="9397218" y="-467"/>
            <a:ext cx="2794782" cy="698652"/>
          </a:xfrm>
          <a:prstGeom prst="rect">
            <a:avLst/>
          </a:prstGeom>
        </p:spPr>
      </p:pic>
      <p:sp>
        <p:nvSpPr>
          <p:cNvPr id="43" name="Google Shape;1154;p28"/>
          <p:cNvSpPr/>
          <p:nvPr/>
        </p:nvSpPr>
        <p:spPr>
          <a:xfrm>
            <a:off x="1822709" y="3624735"/>
            <a:ext cx="2067757" cy="694731"/>
          </a:xfrm>
          <a:custGeom>
            <a:avLst/>
            <a:gdLst/>
            <a:ahLst/>
            <a:cxnLst/>
            <a:rect l="l" t="t" r="r" b="b"/>
            <a:pathLst>
              <a:path w="30541" h="8943" extrusionOk="0">
                <a:moveTo>
                  <a:pt x="1" y="1"/>
                </a:moveTo>
                <a:lnTo>
                  <a:pt x="1" y="8942"/>
                </a:lnTo>
                <a:lnTo>
                  <a:pt x="30540" y="8942"/>
                </a:lnTo>
                <a:lnTo>
                  <a:pt x="30540" y="1"/>
                </a:lnTo>
                <a:close/>
              </a:path>
            </a:pathLst>
          </a:custGeom>
          <a:gradFill>
            <a:gsLst>
              <a:gs pos="1000">
                <a:schemeClr val="accent2">
                  <a:lumMod val="75000"/>
                </a:schemeClr>
              </a:gs>
              <a:gs pos="39000">
                <a:srgbClr val="9B9619"/>
              </a:gs>
              <a:gs pos="86000">
                <a:srgbClr val="CC9900"/>
              </a:gs>
            </a:gsLst>
            <a:lin ang="5400000" scaled="1"/>
          </a:gradFill>
          <a:ln>
            <a:solidFill>
              <a:schemeClr val="bg1"/>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121900" tIns="121900" rIns="121900" bIns="121900" anchor="ctr" anchorCtr="0">
            <a:noAutofit/>
          </a:bodyPr>
          <a:lstStyle/>
          <a:p>
            <a:pPr algn="ctr"/>
            <a:r>
              <a:rPr lang="en-US" sz="1400" dirty="0">
                <a:solidFill>
                  <a:schemeClr val="tx1"/>
                </a:solidFill>
                <a:ea typeface="Fira Sans Extra Condensed"/>
                <a:cs typeface="Fira Sans Extra Condensed"/>
                <a:sym typeface="Fira Sans Extra Condensed"/>
              </a:rPr>
              <a:t>The node operator assigns a value from 0 to 1</a:t>
            </a:r>
          </a:p>
        </p:txBody>
      </p:sp>
    </p:spTree>
    <p:extLst>
      <p:ext uri="{BB962C8B-B14F-4D97-AF65-F5344CB8AC3E}">
        <p14:creationId xmlns:p14="http://schemas.microsoft.com/office/powerpoint/2010/main" val="2034498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cxnSp>
        <p:nvCxnSpPr>
          <p:cNvPr id="80" name="Google Shape;91;p16"/>
          <p:cNvCxnSpPr/>
          <p:nvPr/>
        </p:nvCxnSpPr>
        <p:spPr>
          <a:xfrm>
            <a:off x="2302233" y="4212778"/>
            <a:ext cx="7796000" cy="0"/>
          </a:xfrm>
          <a:prstGeom prst="straightConnector1">
            <a:avLst/>
          </a:prstGeom>
          <a:noFill/>
          <a:ln w="25400" cap="flat" cmpd="sng">
            <a:solidFill>
              <a:srgbClr val="000000"/>
            </a:solidFill>
            <a:prstDash val="solid"/>
            <a:round/>
            <a:headEnd type="none" w="med" len="med"/>
            <a:tailEnd type="none" w="med" len="med"/>
          </a:ln>
        </p:spPr>
      </p:cxnSp>
      <p:cxnSp>
        <p:nvCxnSpPr>
          <p:cNvPr id="91" name="Google Shape;91;p16"/>
          <p:cNvCxnSpPr/>
          <p:nvPr/>
        </p:nvCxnSpPr>
        <p:spPr>
          <a:xfrm>
            <a:off x="2206200" y="4118933"/>
            <a:ext cx="7796000" cy="0"/>
          </a:xfrm>
          <a:prstGeom prst="straightConnector1">
            <a:avLst/>
          </a:prstGeom>
          <a:noFill/>
          <a:ln w="25400" cap="flat" cmpd="sng">
            <a:solidFill>
              <a:srgbClr val="996633"/>
            </a:solidFill>
            <a:prstDash val="solid"/>
            <a:round/>
            <a:headEnd type="none" w="med" len="med"/>
            <a:tailEnd type="none" w="med" len="med"/>
          </a:ln>
        </p:spPr>
      </p:cxnSp>
      <p:sp>
        <p:nvSpPr>
          <p:cNvPr id="92" name="Google Shape;92;p16"/>
          <p:cNvSpPr txBox="1">
            <a:spLocks noGrp="1"/>
          </p:cNvSpPr>
          <p:nvPr>
            <p:ph type="title"/>
          </p:nvPr>
        </p:nvSpPr>
        <p:spPr>
          <a:xfrm>
            <a:off x="201543" y="5975369"/>
            <a:ext cx="11805313" cy="577295"/>
          </a:xfrm>
          <a:prstGeom prst="rect">
            <a:avLst/>
          </a:prstGeom>
        </p:spPr>
        <p:txBody>
          <a:bodyPr spcFirstLastPara="1" vert="horz" wrap="square" lIns="121900" tIns="121900" rIns="121900" bIns="121900" rtlCol="0" anchor="ctr" anchorCtr="0">
            <a:noAutofit/>
          </a:bodyPr>
          <a:lstStyle/>
          <a:p>
            <a:pPr lvl="0" algn="just"/>
            <a:r>
              <a:rPr lang="en-US" sz="2000" b="1" dirty="0">
                <a:solidFill>
                  <a:srgbClr val="000000"/>
                </a:solidFill>
                <a:latin typeface="+mn-lt"/>
                <a:ea typeface="Times New Roman" panose="02020603050405020304" pitchFamily="18" charset="0"/>
                <a:cs typeface="Times New Roman" panose="02020603050405020304" pitchFamily="18" charset="0"/>
              </a:rPr>
              <a:t>Figure </a:t>
            </a:r>
            <a:r>
              <a:rPr lang="en-US" sz="2000" b="1" dirty="0" smtClean="0">
                <a:solidFill>
                  <a:srgbClr val="000000"/>
                </a:solidFill>
                <a:latin typeface="+mn-lt"/>
                <a:ea typeface="Times New Roman" panose="02020603050405020304" pitchFamily="18" charset="0"/>
                <a:cs typeface="Times New Roman" panose="02020603050405020304" pitchFamily="18" charset="0"/>
              </a:rPr>
              <a:t>3</a:t>
            </a:r>
            <a:r>
              <a:rPr lang="en-US" sz="2000" dirty="0" smtClean="0">
                <a:solidFill>
                  <a:srgbClr val="000000"/>
                </a:solidFill>
                <a:latin typeface="+mn-lt"/>
                <a:ea typeface="Times New Roman" panose="02020603050405020304" pitchFamily="18" charset="0"/>
                <a:cs typeface="Times New Roman" panose="02020603050405020304" pitchFamily="18" charset="0"/>
              </a:rPr>
              <a:t>: </a:t>
            </a:r>
            <a:r>
              <a:rPr lang="en-US" sz="2000" dirty="0">
                <a:latin typeface="+mn-lt"/>
              </a:rPr>
              <a:t>Selection criteria of the elements or activities of the agroproductive </a:t>
            </a:r>
            <a:r>
              <a:rPr lang="en-US" sz="2000" dirty="0" smtClean="0">
                <a:latin typeface="+mn-lt"/>
              </a:rPr>
              <a:t>node (during the period 2021 – 2021)</a:t>
            </a:r>
            <a:endParaRPr lang="es-MX" sz="2000" i="1" dirty="0">
              <a:latin typeface="+mn-lt"/>
            </a:endParaRPr>
          </a:p>
        </p:txBody>
      </p:sp>
      <p:grpSp>
        <p:nvGrpSpPr>
          <p:cNvPr id="93" name="Google Shape;93;p16"/>
          <p:cNvGrpSpPr/>
          <p:nvPr/>
        </p:nvGrpSpPr>
        <p:grpSpPr>
          <a:xfrm>
            <a:off x="947033" y="1778518"/>
            <a:ext cx="2512800" cy="3997300"/>
            <a:chOff x="710275" y="1333888"/>
            <a:chExt cx="1884600" cy="2997975"/>
          </a:xfrm>
          <a:gradFill>
            <a:gsLst>
              <a:gs pos="24000">
                <a:schemeClr val="accent2">
                  <a:lumMod val="75000"/>
                </a:schemeClr>
              </a:gs>
              <a:gs pos="8000">
                <a:srgbClr val="9B9619"/>
              </a:gs>
              <a:gs pos="86000">
                <a:srgbClr val="CC9900"/>
              </a:gs>
            </a:gsLst>
            <a:lin ang="5400000" scaled="1"/>
          </a:gradFill>
        </p:grpSpPr>
        <p:sp>
          <p:nvSpPr>
            <p:cNvPr id="94" name="Google Shape;94;p16"/>
            <p:cNvSpPr/>
            <p:nvPr/>
          </p:nvSpPr>
          <p:spPr>
            <a:xfrm>
              <a:off x="1060675" y="1333888"/>
              <a:ext cx="1183800" cy="1183800"/>
            </a:xfrm>
            <a:prstGeom prst="ellipse">
              <a:avLst/>
            </a:prstGeom>
            <a:grp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 name="Google Shape;95;p16"/>
            <p:cNvSpPr/>
            <p:nvPr/>
          </p:nvSpPr>
          <p:spPr>
            <a:xfrm>
              <a:off x="1143175" y="1416388"/>
              <a:ext cx="1018800" cy="1018800"/>
            </a:xfrm>
            <a:prstGeom prst="ellipse">
              <a:avLst/>
            </a:prstGeom>
            <a:grpFill/>
            <a:ln>
              <a:noFill/>
            </a:ln>
          </p:spPr>
          <p:txBody>
            <a:bodyPr spcFirstLastPara="1" wrap="square" lIns="121900" tIns="121900" rIns="121900" bIns="121900" anchor="ctr" anchorCtr="0">
              <a:noAutofit/>
            </a:bodyPr>
            <a:lstStyle/>
            <a:p>
              <a:endParaRPr sz="2400"/>
            </a:p>
          </p:txBody>
        </p:sp>
        <p:sp>
          <p:nvSpPr>
            <p:cNvPr id="96" name="Google Shape;96;p16"/>
            <p:cNvSpPr/>
            <p:nvPr/>
          </p:nvSpPr>
          <p:spPr>
            <a:xfrm>
              <a:off x="1570075" y="2583338"/>
              <a:ext cx="165000" cy="165000"/>
            </a:xfrm>
            <a:prstGeom prst="ellipse">
              <a:avLst/>
            </a:prstGeom>
            <a:grpFill/>
            <a:ln>
              <a:noFill/>
            </a:ln>
          </p:spPr>
          <p:txBody>
            <a:bodyPr spcFirstLastPara="1" wrap="square" lIns="121900" tIns="121900" rIns="121900" bIns="121900" anchor="ctr" anchorCtr="0">
              <a:noAutofit/>
            </a:bodyPr>
            <a:lstStyle/>
            <a:p>
              <a:endParaRPr sz="2400"/>
            </a:p>
          </p:txBody>
        </p:sp>
        <p:sp>
          <p:nvSpPr>
            <p:cNvPr id="97" name="Google Shape;97;p16"/>
            <p:cNvSpPr/>
            <p:nvPr/>
          </p:nvSpPr>
          <p:spPr>
            <a:xfrm>
              <a:off x="1604125" y="2813988"/>
              <a:ext cx="96900" cy="96900"/>
            </a:xfrm>
            <a:prstGeom prst="ellipse">
              <a:avLst/>
            </a:prstGeom>
            <a:grpFill/>
            <a:ln>
              <a:noFill/>
            </a:ln>
          </p:spPr>
          <p:txBody>
            <a:bodyPr spcFirstLastPara="1" wrap="square" lIns="121900" tIns="121900" rIns="121900" bIns="121900" anchor="ctr" anchorCtr="0">
              <a:noAutofit/>
            </a:bodyPr>
            <a:lstStyle/>
            <a:p>
              <a:endParaRPr sz="2400"/>
            </a:p>
          </p:txBody>
        </p:sp>
        <p:sp>
          <p:nvSpPr>
            <p:cNvPr id="98" name="Google Shape;98;p16"/>
            <p:cNvSpPr/>
            <p:nvPr/>
          </p:nvSpPr>
          <p:spPr>
            <a:xfrm>
              <a:off x="1543525" y="2976538"/>
              <a:ext cx="218100" cy="218100"/>
            </a:xfrm>
            <a:prstGeom prst="ellipse">
              <a:avLst/>
            </a:prstGeom>
            <a:grp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9" name="Google Shape;99;p16"/>
            <p:cNvSpPr/>
            <p:nvPr/>
          </p:nvSpPr>
          <p:spPr>
            <a:xfrm>
              <a:off x="1578475" y="3011383"/>
              <a:ext cx="148200" cy="148200"/>
            </a:xfrm>
            <a:prstGeom prst="ellipse">
              <a:avLst/>
            </a:prstGeom>
            <a:grpFill/>
            <a:ln>
              <a:noFill/>
            </a:ln>
          </p:spPr>
          <p:txBody>
            <a:bodyPr spcFirstLastPara="1" wrap="square" lIns="121900" tIns="121900" rIns="121900" bIns="121900" anchor="ctr" anchorCtr="0">
              <a:noAutofit/>
            </a:bodyPr>
            <a:lstStyle/>
            <a:p>
              <a:endParaRPr sz="2400"/>
            </a:p>
          </p:txBody>
        </p:sp>
        <p:sp>
          <p:nvSpPr>
            <p:cNvPr id="100" name="Google Shape;100;p16"/>
            <p:cNvSpPr txBox="1"/>
            <p:nvPr/>
          </p:nvSpPr>
          <p:spPr>
            <a:xfrm>
              <a:off x="710275" y="3450113"/>
              <a:ext cx="1884600" cy="429600"/>
            </a:xfrm>
            <a:prstGeom prst="rect">
              <a:avLst/>
            </a:prstGeom>
            <a:grpFill/>
            <a:ln>
              <a:noFill/>
            </a:ln>
          </p:spPr>
          <p:txBody>
            <a:bodyPr spcFirstLastPara="1" wrap="square" lIns="121900" tIns="121900" rIns="121900" bIns="121900" anchor="ctr" anchorCtr="0">
              <a:noAutofit/>
            </a:bodyPr>
            <a:lstStyle/>
            <a:p>
              <a:pPr algn="ctr"/>
              <a:r>
                <a:rPr lang="en" sz="2267" dirty="0" smtClean="0">
                  <a:ea typeface="Fira Sans Extra Condensed Medium"/>
                  <a:cs typeface="Fira Sans Extra Condensed Medium"/>
                  <a:sym typeface="Fira Sans Extra Condensed Medium"/>
                </a:rPr>
                <a:t>Vulnerability</a:t>
              </a:r>
              <a:endParaRPr sz="2267" dirty="0">
                <a:ea typeface="Fira Sans Extra Condensed Medium"/>
                <a:cs typeface="Fira Sans Extra Condensed Medium"/>
                <a:sym typeface="Fira Sans Extra Condensed Medium"/>
              </a:endParaRPr>
            </a:p>
          </p:txBody>
        </p:sp>
        <p:sp>
          <p:nvSpPr>
            <p:cNvPr id="101" name="Google Shape;101;p16"/>
            <p:cNvSpPr txBox="1"/>
            <p:nvPr/>
          </p:nvSpPr>
          <p:spPr>
            <a:xfrm>
              <a:off x="710275" y="3796962"/>
              <a:ext cx="1884600" cy="534900"/>
            </a:xfrm>
            <a:prstGeom prst="rect">
              <a:avLst/>
            </a:prstGeom>
            <a:grpFill/>
            <a:ln>
              <a:noFill/>
            </a:ln>
          </p:spPr>
          <p:txBody>
            <a:bodyPr spcFirstLastPara="1" wrap="square" lIns="121900" tIns="121900" rIns="121900" bIns="121900" anchor="ctr" anchorCtr="0">
              <a:noAutofit/>
            </a:bodyPr>
            <a:lstStyle/>
            <a:p>
              <a:pPr lvl="0" algn="ctr"/>
              <a:r>
                <a:rPr lang="en-US" sz="1300" dirty="0"/>
                <a:t>V</a:t>
              </a:r>
              <a:r>
                <a:rPr lang="en-US" sz="1300" dirty="0" smtClean="0"/>
                <a:t>ulnerable </a:t>
              </a:r>
              <a:r>
                <a:rPr lang="en-US" sz="1300" dirty="0"/>
                <a:t>processes or with potential risks, that represent a threat to the existence of the node</a:t>
              </a:r>
              <a:endParaRPr lang="es-MX" sz="1300" dirty="0"/>
            </a:p>
          </p:txBody>
        </p:sp>
      </p:grpSp>
      <p:grpSp>
        <p:nvGrpSpPr>
          <p:cNvPr id="102" name="Google Shape;102;p16"/>
          <p:cNvGrpSpPr/>
          <p:nvPr/>
        </p:nvGrpSpPr>
        <p:grpSpPr>
          <a:xfrm>
            <a:off x="8732233" y="1778518"/>
            <a:ext cx="2512800" cy="3997300"/>
            <a:chOff x="6549175" y="1333888"/>
            <a:chExt cx="1884600" cy="2997975"/>
          </a:xfrm>
          <a:blipFill>
            <a:blip r:embed="rId3"/>
            <a:stretch>
              <a:fillRect/>
            </a:stretch>
          </a:blipFill>
        </p:grpSpPr>
        <p:sp>
          <p:nvSpPr>
            <p:cNvPr id="103" name="Google Shape;103;p16"/>
            <p:cNvSpPr/>
            <p:nvPr/>
          </p:nvSpPr>
          <p:spPr>
            <a:xfrm>
              <a:off x="6899575" y="1333888"/>
              <a:ext cx="1183800" cy="1183800"/>
            </a:xfrm>
            <a:prstGeom prst="ellipse">
              <a:avLst/>
            </a:prstGeom>
            <a:grp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104" name="Google Shape;104;p16"/>
            <p:cNvSpPr/>
            <p:nvPr/>
          </p:nvSpPr>
          <p:spPr>
            <a:xfrm>
              <a:off x="6982075" y="1416388"/>
              <a:ext cx="1018800" cy="10188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5" name="Google Shape;105;p16"/>
            <p:cNvSpPr/>
            <p:nvPr/>
          </p:nvSpPr>
          <p:spPr>
            <a:xfrm>
              <a:off x="7408975" y="2583338"/>
              <a:ext cx="165000" cy="1650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6" name="Google Shape;106;p16"/>
            <p:cNvSpPr/>
            <p:nvPr/>
          </p:nvSpPr>
          <p:spPr>
            <a:xfrm>
              <a:off x="7443025" y="2813988"/>
              <a:ext cx="96900" cy="969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7" name="Google Shape;107;p16"/>
            <p:cNvSpPr/>
            <p:nvPr/>
          </p:nvSpPr>
          <p:spPr>
            <a:xfrm>
              <a:off x="7382425" y="2976538"/>
              <a:ext cx="218100" cy="218100"/>
            </a:xfrm>
            <a:prstGeom prst="ellipse">
              <a:avLst/>
            </a:prstGeom>
            <a:grp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108" name="Google Shape;108;p16"/>
            <p:cNvSpPr/>
            <p:nvPr/>
          </p:nvSpPr>
          <p:spPr>
            <a:xfrm>
              <a:off x="7417375" y="3011383"/>
              <a:ext cx="148200" cy="1482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9" name="Google Shape;109;p16"/>
            <p:cNvSpPr txBox="1"/>
            <p:nvPr/>
          </p:nvSpPr>
          <p:spPr>
            <a:xfrm>
              <a:off x="6549175" y="3450113"/>
              <a:ext cx="1884600" cy="429600"/>
            </a:xfrm>
            <a:prstGeom prst="rect">
              <a:avLst/>
            </a:prstGeom>
            <a:grpFill/>
            <a:ln>
              <a:noFill/>
            </a:ln>
          </p:spPr>
          <p:txBody>
            <a:bodyPr spcFirstLastPara="1" wrap="square" lIns="121900" tIns="121900" rIns="121900" bIns="121900" anchor="ctr" anchorCtr="0">
              <a:noAutofit/>
            </a:bodyPr>
            <a:lstStyle/>
            <a:p>
              <a:pPr algn="ctr"/>
              <a:r>
                <a:rPr lang="es-MX" sz="2267" dirty="0" err="1" smtClean="0">
                  <a:solidFill>
                    <a:schemeClr val="bg1"/>
                  </a:solidFill>
                  <a:ea typeface="Fira Sans Extra Condensed Medium"/>
                  <a:cs typeface="Fira Sans Extra Condensed Medium"/>
                  <a:sym typeface="Fira Sans Extra Condensed Medium"/>
                </a:rPr>
                <a:t>Development</a:t>
              </a:r>
              <a:endParaRPr sz="2267" dirty="0">
                <a:solidFill>
                  <a:schemeClr val="bg1"/>
                </a:solidFill>
                <a:ea typeface="Fira Sans Extra Condensed Medium"/>
                <a:cs typeface="Fira Sans Extra Condensed Medium"/>
                <a:sym typeface="Fira Sans Extra Condensed Medium"/>
              </a:endParaRPr>
            </a:p>
          </p:txBody>
        </p:sp>
        <p:sp>
          <p:nvSpPr>
            <p:cNvPr id="110" name="Google Shape;110;p16"/>
            <p:cNvSpPr txBox="1"/>
            <p:nvPr/>
          </p:nvSpPr>
          <p:spPr>
            <a:xfrm>
              <a:off x="6549175" y="3796962"/>
              <a:ext cx="1884600" cy="534900"/>
            </a:xfrm>
            <a:prstGeom prst="rect">
              <a:avLst/>
            </a:prstGeom>
            <a:grpFill/>
            <a:ln>
              <a:noFill/>
            </a:ln>
          </p:spPr>
          <p:txBody>
            <a:bodyPr spcFirstLastPara="1" wrap="square" lIns="121900" tIns="121900" rIns="121900" bIns="121900" anchor="ctr" anchorCtr="0">
              <a:noAutofit/>
            </a:bodyPr>
            <a:lstStyle/>
            <a:p>
              <a:pPr algn="ctr"/>
              <a:r>
                <a:rPr lang="en-US" sz="1600" dirty="0">
                  <a:solidFill>
                    <a:schemeClr val="bg1"/>
                  </a:solidFill>
                </a:rPr>
                <a:t>C</a:t>
              </a:r>
              <a:r>
                <a:rPr lang="en-US" sz="1600" dirty="0" smtClean="0">
                  <a:solidFill>
                    <a:schemeClr val="bg1"/>
                  </a:solidFill>
                </a:rPr>
                <a:t>ontributes </a:t>
              </a:r>
              <a:r>
                <a:rPr lang="en-US" sz="1600" dirty="0">
                  <a:solidFill>
                    <a:schemeClr val="bg1"/>
                  </a:solidFill>
                </a:rPr>
                <a:t>to the development and food </a:t>
              </a:r>
              <a:r>
                <a:rPr lang="en-US" sz="1600" dirty="0" smtClean="0">
                  <a:solidFill>
                    <a:schemeClr val="bg1"/>
                  </a:solidFill>
                </a:rPr>
                <a:t>security</a:t>
              </a:r>
              <a:endParaRPr sz="1600" dirty="0">
                <a:solidFill>
                  <a:schemeClr val="bg1"/>
                </a:solidFill>
                <a:ea typeface="Roboto"/>
                <a:cs typeface="Roboto"/>
                <a:sym typeface="Roboto"/>
              </a:endParaRPr>
            </a:p>
          </p:txBody>
        </p:sp>
      </p:grpSp>
      <p:grpSp>
        <p:nvGrpSpPr>
          <p:cNvPr id="111" name="Google Shape;111;p16"/>
          <p:cNvGrpSpPr/>
          <p:nvPr/>
        </p:nvGrpSpPr>
        <p:grpSpPr>
          <a:xfrm>
            <a:off x="3542100" y="1778518"/>
            <a:ext cx="2512800" cy="3997300"/>
            <a:chOff x="2656575" y="1333888"/>
            <a:chExt cx="1884600" cy="2997974"/>
          </a:xfrm>
          <a:blipFill>
            <a:blip r:embed="rId4"/>
            <a:stretch>
              <a:fillRect/>
            </a:stretch>
          </a:blipFill>
        </p:grpSpPr>
        <p:sp>
          <p:nvSpPr>
            <p:cNvPr id="112" name="Google Shape;112;p16"/>
            <p:cNvSpPr/>
            <p:nvPr/>
          </p:nvSpPr>
          <p:spPr>
            <a:xfrm>
              <a:off x="3006975" y="1333888"/>
              <a:ext cx="1183800" cy="1183800"/>
            </a:xfrm>
            <a:prstGeom prst="ellipse">
              <a:avLst/>
            </a:prstGeom>
            <a:grp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114" name="Google Shape;114;p16"/>
            <p:cNvSpPr/>
            <p:nvPr/>
          </p:nvSpPr>
          <p:spPr>
            <a:xfrm>
              <a:off x="3516375" y="2583338"/>
              <a:ext cx="165000" cy="1650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15" name="Google Shape;115;p16"/>
            <p:cNvSpPr/>
            <p:nvPr/>
          </p:nvSpPr>
          <p:spPr>
            <a:xfrm>
              <a:off x="3550425" y="2813988"/>
              <a:ext cx="96900" cy="969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16" name="Google Shape;116;p16"/>
            <p:cNvSpPr/>
            <p:nvPr/>
          </p:nvSpPr>
          <p:spPr>
            <a:xfrm>
              <a:off x="3489825" y="2976538"/>
              <a:ext cx="218100" cy="218100"/>
            </a:xfrm>
            <a:prstGeom prst="ellipse">
              <a:avLst/>
            </a:prstGeom>
            <a:grp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117" name="Google Shape;117;p16"/>
            <p:cNvSpPr/>
            <p:nvPr/>
          </p:nvSpPr>
          <p:spPr>
            <a:xfrm>
              <a:off x="3524775" y="3011383"/>
              <a:ext cx="148200" cy="1482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18" name="Google Shape;118;p16"/>
            <p:cNvSpPr txBox="1"/>
            <p:nvPr/>
          </p:nvSpPr>
          <p:spPr>
            <a:xfrm>
              <a:off x="2656575" y="3450113"/>
              <a:ext cx="1884600" cy="429600"/>
            </a:xfrm>
            <a:prstGeom prst="rect">
              <a:avLst/>
            </a:prstGeom>
            <a:grpFill/>
            <a:ln>
              <a:noFill/>
            </a:ln>
          </p:spPr>
          <p:txBody>
            <a:bodyPr spcFirstLastPara="1" wrap="square" lIns="121900" tIns="121900" rIns="121900" bIns="121900" anchor="ctr" anchorCtr="0">
              <a:noAutofit/>
            </a:bodyPr>
            <a:lstStyle/>
            <a:p>
              <a:pPr algn="ctr"/>
              <a:r>
                <a:rPr lang="en" sz="2267" dirty="0" smtClean="0">
                  <a:solidFill>
                    <a:schemeClr val="bg1"/>
                  </a:solidFill>
                  <a:ea typeface="Fira Sans Extra Condensed Medium"/>
                  <a:cs typeface="Fira Sans Extra Condensed Medium"/>
                  <a:sym typeface="Fira Sans Extra Condensed Medium"/>
                </a:rPr>
                <a:t>Sustainable I</a:t>
              </a:r>
              <a:endParaRPr sz="2267" dirty="0">
                <a:solidFill>
                  <a:schemeClr val="bg1"/>
                </a:solidFill>
                <a:ea typeface="Fira Sans Extra Condensed Medium"/>
                <a:cs typeface="Fira Sans Extra Condensed Medium"/>
                <a:sym typeface="Fira Sans Extra Condensed Medium"/>
              </a:endParaRPr>
            </a:p>
          </p:txBody>
        </p:sp>
        <p:sp>
          <p:nvSpPr>
            <p:cNvPr id="119" name="Google Shape;119;p16"/>
            <p:cNvSpPr txBox="1"/>
            <p:nvPr/>
          </p:nvSpPr>
          <p:spPr>
            <a:xfrm>
              <a:off x="2656575" y="3796962"/>
              <a:ext cx="1884600" cy="534900"/>
            </a:xfrm>
            <a:prstGeom prst="rect">
              <a:avLst/>
            </a:prstGeom>
            <a:grpFill/>
            <a:ln>
              <a:noFill/>
            </a:ln>
          </p:spPr>
          <p:txBody>
            <a:bodyPr spcFirstLastPara="1" wrap="square" lIns="121900" tIns="121900" rIns="121900" bIns="121900" anchor="ctr" anchorCtr="0">
              <a:noAutofit/>
            </a:bodyPr>
            <a:lstStyle/>
            <a:p>
              <a:pPr algn="ctr"/>
              <a:r>
                <a:rPr lang="en-US" sz="1400" dirty="0">
                  <a:solidFill>
                    <a:schemeClr val="bg1"/>
                  </a:solidFill>
                </a:rPr>
                <a:t>T</a:t>
              </a:r>
              <a:r>
                <a:rPr lang="en-US" sz="1400" dirty="0" smtClean="0">
                  <a:solidFill>
                    <a:schemeClr val="bg1"/>
                  </a:solidFill>
                </a:rPr>
                <a:t>he </a:t>
              </a:r>
              <a:r>
                <a:rPr lang="en-US" sz="1400" dirty="0">
                  <a:solidFill>
                    <a:schemeClr val="bg1"/>
                  </a:solidFill>
                </a:rPr>
                <a:t>options for the use of natural resources generate a sustainable activity</a:t>
              </a:r>
              <a:endParaRPr sz="1400" dirty="0">
                <a:solidFill>
                  <a:schemeClr val="bg1"/>
                </a:solidFill>
                <a:ea typeface="Roboto"/>
                <a:cs typeface="Roboto"/>
                <a:sym typeface="Roboto"/>
              </a:endParaRPr>
            </a:p>
          </p:txBody>
        </p:sp>
      </p:grpSp>
      <p:grpSp>
        <p:nvGrpSpPr>
          <p:cNvPr id="120" name="Google Shape;120;p16"/>
          <p:cNvGrpSpPr/>
          <p:nvPr/>
        </p:nvGrpSpPr>
        <p:grpSpPr>
          <a:xfrm>
            <a:off x="6137167" y="1778518"/>
            <a:ext cx="2512800" cy="3997300"/>
            <a:chOff x="4602875" y="1333888"/>
            <a:chExt cx="1884600" cy="2997975"/>
          </a:xfrm>
          <a:gradFill>
            <a:gsLst>
              <a:gs pos="33000">
                <a:schemeClr val="accent2">
                  <a:lumMod val="75000"/>
                </a:schemeClr>
              </a:gs>
              <a:gs pos="51000">
                <a:srgbClr val="9B9619"/>
              </a:gs>
              <a:gs pos="12000">
                <a:srgbClr val="CC9900"/>
              </a:gs>
            </a:gsLst>
            <a:lin ang="5400000" scaled="1"/>
          </a:gradFill>
        </p:grpSpPr>
        <p:sp>
          <p:nvSpPr>
            <p:cNvPr id="121" name="Google Shape;121;p16"/>
            <p:cNvSpPr/>
            <p:nvPr/>
          </p:nvSpPr>
          <p:spPr>
            <a:xfrm>
              <a:off x="4953275" y="1333888"/>
              <a:ext cx="1183800" cy="1183800"/>
            </a:xfrm>
            <a:prstGeom prst="ellipse">
              <a:avLst/>
            </a:prstGeom>
            <a:grp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122" name="Google Shape;122;p16"/>
            <p:cNvSpPr/>
            <p:nvPr/>
          </p:nvSpPr>
          <p:spPr>
            <a:xfrm>
              <a:off x="5035775" y="1416388"/>
              <a:ext cx="1018800" cy="10188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23" name="Google Shape;123;p16"/>
            <p:cNvSpPr/>
            <p:nvPr/>
          </p:nvSpPr>
          <p:spPr>
            <a:xfrm>
              <a:off x="5462675" y="2583338"/>
              <a:ext cx="165000" cy="1650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24" name="Google Shape;124;p16"/>
            <p:cNvSpPr/>
            <p:nvPr/>
          </p:nvSpPr>
          <p:spPr>
            <a:xfrm>
              <a:off x="5496725" y="2813988"/>
              <a:ext cx="96900" cy="969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25" name="Google Shape;125;p16"/>
            <p:cNvSpPr/>
            <p:nvPr/>
          </p:nvSpPr>
          <p:spPr>
            <a:xfrm>
              <a:off x="5436125" y="2976538"/>
              <a:ext cx="218100" cy="218100"/>
            </a:xfrm>
            <a:prstGeom prst="ellipse">
              <a:avLst/>
            </a:prstGeom>
            <a:grp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126" name="Google Shape;126;p16"/>
            <p:cNvSpPr/>
            <p:nvPr/>
          </p:nvSpPr>
          <p:spPr>
            <a:xfrm>
              <a:off x="5471075" y="3011383"/>
              <a:ext cx="148200" cy="148200"/>
            </a:xfrm>
            <a:prstGeom prst="ellipse">
              <a:avLst/>
            </a:pr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27" name="Google Shape;127;p16"/>
            <p:cNvSpPr txBox="1"/>
            <p:nvPr/>
          </p:nvSpPr>
          <p:spPr>
            <a:xfrm>
              <a:off x="4602875" y="3450113"/>
              <a:ext cx="1884600" cy="429600"/>
            </a:xfrm>
            <a:prstGeom prst="rect">
              <a:avLst/>
            </a:prstGeom>
            <a:grpFill/>
            <a:ln>
              <a:noFill/>
            </a:ln>
          </p:spPr>
          <p:txBody>
            <a:bodyPr spcFirstLastPara="1" wrap="square" lIns="121900" tIns="121900" rIns="121900" bIns="121900" anchor="ctr" anchorCtr="0">
              <a:noAutofit/>
            </a:bodyPr>
            <a:lstStyle/>
            <a:p>
              <a:pPr algn="ctr"/>
              <a:r>
                <a:rPr lang="es-MX" sz="2267" dirty="0" err="1">
                  <a:ea typeface="Fira Sans Extra Condensed Medium"/>
                  <a:cs typeface="Fira Sans Extra Condensed Medium"/>
                  <a:sym typeface="Fira Sans Extra Condensed Medium"/>
                </a:rPr>
                <a:t>Sustainable</a:t>
              </a:r>
              <a:r>
                <a:rPr lang="es-MX" sz="2267" dirty="0">
                  <a:ea typeface="Fira Sans Extra Condensed Medium"/>
                  <a:cs typeface="Fira Sans Extra Condensed Medium"/>
                  <a:sym typeface="Fira Sans Extra Condensed Medium"/>
                </a:rPr>
                <a:t> </a:t>
              </a:r>
              <a:r>
                <a:rPr lang="es-MX" sz="2267" dirty="0" smtClean="0">
                  <a:ea typeface="Fira Sans Extra Condensed Medium"/>
                  <a:cs typeface="Fira Sans Extra Condensed Medium"/>
                  <a:sym typeface="Fira Sans Extra Condensed Medium"/>
                </a:rPr>
                <a:t>II</a:t>
              </a:r>
              <a:endParaRPr lang="es-MX" sz="2267" dirty="0">
                <a:ea typeface="Fira Sans Extra Condensed Medium"/>
                <a:cs typeface="Fira Sans Extra Condensed Medium"/>
                <a:sym typeface="Fira Sans Extra Condensed Medium"/>
              </a:endParaRPr>
            </a:p>
          </p:txBody>
        </p:sp>
        <p:sp>
          <p:nvSpPr>
            <p:cNvPr id="128" name="Google Shape;128;p16"/>
            <p:cNvSpPr txBox="1"/>
            <p:nvPr/>
          </p:nvSpPr>
          <p:spPr>
            <a:xfrm>
              <a:off x="4602875" y="3796962"/>
              <a:ext cx="1884600" cy="534900"/>
            </a:xfrm>
            <a:prstGeom prst="rect">
              <a:avLst/>
            </a:prstGeom>
            <a:grpFill/>
            <a:ln>
              <a:noFill/>
            </a:ln>
          </p:spPr>
          <p:txBody>
            <a:bodyPr spcFirstLastPara="1" wrap="square" lIns="121900" tIns="121900" rIns="121900" bIns="121900" anchor="ctr" anchorCtr="0">
              <a:noAutofit/>
            </a:bodyPr>
            <a:lstStyle/>
            <a:p>
              <a:pPr algn="ctr"/>
              <a:r>
                <a:rPr lang="en-US" sz="1600" dirty="0"/>
                <a:t>R</a:t>
              </a:r>
              <a:r>
                <a:rPr lang="en-US" sz="1600" dirty="0" smtClean="0"/>
                <a:t>esults </a:t>
              </a:r>
              <a:r>
                <a:rPr lang="en-US" sz="1600" dirty="0"/>
                <a:t>are products or services with a sustainable category</a:t>
              </a:r>
              <a:endParaRPr sz="1600" dirty="0">
                <a:solidFill>
                  <a:schemeClr val="bg1"/>
                </a:solidFill>
                <a:ea typeface="Roboto"/>
                <a:cs typeface="Roboto"/>
                <a:sym typeface="Roboto"/>
              </a:endParaRPr>
            </a:p>
          </p:txBody>
        </p:sp>
      </p:grpSp>
      <p:grpSp>
        <p:nvGrpSpPr>
          <p:cNvPr id="141" name="Google Shape;141;p16"/>
          <p:cNvGrpSpPr/>
          <p:nvPr/>
        </p:nvGrpSpPr>
        <p:grpSpPr>
          <a:xfrm>
            <a:off x="9623999" y="2230675"/>
            <a:ext cx="729268" cy="674117"/>
            <a:chOff x="7384751" y="4147984"/>
            <a:chExt cx="380012" cy="351274"/>
          </a:xfrm>
        </p:grpSpPr>
        <p:sp>
          <p:nvSpPr>
            <p:cNvPr id="142" name="Google Shape;142;p16"/>
            <p:cNvSpPr/>
            <p:nvPr/>
          </p:nvSpPr>
          <p:spPr>
            <a:xfrm>
              <a:off x="7385513" y="4225879"/>
              <a:ext cx="379250" cy="273379"/>
            </a:xfrm>
            <a:custGeom>
              <a:avLst/>
              <a:gdLst/>
              <a:ahLst/>
              <a:cxnLst/>
              <a:rect l="l" t="t" r="r" b="b"/>
              <a:pathLst>
                <a:path w="11943" h="8609" extrusionOk="0">
                  <a:moveTo>
                    <a:pt x="11740" y="0"/>
                  </a:moveTo>
                  <a:cubicBezTo>
                    <a:pt x="11645" y="0"/>
                    <a:pt x="11562" y="72"/>
                    <a:pt x="11562" y="179"/>
                  </a:cubicBezTo>
                  <a:lnTo>
                    <a:pt x="11562" y="2667"/>
                  </a:lnTo>
                  <a:cubicBezTo>
                    <a:pt x="11562" y="3393"/>
                    <a:pt x="10966" y="3989"/>
                    <a:pt x="10240" y="3989"/>
                  </a:cubicBezTo>
                  <a:lnTo>
                    <a:pt x="9085" y="3989"/>
                  </a:lnTo>
                  <a:cubicBezTo>
                    <a:pt x="8954" y="3989"/>
                    <a:pt x="8823" y="4084"/>
                    <a:pt x="8776" y="4203"/>
                  </a:cubicBezTo>
                  <a:cubicBezTo>
                    <a:pt x="8573" y="4703"/>
                    <a:pt x="8549" y="5167"/>
                    <a:pt x="8752" y="5537"/>
                  </a:cubicBezTo>
                  <a:cubicBezTo>
                    <a:pt x="8823" y="5703"/>
                    <a:pt x="8942" y="5834"/>
                    <a:pt x="9049" y="5941"/>
                  </a:cubicBezTo>
                  <a:cubicBezTo>
                    <a:pt x="8752" y="5929"/>
                    <a:pt x="8514" y="5822"/>
                    <a:pt x="8359" y="5656"/>
                  </a:cubicBezTo>
                  <a:cubicBezTo>
                    <a:pt x="8240" y="5537"/>
                    <a:pt x="7978" y="5167"/>
                    <a:pt x="8073" y="4358"/>
                  </a:cubicBezTo>
                  <a:cubicBezTo>
                    <a:pt x="8109" y="4155"/>
                    <a:pt x="7942" y="3977"/>
                    <a:pt x="7740" y="3977"/>
                  </a:cubicBezTo>
                  <a:lnTo>
                    <a:pt x="5954" y="3977"/>
                  </a:lnTo>
                  <a:cubicBezTo>
                    <a:pt x="5859" y="3977"/>
                    <a:pt x="5775" y="4048"/>
                    <a:pt x="5775" y="4155"/>
                  </a:cubicBezTo>
                  <a:cubicBezTo>
                    <a:pt x="5775" y="4263"/>
                    <a:pt x="5847" y="4334"/>
                    <a:pt x="5954" y="4334"/>
                  </a:cubicBezTo>
                  <a:lnTo>
                    <a:pt x="6847" y="4334"/>
                  </a:lnTo>
                  <a:lnTo>
                    <a:pt x="6847" y="5691"/>
                  </a:lnTo>
                  <a:cubicBezTo>
                    <a:pt x="6847" y="6430"/>
                    <a:pt x="6228" y="7037"/>
                    <a:pt x="5490" y="7037"/>
                  </a:cubicBezTo>
                  <a:lnTo>
                    <a:pt x="4704" y="7037"/>
                  </a:lnTo>
                  <a:cubicBezTo>
                    <a:pt x="4561" y="7037"/>
                    <a:pt x="4466" y="7144"/>
                    <a:pt x="4466" y="7275"/>
                  </a:cubicBezTo>
                  <a:cubicBezTo>
                    <a:pt x="4442" y="7834"/>
                    <a:pt x="4239" y="8215"/>
                    <a:pt x="3668" y="8251"/>
                  </a:cubicBezTo>
                  <a:cubicBezTo>
                    <a:pt x="3930" y="7977"/>
                    <a:pt x="3954" y="7573"/>
                    <a:pt x="3882" y="7239"/>
                  </a:cubicBezTo>
                  <a:cubicBezTo>
                    <a:pt x="3846" y="7120"/>
                    <a:pt x="3763" y="7037"/>
                    <a:pt x="3644" y="7037"/>
                  </a:cubicBezTo>
                  <a:lnTo>
                    <a:pt x="1703" y="7037"/>
                  </a:lnTo>
                  <a:cubicBezTo>
                    <a:pt x="965" y="7037"/>
                    <a:pt x="358" y="6430"/>
                    <a:pt x="358" y="5691"/>
                  </a:cubicBezTo>
                  <a:lnTo>
                    <a:pt x="358" y="5310"/>
                  </a:lnTo>
                  <a:cubicBezTo>
                    <a:pt x="358" y="5227"/>
                    <a:pt x="275" y="5132"/>
                    <a:pt x="179" y="5132"/>
                  </a:cubicBezTo>
                  <a:cubicBezTo>
                    <a:pt x="84" y="5132"/>
                    <a:pt x="1" y="5215"/>
                    <a:pt x="1" y="5310"/>
                  </a:cubicBezTo>
                  <a:lnTo>
                    <a:pt x="1" y="5691"/>
                  </a:lnTo>
                  <a:cubicBezTo>
                    <a:pt x="1" y="6620"/>
                    <a:pt x="751" y="7394"/>
                    <a:pt x="1703" y="7394"/>
                  </a:cubicBezTo>
                  <a:lnTo>
                    <a:pt x="3573" y="7394"/>
                  </a:lnTo>
                  <a:cubicBezTo>
                    <a:pt x="3596" y="7620"/>
                    <a:pt x="3596" y="8025"/>
                    <a:pt x="3215" y="8144"/>
                  </a:cubicBezTo>
                  <a:cubicBezTo>
                    <a:pt x="2989" y="8215"/>
                    <a:pt x="3001" y="8525"/>
                    <a:pt x="3239" y="8573"/>
                  </a:cubicBezTo>
                  <a:cubicBezTo>
                    <a:pt x="3370" y="8608"/>
                    <a:pt x="3489" y="8608"/>
                    <a:pt x="3596" y="8608"/>
                  </a:cubicBezTo>
                  <a:cubicBezTo>
                    <a:pt x="4299" y="8608"/>
                    <a:pt x="4763" y="8204"/>
                    <a:pt x="4823" y="7394"/>
                  </a:cubicBezTo>
                  <a:lnTo>
                    <a:pt x="5513" y="7394"/>
                  </a:lnTo>
                  <a:cubicBezTo>
                    <a:pt x="6454" y="7394"/>
                    <a:pt x="7228" y="6644"/>
                    <a:pt x="7228" y="5691"/>
                  </a:cubicBezTo>
                  <a:lnTo>
                    <a:pt x="7228" y="4334"/>
                  </a:lnTo>
                  <a:lnTo>
                    <a:pt x="7764" y="4334"/>
                  </a:lnTo>
                  <a:cubicBezTo>
                    <a:pt x="7716" y="4715"/>
                    <a:pt x="7704" y="5429"/>
                    <a:pt x="8157" y="5894"/>
                  </a:cubicBezTo>
                  <a:cubicBezTo>
                    <a:pt x="8407" y="6168"/>
                    <a:pt x="8764" y="6299"/>
                    <a:pt x="9240" y="6299"/>
                  </a:cubicBezTo>
                  <a:cubicBezTo>
                    <a:pt x="9311" y="6299"/>
                    <a:pt x="9383" y="6299"/>
                    <a:pt x="9478" y="6287"/>
                  </a:cubicBezTo>
                  <a:cubicBezTo>
                    <a:pt x="9704" y="6263"/>
                    <a:pt x="9776" y="5965"/>
                    <a:pt x="9561" y="5846"/>
                  </a:cubicBezTo>
                  <a:cubicBezTo>
                    <a:pt x="8847" y="5429"/>
                    <a:pt x="9002" y="4715"/>
                    <a:pt x="9145" y="4334"/>
                  </a:cubicBezTo>
                  <a:lnTo>
                    <a:pt x="10276" y="4334"/>
                  </a:lnTo>
                  <a:cubicBezTo>
                    <a:pt x="11205" y="4334"/>
                    <a:pt x="11943" y="3584"/>
                    <a:pt x="11943" y="2667"/>
                  </a:cubicBezTo>
                  <a:lnTo>
                    <a:pt x="11943" y="179"/>
                  </a:lnTo>
                  <a:cubicBezTo>
                    <a:pt x="11919" y="95"/>
                    <a:pt x="11847" y="0"/>
                    <a:pt x="1174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3" name="Google Shape;143;p16"/>
            <p:cNvSpPr/>
            <p:nvPr/>
          </p:nvSpPr>
          <p:spPr>
            <a:xfrm>
              <a:off x="7384751" y="4147984"/>
              <a:ext cx="380012" cy="228382"/>
            </a:xfrm>
            <a:custGeom>
              <a:avLst/>
              <a:gdLst/>
              <a:ahLst/>
              <a:cxnLst/>
              <a:rect l="l" t="t" r="r" b="b"/>
              <a:pathLst>
                <a:path w="11967" h="7192" extrusionOk="0">
                  <a:moveTo>
                    <a:pt x="3144" y="0"/>
                  </a:moveTo>
                  <a:cubicBezTo>
                    <a:pt x="2227" y="0"/>
                    <a:pt x="1477" y="739"/>
                    <a:pt x="1477" y="1667"/>
                  </a:cubicBezTo>
                  <a:lnTo>
                    <a:pt x="1477" y="4132"/>
                  </a:lnTo>
                  <a:cubicBezTo>
                    <a:pt x="1108" y="4191"/>
                    <a:pt x="751" y="4358"/>
                    <a:pt x="477" y="4644"/>
                  </a:cubicBezTo>
                  <a:cubicBezTo>
                    <a:pt x="168" y="4965"/>
                    <a:pt x="1" y="5382"/>
                    <a:pt x="1" y="5823"/>
                  </a:cubicBezTo>
                  <a:lnTo>
                    <a:pt x="1" y="7013"/>
                  </a:lnTo>
                  <a:cubicBezTo>
                    <a:pt x="1" y="7097"/>
                    <a:pt x="84" y="7192"/>
                    <a:pt x="180" y="7192"/>
                  </a:cubicBezTo>
                  <a:cubicBezTo>
                    <a:pt x="275" y="7192"/>
                    <a:pt x="358" y="7108"/>
                    <a:pt x="358" y="7013"/>
                  </a:cubicBezTo>
                  <a:lnTo>
                    <a:pt x="358" y="5823"/>
                  </a:lnTo>
                  <a:cubicBezTo>
                    <a:pt x="358" y="5465"/>
                    <a:pt x="501" y="5132"/>
                    <a:pt x="751" y="4882"/>
                  </a:cubicBezTo>
                  <a:cubicBezTo>
                    <a:pt x="953" y="4668"/>
                    <a:pt x="1203" y="4537"/>
                    <a:pt x="1489" y="4477"/>
                  </a:cubicBezTo>
                  <a:lnTo>
                    <a:pt x="1489" y="5084"/>
                  </a:lnTo>
                  <a:cubicBezTo>
                    <a:pt x="1489" y="6013"/>
                    <a:pt x="2239" y="6751"/>
                    <a:pt x="3156" y="6751"/>
                  </a:cubicBezTo>
                  <a:lnTo>
                    <a:pt x="5240" y="6751"/>
                  </a:lnTo>
                  <a:cubicBezTo>
                    <a:pt x="5335" y="6751"/>
                    <a:pt x="5418" y="6680"/>
                    <a:pt x="5418" y="6573"/>
                  </a:cubicBezTo>
                  <a:cubicBezTo>
                    <a:pt x="5418" y="6489"/>
                    <a:pt x="5347" y="6394"/>
                    <a:pt x="5240" y="6394"/>
                  </a:cubicBezTo>
                  <a:lnTo>
                    <a:pt x="3156" y="6394"/>
                  </a:lnTo>
                  <a:cubicBezTo>
                    <a:pt x="2430" y="6394"/>
                    <a:pt x="1834" y="5799"/>
                    <a:pt x="1834" y="5073"/>
                  </a:cubicBezTo>
                  <a:lnTo>
                    <a:pt x="1834" y="1620"/>
                  </a:lnTo>
                  <a:cubicBezTo>
                    <a:pt x="1834" y="893"/>
                    <a:pt x="2430" y="298"/>
                    <a:pt x="3156" y="298"/>
                  </a:cubicBezTo>
                  <a:lnTo>
                    <a:pt x="10288" y="298"/>
                  </a:lnTo>
                  <a:cubicBezTo>
                    <a:pt x="11014" y="298"/>
                    <a:pt x="11610" y="893"/>
                    <a:pt x="11610" y="1620"/>
                  </a:cubicBezTo>
                  <a:lnTo>
                    <a:pt x="11610" y="1846"/>
                  </a:lnTo>
                  <a:cubicBezTo>
                    <a:pt x="11610" y="1929"/>
                    <a:pt x="11693" y="2025"/>
                    <a:pt x="11788" y="2025"/>
                  </a:cubicBezTo>
                  <a:cubicBezTo>
                    <a:pt x="11883" y="2025"/>
                    <a:pt x="11967" y="1953"/>
                    <a:pt x="11967" y="1846"/>
                  </a:cubicBezTo>
                  <a:lnTo>
                    <a:pt x="11967" y="1620"/>
                  </a:lnTo>
                  <a:cubicBezTo>
                    <a:pt x="11943" y="762"/>
                    <a:pt x="11193" y="0"/>
                    <a:pt x="1027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4" name="Google Shape;144;p16"/>
            <p:cNvSpPr/>
            <p:nvPr/>
          </p:nvSpPr>
          <p:spPr>
            <a:xfrm>
              <a:off x="7507642" y="4228134"/>
              <a:ext cx="37852" cy="37852"/>
            </a:xfrm>
            <a:custGeom>
              <a:avLst/>
              <a:gdLst/>
              <a:ahLst/>
              <a:cxnLst/>
              <a:rect l="l" t="t" r="r" b="b"/>
              <a:pathLst>
                <a:path w="1192" h="1192" extrusionOk="0">
                  <a:moveTo>
                    <a:pt x="596" y="358"/>
                  </a:moveTo>
                  <a:cubicBezTo>
                    <a:pt x="739" y="358"/>
                    <a:pt x="834" y="465"/>
                    <a:pt x="834" y="596"/>
                  </a:cubicBezTo>
                  <a:cubicBezTo>
                    <a:pt x="834" y="739"/>
                    <a:pt x="739" y="834"/>
                    <a:pt x="596" y="834"/>
                  </a:cubicBezTo>
                  <a:cubicBezTo>
                    <a:pt x="465" y="834"/>
                    <a:pt x="358" y="739"/>
                    <a:pt x="358" y="596"/>
                  </a:cubicBezTo>
                  <a:cubicBezTo>
                    <a:pt x="358" y="465"/>
                    <a:pt x="465" y="358"/>
                    <a:pt x="596" y="358"/>
                  </a:cubicBezTo>
                  <a:close/>
                  <a:moveTo>
                    <a:pt x="596" y="1"/>
                  </a:moveTo>
                  <a:cubicBezTo>
                    <a:pt x="274" y="1"/>
                    <a:pt x="0" y="274"/>
                    <a:pt x="0" y="596"/>
                  </a:cubicBezTo>
                  <a:cubicBezTo>
                    <a:pt x="0" y="929"/>
                    <a:pt x="274" y="1191"/>
                    <a:pt x="596" y="1191"/>
                  </a:cubicBezTo>
                  <a:cubicBezTo>
                    <a:pt x="929" y="1191"/>
                    <a:pt x="1191" y="929"/>
                    <a:pt x="1191" y="596"/>
                  </a:cubicBezTo>
                  <a:cubicBezTo>
                    <a:pt x="1191" y="274"/>
                    <a:pt x="929" y="1"/>
                    <a:pt x="59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5" name="Google Shape;145;p16"/>
            <p:cNvSpPr/>
            <p:nvPr/>
          </p:nvSpPr>
          <p:spPr>
            <a:xfrm>
              <a:off x="7573820" y="4228134"/>
              <a:ext cx="37820" cy="37852"/>
            </a:xfrm>
            <a:custGeom>
              <a:avLst/>
              <a:gdLst/>
              <a:ahLst/>
              <a:cxnLst/>
              <a:rect l="l" t="t" r="r" b="b"/>
              <a:pathLst>
                <a:path w="1191" h="1192" extrusionOk="0">
                  <a:moveTo>
                    <a:pt x="595" y="358"/>
                  </a:moveTo>
                  <a:cubicBezTo>
                    <a:pt x="738" y="358"/>
                    <a:pt x="833" y="465"/>
                    <a:pt x="833" y="596"/>
                  </a:cubicBezTo>
                  <a:cubicBezTo>
                    <a:pt x="833" y="739"/>
                    <a:pt x="738" y="834"/>
                    <a:pt x="595" y="834"/>
                  </a:cubicBezTo>
                  <a:cubicBezTo>
                    <a:pt x="464" y="834"/>
                    <a:pt x="357" y="739"/>
                    <a:pt x="357" y="596"/>
                  </a:cubicBezTo>
                  <a:cubicBezTo>
                    <a:pt x="357" y="465"/>
                    <a:pt x="464" y="358"/>
                    <a:pt x="595" y="358"/>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46" name="Google Shape;146;p16"/>
            <p:cNvSpPr/>
            <p:nvPr/>
          </p:nvSpPr>
          <p:spPr>
            <a:xfrm>
              <a:off x="7640728" y="4228134"/>
              <a:ext cx="37852" cy="37852"/>
            </a:xfrm>
            <a:custGeom>
              <a:avLst/>
              <a:gdLst/>
              <a:ahLst/>
              <a:cxnLst/>
              <a:rect l="l" t="t" r="r" b="b"/>
              <a:pathLst>
                <a:path w="1192" h="1192" extrusionOk="0">
                  <a:moveTo>
                    <a:pt x="596" y="358"/>
                  </a:moveTo>
                  <a:cubicBezTo>
                    <a:pt x="727" y="358"/>
                    <a:pt x="834" y="465"/>
                    <a:pt x="834" y="596"/>
                  </a:cubicBezTo>
                  <a:cubicBezTo>
                    <a:pt x="834" y="739"/>
                    <a:pt x="727" y="834"/>
                    <a:pt x="596" y="834"/>
                  </a:cubicBezTo>
                  <a:cubicBezTo>
                    <a:pt x="453" y="834"/>
                    <a:pt x="358" y="739"/>
                    <a:pt x="358" y="596"/>
                  </a:cubicBezTo>
                  <a:cubicBezTo>
                    <a:pt x="334" y="465"/>
                    <a:pt x="453" y="358"/>
                    <a:pt x="596" y="358"/>
                  </a:cubicBezTo>
                  <a:close/>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60" name="Google Shape;7039;p73"/>
          <p:cNvGrpSpPr/>
          <p:nvPr/>
        </p:nvGrpSpPr>
        <p:grpSpPr>
          <a:xfrm>
            <a:off x="1605334" y="2063905"/>
            <a:ext cx="1004524" cy="890050"/>
            <a:chOff x="-33646250" y="3586425"/>
            <a:chExt cx="293000" cy="292225"/>
          </a:xfrm>
          <a:solidFill>
            <a:schemeClr val="bg1"/>
          </a:solidFill>
        </p:grpSpPr>
        <p:sp>
          <p:nvSpPr>
            <p:cNvPr id="61" name="Google Shape;7040;p73"/>
            <p:cNvSpPr/>
            <p:nvPr/>
          </p:nvSpPr>
          <p:spPr>
            <a:xfrm>
              <a:off x="-33646250" y="3739225"/>
              <a:ext cx="141775" cy="139425"/>
            </a:xfrm>
            <a:custGeom>
              <a:avLst/>
              <a:gdLst/>
              <a:ahLst/>
              <a:cxnLst/>
              <a:rect l="l" t="t" r="r" b="b"/>
              <a:pathLst>
                <a:path w="5671" h="5577" extrusionOk="0">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041;p73"/>
            <p:cNvSpPr/>
            <p:nvPr/>
          </p:nvSpPr>
          <p:spPr>
            <a:xfrm>
              <a:off x="-33541500" y="3586425"/>
              <a:ext cx="188250" cy="187475"/>
            </a:xfrm>
            <a:custGeom>
              <a:avLst/>
              <a:gdLst/>
              <a:ahLst/>
              <a:cxnLst/>
              <a:rect l="l" t="t" r="r" b="b"/>
              <a:pathLst>
                <a:path w="7530" h="7499" extrusionOk="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7004;p73"/>
          <p:cNvGrpSpPr/>
          <p:nvPr/>
        </p:nvGrpSpPr>
        <p:grpSpPr>
          <a:xfrm>
            <a:off x="4325488" y="2053768"/>
            <a:ext cx="973626" cy="951061"/>
            <a:chOff x="-30345325" y="3184750"/>
            <a:chExt cx="292225" cy="291450"/>
          </a:xfrm>
          <a:solidFill>
            <a:schemeClr val="bg1"/>
          </a:solidFill>
        </p:grpSpPr>
        <p:sp>
          <p:nvSpPr>
            <p:cNvPr id="64" name="Google Shape;7005;p73"/>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006;p73"/>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007;p73"/>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008;p73"/>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009;p73"/>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7161;p73"/>
          <p:cNvGrpSpPr/>
          <p:nvPr/>
        </p:nvGrpSpPr>
        <p:grpSpPr>
          <a:xfrm>
            <a:off x="7084632" y="2132681"/>
            <a:ext cx="747070" cy="720358"/>
            <a:chOff x="-31094350" y="3194000"/>
            <a:chExt cx="292225" cy="291650"/>
          </a:xfrm>
          <a:solidFill>
            <a:schemeClr val="bg1"/>
          </a:solidFill>
        </p:grpSpPr>
        <p:sp>
          <p:nvSpPr>
            <p:cNvPr id="70" name="Google Shape;7162;p73"/>
            <p:cNvSpPr/>
            <p:nvPr/>
          </p:nvSpPr>
          <p:spPr>
            <a:xfrm>
              <a:off x="-31033700" y="3194000"/>
              <a:ext cx="103200" cy="34100"/>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63;p73"/>
            <p:cNvSpPr/>
            <p:nvPr/>
          </p:nvSpPr>
          <p:spPr>
            <a:xfrm>
              <a:off x="-31042375" y="3346200"/>
              <a:ext cx="16550" cy="18150"/>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164;p73"/>
            <p:cNvSpPr/>
            <p:nvPr/>
          </p:nvSpPr>
          <p:spPr>
            <a:xfrm>
              <a:off x="-31042375" y="3278475"/>
              <a:ext cx="16550" cy="16550"/>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165;p73"/>
            <p:cNvSpPr/>
            <p:nvPr/>
          </p:nvSpPr>
          <p:spPr>
            <a:xfrm>
              <a:off x="-31042375" y="3416300"/>
              <a:ext cx="16550" cy="16575"/>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166;p73"/>
            <p:cNvSpPr/>
            <p:nvPr/>
          </p:nvSpPr>
          <p:spPr>
            <a:xfrm>
              <a:off x="-31094350" y="3210725"/>
              <a:ext cx="222900" cy="274925"/>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167;p73"/>
            <p:cNvSpPr/>
            <p:nvPr/>
          </p:nvSpPr>
          <p:spPr>
            <a:xfrm>
              <a:off x="-30853350" y="3295000"/>
              <a:ext cx="51225" cy="104000"/>
            </a:xfrm>
            <a:custGeom>
              <a:avLst/>
              <a:gdLst/>
              <a:ahLst/>
              <a:cxnLst/>
              <a:rect l="l" t="t" r="r" b="b"/>
              <a:pathLst>
                <a:path w="2049" h="4160" extrusionOk="0">
                  <a:moveTo>
                    <a:pt x="1" y="1"/>
                  </a:moveTo>
                  <a:lnTo>
                    <a:pt x="1" y="4160"/>
                  </a:lnTo>
                  <a:lnTo>
                    <a:pt x="2049" y="4160"/>
                  </a:lnTo>
                  <a:lnTo>
                    <a:pt x="20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168;p73"/>
            <p:cNvSpPr/>
            <p:nvPr/>
          </p:nvSpPr>
          <p:spPr>
            <a:xfrm>
              <a:off x="-30853350" y="3227275"/>
              <a:ext cx="51225" cy="51225"/>
            </a:xfrm>
            <a:custGeom>
              <a:avLst/>
              <a:gdLst/>
              <a:ahLst/>
              <a:cxnLst/>
              <a:rect l="l" t="t" r="r" b="b"/>
              <a:pathLst>
                <a:path w="2049" h="2049" extrusionOk="0">
                  <a:moveTo>
                    <a:pt x="1009" y="1"/>
                  </a:moveTo>
                  <a:cubicBezTo>
                    <a:pt x="473" y="1"/>
                    <a:pt x="1" y="473"/>
                    <a:pt x="1" y="1040"/>
                  </a:cubicBezTo>
                  <a:lnTo>
                    <a:pt x="1" y="2048"/>
                  </a:lnTo>
                  <a:lnTo>
                    <a:pt x="2049" y="2048"/>
                  </a:lnTo>
                  <a:lnTo>
                    <a:pt x="2049" y="1040"/>
                  </a:lnTo>
                  <a:cubicBezTo>
                    <a:pt x="2049" y="473"/>
                    <a:pt x="1576" y="1"/>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169;p73"/>
            <p:cNvSpPr/>
            <p:nvPr/>
          </p:nvSpPr>
          <p:spPr>
            <a:xfrm>
              <a:off x="-30851775" y="3416300"/>
              <a:ext cx="46500" cy="51225"/>
            </a:xfrm>
            <a:custGeom>
              <a:avLst/>
              <a:gdLst/>
              <a:ahLst/>
              <a:cxnLst/>
              <a:rect l="l" t="t" r="r" b="b"/>
              <a:pathLst>
                <a:path w="1860" h="2049" extrusionOk="0">
                  <a:moveTo>
                    <a:pt x="1" y="1"/>
                  </a:moveTo>
                  <a:lnTo>
                    <a:pt x="599" y="1796"/>
                  </a:lnTo>
                  <a:cubicBezTo>
                    <a:pt x="694" y="1985"/>
                    <a:pt x="788" y="2048"/>
                    <a:pt x="946" y="2048"/>
                  </a:cubicBezTo>
                  <a:cubicBezTo>
                    <a:pt x="1103" y="2048"/>
                    <a:pt x="1229" y="1985"/>
                    <a:pt x="1261" y="1796"/>
                  </a:cubicBezTo>
                  <a:lnTo>
                    <a:pt x="18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ángulo redondeado 2"/>
          <p:cNvSpPr/>
          <p:nvPr/>
        </p:nvSpPr>
        <p:spPr>
          <a:xfrm>
            <a:off x="493398" y="3931872"/>
            <a:ext cx="1058779" cy="378333"/>
          </a:xfrm>
          <a:prstGeom prst="roundRect">
            <a:avLst/>
          </a:prstGeom>
          <a:blipFill>
            <a:blip r:embed="rId3"/>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smtClean="0"/>
              <a:t>2020</a:t>
            </a:r>
            <a:endParaRPr lang="es-MX" dirty="0"/>
          </a:p>
        </p:txBody>
      </p:sp>
      <p:sp>
        <p:nvSpPr>
          <p:cNvPr id="85" name="Rectángulo redondeado 84"/>
          <p:cNvSpPr/>
          <p:nvPr/>
        </p:nvSpPr>
        <p:spPr>
          <a:xfrm>
            <a:off x="10496019" y="3970168"/>
            <a:ext cx="1058779" cy="378333"/>
          </a:xfrm>
          <a:prstGeom prst="roundRect">
            <a:avLst/>
          </a:prstGeom>
          <a:solidFill>
            <a:srgbClr val="006600"/>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smtClean="0"/>
              <a:t>2021</a:t>
            </a:r>
            <a:endParaRPr lang="es-MX" dirty="0"/>
          </a:p>
        </p:txBody>
      </p:sp>
      <p:pic>
        <p:nvPicPr>
          <p:cNvPr id="78" name="Imagen 77"/>
          <p:cNvPicPr>
            <a:picLocks noChangeAspect="1"/>
          </p:cNvPicPr>
          <p:nvPr/>
        </p:nvPicPr>
        <p:blipFill rotWithShape="1">
          <a:blip r:embed="rId5"/>
          <a:srcRect l="6716" t="26456" r="13246" b="56422"/>
          <a:stretch/>
        </p:blipFill>
        <p:spPr>
          <a:xfrm>
            <a:off x="0" y="0"/>
            <a:ext cx="9758149" cy="1173707"/>
          </a:xfrm>
          <a:prstGeom prst="rect">
            <a:avLst/>
          </a:prstGeom>
        </p:spPr>
      </p:pic>
    </p:spTree>
    <p:extLst>
      <p:ext uri="{BB962C8B-B14F-4D97-AF65-F5344CB8AC3E}">
        <p14:creationId xmlns:p14="http://schemas.microsoft.com/office/powerpoint/2010/main" val="2715960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90537" y="12873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2" name="Google Shape;1587;p34"/>
          <p:cNvSpPr/>
          <p:nvPr/>
        </p:nvSpPr>
        <p:spPr>
          <a:xfrm>
            <a:off x="5681774" y="2471865"/>
            <a:ext cx="1683957" cy="1684319"/>
          </a:xfrm>
          <a:custGeom>
            <a:avLst/>
            <a:gdLst/>
            <a:ahLst/>
            <a:cxnLst/>
            <a:rect l="l" t="t" r="r" b="b"/>
            <a:pathLst>
              <a:path w="55865" h="55877" extrusionOk="0">
                <a:moveTo>
                  <a:pt x="27933" y="0"/>
                </a:moveTo>
                <a:cubicBezTo>
                  <a:pt x="12514" y="0"/>
                  <a:pt x="1" y="12514"/>
                  <a:pt x="1" y="27932"/>
                </a:cubicBezTo>
                <a:cubicBezTo>
                  <a:pt x="1" y="43363"/>
                  <a:pt x="12514" y="55876"/>
                  <a:pt x="27933" y="55876"/>
                </a:cubicBezTo>
                <a:cubicBezTo>
                  <a:pt x="43363" y="55876"/>
                  <a:pt x="55865" y="43363"/>
                  <a:pt x="55865" y="27932"/>
                </a:cubicBezTo>
                <a:cubicBezTo>
                  <a:pt x="55865" y="12514"/>
                  <a:pt x="43363" y="0"/>
                  <a:pt x="27933" y="0"/>
                </a:cubicBezTo>
                <a:close/>
              </a:path>
            </a:pathLst>
          </a:custGeom>
          <a:solidFill>
            <a:schemeClr val="lt2"/>
          </a:solidFill>
          <a:ln>
            <a:noFill/>
          </a:ln>
        </p:spPr>
        <p:txBody>
          <a:bodyPr spcFirstLastPara="1" wrap="square" lIns="121900" tIns="121900" rIns="121900" bIns="121900" anchor="ctr" anchorCtr="0">
            <a:noAutofit/>
          </a:bodyPr>
          <a:lstStyle/>
          <a:p>
            <a:pPr algn="ctr">
              <a:buClr>
                <a:schemeClr val="dk1"/>
              </a:buClr>
              <a:buSzPts val="1100"/>
            </a:pPr>
            <a:r>
              <a:rPr lang="en-US" dirty="0"/>
              <a:t>Selection criteria of the elements or activities </a:t>
            </a:r>
            <a:endParaRPr b="1" dirty="0">
              <a:solidFill>
                <a:schemeClr val="dk1"/>
              </a:solidFill>
              <a:ea typeface="Fira Sans Extra Condensed"/>
              <a:cs typeface="Fira Sans Extra Condensed"/>
              <a:sym typeface="Fira Sans Extra Condensed"/>
            </a:endParaRPr>
          </a:p>
        </p:txBody>
      </p:sp>
      <p:grpSp>
        <p:nvGrpSpPr>
          <p:cNvPr id="13" name="Google Shape;1588;p34"/>
          <p:cNvGrpSpPr/>
          <p:nvPr/>
        </p:nvGrpSpPr>
        <p:grpSpPr>
          <a:xfrm>
            <a:off x="1037370" y="835373"/>
            <a:ext cx="5431513" cy="2253804"/>
            <a:chOff x="368956" y="558650"/>
            <a:chExt cx="4073635" cy="1690353"/>
          </a:xfrm>
          <a:solidFill>
            <a:srgbClr val="006600"/>
          </a:solidFill>
        </p:grpSpPr>
        <p:sp>
          <p:nvSpPr>
            <p:cNvPr id="14" name="Google Shape;1589;p34"/>
            <p:cNvSpPr/>
            <p:nvPr/>
          </p:nvSpPr>
          <p:spPr>
            <a:xfrm>
              <a:off x="2786933" y="558650"/>
              <a:ext cx="804307" cy="804307"/>
            </a:xfrm>
            <a:custGeom>
              <a:avLst/>
              <a:gdLst/>
              <a:ahLst/>
              <a:cxnLst/>
              <a:rect l="l" t="t" r="r" b="b"/>
              <a:pathLst>
                <a:path w="35577" h="35577" extrusionOk="0">
                  <a:moveTo>
                    <a:pt x="17789" y="2096"/>
                  </a:moveTo>
                  <a:cubicBezTo>
                    <a:pt x="26445" y="2096"/>
                    <a:pt x="33481" y="9133"/>
                    <a:pt x="33481" y="17789"/>
                  </a:cubicBezTo>
                  <a:cubicBezTo>
                    <a:pt x="33481" y="26444"/>
                    <a:pt x="26445" y="33493"/>
                    <a:pt x="17789" y="33493"/>
                  </a:cubicBezTo>
                  <a:cubicBezTo>
                    <a:pt x="9133" y="33493"/>
                    <a:pt x="2085" y="26444"/>
                    <a:pt x="2085" y="17789"/>
                  </a:cubicBezTo>
                  <a:cubicBezTo>
                    <a:pt x="2085" y="9133"/>
                    <a:pt x="9133" y="2096"/>
                    <a:pt x="17789" y="2096"/>
                  </a:cubicBezTo>
                  <a:close/>
                  <a:moveTo>
                    <a:pt x="17789" y="1"/>
                  </a:moveTo>
                  <a:cubicBezTo>
                    <a:pt x="7978" y="1"/>
                    <a:pt x="1" y="7978"/>
                    <a:pt x="1" y="17789"/>
                  </a:cubicBezTo>
                  <a:cubicBezTo>
                    <a:pt x="1" y="27599"/>
                    <a:pt x="7978" y="35577"/>
                    <a:pt x="17789" y="35577"/>
                  </a:cubicBezTo>
                  <a:cubicBezTo>
                    <a:pt x="27600" y="35577"/>
                    <a:pt x="35577" y="27599"/>
                    <a:pt x="35577" y="17789"/>
                  </a:cubicBezTo>
                  <a:cubicBezTo>
                    <a:pt x="35577" y="7978"/>
                    <a:pt x="27600" y="1"/>
                    <a:pt x="17789"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5" name="Google Shape;1590;p34"/>
            <p:cNvSpPr/>
            <p:nvPr/>
          </p:nvSpPr>
          <p:spPr>
            <a:xfrm>
              <a:off x="3763168" y="1663153"/>
              <a:ext cx="679423" cy="539551"/>
            </a:xfrm>
            <a:custGeom>
              <a:avLst/>
              <a:gdLst/>
              <a:ahLst/>
              <a:cxnLst/>
              <a:rect l="l" t="t" r="r" b="b"/>
              <a:pathLst>
                <a:path w="30053" h="23866" extrusionOk="0">
                  <a:moveTo>
                    <a:pt x="28968" y="0"/>
                  </a:moveTo>
                  <a:cubicBezTo>
                    <a:pt x="28933" y="0"/>
                    <a:pt x="28897" y="2"/>
                    <a:pt x="28862" y="6"/>
                  </a:cubicBezTo>
                  <a:cubicBezTo>
                    <a:pt x="15741" y="1185"/>
                    <a:pt x="4490" y="10007"/>
                    <a:pt x="191" y="22485"/>
                  </a:cubicBezTo>
                  <a:cubicBezTo>
                    <a:pt x="1" y="23033"/>
                    <a:pt x="287" y="23628"/>
                    <a:pt x="834" y="23806"/>
                  </a:cubicBezTo>
                  <a:cubicBezTo>
                    <a:pt x="953" y="23854"/>
                    <a:pt x="1061" y="23866"/>
                    <a:pt x="1180" y="23866"/>
                  </a:cubicBezTo>
                  <a:cubicBezTo>
                    <a:pt x="1608" y="23866"/>
                    <a:pt x="2025" y="23592"/>
                    <a:pt x="2168" y="23163"/>
                  </a:cubicBezTo>
                  <a:cubicBezTo>
                    <a:pt x="6204" y="11460"/>
                    <a:pt x="16753" y="3185"/>
                    <a:pt x="29052" y="2089"/>
                  </a:cubicBezTo>
                  <a:cubicBezTo>
                    <a:pt x="29624" y="2030"/>
                    <a:pt x="30052" y="1530"/>
                    <a:pt x="29993" y="946"/>
                  </a:cubicBezTo>
                  <a:cubicBezTo>
                    <a:pt x="29948" y="411"/>
                    <a:pt x="29495" y="0"/>
                    <a:pt x="28968"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6" name="Google Shape;1591;p34"/>
            <p:cNvSpPr/>
            <p:nvPr/>
          </p:nvSpPr>
          <p:spPr>
            <a:xfrm>
              <a:off x="3326864" y="1126003"/>
              <a:ext cx="314425" cy="295073"/>
            </a:xfrm>
            <a:custGeom>
              <a:avLst/>
              <a:gdLst/>
              <a:ahLst/>
              <a:cxnLst/>
              <a:rect l="l" t="t" r="r" b="b"/>
              <a:pathLst>
                <a:path w="13908" h="13052" extrusionOk="0">
                  <a:moveTo>
                    <a:pt x="13318" y="0"/>
                  </a:moveTo>
                  <a:cubicBezTo>
                    <a:pt x="13106" y="0"/>
                    <a:pt x="12906" y="126"/>
                    <a:pt x="12824" y="335"/>
                  </a:cubicBezTo>
                  <a:cubicBezTo>
                    <a:pt x="10586" y="5860"/>
                    <a:pt x="6073" y="10122"/>
                    <a:pt x="429" y="12027"/>
                  </a:cubicBezTo>
                  <a:cubicBezTo>
                    <a:pt x="156" y="12123"/>
                    <a:pt x="1" y="12420"/>
                    <a:pt x="96" y="12694"/>
                  </a:cubicBezTo>
                  <a:cubicBezTo>
                    <a:pt x="168" y="12908"/>
                    <a:pt x="370" y="13051"/>
                    <a:pt x="596" y="13051"/>
                  </a:cubicBezTo>
                  <a:cubicBezTo>
                    <a:pt x="644" y="13051"/>
                    <a:pt x="703" y="13039"/>
                    <a:pt x="763" y="13027"/>
                  </a:cubicBezTo>
                  <a:cubicBezTo>
                    <a:pt x="6692" y="11015"/>
                    <a:pt x="11443" y="6539"/>
                    <a:pt x="13800" y="728"/>
                  </a:cubicBezTo>
                  <a:cubicBezTo>
                    <a:pt x="13907" y="454"/>
                    <a:pt x="13776" y="145"/>
                    <a:pt x="13514" y="38"/>
                  </a:cubicBezTo>
                  <a:cubicBezTo>
                    <a:pt x="13450" y="12"/>
                    <a:pt x="13383" y="0"/>
                    <a:pt x="13318"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7" name="Google Shape;1592;p34"/>
            <p:cNvSpPr/>
            <p:nvPr/>
          </p:nvSpPr>
          <p:spPr>
            <a:xfrm>
              <a:off x="3496977" y="1304752"/>
              <a:ext cx="556393" cy="556393"/>
            </a:xfrm>
            <a:custGeom>
              <a:avLst/>
              <a:gdLst/>
              <a:ahLst/>
              <a:cxnLst/>
              <a:rect l="l" t="t" r="r" b="b"/>
              <a:pathLst>
                <a:path w="24611" h="24611" extrusionOk="0">
                  <a:moveTo>
                    <a:pt x="739" y="1"/>
                  </a:moveTo>
                  <a:lnTo>
                    <a:pt x="1" y="739"/>
                  </a:lnTo>
                  <a:lnTo>
                    <a:pt x="23873" y="24611"/>
                  </a:lnTo>
                  <a:lnTo>
                    <a:pt x="24611" y="23873"/>
                  </a:lnTo>
                  <a:lnTo>
                    <a:pt x="739" y="1"/>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8" name="Google Shape;1593;p34"/>
            <p:cNvSpPr/>
            <p:nvPr/>
          </p:nvSpPr>
          <p:spPr>
            <a:xfrm>
              <a:off x="3169411" y="1339204"/>
              <a:ext cx="23715" cy="374991"/>
            </a:xfrm>
            <a:custGeom>
              <a:avLst/>
              <a:gdLst/>
              <a:ahLst/>
              <a:cxnLst/>
              <a:rect l="l" t="t" r="r" b="b"/>
              <a:pathLst>
                <a:path w="1049" h="16587" extrusionOk="0">
                  <a:moveTo>
                    <a:pt x="1" y="1"/>
                  </a:moveTo>
                  <a:lnTo>
                    <a:pt x="1" y="16586"/>
                  </a:lnTo>
                  <a:lnTo>
                    <a:pt x="1048" y="16586"/>
                  </a:lnTo>
                  <a:lnTo>
                    <a:pt x="1048" y="1"/>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9" name="Google Shape;1594;p34"/>
            <p:cNvSpPr/>
            <p:nvPr/>
          </p:nvSpPr>
          <p:spPr>
            <a:xfrm>
              <a:off x="2746253" y="920127"/>
              <a:ext cx="122759" cy="122759"/>
            </a:xfrm>
            <a:custGeom>
              <a:avLst/>
              <a:gdLst/>
              <a:ahLst/>
              <a:cxnLst/>
              <a:rect l="l" t="t" r="r" b="b"/>
              <a:pathLst>
                <a:path w="5430" h="5430" extrusionOk="0">
                  <a:moveTo>
                    <a:pt x="2715" y="0"/>
                  </a:moveTo>
                  <a:cubicBezTo>
                    <a:pt x="1227" y="0"/>
                    <a:pt x="1" y="1214"/>
                    <a:pt x="1" y="2715"/>
                  </a:cubicBezTo>
                  <a:cubicBezTo>
                    <a:pt x="1" y="4203"/>
                    <a:pt x="1227" y="5429"/>
                    <a:pt x="2715" y="5429"/>
                  </a:cubicBezTo>
                  <a:cubicBezTo>
                    <a:pt x="4216" y="5429"/>
                    <a:pt x="5430" y="4203"/>
                    <a:pt x="5430" y="2715"/>
                  </a:cubicBezTo>
                  <a:cubicBezTo>
                    <a:pt x="5430" y="1214"/>
                    <a:pt x="4216" y="0"/>
                    <a:pt x="2715"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0" name="Google Shape;1595;p34"/>
            <p:cNvSpPr/>
            <p:nvPr/>
          </p:nvSpPr>
          <p:spPr>
            <a:xfrm>
              <a:off x="2902135" y="1690462"/>
              <a:ext cx="558292" cy="558541"/>
            </a:xfrm>
            <a:custGeom>
              <a:avLst/>
              <a:gdLst/>
              <a:ahLst/>
              <a:cxnLst/>
              <a:rect l="l" t="t" r="r" b="b"/>
              <a:pathLst>
                <a:path w="24695" h="24706" extrusionOk="0">
                  <a:moveTo>
                    <a:pt x="12348" y="2096"/>
                  </a:moveTo>
                  <a:cubicBezTo>
                    <a:pt x="18003" y="2096"/>
                    <a:pt x="22611" y="6692"/>
                    <a:pt x="22611" y="12347"/>
                  </a:cubicBezTo>
                  <a:cubicBezTo>
                    <a:pt x="22611" y="18003"/>
                    <a:pt x="18003" y="22610"/>
                    <a:pt x="12348" y="22610"/>
                  </a:cubicBezTo>
                  <a:cubicBezTo>
                    <a:pt x="6692" y="22610"/>
                    <a:pt x="2084" y="18003"/>
                    <a:pt x="2084" y="12347"/>
                  </a:cubicBezTo>
                  <a:cubicBezTo>
                    <a:pt x="2084" y="6692"/>
                    <a:pt x="6692" y="2096"/>
                    <a:pt x="12348" y="2096"/>
                  </a:cubicBezTo>
                  <a:close/>
                  <a:moveTo>
                    <a:pt x="12348" y="0"/>
                  </a:moveTo>
                  <a:cubicBezTo>
                    <a:pt x="5537" y="0"/>
                    <a:pt x="1" y="5537"/>
                    <a:pt x="1" y="12347"/>
                  </a:cubicBezTo>
                  <a:cubicBezTo>
                    <a:pt x="1" y="19158"/>
                    <a:pt x="5537" y="24706"/>
                    <a:pt x="12348" y="24706"/>
                  </a:cubicBezTo>
                  <a:cubicBezTo>
                    <a:pt x="19158" y="24706"/>
                    <a:pt x="24694" y="19158"/>
                    <a:pt x="24694" y="12347"/>
                  </a:cubicBezTo>
                  <a:cubicBezTo>
                    <a:pt x="24694" y="5537"/>
                    <a:pt x="19158" y="0"/>
                    <a:pt x="12348"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1" name="Google Shape;1596;p34"/>
            <p:cNvSpPr/>
            <p:nvPr/>
          </p:nvSpPr>
          <p:spPr>
            <a:xfrm>
              <a:off x="2869010" y="1909020"/>
              <a:ext cx="122759" cy="122759"/>
            </a:xfrm>
            <a:custGeom>
              <a:avLst/>
              <a:gdLst/>
              <a:ahLst/>
              <a:cxnLst/>
              <a:rect l="l" t="t" r="r" b="b"/>
              <a:pathLst>
                <a:path w="5430" h="5430" extrusionOk="0">
                  <a:moveTo>
                    <a:pt x="2715" y="0"/>
                  </a:moveTo>
                  <a:cubicBezTo>
                    <a:pt x="1215" y="0"/>
                    <a:pt x="1" y="1215"/>
                    <a:pt x="1" y="2715"/>
                  </a:cubicBezTo>
                  <a:cubicBezTo>
                    <a:pt x="1" y="4215"/>
                    <a:pt x="1215" y="5430"/>
                    <a:pt x="2715" y="5430"/>
                  </a:cubicBezTo>
                  <a:cubicBezTo>
                    <a:pt x="4215" y="5430"/>
                    <a:pt x="5430" y="4215"/>
                    <a:pt x="5430" y="2715"/>
                  </a:cubicBezTo>
                  <a:cubicBezTo>
                    <a:pt x="5430" y="1215"/>
                    <a:pt x="4215" y="0"/>
                    <a:pt x="2715"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2" name="Google Shape;1597;p34"/>
            <p:cNvSpPr/>
            <p:nvPr/>
          </p:nvSpPr>
          <p:spPr>
            <a:xfrm>
              <a:off x="3052061" y="795791"/>
              <a:ext cx="264892" cy="345352"/>
            </a:xfrm>
            <a:custGeom>
              <a:avLst/>
              <a:gdLst/>
              <a:ahLst/>
              <a:cxnLst/>
              <a:rect l="l" t="t" r="r" b="b"/>
              <a:pathLst>
                <a:path w="11717" h="15276" extrusionOk="0">
                  <a:moveTo>
                    <a:pt x="5858" y="1048"/>
                  </a:moveTo>
                  <a:cubicBezTo>
                    <a:pt x="8514" y="1048"/>
                    <a:pt x="10669" y="3215"/>
                    <a:pt x="10669" y="5858"/>
                  </a:cubicBezTo>
                  <a:cubicBezTo>
                    <a:pt x="10669" y="7751"/>
                    <a:pt x="9549" y="9477"/>
                    <a:pt x="7811" y="10251"/>
                  </a:cubicBezTo>
                  <a:lnTo>
                    <a:pt x="7502" y="10394"/>
                  </a:lnTo>
                  <a:lnTo>
                    <a:pt x="7502" y="14228"/>
                  </a:lnTo>
                  <a:lnTo>
                    <a:pt x="4454" y="14228"/>
                  </a:lnTo>
                  <a:lnTo>
                    <a:pt x="4454" y="10466"/>
                  </a:lnTo>
                  <a:lnTo>
                    <a:pt x="4120" y="10335"/>
                  </a:lnTo>
                  <a:cubicBezTo>
                    <a:pt x="2251" y="9620"/>
                    <a:pt x="1048" y="7858"/>
                    <a:pt x="1048" y="5858"/>
                  </a:cubicBezTo>
                  <a:cubicBezTo>
                    <a:pt x="1048" y="3215"/>
                    <a:pt x="3215" y="1048"/>
                    <a:pt x="5858" y="1048"/>
                  </a:cubicBezTo>
                  <a:close/>
                  <a:moveTo>
                    <a:pt x="5858" y="0"/>
                  </a:moveTo>
                  <a:cubicBezTo>
                    <a:pt x="2632" y="0"/>
                    <a:pt x="1" y="2631"/>
                    <a:pt x="1" y="5858"/>
                  </a:cubicBezTo>
                  <a:cubicBezTo>
                    <a:pt x="1" y="8168"/>
                    <a:pt x="1334" y="10216"/>
                    <a:pt x="3406" y="11168"/>
                  </a:cubicBezTo>
                  <a:lnTo>
                    <a:pt x="3406" y="15276"/>
                  </a:lnTo>
                  <a:lnTo>
                    <a:pt x="8549" y="15276"/>
                  </a:lnTo>
                  <a:lnTo>
                    <a:pt x="8549" y="11061"/>
                  </a:lnTo>
                  <a:cubicBezTo>
                    <a:pt x="10490" y="10061"/>
                    <a:pt x="11716" y="8049"/>
                    <a:pt x="11716" y="5858"/>
                  </a:cubicBezTo>
                  <a:cubicBezTo>
                    <a:pt x="11716" y="2631"/>
                    <a:pt x="9085" y="0"/>
                    <a:pt x="5858"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3" name="Google Shape;1598;p34"/>
            <p:cNvSpPr/>
            <p:nvPr/>
          </p:nvSpPr>
          <p:spPr>
            <a:xfrm>
              <a:off x="3108305" y="1085130"/>
              <a:ext cx="158298" cy="39043"/>
            </a:xfrm>
            <a:custGeom>
              <a:avLst/>
              <a:gdLst/>
              <a:ahLst/>
              <a:cxnLst/>
              <a:rect l="l" t="t" r="r" b="b"/>
              <a:pathLst>
                <a:path w="7002" h="1727" extrusionOk="0">
                  <a:moveTo>
                    <a:pt x="870" y="0"/>
                  </a:moveTo>
                  <a:cubicBezTo>
                    <a:pt x="394" y="0"/>
                    <a:pt x="1" y="381"/>
                    <a:pt x="1" y="869"/>
                  </a:cubicBezTo>
                  <a:cubicBezTo>
                    <a:pt x="1" y="1346"/>
                    <a:pt x="394" y="1727"/>
                    <a:pt x="870" y="1727"/>
                  </a:cubicBezTo>
                  <a:lnTo>
                    <a:pt x="6133" y="1727"/>
                  </a:lnTo>
                  <a:cubicBezTo>
                    <a:pt x="6609" y="1727"/>
                    <a:pt x="7002" y="1346"/>
                    <a:pt x="7002" y="869"/>
                  </a:cubicBezTo>
                  <a:cubicBezTo>
                    <a:pt x="7002" y="381"/>
                    <a:pt x="6609" y="0"/>
                    <a:pt x="6133"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4" name="Google Shape;1599;p34"/>
            <p:cNvSpPr/>
            <p:nvPr/>
          </p:nvSpPr>
          <p:spPr>
            <a:xfrm>
              <a:off x="3096482" y="1073285"/>
              <a:ext cx="181968" cy="62736"/>
            </a:xfrm>
            <a:custGeom>
              <a:avLst/>
              <a:gdLst/>
              <a:ahLst/>
              <a:cxnLst/>
              <a:rect l="l" t="t" r="r" b="b"/>
              <a:pathLst>
                <a:path w="8049" h="2775" extrusionOk="0">
                  <a:moveTo>
                    <a:pt x="6656" y="1048"/>
                  </a:moveTo>
                  <a:cubicBezTo>
                    <a:pt x="6846" y="1048"/>
                    <a:pt x="7001" y="1203"/>
                    <a:pt x="7001" y="1393"/>
                  </a:cubicBezTo>
                  <a:cubicBezTo>
                    <a:pt x="7001" y="1572"/>
                    <a:pt x="6846" y="1727"/>
                    <a:pt x="6656" y="1727"/>
                  </a:cubicBezTo>
                  <a:lnTo>
                    <a:pt x="1393" y="1727"/>
                  </a:lnTo>
                  <a:cubicBezTo>
                    <a:pt x="1203" y="1727"/>
                    <a:pt x="1048" y="1572"/>
                    <a:pt x="1048" y="1393"/>
                  </a:cubicBezTo>
                  <a:cubicBezTo>
                    <a:pt x="1048" y="1203"/>
                    <a:pt x="1203" y="1048"/>
                    <a:pt x="1393" y="1048"/>
                  </a:cubicBezTo>
                  <a:close/>
                  <a:moveTo>
                    <a:pt x="1393" y="0"/>
                  </a:moveTo>
                  <a:cubicBezTo>
                    <a:pt x="631" y="0"/>
                    <a:pt x="0" y="620"/>
                    <a:pt x="0" y="1393"/>
                  </a:cubicBezTo>
                  <a:cubicBezTo>
                    <a:pt x="0" y="2155"/>
                    <a:pt x="631" y="2775"/>
                    <a:pt x="1393" y="2775"/>
                  </a:cubicBezTo>
                  <a:lnTo>
                    <a:pt x="6656" y="2775"/>
                  </a:lnTo>
                  <a:cubicBezTo>
                    <a:pt x="7430" y="2775"/>
                    <a:pt x="8049" y="2155"/>
                    <a:pt x="8049" y="1393"/>
                  </a:cubicBezTo>
                  <a:cubicBezTo>
                    <a:pt x="8049" y="620"/>
                    <a:pt x="7430" y="0"/>
                    <a:pt x="6656"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5" name="Google Shape;1600;p34"/>
            <p:cNvSpPr/>
            <p:nvPr/>
          </p:nvSpPr>
          <p:spPr>
            <a:xfrm>
              <a:off x="3108305" y="1124149"/>
              <a:ext cx="158298" cy="39314"/>
            </a:xfrm>
            <a:custGeom>
              <a:avLst/>
              <a:gdLst/>
              <a:ahLst/>
              <a:cxnLst/>
              <a:rect l="l" t="t" r="r" b="b"/>
              <a:pathLst>
                <a:path w="7002" h="1739" extrusionOk="0">
                  <a:moveTo>
                    <a:pt x="870" y="1"/>
                  </a:moveTo>
                  <a:cubicBezTo>
                    <a:pt x="394" y="1"/>
                    <a:pt x="1" y="394"/>
                    <a:pt x="1" y="870"/>
                  </a:cubicBezTo>
                  <a:cubicBezTo>
                    <a:pt x="1" y="1346"/>
                    <a:pt x="394" y="1739"/>
                    <a:pt x="870" y="1739"/>
                  </a:cubicBezTo>
                  <a:lnTo>
                    <a:pt x="6133" y="1739"/>
                  </a:lnTo>
                  <a:cubicBezTo>
                    <a:pt x="6609" y="1739"/>
                    <a:pt x="7002" y="1346"/>
                    <a:pt x="7002" y="870"/>
                  </a:cubicBezTo>
                  <a:cubicBezTo>
                    <a:pt x="7002" y="394"/>
                    <a:pt x="6609" y="1"/>
                    <a:pt x="6133"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6" name="Google Shape;1601;p34"/>
            <p:cNvSpPr/>
            <p:nvPr/>
          </p:nvSpPr>
          <p:spPr>
            <a:xfrm>
              <a:off x="3096482" y="1112303"/>
              <a:ext cx="181968" cy="63007"/>
            </a:xfrm>
            <a:custGeom>
              <a:avLst/>
              <a:gdLst/>
              <a:ahLst/>
              <a:cxnLst/>
              <a:rect l="l" t="t" r="r" b="b"/>
              <a:pathLst>
                <a:path w="8049" h="2787" extrusionOk="0">
                  <a:moveTo>
                    <a:pt x="6656" y="1049"/>
                  </a:moveTo>
                  <a:cubicBezTo>
                    <a:pt x="6846" y="1049"/>
                    <a:pt x="7001" y="1203"/>
                    <a:pt x="7001" y="1394"/>
                  </a:cubicBezTo>
                  <a:cubicBezTo>
                    <a:pt x="7001" y="1584"/>
                    <a:pt x="6846" y="1739"/>
                    <a:pt x="6656" y="1739"/>
                  </a:cubicBezTo>
                  <a:lnTo>
                    <a:pt x="1393" y="1739"/>
                  </a:lnTo>
                  <a:cubicBezTo>
                    <a:pt x="1203" y="1739"/>
                    <a:pt x="1048" y="1584"/>
                    <a:pt x="1048" y="1394"/>
                  </a:cubicBezTo>
                  <a:cubicBezTo>
                    <a:pt x="1048" y="1203"/>
                    <a:pt x="1203" y="1049"/>
                    <a:pt x="1393" y="1049"/>
                  </a:cubicBezTo>
                  <a:close/>
                  <a:moveTo>
                    <a:pt x="1393" y="1"/>
                  </a:moveTo>
                  <a:cubicBezTo>
                    <a:pt x="631" y="1"/>
                    <a:pt x="0" y="632"/>
                    <a:pt x="0" y="1394"/>
                  </a:cubicBezTo>
                  <a:cubicBezTo>
                    <a:pt x="0" y="2156"/>
                    <a:pt x="631" y="2787"/>
                    <a:pt x="1393" y="2787"/>
                  </a:cubicBezTo>
                  <a:lnTo>
                    <a:pt x="6656" y="2787"/>
                  </a:lnTo>
                  <a:cubicBezTo>
                    <a:pt x="7430" y="2787"/>
                    <a:pt x="8049" y="2156"/>
                    <a:pt x="8049" y="1394"/>
                  </a:cubicBezTo>
                  <a:cubicBezTo>
                    <a:pt x="8049" y="632"/>
                    <a:pt x="7430" y="1"/>
                    <a:pt x="6656"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7" name="Google Shape;1602;p34"/>
            <p:cNvSpPr/>
            <p:nvPr/>
          </p:nvSpPr>
          <p:spPr>
            <a:xfrm>
              <a:off x="3185823" y="918521"/>
              <a:ext cx="44989" cy="21545"/>
            </a:xfrm>
            <a:custGeom>
              <a:avLst/>
              <a:gdLst/>
              <a:ahLst/>
              <a:cxnLst/>
              <a:rect l="l" t="t" r="r" b="b"/>
              <a:pathLst>
                <a:path w="1990" h="953" extrusionOk="0">
                  <a:moveTo>
                    <a:pt x="1156" y="0"/>
                  </a:moveTo>
                  <a:lnTo>
                    <a:pt x="1" y="953"/>
                  </a:lnTo>
                  <a:lnTo>
                    <a:pt x="1989" y="953"/>
                  </a:lnTo>
                  <a:lnTo>
                    <a:pt x="1156"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8" name="Google Shape;1603;p34"/>
            <p:cNvSpPr/>
            <p:nvPr/>
          </p:nvSpPr>
          <p:spPr>
            <a:xfrm>
              <a:off x="3172643" y="902109"/>
              <a:ext cx="71349" cy="49917"/>
            </a:xfrm>
            <a:custGeom>
              <a:avLst/>
              <a:gdLst/>
              <a:ahLst/>
              <a:cxnLst/>
              <a:rect l="l" t="t" r="r" b="b"/>
              <a:pathLst>
                <a:path w="3156" h="2208" extrusionOk="0">
                  <a:moveTo>
                    <a:pt x="1798" y="0"/>
                  </a:moveTo>
                  <a:lnTo>
                    <a:pt x="251" y="1286"/>
                  </a:lnTo>
                  <a:cubicBezTo>
                    <a:pt x="24" y="1465"/>
                    <a:pt x="1" y="1798"/>
                    <a:pt x="179" y="2012"/>
                  </a:cubicBezTo>
                  <a:cubicBezTo>
                    <a:pt x="286" y="2143"/>
                    <a:pt x="441" y="2203"/>
                    <a:pt x="584" y="2203"/>
                  </a:cubicBezTo>
                  <a:cubicBezTo>
                    <a:pt x="703" y="2203"/>
                    <a:pt x="822" y="2167"/>
                    <a:pt x="917" y="2084"/>
                  </a:cubicBezTo>
                  <a:lnTo>
                    <a:pt x="1679" y="1453"/>
                  </a:lnTo>
                  <a:lnTo>
                    <a:pt x="2179" y="2024"/>
                  </a:lnTo>
                  <a:cubicBezTo>
                    <a:pt x="2279" y="2144"/>
                    <a:pt x="2427" y="2208"/>
                    <a:pt x="2578" y="2208"/>
                  </a:cubicBezTo>
                  <a:cubicBezTo>
                    <a:pt x="2697" y="2208"/>
                    <a:pt x="2818" y="2168"/>
                    <a:pt x="2918" y="2084"/>
                  </a:cubicBezTo>
                  <a:cubicBezTo>
                    <a:pt x="3132" y="1893"/>
                    <a:pt x="3156" y="1560"/>
                    <a:pt x="2965" y="1345"/>
                  </a:cubicBezTo>
                  <a:lnTo>
                    <a:pt x="1798"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29" name="Google Shape;1604;p34"/>
            <p:cNvSpPr/>
            <p:nvPr/>
          </p:nvSpPr>
          <p:spPr>
            <a:xfrm>
              <a:off x="3138462" y="918521"/>
              <a:ext cx="44695" cy="21545"/>
            </a:xfrm>
            <a:custGeom>
              <a:avLst/>
              <a:gdLst/>
              <a:ahLst/>
              <a:cxnLst/>
              <a:rect l="l" t="t" r="r" b="b"/>
              <a:pathLst>
                <a:path w="1977" h="953" extrusionOk="0">
                  <a:moveTo>
                    <a:pt x="1155" y="0"/>
                  </a:moveTo>
                  <a:lnTo>
                    <a:pt x="0" y="953"/>
                  </a:lnTo>
                  <a:lnTo>
                    <a:pt x="1977" y="953"/>
                  </a:lnTo>
                  <a:lnTo>
                    <a:pt x="1155"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0" name="Google Shape;1605;p34"/>
            <p:cNvSpPr/>
            <p:nvPr/>
          </p:nvSpPr>
          <p:spPr>
            <a:xfrm>
              <a:off x="3125012" y="902109"/>
              <a:ext cx="71349" cy="49917"/>
            </a:xfrm>
            <a:custGeom>
              <a:avLst/>
              <a:gdLst/>
              <a:ahLst/>
              <a:cxnLst/>
              <a:rect l="l" t="t" r="r" b="b"/>
              <a:pathLst>
                <a:path w="3156" h="2208" extrusionOk="0">
                  <a:moveTo>
                    <a:pt x="1810" y="0"/>
                  </a:moveTo>
                  <a:lnTo>
                    <a:pt x="262" y="1286"/>
                  </a:lnTo>
                  <a:cubicBezTo>
                    <a:pt x="36" y="1465"/>
                    <a:pt x="0" y="1798"/>
                    <a:pt x="191" y="2012"/>
                  </a:cubicBezTo>
                  <a:cubicBezTo>
                    <a:pt x="298" y="2143"/>
                    <a:pt x="441" y="2203"/>
                    <a:pt x="595" y="2203"/>
                  </a:cubicBezTo>
                  <a:cubicBezTo>
                    <a:pt x="715" y="2203"/>
                    <a:pt x="834" y="2167"/>
                    <a:pt x="929" y="2084"/>
                  </a:cubicBezTo>
                  <a:lnTo>
                    <a:pt x="1691" y="1453"/>
                  </a:lnTo>
                  <a:lnTo>
                    <a:pt x="2179" y="2024"/>
                  </a:lnTo>
                  <a:cubicBezTo>
                    <a:pt x="2285" y="2144"/>
                    <a:pt x="2436" y="2208"/>
                    <a:pt x="2586" y="2208"/>
                  </a:cubicBezTo>
                  <a:cubicBezTo>
                    <a:pt x="2705" y="2208"/>
                    <a:pt x="2823" y="2168"/>
                    <a:pt x="2917" y="2084"/>
                  </a:cubicBezTo>
                  <a:cubicBezTo>
                    <a:pt x="3132" y="1893"/>
                    <a:pt x="3155" y="1560"/>
                    <a:pt x="2977" y="1345"/>
                  </a:cubicBezTo>
                  <a:lnTo>
                    <a:pt x="1810"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1" name="Google Shape;1606;p34"/>
            <p:cNvSpPr/>
            <p:nvPr/>
          </p:nvSpPr>
          <p:spPr>
            <a:xfrm>
              <a:off x="3105367" y="1857071"/>
              <a:ext cx="165555" cy="226392"/>
            </a:xfrm>
            <a:custGeom>
              <a:avLst/>
              <a:gdLst/>
              <a:ahLst/>
              <a:cxnLst/>
              <a:rect l="l" t="t" r="r" b="b"/>
              <a:pathLst>
                <a:path w="7323" h="10014" extrusionOk="0">
                  <a:moveTo>
                    <a:pt x="3667" y="0"/>
                  </a:moveTo>
                  <a:lnTo>
                    <a:pt x="0" y="10014"/>
                  </a:lnTo>
                  <a:lnTo>
                    <a:pt x="7322" y="9799"/>
                  </a:lnTo>
                  <a:lnTo>
                    <a:pt x="3667"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2" name="Google Shape;1607;p34"/>
            <p:cNvSpPr/>
            <p:nvPr/>
          </p:nvSpPr>
          <p:spPr>
            <a:xfrm>
              <a:off x="3092164" y="1823161"/>
              <a:ext cx="192209" cy="272149"/>
            </a:xfrm>
            <a:custGeom>
              <a:avLst/>
              <a:gdLst/>
              <a:ahLst/>
              <a:cxnLst/>
              <a:rect l="l" t="t" r="r" b="b"/>
              <a:pathLst>
                <a:path w="8502" h="12038" extrusionOk="0">
                  <a:moveTo>
                    <a:pt x="4239" y="0"/>
                  </a:moveTo>
                  <a:lnTo>
                    <a:pt x="96" y="11335"/>
                  </a:lnTo>
                  <a:cubicBezTo>
                    <a:pt x="1" y="11609"/>
                    <a:pt x="132" y="11906"/>
                    <a:pt x="405" y="12002"/>
                  </a:cubicBezTo>
                  <a:cubicBezTo>
                    <a:pt x="465" y="12025"/>
                    <a:pt x="524" y="12037"/>
                    <a:pt x="584" y="12037"/>
                  </a:cubicBezTo>
                  <a:cubicBezTo>
                    <a:pt x="798" y="12037"/>
                    <a:pt x="1001" y="11906"/>
                    <a:pt x="1072" y="11692"/>
                  </a:cubicBezTo>
                  <a:lnTo>
                    <a:pt x="4251" y="3012"/>
                  </a:lnTo>
                  <a:lnTo>
                    <a:pt x="7418" y="11478"/>
                  </a:lnTo>
                  <a:cubicBezTo>
                    <a:pt x="7501" y="11690"/>
                    <a:pt x="7698" y="11823"/>
                    <a:pt x="7910" y="11823"/>
                  </a:cubicBezTo>
                  <a:cubicBezTo>
                    <a:pt x="7972" y="11823"/>
                    <a:pt x="8035" y="11812"/>
                    <a:pt x="8097" y="11787"/>
                  </a:cubicBezTo>
                  <a:cubicBezTo>
                    <a:pt x="8371" y="11692"/>
                    <a:pt x="8502" y="11383"/>
                    <a:pt x="8406" y="11121"/>
                  </a:cubicBezTo>
                  <a:lnTo>
                    <a:pt x="4239"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3" name="Google Shape;1608;p34"/>
            <p:cNvSpPr/>
            <p:nvPr/>
          </p:nvSpPr>
          <p:spPr>
            <a:xfrm>
              <a:off x="3138462" y="1994880"/>
              <a:ext cx="90181" cy="23"/>
            </a:xfrm>
            <a:custGeom>
              <a:avLst/>
              <a:gdLst/>
              <a:ahLst/>
              <a:cxnLst/>
              <a:rect l="l" t="t" r="r" b="b"/>
              <a:pathLst>
                <a:path w="3989" h="1" extrusionOk="0">
                  <a:moveTo>
                    <a:pt x="0" y="0"/>
                  </a:moveTo>
                  <a:lnTo>
                    <a:pt x="3989" y="0"/>
                  </a:lnTo>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4" name="Google Shape;1609;p34"/>
            <p:cNvSpPr/>
            <p:nvPr/>
          </p:nvSpPr>
          <p:spPr>
            <a:xfrm>
              <a:off x="3126617" y="1983034"/>
              <a:ext cx="113874" cy="23715"/>
            </a:xfrm>
            <a:custGeom>
              <a:avLst/>
              <a:gdLst/>
              <a:ahLst/>
              <a:cxnLst/>
              <a:rect l="l" t="t" r="r" b="b"/>
              <a:pathLst>
                <a:path w="5037" h="1049" extrusionOk="0">
                  <a:moveTo>
                    <a:pt x="524" y="0"/>
                  </a:moveTo>
                  <a:cubicBezTo>
                    <a:pt x="239" y="0"/>
                    <a:pt x="1" y="227"/>
                    <a:pt x="1" y="524"/>
                  </a:cubicBezTo>
                  <a:cubicBezTo>
                    <a:pt x="1" y="810"/>
                    <a:pt x="239" y="1048"/>
                    <a:pt x="524" y="1048"/>
                  </a:cubicBezTo>
                  <a:lnTo>
                    <a:pt x="4513" y="1048"/>
                  </a:lnTo>
                  <a:cubicBezTo>
                    <a:pt x="4799" y="1048"/>
                    <a:pt x="5037" y="810"/>
                    <a:pt x="5037" y="524"/>
                  </a:cubicBezTo>
                  <a:cubicBezTo>
                    <a:pt x="5037" y="227"/>
                    <a:pt x="4799" y="0"/>
                    <a:pt x="4513"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5" name="Google Shape;1610;p34"/>
            <p:cNvSpPr txBox="1"/>
            <p:nvPr/>
          </p:nvSpPr>
          <p:spPr>
            <a:xfrm>
              <a:off x="957256" y="702381"/>
              <a:ext cx="1712794" cy="444731"/>
            </a:xfrm>
            <a:prstGeom prst="rect">
              <a:avLst/>
            </a:prstGeom>
            <a:grpFill/>
            <a:ln>
              <a:noFill/>
            </a:ln>
          </p:spPr>
          <p:txBody>
            <a:bodyPr spcFirstLastPara="1" wrap="square" lIns="121900" tIns="121900" rIns="121900" bIns="121900" anchor="ctr" anchorCtr="0">
              <a:noAutofit/>
            </a:bodyPr>
            <a:lstStyle/>
            <a:p>
              <a:pPr algn="ctr"/>
              <a:r>
                <a:rPr lang="en-US" dirty="0">
                  <a:solidFill>
                    <a:schemeClr val="bg1"/>
                  </a:solidFill>
                </a:rPr>
                <a:t>B</a:t>
              </a:r>
              <a:r>
                <a:rPr lang="en-US" dirty="0" smtClean="0">
                  <a:solidFill>
                    <a:schemeClr val="bg1"/>
                  </a:solidFill>
                </a:rPr>
                <a:t>iophysical </a:t>
              </a:r>
              <a:r>
                <a:rPr lang="en-US" dirty="0">
                  <a:solidFill>
                    <a:schemeClr val="bg1"/>
                  </a:solidFill>
                </a:rPr>
                <a:t>characteristics</a:t>
              </a:r>
              <a:endParaRPr dirty="0">
                <a:solidFill>
                  <a:schemeClr val="bg1"/>
                </a:solidFill>
                <a:ea typeface="Fira Sans Extra Condensed"/>
                <a:cs typeface="Fira Sans Extra Condensed"/>
                <a:sym typeface="Fira Sans Extra Condensed"/>
              </a:endParaRPr>
            </a:p>
          </p:txBody>
        </p:sp>
        <p:sp>
          <p:nvSpPr>
            <p:cNvPr id="36" name="Google Shape;1611;p34"/>
            <p:cNvSpPr txBox="1"/>
            <p:nvPr/>
          </p:nvSpPr>
          <p:spPr>
            <a:xfrm>
              <a:off x="368956" y="1540367"/>
              <a:ext cx="2431585" cy="472036"/>
            </a:xfrm>
            <a:prstGeom prst="rect">
              <a:avLst/>
            </a:prstGeom>
            <a:grpFill/>
            <a:ln>
              <a:noFill/>
            </a:ln>
          </p:spPr>
          <p:txBody>
            <a:bodyPr spcFirstLastPara="1" wrap="square" lIns="121900" tIns="121900" rIns="121900" bIns="121900" anchor="ctr" anchorCtr="0">
              <a:noAutofit/>
            </a:bodyPr>
            <a:lstStyle/>
            <a:p>
              <a:pPr algn="ctr"/>
              <a:r>
                <a:rPr lang="en-US" dirty="0">
                  <a:solidFill>
                    <a:schemeClr val="bg1"/>
                  </a:solidFill>
                </a:rPr>
                <a:t>V</a:t>
              </a:r>
              <a:r>
                <a:rPr lang="en-US" dirty="0" smtClean="0">
                  <a:solidFill>
                    <a:schemeClr val="bg1"/>
                  </a:solidFill>
                </a:rPr>
                <a:t>ision </a:t>
              </a:r>
              <a:r>
                <a:rPr lang="en-US" dirty="0">
                  <a:solidFill>
                    <a:schemeClr val="bg1"/>
                  </a:solidFill>
                </a:rPr>
                <a:t>or projection</a:t>
              </a:r>
              <a:endParaRPr dirty="0">
                <a:solidFill>
                  <a:schemeClr val="bg1"/>
                </a:solidFill>
                <a:ea typeface="Fira Sans Extra Condensed"/>
                <a:cs typeface="Fira Sans Extra Condensed"/>
                <a:sym typeface="Fira Sans Extra Condensed"/>
              </a:endParaRPr>
            </a:p>
          </p:txBody>
        </p:sp>
      </p:grpSp>
      <p:grpSp>
        <p:nvGrpSpPr>
          <p:cNvPr id="37" name="Google Shape;1612;p34"/>
          <p:cNvGrpSpPr/>
          <p:nvPr/>
        </p:nvGrpSpPr>
        <p:grpSpPr>
          <a:xfrm>
            <a:off x="6590460" y="831875"/>
            <a:ext cx="4915845" cy="2310412"/>
            <a:chOff x="4533774" y="556026"/>
            <a:chExt cx="3686884" cy="1732809"/>
          </a:xfrm>
          <a:gradFill>
            <a:gsLst>
              <a:gs pos="1000">
                <a:schemeClr val="accent2">
                  <a:lumMod val="75000"/>
                </a:schemeClr>
              </a:gs>
              <a:gs pos="39000">
                <a:srgbClr val="9B9619"/>
              </a:gs>
              <a:gs pos="86000">
                <a:srgbClr val="CC9900"/>
              </a:gs>
            </a:gsLst>
            <a:lin ang="5400000" scaled="1"/>
          </a:gradFill>
        </p:grpSpPr>
        <p:sp>
          <p:nvSpPr>
            <p:cNvPr id="38" name="Google Shape;1613;p34"/>
            <p:cNvSpPr/>
            <p:nvPr/>
          </p:nvSpPr>
          <p:spPr>
            <a:xfrm>
              <a:off x="6575335" y="751121"/>
              <a:ext cx="101485" cy="460831"/>
            </a:xfrm>
            <a:custGeom>
              <a:avLst/>
              <a:gdLst/>
              <a:ahLst/>
              <a:cxnLst/>
              <a:rect l="l" t="t" r="r" b="b"/>
              <a:pathLst>
                <a:path w="4489" h="20384" extrusionOk="0">
                  <a:moveTo>
                    <a:pt x="3903" y="0"/>
                  </a:moveTo>
                  <a:cubicBezTo>
                    <a:pt x="3716" y="0"/>
                    <a:pt x="3532" y="100"/>
                    <a:pt x="3441" y="274"/>
                  </a:cubicBezTo>
                  <a:cubicBezTo>
                    <a:pt x="108" y="6429"/>
                    <a:pt x="0" y="13847"/>
                    <a:pt x="3132" y="20097"/>
                  </a:cubicBezTo>
                  <a:cubicBezTo>
                    <a:pt x="3215" y="20276"/>
                    <a:pt x="3406" y="20383"/>
                    <a:pt x="3596" y="20383"/>
                  </a:cubicBezTo>
                  <a:cubicBezTo>
                    <a:pt x="3679" y="20383"/>
                    <a:pt x="3751" y="20371"/>
                    <a:pt x="3834" y="20324"/>
                  </a:cubicBezTo>
                  <a:cubicBezTo>
                    <a:pt x="4084" y="20205"/>
                    <a:pt x="4191" y="19883"/>
                    <a:pt x="4060" y="19621"/>
                  </a:cubicBezTo>
                  <a:cubicBezTo>
                    <a:pt x="1084" y="13680"/>
                    <a:pt x="1191" y="6631"/>
                    <a:pt x="4358" y="774"/>
                  </a:cubicBezTo>
                  <a:cubicBezTo>
                    <a:pt x="4489" y="524"/>
                    <a:pt x="4406" y="202"/>
                    <a:pt x="4144" y="59"/>
                  </a:cubicBezTo>
                  <a:cubicBezTo>
                    <a:pt x="4068" y="19"/>
                    <a:pt x="3985" y="0"/>
                    <a:pt x="3903" y="0"/>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39" name="Google Shape;1614;p34"/>
            <p:cNvSpPr/>
            <p:nvPr/>
          </p:nvSpPr>
          <p:spPr>
            <a:xfrm>
              <a:off x="5420917" y="579380"/>
              <a:ext cx="804578" cy="804307"/>
            </a:xfrm>
            <a:custGeom>
              <a:avLst/>
              <a:gdLst/>
              <a:ahLst/>
              <a:cxnLst/>
              <a:rect l="l" t="t" r="r" b="b"/>
              <a:pathLst>
                <a:path w="35589" h="35577" extrusionOk="0">
                  <a:moveTo>
                    <a:pt x="17788" y="2096"/>
                  </a:moveTo>
                  <a:cubicBezTo>
                    <a:pt x="26444" y="2096"/>
                    <a:pt x="33493" y="9133"/>
                    <a:pt x="33493" y="17788"/>
                  </a:cubicBezTo>
                  <a:cubicBezTo>
                    <a:pt x="33493" y="26444"/>
                    <a:pt x="26444" y="33493"/>
                    <a:pt x="17788" y="33493"/>
                  </a:cubicBezTo>
                  <a:cubicBezTo>
                    <a:pt x="9133" y="33493"/>
                    <a:pt x="2096" y="26444"/>
                    <a:pt x="2096" y="17788"/>
                  </a:cubicBezTo>
                  <a:cubicBezTo>
                    <a:pt x="2096" y="9133"/>
                    <a:pt x="9133" y="2096"/>
                    <a:pt x="17788" y="2096"/>
                  </a:cubicBezTo>
                  <a:close/>
                  <a:moveTo>
                    <a:pt x="17788" y="1"/>
                  </a:moveTo>
                  <a:cubicBezTo>
                    <a:pt x="7978" y="1"/>
                    <a:pt x="0" y="7978"/>
                    <a:pt x="0" y="17788"/>
                  </a:cubicBezTo>
                  <a:cubicBezTo>
                    <a:pt x="0" y="27599"/>
                    <a:pt x="7978" y="35576"/>
                    <a:pt x="17788" y="35576"/>
                  </a:cubicBezTo>
                  <a:cubicBezTo>
                    <a:pt x="27599" y="35576"/>
                    <a:pt x="35588" y="27599"/>
                    <a:pt x="35588" y="17788"/>
                  </a:cubicBezTo>
                  <a:cubicBezTo>
                    <a:pt x="35588" y="7978"/>
                    <a:pt x="27599" y="1"/>
                    <a:pt x="17788"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0" name="Google Shape;1615;p34"/>
            <p:cNvSpPr/>
            <p:nvPr/>
          </p:nvSpPr>
          <p:spPr>
            <a:xfrm>
              <a:off x="4533774" y="1663945"/>
              <a:ext cx="688014" cy="599054"/>
            </a:xfrm>
            <a:custGeom>
              <a:avLst/>
              <a:gdLst/>
              <a:ahLst/>
              <a:cxnLst/>
              <a:rect l="l" t="t" r="r" b="b"/>
              <a:pathLst>
                <a:path w="30433" h="26498" extrusionOk="0">
                  <a:moveTo>
                    <a:pt x="1104" y="1"/>
                  </a:moveTo>
                  <a:cubicBezTo>
                    <a:pt x="568" y="1"/>
                    <a:pt x="116" y="400"/>
                    <a:pt x="60" y="935"/>
                  </a:cubicBezTo>
                  <a:cubicBezTo>
                    <a:pt x="0" y="1519"/>
                    <a:pt x="417" y="2031"/>
                    <a:pt x="1001" y="2090"/>
                  </a:cubicBezTo>
                  <a:cubicBezTo>
                    <a:pt x="14097" y="3424"/>
                    <a:pt x="25051" y="12913"/>
                    <a:pt x="28266" y="25700"/>
                  </a:cubicBezTo>
                  <a:cubicBezTo>
                    <a:pt x="28385" y="26176"/>
                    <a:pt x="28814" y="26498"/>
                    <a:pt x="29278" y="26498"/>
                  </a:cubicBezTo>
                  <a:cubicBezTo>
                    <a:pt x="29361" y="26498"/>
                    <a:pt x="29445" y="26486"/>
                    <a:pt x="29528" y="26462"/>
                  </a:cubicBezTo>
                  <a:cubicBezTo>
                    <a:pt x="30088" y="26319"/>
                    <a:pt x="30433" y="25748"/>
                    <a:pt x="30290" y="25188"/>
                  </a:cubicBezTo>
                  <a:cubicBezTo>
                    <a:pt x="26873" y="11556"/>
                    <a:pt x="15181" y="1435"/>
                    <a:pt x="1215" y="7"/>
                  </a:cubicBezTo>
                  <a:cubicBezTo>
                    <a:pt x="1178" y="3"/>
                    <a:pt x="1141" y="1"/>
                    <a:pt x="1104"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1" name="Google Shape;1616;p34"/>
            <p:cNvSpPr/>
            <p:nvPr/>
          </p:nvSpPr>
          <p:spPr>
            <a:xfrm>
              <a:off x="5359812" y="1116259"/>
              <a:ext cx="338638" cy="329843"/>
            </a:xfrm>
            <a:custGeom>
              <a:avLst/>
              <a:gdLst/>
              <a:ahLst/>
              <a:cxnLst/>
              <a:rect l="l" t="t" r="r" b="b"/>
              <a:pathLst>
                <a:path w="14979" h="14590" extrusionOk="0">
                  <a:moveTo>
                    <a:pt x="596" y="0"/>
                  </a:moveTo>
                  <a:cubicBezTo>
                    <a:pt x="540" y="0"/>
                    <a:pt x="484" y="9"/>
                    <a:pt x="429" y="28"/>
                  </a:cubicBezTo>
                  <a:cubicBezTo>
                    <a:pt x="156" y="123"/>
                    <a:pt x="1" y="409"/>
                    <a:pt x="96" y="683"/>
                  </a:cubicBezTo>
                  <a:cubicBezTo>
                    <a:pt x="2263" y="7339"/>
                    <a:pt x="7561" y="12530"/>
                    <a:pt x="14253" y="14566"/>
                  </a:cubicBezTo>
                  <a:cubicBezTo>
                    <a:pt x="14300" y="14578"/>
                    <a:pt x="14348" y="14590"/>
                    <a:pt x="14395" y="14590"/>
                  </a:cubicBezTo>
                  <a:cubicBezTo>
                    <a:pt x="14622" y="14590"/>
                    <a:pt x="14836" y="14447"/>
                    <a:pt x="14895" y="14220"/>
                  </a:cubicBezTo>
                  <a:cubicBezTo>
                    <a:pt x="14979" y="13947"/>
                    <a:pt x="14824" y="13649"/>
                    <a:pt x="14550" y="13566"/>
                  </a:cubicBezTo>
                  <a:cubicBezTo>
                    <a:pt x="8192" y="11625"/>
                    <a:pt x="3156" y="6696"/>
                    <a:pt x="1084" y="362"/>
                  </a:cubicBezTo>
                  <a:cubicBezTo>
                    <a:pt x="1018" y="143"/>
                    <a:pt x="814" y="0"/>
                    <a:pt x="596" y="0"/>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2" name="Google Shape;1617;p34"/>
            <p:cNvSpPr/>
            <p:nvPr/>
          </p:nvSpPr>
          <p:spPr>
            <a:xfrm>
              <a:off x="4943425" y="1306379"/>
              <a:ext cx="553703" cy="553974"/>
            </a:xfrm>
            <a:custGeom>
              <a:avLst/>
              <a:gdLst/>
              <a:ahLst/>
              <a:cxnLst/>
              <a:rect l="l" t="t" r="r" b="b"/>
              <a:pathLst>
                <a:path w="24492" h="24504" extrusionOk="0">
                  <a:moveTo>
                    <a:pt x="23754" y="0"/>
                  </a:moveTo>
                  <a:lnTo>
                    <a:pt x="1" y="23765"/>
                  </a:lnTo>
                  <a:lnTo>
                    <a:pt x="739" y="24503"/>
                  </a:lnTo>
                  <a:lnTo>
                    <a:pt x="24492" y="738"/>
                  </a:lnTo>
                  <a:lnTo>
                    <a:pt x="23754" y="0"/>
                  </a:ln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3" name="Google Shape;1618;p34"/>
            <p:cNvSpPr/>
            <p:nvPr/>
          </p:nvSpPr>
          <p:spPr>
            <a:xfrm>
              <a:off x="5069930" y="969657"/>
              <a:ext cx="374719" cy="23715"/>
            </a:xfrm>
            <a:custGeom>
              <a:avLst/>
              <a:gdLst/>
              <a:ahLst/>
              <a:cxnLst/>
              <a:rect l="l" t="t" r="r" b="b"/>
              <a:pathLst>
                <a:path w="16575" h="1049" extrusionOk="0">
                  <a:moveTo>
                    <a:pt x="1" y="1"/>
                  </a:moveTo>
                  <a:lnTo>
                    <a:pt x="1" y="1048"/>
                  </a:lnTo>
                  <a:lnTo>
                    <a:pt x="16574" y="1048"/>
                  </a:lnTo>
                  <a:lnTo>
                    <a:pt x="16574" y="1"/>
                  </a:ln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4" name="Google Shape;1619;p34"/>
            <p:cNvSpPr/>
            <p:nvPr/>
          </p:nvSpPr>
          <p:spPr>
            <a:xfrm>
              <a:off x="5811194" y="1379036"/>
              <a:ext cx="23715" cy="374991"/>
            </a:xfrm>
            <a:custGeom>
              <a:avLst/>
              <a:gdLst/>
              <a:ahLst/>
              <a:cxnLst/>
              <a:rect l="l" t="t" r="r" b="b"/>
              <a:pathLst>
                <a:path w="1049" h="16587" extrusionOk="0">
                  <a:moveTo>
                    <a:pt x="1" y="1"/>
                  </a:moveTo>
                  <a:lnTo>
                    <a:pt x="1" y="16586"/>
                  </a:lnTo>
                  <a:lnTo>
                    <a:pt x="1048" y="16586"/>
                  </a:lnTo>
                  <a:lnTo>
                    <a:pt x="1048" y="1"/>
                  </a:ln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5" name="Google Shape;1620;p34"/>
            <p:cNvSpPr/>
            <p:nvPr/>
          </p:nvSpPr>
          <p:spPr>
            <a:xfrm>
              <a:off x="6231899" y="969657"/>
              <a:ext cx="374968" cy="23715"/>
            </a:xfrm>
            <a:custGeom>
              <a:avLst/>
              <a:gdLst/>
              <a:ahLst/>
              <a:cxnLst/>
              <a:rect l="l" t="t" r="r" b="b"/>
              <a:pathLst>
                <a:path w="16586" h="1049" extrusionOk="0">
                  <a:moveTo>
                    <a:pt x="0" y="1"/>
                  </a:moveTo>
                  <a:lnTo>
                    <a:pt x="0" y="1048"/>
                  </a:lnTo>
                  <a:lnTo>
                    <a:pt x="16585" y="1048"/>
                  </a:lnTo>
                  <a:lnTo>
                    <a:pt x="16585" y="1"/>
                  </a:ln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6" name="Google Shape;1621;p34"/>
            <p:cNvSpPr/>
            <p:nvPr/>
          </p:nvSpPr>
          <p:spPr>
            <a:xfrm>
              <a:off x="6140366" y="920126"/>
              <a:ext cx="122781" cy="122781"/>
            </a:xfrm>
            <a:custGeom>
              <a:avLst/>
              <a:gdLst/>
              <a:ahLst/>
              <a:cxnLst/>
              <a:rect l="l" t="t" r="r" b="b"/>
              <a:pathLst>
                <a:path w="5431" h="5431" extrusionOk="0">
                  <a:moveTo>
                    <a:pt x="2716" y="1"/>
                  </a:moveTo>
                  <a:cubicBezTo>
                    <a:pt x="1215" y="1"/>
                    <a:pt x="1" y="1215"/>
                    <a:pt x="1" y="2715"/>
                  </a:cubicBezTo>
                  <a:cubicBezTo>
                    <a:pt x="1" y="4216"/>
                    <a:pt x="1215" y="5430"/>
                    <a:pt x="2716" y="5430"/>
                  </a:cubicBezTo>
                  <a:cubicBezTo>
                    <a:pt x="4216" y="5430"/>
                    <a:pt x="5430" y="4216"/>
                    <a:pt x="5430" y="2715"/>
                  </a:cubicBezTo>
                  <a:cubicBezTo>
                    <a:pt x="5430" y="1215"/>
                    <a:pt x="4216" y="1"/>
                    <a:pt x="2716"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7" name="Google Shape;1622;p34"/>
            <p:cNvSpPr/>
            <p:nvPr/>
          </p:nvSpPr>
          <p:spPr>
            <a:xfrm>
              <a:off x="6601988" y="696187"/>
              <a:ext cx="122759" cy="122781"/>
            </a:xfrm>
            <a:custGeom>
              <a:avLst/>
              <a:gdLst/>
              <a:ahLst/>
              <a:cxnLst/>
              <a:rect l="l" t="t" r="r" b="b"/>
              <a:pathLst>
                <a:path w="5430" h="5431" extrusionOk="0">
                  <a:moveTo>
                    <a:pt x="2715" y="1"/>
                  </a:moveTo>
                  <a:cubicBezTo>
                    <a:pt x="1215" y="1"/>
                    <a:pt x="0" y="1215"/>
                    <a:pt x="0" y="2715"/>
                  </a:cubicBezTo>
                  <a:cubicBezTo>
                    <a:pt x="0" y="4216"/>
                    <a:pt x="1215" y="5430"/>
                    <a:pt x="2715" y="5430"/>
                  </a:cubicBezTo>
                  <a:cubicBezTo>
                    <a:pt x="4215" y="5430"/>
                    <a:pt x="5429" y="4216"/>
                    <a:pt x="5429" y="2715"/>
                  </a:cubicBezTo>
                  <a:cubicBezTo>
                    <a:pt x="5429" y="1215"/>
                    <a:pt x="4215" y="1"/>
                    <a:pt x="2715"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8" name="Google Shape;1623;p34"/>
            <p:cNvSpPr/>
            <p:nvPr/>
          </p:nvSpPr>
          <p:spPr>
            <a:xfrm>
              <a:off x="6601988" y="1138685"/>
              <a:ext cx="122759" cy="122759"/>
            </a:xfrm>
            <a:custGeom>
              <a:avLst/>
              <a:gdLst/>
              <a:ahLst/>
              <a:cxnLst/>
              <a:rect l="l" t="t" r="r" b="b"/>
              <a:pathLst>
                <a:path w="5430" h="5430" extrusionOk="0">
                  <a:moveTo>
                    <a:pt x="2715" y="1"/>
                  </a:moveTo>
                  <a:cubicBezTo>
                    <a:pt x="1215" y="1"/>
                    <a:pt x="0" y="1215"/>
                    <a:pt x="0" y="2715"/>
                  </a:cubicBezTo>
                  <a:cubicBezTo>
                    <a:pt x="0" y="4215"/>
                    <a:pt x="1215" y="5430"/>
                    <a:pt x="2715" y="5430"/>
                  </a:cubicBezTo>
                  <a:cubicBezTo>
                    <a:pt x="4215" y="5430"/>
                    <a:pt x="5429" y="4215"/>
                    <a:pt x="5429" y="2715"/>
                  </a:cubicBezTo>
                  <a:cubicBezTo>
                    <a:pt x="5429" y="1215"/>
                    <a:pt x="4215" y="1"/>
                    <a:pt x="2715"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49" name="Google Shape;1624;p34"/>
            <p:cNvSpPr/>
            <p:nvPr/>
          </p:nvSpPr>
          <p:spPr>
            <a:xfrm>
              <a:off x="6637503" y="1174222"/>
              <a:ext cx="51703" cy="51703"/>
            </a:xfrm>
            <a:custGeom>
              <a:avLst/>
              <a:gdLst/>
              <a:ahLst/>
              <a:cxnLst/>
              <a:rect l="l" t="t" r="r" b="b"/>
              <a:pathLst>
                <a:path w="2287" h="2287" extrusionOk="0">
                  <a:moveTo>
                    <a:pt x="1144" y="0"/>
                  </a:moveTo>
                  <a:cubicBezTo>
                    <a:pt x="513" y="0"/>
                    <a:pt x="1" y="512"/>
                    <a:pt x="1" y="1143"/>
                  </a:cubicBezTo>
                  <a:cubicBezTo>
                    <a:pt x="1" y="1774"/>
                    <a:pt x="513" y="2286"/>
                    <a:pt x="1144" y="2286"/>
                  </a:cubicBezTo>
                  <a:cubicBezTo>
                    <a:pt x="1775" y="2286"/>
                    <a:pt x="2287" y="1774"/>
                    <a:pt x="2287" y="1143"/>
                  </a:cubicBezTo>
                  <a:cubicBezTo>
                    <a:pt x="2287" y="512"/>
                    <a:pt x="1775" y="0"/>
                    <a:pt x="1144" y="0"/>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0" name="Google Shape;1625;p34"/>
            <p:cNvSpPr/>
            <p:nvPr/>
          </p:nvSpPr>
          <p:spPr>
            <a:xfrm>
              <a:off x="5782665" y="775875"/>
              <a:ext cx="227748" cy="227725"/>
            </a:xfrm>
            <a:custGeom>
              <a:avLst/>
              <a:gdLst/>
              <a:ahLst/>
              <a:cxnLst/>
              <a:rect l="l" t="t" r="r" b="b"/>
              <a:pathLst>
                <a:path w="10074" h="10073" extrusionOk="0">
                  <a:moveTo>
                    <a:pt x="5037" y="1048"/>
                  </a:moveTo>
                  <a:cubicBezTo>
                    <a:pt x="7228" y="1048"/>
                    <a:pt x="9025" y="2846"/>
                    <a:pt x="9025" y="5036"/>
                  </a:cubicBezTo>
                  <a:cubicBezTo>
                    <a:pt x="9025" y="7239"/>
                    <a:pt x="7228" y="9037"/>
                    <a:pt x="5037" y="9037"/>
                  </a:cubicBezTo>
                  <a:cubicBezTo>
                    <a:pt x="2834" y="9037"/>
                    <a:pt x="1048" y="7239"/>
                    <a:pt x="1048" y="5036"/>
                  </a:cubicBezTo>
                  <a:cubicBezTo>
                    <a:pt x="1048" y="2846"/>
                    <a:pt x="2834" y="1048"/>
                    <a:pt x="5037" y="1048"/>
                  </a:cubicBezTo>
                  <a:close/>
                  <a:moveTo>
                    <a:pt x="5037" y="0"/>
                  </a:moveTo>
                  <a:cubicBezTo>
                    <a:pt x="2251" y="0"/>
                    <a:pt x="0" y="2262"/>
                    <a:pt x="0" y="5036"/>
                  </a:cubicBezTo>
                  <a:cubicBezTo>
                    <a:pt x="0" y="7822"/>
                    <a:pt x="2251" y="10073"/>
                    <a:pt x="5037" y="10073"/>
                  </a:cubicBezTo>
                  <a:cubicBezTo>
                    <a:pt x="7811" y="10073"/>
                    <a:pt x="10073" y="7822"/>
                    <a:pt x="10073" y="5036"/>
                  </a:cubicBezTo>
                  <a:cubicBezTo>
                    <a:pt x="10073" y="2262"/>
                    <a:pt x="7811" y="0"/>
                    <a:pt x="5037" y="0"/>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1" name="Google Shape;1626;p34"/>
            <p:cNvSpPr/>
            <p:nvPr/>
          </p:nvSpPr>
          <p:spPr>
            <a:xfrm>
              <a:off x="5891944" y="818940"/>
              <a:ext cx="75396" cy="75373"/>
            </a:xfrm>
            <a:custGeom>
              <a:avLst/>
              <a:gdLst/>
              <a:ahLst/>
              <a:cxnLst/>
              <a:rect l="l" t="t" r="r" b="b"/>
              <a:pathLst>
                <a:path w="3335" h="3334" extrusionOk="0">
                  <a:moveTo>
                    <a:pt x="203" y="0"/>
                  </a:moveTo>
                  <a:cubicBezTo>
                    <a:pt x="96" y="0"/>
                    <a:pt x="0" y="83"/>
                    <a:pt x="0" y="191"/>
                  </a:cubicBezTo>
                  <a:cubicBezTo>
                    <a:pt x="0" y="298"/>
                    <a:pt x="96" y="393"/>
                    <a:pt x="203" y="393"/>
                  </a:cubicBezTo>
                  <a:cubicBezTo>
                    <a:pt x="1715" y="393"/>
                    <a:pt x="2941" y="1619"/>
                    <a:pt x="2941" y="3131"/>
                  </a:cubicBezTo>
                  <a:cubicBezTo>
                    <a:pt x="2941" y="3250"/>
                    <a:pt x="3037" y="3334"/>
                    <a:pt x="3144" y="3334"/>
                  </a:cubicBezTo>
                  <a:cubicBezTo>
                    <a:pt x="3251" y="3334"/>
                    <a:pt x="3334" y="3250"/>
                    <a:pt x="3334" y="3131"/>
                  </a:cubicBezTo>
                  <a:cubicBezTo>
                    <a:pt x="3334" y="1405"/>
                    <a:pt x="1929" y="0"/>
                    <a:pt x="203" y="0"/>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2" name="Google Shape;1627;p34"/>
            <p:cNvSpPr/>
            <p:nvPr/>
          </p:nvSpPr>
          <p:spPr>
            <a:xfrm>
              <a:off x="5647546" y="955528"/>
              <a:ext cx="186015" cy="183053"/>
            </a:xfrm>
            <a:custGeom>
              <a:avLst/>
              <a:gdLst/>
              <a:ahLst/>
              <a:cxnLst/>
              <a:rect l="l" t="t" r="r" b="b"/>
              <a:pathLst>
                <a:path w="8228" h="8097" extrusionOk="0">
                  <a:moveTo>
                    <a:pt x="7490" y="0"/>
                  </a:moveTo>
                  <a:cubicBezTo>
                    <a:pt x="7317" y="0"/>
                    <a:pt x="7144" y="66"/>
                    <a:pt x="7013" y="197"/>
                  </a:cubicBezTo>
                  <a:lnTo>
                    <a:pt x="262" y="6936"/>
                  </a:lnTo>
                  <a:cubicBezTo>
                    <a:pt x="1" y="7210"/>
                    <a:pt x="1" y="7638"/>
                    <a:pt x="262" y="7900"/>
                  </a:cubicBezTo>
                  <a:cubicBezTo>
                    <a:pt x="399" y="8031"/>
                    <a:pt x="575" y="8097"/>
                    <a:pt x="749" y="8097"/>
                  </a:cubicBezTo>
                  <a:cubicBezTo>
                    <a:pt x="923" y="8097"/>
                    <a:pt x="1096" y="8031"/>
                    <a:pt x="1227" y="7900"/>
                  </a:cubicBezTo>
                  <a:lnTo>
                    <a:pt x="7966" y="1149"/>
                  </a:lnTo>
                  <a:cubicBezTo>
                    <a:pt x="8228" y="887"/>
                    <a:pt x="8228" y="459"/>
                    <a:pt x="7966" y="197"/>
                  </a:cubicBezTo>
                  <a:cubicBezTo>
                    <a:pt x="7835" y="66"/>
                    <a:pt x="7662" y="0"/>
                    <a:pt x="7490" y="0"/>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3" name="Google Shape;1628;p34"/>
            <p:cNvSpPr/>
            <p:nvPr/>
          </p:nvSpPr>
          <p:spPr>
            <a:xfrm>
              <a:off x="4535131" y="702381"/>
              <a:ext cx="558541" cy="558564"/>
            </a:xfrm>
            <a:custGeom>
              <a:avLst/>
              <a:gdLst/>
              <a:ahLst/>
              <a:cxnLst/>
              <a:rect l="l" t="t" r="r" b="b"/>
              <a:pathLst>
                <a:path w="24706" h="24707" extrusionOk="0">
                  <a:moveTo>
                    <a:pt x="12347" y="2084"/>
                  </a:moveTo>
                  <a:cubicBezTo>
                    <a:pt x="18002" y="2084"/>
                    <a:pt x="22610" y="6692"/>
                    <a:pt x="22610" y="12347"/>
                  </a:cubicBezTo>
                  <a:cubicBezTo>
                    <a:pt x="22610" y="18003"/>
                    <a:pt x="18002" y="22611"/>
                    <a:pt x="12347" y="22611"/>
                  </a:cubicBezTo>
                  <a:cubicBezTo>
                    <a:pt x="6691" y="22611"/>
                    <a:pt x="2096" y="18003"/>
                    <a:pt x="2096" y="12347"/>
                  </a:cubicBezTo>
                  <a:cubicBezTo>
                    <a:pt x="2096" y="6692"/>
                    <a:pt x="6691" y="2084"/>
                    <a:pt x="12347" y="2084"/>
                  </a:cubicBezTo>
                  <a:close/>
                  <a:moveTo>
                    <a:pt x="12347" y="1"/>
                  </a:moveTo>
                  <a:cubicBezTo>
                    <a:pt x="5536" y="1"/>
                    <a:pt x="0" y="5537"/>
                    <a:pt x="0" y="12347"/>
                  </a:cubicBezTo>
                  <a:cubicBezTo>
                    <a:pt x="0" y="19158"/>
                    <a:pt x="5536" y="24706"/>
                    <a:pt x="12347" y="24706"/>
                  </a:cubicBezTo>
                  <a:cubicBezTo>
                    <a:pt x="19157" y="24706"/>
                    <a:pt x="24705" y="19158"/>
                    <a:pt x="24705" y="12347"/>
                  </a:cubicBezTo>
                  <a:cubicBezTo>
                    <a:pt x="24705" y="5537"/>
                    <a:pt x="19157" y="1"/>
                    <a:pt x="12347"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4" name="Google Shape;1629;p34"/>
            <p:cNvSpPr/>
            <p:nvPr/>
          </p:nvSpPr>
          <p:spPr>
            <a:xfrm>
              <a:off x="5543919" y="1730294"/>
              <a:ext cx="558564" cy="558541"/>
            </a:xfrm>
            <a:custGeom>
              <a:avLst/>
              <a:gdLst/>
              <a:ahLst/>
              <a:cxnLst/>
              <a:rect l="l" t="t" r="r" b="b"/>
              <a:pathLst>
                <a:path w="24707" h="24706" extrusionOk="0">
                  <a:moveTo>
                    <a:pt x="12347" y="2084"/>
                  </a:moveTo>
                  <a:cubicBezTo>
                    <a:pt x="18003" y="2084"/>
                    <a:pt x="22611" y="6692"/>
                    <a:pt x="22611" y="12347"/>
                  </a:cubicBezTo>
                  <a:cubicBezTo>
                    <a:pt x="22611" y="18003"/>
                    <a:pt x="18003" y="22610"/>
                    <a:pt x="12347" y="22610"/>
                  </a:cubicBezTo>
                  <a:cubicBezTo>
                    <a:pt x="6692" y="22610"/>
                    <a:pt x="2096" y="18003"/>
                    <a:pt x="2096" y="12347"/>
                  </a:cubicBezTo>
                  <a:cubicBezTo>
                    <a:pt x="2096" y="6692"/>
                    <a:pt x="6692" y="2084"/>
                    <a:pt x="12347" y="2084"/>
                  </a:cubicBezTo>
                  <a:close/>
                  <a:moveTo>
                    <a:pt x="12347" y="1"/>
                  </a:moveTo>
                  <a:cubicBezTo>
                    <a:pt x="5537" y="1"/>
                    <a:pt x="1" y="5537"/>
                    <a:pt x="1" y="12347"/>
                  </a:cubicBezTo>
                  <a:cubicBezTo>
                    <a:pt x="1" y="19158"/>
                    <a:pt x="5537" y="24706"/>
                    <a:pt x="12347" y="24706"/>
                  </a:cubicBezTo>
                  <a:cubicBezTo>
                    <a:pt x="19158" y="24706"/>
                    <a:pt x="24706" y="19158"/>
                    <a:pt x="24706" y="12347"/>
                  </a:cubicBezTo>
                  <a:cubicBezTo>
                    <a:pt x="24706" y="5537"/>
                    <a:pt x="19158" y="1"/>
                    <a:pt x="12347"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5" name="Google Shape;1630;p34"/>
            <p:cNvSpPr/>
            <p:nvPr/>
          </p:nvSpPr>
          <p:spPr>
            <a:xfrm>
              <a:off x="6007963" y="1948185"/>
              <a:ext cx="122759" cy="122759"/>
            </a:xfrm>
            <a:custGeom>
              <a:avLst/>
              <a:gdLst/>
              <a:ahLst/>
              <a:cxnLst/>
              <a:rect l="l" t="t" r="r" b="b"/>
              <a:pathLst>
                <a:path w="5430" h="5430" extrusionOk="0">
                  <a:moveTo>
                    <a:pt x="2715" y="1"/>
                  </a:moveTo>
                  <a:cubicBezTo>
                    <a:pt x="1215" y="1"/>
                    <a:pt x="1" y="1215"/>
                    <a:pt x="1" y="2715"/>
                  </a:cubicBezTo>
                  <a:cubicBezTo>
                    <a:pt x="1" y="4215"/>
                    <a:pt x="1215" y="5430"/>
                    <a:pt x="2715" y="5430"/>
                  </a:cubicBezTo>
                  <a:cubicBezTo>
                    <a:pt x="4216" y="5430"/>
                    <a:pt x="5430" y="4215"/>
                    <a:pt x="5430" y="2715"/>
                  </a:cubicBezTo>
                  <a:cubicBezTo>
                    <a:pt x="5430" y="1215"/>
                    <a:pt x="4216" y="1"/>
                    <a:pt x="2715"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6" name="Google Shape;1631;p34"/>
            <p:cNvSpPr/>
            <p:nvPr/>
          </p:nvSpPr>
          <p:spPr>
            <a:xfrm>
              <a:off x="5770005" y="1910354"/>
              <a:ext cx="116858" cy="116858"/>
            </a:xfrm>
            <a:custGeom>
              <a:avLst/>
              <a:gdLst/>
              <a:ahLst/>
              <a:cxnLst/>
              <a:rect l="l" t="t" r="r" b="b"/>
              <a:pathLst>
                <a:path w="5169" h="5169" extrusionOk="0">
                  <a:moveTo>
                    <a:pt x="2585" y="1049"/>
                  </a:moveTo>
                  <a:cubicBezTo>
                    <a:pt x="3430" y="1049"/>
                    <a:pt x="4120" y="1739"/>
                    <a:pt x="4120" y="2584"/>
                  </a:cubicBezTo>
                  <a:cubicBezTo>
                    <a:pt x="4120" y="3430"/>
                    <a:pt x="3430" y="4120"/>
                    <a:pt x="2585" y="4120"/>
                  </a:cubicBezTo>
                  <a:cubicBezTo>
                    <a:pt x="1739" y="4120"/>
                    <a:pt x="1049" y="3430"/>
                    <a:pt x="1049" y="2584"/>
                  </a:cubicBezTo>
                  <a:cubicBezTo>
                    <a:pt x="1049" y="1739"/>
                    <a:pt x="1739" y="1049"/>
                    <a:pt x="2585" y="1049"/>
                  </a:cubicBezTo>
                  <a:close/>
                  <a:moveTo>
                    <a:pt x="2585" y="1"/>
                  </a:moveTo>
                  <a:cubicBezTo>
                    <a:pt x="1156" y="1"/>
                    <a:pt x="1" y="1156"/>
                    <a:pt x="1" y="2584"/>
                  </a:cubicBezTo>
                  <a:cubicBezTo>
                    <a:pt x="1" y="4013"/>
                    <a:pt x="1156" y="5168"/>
                    <a:pt x="2585" y="5168"/>
                  </a:cubicBezTo>
                  <a:cubicBezTo>
                    <a:pt x="4001" y="5168"/>
                    <a:pt x="5168" y="4013"/>
                    <a:pt x="5168" y="2584"/>
                  </a:cubicBezTo>
                  <a:cubicBezTo>
                    <a:pt x="5168" y="1156"/>
                    <a:pt x="4001" y="1"/>
                    <a:pt x="2585"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7" name="Google Shape;1632;p34"/>
            <p:cNvSpPr/>
            <p:nvPr/>
          </p:nvSpPr>
          <p:spPr>
            <a:xfrm>
              <a:off x="5720497" y="2008285"/>
              <a:ext cx="215608" cy="88350"/>
            </a:xfrm>
            <a:custGeom>
              <a:avLst/>
              <a:gdLst/>
              <a:ahLst/>
              <a:cxnLst/>
              <a:rect l="l" t="t" r="r" b="b"/>
              <a:pathLst>
                <a:path w="9537" h="3908" extrusionOk="0">
                  <a:moveTo>
                    <a:pt x="1691" y="1"/>
                  </a:moveTo>
                  <a:cubicBezTo>
                    <a:pt x="1553" y="1"/>
                    <a:pt x="1415" y="58"/>
                    <a:pt x="1310" y="169"/>
                  </a:cubicBezTo>
                  <a:cubicBezTo>
                    <a:pt x="488" y="1039"/>
                    <a:pt x="24" y="2182"/>
                    <a:pt x="12" y="3384"/>
                  </a:cubicBezTo>
                  <a:lnTo>
                    <a:pt x="0" y="3908"/>
                  </a:lnTo>
                  <a:lnTo>
                    <a:pt x="9537" y="3908"/>
                  </a:lnTo>
                  <a:lnTo>
                    <a:pt x="9537" y="3384"/>
                  </a:lnTo>
                  <a:cubicBezTo>
                    <a:pt x="9525" y="2277"/>
                    <a:pt x="9132" y="1217"/>
                    <a:pt x="8430" y="384"/>
                  </a:cubicBezTo>
                  <a:cubicBezTo>
                    <a:pt x="8323" y="257"/>
                    <a:pt x="8172" y="194"/>
                    <a:pt x="8022" y="194"/>
                  </a:cubicBezTo>
                  <a:cubicBezTo>
                    <a:pt x="7904" y="194"/>
                    <a:pt x="7786" y="233"/>
                    <a:pt x="7692" y="312"/>
                  </a:cubicBezTo>
                  <a:cubicBezTo>
                    <a:pt x="7465" y="503"/>
                    <a:pt x="7442" y="836"/>
                    <a:pt x="7620" y="1050"/>
                  </a:cubicBezTo>
                  <a:cubicBezTo>
                    <a:pt x="8061" y="1574"/>
                    <a:pt x="8335" y="2193"/>
                    <a:pt x="8442" y="2860"/>
                  </a:cubicBezTo>
                  <a:lnTo>
                    <a:pt x="1096" y="2860"/>
                  </a:lnTo>
                  <a:cubicBezTo>
                    <a:pt x="1215" y="2122"/>
                    <a:pt x="1548" y="1431"/>
                    <a:pt x="2072" y="884"/>
                  </a:cubicBezTo>
                  <a:cubicBezTo>
                    <a:pt x="2262" y="669"/>
                    <a:pt x="2262" y="348"/>
                    <a:pt x="2048" y="146"/>
                  </a:cubicBezTo>
                  <a:cubicBezTo>
                    <a:pt x="1945" y="49"/>
                    <a:pt x="1818" y="1"/>
                    <a:pt x="1691" y="1"/>
                  </a:cubicBez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8" name="Google Shape;1633;p34"/>
            <p:cNvSpPr/>
            <p:nvPr/>
          </p:nvSpPr>
          <p:spPr>
            <a:xfrm>
              <a:off x="4667808" y="832391"/>
              <a:ext cx="292338" cy="280491"/>
            </a:xfrm>
            <a:custGeom>
              <a:avLst/>
              <a:gdLst/>
              <a:ahLst/>
              <a:cxnLst/>
              <a:rect l="l" t="t" r="r" b="b"/>
              <a:pathLst>
                <a:path w="12931" h="12407" extrusionOk="0">
                  <a:moveTo>
                    <a:pt x="6406" y="2358"/>
                  </a:moveTo>
                  <a:lnTo>
                    <a:pt x="7787" y="4965"/>
                  </a:lnTo>
                  <a:lnTo>
                    <a:pt x="10705" y="5311"/>
                  </a:lnTo>
                  <a:lnTo>
                    <a:pt x="8657" y="7430"/>
                  </a:lnTo>
                  <a:lnTo>
                    <a:pt x="9228" y="10311"/>
                  </a:lnTo>
                  <a:lnTo>
                    <a:pt x="6585" y="9013"/>
                  </a:lnTo>
                  <a:lnTo>
                    <a:pt x="4013" y="10454"/>
                  </a:lnTo>
                  <a:lnTo>
                    <a:pt x="4430" y="7537"/>
                  </a:lnTo>
                  <a:lnTo>
                    <a:pt x="2275" y="5537"/>
                  </a:lnTo>
                  <a:lnTo>
                    <a:pt x="5180" y="5037"/>
                  </a:lnTo>
                  <a:lnTo>
                    <a:pt x="6406" y="2358"/>
                  </a:lnTo>
                  <a:close/>
                  <a:moveTo>
                    <a:pt x="6347" y="0"/>
                  </a:moveTo>
                  <a:lnTo>
                    <a:pt x="4454" y="4096"/>
                  </a:lnTo>
                  <a:lnTo>
                    <a:pt x="1" y="4870"/>
                  </a:lnTo>
                  <a:lnTo>
                    <a:pt x="3323" y="7930"/>
                  </a:lnTo>
                  <a:lnTo>
                    <a:pt x="2680" y="12407"/>
                  </a:lnTo>
                  <a:lnTo>
                    <a:pt x="6621" y="10192"/>
                  </a:lnTo>
                  <a:lnTo>
                    <a:pt x="10669" y="12192"/>
                  </a:lnTo>
                  <a:lnTo>
                    <a:pt x="9788" y="7763"/>
                  </a:lnTo>
                  <a:lnTo>
                    <a:pt x="12931" y="4525"/>
                  </a:lnTo>
                  <a:lnTo>
                    <a:pt x="8454" y="3989"/>
                  </a:lnTo>
                  <a:lnTo>
                    <a:pt x="6347" y="0"/>
                  </a:lnTo>
                  <a:close/>
                </a:path>
              </a:pathLst>
            </a:custGeom>
            <a:grpFill/>
            <a:ln>
              <a:noFill/>
            </a:ln>
          </p:spPr>
          <p:txBody>
            <a:bodyPr spcFirstLastPara="1" wrap="square" lIns="121900" tIns="121900" rIns="121900" bIns="121900" anchor="ctr" anchorCtr="0">
              <a:noAutofit/>
            </a:bodyPr>
            <a:lstStyle/>
            <a:p>
              <a:endParaRPr sz="2400">
                <a:solidFill>
                  <a:srgbClr val="002060"/>
                </a:solidFill>
              </a:endParaRPr>
            </a:p>
          </p:txBody>
        </p:sp>
        <p:sp>
          <p:nvSpPr>
            <p:cNvPr id="59" name="Google Shape;1634;p34"/>
            <p:cNvSpPr txBox="1"/>
            <p:nvPr/>
          </p:nvSpPr>
          <p:spPr>
            <a:xfrm>
              <a:off x="6800949" y="556026"/>
              <a:ext cx="1419709" cy="296717"/>
            </a:xfrm>
            <a:prstGeom prst="rect">
              <a:avLst/>
            </a:prstGeom>
            <a:grpFill/>
            <a:ln>
              <a:noFill/>
            </a:ln>
          </p:spPr>
          <p:txBody>
            <a:bodyPr spcFirstLastPara="1" wrap="square" lIns="121900" tIns="121900" rIns="121900" bIns="121900" anchor="ctr" anchorCtr="0">
              <a:noAutofit/>
            </a:bodyPr>
            <a:lstStyle/>
            <a:p>
              <a:pPr algn="ctr"/>
              <a:r>
                <a:rPr lang="en-US" dirty="0"/>
                <a:t>Food security</a:t>
              </a:r>
              <a:endParaRPr lang="en-US" dirty="0">
                <a:solidFill>
                  <a:srgbClr val="002060"/>
                </a:solidFill>
                <a:ea typeface="Fira Sans Extra Condensed"/>
                <a:cs typeface="Fira Sans Extra Condensed"/>
                <a:sym typeface="Fira Sans Extra Condensed"/>
              </a:endParaRPr>
            </a:p>
          </p:txBody>
        </p:sp>
        <p:sp>
          <p:nvSpPr>
            <p:cNvPr id="60" name="Google Shape;1635;p34"/>
            <p:cNvSpPr txBox="1"/>
            <p:nvPr/>
          </p:nvSpPr>
          <p:spPr>
            <a:xfrm>
              <a:off x="6800950" y="1034613"/>
              <a:ext cx="1299452" cy="628540"/>
            </a:xfrm>
            <a:prstGeom prst="rect">
              <a:avLst/>
            </a:prstGeom>
            <a:grpFill/>
            <a:ln>
              <a:noFill/>
            </a:ln>
          </p:spPr>
          <p:txBody>
            <a:bodyPr spcFirstLastPara="1" wrap="square" lIns="121900" tIns="121900" rIns="121900" bIns="121900" anchor="ctr" anchorCtr="0">
              <a:noAutofit/>
            </a:bodyPr>
            <a:lstStyle/>
            <a:p>
              <a:pPr algn="ctr"/>
              <a:r>
                <a:rPr lang="en-US" dirty="0"/>
                <a:t>M</a:t>
              </a:r>
              <a:r>
                <a:rPr lang="en-US" dirty="0" smtClean="0"/>
                <a:t>inimal </a:t>
              </a:r>
              <a:r>
                <a:rPr lang="en-US" dirty="0"/>
                <a:t>environmental impact</a:t>
              </a:r>
              <a:endParaRPr lang="en-US" dirty="0">
                <a:solidFill>
                  <a:srgbClr val="002060"/>
                </a:solidFill>
                <a:ea typeface="Fira Sans Extra Condensed"/>
                <a:cs typeface="Fira Sans Extra Condensed"/>
                <a:sym typeface="Fira Sans Extra Condensed"/>
              </a:endParaRPr>
            </a:p>
          </p:txBody>
        </p:sp>
        <p:sp>
          <p:nvSpPr>
            <p:cNvPr id="61" name="Google Shape;1636;p34"/>
            <p:cNvSpPr txBox="1"/>
            <p:nvPr/>
          </p:nvSpPr>
          <p:spPr>
            <a:xfrm>
              <a:off x="6206924" y="1831350"/>
              <a:ext cx="1519415" cy="425593"/>
            </a:xfrm>
            <a:prstGeom prst="rect">
              <a:avLst/>
            </a:prstGeom>
            <a:grpFill/>
            <a:ln>
              <a:noFill/>
            </a:ln>
          </p:spPr>
          <p:txBody>
            <a:bodyPr spcFirstLastPara="1" wrap="square" lIns="121900" tIns="121900" rIns="121900" bIns="121900" anchor="ctr" anchorCtr="0">
              <a:noAutofit/>
            </a:bodyPr>
            <a:lstStyle/>
            <a:p>
              <a:pPr algn="ctr"/>
              <a:r>
                <a:rPr lang="en-US" dirty="0" smtClean="0"/>
                <a:t>Local development</a:t>
              </a:r>
              <a:endParaRPr dirty="0">
                <a:solidFill>
                  <a:srgbClr val="002060"/>
                </a:solidFill>
                <a:ea typeface="Fira Sans Extra Condensed"/>
                <a:cs typeface="Fira Sans Extra Condensed"/>
                <a:sym typeface="Fira Sans Extra Condensed"/>
              </a:endParaRPr>
            </a:p>
          </p:txBody>
        </p:sp>
      </p:grpSp>
      <p:grpSp>
        <p:nvGrpSpPr>
          <p:cNvPr id="62" name="Google Shape;1637;p34"/>
          <p:cNvGrpSpPr/>
          <p:nvPr/>
        </p:nvGrpSpPr>
        <p:grpSpPr>
          <a:xfrm>
            <a:off x="6800038" y="3697794"/>
            <a:ext cx="3936324" cy="2477193"/>
            <a:chOff x="4690957" y="2705466"/>
            <a:chExt cx="2952243" cy="1857895"/>
          </a:xfrm>
          <a:gradFill>
            <a:gsLst>
              <a:gs pos="1000">
                <a:schemeClr val="accent2">
                  <a:lumMod val="75000"/>
                </a:schemeClr>
              </a:gs>
              <a:gs pos="39000">
                <a:srgbClr val="9B9619"/>
              </a:gs>
              <a:gs pos="86000">
                <a:srgbClr val="CC9900"/>
              </a:gs>
            </a:gsLst>
            <a:lin ang="5400000" scaled="1"/>
          </a:gradFill>
        </p:grpSpPr>
        <p:sp>
          <p:nvSpPr>
            <p:cNvPr id="63" name="Google Shape;1638;p34"/>
            <p:cNvSpPr/>
            <p:nvPr/>
          </p:nvSpPr>
          <p:spPr>
            <a:xfrm>
              <a:off x="5623064" y="2749052"/>
              <a:ext cx="804284" cy="804578"/>
            </a:xfrm>
            <a:custGeom>
              <a:avLst/>
              <a:gdLst/>
              <a:ahLst/>
              <a:cxnLst/>
              <a:rect l="l" t="t" r="r" b="b"/>
              <a:pathLst>
                <a:path w="35576" h="35589" extrusionOk="0">
                  <a:moveTo>
                    <a:pt x="17788" y="2096"/>
                  </a:moveTo>
                  <a:cubicBezTo>
                    <a:pt x="26444" y="2096"/>
                    <a:pt x="33480" y="9145"/>
                    <a:pt x="33480" y="17788"/>
                  </a:cubicBezTo>
                  <a:cubicBezTo>
                    <a:pt x="33480" y="26444"/>
                    <a:pt x="26444" y="33493"/>
                    <a:pt x="17788" y="33493"/>
                  </a:cubicBezTo>
                  <a:cubicBezTo>
                    <a:pt x="9132" y="33493"/>
                    <a:pt x="2084" y="26444"/>
                    <a:pt x="2084" y="17788"/>
                  </a:cubicBezTo>
                  <a:cubicBezTo>
                    <a:pt x="2084" y="9133"/>
                    <a:pt x="9132" y="2096"/>
                    <a:pt x="17788" y="2096"/>
                  </a:cubicBezTo>
                  <a:close/>
                  <a:moveTo>
                    <a:pt x="17788" y="1"/>
                  </a:moveTo>
                  <a:cubicBezTo>
                    <a:pt x="7977" y="1"/>
                    <a:pt x="0" y="7990"/>
                    <a:pt x="0" y="17788"/>
                  </a:cubicBezTo>
                  <a:cubicBezTo>
                    <a:pt x="0" y="27599"/>
                    <a:pt x="7977" y="35588"/>
                    <a:pt x="17788" y="35588"/>
                  </a:cubicBezTo>
                  <a:cubicBezTo>
                    <a:pt x="27599" y="35588"/>
                    <a:pt x="35576" y="27599"/>
                    <a:pt x="35576" y="17788"/>
                  </a:cubicBezTo>
                  <a:cubicBezTo>
                    <a:pt x="35576" y="7990"/>
                    <a:pt x="27599" y="1"/>
                    <a:pt x="17788"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64" name="Google Shape;1639;p34"/>
            <p:cNvSpPr/>
            <p:nvPr/>
          </p:nvSpPr>
          <p:spPr>
            <a:xfrm>
              <a:off x="4747744" y="3613588"/>
              <a:ext cx="804578" cy="804578"/>
            </a:xfrm>
            <a:custGeom>
              <a:avLst/>
              <a:gdLst/>
              <a:ahLst/>
              <a:cxnLst/>
              <a:rect l="l" t="t" r="r" b="b"/>
              <a:pathLst>
                <a:path w="35589" h="35589" extrusionOk="0">
                  <a:moveTo>
                    <a:pt x="17801" y="2096"/>
                  </a:moveTo>
                  <a:cubicBezTo>
                    <a:pt x="26457" y="2096"/>
                    <a:pt x="33493" y="9132"/>
                    <a:pt x="33493" y="17788"/>
                  </a:cubicBezTo>
                  <a:cubicBezTo>
                    <a:pt x="33493" y="26444"/>
                    <a:pt x="26457" y="33493"/>
                    <a:pt x="17801" y="33493"/>
                  </a:cubicBezTo>
                  <a:cubicBezTo>
                    <a:pt x="9145" y="33493"/>
                    <a:pt x="2096" y="26444"/>
                    <a:pt x="2096" y="17788"/>
                  </a:cubicBezTo>
                  <a:cubicBezTo>
                    <a:pt x="2096" y="9132"/>
                    <a:pt x="9145" y="2096"/>
                    <a:pt x="17801" y="2096"/>
                  </a:cubicBezTo>
                  <a:close/>
                  <a:moveTo>
                    <a:pt x="17801" y="0"/>
                  </a:moveTo>
                  <a:cubicBezTo>
                    <a:pt x="7990" y="0"/>
                    <a:pt x="1" y="7978"/>
                    <a:pt x="1" y="17788"/>
                  </a:cubicBezTo>
                  <a:cubicBezTo>
                    <a:pt x="1" y="27599"/>
                    <a:pt x="7990" y="35588"/>
                    <a:pt x="17801" y="35588"/>
                  </a:cubicBezTo>
                  <a:cubicBezTo>
                    <a:pt x="27612" y="35588"/>
                    <a:pt x="35589" y="27599"/>
                    <a:pt x="35589" y="17788"/>
                  </a:cubicBezTo>
                  <a:cubicBezTo>
                    <a:pt x="35589" y="7978"/>
                    <a:pt x="27612" y="0"/>
                    <a:pt x="17801"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65" name="Google Shape;1640;p34"/>
            <p:cNvSpPr/>
            <p:nvPr/>
          </p:nvSpPr>
          <p:spPr>
            <a:xfrm>
              <a:off x="4690957" y="2705466"/>
              <a:ext cx="484004" cy="431487"/>
            </a:xfrm>
            <a:custGeom>
              <a:avLst/>
              <a:gdLst/>
              <a:ahLst/>
              <a:cxnLst/>
              <a:rect l="l" t="t" r="r" b="b"/>
              <a:pathLst>
                <a:path w="21409" h="19086" extrusionOk="0">
                  <a:moveTo>
                    <a:pt x="20233" y="0"/>
                  </a:moveTo>
                  <a:cubicBezTo>
                    <a:pt x="19835" y="0"/>
                    <a:pt x="19451" y="224"/>
                    <a:pt x="19277" y="607"/>
                  </a:cubicBezTo>
                  <a:cubicBezTo>
                    <a:pt x="15634" y="8334"/>
                    <a:pt x="8919" y="14323"/>
                    <a:pt x="846" y="17038"/>
                  </a:cubicBezTo>
                  <a:cubicBezTo>
                    <a:pt x="298" y="17228"/>
                    <a:pt x="1" y="17823"/>
                    <a:pt x="179" y="18371"/>
                  </a:cubicBezTo>
                  <a:cubicBezTo>
                    <a:pt x="334" y="18800"/>
                    <a:pt x="739" y="19085"/>
                    <a:pt x="1179" y="19085"/>
                  </a:cubicBezTo>
                  <a:cubicBezTo>
                    <a:pt x="1287" y="19085"/>
                    <a:pt x="1394" y="19062"/>
                    <a:pt x="1513" y="19026"/>
                  </a:cubicBezTo>
                  <a:cubicBezTo>
                    <a:pt x="10121" y="16121"/>
                    <a:pt x="17289" y="9739"/>
                    <a:pt x="21170" y="1488"/>
                  </a:cubicBezTo>
                  <a:cubicBezTo>
                    <a:pt x="21408" y="976"/>
                    <a:pt x="21194" y="345"/>
                    <a:pt x="20670" y="95"/>
                  </a:cubicBezTo>
                  <a:cubicBezTo>
                    <a:pt x="20529" y="31"/>
                    <a:pt x="20380" y="0"/>
                    <a:pt x="20233"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66" name="Google Shape;1641;p34"/>
            <p:cNvSpPr/>
            <p:nvPr/>
          </p:nvSpPr>
          <p:spPr>
            <a:xfrm>
              <a:off x="5553888" y="3258193"/>
              <a:ext cx="356136" cy="360544"/>
            </a:xfrm>
            <a:custGeom>
              <a:avLst/>
              <a:gdLst/>
              <a:ahLst/>
              <a:cxnLst/>
              <a:rect l="l" t="t" r="r" b="b"/>
              <a:pathLst>
                <a:path w="15753" h="15948" extrusionOk="0">
                  <a:moveTo>
                    <a:pt x="581" y="1"/>
                  </a:moveTo>
                  <a:cubicBezTo>
                    <a:pt x="539" y="1"/>
                    <a:pt x="496" y="6"/>
                    <a:pt x="453" y="17"/>
                  </a:cubicBezTo>
                  <a:cubicBezTo>
                    <a:pt x="167" y="89"/>
                    <a:pt x="0" y="374"/>
                    <a:pt x="72" y="648"/>
                  </a:cubicBezTo>
                  <a:cubicBezTo>
                    <a:pt x="1977" y="8006"/>
                    <a:pt x="7715" y="13864"/>
                    <a:pt x="15026" y="15924"/>
                  </a:cubicBezTo>
                  <a:cubicBezTo>
                    <a:pt x="15073" y="15936"/>
                    <a:pt x="15121" y="15948"/>
                    <a:pt x="15169" y="15948"/>
                  </a:cubicBezTo>
                  <a:cubicBezTo>
                    <a:pt x="15395" y="15948"/>
                    <a:pt x="15609" y="15793"/>
                    <a:pt x="15681" y="15567"/>
                  </a:cubicBezTo>
                  <a:cubicBezTo>
                    <a:pt x="15752" y="15281"/>
                    <a:pt x="15597" y="14995"/>
                    <a:pt x="15312" y="14924"/>
                  </a:cubicBezTo>
                  <a:cubicBezTo>
                    <a:pt x="8358" y="12959"/>
                    <a:pt x="2905" y="7387"/>
                    <a:pt x="1084" y="386"/>
                  </a:cubicBezTo>
                  <a:cubicBezTo>
                    <a:pt x="1023" y="155"/>
                    <a:pt x="811" y="1"/>
                    <a:pt x="581"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67" name="Google Shape;1642;p34"/>
            <p:cNvSpPr/>
            <p:nvPr/>
          </p:nvSpPr>
          <p:spPr>
            <a:xfrm>
              <a:off x="5238687" y="3541722"/>
              <a:ext cx="374991" cy="340514"/>
            </a:xfrm>
            <a:custGeom>
              <a:avLst/>
              <a:gdLst/>
              <a:ahLst/>
              <a:cxnLst/>
              <a:rect l="l" t="t" r="r" b="b"/>
              <a:pathLst>
                <a:path w="16587" h="15062" extrusionOk="0">
                  <a:moveTo>
                    <a:pt x="581" y="1"/>
                  </a:moveTo>
                  <a:cubicBezTo>
                    <a:pt x="335" y="1"/>
                    <a:pt x="112" y="168"/>
                    <a:pt x="60" y="417"/>
                  </a:cubicBezTo>
                  <a:cubicBezTo>
                    <a:pt x="1" y="703"/>
                    <a:pt x="180" y="977"/>
                    <a:pt x="465" y="1036"/>
                  </a:cubicBezTo>
                  <a:cubicBezTo>
                    <a:pt x="7514" y="2584"/>
                    <a:pt x="13276" y="7823"/>
                    <a:pt x="15503" y="14693"/>
                  </a:cubicBezTo>
                  <a:cubicBezTo>
                    <a:pt x="15574" y="14919"/>
                    <a:pt x="15777" y="15062"/>
                    <a:pt x="15991" y="15062"/>
                  </a:cubicBezTo>
                  <a:cubicBezTo>
                    <a:pt x="16051" y="15062"/>
                    <a:pt x="16110" y="15050"/>
                    <a:pt x="16158" y="15026"/>
                  </a:cubicBezTo>
                  <a:cubicBezTo>
                    <a:pt x="16432" y="14943"/>
                    <a:pt x="16586" y="14645"/>
                    <a:pt x="16491" y="14371"/>
                  </a:cubicBezTo>
                  <a:cubicBezTo>
                    <a:pt x="14157" y="7144"/>
                    <a:pt x="8097" y="1643"/>
                    <a:pt x="692" y="12"/>
                  </a:cubicBezTo>
                  <a:cubicBezTo>
                    <a:pt x="654" y="5"/>
                    <a:pt x="617" y="1"/>
                    <a:pt x="581"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68" name="Google Shape;1643;p34"/>
            <p:cNvSpPr/>
            <p:nvPr/>
          </p:nvSpPr>
          <p:spPr>
            <a:xfrm>
              <a:off x="4972768" y="2960602"/>
              <a:ext cx="623967" cy="623967"/>
            </a:xfrm>
            <a:custGeom>
              <a:avLst/>
              <a:gdLst/>
              <a:ahLst/>
              <a:cxnLst/>
              <a:rect l="l" t="t" r="r" b="b"/>
              <a:pathLst>
                <a:path w="27600" h="27600" extrusionOk="0">
                  <a:moveTo>
                    <a:pt x="739" y="1"/>
                  </a:moveTo>
                  <a:lnTo>
                    <a:pt x="1" y="739"/>
                  </a:lnTo>
                  <a:lnTo>
                    <a:pt x="26861" y="27600"/>
                  </a:lnTo>
                  <a:lnTo>
                    <a:pt x="27599" y="26861"/>
                  </a:lnTo>
                  <a:lnTo>
                    <a:pt x="739" y="1"/>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69" name="Google Shape;1644;p34"/>
            <p:cNvSpPr/>
            <p:nvPr/>
          </p:nvSpPr>
          <p:spPr>
            <a:xfrm>
              <a:off x="5473409" y="3468251"/>
              <a:ext cx="217778" cy="217778"/>
            </a:xfrm>
            <a:custGeom>
              <a:avLst/>
              <a:gdLst/>
              <a:ahLst/>
              <a:cxnLst/>
              <a:rect l="l" t="t" r="r" b="b"/>
              <a:pathLst>
                <a:path w="9633" h="9633" extrusionOk="0">
                  <a:moveTo>
                    <a:pt x="8894" y="0"/>
                  </a:moveTo>
                  <a:lnTo>
                    <a:pt x="0" y="8894"/>
                  </a:lnTo>
                  <a:lnTo>
                    <a:pt x="738" y="9632"/>
                  </a:lnTo>
                  <a:lnTo>
                    <a:pt x="9632" y="738"/>
                  </a:lnTo>
                  <a:lnTo>
                    <a:pt x="8894"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0" name="Google Shape;1645;p34"/>
            <p:cNvSpPr/>
            <p:nvPr/>
          </p:nvSpPr>
          <p:spPr>
            <a:xfrm>
              <a:off x="5456551" y="4054978"/>
              <a:ext cx="122487" cy="122781"/>
            </a:xfrm>
            <a:custGeom>
              <a:avLst/>
              <a:gdLst/>
              <a:ahLst/>
              <a:cxnLst/>
              <a:rect l="l" t="t" r="r" b="b"/>
              <a:pathLst>
                <a:path w="5418" h="5431" extrusionOk="0">
                  <a:moveTo>
                    <a:pt x="2703" y="1"/>
                  </a:moveTo>
                  <a:cubicBezTo>
                    <a:pt x="1215" y="1"/>
                    <a:pt x="0" y="1215"/>
                    <a:pt x="0" y="2715"/>
                  </a:cubicBezTo>
                  <a:cubicBezTo>
                    <a:pt x="0" y="4216"/>
                    <a:pt x="1215" y="5430"/>
                    <a:pt x="2703" y="5430"/>
                  </a:cubicBezTo>
                  <a:cubicBezTo>
                    <a:pt x="4203" y="5430"/>
                    <a:pt x="5418" y="4216"/>
                    <a:pt x="5418" y="2715"/>
                  </a:cubicBezTo>
                  <a:cubicBezTo>
                    <a:pt x="5418" y="1215"/>
                    <a:pt x="4203" y="1"/>
                    <a:pt x="2703"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1" name="Google Shape;1646;p34"/>
            <p:cNvSpPr/>
            <p:nvPr/>
          </p:nvSpPr>
          <p:spPr>
            <a:xfrm>
              <a:off x="6337873" y="3107031"/>
              <a:ext cx="122759" cy="122759"/>
            </a:xfrm>
            <a:custGeom>
              <a:avLst/>
              <a:gdLst/>
              <a:ahLst/>
              <a:cxnLst/>
              <a:rect l="l" t="t" r="r" b="b"/>
              <a:pathLst>
                <a:path w="5430" h="5430" extrusionOk="0">
                  <a:moveTo>
                    <a:pt x="2715" y="1"/>
                  </a:moveTo>
                  <a:cubicBezTo>
                    <a:pt x="1215" y="1"/>
                    <a:pt x="0" y="1215"/>
                    <a:pt x="0" y="2715"/>
                  </a:cubicBezTo>
                  <a:cubicBezTo>
                    <a:pt x="0" y="4215"/>
                    <a:pt x="1215" y="5430"/>
                    <a:pt x="2715" y="5430"/>
                  </a:cubicBezTo>
                  <a:cubicBezTo>
                    <a:pt x="4215" y="5430"/>
                    <a:pt x="5430" y="4215"/>
                    <a:pt x="5430" y="2715"/>
                  </a:cubicBezTo>
                  <a:cubicBezTo>
                    <a:pt x="5430" y="1215"/>
                    <a:pt x="4215" y="1"/>
                    <a:pt x="2715"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2" name="Google Shape;1647;p34"/>
            <p:cNvSpPr/>
            <p:nvPr/>
          </p:nvSpPr>
          <p:spPr>
            <a:xfrm>
              <a:off x="5870400" y="2990759"/>
              <a:ext cx="309587" cy="355322"/>
            </a:xfrm>
            <a:custGeom>
              <a:avLst/>
              <a:gdLst/>
              <a:ahLst/>
              <a:cxnLst/>
              <a:rect l="l" t="t" r="r" b="b"/>
              <a:pathLst>
                <a:path w="13694" h="15717" extrusionOk="0">
                  <a:moveTo>
                    <a:pt x="6847" y="1036"/>
                  </a:moveTo>
                  <a:cubicBezTo>
                    <a:pt x="10050" y="1036"/>
                    <a:pt x="12645" y="3644"/>
                    <a:pt x="12645" y="6846"/>
                  </a:cubicBezTo>
                  <a:cubicBezTo>
                    <a:pt x="12645" y="10049"/>
                    <a:pt x="10050" y="12645"/>
                    <a:pt x="6847" y="12645"/>
                  </a:cubicBezTo>
                  <a:cubicBezTo>
                    <a:pt x="6180" y="12645"/>
                    <a:pt x="5525" y="12526"/>
                    <a:pt x="4882" y="12300"/>
                  </a:cubicBezTo>
                  <a:lnTo>
                    <a:pt x="4644" y="12216"/>
                  </a:lnTo>
                  <a:lnTo>
                    <a:pt x="2549" y="13538"/>
                  </a:lnTo>
                  <a:lnTo>
                    <a:pt x="2549" y="13538"/>
                  </a:lnTo>
                  <a:lnTo>
                    <a:pt x="2989" y="11192"/>
                  </a:lnTo>
                  <a:lnTo>
                    <a:pt x="2799" y="10990"/>
                  </a:lnTo>
                  <a:cubicBezTo>
                    <a:pt x="1668" y="9894"/>
                    <a:pt x="1037" y="8418"/>
                    <a:pt x="1037" y="6846"/>
                  </a:cubicBezTo>
                  <a:cubicBezTo>
                    <a:pt x="1037" y="3644"/>
                    <a:pt x="3644" y="1036"/>
                    <a:pt x="6847" y="1036"/>
                  </a:cubicBezTo>
                  <a:close/>
                  <a:moveTo>
                    <a:pt x="6847" y="0"/>
                  </a:moveTo>
                  <a:cubicBezTo>
                    <a:pt x="3073" y="0"/>
                    <a:pt x="1" y="3072"/>
                    <a:pt x="1" y="6846"/>
                  </a:cubicBezTo>
                  <a:cubicBezTo>
                    <a:pt x="1" y="8609"/>
                    <a:pt x="656" y="10264"/>
                    <a:pt x="1858" y="11538"/>
                  </a:cubicBezTo>
                  <a:lnTo>
                    <a:pt x="1072" y="15717"/>
                  </a:lnTo>
                  <a:lnTo>
                    <a:pt x="1072" y="15717"/>
                  </a:lnTo>
                  <a:lnTo>
                    <a:pt x="4775" y="13371"/>
                  </a:lnTo>
                  <a:cubicBezTo>
                    <a:pt x="5454" y="13585"/>
                    <a:pt x="6145" y="13693"/>
                    <a:pt x="6847" y="13693"/>
                  </a:cubicBezTo>
                  <a:cubicBezTo>
                    <a:pt x="10621" y="13693"/>
                    <a:pt x="13693" y="10621"/>
                    <a:pt x="13693" y="6846"/>
                  </a:cubicBezTo>
                  <a:cubicBezTo>
                    <a:pt x="13693" y="3072"/>
                    <a:pt x="10621" y="0"/>
                    <a:pt x="6847"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3" name="Google Shape;1648;p34"/>
            <p:cNvSpPr/>
            <p:nvPr/>
          </p:nvSpPr>
          <p:spPr>
            <a:xfrm>
              <a:off x="5966500" y="3110528"/>
              <a:ext cx="128139" cy="23715"/>
            </a:xfrm>
            <a:custGeom>
              <a:avLst/>
              <a:gdLst/>
              <a:ahLst/>
              <a:cxnLst/>
              <a:rect l="l" t="t" r="r" b="b"/>
              <a:pathLst>
                <a:path w="5668" h="1049" extrusionOk="0">
                  <a:moveTo>
                    <a:pt x="0" y="1"/>
                  </a:moveTo>
                  <a:lnTo>
                    <a:pt x="0" y="1048"/>
                  </a:lnTo>
                  <a:lnTo>
                    <a:pt x="5668" y="1048"/>
                  </a:lnTo>
                  <a:lnTo>
                    <a:pt x="5668" y="1"/>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4" name="Google Shape;1649;p34"/>
            <p:cNvSpPr/>
            <p:nvPr/>
          </p:nvSpPr>
          <p:spPr>
            <a:xfrm>
              <a:off x="5966500" y="3150089"/>
              <a:ext cx="128139" cy="23715"/>
            </a:xfrm>
            <a:custGeom>
              <a:avLst/>
              <a:gdLst/>
              <a:ahLst/>
              <a:cxnLst/>
              <a:rect l="l" t="t" r="r" b="b"/>
              <a:pathLst>
                <a:path w="5668" h="1049" extrusionOk="0">
                  <a:moveTo>
                    <a:pt x="0" y="1"/>
                  </a:moveTo>
                  <a:lnTo>
                    <a:pt x="0" y="1049"/>
                  </a:lnTo>
                  <a:lnTo>
                    <a:pt x="5668" y="1049"/>
                  </a:lnTo>
                  <a:lnTo>
                    <a:pt x="5668" y="1"/>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5" name="Google Shape;1650;p34"/>
            <p:cNvSpPr/>
            <p:nvPr/>
          </p:nvSpPr>
          <p:spPr>
            <a:xfrm>
              <a:off x="4894437" y="3761886"/>
              <a:ext cx="507154" cy="507154"/>
            </a:xfrm>
            <a:custGeom>
              <a:avLst/>
              <a:gdLst/>
              <a:ahLst/>
              <a:cxnLst/>
              <a:rect l="l" t="t" r="r" b="b"/>
              <a:pathLst>
                <a:path w="22433" h="22433" extrusionOk="0">
                  <a:moveTo>
                    <a:pt x="11217" y="1"/>
                  </a:moveTo>
                  <a:cubicBezTo>
                    <a:pt x="5025" y="1"/>
                    <a:pt x="1" y="5013"/>
                    <a:pt x="1" y="11216"/>
                  </a:cubicBezTo>
                  <a:cubicBezTo>
                    <a:pt x="1" y="17408"/>
                    <a:pt x="5025" y="22432"/>
                    <a:pt x="11217" y="22432"/>
                  </a:cubicBezTo>
                  <a:cubicBezTo>
                    <a:pt x="17420" y="22432"/>
                    <a:pt x="22432" y="17408"/>
                    <a:pt x="22432" y="11216"/>
                  </a:cubicBezTo>
                  <a:cubicBezTo>
                    <a:pt x="22432" y="5013"/>
                    <a:pt x="17420" y="1"/>
                    <a:pt x="11217"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6" name="Google Shape;1651;p34"/>
            <p:cNvSpPr/>
            <p:nvPr/>
          </p:nvSpPr>
          <p:spPr>
            <a:xfrm>
              <a:off x="5075039" y="3885701"/>
              <a:ext cx="176881" cy="248456"/>
            </a:xfrm>
            <a:custGeom>
              <a:avLst/>
              <a:gdLst/>
              <a:ahLst/>
              <a:cxnLst/>
              <a:rect l="l" t="t" r="r" b="b"/>
              <a:pathLst>
                <a:path w="7824" h="10990" extrusionOk="0">
                  <a:moveTo>
                    <a:pt x="2918" y="1048"/>
                  </a:moveTo>
                  <a:cubicBezTo>
                    <a:pt x="3704" y="1048"/>
                    <a:pt x="4347" y="1679"/>
                    <a:pt x="4347" y="2465"/>
                  </a:cubicBezTo>
                  <a:cubicBezTo>
                    <a:pt x="4347" y="3251"/>
                    <a:pt x="3704" y="3894"/>
                    <a:pt x="2918" y="3894"/>
                  </a:cubicBezTo>
                  <a:lnTo>
                    <a:pt x="1037" y="3894"/>
                  </a:lnTo>
                  <a:lnTo>
                    <a:pt x="1037" y="1048"/>
                  </a:lnTo>
                  <a:close/>
                  <a:moveTo>
                    <a:pt x="4275" y="4930"/>
                  </a:moveTo>
                  <a:cubicBezTo>
                    <a:pt x="5656" y="4930"/>
                    <a:pt x="6776" y="6061"/>
                    <a:pt x="6776" y="7442"/>
                  </a:cubicBezTo>
                  <a:cubicBezTo>
                    <a:pt x="6776" y="8823"/>
                    <a:pt x="5656" y="9942"/>
                    <a:pt x="4275" y="9942"/>
                  </a:cubicBezTo>
                  <a:lnTo>
                    <a:pt x="1037" y="9942"/>
                  </a:lnTo>
                  <a:lnTo>
                    <a:pt x="1037" y="4930"/>
                  </a:lnTo>
                  <a:close/>
                  <a:moveTo>
                    <a:pt x="1" y="1"/>
                  </a:moveTo>
                  <a:lnTo>
                    <a:pt x="1" y="917"/>
                  </a:lnTo>
                  <a:lnTo>
                    <a:pt x="1" y="1048"/>
                  </a:lnTo>
                  <a:lnTo>
                    <a:pt x="1" y="3894"/>
                  </a:lnTo>
                  <a:lnTo>
                    <a:pt x="1" y="4930"/>
                  </a:lnTo>
                  <a:lnTo>
                    <a:pt x="1" y="9942"/>
                  </a:lnTo>
                  <a:lnTo>
                    <a:pt x="1" y="10466"/>
                  </a:lnTo>
                  <a:lnTo>
                    <a:pt x="1" y="10990"/>
                  </a:lnTo>
                  <a:lnTo>
                    <a:pt x="4275" y="10990"/>
                  </a:lnTo>
                  <a:cubicBezTo>
                    <a:pt x="6228" y="10990"/>
                    <a:pt x="7823" y="9395"/>
                    <a:pt x="7823" y="7442"/>
                  </a:cubicBezTo>
                  <a:cubicBezTo>
                    <a:pt x="7823" y="5692"/>
                    <a:pt x="6561" y="4239"/>
                    <a:pt x="4894" y="3942"/>
                  </a:cubicBezTo>
                  <a:cubicBezTo>
                    <a:pt x="5204" y="3537"/>
                    <a:pt x="5394" y="3025"/>
                    <a:pt x="5394" y="2465"/>
                  </a:cubicBezTo>
                  <a:cubicBezTo>
                    <a:pt x="5394" y="1108"/>
                    <a:pt x="4287" y="1"/>
                    <a:pt x="2918"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77" name="Google Shape;1652;p34"/>
            <p:cNvSpPr txBox="1"/>
            <p:nvPr/>
          </p:nvSpPr>
          <p:spPr>
            <a:xfrm>
              <a:off x="6529900" y="2718543"/>
              <a:ext cx="1113300" cy="615320"/>
            </a:xfrm>
            <a:prstGeom prst="rect">
              <a:avLst/>
            </a:prstGeom>
            <a:grpFill/>
            <a:ln>
              <a:noFill/>
            </a:ln>
          </p:spPr>
          <p:txBody>
            <a:bodyPr spcFirstLastPara="1" wrap="square" lIns="121900" tIns="121900" rIns="121900" bIns="121900" anchor="ctr" anchorCtr="0">
              <a:noAutofit/>
            </a:bodyPr>
            <a:lstStyle/>
            <a:p>
              <a:pPr algn="ctr"/>
              <a:r>
                <a:rPr lang="en-US" dirty="0" smtClean="0"/>
                <a:t>Results </a:t>
              </a:r>
              <a:r>
                <a:rPr lang="en-US" dirty="0"/>
                <a:t>are products or services</a:t>
              </a:r>
              <a:endParaRPr dirty="0">
                <a:solidFill>
                  <a:schemeClr val="bg1"/>
                </a:solidFill>
                <a:ea typeface="Fira Sans Extra Condensed"/>
                <a:cs typeface="Fira Sans Extra Condensed"/>
                <a:sym typeface="Fira Sans Extra Condensed"/>
              </a:endParaRPr>
            </a:p>
          </p:txBody>
        </p:sp>
        <p:sp>
          <p:nvSpPr>
            <p:cNvPr id="78" name="Google Shape;1653;p34"/>
            <p:cNvSpPr txBox="1"/>
            <p:nvPr/>
          </p:nvSpPr>
          <p:spPr>
            <a:xfrm>
              <a:off x="5655250" y="3950912"/>
              <a:ext cx="1495456" cy="612449"/>
            </a:xfrm>
            <a:prstGeom prst="rect">
              <a:avLst/>
            </a:prstGeom>
            <a:grpFill/>
            <a:ln>
              <a:noFill/>
            </a:ln>
          </p:spPr>
          <p:txBody>
            <a:bodyPr spcFirstLastPara="1" wrap="square" lIns="121900" tIns="121900" rIns="121900" bIns="121900" anchor="ctr" anchorCtr="0">
              <a:noAutofit/>
            </a:bodyPr>
            <a:lstStyle/>
            <a:p>
              <a:pPr algn="ctr"/>
              <a:r>
                <a:rPr lang="en-US" dirty="0"/>
                <a:t>O</a:t>
              </a:r>
              <a:r>
                <a:rPr lang="en-US" dirty="0" smtClean="0"/>
                <a:t>ptions </a:t>
              </a:r>
              <a:r>
                <a:rPr lang="en-US" dirty="0"/>
                <a:t>for the use of </a:t>
              </a:r>
              <a:r>
                <a:rPr lang="en-US" dirty="0" smtClean="0"/>
                <a:t>Natural Resources</a:t>
              </a:r>
              <a:endParaRPr dirty="0">
                <a:solidFill>
                  <a:schemeClr val="bg1"/>
                </a:solidFill>
                <a:ea typeface="Fira Sans Extra Condensed"/>
                <a:cs typeface="Fira Sans Extra Condensed"/>
                <a:sym typeface="Fira Sans Extra Condensed"/>
              </a:endParaRPr>
            </a:p>
          </p:txBody>
        </p:sp>
      </p:grpSp>
      <p:grpSp>
        <p:nvGrpSpPr>
          <p:cNvPr id="79" name="Google Shape;1654;p34"/>
          <p:cNvGrpSpPr/>
          <p:nvPr/>
        </p:nvGrpSpPr>
        <p:grpSpPr>
          <a:xfrm>
            <a:off x="1145929" y="3137757"/>
            <a:ext cx="5689900" cy="3065885"/>
            <a:chOff x="450375" y="2285437"/>
            <a:chExt cx="4267425" cy="2299413"/>
          </a:xfrm>
          <a:gradFill>
            <a:gsLst>
              <a:gs pos="24000">
                <a:schemeClr val="accent2">
                  <a:lumMod val="75000"/>
                </a:schemeClr>
              </a:gs>
              <a:gs pos="8000">
                <a:srgbClr val="9B9619"/>
              </a:gs>
              <a:gs pos="86000">
                <a:srgbClr val="CC9900"/>
              </a:gs>
            </a:gsLst>
            <a:lin ang="5400000" scaled="1"/>
          </a:gradFill>
        </p:grpSpPr>
        <p:sp>
          <p:nvSpPr>
            <p:cNvPr id="80" name="Google Shape;1655;p34"/>
            <p:cNvSpPr/>
            <p:nvPr/>
          </p:nvSpPr>
          <p:spPr>
            <a:xfrm>
              <a:off x="2770249" y="3458553"/>
              <a:ext cx="804307" cy="804307"/>
            </a:xfrm>
            <a:custGeom>
              <a:avLst/>
              <a:gdLst/>
              <a:ahLst/>
              <a:cxnLst/>
              <a:rect l="l" t="t" r="r" b="b"/>
              <a:pathLst>
                <a:path w="35577" h="35577" extrusionOk="0">
                  <a:moveTo>
                    <a:pt x="17789" y="2096"/>
                  </a:moveTo>
                  <a:cubicBezTo>
                    <a:pt x="26445" y="2096"/>
                    <a:pt x="33481" y="9132"/>
                    <a:pt x="33481" y="17788"/>
                  </a:cubicBezTo>
                  <a:cubicBezTo>
                    <a:pt x="33481" y="26444"/>
                    <a:pt x="26445" y="33493"/>
                    <a:pt x="17789" y="33493"/>
                  </a:cubicBezTo>
                  <a:cubicBezTo>
                    <a:pt x="9133" y="33493"/>
                    <a:pt x="2084" y="26444"/>
                    <a:pt x="2084" y="17788"/>
                  </a:cubicBezTo>
                  <a:cubicBezTo>
                    <a:pt x="2084" y="9132"/>
                    <a:pt x="9133" y="2096"/>
                    <a:pt x="17789" y="2096"/>
                  </a:cubicBezTo>
                  <a:close/>
                  <a:moveTo>
                    <a:pt x="17789" y="0"/>
                  </a:moveTo>
                  <a:cubicBezTo>
                    <a:pt x="7978" y="0"/>
                    <a:pt x="1" y="7978"/>
                    <a:pt x="1" y="17788"/>
                  </a:cubicBezTo>
                  <a:cubicBezTo>
                    <a:pt x="1" y="27599"/>
                    <a:pt x="7978" y="35576"/>
                    <a:pt x="17789" y="35576"/>
                  </a:cubicBezTo>
                  <a:cubicBezTo>
                    <a:pt x="27599" y="35576"/>
                    <a:pt x="35577" y="27599"/>
                    <a:pt x="35577" y="17788"/>
                  </a:cubicBezTo>
                  <a:cubicBezTo>
                    <a:pt x="35577" y="7978"/>
                    <a:pt x="27599" y="0"/>
                    <a:pt x="17789"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1" name="Google Shape;1656;p34"/>
            <p:cNvSpPr/>
            <p:nvPr/>
          </p:nvSpPr>
          <p:spPr>
            <a:xfrm>
              <a:off x="3756182" y="2610497"/>
              <a:ext cx="638752" cy="555534"/>
            </a:xfrm>
            <a:custGeom>
              <a:avLst/>
              <a:gdLst/>
              <a:ahLst/>
              <a:cxnLst/>
              <a:rect l="l" t="t" r="r" b="b"/>
              <a:pathLst>
                <a:path w="28254" h="24573" extrusionOk="0">
                  <a:moveTo>
                    <a:pt x="1165" y="0"/>
                  </a:moveTo>
                  <a:cubicBezTo>
                    <a:pt x="1064" y="0"/>
                    <a:pt x="960" y="15"/>
                    <a:pt x="858" y="46"/>
                  </a:cubicBezTo>
                  <a:cubicBezTo>
                    <a:pt x="310" y="224"/>
                    <a:pt x="0" y="808"/>
                    <a:pt x="179" y="1355"/>
                  </a:cubicBezTo>
                  <a:cubicBezTo>
                    <a:pt x="2012" y="7296"/>
                    <a:pt x="5477" y="12618"/>
                    <a:pt x="10204" y="16726"/>
                  </a:cubicBezTo>
                  <a:cubicBezTo>
                    <a:pt x="14966" y="20881"/>
                    <a:pt x="20765" y="23584"/>
                    <a:pt x="26968" y="24560"/>
                  </a:cubicBezTo>
                  <a:cubicBezTo>
                    <a:pt x="27016" y="24572"/>
                    <a:pt x="27075" y="24572"/>
                    <a:pt x="27123" y="24572"/>
                  </a:cubicBezTo>
                  <a:cubicBezTo>
                    <a:pt x="27635" y="24572"/>
                    <a:pt x="28075" y="24203"/>
                    <a:pt x="28159" y="23691"/>
                  </a:cubicBezTo>
                  <a:cubicBezTo>
                    <a:pt x="28254" y="23120"/>
                    <a:pt x="27861" y="22584"/>
                    <a:pt x="27289" y="22501"/>
                  </a:cubicBezTo>
                  <a:cubicBezTo>
                    <a:pt x="21479" y="21584"/>
                    <a:pt x="16038" y="19048"/>
                    <a:pt x="11573" y="15155"/>
                  </a:cubicBezTo>
                  <a:cubicBezTo>
                    <a:pt x="7144" y="11297"/>
                    <a:pt x="3894" y="6308"/>
                    <a:pt x="2167" y="736"/>
                  </a:cubicBezTo>
                  <a:cubicBezTo>
                    <a:pt x="2031" y="289"/>
                    <a:pt x="1617" y="0"/>
                    <a:pt x="1165"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2" name="Google Shape;1657;p34"/>
            <p:cNvSpPr/>
            <p:nvPr/>
          </p:nvSpPr>
          <p:spPr>
            <a:xfrm>
              <a:off x="3325259" y="3405903"/>
              <a:ext cx="278886" cy="245947"/>
            </a:xfrm>
            <a:custGeom>
              <a:avLst/>
              <a:gdLst/>
              <a:ahLst/>
              <a:cxnLst/>
              <a:rect l="l" t="t" r="r" b="b"/>
              <a:pathLst>
                <a:path w="12336" h="10879" extrusionOk="0">
                  <a:moveTo>
                    <a:pt x="593" y="1"/>
                  </a:moveTo>
                  <a:cubicBezTo>
                    <a:pt x="379" y="1"/>
                    <a:pt x="179" y="127"/>
                    <a:pt x="96" y="341"/>
                  </a:cubicBezTo>
                  <a:cubicBezTo>
                    <a:pt x="0" y="615"/>
                    <a:pt x="131" y="913"/>
                    <a:pt x="405" y="1008"/>
                  </a:cubicBezTo>
                  <a:cubicBezTo>
                    <a:pt x="5072" y="2770"/>
                    <a:pt x="8942" y="6175"/>
                    <a:pt x="11276" y="10592"/>
                  </a:cubicBezTo>
                  <a:cubicBezTo>
                    <a:pt x="11371" y="10771"/>
                    <a:pt x="11561" y="10878"/>
                    <a:pt x="11740" y="10878"/>
                  </a:cubicBezTo>
                  <a:cubicBezTo>
                    <a:pt x="11823" y="10878"/>
                    <a:pt x="11907" y="10854"/>
                    <a:pt x="11990" y="10819"/>
                  </a:cubicBezTo>
                  <a:cubicBezTo>
                    <a:pt x="12240" y="10676"/>
                    <a:pt x="12335" y="10366"/>
                    <a:pt x="12204" y="10104"/>
                  </a:cubicBezTo>
                  <a:cubicBezTo>
                    <a:pt x="9740" y="5461"/>
                    <a:pt x="5680" y="1877"/>
                    <a:pt x="774" y="32"/>
                  </a:cubicBezTo>
                  <a:cubicBezTo>
                    <a:pt x="714" y="11"/>
                    <a:pt x="653" y="1"/>
                    <a:pt x="593"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3" name="Google Shape;1658;p34"/>
            <p:cNvSpPr/>
            <p:nvPr/>
          </p:nvSpPr>
          <p:spPr>
            <a:xfrm>
              <a:off x="3473014" y="2959811"/>
              <a:ext cx="549950" cy="550199"/>
            </a:xfrm>
            <a:custGeom>
              <a:avLst/>
              <a:gdLst/>
              <a:ahLst/>
              <a:cxnLst/>
              <a:rect l="l" t="t" r="r" b="b"/>
              <a:pathLst>
                <a:path w="24326" h="24337" extrusionOk="0">
                  <a:moveTo>
                    <a:pt x="23587" y="0"/>
                  </a:moveTo>
                  <a:lnTo>
                    <a:pt x="1" y="23598"/>
                  </a:lnTo>
                  <a:lnTo>
                    <a:pt x="739" y="24336"/>
                  </a:lnTo>
                  <a:lnTo>
                    <a:pt x="24325" y="738"/>
                  </a:lnTo>
                  <a:lnTo>
                    <a:pt x="23587"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4" name="Google Shape;1659;p34"/>
            <p:cNvSpPr/>
            <p:nvPr/>
          </p:nvSpPr>
          <p:spPr>
            <a:xfrm>
              <a:off x="3160526" y="3107566"/>
              <a:ext cx="23715" cy="374719"/>
            </a:xfrm>
            <a:custGeom>
              <a:avLst/>
              <a:gdLst/>
              <a:ahLst/>
              <a:cxnLst/>
              <a:rect l="l" t="t" r="r" b="b"/>
              <a:pathLst>
                <a:path w="1049" h="16575" extrusionOk="0">
                  <a:moveTo>
                    <a:pt x="1" y="1"/>
                  </a:moveTo>
                  <a:lnTo>
                    <a:pt x="1" y="16574"/>
                  </a:lnTo>
                  <a:lnTo>
                    <a:pt x="1049" y="16574"/>
                  </a:lnTo>
                  <a:lnTo>
                    <a:pt x="1049" y="1"/>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5" name="Google Shape;1660;p34"/>
            <p:cNvSpPr/>
            <p:nvPr/>
          </p:nvSpPr>
          <p:spPr>
            <a:xfrm>
              <a:off x="3530887" y="3848830"/>
              <a:ext cx="374719" cy="23715"/>
            </a:xfrm>
            <a:custGeom>
              <a:avLst/>
              <a:gdLst/>
              <a:ahLst/>
              <a:cxnLst/>
              <a:rect l="l" t="t" r="r" b="b"/>
              <a:pathLst>
                <a:path w="16575" h="1049" extrusionOk="0">
                  <a:moveTo>
                    <a:pt x="1" y="0"/>
                  </a:moveTo>
                  <a:lnTo>
                    <a:pt x="1" y="1048"/>
                  </a:lnTo>
                  <a:lnTo>
                    <a:pt x="16574" y="1048"/>
                  </a:lnTo>
                  <a:lnTo>
                    <a:pt x="16574"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6" name="Google Shape;1661;p34"/>
            <p:cNvSpPr/>
            <p:nvPr/>
          </p:nvSpPr>
          <p:spPr>
            <a:xfrm>
              <a:off x="2734142" y="3799327"/>
              <a:ext cx="122759" cy="122759"/>
            </a:xfrm>
            <a:custGeom>
              <a:avLst/>
              <a:gdLst/>
              <a:ahLst/>
              <a:cxnLst/>
              <a:rect l="l" t="t" r="r" b="b"/>
              <a:pathLst>
                <a:path w="5430" h="5430" extrusionOk="0">
                  <a:moveTo>
                    <a:pt x="2715" y="0"/>
                  </a:moveTo>
                  <a:cubicBezTo>
                    <a:pt x="1215" y="0"/>
                    <a:pt x="0" y="1215"/>
                    <a:pt x="0" y="2715"/>
                  </a:cubicBezTo>
                  <a:cubicBezTo>
                    <a:pt x="0" y="4215"/>
                    <a:pt x="1215" y="5429"/>
                    <a:pt x="2715" y="5429"/>
                  </a:cubicBezTo>
                  <a:cubicBezTo>
                    <a:pt x="4215" y="5429"/>
                    <a:pt x="5429" y="4215"/>
                    <a:pt x="5429" y="2715"/>
                  </a:cubicBezTo>
                  <a:cubicBezTo>
                    <a:pt x="5429" y="1215"/>
                    <a:pt x="4215" y="0"/>
                    <a:pt x="2715"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7" name="Google Shape;1662;p34"/>
            <p:cNvSpPr/>
            <p:nvPr/>
          </p:nvSpPr>
          <p:spPr>
            <a:xfrm>
              <a:off x="2467188" y="2631544"/>
              <a:ext cx="101756" cy="460990"/>
            </a:xfrm>
            <a:custGeom>
              <a:avLst/>
              <a:gdLst/>
              <a:ahLst/>
              <a:cxnLst/>
              <a:rect l="l" t="t" r="r" b="b"/>
              <a:pathLst>
                <a:path w="4501" h="20391" extrusionOk="0">
                  <a:moveTo>
                    <a:pt x="600" y="1"/>
                  </a:moveTo>
                  <a:cubicBezTo>
                    <a:pt x="515" y="1"/>
                    <a:pt x="428" y="22"/>
                    <a:pt x="346" y="67"/>
                  </a:cubicBezTo>
                  <a:cubicBezTo>
                    <a:pt x="96" y="198"/>
                    <a:pt x="0" y="519"/>
                    <a:pt x="131" y="769"/>
                  </a:cubicBezTo>
                  <a:cubicBezTo>
                    <a:pt x="3298" y="6627"/>
                    <a:pt x="3405" y="13676"/>
                    <a:pt x="429" y="19629"/>
                  </a:cubicBezTo>
                  <a:cubicBezTo>
                    <a:pt x="298" y="19891"/>
                    <a:pt x="405" y="20200"/>
                    <a:pt x="667" y="20331"/>
                  </a:cubicBezTo>
                  <a:cubicBezTo>
                    <a:pt x="738" y="20367"/>
                    <a:pt x="822" y="20391"/>
                    <a:pt x="893" y="20391"/>
                  </a:cubicBezTo>
                  <a:cubicBezTo>
                    <a:pt x="1084" y="20391"/>
                    <a:pt x="1274" y="20284"/>
                    <a:pt x="1370" y="20093"/>
                  </a:cubicBezTo>
                  <a:cubicBezTo>
                    <a:pt x="4501" y="13843"/>
                    <a:pt x="4382" y="6437"/>
                    <a:pt x="1060" y="281"/>
                  </a:cubicBezTo>
                  <a:cubicBezTo>
                    <a:pt x="962" y="102"/>
                    <a:pt x="786" y="1"/>
                    <a:pt x="600"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8" name="Google Shape;1663;p34"/>
            <p:cNvSpPr/>
            <p:nvPr/>
          </p:nvSpPr>
          <p:spPr>
            <a:xfrm>
              <a:off x="2537426" y="2850260"/>
              <a:ext cx="374719" cy="23715"/>
            </a:xfrm>
            <a:custGeom>
              <a:avLst/>
              <a:gdLst/>
              <a:ahLst/>
              <a:cxnLst/>
              <a:rect l="l" t="t" r="r" b="b"/>
              <a:pathLst>
                <a:path w="16575" h="1049" extrusionOk="0">
                  <a:moveTo>
                    <a:pt x="1" y="0"/>
                  </a:moveTo>
                  <a:lnTo>
                    <a:pt x="1" y="1048"/>
                  </a:lnTo>
                  <a:lnTo>
                    <a:pt x="16574" y="1048"/>
                  </a:lnTo>
                  <a:lnTo>
                    <a:pt x="16574"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89" name="Google Shape;1664;p34"/>
            <p:cNvSpPr/>
            <p:nvPr/>
          </p:nvSpPr>
          <p:spPr>
            <a:xfrm>
              <a:off x="2419263" y="2576520"/>
              <a:ext cx="122781" cy="122759"/>
            </a:xfrm>
            <a:custGeom>
              <a:avLst/>
              <a:gdLst/>
              <a:ahLst/>
              <a:cxnLst/>
              <a:rect l="l" t="t" r="r" b="b"/>
              <a:pathLst>
                <a:path w="5431" h="5430" extrusionOk="0">
                  <a:moveTo>
                    <a:pt x="2716" y="1"/>
                  </a:moveTo>
                  <a:cubicBezTo>
                    <a:pt x="1215" y="1"/>
                    <a:pt x="1" y="1215"/>
                    <a:pt x="1" y="2715"/>
                  </a:cubicBezTo>
                  <a:cubicBezTo>
                    <a:pt x="1" y="4216"/>
                    <a:pt x="1215" y="5430"/>
                    <a:pt x="2716" y="5430"/>
                  </a:cubicBezTo>
                  <a:cubicBezTo>
                    <a:pt x="4216" y="5430"/>
                    <a:pt x="5430" y="4216"/>
                    <a:pt x="5430" y="2715"/>
                  </a:cubicBezTo>
                  <a:cubicBezTo>
                    <a:pt x="5430" y="1215"/>
                    <a:pt x="4216" y="1"/>
                    <a:pt x="2716"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0" name="Google Shape;1665;p34"/>
            <p:cNvSpPr/>
            <p:nvPr/>
          </p:nvSpPr>
          <p:spPr>
            <a:xfrm>
              <a:off x="2419263" y="3019288"/>
              <a:ext cx="122781" cy="122759"/>
            </a:xfrm>
            <a:custGeom>
              <a:avLst/>
              <a:gdLst/>
              <a:ahLst/>
              <a:cxnLst/>
              <a:rect l="l" t="t" r="r" b="b"/>
              <a:pathLst>
                <a:path w="5431" h="5430" extrusionOk="0">
                  <a:moveTo>
                    <a:pt x="2716" y="0"/>
                  </a:moveTo>
                  <a:cubicBezTo>
                    <a:pt x="1215" y="0"/>
                    <a:pt x="1" y="1215"/>
                    <a:pt x="1" y="2715"/>
                  </a:cubicBezTo>
                  <a:cubicBezTo>
                    <a:pt x="1" y="4203"/>
                    <a:pt x="1215" y="5430"/>
                    <a:pt x="2716" y="5430"/>
                  </a:cubicBezTo>
                  <a:cubicBezTo>
                    <a:pt x="4216" y="5430"/>
                    <a:pt x="5430" y="4203"/>
                    <a:pt x="5430" y="2715"/>
                  </a:cubicBezTo>
                  <a:cubicBezTo>
                    <a:pt x="5430" y="1215"/>
                    <a:pt x="4216" y="0"/>
                    <a:pt x="2716"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1" name="Google Shape;1666;p34"/>
            <p:cNvSpPr/>
            <p:nvPr/>
          </p:nvSpPr>
          <p:spPr>
            <a:xfrm>
              <a:off x="2454800" y="3054826"/>
              <a:ext cx="51703" cy="51703"/>
            </a:xfrm>
            <a:custGeom>
              <a:avLst/>
              <a:gdLst/>
              <a:ahLst/>
              <a:cxnLst/>
              <a:rect l="l" t="t" r="r" b="b"/>
              <a:pathLst>
                <a:path w="2287" h="2287" extrusionOk="0">
                  <a:moveTo>
                    <a:pt x="1144" y="0"/>
                  </a:moveTo>
                  <a:cubicBezTo>
                    <a:pt x="513" y="0"/>
                    <a:pt x="1" y="512"/>
                    <a:pt x="1" y="1143"/>
                  </a:cubicBezTo>
                  <a:cubicBezTo>
                    <a:pt x="1" y="1774"/>
                    <a:pt x="513" y="2286"/>
                    <a:pt x="1144" y="2286"/>
                  </a:cubicBezTo>
                  <a:cubicBezTo>
                    <a:pt x="1775" y="2286"/>
                    <a:pt x="2287" y="1774"/>
                    <a:pt x="2287" y="1143"/>
                  </a:cubicBezTo>
                  <a:cubicBezTo>
                    <a:pt x="2287" y="512"/>
                    <a:pt x="1775" y="0"/>
                    <a:pt x="1144"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2" name="Google Shape;1667;p34"/>
            <p:cNvSpPr/>
            <p:nvPr/>
          </p:nvSpPr>
          <p:spPr>
            <a:xfrm>
              <a:off x="2892980" y="2580024"/>
              <a:ext cx="558564" cy="558541"/>
            </a:xfrm>
            <a:custGeom>
              <a:avLst/>
              <a:gdLst/>
              <a:ahLst/>
              <a:cxnLst/>
              <a:rect l="l" t="t" r="r" b="b"/>
              <a:pathLst>
                <a:path w="24707" h="24706" extrusionOk="0">
                  <a:moveTo>
                    <a:pt x="12360" y="2096"/>
                  </a:moveTo>
                  <a:cubicBezTo>
                    <a:pt x="18015" y="2096"/>
                    <a:pt x="22611" y="6692"/>
                    <a:pt x="22611" y="12359"/>
                  </a:cubicBezTo>
                  <a:cubicBezTo>
                    <a:pt x="22611" y="18015"/>
                    <a:pt x="18015" y="22610"/>
                    <a:pt x="12360" y="22610"/>
                  </a:cubicBezTo>
                  <a:cubicBezTo>
                    <a:pt x="6704" y="22610"/>
                    <a:pt x="2096" y="18015"/>
                    <a:pt x="2096" y="12359"/>
                  </a:cubicBezTo>
                  <a:cubicBezTo>
                    <a:pt x="2096" y="6692"/>
                    <a:pt x="6704" y="2096"/>
                    <a:pt x="12360" y="2096"/>
                  </a:cubicBezTo>
                  <a:close/>
                  <a:moveTo>
                    <a:pt x="12360" y="0"/>
                  </a:moveTo>
                  <a:cubicBezTo>
                    <a:pt x="5549" y="0"/>
                    <a:pt x="1" y="5537"/>
                    <a:pt x="1" y="12359"/>
                  </a:cubicBezTo>
                  <a:cubicBezTo>
                    <a:pt x="1" y="19170"/>
                    <a:pt x="5549" y="24706"/>
                    <a:pt x="12360" y="24706"/>
                  </a:cubicBezTo>
                  <a:cubicBezTo>
                    <a:pt x="19170" y="24706"/>
                    <a:pt x="24706" y="19170"/>
                    <a:pt x="24706" y="12359"/>
                  </a:cubicBezTo>
                  <a:cubicBezTo>
                    <a:pt x="24706" y="5537"/>
                    <a:pt x="19170" y="0"/>
                    <a:pt x="12360"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3" name="Google Shape;1668;p34"/>
            <p:cNvSpPr/>
            <p:nvPr/>
          </p:nvSpPr>
          <p:spPr>
            <a:xfrm>
              <a:off x="2855317" y="2798040"/>
              <a:ext cx="122759" cy="122487"/>
            </a:xfrm>
            <a:custGeom>
              <a:avLst/>
              <a:gdLst/>
              <a:ahLst/>
              <a:cxnLst/>
              <a:rect l="l" t="t" r="r" b="b"/>
              <a:pathLst>
                <a:path w="5430" h="5418" extrusionOk="0">
                  <a:moveTo>
                    <a:pt x="2715" y="1"/>
                  </a:moveTo>
                  <a:cubicBezTo>
                    <a:pt x="1215" y="1"/>
                    <a:pt x="0" y="1215"/>
                    <a:pt x="0" y="2703"/>
                  </a:cubicBezTo>
                  <a:cubicBezTo>
                    <a:pt x="0" y="4203"/>
                    <a:pt x="1215" y="5418"/>
                    <a:pt x="2715" y="5418"/>
                  </a:cubicBezTo>
                  <a:cubicBezTo>
                    <a:pt x="4215" y="5418"/>
                    <a:pt x="5429" y="4203"/>
                    <a:pt x="5429" y="2703"/>
                  </a:cubicBezTo>
                  <a:cubicBezTo>
                    <a:pt x="5429" y="1215"/>
                    <a:pt x="4215" y="1"/>
                    <a:pt x="2715"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4" name="Google Shape;1669;p34"/>
            <p:cNvSpPr/>
            <p:nvPr/>
          </p:nvSpPr>
          <p:spPr>
            <a:xfrm>
              <a:off x="3868694" y="3581555"/>
              <a:ext cx="558541" cy="558541"/>
            </a:xfrm>
            <a:custGeom>
              <a:avLst/>
              <a:gdLst/>
              <a:ahLst/>
              <a:cxnLst/>
              <a:rect l="l" t="t" r="r" b="b"/>
              <a:pathLst>
                <a:path w="24706" h="24706" extrusionOk="0">
                  <a:moveTo>
                    <a:pt x="12359" y="2096"/>
                  </a:moveTo>
                  <a:cubicBezTo>
                    <a:pt x="18014" y="2096"/>
                    <a:pt x="22610" y="6692"/>
                    <a:pt x="22610" y="12347"/>
                  </a:cubicBezTo>
                  <a:cubicBezTo>
                    <a:pt x="22610" y="18003"/>
                    <a:pt x="18014" y="22610"/>
                    <a:pt x="12359" y="22610"/>
                  </a:cubicBezTo>
                  <a:cubicBezTo>
                    <a:pt x="6703" y="22610"/>
                    <a:pt x="2096" y="18003"/>
                    <a:pt x="2096" y="12347"/>
                  </a:cubicBezTo>
                  <a:cubicBezTo>
                    <a:pt x="2096" y="6692"/>
                    <a:pt x="6703" y="2096"/>
                    <a:pt x="12359" y="2096"/>
                  </a:cubicBezTo>
                  <a:close/>
                  <a:moveTo>
                    <a:pt x="12359" y="1"/>
                  </a:moveTo>
                  <a:cubicBezTo>
                    <a:pt x="5548" y="1"/>
                    <a:pt x="0" y="5537"/>
                    <a:pt x="0" y="12347"/>
                  </a:cubicBezTo>
                  <a:cubicBezTo>
                    <a:pt x="0" y="19158"/>
                    <a:pt x="5548" y="24706"/>
                    <a:pt x="12359" y="24706"/>
                  </a:cubicBezTo>
                  <a:cubicBezTo>
                    <a:pt x="19169" y="24706"/>
                    <a:pt x="24706" y="19158"/>
                    <a:pt x="24706" y="12347"/>
                  </a:cubicBezTo>
                  <a:cubicBezTo>
                    <a:pt x="24706" y="5537"/>
                    <a:pt x="19169" y="1"/>
                    <a:pt x="12359"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5" name="Google Shape;1670;p34"/>
            <p:cNvSpPr/>
            <p:nvPr/>
          </p:nvSpPr>
          <p:spPr>
            <a:xfrm>
              <a:off x="4086710" y="4055000"/>
              <a:ext cx="122759" cy="122759"/>
            </a:xfrm>
            <a:custGeom>
              <a:avLst/>
              <a:gdLst/>
              <a:ahLst/>
              <a:cxnLst/>
              <a:rect l="l" t="t" r="r" b="b"/>
              <a:pathLst>
                <a:path w="5430" h="5430" extrusionOk="0">
                  <a:moveTo>
                    <a:pt x="2715" y="1"/>
                  </a:moveTo>
                  <a:cubicBezTo>
                    <a:pt x="1215" y="1"/>
                    <a:pt x="0" y="1215"/>
                    <a:pt x="0" y="2715"/>
                  </a:cubicBezTo>
                  <a:cubicBezTo>
                    <a:pt x="0" y="4215"/>
                    <a:pt x="1215" y="5430"/>
                    <a:pt x="2715" y="5430"/>
                  </a:cubicBezTo>
                  <a:cubicBezTo>
                    <a:pt x="4215" y="5430"/>
                    <a:pt x="5429" y="4215"/>
                    <a:pt x="5429" y="2715"/>
                  </a:cubicBezTo>
                  <a:cubicBezTo>
                    <a:pt x="5429" y="1215"/>
                    <a:pt x="4215" y="1"/>
                    <a:pt x="2715"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6" name="Google Shape;1671;p34"/>
            <p:cNvSpPr/>
            <p:nvPr/>
          </p:nvSpPr>
          <p:spPr>
            <a:xfrm>
              <a:off x="3015732" y="2706529"/>
              <a:ext cx="305518" cy="305518"/>
            </a:xfrm>
            <a:custGeom>
              <a:avLst/>
              <a:gdLst/>
              <a:ahLst/>
              <a:cxnLst/>
              <a:rect l="l" t="t" r="r" b="b"/>
              <a:pathLst>
                <a:path w="13514" h="13514" extrusionOk="0">
                  <a:moveTo>
                    <a:pt x="6751" y="0"/>
                  </a:moveTo>
                  <a:cubicBezTo>
                    <a:pt x="3024" y="0"/>
                    <a:pt x="0" y="3025"/>
                    <a:pt x="0" y="6751"/>
                  </a:cubicBezTo>
                  <a:cubicBezTo>
                    <a:pt x="0" y="10490"/>
                    <a:pt x="3024" y="13514"/>
                    <a:pt x="6751" y="13514"/>
                  </a:cubicBezTo>
                  <a:cubicBezTo>
                    <a:pt x="10490" y="13514"/>
                    <a:pt x="13514" y="10490"/>
                    <a:pt x="13514" y="6751"/>
                  </a:cubicBezTo>
                  <a:cubicBezTo>
                    <a:pt x="13514" y="3025"/>
                    <a:pt x="10490" y="0"/>
                    <a:pt x="6751"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7" name="Google Shape;1672;p34"/>
            <p:cNvSpPr/>
            <p:nvPr/>
          </p:nvSpPr>
          <p:spPr>
            <a:xfrm>
              <a:off x="3020570" y="3703494"/>
              <a:ext cx="286957" cy="357741"/>
            </a:xfrm>
            <a:custGeom>
              <a:avLst/>
              <a:gdLst/>
              <a:ahLst/>
              <a:cxnLst/>
              <a:rect l="l" t="t" r="r" b="b"/>
              <a:pathLst>
                <a:path w="12693" h="15824" extrusionOk="0">
                  <a:moveTo>
                    <a:pt x="11645" y="1036"/>
                  </a:moveTo>
                  <a:lnTo>
                    <a:pt x="11645" y="14776"/>
                  </a:lnTo>
                  <a:lnTo>
                    <a:pt x="1048" y="14776"/>
                  </a:lnTo>
                  <a:lnTo>
                    <a:pt x="1048" y="1036"/>
                  </a:lnTo>
                  <a:close/>
                  <a:moveTo>
                    <a:pt x="1" y="0"/>
                  </a:moveTo>
                  <a:lnTo>
                    <a:pt x="1" y="15823"/>
                  </a:lnTo>
                  <a:lnTo>
                    <a:pt x="12693" y="15823"/>
                  </a:lnTo>
                  <a:lnTo>
                    <a:pt x="12693"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8" name="Google Shape;1673;p34"/>
            <p:cNvSpPr/>
            <p:nvPr/>
          </p:nvSpPr>
          <p:spPr>
            <a:xfrm>
              <a:off x="3077086" y="3767538"/>
              <a:ext cx="165035" cy="23444"/>
            </a:xfrm>
            <a:custGeom>
              <a:avLst/>
              <a:gdLst/>
              <a:ahLst/>
              <a:cxnLst/>
              <a:rect l="l" t="t" r="r" b="b"/>
              <a:pathLst>
                <a:path w="7300" h="1037" extrusionOk="0">
                  <a:moveTo>
                    <a:pt x="525" y="1"/>
                  </a:moveTo>
                  <a:cubicBezTo>
                    <a:pt x="239" y="1"/>
                    <a:pt x="1" y="227"/>
                    <a:pt x="1" y="513"/>
                  </a:cubicBezTo>
                  <a:cubicBezTo>
                    <a:pt x="1" y="810"/>
                    <a:pt x="239" y="1037"/>
                    <a:pt x="525" y="1037"/>
                  </a:cubicBezTo>
                  <a:lnTo>
                    <a:pt x="6776" y="1037"/>
                  </a:lnTo>
                  <a:cubicBezTo>
                    <a:pt x="7061" y="1037"/>
                    <a:pt x="7299" y="810"/>
                    <a:pt x="7299" y="513"/>
                  </a:cubicBezTo>
                  <a:cubicBezTo>
                    <a:pt x="7299" y="227"/>
                    <a:pt x="7061" y="1"/>
                    <a:pt x="6776"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99" name="Google Shape;1674;p34"/>
            <p:cNvSpPr/>
            <p:nvPr/>
          </p:nvSpPr>
          <p:spPr>
            <a:xfrm>
              <a:off x="3077086" y="3822177"/>
              <a:ext cx="165035" cy="23715"/>
            </a:xfrm>
            <a:custGeom>
              <a:avLst/>
              <a:gdLst/>
              <a:ahLst/>
              <a:cxnLst/>
              <a:rect l="l" t="t" r="r" b="b"/>
              <a:pathLst>
                <a:path w="7300" h="1049" extrusionOk="0">
                  <a:moveTo>
                    <a:pt x="525" y="1"/>
                  </a:moveTo>
                  <a:cubicBezTo>
                    <a:pt x="239" y="1"/>
                    <a:pt x="1" y="227"/>
                    <a:pt x="1" y="525"/>
                  </a:cubicBezTo>
                  <a:cubicBezTo>
                    <a:pt x="1" y="810"/>
                    <a:pt x="239" y="1048"/>
                    <a:pt x="525" y="1048"/>
                  </a:cubicBezTo>
                  <a:lnTo>
                    <a:pt x="6776" y="1048"/>
                  </a:lnTo>
                  <a:cubicBezTo>
                    <a:pt x="7061" y="1048"/>
                    <a:pt x="7299" y="810"/>
                    <a:pt x="7299" y="525"/>
                  </a:cubicBezTo>
                  <a:cubicBezTo>
                    <a:pt x="7299" y="227"/>
                    <a:pt x="7061" y="1"/>
                    <a:pt x="6776"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0" name="Google Shape;1675;p34"/>
            <p:cNvSpPr/>
            <p:nvPr/>
          </p:nvSpPr>
          <p:spPr>
            <a:xfrm>
              <a:off x="3077086" y="3876817"/>
              <a:ext cx="165035" cy="23715"/>
            </a:xfrm>
            <a:custGeom>
              <a:avLst/>
              <a:gdLst/>
              <a:ahLst/>
              <a:cxnLst/>
              <a:rect l="l" t="t" r="r" b="b"/>
              <a:pathLst>
                <a:path w="7300" h="1049" extrusionOk="0">
                  <a:moveTo>
                    <a:pt x="525" y="1"/>
                  </a:moveTo>
                  <a:cubicBezTo>
                    <a:pt x="239" y="1"/>
                    <a:pt x="1" y="239"/>
                    <a:pt x="1" y="525"/>
                  </a:cubicBezTo>
                  <a:cubicBezTo>
                    <a:pt x="1" y="810"/>
                    <a:pt x="239" y="1048"/>
                    <a:pt x="525" y="1048"/>
                  </a:cubicBezTo>
                  <a:lnTo>
                    <a:pt x="6776" y="1048"/>
                  </a:lnTo>
                  <a:cubicBezTo>
                    <a:pt x="7061" y="1048"/>
                    <a:pt x="7299" y="810"/>
                    <a:pt x="7299" y="525"/>
                  </a:cubicBezTo>
                  <a:cubicBezTo>
                    <a:pt x="7299" y="239"/>
                    <a:pt x="7061" y="1"/>
                    <a:pt x="6776"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1" name="Google Shape;1676;p34"/>
            <p:cNvSpPr/>
            <p:nvPr/>
          </p:nvSpPr>
          <p:spPr>
            <a:xfrm>
              <a:off x="3077086" y="3931457"/>
              <a:ext cx="165035" cy="23715"/>
            </a:xfrm>
            <a:custGeom>
              <a:avLst/>
              <a:gdLst/>
              <a:ahLst/>
              <a:cxnLst/>
              <a:rect l="l" t="t" r="r" b="b"/>
              <a:pathLst>
                <a:path w="7300" h="1049" extrusionOk="0">
                  <a:moveTo>
                    <a:pt x="525" y="1"/>
                  </a:moveTo>
                  <a:cubicBezTo>
                    <a:pt x="239" y="1"/>
                    <a:pt x="1" y="239"/>
                    <a:pt x="1" y="525"/>
                  </a:cubicBezTo>
                  <a:cubicBezTo>
                    <a:pt x="1" y="822"/>
                    <a:pt x="239" y="1048"/>
                    <a:pt x="525" y="1048"/>
                  </a:cubicBezTo>
                  <a:lnTo>
                    <a:pt x="6776" y="1048"/>
                  </a:lnTo>
                  <a:cubicBezTo>
                    <a:pt x="7061" y="1048"/>
                    <a:pt x="7299" y="822"/>
                    <a:pt x="7299" y="525"/>
                  </a:cubicBezTo>
                  <a:cubicBezTo>
                    <a:pt x="7299" y="239"/>
                    <a:pt x="7061" y="1"/>
                    <a:pt x="6776"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2" name="Google Shape;1677;p34"/>
            <p:cNvSpPr/>
            <p:nvPr/>
          </p:nvSpPr>
          <p:spPr>
            <a:xfrm>
              <a:off x="3094855" y="2789811"/>
              <a:ext cx="141613" cy="132073"/>
            </a:xfrm>
            <a:custGeom>
              <a:avLst/>
              <a:gdLst/>
              <a:ahLst/>
              <a:cxnLst/>
              <a:rect l="l" t="t" r="r" b="b"/>
              <a:pathLst>
                <a:path w="6264" h="5842" extrusionOk="0">
                  <a:moveTo>
                    <a:pt x="5670" y="1"/>
                  </a:moveTo>
                  <a:cubicBezTo>
                    <a:pt x="5493" y="1"/>
                    <a:pt x="5321" y="93"/>
                    <a:pt x="5228" y="257"/>
                  </a:cubicBezTo>
                  <a:lnTo>
                    <a:pt x="2858" y="4163"/>
                  </a:lnTo>
                  <a:lnTo>
                    <a:pt x="941" y="2246"/>
                  </a:lnTo>
                  <a:cubicBezTo>
                    <a:pt x="840" y="2145"/>
                    <a:pt x="706" y="2094"/>
                    <a:pt x="572" y="2094"/>
                  </a:cubicBezTo>
                  <a:cubicBezTo>
                    <a:pt x="438" y="2094"/>
                    <a:pt x="304" y="2145"/>
                    <a:pt x="203" y="2246"/>
                  </a:cubicBezTo>
                  <a:cubicBezTo>
                    <a:pt x="1" y="2448"/>
                    <a:pt x="1" y="2781"/>
                    <a:pt x="203" y="2984"/>
                  </a:cubicBezTo>
                  <a:lnTo>
                    <a:pt x="3061" y="5841"/>
                  </a:lnTo>
                  <a:lnTo>
                    <a:pt x="6120" y="793"/>
                  </a:lnTo>
                  <a:cubicBezTo>
                    <a:pt x="6263" y="555"/>
                    <a:pt x="6192" y="234"/>
                    <a:pt x="5942" y="79"/>
                  </a:cubicBezTo>
                  <a:cubicBezTo>
                    <a:pt x="5856" y="26"/>
                    <a:pt x="5762" y="1"/>
                    <a:pt x="5670"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3" name="Google Shape;1678;p34"/>
            <p:cNvSpPr/>
            <p:nvPr/>
          </p:nvSpPr>
          <p:spPr>
            <a:xfrm>
              <a:off x="4005960" y="3760010"/>
              <a:ext cx="265955" cy="210521"/>
            </a:xfrm>
            <a:custGeom>
              <a:avLst/>
              <a:gdLst/>
              <a:ahLst/>
              <a:cxnLst/>
              <a:rect l="l" t="t" r="r" b="b"/>
              <a:pathLst>
                <a:path w="11764" h="9312" extrusionOk="0">
                  <a:moveTo>
                    <a:pt x="1572" y="1155"/>
                  </a:moveTo>
                  <a:lnTo>
                    <a:pt x="3370" y="1298"/>
                  </a:lnTo>
                  <a:lnTo>
                    <a:pt x="2251" y="2894"/>
                  </a:lnTo>
                  <a:cubicBezTo>
                    <a:pt x="2060" y="2394"/>
                    <a:pt x="1810" y="1762"/>
                    <a:pt x="1572" y="1155"/>
                  </a:cubicBezTo>
                  <a:close/>
                  <a:moveTo>
                    <a:pt x="4679" y="1251"/>
                  </a:moveTo>
                  <a:cubicBezTo>
                    <a:pt x="4691" y="1262"/>
                    <a:pt x="4703" y="1286"/>
                    <a:pt x="4727" y="1298"/>
                  </a:cubicBezTo>
                  <a:cubicBezTo>
                    <a:pt x="5942" y="2108"/>
                    <a:pt x="7597" y="3215"/>
                    <a:pt x="8859" y="4072"/>
                  </a:cubicBezTo>
                  <a:lnTo>
                    <a:pt x="8632" y="4382"/>
                  </a:lnTo>
                  <a:lnTo>
                    <a:pt x="4394" y="1643"/>
                  </a:lnTo>
                  <a:lnTo>
                    <a:pt x="4679" y="1251"/>
                  </a:lnTo>
                  <a:close/>
                  <a:moveTo>
                    <a:pt x="3798" y="2501"/>
                  </a:moveTo>
                  <a:lnTo>
                    <a:pt x="8025" y="5239"/>
                  </a:lnTo>
                  <a:lnTo>
                    <a:pt x="7739" y="5644"/>
                  </a:lnTo>
                  <a:lnTo>
                    <a:pt x="3513" y="2905"/>
                  </a:lnTo>
                  <a:lnTo>
                    <a:pt x="3798" y="2501"/>
                  </a:lnTo>
                  <a:close/>
                  <a:moveTo>
                    <a:pt x="2917" y="3775"/>
                  </a:moveTo>
                  <a:lnTo>
                    <a:pt x="7132" y="6501"/>
                  </a:lnTo>
                  <a:lnTo>
                    <a:pt x="6799" y="6954"/>
                  </a:lnTo>
                  <a:cubicBezTo>
                    <a:pt x="5870" y="6334"/>
                    <a:pt x="4560" y="5453"/>
                    <a:pt x="2667" y="4191"/>
                  </a:cubicBezTo>
                  <a:cubicBezTo>
                    <a:pt x="2655" y="4191"/>
                    <a:pt x="2644" y="4191"/>
                    <a:pt x="2632" y="4179"/>
                  </a:cubicBezTo>
                  <a:lnTo>
                    <a:pt x="2917" y="3775"/>
                  </a:lnTo>
                  <a:close/>
                  <a:moveTo>
                    <a:pt x="9728" y="4656"/>
                  </a:moveTo>
                  <a:cubicBezTo>
                    <a:pt x="10061" y="4894"/>
                    <a:pt x="10335" y="5084"/>
                    <a:pt x="10502" y="5203"/>
                  </a:cubicBezTo>
                  <a:lnTo>
                    <a:pt x="8442" y="8109"/>
                  </a:lnTo>
                  <a:cubicBezTo>
                    <a:pt x="8251" y="7966"/>
                    <a:pt x="8001" y="7787"/>
                    <a:pt x="7668" y="7549"/>
                  </a:cubicBezTo>
                  <a:lnTo>
                    <a:pt x="9728" y="4656"/>
                  </a:lnTo>
                  <a:close/>
                  <a:moveTo>
                    <a:pt x="0" y="0"/>
                  </a:moveTo>
                  <a:lnTo>
                    <a:pt x="298" y="774"/>
                  </a:lnTo>
                  <a:cubicBezTo>
                    <a:pt x="691" y="1762"/>
                    <a:pt x="1584" y="4072"/>
                    <a:pt x="1655" y="4215"/>
                  </a:cubicBezTo>
                  <a:lnTo>
                    <a:pt x="1858" y="4644"/>
                  </a:lnTo>
                  <a:cubicBezTo>
                    <a:pt x="1870" y="4787"/>
                    <a:pt x="1929" y="4930"/>
                    <a:pt x="2036" y="5025"/>
                  </a:cubicBezTo>
                  <a:lnTo>
                    <a:pt x="2048" y="5025"/>
                  </a:lnTo>
                  <a:cubicBezTo>
                    <a:pt x="2060" y="5037"/>
                    <a:pt x="2072" y="5061"/>
                    <a:pt x="2084" y="5072"/>
                  </a:cubicBezTo>
                  <a:cubicBezTo>
                    <a:pt x="4203" y="6477"/>
                    <a:pt x="7644" y="8787"/>
                    <a:pt x="8037" y="9109"/>
                  </a:cubicBezTo>
                  <a:cubicBezTo>
                    <a:pt x="8120" y="9204"/>
                    <a:pt x="8251" y="9252"/>
                    <a:pt x="8382" y="9263"/>
                  </a:cubicBezTo>
                  <a:cubicBezTo>
                    <a:pt x="8454" y="9299"/>
                    <a:pt x="8525" y="9311"/>
                    <a:pt x="8585" y="9311"/>
                  </a:cubicBezTo>
                  <a:cubicBezTo>
                    <a:pt x="8751" y="9311"/>
                    <a:pt x="8918" y="9240"/>
                    <a:pt x="9013" y="9097"/>
                  </a:cubicBezTo>
                  <a:lnTo>
                    <a:pt x="11609" y="5453"/>
                  </a:lnTo>
                  <a:cubicBezTo>
                    <a:pt x="11764" y="5251"/>
                    <a:pt x="11728" y="4977"/>
                    <a:pt x="11561" y="4799"/>
                  </a:cubicBezTo>
                  <a:cubicBezTo>
                    <a:pt x="11407" y="4489"/>
                    <a:pt x="10537" y="3906"/>
                    <a:pt x="5311" y="429"/>
                  </a:cubicBezTo>
                  <a:cubicBezTo>
                    <a:pt x="5287" y="417"/>
                    <a:pt x="5275" y="417"/>
                    <a:pt x="5263" y="405"/>
                  </a:cubicBezTo>
                  <a:lnTo>
                    <a:pt x="5275" y="381"/>
                  </a:lnTo>
                  <a:lnTo>
                    <a:pt x="5191" y="381"/>
                  </a:lnTo>
                  <a:cubicBezTo>
                    <a:pt x="5130" y="358"/>
                    <a:pt x="5063" y="345"/>
                    <a:pt x="4998" y="345"/>
                  </a:cubicBezTo>
                  <a:cubicBezTo>
                    <a:pt x="4963" y="345"/>
                    <a:pt x="4928" y="349"/>
                    <a:pt x="4894" y="358"/>
                  </a:cubicBezTo>
                  <a:lnTo>
                    <a:pt x="0" y="0"/>
                  </a:ln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104" name="Google Shape;1679;p34"/>
            <p:cNvSpPr txBox="1"/>
            <p:nvPr/>
          </p:nvSpPr>
          <p:spPr>
            <a:xfrm>
              <a:off x="674666" y="2285437"/>
              <a:ext cx="1668410" cy="517901"/>
            </a:xfrm>
            <a:prstGeom prst="rect">
              <a:avLst/>
            </a:prstGeom>
            <a:grpFill/>
            <a:ln>
              <a:noFill/>
            </a:ln>
          </p:spPr>
          <p:txBody>
            <a:bodyPr spcFirstLastPara="1" wrap="square" lIns="121900" tIns="121900" rIns="121900" bIns="121900" anchor="ctr" anchorCtr="0">
              <a:noAutofit/>
            </a:bodyPr>
            <a:lstStyle/>
            <a:p>
              <a:pPr algn="ctr"/>
              <a:r>
                <a:rPr lang="en-US" dirty="0"/>
                <a:t>T</a:t>
              </a:r>
              <a:r>
                <a:rPr lang="en-US" dirty="0" smtClean="0"/>
                <a:t>echnical characteristics</a:t>
              </a:r>
              <a:endParaRPr dirty="0">
                <a:solidFill>
                  <a:schemeClr val="bg1"/>
                </a:solidFill>
                <a:ea typeface="Fira Sans Extra Condensed"/>
                <a:cs typeface="Fira Sans Extra Condensed"/>
                <a:sym typeface="Fira Sans Extra Condensed"/>
              </a:endParaRPr>
            </a:p>
          </p:txBody>
        </p:sp>
        <p:sp>
          <p:nvSpPr>
            <p:cNvPr id="105" name="Google Shape;1680;p34"/>
            <p:cNvSpPr txBox="1"/>
            <p:nvPr/>
          </p:nvSpPr>
          <p:spPr>
            <a:xfrm>
              <a:off x="450375" y="2915212"/>
              <a:ext cx="1892700" cy="418649"/>
            </a:xfrm>
            <a:prstGeom prst="rect">
              <a:avLst/>
            </a:prstGeom>
            <a:grpFill/>
            <a:ln>
              <a:noFill/>
            </a:ln>
          </p:spPr>
          <p:txBody>
            <a:bodyPr spcFirstLastPara="1" wrap="square" lIns="121900" tIns="121900" rIns="121900" bIns="121900" anchor="ctr" anchorCtr="0">
              <a:noAutofit/>
            </a:bodyPr>
            <a:lstStyle/>
            <a:p>
              <a:pPr algn="ctr"/>
              <a:r>
                <a:rPr lang="en-US" dirty="0" smtClean="0"/>
                <a:t>Financial </a:t>
              </a:r>
              <a:r>
                <a:rPr lang="en-US" dirty="0"/>
                <a:t>characteristics</a:t>
              </a:r>
              <a:endParaRPr dirty="0">
                <a:solidFill>
                  <a:schemeClr val="bg1"/>
                </a:solidFill>
                <a:ea typeface="Fira Sans Extra Condensed"/>
                <a:cs typeface="Fira Sans Extra Condensed"/>
                <a:sym typeface="Fira Sans Extra Condensed"/>
              </a:endParaRPr>
            </a:p>
          </p:txBody>
        </p:sp>
        <p:sp>
          <p:nvSpPr>
            <p:cNvPr id="106" name="Google Shape;1681;p34"/>
            <p:cNvSpPr txBox="1"/>
            <p:nvPr/>
          </p:nvSpPr>
          <p:spPr>
            <a:xfrm>
              <a:off x="1338506" y="3640223"/>
              <a:ext cx="1319444" cy="478837"/>
            </a:xfrm>
            <a:prstGeom prst="rect">
              <a:avLst/>
            </a:prstGeom>
            <a:grpFill/>
            <a:ln>
              <a:noFill/>
            </a:ln>
          </p:spPr>
          <p:txBody>
            <a:bodyPr spcFirstLastPara="1" wrap="square" lIns="121900" tIns="121900" rIns="121900" bIns="121900" anchor="ctr" anchorCtr="0">
              <a:noAutofit/>
            </a:bodyPr>
            <a:lstStyle/>
            <a:p>
              <a:pPr algn="ctr"/>
              <a:r>
                <a:rPr lang="en-US" dirty="0"/>
                <a:t>V</a:t>
              </a:r>
              <a:r>
                <a:rPr lang="en-US" dirty="0" smtClean="0"/>
                <a:t>ulnerable </a:t>
              </a:r>
              <a:r>
                <a:rPr lang="en-US" dirty="0"/>
                <a:t>processes</a:t>
              </a:r>
              <a:endParaRPr dirty="0">
                <a:solidFill>
                  <a:schemeClr val="bg1"/>
                </a:solidFill>
                <a:ea typeface="Fira Sans Extra Condensed"/>
                <a:cs typeface="Fira Sans Extra Condensed"/>
                <a:sym typeface="Fira Sans Extra Condensed"/>
              </a:endParaRPr>
            </a:p>
          </p:txBody>
        </p:sp>
        <p:sp>
          <p:nvSpPr>
            <p:cNvPr id="107" name="Google Shape;1682;p34"/>
            <p:cNvSpPr txBox="1"/>
            <p:nvPr/>
          </p:nvSpPr>
          <p:spPr>
            <a:xfrm>
              <a:off x="3530887" y="4147924"/>
              <a:ext cx="1186913" cy="436926"/>
            </a:xfrm>
            <a:prstGeom prst="rect">
              <a:avLst/>
            </a:prstGeom>
            <a:grpFill/>
            <a:ln>
              <a:noFill/>
            </a:ln>
          </p:spPr>
          <p:txBody>
            <a:bodyPr spcFirstLastPara="1" wrap="square" lIns="121900" tIns="121900" rIns="121900" bIns="121900" anchor="ctr" anchorCtr="0">
              <a:noAutofit/>
            </a:bodyPr>
            <a:lstStyle/>
            <a:p>
              <a:pPr algn="ctr"/>
              <a:r>
                <a:rPr lang="en-US" dirty="0">
                  <a:solidFill>
                    <a:schemeClr val="bg1"/>
                  </a:solidFill>
                </a:rPr>
                <a:t>P</a:t>
              </a:r>
              <a:r>
                <a:rPr lang="en-US" dirty="0" smtClean="0">
                  <a:solidFill>
                    <a:schemeClr val="bg1"/>
                  </a:solidFill>
                </a:rPr>
                <a:t>otential </a:t>
              </a:r>
              <a:r>
                <a:rPr lang="en-US" dirty="0">
                  <a:solidFill>
                    <a:schemeClr val="bg1"/>
                  </a:solidFill>
                </a:rPr>
                <a:t>risks</a:t>
              </a:r>
              <a:r>
                <a:rPr lang="es-MX" dirty="0" smtClean="0">
                  <a:solidFill>
                    <a:schemeClr val="bg1"/>
                  </a:solidFill>
                </a:rPr>
                <a:t>.</a:t>
              </a:r>
              <a:endParaRPr dirty="0">
                <a:solidFill>
                  <a:schemeClr val="bg1"/>
                </a:solidFill>
                <a:ea typeface="Fira Sans Extra Condensed"/>
                <a:cs typeface="Fira Sans Extra Condensed"/>
                <a:sym typeface="Fira Sans Extra Condensed"/>
              </a:endParaRPr>
            </a:p>
          </p:txBody>
        </p:sp>
      </p:grpSp>
      <p:sp>
        <p:nvSpPr>
          <p:cNvPr id="108" name="Rectángulo 107"/>
          <p:cNvSpPr/>
          <p:nvPr/>
        </p:nvSpPr>
        <p:spPr>
          <a:xfrm>
            <a:off x="2407729" y="173783"/>
            <a:ext cx="530915" cy="923330"/>
          </a:xfrm>
          <a:prstGeom prst="rect">
            <a:avLst/>
          </a:prstGeom>
          <a:noFill/>
        </p:spPr>
        <p:txBody>
          <a:bodyPr wrap="none" lIns="91440" tIns="45720" rIns="91440" bIns="45720">
            <a:spAutoFit/>
          </a:bodyPr>
          <a:lstStyle/>
          <a:p>
            <a:pPr algn="ctr"/>
            <a:r>
              <a:rPr lang="es-MX" sz="5400" b="0" cap="none" spc="0" dirty="0" smtClean="0">
                <a:ln w="0"/>
                <a:effectLst>
                  <a:reflection blurRad="6350" stA="53000" endA="300" endPos="35500" dir="5400000" sy="-90000" algn="bl" rotWithShape="0"/>
                </a:effectLst>
              </a:rPr>
              <a:t>1</a:t>
            </a:r>
            <a:endParaRPr lang="es-MX" sz="5400" b="0" cap="none" spc="0" dirty="0">
              <a:ln w="0"/>
              <a:effectLst>
                <a:reflection blurRad="6350" stA="53000" endA="300" endPos="35500" dir="5400000" sy="-90000" algn="bl" rotWithShape="0"/>
              </a:effectLst>
            </a:endParaRPr>
          </a:p>
        </p:txBody>
      </p:sp>
      <p:sp>
        <p:nvSpPr>
          <p:cNvPr id="109" name="Rectángulo 108"/>
          <p:cNvSpPr/>
          <p:nvPr/>
        </p:nvSpPr>
        <p:spPr>
          <a:xfrm>
            <a:off x="11345963" y="1733396"/>
            <a:ext cx="530915" cy="923330"/>
          </a:xfrm>
          <a:prstGeom prst="rect">
            <a:avLst/>
          </a:prstGeom>
          <a:noFill/>
        </p:spPr>
        <p:txBody>
          <a:bodyPr wrap="none" lIns="91440" tIns="45720" rIns="91440" bIns="45720">
            <a:spAutoFit/>
          </a:bodyPr>
          <a:lstStyle/>
          <a:p>
            <a:pPr algn="ctr"/>
            <a:r>
              <a:rPr lang="es-MX" sz="5400" b="0" cap="none" spc="0" dirty="0" smtClean="0">
                <a:ln w="0"/>
                <a:effectLst>
                  <a:reflection blurRad="6350" stA="53000" endA="300" endPos="35500" dir="5400000" sy="-90000" algn="bl" rotWithShape="0"/>
                </a:effectLst>
              </a:rPr>
              <a:t>3</a:t>
            </a:r>
            <a:endParaRPr lang="es-MX" sz="5400" b="0" cap="none" spc="0" dirty="0">
              <a:ln w="0"/>
              <a:effectLst>
                <a:reflection blurRad="6350" stA="53000" endA="300" endPos="35500" dir="5400000" sy="-90000" algn="bl" rotWithShape="0"/>
              </a:effectLst>
            </a:endParaRPr>
          </a:p>
        </p:txBody>
      </p:sp>
      <p:sp>
        <p:nvSpPr>
          <p:cNvPr id="110" name="Rectángulo 109"/>
          <p:cNvSpPr/>
          <p:nvPr/>
        </p:nvSpPr>
        <p:spPr>
          <a:xfrm>
            <a:off x="1446003" y="4648935"/>
            <a:ext cx="530915" cy="923330"/>
          </a:xfrm>
          <a:prstGeom prst="rect">
            <a:avLst/>
          </a:prstGeom>
          <a:noFill/>
        </p:spPr>
        <p:txBody>
          <a:bodyPr wrap="none" lIns="91440" tIns="45720" rIns="91440" bIns="45720">
            <a:spAutoFit/>
          </a:bodyPr>
          <a:lstStyle/>
          <a:p>
            <a:pPr algn="ctr"/>
            <a:r>
              <a:rPr lang="es-MX" sz="5400" b="0" cap="none" spc="0" dirty="0" smtClean="0">
                <a:ln w="0"/>
                <a:effectLst>
                  <a:reflection blurRad="6350" stA="53000" endA="300" endPos="35500" dir="5400000" sy="-90000" algn="bl" rotWithShape="0"/>
                </a:effectLst>
              </a:rPr>
              <a:t>2</a:t>
            </a:r>
            <a:endParaRPr lang="es-MX" sz="5400" b="0" cap="none" spc="0" dirty="0">
              <a:ln w="0"/>
              <a:effectLst>
                <a:reflection blurRad="6350" stA="53000" endA="300" endPos="35500" dir="5400000" sy="-90000" algn="bl" rotWithShape="0"/>
              </a:effectLst>
            </a:endParaRPr>
          </a:p>
        </p:txBody>
      </p:sp>
      <p:sp>
        <p:nvSpPr>
          <p:cNvPr id="111" name="Rectángulo 110"/>
          <p:cNvSpPr/>
          <p:nvPr/>
        </p:nvSpPr>
        <p:spPr>
          <a:xfrm>
            <a:off x="10316299" y="4830776"/>
            <a:ext cx="530915" cy="923330"/>
          </a:xfrm>
          <a:prstGeom prst="rect">
            <a:avLst/>
          </a:prstGeom>
          <a:noFill/>
        </p:spPr>
        <p:txBody>
          <a:bodyPr wrap="none" lIns="91440" tIns="45720" rIns="91440" bIns="45720">
            <a:spAutoFit/>
          </a:bodyPr>
          <a:lstStyle/>
          <a:p>
            <a:pPr algn="ctr"/>
            <a:r>
              <a:rPr lang="es-MX" sz="5400" b="0" cap="none" spc="0" dirty="0" smtClean="0">
                <a:ln w="0"/>
                <a:effectLst>
                  <a:reflection blurRad="6350" stA="53000" endA="300" endPos="35500" dir="5400000" sy="-90000" algn="bl" rotWithShape="0"/>
                </a:effectLst>
              </a:rPr>
              <a:t>4</a:t>
            </a:r>
            <a:endParaRPr lang="es-MX" sz="5400" b="0" cap="none" spc="0" dirty="0">
              <a:ln w="0"/>
              <a:effectLst>
                <a:reflection blurRad="6350" stA="53000" endA="300" endPos="35500" dir="5400000" sy="-90000" algn="bl" rotWithShape="0"/>
              </a:effectLst>
            </a:endParaRPr>
          </a:p>
        </p:txBody>
      </p:sp>
      <p:sp>
        <p:nvSpPr>
          <p:cNvPr id="3" name="Rectángulo 2"/>
          <p:cNvSpPr/>
          <p:nvPr/>
        </p:nvSpPr>
        <p:spPr>
          <a:xfrm>
            <a:off x="1682483" y="6313753"/>
            <a:ext cx="8855242" cy="369332"/>
          </a:xfrm>
          <a:prstGeom prst="rect">
            <a:avLst/>
          </a:prstGeom>
        </p:spPr>
        <p:txBody>
          <a:bodyPr wrap="square">
            <a:spAutoFit/>
          </a:bodyPr>
          <a:lstStyle/>
          <a:p>
            <a:pPr algn="ctr"/>
            <a:r>
              <a:rPr lang="en-US"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Figure </a:t>
            </a:r>
            <a:r>
              <a:rPr lang="en-US" b="1"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4</a:t>
            </a:r>
            <a:r>
              <a:rPr lang="en-US"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es-MX" dirty="0" smtClean="0"/>
              <a:t> </a:t>
            </a:r>
            <a:r>
              <a:rPr lang="en-US" dirty="0"/>
              <a:t>Selection criteria of the elements or activities of the agroproductive node</a:t>
            </a:r>
            <a:endParaRPr lang="es-MX" dirty="0"/>
          </a:p>
        </p:txBody>
      </p:sp>
      <p:pic>
        <p:nvPicPr>
          <p:cNvPr id="114" name="Imagen 113"/>
          <p:cNvPicPr>
            <a:picLocks noChangeAspect="1"/>
          </p:cNvPicPr>
          <p:nvPr/>
        </p:nvPicPr>
        <p:blipFill rotWithShape="1">
          <a:blip r:embed="rId2"/>
          <a:srcRect l="7275" t="24465" r="80971" b="54032"/>
          <a:stretch/>
        </p:blipFill>
        <p:spPr>
          <a:xfrm>
            <a:off x="11967" y="1"/>
            <a:ext cx="1433016" cy="1473958"/>
          </a:xfrm>
          <a:prstGeom prst="rect">
            <a:avLst/>
          </a:prstGeom>
        </p:spPr>
      </p:pic>
      <p:pic>
        <p:nvPicPr>
          <p:cNvPr id="115" name="Imagen 114"/>
          <p:cNvPicPr>
            <a:picLocks noChangeAspect="1"/>
          </p:cNvPicPr>
          <p:nvPr/>
        </p:nvPicPr>
        <p:blipFill rotWithShape="1">
          <a:blip r:embed="rId2"/>
          <a:srcRect l="30000" t="72848" r="8544" b="14808"/>
          <a:stretch/>
        </p:blipFill>
        <p:spPr>
          <a:xfrm>
            <a:off x="4713923" y="-9452"/>
            <a:ext cx="7492621" cy="768310"/>
          </a:xfrm>
          <a:prstGeom prst="rect">
            <a:avLst/>
          </a:prstGeom>
        </p:spPr>
      </p:pic>
    </p:spTree>
    <p:extLst>
      <p:ext uri="{BB962C8B-B14F-4D97-AF65-F5344CB8AC3E}">
        <p14:creationId xmlns:p14="http://schemas.microsoft.com/office/powerpoint/2010/main" val="1896448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Siglo gótico-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28729</TotalTime>
  <Words>2467</Words>
  <Application>Microsoft Office PowerPoint</Application>
  <PresentationFormat>Panorámica</PresentationFormat>
  <Paragraphs>364</Paragraphs>
  <Slides>30</Slides>
  <Notes>7</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44" baseType="lpstr">
      <vt:lpstr>SimSun</vt:lpstr>
      <vt:lpstr>Adobe Garamond Pro</vt:lpstr>
      <vt:lpstr>Arial</vt:lpstr>
      <vt:lpstr>Calibri</vt:lpstr>
      <vt:lpstr>Century Gothic</vt:lpstr>
      <vt:lpstr>Fira Sans</vt:lpstr>
      <vt:lpstr>Fira Sans Extra Condensed</vt:lpstr>
      <vt:lpstr>Fira Sans Extra Condensed Medium</vt:lpstr>
      <vt:lpstr>Open Sans Light</vt:lpstr>
      <vt:lpstr>Palatino Linotype</vt:lpstr>
      <vt:lpstr>Roboto</vt:lpstr>
      <vt:lpstr>Times New Roman</vt:lpstr>
      <vt:lpstr>Office Theme</vt:lpstr>
      <vt:lpstr>Visio</vt:lpstr>
      <vt:lpstr>Sustainable Character of Agroproductive Nodes in Intermontane Arid Territories of Sonora, Mexico †</vt:lpstr>
      <vt:lpstr>Highligths</vt:lpstr>
      <vt:lpstr>Presentation Items</vt:lpstr>
      <vt:lpstr>Presentación de PowerPoint</vt:lpstr>
      <vt:lpstr>Presentación de PowerPoint</vt:lpstr>
      <vt:lpstr>Presentación de PowerPoint</vt:lpstr>
      <vt:lpstr>Presentación de PowerPoint</vt:lpstr>
      <vt:lpstr>Figure 3: Selection criteria of the elements or activities of the agroproductive node (during the period 2021 – 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Very grateful for your attention !!</vt:lpstr>
      <vt:lpstr>Photo album</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Harvest Flight Synapse of Apis mellifera on the vegetative architecture of cacti in the Sonoran desert, Mexico</dc:title>
  <dc:creator>Héctor T. Mojica</dc:creator>
  <cp:lastModifiedBy>Héctor T. Mojica</cp:lastModifiedBy>
  <cp:revision>327</cp:revision>
  <dcterms:created xsi:type="dcterms:W3CDTF">2021-06-14T00:45:54Z</dcterms:created>
  <dcterms:modified xsi:type="dcterms:W3CDTF">2022-03-09T10:16:11Z</dcterms:modified>
</cp:coreProperties>
</file>