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56" r:id="rId5"/>
  </p:sldIdLst>
  <p:sldSz cx="292608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userDrawn="1">
          <p15:clr>
            <a:srgbClr val="A4A3A4"/>
          </p15:clr>
        </p15:guide>
        <p15:guide id="2" orient="horz" pos="144" userDrawn="1">
          <p15:clr>
            <a:srgbClr val="A4A3A4"/>
          </p15:clr>
        </p15:guide>
        <p15:guide id="3" orient="horz" pos="10080" userDrawn="1">
          <p15:clr>
            <a:srgbClr val="A4A3A4"/>
          </p15:clr>
        </p15:guide>
        <p15:guide id="4" orient="horz" pos="24" userDrawn="1">
          <p15:clr>
            <a:srgbClr val="A4A3A4"/>
          </p15:clr>
        </p15:guide>
        <p15:guide id="5" pos="387" userDrawn="1">
          <p15:clr>
            <a:srgbClr val="A4A3A4"/>
          </p15:clr>
        </p15:guide>
        <p15:guide id="6" pos="1804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43" autoAdjust="0"/>
    <p:restoredTop sz="96281" autoAdjust="0"/>
  </p:normalViewPr>
  <p:slideViewPr>
    <p:cSldViewPr snapToGrid="0" snapToObjects="1" showGuides="1">
      <p:cViewPr varScale="1">
        <p:scale>
          <a:sx n="51" d="100"/>
          <a:sy n="51" d="100"/>
        </p:scale>
        <p:origin x="496" y="216"/>
      </p:cViewPr>
      <p:guideLst>
        <p:guide orient="horz" pos="1659"/>
        <p:guide orient="horz" pos="144"/>
        <p:guide orient="horz" pos="10080"/>
        <p:guide orient="horz" pos="24"/>
        <p:guide pos="387"/>
        <p:guide pos="180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257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‹nº›</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422202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1078170"/>
            <a:ext cx="21447761" cy="598230"/>
          </a:xfrm>
          <a:prstGeom prst="rect">
            <a:avLst/>
          </a:prstGeom>
        </p:spPr>
        <p:txBody>
          <a:bodyPr>
            <a:normAutofit/>
          </a:bodyPr>
          <a:lstStyle>
            <a:lvl1pPr marL="0" indent="0" algn="ctr">
              <a:buFontTx/>
              <a:buNone/>
              <a:defRPr sz="3840">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676400"/>
            <a:ext cx="21447761" cy="634555"/>
          </a:xfrm>
          <a:prstGeom prst="rect">
            <a:avLst/>
          </a:prstGeom>
        </p:spPr>
        <p:txBody>
          <a:bodyPr>
            <a:normAutofit/>
          </a:bodyPr>
          <a:lstStyle>
            <a:lvl1pPr marL="0" indent="0" algn="ctr">
              <a:buFontTx/>
              <a:buNone/>
              <a:defRPr sz="2987">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232386"/>
            <a:ext cx="21447761" cy="834414"/>
          </a:xfrm>
          <a:prstGeom prst="rect">
            <a:avLst/>
          </a:prstGeom>
        </p:spPr>
        <p:txBody>
          <a:bodyPr>
            <a:normAutofit/>
          </a:bodyPr>
          <a:lstStyle>
            <a:lvl1pPr marL="0" indent="0" algn="ctr">
              <a:buFontTx/>
              <a:buNone/>
              <a:defRPr sz="5120" b="1">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1078170"/>
            <a:ext cx="21447761" cy="598230"/>
          </a:xfrm>
          <a:prstGeom prst="rect">
            <a:avLst/>
          </a:prstGeom>
        </p:spPr>
        <p:txBody>
          <a:bodyPr>
            <a:normAutofit/>
          </a:bodyPr>
          <a:lstStyle>
            <a:lvl1pPr marL="0" indent="0" algn="ctr">
              <a:buFontTx/>
              <a:buNone/>
              <a:defRPr sz="3840">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676400"/>
            <a:ext cx="21447761" cy="634555"/>
          </a:xfrm>
          <a:prstGeom prst="rect">
            <a:avLst/>
          </a:prstGeom>
        </p:spPr>
        <p:txBody>
          <a:bodyPr>
            <a:normAutofit/>
          </a:bodyPr>
          <a:lstStyle>
            <a:lvl1pPr marL="0" indent="0" algn="ctr">
              <a:buFontTx/>
              <a:buNone/>
              <a:defRPr sz="2987">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232386"/>
            <a:ext cx="21447761" cy="834414"/>
          </a:xfrm>
          <a:prstGeom prst="rect">
            <a:avLst/>
          </a:prstGeom>
        </p:spPr>
        <p:txBody>
          <a:bodyPr>
            <a:normAutofit/>
          </a:bodyPr>
          <a:lstStyle>
            <a:lvl1pPr marL="0" indent="0" algn="ctr">
              <a:buFontTx/>
              <a:buNone/>
              <a:defRPr sz="5120" b="1">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72325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1" y="3063162"/>
            <a:ext cx="9060851"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22097"/>
            <a:ext cx="9048751"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14892" y="9035725"/>
            <a:ext cx="906190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628053" y="8610714"/>
            <a:ext cx="9048750"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0102850" y="10733347"/>
            <a:ext cx="9047690"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102850" y="10275931"/>
            <a:ext cx="9047690"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0108143" y="3087451"/>
            <a:ext cx="9047690"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0102850" y="2622097"/>
            <a:ext cx="9052983"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9597159" y="2622097"/>
            <a:ext cx="905068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9597159" y="3063162"/>
            <a:ext cx="905068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9597159" y="8594660"/>
            <a:ext cx="905068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9593805" y="9056045"/>
            <a:ext cx="9054041"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9597159" y="12828928"/>
            <a:ext cx="905068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9597160" y="13290313"/>
            <a:ext cx="9054041"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2" name="Text Placeholder 76"/>
          <p:cNvSpPr>
            <a:spLocks noGrp="1"/>
          </p:cNvSpPr>
          <p:nvPr>
            <p:ph type="body" sz="quarter" idx="150" hasCustomPrompt="1"/>
          </p:nvPr>
        </p:nvSpPr>
        <p:spPr>
          <a:xfrm>
            <a:off x="3906520" y="1078170"/>
            <a:ext cx="21447761" cy="598230"/>
          </a:xfrm>
          <a:prstGeom prst="rect">
            <a:avLst/>
          </a:prstGeom>
        </p:spPr>
        <p:txBody>
          <a:bodyPr>
            <a:normAutofit/>
          </a:bodyPr>
          <a:lstStyle>
            <a:lvl1pPr marL="0" indent="0" algn="ctr">
              <a:buFontTx/>
              <a:buNone/>
              <a:defRPr sz="3840">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5" name="Text Placeholder 76"/>
          <p:cNvSpPr>
            <a:spLocks noGrp="1"/>
          </p:cNvSpPr>
          <p:nvPr>
            <p:ph type="body" sz="quarter" idx="184" hasCustomPrompt="1"/>
          </p:nvPr>
        </p:nvSpPr>
        <p:spPr>
          <a:xfrm>
            <a:off x="3906520" y="1676400"/>
            <a:ext cx="21447761" cy="634555"/>
          </a:xfrm>
          <a:prstGeom prst="rect">
            <a:avLst/>
          </a:prstGeom>
        </p:spPr>
        <p:txBody>
          <a:bodyPr>
            <a:normAutofit/>
          </a:bodyPr>
          <a:lstStyle>
            <a:lvl1pPr marL="0" indent="0" algn="ctr">
              <a:buFontTx/>
              <a:buNone/>
              <a:defRPr sz="2987">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7" name="Text Placeholder 76"/>
          <p:cNvSpPr>
            <a:spLocks noGrp="1"/>
          </p:cNvSpPr>
          <p:nvPr>
            <p:ph type="body" sz="quarter" idx="185" hasCustomPrompt="1"/>
          </p:nvPr>
        </p:nvSpPr>
        <p:spPr>
          <a:xfrm>
            <a:off x="3906520" y="232386"/>
            <a:ext cx="21447761" cy="834414"/>
          </a:xfrm>
          <a:prstGeom prst="rect">
            <a:avLst/>
          </a:prstGeom>
        </p:spPr>
        <p:txBody>
          <a:bodyPr>
            <a:normAutofit/>
          </a:bodyPr>
          <a:lstStyle>
            <a:lvl1pPr marL="0" indent="0" algn="ctr">
              <a:buFontTx/>
              <a:buNone/>
              <a:defRPr sz="5120" b="1">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906520" y="1078170"/>
            <a:ext cx="21447761" cy="598230"/>
          </a:xfrm>
          <a:prstGeom prst="rect">
            <a:avLst/>
          </a:prstGeom>
        </p:spPr>
        <p:txBody>
          <a:bodyPr>
            <a:normAutofit/>
          </a:bodyPr>
          <a:lstStyle>
            <a:lvl1pPr marL="0" indent="0" algn="ctr">
              <a:buFontTx/>
              <a:buNone/>
              <a:defRPr sz="3840">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84" name="Text Placeholder 76"/>
          <p:cNvSpPr>
            <a:spLocks noGrp="1"/>
          </p:cNvSpPr>
          <p:nvPr>
            <p:ph type="body" sz="quarter" idx="184" hasCustomPrompt="1"/>
          </p:nvPr>
        </p:nvSpPr>
        <p:spPr>
          <a:xfrm>
            <a:off x="3906520" y="1676400"/>
            <a:ext cx="21447761" cy="634555"/>
          </a:xfrm>
          <a:prstGeom prst="rect">
            <a:avLst/>
          </a:prstGeom>
        </p:spPr>
        <p:txBody>
          <a:bodyPr>
            <a:normAutofit/>
          </a:bodyPr>
          <a:lstStyle>
            <a:lvl1pPr marL="0" indent="0" algn="ctr">
              <a:buFontTx/>
              <a:buNone/>
              <a:defRPr sz="2987">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85" name="Text Placeholder 76"/>
          <p:cNvSpPr>
            <a:spLocks noGrp="1"/>
          </p:cNvSpPr>
          <p:nvPr>
            <p:ph type="body" sz="quarter" idx="185" hasCustomPrompt="1"/>
          </p:nvPr>
        </p:nvSpPr>
        <p:spPr>
          <a:xfrm>
            <a:off x="3906520" y="232386"/>
            <a:ext cx="21447761" cy="834414"/>
          </a:xfrm>
          <a:prstGeom prst="rect">
            <a:avLst/>
          </a:prstGeom>
        </p:spPr>
        <p:txBody>
          <a:bodyPr>
            <a:normAutofit/>
          </a:bodyPr>
          <a:lstStyle>
            <a:lvl1pPr marL="0" indent="0" algn="ctr">
              <a:buFontTx/>
              <a:buNone/>
              <a:defRPr sz="5120" b="1">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D951A23-7FFD-204C-869A-7469BE75700C}"/>
              </a:ext>
            </a:extLst>
          </p:cNvPr>
          <p:cNvGrpSpPr/>
          <p:nvPr userDrawn="1"/>
        </p:nvGrpSpPr>
        <p:grpSpPr>
          <a:xfrm>
            <a:off x="-86402" y="-57150"/>
            <a:ext cx="29433603" cy="16573500"/>
            <a:chOff x="-81002" y="-57150"/>
            <a:chExt cx="27594003" cy="16573500"/>
          </a:xfrm>
        </p:grpSpPr>
        <p:sp>
          <p:nvSpPr>
            <p:cNvPr id="18" name="Text Box 14">
              <a:extLst>
                <a:ext uri="{FF2B5EF4-FFF2-40B4-BE49-F238E27FC236}">
                  <a16:creationId xmlns:a16="http://schemas.microsoft.com/office/drawing/2014/main" id="{5CADBED4-23B3-AF42-BFCE-723FDBBF101F}"/>
                </a:ext>
              </a:extLst>
            </p:cNvPr>
            <p:cNvSpPr txBox="1">
              <a:spLocks noChangeArrowheads="1"/>
            </p:cNvSpPr>
            <p:nvPr userDrawn="1"/>
          </p:nvSpPr>
          <p:spPr bwMode="auto">
            <a:xfrm>
              <a:off x="918370" y="16156940"/>
              <a:ext cx="1571625" cy="200575"/>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sp>
          <p:nvSpPr>
            <p:cNvPr id="19" name="Freeform 18">
              <a:extLst>
                <a:ext uri="{FF2B5EF4-FFF2-40B4-BE49-F238E27FC236}">
                  <a16:creationId xmlns:a16="http://schemas.microsoft.com/office/drawing/2014/main" id="{91BD7D7F-62B0-8943-A75B-964AE3FA2ACD}"/>
                </a:ext>
              </a:extLst>
            </p:cNvPr>
            <p:cNvSpPr/>
            <p:nvPr userDrawn="1"/>
          </p:nvSpPr>
          <p:spPr>
            <a:xfrm>
              <a:off x="-36170" y="-48064"/>
              <a:ext cx="27549171" cy="1656441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dirty="0"/>
            </a:p>
          </p:txBody>
        </p:sp>
        <p:sp>
          <p:nvSpPr>
            <p:cNvPr id="20" name="Freeform 19">
              <a:extLst>
                <a:ext uri="{FF2B5EF4-FFF2-40B4-BE49-F238E27FC236}">
                  <a16:creationId xmlns:a16="http://schemas.microsoft.com/office/drawing/2014/main" id="{F5781D29-8D26-CC47-8DC4-40A80CE43282}"/>
                </a:ext>
              </a:extLst>
            </p:cNvPr>
            <p:cNvSpPr/>
            <p:nvPr userDrawn="1"/>
          </p:nvSpPr>
          <p:spPr>
            <a:xfrm flipH="1" flipV="1">
              <a:off x="-36170" y="-48064"/>
              <a:ext cx="27549169" cy="16555891"/>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21" name="Freeform 20">
              <a:extLst>
                <a:ext uri="{FF2B5EF4-FFF2-40B4-BE49-F238E27FC236}">
                  <a16:creationId xmlns:a16="http://schemas.microsoft.com/office/drawing/2014/main" id="{7682AA11-F0B4-4A45-BA47-EA99831A6CA8}"/>
                </a:ext>
              </a:extLst>
            </p:cNvPr>
            <p:cNvSpPr/>
            <p:nvPr userDrawn="1"/>
          </p:nvSpPr>
          <p:spPr>
            <a:xfrm>
              <a:off x="-81002" y="-57150"/>
              <a:ext cx="27594003" cy="16573500"/>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22" name="Text Box 14">
              <a:extLst>
                <a:ext uri="{FF2B5EF4-FFF2-40B4-BE49-F238E27FC236}">
                  <a16:creationId xmlns:a16="http://schemas.microsoft.com/office/drawing/2014/main" id="{48717DCE-020D-0045-A9DC-584FF4C3946E}"/>
                </a:ext>
              </a:extLst>
            </p:cNvPr>
            <p:cNvSpPr txBox="1">
              <a:spLocks noChangeArrowheads="1"/>
            </p:cNvSpPr>
            <p:nvPr userDrawn="1"/>
          </p:nvSpPr>
          <p:spPr bwMode="auto">
            <a:xfrm>
              <a:off x="918368" y="15962954"/>
              <a:ext cx="1571625" cy="211282"/>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27"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grpSp>
      <p:graphicFrame>
        <p:nvGraphicFramePr>
          <p:cNvPr id="10" name="Table 9">
            <a:extLst>
              <a:ext uri="{FF2B5EF4-FFF2-40B4-BE49-F238E27FC236}">
                <a16:creationId xmlns:a16="http://schemas.microsoft.com/office/drawing/2014/main" id="{50E72AA0-F147-7040-A57D-4E62E8BBD767}"/>
              </a:ext>
            </a:extLst>
          </p:cNvPr>
          <p:cNvGraphicFramePr>
            <a:graphicFrameLocks noGrp="1"/>
          </p:cNvGraphicFramePr>
          <p:nvPr userDrawn="1">
            <p:extLst>
              <p:ext uri="{D42A27DB-BD31-4B8C-83A1-F6EECF244321}">
                <p14:modId xmlns:p14="http://schemas.microsoft.com/office/powerpoint/2010/main" val="303592279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A5873058-EF11-4846-BD70-E06FB3E7BC2A}"/>
              </a:ext>
            </a:extLst>
          </p:cNvPr>
          <p:cNvGraphicFramePr>
            <a:graphicFrameLocks noGrp="1"/>
          </p:cNvGraphicFramePr>
          <p:nvPr userDrawn="1">
            <p:extLst>
              <p:ext uri="{D42A27DB-BD31-4B8C-83A1-F6EECF244321}">
                <p14:modId xmlns:p14="http://schemas.microsoft.com/office/powerpoint/2010/main" val="3697004425"/>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3C9E09-17E0-7E46-9EC7-99AF8216A004}"/>
              </a:ext>
            </a:extLst>
          </p:cNvPr>
          <p:cNvGrpSpPr/>
          <p:nvPr userDrawn="1"/>
        </p:nvGrpSpPr>
        <p:grpSpPr>
          <a:xfrm>
            <a:off x="-86402" y="-57150"/>
            <a:ext cx="29433603" cy="16573500"/>
            <a:chOff x="-81002" y="-57150"/>
            <a:chExt cx="27594003" cy="16573500"/>
          </a:xfrm>
        </p:grpSpPr>
        <p:sp>
          <p:nvSpPr>
            <p:cNvPr id="10" name="Text Box 14"/>
            <p:cNvSpPr txBox="1">
              <a:spLocks noChangeArrowheads="1"/>
            </p:cNvSpPr>
            <p:nvPr userDrawn="1"/>
          </p:nvSpPr>
          <p:spPr bwMode="auto">
            <a:xfrm>
              <a:off x="918370" y="16156940"/>
              <a:ext cx="1571625" cy="200575"/>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sp>
          <p:nvSpPr>
            <p:cNvPr id="74" name="Freeform 73"/>
            <p:cNvSpPr/>
            <p:nvPr userDrawn="1"/>
          </p:nvSpPr>
          <p:spPr>
            <a:xfrm>
              <a:off x="-36170" y="-48064"/>
              <a:ext cx="27549171" cy="1656441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dirty="0"/>
            </a:p>
          </p:txBody>
        </p:sp>
        <p:sp>
          <p:nvSpPr>
            <p:cNvPr id="75" name="Freeform 74"/>
            <p:cNvSpPr/>
            <p:nvPr userDrawn="1"/>
          </p:nvSpPr>
          <p:spPr>
            <a:xfrm flipH="1" flipV="1">
              <a:off x="-36170" y="-48064"/>
              <a:ext cx="27549169" cy="16555891"/>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76" name="Freeform 75"/>
            <p:cNvSpPr/>
            <p:nvPr userDrawn="1"/>
          </p:nvSpPr>
          <p:spPr>
            <a:xfrm>
              <a:off x="-81002" y="-57150"/>
              <a:ext cx="27594003" cy="16573500"/>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77" name="Text Box 14"/>
            <p:cNvSpPr txBox="1">
              <a:spLocks noChangeArrowheads="1"/>
            </p:cNvSpPr>
            <p:nvPr userDrawn="1"/>
          </p:nvSpPr>
          <p:spPr bwMode="auto">
            <a:xfrm>
              <a:off x="918368" y="15962954"/>
              <a:ext cx="1571625" cy="211282"/>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27"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grpSp>
    </p:spTree>
    <p:extLst>
      <p:ext uri="{BB962C8B-B14F-4D97-AF65-F5344CB8AC3E}">
        <p14:creationId xmlns:p14="http://schemas.microsoft.com/office/powerpoint/2010/main" val="3254691146"/>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88D2DC4-BB04-E448-8C7E-D83ECE59E0A9}"/>
              </a:ext>
            </a:extLst>
          </p:cNvPr>
          <p:cNvGrpSpPr/>
          <p:nvPr userDrawn="1"/>
        </p:nvGrpSpPr>
        <p:grpSpPr>
          <a:xfrm>
            <a:off x="-86402" y="-57150"/>
            <a:ext cx="29433603" cy="16573500"/>
            <a:chOff x="-81002" y="-57150"/>
            <a:chExt cx="27594003" cy="16573500"/>
          </a:xfrm>
        </p:grpSpPr>
        <p:sp>
          <p:nvSpPr>
            <p:cNvPr id="10" name="Text Box 14">
              <a:extLst>
                <a:ext uri="{FF2B5EF4-FFF2-40B4-BE49-F238E27FC236}">
                  <a16:creationId xmlns:a16="http://schemas.microsoft.com/office/drawing/2014/main" id="{9057DDE1-2C35-A94D-AE0E-143FC424CC09}"/>
                </a:ext>
              </a:extLst>
            </p:cNvPr>
            <p:cNvSpPr txBox="1">
              <a:spLocks noChangeArrowheads="1"/>
            </p:cNvSpPr>
            <p:nvPr userDrawn="1"/>
          </p:nvSpPr>
          <p:spPr bwMode="auto">
            <a:xfrm>
              <a:off x="918370" y="16156940"/>
              <a:ext cx="1571625" cy="200575"/>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sp>
          <p:nvSpPr>
            <p:cNvPr id="11" name="Freeform 10">
              <a:extLst>
                <a:ext uri="{FF2B5EF4-FFF2-40B4-BE49-F238E27FC236}">
                  <a16:creationId xmlns:a16="http://schemas.microsoft.com/office/drawing/2014/main" id="{420842D6-2FEB-3848-A8D0-21FB47BA78A6}"/>
                </a:ext>
              </a:extLst>
            </p:cNvPr>
            <p:cNvSpPr/>
            <p:nvPr userDrawn="1"/>
          </p:nvSpPr>
          <p:spPr>
            <a:xfrm>
              <a:off x="-36170" y="-48064"/>
              <a:ext cx="27549171" cy="1656441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dirty="0"/>
            </a:p>
          </p:txBody>
        </p:sp>
        <p:sp>
          <p:nvSpPr>
            <p:cNvPr id="12" name="Freeform 11">
              <a:extLst>
                <a:ext uri="{FF2B5EF4-FFF2-40B4-BE49-F238E27FC236}">
                  <a16:creationId xmlns:a16="http://schemas.microsoft.com/office/drawing/2014/main" id="{E6969F7F-7C4B-DF42-92F1-67600F44C4A2}"/>
                </a:ext>
              </a:extLst>
            </p:cNvPr>
            <p:cNvSpPr/>
            <p:nvPr userDrawn="1"/>
          </p:nvSpPr>
          <p:spPr>
            <a:xfrm flipH="1" flipV="1">
              <a:off x="-36170" y="-48064"/>
              <a:ext cx="27549169" cy="16555891"/>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13" name="Freeform 12">
              <a:extLst>
                <a:ext uri="{FF2B5EF4-FFF2-40B4-BE49-F238E27FC236}">
                  <a16:creationId xmlns:a16="http://schemas.microsoft.com/office/drawing/2014/main" id="{77827C27-C81F-4244-A3D1-3216516AC38C}"/>
                </a:ext>
              </a:extLst>
            </p:cNvPr>
            <p:cNvSpPr/>
            <p:nvPr userDrawn="1"/>
          </p:nvSpPr>
          <p:spPr>
            <a:xfrm>
              <a:off x="-81002" y="-57150"/>
              <a:ext cx="27594003" cy="16573500"/>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14" name="Text Box 14">
              <a:extLst>
                <a:ext uri="{FF2B5EF4-FFF2-40B4-BE49-F238E27FC236}">
                  <a16:creationId xmlns:a16="http://schemas.microsoft.com/office/drawing/2014/main" id="{B3A834B2-5A03-C44F-82B1-67800C5FEE43}"/>
                </a:ext>
              </a:extLst>
            </p:cNvPr>
            <p:cNvSpPr txBox="1">
              <a:spLocks noChangeArrowheads="1"/>
            </p:cNvSpPr>
            <p:nvPr userDrawn="1"/>
          </p:nvSpPr>
          <p:spPr bwMode="auto">
            <a:xfrm>
              <a:off x="918368" y="15962954"/>
              <a:ext cx="1571625" cy="211282"/>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27"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grpSp>
      <p:graphicFrame>
        <p:nvGraphicFramePr>
          <p:cNvPr id="16" name="Table 15">
            <a:extLst>
              <a:ext uri="{FF2B5EF4-FFF2-40B4-BE49-F238E27FC236}">
                <a16:creationId xmlns:a16="http://schemas.microsoft.com/office/drawing/2014/main" id="{122E5797-8370-9542-8F10-E667129197F7}"/>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89064987-859E-D34C-A9F6-834407C918E7}"/>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653DFC0-C8CC-4048-8C0E-EB7A9A197D43}"/>
              </a:ext>
            </a:extLst>
          </p:cNvPr>
          <p:cNvGrpSpPr/>
          <p:nvPr userDrawn="1"/>
        </p:nvGrpSpPr>
        <p:grpSpPr>
          <a:xfrm>
            <a:off x="-86402" y="-57150"/>
            <a:ext cx="29433603" cy="16573500"/>
            <a:chOff x="-81002" y="-57150"/>
            <a:chExt cx="27594003" cy="16573500"/>
          </a:xfrm>
        </p:grpSpPr>
        <p:sp>
          <p:nvSpPr>
            <p:cNvPr id="10" name="Text Box 14">
              <a:extLst>
                <a:ext uri="{FF2B5EF4-FFF2-40B4-BE49-F238E27FC236}">
                  <a16:creationId xmlns:a16="http://schemas.microsoft.com/office/drawing/2014/main" id="{F703386D-7CF5-C24D-BCA4-7EA8DDB033FA}"/>
                </a:ext>
              </a:extLst>
            </p:cNvPr>
            <p:cNvSpPr txBox="1">
              <a:spLocks noChangeArrowheads="1"/>
            </p:cNvSpPr>
            <p:nvPr userDrawn="1"/>
          </p:nvSpPr>
          <p:spPr bwMode="auto">
            <a:xfrm>
              <a:off x="918370" y="16156940"/>
              <a:ext cx="1571625" cy="200575"/>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sp>
          <p:nvSpPr>
            <p:cNvPr id="11" name="Freeform 10">
              <a:extLst>
                <a:ext uri="{FF2B5EF4-FFF2-40B4-BE49-F238E27FC236}">
                  <a16:creationId xmlns:a16="http://schemas.microsoft.com/office/drawing/2014/main" id="{8884A6D1-9E34-AB48-80E7-685F32A4596E}"/>
                </a:ext>
              </a:extLst>
            </p:cNvPr>
            <p:cNvSpPr/>
            <p:nvPr userDrawn="1"/>
          </p:nvSpPr>
          <p:spPr>
            <a:xfrm>
              <a:off x="-36170" y="-48064"/>
              <a:ext cx="27549171" cy="1656441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dirty="0"/>
            </a:p>
          </p:txBody>
        </p:sp>
        <p:sp>
          <p:nvSpPr>
            <p:cNvPr id="12" name="Freeform 11">
              <a:extLst>
                <a:ext uri="{FF2B5EF4-FFF2-40B4-BE49-F238E27FC236}">
                  <a16:creationId xmlns:a16="http://schemas.microsoft.com/office/drawing/2014/main" id="{B7DA1284-3D64-6543-AE5B-C9E97C9C40D1}"/>
                </a:ext>
              </a:extLst>
            </p:cNvPr>
            <p:cNvSpPr/>
            <p:nvPr userDrawn="1"/>
          </p:nvSpPr>
          <p:spPr>
            <a:xfrm flipH="1" flipV="1">
              <a:off x="-36170" y="-48064"/>
              <a:ext cx="27549169" cy="16555891"/>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13" name="Freeform 12">
              <a:extLst>
                <a:ext uri="{FF2B5EF4-FFF2-40B4-BE49-F238E27FC236}">
                  <a16:creationId xmlns:a16="http://schemas.microsoft.com/office/drawing/2014/main" id="{C0740610-C765-4141-9A13-24069536161F}"/>
                </a:ext>
              </a:extLst>
            </p:cNvPr>
            <p:cNvSpPr/>
            <p:nvPr userDrawn="1"/>
          </p:nvSpPr>
          <p:spPr>
            <a:xfrm>
              <a:off x="-81002" y="-57150"/>
              <a:ext cx="27594003" cy="16573500"/>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14" name="Text Box 14">
              <a:extLst>
                <a:ext uri="{FF2B5EF4-FFF2-40B4-BE49-F238E27FC236}">
                  <a16:creationId xmlns:a16="http://schemas.microsoft.com/office/drawing/2014/main" id="{05975483-D81A-564B-AFF2-97B19CA70837}"/>
                </a:ext>
              </a:extLst>
            </p:cNvPr>
            <p:cNvSpPr txBox="1">
              <a:spLocks noChangeArrowheads="1"/>
            </p:cNvSpPr>
            <p:nvPr userDrawn="1"/>
          </p:nvSpPr>
          <p:spPr bwMode="auto">
            <a:xfrm>
              <a:off x="918368" y="15962954"/>
              <a:ext cx="1571625" cy="211282"/>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27"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grpSp>
      <p:graphicFrame>
        <p:nvGraphicFramePr>
          <p:cNvPr id="16" name="Table 15">
            <a:extLst>
              <a:ext uri="{FF2B5EF4-FFF2-40B4-BE49-F238E27FC236}">
                <a16:creationId xmlns:a16="http://schemas.microsoft.com/office/drawing/2014/main" id="{B96F4CE7-2880-854F-B2DB-E5D982EFC9C3}"/>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BACDD0B0-017D-8142-9D2D-87EF3C641C70}"/>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ângulo Arredondado 29">
            <a:extLst>
              <a:ext uri="{FF2B5EF4-FFF2-40B4-BE49-F238E27FC236}">
                <a16:creationId xmlns:a16="http://schemas.microsoft.com/office/drawing/2014/main" id="{7D3A3556-E149-F44D-84D3-6E4CF374F508}"/>
              </a:ext>
            </a:extLst>
          </p:cNvPr>
          <p:cNvSpPr/>
          <p:nvPr/>
        </p:nvSpPr>
        <p:spPr>
          <a:xfrm>
            <a:off x="15939272" y="2713097"/>
            <a:ext cx="12885885" cy="1304724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CN"/>
          </a:p>
        </p:txBody>
      </p:sp>
      <p:sp>
        <p:nvSpPr>
          <p:cNvPr id="428" name="Text Placeholder 427"/>
          <p:cNvSpPr>
            <a:spLocks noGrp="1"/>
          </p:cNvSpPr>
          <p:nvPr>
            <p:ph type="body" sz="quarter" idx="26"/>
          </p:nvPr>
        </p:nvSpPr>
        <p:spPr>
          <a:xfrm>
            <a:off x="16403155" y="12483360"/>
            <a:ext cx="11906971" cy="3317645"/>
          </a:xfrm>
        </p:spPr>
        <p:txBody>
          <a:bodyPr/>
          <a:lstStyle/>
          <a:p>
            <a:pPr algn="just">
              <a:lnSpc>
                <a:spcPct val="150000"/>
              </a:lnSpc>
            </a:pPr>
            <a:r>
              <a:rPr lang="en-US" sz="2200" dirty="0"/>
              <a:t>        Based on an expanded set of molecular markers we were able to reaffirm the </a:t>
            </a:r>
            <a:r>
              <a:rPr lang="en-US" sz="2200" dirty="0" err="1"/>
              <a:t>Orchesellidae</a:t>
            </a:r>
            <a:r>
              <a:rPr lang="en-US" sz="2200" dirty="0"/>
              <a:t> (in red) as a family, holding at least two independent subfamilies: </a:t>
            </a:r>
            <a:r>
              <a:rPr lang="en-US" sz="2200" dirty="0" err="1"/>
              <a:t>Heteromurinae</a:t>
            </a:r>
            <a:r>
              <a:rPr lang="en-US" sz="2200" dirty="0"/>
              <a:t> and </a:t>
            </a:r>
            <a:r>
              <a:rPr lang="en-US" sz="2200" dirty="0" err="1"/>
              <a:t>Orchesellinae</a:t>
            </a:r>
            <a:r>
              <a:rPr lang="en-US" sz="2200" dirty="0"/>
              <a:t>; Entomobryidae (in blue) and Paronellidae (in green) remains paraphyletic with the Entomobryinae as group gathering unscaled and scaled taxa with different furcal morphologies; and the Seirinae as the sister-group of the Lepidocyrtinae, with the </a:t>
            </a:r>
            <a:r>
              <a:rPr lang="en-US" sz="2200" dirty="0" err="1"/>
              <a:t>Paronellinae</a:t>
            </a:r>
            <a:r>
              <a:rPr lang="en-US" sz="2200" dirty="0"/>
              <a:t> s. str. as a closely related group to both. </a:t>
            </a:r>
            <a:endParaRPr lang="pt-CN" sz="2200" b="1" dirty="0"/>
          </a:p>
          <a:p>
            <a:pPr algn="just">
              <a:lnSpc>
                <a:spcPct val="150000"/>
              </a:lnSpc>
            </a:pPr>
            <a:endParaRPr lang="en-US" sz="2200" dirty="0"/>
          </a:p>
        </p:txBody>
      </p:sp>
      <p:sp>
        <p:nvSpPr>
          <p:cNvPr id="27" name="Retângulo Arredondado 26">
            <a:extLst>
              <a:ext uri="{FF2B5EF4-FFF2-40B4-BE49-F238E27FC236}">
                <a16:creationId xmlns:a16="http://schemas.microsoft.com/office/drawing/2014/main" id="{58E857A6-C889-144A-BAF8-124D37C326B2}"/>
              </a:ext>
            </a:extLst>
          </p:cNvPr>
          <p:cNvSpPr/>
          <p:nvPr/>
        </p:nvSpPr>
        <p:spPr>
          <a:xfrm>
            <a:off x="8198589" y="2789569"/>
            <a:ext cx="7462460" cy="1304724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CN"/>
          </a:p>
        </p:txBody>
      </p:sp>
      <p:sp>
        <p:nvSpPr>
          <p:cNvPr id="9" name="Retângulo Arredondado 8">
            <a:extLst>
              <a:ext uri="{FF2B5EF4-FFF2-40B4-BE49-F238E27FC236}">
                <a16:creationId xmlns:a16="http://schemas.microsoft.com/office/drawing/2014/main" id="{4FFF7EB1-58B5-3D46-8CEB-5FCB3109B820}"/>
              </a:ext>
            </a:extLst>
          </p:cNvPr>
          <p:cNvSpPr/>
          <p:nvPr/>
        </p:nvSpPr>
        <p:spPr>
          <a:xfrm>
            <a:off x="437102" y="2778412"/>
            <a:ext cx="7462460" cy="1304724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CN" dirty="0"/>
          </a:p>
        </p:txBody>
      </p:sp>
      <p:sp>
        <p:nvSpPr>
          <p:cNvPr id="419" name="Text Placeholder 418"/>
          <p:cNvSpPr>
            <a:spLocks noGrp="1"/>
          </p:cNvSpPr>
          <p:nvPr>
            <p:ph type="body" sz="quarter" idx="10"/>
          </p:nvPr>
        </p:nvSpPr>
        <p:spPr>
          <a:xfrm>
            <a:off x="782040" y="3605271"/>
            <a:ext cx="6704542" cy="11950777"/>
          </a:xfrm>
        </p:spPr>
        <p:txBody>
          <a:bodyPr/>
          <a:lstStyle/>
          <a:p>
            <a:pPr algn="just">
              <a:lnSpc>
                <a:spcPct val="150000"/>
              </a:lnSpc>
            </a:pPr>
            <a:r>
              <a:rPr lang="en-US" sz="2200" dirty="0"/>
              <a:t>   Molecular studies related to the Entomobryoidea superfamily are still incipient, and no study in the literature analyzed its internal relationships with high-resolution molecular data, while just a few studies used mitogenomes or instead have focused on only a few species [1, 2]. Currently, the superfamily is divided into three families: Entomobryidae, Paronellidae, and </a:t>
            </a:r>
            <a:r>
              <a:rPr lang="en-US" sz="2200" dirty="0" err="1"/>
              <a:t>Orchesellidae</a:t>
            </a:r>
            <a:r>
              <a:rPr lang="en-US" sz="2200" dirty="0"/>
              <a:t> [3], but during the past years many changes were made in its internal organization. While the relationships within some entomobryid clades are robust, like within the Seirinae, the resolution of the paraphyly between the families Paronellidae and Entomobryidae remains unsolved and have not been assessed genome-wide to determine the specific points of discordance suggested in previous studies.</a:t>
            </a:r>
            <a:endParaRPr lang="pt-CN" sz="2200" dirty="0"/>
          </a:p>
          <a:p>
            <a:pPr algn="just">
              <a:lnSpc>
                <a:spcPct val="150000"/>
              </a:lnSpc>
            </a:pPr>
            <a:r>
              <a:rPr lang="en-US" sz="2200" dirty="0"/>
              <a:t>   Here we tested a dataset of universal molecular markers for Entomobryoidea using 33 representatives of the superfamily and two outgroups assembled De Novo from low-coverage whole-genome data (10x). Employing a series of computationally efficient bioinformatic tools [4] we extracted thousands of genes used to create the first genome-scale phylogeny of the superfamily Entomobryoidea.</a:t>
            </a:r>
            <a:r>
              <a:rPr lang="pt-CN" sz="2200" dirty="0"/>
              <a:t> </a:t>
            </a:r>
            <a:endParaRPr lang="en-US" sz="2200" dirty="0"/>
          </a:p>
        </p:txBody>
      </p:sp>
      <p:sp>
        <p:nvSpPr>
          <p:cNvPr id="420" name="Text Placeholder 419"/>
          <p:cNvSpPr>
            <a:spLocks noGrp="1"/>
          </p:cNvSpPr>
          <p:nvPr>
            <p:ph type="body" sz="quarter" idx="11"/>
          </p:nvPr>
        </p:nvSpPr>
        <p:spPr>
          <a:xfrm>
            <a:off x="435643" y="2940362"/>
            <a:ext cx="7484723" cy="450228"/>
          </a:xfrm>
          <a:solidFill>
            <a:schemeClr val="bg2">
              <a:lumMod val="90000"/>
              <a:alpha val="55000"/>
            </a:schemeClr>
          </a:solidFill>
        </p:spPr>
        <p:txBody>
          <a:bodyPr/>
          <a:lstStyle/>
          <a:p>
            <a:r>
              <a:rPr lang="en-US" u="none" dirty="0"/>
              <a:t>INTRODUCTION</a:t>
            </a:r>
          </a:p>
        </p:txBody>
      </p:sp>
      <p:sp>
        <p:nvSpPr>
          <p:cNvPr id="424" name="Text Placeholder 423"/>
          <p:cNvSpPr>
            <a:spLocks noGrp="1"/>
          </p:cNvSpPr>
          <p:nvPr>
            <p:ph type="body" sz="quarter" idx="22"/>
          </p:nvPr>
        </p:nvSpPr>
        <p:spPr>
          <a:xfrm>
            <a:off x="8198588" y="2937540"/>
            <a:ext cx="7317479" cy="519655"/>
          </a:xfrm>
          <a:solidFill>
            <a:schemeClr val="bg2">
              <a:lumMod val="90000"/>
              <a:alpha val="55000"/>
            </a:schemeClr>
          </a:solidFill>
        </p:spPr>
        <p:txBody>
          <a:bodyPr/>
          <a:lstStyle/>
          <a:p>
            <a:r>
              <a:rPr lang="en-US" u="none" dirty="0"/>
              <a:t>MATERIALS AND METHODS</a:t>
            </a:r>
          </a:p>
        </p:txBody>
      </p:sp>
      <p:sp>
        <p:nvSpPr>
          <p:cNvPr id="426" name="Text Placeholder 425"/>
          <p:cNvSpPr>
            <a:spLocks noGrp="1"/>
          </p:cNvSpPr>
          <p:nvPr>
            <p:ph type="body" sz="quarter" idx="24"/>
          </p:nvPr>
        </p:nvSpPr>
        <p:spPr>
          <a:xfrm>
            <a:off x="16403154" y="2921201"/>
            <a:ext cx="11906971" cy="466568"/>
          </a:xfrm>
          <a:solidFill>
            <a:schemeClr val="bg2">
              <a:lumMod val="90000"/>
              <a:alpha val="55000"/>
            </a:schemeClr>
          </a:solidFill>
        </p:spPr>
        <p:txBody>
          <a:bodyPr/>
          <a:lstStyle/>
          <a:p>
            <a:r>
              <a:rPr lang="en-US" u="none" dirty="0"/>
              <a:t>RESULTS</a:t>
            </a:r>
          </a:p>
        </p:txBody>
      </p:sp>
      <p:sp>
        <p:nvSpPr>
          <p:cNvPr id="427" name="Text Placeholder 426"/>
          <p:cNvSpPr>
            <a:spLocks noGrp="1"/>
          </p:cNvSpPr>
          <p:nvPr>
            <p:ph type="body" sz="quarter" idx="25"/>
          </p:nvPr>
        </p:nvSpPr>
        <p:spPr>
          <a:xfrm>
            <a:off x="16439429" y="11883131"/>
            <a:ext cx="6698012" cy="450228"/>
          </a:xfrm>
        </p:spPr>
        <p:txBody>
          <a:bodyPr/>
          <a:lstStyle/>
          <a:p>
            <a:r>
              <a:rPr lang="en-US" dirty="0"/>
              <a:t>CONCLUSIONS</a:t>
            </a:r>
          </a:p>
        </p:txBody>
      </p:sp>
      <p:sp>
        <p:nvSpPr>
          <p:cNvPr id="430" name="Text Placeholder 429"/>
          <p:cNvSpPr>
            <a:spLocks noGrp="1"/>
          </p:cNvSpPr>
          <p:nvPr>
            <p:ph type="body" sz="quarter" idx="28"/>
          </p:nvPr>
        </p:nvSpPr>
        <p:spPr>
          <a:xfrm>
            <a:off x="15960076" y="15513126"/>
            <a:ext cx="12885885" cy="1042470"/>
          </a:xfrm>
        </p:spPr>
        <p:txBody>
          <a:bodyPr/>
          <a:lstStyle/>
          <a:p>
            <a:r>
              <a:rPr lang="en-US" sz="1100" dirty="0"/>
              <a:t>1. Godeiro, N.N.; Bellini, B.C.; Ding, N.; Xu, C.; Ding, Y.; Zhang, F. A Mitogenomic Phylogeny of the Entomobryoidea (Collembola): A Comparative Perspective. Zool. Scr. 2021, 50, 658–666;</a:t>
            </a:r>
            <a:endParaRPr lang="pt-CN" sz="1100" dirty="0"/>
          </a:p>
          <a:p>
            <a:r>
              <a:rPr lang="en-US" sz="1100" dirty="0"/>
              <a:t>2. Sun, X.; Ding, Y.; Orr, M.C.; Zhang, F. Streamlining Universal Single-Copy Orthologue and </a:t>
            </a:r>
            <a:r>
              <a:rPr lang="en-US" sz="1100" dirty="0" err="1"/>
              <a:t>Ultraconserved</a:t>
            </a:r>
            <a:r>
              <a:rPr lang="en-US" sz="1100" dirty="0"/>
              <a:t> Element Design: A Case Study in Collembola. Mol. Ecol. </a:t>
            </a:r>
            <a:r>
              <a:rPr lang="en-US" sz="1100" dirty="0" err="1"/>
              <a:t>Resour</a:t>
            </a:r>
            <a:r>
              <a:rPr lang="en-US" sz="1100" dirty="0"/>
              <a:t>. 2020, n/a, 1–12;</a:t>
            </a:r>
            <a:endParaRPr lang="pt-CN" sz="1100" dirty="0"/>
          </a:p>
          <a:p>
            <a:r>
              <a:rPr lang="en-US" sz="1100" dirty="0"/>
              <a:t>3. Zhang, F.; Bellini, B.C.; Soto-</a:t>
            </a:r>
            <a:r>
              <a:rPr lang="en-US" sz="1100" dirty="0" err="1"/>
              <a:t>adames</a:t>
            </a:r>
            <a:r>
              <a:rPr lang="en-US" sz="1100" dirty="0"/>
              <a:t>, F.N. New Insights into the Systematics of Entomobryoidea (Collembola: </a:t>
            </a:r>
            <a:r>
              <a:rPr lang="en-US" sz="1100" dirty="0" err="1"/>
              <a:t>Entomobryomorpha</a:t>
            </a:r>
            <a:r>
              <a:rPr lang="en-US" sz="1100" dirty="0"/>
              <a:t>): First Instar Chaetotaxy, Homology and Classification. Zoo. System. 2019, 44, 249–278;</a:t>
            </a:r>
          </a:p>
          <a:p>
            <a:r>
              <a:rPr lang="en-US" sz="1100" dirty="0"/>
              <a:t>4. Zhang, F.; Ding, Y.; Zhu, C.-D.; Zhou, X.; Orr, M.; Scheu, S.; Luan, Y.-X. </a:t>
            </a:r>
            <a:r>
              <a:rPr lang="en-US" sz="1100" dirty="0" err="1"/>
              <a:t>Phylogenomics</a:t>
            </a:r>
            <a:r>
              <a:rPr lang="en-US" sz="1100" dirty="0"/>
              <a:t> from Low-Coverage Whole-Genome Sequencing. Methods Ecol. </a:t>
            </a:r>
            <a:r>
              <a:rPr lang="en-US" sz="1100" dirty="0" err="1"/>
              <a:t>Evol</a:t>
            </a:r>
            <a:r>
              <a:rPr lang="en-US" sz="1100" dirty="0"/>
              <a:t>. 2019, 1–11.</a:t>
            </a:r>
            <a:endParaRPr lang="pt-CN" sz="1100" dirty="0"/>
          </a:p>
        </p:txBody>
      </p:sp>
      <p:sp>
        <p:nvSpPr>
          <p:cNvPr id="433" name="Text Placeholder 432"/>
          <p:cNvSpPr>
            <a:spLocks noGrp="1"/>
          </p:cNvSpPr>
          <p:nvPr>
            <p:ph type="body" sz="quarter" idx="150"/>
          </p:nvPr>
        </p:nvSpPr>
        <p:spPr/>
        <p:txBody>
          <a:bodyPr>
            <a:normAutofit fontScale="77500" lnSpcReduction="20000"/>
          </a:bodyPr>
          <a:lstStyle/>
          <a:p>
            <a:r>
              <a:rPr lang="en-GB" b="1" dirty="0"/>
              <a:t>Nerivania Nunes Godeiro</a:t>
            </a:r>
            <a:r>
              <a:rPr lang="en-GB" b="1" baseline="30000" dirty="0"/>
              <a:t>1,2,</a:t>
            </a:r>
            <a:r>
              <a:rPr lang="en-GB" b="1" dirty="0"/>
              <a:t>*, </a:t>
            </a:r>
            <a:r>
              <a:rPr lang="en-GB" b="1" dirty="0" err="1"/>
              <a:t>Yinhuan</a:t>
            </a:r>
            <a:r>
              <a:rPr lang="en-GB" b="1" dirty="0"/>
              <a:t> Ding</a:t>
            </a:r>
            <a:r>
              <a:rPr lang="en-GB" b="1" baseline="30000" dirty="0"/>
              <a:t>2</a:t>
            </a:r>
            <a:r>
              <a:rPr lang="en-GB" b="1" dirty="0"/>
              <a:t>, Bruno Cavalcante Bellini</a:t>
            </a:r>
            <a:r>
              <a:rPr lang="en-GB" b="1" baseline="30000" dirty="0"/>
              <a:t>3</a:t>
            </a:r>
            <a:r>
              <a:rPr lang="en-GB" b="1" dirty="0"/>
              <a:t>, Nikolas </a:t>
            </a:r>
            <a:r>
              <a:rPr lang="en-GB" b="1" dirty="0" err="1"/>
              <a:t>Gioia</a:t>
            </a:r>
            <a:r>
              <a:rPr lang="en-GB" b="1" dirty="0"/>
              <a:t> Cipola</a:t>
            </a:r>
            <a:r>
              <a:rPr lang="en-GB" b="1" baseline="30000" dirty="0"/>
              <a:t>4</a:t>
            </a:r>
            <a:r>
              <a:rPr lang="en-GB" b="1" dirty="0"/>
              <a:t>, </a:t>
            </a:r>
            <a:r>
              <a:rPr lang="en-GB" b="1" dirty="0" err="1"/>
              <a:t>Sopark</a:t>
            </a:r>
            <a:r>
              <a:rPr lang="en-GB" b="1" dirty="0"/>
              <a:t> Jantarit</a:t>
            </a:r>
            <a:r>
              <a:rPr lang="en-GB" b="1" baseline="30000" dirty="0"/>
              <a:t>5</a:t>
            </a:r>
            <a:r>
              <a:rPr lang="en-GB" b="1" dirty="0"/>
              <a:t> and Feng Zhang</a:t>
            </a:r>
            <a:r>
              <a:rPr lang="en-GB" b="1" baseline="30000" dirty="0"/>
              <a:t>2</a:t>
            </a:r>
            <a:endParaRPr lang="pt-CN" b="1" dirty="0"/>
          </a:p>
          <a:p>
            <a:endParaRPr lang="en-US" dirty="0"/>
          </a:p>
        </p:txBody>
      </p:sp>
      <p:sp>
        <p:nvSpPr>
          <p:cNvPr id="434" name="Text Placeholder 433"/>
          <p:cNvSpPr>
            <a:spLocks noGrp="1"/>
          </p:cNvSpPr>
          <p:nvPr>
            <p:ph type="body" sz="quarter" idx="184"/>
          </p:nvPr>
        </p:nvSpPr>
        <p:spPr/>
        <p:txBody>
          <a:bodyPr>
            <a:normAutofit fontScale="47500" lnSpcReduction="20000"/>
          </a:bodyPr>
          <a:lstStyle/>
          <a:p>
            <a:pPr algn="l"/>
            <a:r>
              <a:rPr lang="en-US" baseline="30000" dirty="0"/>
              <a:t>1</a:t>
            </a:r>
            <a:r>
              <a:rPr lang="en-GB" dirty="0"/>
              <a:t>Shanghai Natural History Museum, Shanghai Science &amp; Technology Museum, Shanghai, China</a:t>
            </a:r>
            <a:r>
              <a:rPr lang="en-US" dirty="0"/>
              <a:t>; </a:t>
            </a:r>
            <a:r>
              <a:rPr lang="en-US" baseline="30000" dirty="0"/>
              <a:t>2</a:t>
            </a:r>
            <a:r>
              <a:rPr lang="en-US" dirty="0"/>
              <a:t>Department of Entomology, College of Plant Protection, Nanjing Agricultural University, Nanjing, China;</a:t>
            </a:r>
            <a:r>
              <a:rPr lang="pt-CN" dirty="0"/>
              <a:t> </a:t>
            </a:r>
            <a:r>
              <a:rPr lang="pt-CN" baseline="30000" dirty="0"/>
              <a:t>3</a:t>
            </a:r>
            <a:r>
              <a:rPr lang="pt-BR" dirty="0" err="1"/>
              <a:t>Department</a:t>
            </a:r>
            <a:r>
              <a:rPr lang="pt-BR" dirty="0"/>
              <a:t> </a:t>
            </a:r>
            <a:r>
              <a:rPr lang="pt-BR" dirty="0" err="1"/>
              <a:t>of</a:t>
            </a:r>
            <a:r>
              <a:rPr lang="pt-BR" dirty="0"/>
              <a:t> </a:t>
            </a:r>
            <a:r>
              <a:rPr lang="pt-BR" dirty="0" err="1"/>
              <a:t>Botany</a:t>
            </a:r>
            <a:r>
              <a:rPr lang="pt-BR" dirty="0"/>
              <a:t> </a:t>
            </a:r>
            <a:r>
              <a:rPr lang="pt-BR" dirty="0" err="1"/>
              <a:t>and</a:t>
            </a:r>
            <a:r>
              <a:rPr lang="pt-BR" dirty="0"/>
              <a:t> </a:t>
            </a:r>
            <a:r>
              <a:rPr lang="pt-BR" dirty="0" err="1"/>
              <a:t>Zoology</a:t>
            </a:r>
            <a:r>
              <a:rPr lang="pt-BR" dirty="0"/>
              <a:t>, </a:t>
            </a:r>
            <a:r>
              <a:rPr lang="pt-BR" dirty="0" err="1"/>
              <a:t>Biosciences</a:t>
            </a:r>
            <a:r>
              <a:rPr lang="pt-BR" dirty="0"/>
              <a:t> Center, Federal </a:t>
            </a:r>
            <a:r>
              <a:rPr lang="pt-BR" dirty="0" err="1"/>
              <a:t>University</a:t>
            </a:r>
            <a:r>
              <a:rPr lang="pt-BR" dirty="0"/>
              <a:t> </a:t>
            </a:r>
            <a:r>
              <a:rPr lang="pt-BR" dirty="0" err="1"/>
              <a:t>of</a:t>
            </a:r>
            <a:r>
              <a:rPr lang="pt-BR" dirty="0"/>
              <a:t> Rio Grande do Norte, Natal, Rio Grande do Norte, </a:t>
            </a:r>
            <a:r>
              <a:rPr lang="pt-BR" dirty="0" err="1"/>
              <a:t>Brazil</a:t>
            </a:r>
            <a:r>
              <a:rPr lang="pt-BR" dirty="0"/>
              <a:t>; </a:t>
            </a:r>
            <a:r>
              <a:rPr lang="pt-BR" baseline="30000" dirty="0"/>
              <a:t>4</a:t>
            </a:r>
            <a:r>
              <a:rPr lang="en-US" dirty="0"/>
              <a:t>﻿</a:t>
            </a:r>
            <a:r>
              <a:rPr lang="pt-BR" dirty="0"/>
              <a:t>Laboratório de Sistemática e Ecologia de Invertebrados do Solo, Instituto Nacional de Pesquisas da Amazônia—INPA, CPEN, </a:t>
            </a:r>
            <a:r>
              <a:rPr lang="en-US" dirty="0"/>
              <a:t>Manaus, AM, Brazil; </a:t>
            </a:r>
            <a:r>
              <a:rPr lang="en-US" baseline="30000" dirty="0"/>
              <a:t>5</a:t>
            </a:r>
            <a:r>
              <a:rPr lang="en-US" dirty="0"/>
              <a:t>Excellence Center for Biodiversity of Peninsular Thailand, Faculty of Science, Prince of </a:t>
            </a:r>
            <a:r>
              <a:rPr lang="en-US" dirty="0" err="1"/>
              <a:t>Songkla</a:t>
            </a:r>
            <a:r>
              <a:rPr lang="en-US" dirty="0"/>
              <a:t> University, Hat </a:t>
            </a:r>
            <a:r>
              <a:rPr lang="en-US" dirty="0" err="1"/>
              <a:t>Yai</a:t>
            </a:r>
            <a:r>
              <a:rPr lang="en-US" dirty="0"/>
              <a:t>, Songkhla, Thailand. </a:t>
            </a:r>
            <a:r>
              <a:rPr lang="en-US" b="1" baseline="30000" dirty="0"/>
              <a:t>† </a:t>
            </a:r>
            <a:r>
              <a:rPr lang="en-US" dirty="0"/>
              <a:t>Presented the 2nd International Electronic Conference on Diversity - Animals, Plants and Microbes, online,15–31 March 2022.</a:t>
            </a:r>
            <a:r>
              <a:rPr lang="pt-CN" dirty="0"/>
              <a:t> Correspondence: </a:t>
            </a:r>
            <a:r>
              <a:rPr lang="en-US" dirty="0" err="1"/>
              <a:t>nerivania@gmail.com</a:t>
            </a:r>
            <a:endParaRPr lang="en-US" dirty="0"/>
          </a:p>
          <a:p>
            <a:pPr algn="l"/>
            <a:endParaRPr lang="pt-CN" dirty="0"/>
          </a:p>
          <a:p>
            <a:endParaRPr lang="en-US" dirty="0"/>
          </a:p>
        </p:txBody>
      </p:sp>
      <p:sp>
        <p:nvSpPr>
          <p:cNvPr id="435" name="Text Placeholder 434"/>
          <p:cNvSpPr>
            <a:spLocks noGrp="1"/>
          </p:cNvSpPr>
          <p:nvPr>
            <p:ph type="body" sz="quarter" idx="185"/>
          </p:nvPr>
        </p:nvSpPr>
        <p:spPr>
          <a:xfrm>
            <a:off x="3619500" y="232386"/>
            <a:ext cx="22153881" cy="648756"/>
          </a:xfrm>
        </p:spPr>
        <p:txBody>
          <a:bodyPr>
            <a:noAutofit/>
          </a:bodyPr>
          <a:lstStyle/>
          <a:p>
            <a:r>
              <a:rPr lang="en-GB" sz="4200" dirty="0"/>
              <a:t>A genome-scale phylogeny of the superfamily Entomobryoidea (</a:t>
            </a:r>
            <a:r>
              <a:rPr lang="en-GB" sz="4200" dirty="0" err="1"/>
              <a:t>Entomobryomorpha</a:t>
            </a:r>
            <a:r>
              <a:rPr lang="en-GB" sz="4200" dirty="0"/>
              <a:t>: Collembola)</a:t>
            </a:r>
            <a:r>
              <a:rPr lang="en-US" sz="4400" baseline="30000" dirty="0"/>
              <a:t>† </a:t>
            </a:r>
            <a:endParaRPr lang="pt-CN" sz="4200" dirty="0"/>
          </a:p>
        </p:txBody>
      </p:sp>
      <p:pic>
        <p:nvPicPr>
          <p:cNvPr id="3" name="Imagem 2">
            <a:extLst>
              <a:ext uri="{FF2B5EF4-FFF2-40B4-BE49-F238E27FC236}">
                <a16:creationId xmlns:a16="http://schemas.microsoft.com/office/drawing/2014/main" id="{9B741D37-8533-1A43-81C3-9E4304EC8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3199" y="9615636"/>
            <a:ext cx="6948195" cy="5027704"/>
          </a:xfrm>
          <a:prstGeom prst="rect">
            <a:avLst/>
          </a:prstGeom>
          <a:effectLst>
            <a:softEdge rad="38100"/>
          </a:effectLst>
        </p:spPr>
      </p:pic>
      <p:pic>
        <p:nvPicPr>
          <p:cNvPr id="7" name="Imagem 6">
            <a:extLst>
              <a:ext uri="{FF2B5EF4-FFF2-40B4-BE49-F238E27FC236}">
                <a16:creationId xmlns:a16="http://schemas.microsoft.com/office/drawing/2014/main" id="{D55757C5-E775-6048-B581-4DAC52868F7A}"/>
              </a:ext>
            </a:extLst>
          </p:cNvPr>
          <p:cNvPicPr>
            <a:picLocks noChangeAspect="1"/>
          </p:cNvPicPr>
          <p:nvPr/>
        </p:nvPicPr>
        <p:blipFill rotWithShape="1">
          <a:blip r:embed="rId4">
            <a:extLst>
              <a:ext uri="{28A0092B-C50C-407E-A947-70E740481C1C}">
                <a14:useLocalDpi xmlns:a14="http://schemas.microsoft.com/office/drawing/2010/main" val="0"/>
              </a:ext>
            </a:extLst>
          </a:blip>
          <a:srcRect l="2954" t="2644" r="2795" b="2560"/>
          <a:stretch/>
        </p:blipFill>
        <p:spPr>
          <a:xfrm>
            <a:off x="16760362" y="3457195"/>
            <a:ext cx="11177708" cy="9099443"/>
          </a:xfrm>
          <a:prstGeom prst="rect">
            <a:avLst/>
          </a:prstGeom>
          <a:solidFill>
            <a:schemeClr val="bg1"/>
          </a:solidFill>
          <a:effectLst>
            <a:softEdge rad="25400"/>
          </a:effectLst>
        </p:spPr>
      </p:pic>
      <p:sp>
        <p:nvSpPr>
          <p:cNvPr id="29" name="Text Placeholder 418">
            <a:extLst>
              <a:ext uri="{FF2B5EF4-FFF2-40B4-BE49-F238E27FC236}">
                <a16:creationId xmlns:a16="http://schemas.microsoft.com/office/drawing/2014/main" id="{6FEAA597-E3C0-E24F-8169-4FF24C2FB673}"/>
              </a:ext>
            </a:extLst>
          </p:cNvPr>
          <p:cNvSpPr txBox="1">
            <a:spLocks/>
          </p:cNvSpPr>
          <p:nvPr/>
        </p:nvSpPr>
        <p:spPr>
          <a:xfrm>
            <a:off x="8413199" y="3647861"/>
            <a:ext cx="6704542" cy="5924576"/>
          </a:xfrm>
          <a:prstGeom prst="rect">
            <a:avLst/>
          </a:prstGeom>
        </p:spPr>
        <p:txBody>
          <a:bodyPr wrap="square" lIns="130622" tIns="130622" rIns="130622" bIns="130622">
            <a:spAutoFit/>
          </a:bodyPr>
          <a:lstStyle>
            <a:lvl1pPr marL="0" indent="0" algn="l" defTabSz="2675223" rtl="0" eaLnBrk="1" latinLnBrk="0" hangingPunct="1">
              <a:spcBef>
                <a:spcPct val="20000"/>
              </a:spcBef>
              <a:buFont typeface="Arial" pitchFamily="34" charset="0"/>
              <a:buNone/>
              <a:defRPr sz="1493"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905674"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2pPr>
            <a:lvl3pPr marL="1254010"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3pPr>
            <a:lvl4pPr marL="1637181" indent="-383170"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4pPr>
            <a:lvl5pPr marL="1915850" indent="-278669"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a:lstStyle>
          <a:p>
            <a:pPr algn="just">
              <a:lnSpc>
                <a:spcPct val="150000"/>
              </a:lnSpc>
            </a:pPr>
            <a:r>
              <a:rPr lang="en-US" sz="2200" dirty="0"/>
              <a:t>   From the current nine subfamilies of Entomobryoidea, seven were sampled here: </a:t>
            </a:r>
            <a:r>
              <a:rPr lang="en-US" sz="2200" dirty="0" err="1"/>
              <a:t>Heteromurinae</a:t>
            </a:r>
            <a:r>
              <a:rPr lang="en-US" sz="2200" dirty="0"/>
              <a:t>, </a:t>
            </a:r>
            <a:r>
              <a:rPr lang="en-US" sz="2200" dirty="0" err="1"/>
              <a:t>Orchesellinae</a:t>
            </a:r>
            <a:r>
              <a:rPr lang="en-US" sz="2200" dirty="0"/>
              <a:t>, Entomobryinae, Lepidocyrtinae, Seirinae, </a:t>
            </a:r>
            <a:r>
              <a:rPr lang="en-US" sz="2200" dirty="0" err="1"/>
              <a:t>Paronellinae</a:t>
            </a:r>
            <a:r>
              <a:rPr lang="en-US" sz="2200" dirty="0"/>
              <a:t>, and </a:t>
            </a:r>
            <a:r>
              <a:rPr lang="en-US" sz="2200" dirty="0" err="1"/>
              <a:t>Salininae</a:t>
            </a:r>
            <a:r>
              <a:rPr lang="en-US" sz="2200" dirty="0"/>
              <a:t>. Twenty-one genomic data were newly generated for this study, while other data were previously published or are in the publication process. </a:t>
            </a:r>
          </a:p>
          <a:p>
            <a:pPr algn="just">
              <a:lnSpc>
                <a:spcPct val="150000"/>
              </a:lnSpc>
            </a:pPr>
            <a:r>
              <a:rPr lang="en-US" sz="2200" dirty="0"/>
              <a:t>  MGIseq2000 platform was used for sequencing paired-end reads with 150 bp length. Approximately 10G of low-coverage data were produced for each sample. </a:t>
            </a:r>
          </a:p>
          <a:p>
            <a:pPr algn="just">
              <a:lnSpc>
                <a:spcPct val="150000"/>
              </a:lnSpc>
            </a:pPr>
            <a:r>
              <a:rPr lang="en-US" sz="2200" dirty="0"/>
              <a:t>  The main steps of our methodology are described bellow:</a:t>
            </a:r>
          </a:p>
        </p:txBody>
      </p:sp>
    </p:spTree>
    <p:extLst>
      <p:ext uri="{BB962C8B-B14F-4D97-AF65-F5344CB8AC3E}">
        <p14:creationId xmlns:p14="http://schemas.microsoft.com/office/powerpoint/2010/main" val="3417310049"/>
      </p:ext>
    </p:extLst>
  </p:cSld>
  <p:clrMapOvr>
    <a:masterClrMapping/>
  </p:clrMapOvr>
</p:sld>
</file>

<file path=ppt/theme/theme1.xml><?xml version="1.0" encoding="utf-8"?>
<a:theme xmlns:a="http://schemas.openxmlformats.org/drawingml/2006/main" name="PosterPresentations.com-36x60-Template-V3">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517</TotalTime>
  <Words>742</Words>
  <Application>Microsoft Macintosh PowerPoint</Application>
  <PresentationFormat>Personalizar</PresentationFormat>
  <Paragraphs>18</Paragraphs>
  <Slides>1</Slides>
  <Notes>1</Notes>
  <HiddenSlides>0</HiddenSlides>
  <MMClips>0</MMClips>
  <ScaleCrop>false</ScaleCrop>
  <HeadingPairs>
    <vt:vector size="6" baseType="variant">
      <vt:variant>
        <vt:lpstr>Fontes usadas</vt:lpstr>
      </vt:variant>
      <vt:variant>
        <vt:i4>5</vt:i4>
      </vt:variant>
      <vt:variant>
        <vt:lpstr>Tema</vt:lpstr>
      </vt:variant>
      <vt:variant>
        <vt:i4>4</vt:i4>
      </vt:variant>
      <vt:variant>
        <vt:lpstr>Títulos de slides</vt:lpstr>
      </vt:variant>
      <vt:variant>
        <vt:i4>1</vt:i4>
      </vt:variant>
    </vt:vector>
  </HeadingPairs>
  <TitlesOfParts>
    <vt:vector size="10" baseType="lpstr">
      <vt:lpstr>Arial</vt:lpstr>
      <vt:lpstr>Arial Black</vt:lpstr>
      <vt:lpstr>Calibri</vt:lpstr>
      <vt:lpstr>Times New Roman</vt:lpstr>
      <vt:lpstr>Trebuchet MS</vt:lpstr>
      <vt:lpstr>PosterPresentations.com-36x60-Template-V3</vt:lpstr>
      <vt:lpstr>Without Quick Guides</vt:lpstr>
      <vt:lpstr>1_Classic 3 Columns</vt:lpstr>
      <vt:lpstr>Classic - Wide Center</vt:lpstr>
      <vt:lpstr>Apresentação do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Godeiro Nerivania</cp:lastModifiedBy>
  <cp:revision>56</cp:revision>
  <dcterms:created xsi:type="dcterms:W3CDTF">2012-02-06T18:46:22Z</dcterms:created>
  <dcterms:modified xsi:type="dcterms:W3CDTF">2022-01-20T01:20:55Z</dcterms:modified>
</cp:coreProperties>
</file>