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6" r:id="rId4"/>
    <p:sldId id="261" r:id="rId5"/>
    <p:sldId id="264" r:id="rId6"/>
    <p:sldId id="265" r:id="rId7"/>
    <p:sldId id="270" r:id="rId8"/>
    <p:sldId id="271" r:id="rId9"/>
    <p:sldId id="267" r:id="rId10"/>
    <p:sldId id="269" r:id="rId11"/>
    <p:sldId id="268"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280" autoAdjust="0"/>
  </p:normalViewPr>
  <p:slideViewPr>
    <p:cSldViewPr snapToGrid="0">
      <p:cViewPr>
        <p:scale>
          <a:sx n="80" d="100"/>
          <a:sy n="80"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559" y="3124696"/>
            <a:ext cx="8305800" cy="2862322"/>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pt-BR" dirty="0"/>
              <a:t>Fábio São Pedro da Silva </a:t>
            </a:r>
            <a:r>
              <a:rPr lang="pt-BR" baseline="30000" dirty="0"/>
              <a:t>1</a:t>
            </a:r>
            <a:r>
              <a:rPr lang="pt-BR" dirty="0"/>
              <a:t>; Itamar Garcia Ignácio </a:t>
            </a:r>
            <a:r>
              <a:rPr lang="pt-BR" baseline="30000" dirty="0"/>
              <a:t>2</a:t>
            </a:r>
            <a:r>
              <a:rPr lang="pt-BR" dirty="0"/>
              <a:t>; Sandra </a:t>
            </a:r>
            <a:r>
              <a:rPr lang="pt-BR" dirty="0" err="1"/>
              <a:t>Zorat</a:t>
            </a:r>
            <a:r>
              <a:rPr lang="pt-BR" dirty="0"/>
              <a:t> Cordeiro </a:t>
            </a:r>
            <a:r>
              <a:rPr lang="pt-BR" baseline="30000" dirty="0"/>
              <a:t>1</a:t>
            </a:r>
            <a:r>
              <a:rPr lang="pt-BR" dirty="0"/>
              <a:t>, </a:t>
            </a:r>
            <a:r>
              <a:rPr lang="pt-BR" dirty="0" err="1"/>
              <a:t>Orivaldo</a:t>
            </a:r>
            <a:r>
              <a:rPr lang="pt-BR" dirty="0"/>
              <a:t> José </a:t>
            </a:r>
            <a:r>
              <a:rPr lang="pt-BR" dirty="0" err="1"/>
              <a:t>Saggin</a:t>
            </a:r>
            <a:r>
              <a:rPr lang="pt-BR" dirty="0"/>
              <a:t>-Júnior</a:t>
            </a:r>
            <a:r>
              <a:rPr lang="pt-BR" baseline="30000" dirty="0"/>
              <a:t> 2</a:t>
            </a:r>
            <a:r>
              <a:rPr lang="pt-BR" dirty="0"/>
              <a:t> </a:t>
            </a:r>
            <a:r>
              <a:rPr lang="pt-BR" dirty="0" err="1"/>
              <a:t>and</a:t>
            </a:r>
            <a:r>
              <a:rPr lang="pt-BR" dirty="0"/>
              <a:t>   Camila </a:t>
            </a:r>
            <a:r>
              <a:rPr lang="pt-BR" dirty="0" err="1"/>
              <a:t>Maistro</a:t>
            </a:r>
            <a:r>
              <a:rPr lang="pt-BR" dirty="0"/>
              <a:t> Patreze</a:t>
            </a:r>
            <a:r>
              <a:rPr lang="pt-BR" baseline="30000" dirty="0"/>
              <a:t>1*</a:t>
            </a:r>
            <a:r>
              <a:rPr lang="pt-BR" dirty="0"/>
              <a:t> </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sz="1400" baseline="30000" dirty="0"/>
              <a:t>1</a:t>
            </a:r>
            <a:r>
              <a:rPr lang="en-US" sz="1400" dirty="0"/>
              <a:t>Department of Botany, Center for Life Sciences and Health, Federal University of Rio de Janeiro State (UNIRIO), 22290-255, Rio de Janeiro, RJ, Brazil; fabio_wk@hotmail.com; sandrazorat@hotmail.com; camila.m.patreze@unirio.br</a:t>
            </a:r>
            <a:endParaRPr lang="pt-BR" sz="1400" dirty="0"/>
          </a:p>
          <a:p>
            <a:r>
              <a:rPr lang="pt-BR" sz="1400" baseline="30000" dirty="0"/>
              <a:t>2</a:t>
            </a:r>
            <a:r>
              <a:rPr lang="pt-BR" sz="1400" dirty="0"/>
              <a:t>Embrapa Agrobiologia, Rodovia BR-465, km 7, Ecologia, 23891-000, Seropédica, RJ, </a:t>
            </a:r>
            <a:r>
              <a:rPr lang="pt-BR" sz="1400" dirty="0" err="1"/>
              <a:t>Brazil</a:t>
            </a:r>
            <a:r>
              <a:rPr lang="pt-BR" sz="1400" dirty="0"/>
              <a:t>; itamar.ignacio@embrapa.br; orivaldo.saggin@embrapa.br</a:t>
            </a:r>
          </a:p>
          <a:p>
            <a:r>
              <a:rPr lang="en-US" sz="1400" dirty="0"/>
              <a:t>*Corresponding author: camila.m.patreze@unirio.br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5" cy="3717033"/>
          </a:xfrm>
          <a:prstGeom prst="rect">
            <a:avLst/>
          </a:prstGeom>
        </p:spPr>
      </p:pic>
      <p:pic>
        <p:nvPicPr>
          <p:cNvPr id="5" name="Imagem 4">
            <a:extLst>
              <a:ext uri="{FF2B5EF4-FFF2-40B4-BE49-F238E27FC236}">
                <a16:creationId xmlns:a16="http://schemas.microsoft.com/office/drawing/2014/main" id="{FC19B248-0233-4071-B2C9-0F92EE2AD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41" y="6003878"/>
            <a:ext cx="559479" cy="704943"/>
          </a:xfrm>
          <a:prstGeom prst="rect">
            <a:avLst/>
          </a:prstGeom>
        </p:spPr>
      </p:pic>
      <p:pic>
        <p:nvPicPr>
          <p:cNvPr id="7" name="Imagem 6">
            <a:extLst>
              <a:ext uri="{FF2B5EF4-FFF2-40B4-BE49-F238E27FC236}">
                <a16:creationId xmlns:a16="http://schemas.microsoft.com/office/drawing/2014/main" id="{9A9EA4D6-ADEC-4689-96C8-D7E3711AC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293" y="5914172"/>
            <a:ext cx="1862108" cy="928925"/>
          </a:xfrm>
          <a:prstGeom prst="rect">
            <a:avLst/>
          </a:prstGeom>
        </p:spPr>
      </p:pic>
      <p:pic>
        <p:nvPicPr>
          <p:cNvPr id="9" name="Imagem 8">
            <a:extLst>
              <a:ext uri="{FF2B5EF4-FFF2-40B4-BE49-F238E27FC236}">
                <a16:creationId xmlns:a16="http://schemas.microsoft.com/office/drawing/2014/main" id="{59895C6F-864E-400E-9560-A999E1AE1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202" y="6248354"/>
            <a:ext cx="973667" cy="365125"/>
          </a:xfrm>
          <a:prstGeom prst="rect">
            <a:avLst/>
          </a:prstGeom>
        </p:spPr>
      </p:pic>
      <p:pic>
        <p:nvPicPr>
          <p:cNvPr id="11" name="Imagem 10">
            <a:extLst>
              <a:ext uri="{FF2B5EF4-FFF2-40B4-BE49-F238E27FC236}">
                <a16:creationId xmlns:a16="http://schemas.microsoft.com/office/drawing/2014/main" id="{B3D85379-5EE7-41EB-B499-F61D8B80A0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708" y="5987018"/>
            <a:ext cx="1013147" cy="810517"/>
          </a:xfrm>
          <a:prstGeom prst="rect">
            <a:avLst/>
          </a:prstGeom>
        </p:spPr>
      </p:pic>
      <p:pic>
        <p:nvPicPr>
          <p:cNvPr id="13" name="Imagem 12">
            <a:extLst>
              <a:ext uri="{FF2B5EF4-FFF2-40B4-BE49-F238E27FC236}">
                <a16:creationId xmlns:a16="http://schemas.microsoft.com/office/drawing/2014/main" id="{426C6D55-08F2-4E1D-B6EB-1774BD0292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1043" y="6085179"/>
            <a:ext cx="711767" cy="600553"/>
          </a:xfrm>
          <a:prstGeom prst="rect">
            <a:avLst/>
          </a:prstGeom>
        </p:spPr>
      </p:pic>
      <p:pic>
        <p:nvPicPr>
          <p:cNvPr id="15" name="Imagem 14">
            <a:extLst>
              <a:ext uri="{FF2B5EF4-FFF2-40B4-BE49-F238E27FC236}">
                <a16:creationId xmlns:a16="http://schemas.microsoft.com/office/drawing/2014/main" id="{F9DA04D8-F135-47BA-81D0-00F9CA798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4782" y="5929075"/>
            <a:ext cx="928925" cy="928925"/>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46CD39F-DEAF-4D5A-9DF3-78C84ED73DE6}"/>
              </a:ext>
            </a:extLst>
          </p:cNvPr>
          <p:cNvPicPr>
            <a:picLocks noChangeAspect="1"/>
          </p:cNvPicPr>
          <p:nvPr/>
        </p:nvPicPr>
        <p:blipFill>
          <a:blip r:embed="rId2"/>
          <a:stretch>
            <a:fillRect/>
          </a:stretch>
        </p:blipFill>
        <p:spPr>
          <a:xfrm>
            <a:off x="267224" y="161195"/>
            <a:ext cx="8248603" cy="640135"/>
          </a:xfrm>
          <a:prstGeom prst="rect">
            <a:avLst/>
          </a:prstGeom>
        </p:spPr>
      </p:pic>
      <p:pic>
        <p:nvPicPr>
          <p:cNvPr id="3" name="Imagem 2">
            <a:extLst>
              <a:ext uri="{FF2B5EF4-FFF2-40B4-BE49-F238E27FC236}">
                <a16:creationId xmlns:a16="http://schemas.microsoft.com/office/drawing/2014/main" id="{2316C15A-CED0-4BF0-A383-C28B1BDA6C6E}"/>
              </a:ext>
            </a:extLst>
          </p:cNvPr>
          <p:cNvPicPr>
            <a:picLocks noChangeAspect="1"/>
          </p:cNvPicPr>
          <p:nvPr/>
        </p:nvPicPr>
        <p:blipFill rotWithShape="1">
          <a:blip r:embed="rId3"/>
          <a:srcRect l="-4808" t="2455" r="4808" b="62702"/>
          <a:stretch/>
        </p:blipFill>
        <p:spPr>
          <a:xfrm>
            <a:off x="6972" y="2165684"/>
            <a:ext cx="8508855" cy="2859685"/>
          </a:xfrm>
          <a:prstGeom prst="rect">
            <a:avLst/>
          </a:prstGeom>
        </p:spPr>
      </p:pic>
      <p:pic>
        <p:nvPicPr>
          <p:cNvPr id="5" name="Imagem 4">
            <a:extLst>
              <a:ext uri="{FF2B5EF4-FFF2-40B4-BE49-F238E27FC236}">
                <a16:creationId xmlns:a16="http://schemas.microsoft.com/office/drawing/2014/main" id="{F722D038-32AC-482F-909E-BAF89746849E}"/>
              </a:ext>
            </a:extLst>
          </p:cNvPr>
          <p:cNvPicPr>
            <a:picLocks noChangeAspect="1"/>
          </p:cNvPicPr>
          <p:nvPr/>
        </p:nvPicPr>
        <p:blipFill>
          <a:blip r:embed="rId4"/>
          <a:stretch>
            <a:fillRect/>
          </a:stretch>
        </p:blipFill>
        <p:spPr>
          <a:xfrm>
            <a:off x="435915" y="790126"/>
            <a:ext cx="8272167" cy="1042506"/>
          </a:xfrm>
          <a:prstGeom prst="rect">
            <a:avLst/>
          </a:prstGeom>
        </p:spPr>
      </p:pic>
      <p:sp>
        <p:nvSpPr>
          <p:cNvPr id="6" name="CaixaDeTexto 5">
            <a:extLst>
              <a:ext uri="{FF2B5EF4-FFF2-40B4-BE49-F238E27FC236}">
                <a16:creationId xmlns:a16="http://schemas.microsoft.com/office/drawing/2014/main" id="{0225569A-90BF-445C-90D8-9AAC502910B9}"/>
              </a:ext>
            </a:extLst>
          </p:cNvPr>
          <p:cNvSpPr txBox="1"/>
          <p:nvPr/>
        </p:nvSpPr>
        <p:spPr>
          <a:xfrm>
            <a:off x="8049126" y="328461"/>
            <a:ext cx="1094874" cy="461665"/>
          </a:xfrm>
          <a:prstGeom prst="rect">
            <a:avLst/>
          </a:prstGeom>
          <a:solidFill>
            <a:schemeClr val="accent1"/>
          </a:solidFill>
        </p:spPr>
        <p:txBody>
          <a:bodyPr wrap="square" rtlCol="0">
            <a:spAutoFit/>
          </a:bodyPr>
          <a:lstStyle/>
          <a:p>
            <a:r>
              <a:rPr lang="pt-BR" sz="2400" dirty="0" err="1"/>
              <a:t>dune</a:t>
            </a:r>
            <a:endParaRPr lang="pt-BR" sz="2400" dirty="0"/>
          </a:p>
        </p:txBody>
      </p:sp>
      <p:sp>
        <p:nvSpPr>
          <p:cNvPr id="7" name="CaixaDeTexto 6">
            <a:extLst>
              <a:ext uri="{FF2B5EF4-FFF2-40B4-BE49-F238E27FC236}">
                <a16:creationId xmlns:a16="http://schemas.microsoft.com/office/drawing/2014/main" id="{378CA580-5356-4379-99FB-6124B80007BE}"/>
              </a:ext>
            </a:extLst>
          </p:cNvPr>
          <p:cNvSpPr txBox="1"/>
          <p:nvPr/>
        </p:nvSpPr>
        <p:spPr>
          <a:xfrm>
            <a:off x="2081462" y="1832632"/>
            <a:ext cx="914400" cy="369332"/>
          </a:xfrm>
          <a:prstGeom prst="rect">
            <a:avLst/>
          </a:prstGeom>
          <a:solidFill>
            <a:schemeClr val="accent1"/>
          </a:solidFill>
        </p:spPr>
        <p:txBody>
          <a:bodyPr wrap="square" rtlCol="0">
            <a:spAutoFit/>
          </a:bodyPr>
          <a:lstStyle/>
          <a:p>
            <a:r>
              <a:rPr lang="pt-BR" b="1" i="1" dirty="0" err="1"/>
              <a:t>Rainy</a:t>
            </a:r>
            <a:endParaRPr lang="pt-BR" b="1" i="1" dirty="0"/>
          </a:p>
        </p:txBody>
      </p:sp>
      <p:sp>
        <p:nvSpPr>
          <p:cNvPr id="8" name="CaixaDeTexto 7">
            <a:extLst>
              <a:ext uri="{FF2B5EF4-FFF2-40B4-BE49-F238E27FC236}">
                <a16:creationId xmlns:a16="http://schemas.microsoft.com/office/drawing/2014/main" id="{46754010-5B9F-4951-B920-7FF1C68B7821}"/>
              </a:ext>
            </a:extLst>
          </p:cNvPr>
          <p:cNvSpPr txBox="1"/>
          <p:nvPr/>
        </p:nvSpPr>
        <p:spPr>
          <a:xfrm>
            <a:off x="6304547" y="1814492"/>
            <a:ext cx="1058779" cy="369332"/>
          </a:xfrm>
          <a:prstGeom prst="rect">
            <a:avLst/>
          </a:prstGeom>
          <a:solidFill>
            <a:srgbClr val="FFC000"/>
          </a:solidFill>
        </p:spPr>
        <p:txBody>
          <a:bodyPr wrap="square" rtlCol="0">
            <a:spAutoFit/>
          </a:bodyPr>
          <a:lstStyle/>
          <a:p>
            <a:r>
              <a:rPr lang="pt-BR" b="1" i="1" dirty="0" err="1"/>
              <a:t>Dry</a:t>
            </a:r>
            <a:endParaRPr lang="pt-BR" b="1" i="1" dirty="0"/>
          </a:p>
        </p:txBody>
      </p:sp>
    </p:spTree>
    <p:extLst>
      <p:ext uri="{BB962C8B-B14F-4D97-AF65-F5344CB8AC3E}">
        <p14:creationId xmlns:p14="http://schemas.microsoft.com/office/powerpoint/2010/main" val="212218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46CD39F-DEAF-4D5A-9DF3-78C84ED73DE6}"/>
              </a:ext>
            </a:extLst>
          </p:cNvPr>
          <p:cNvPicPr>
            <a:picLocks noChangeAspect="1"/>
          </p:cNvPicPr>
          <p:nvPr/>
        </p:nvPicPr>
        <p:blipFill>
          <a:blip r:embed="rId2"/>
          <a:stretch>
            <a:fillRect/>
          </a:stretch>
        </p:blipFill>
        <p:spPr>
          <a:xfrm>
            <a:off x="267224" y="161195"/>
            <a:ext cx="8248603" cy="640135"/>
          </a:xfrm>
          <a:prstGeom prst="rect">
            <a:avLst/>
          </a:prstGeom>
        </p:spPr>
      </p:pic>
      <p:pic>
        <p:nvPicPr>
          <p:cNvPr id="3" name="Imagem 2">
            <a:extLst>
              <a:ext uri="{FF2B5EF4-FFF2-40B4-BE49-F238E27FC236}">
                <a16:creationId xmlns:a16="http://schemas.microsoft.com/office/drawing/2014/main" id="{60EAEA20-5340-4E7D-9737-119B0708DD00}"/>
              </a:ext>
            </a:extLst>
          </p:cNvPr>
          <p:cNvPicPr>
            <a:picLocks noChangeAspect="1"/>
          </p:cNvPicPr>
          <p:nvPr/>
        </p:nvPicPr>
        <p:blipFill rotWithShape="1">
          <a:blip r:embed="rId3"/>
          <a:srcRect l="5025" t="42063" r="-5025" b="-24640"/>
          <a:stretch/>
        </p:blipFill>
        <p:spPr>
          <a:xfrm>
            <a:off x="1230986" y="1251283"/>
            <a:ext cx="7284841" cy="5799762"/>
          </a:xfrm>
          <a:prstGeom prst="rect">
            <a:avLst/>
          </a:prstGeom>
        </p:spPr>
      </p:pic>
      <p:sp>
        <p:nvSpPr>
          <p:cNvPr id="7" name="CaixaDeTexto 6">
            <a:extLst>
              <a:ext uri="{FF2B5EF4-FFF2-40B4-BE49-F238E27FC236}">
                <a16:creationId xmlns:a16="http://schemas.microsoft.com/office/drawing/2014/main" id="{83ED7F29-989C-42F8-85BB-810D84971525}"/>
              </a:ext>
            </a:extLst>
          </p:cNvPr>
          <p:cNvSpPr txBox="1"/>
          <p:nvPr/>
        </p:nvSpPr>
        <p:spPr>
          <a:xfrm>
            <a:off x="7798995" y="339665"/>
            <a:ext cx="1345005" cy="461665"/>
          </a:xfrm>
          <a:prstGeom prst="rect">
            <a:avLst/>
          </a:prstGeom>
          <a:solidFill>
            <a:schemeClr val="accent1"/>
          </a:solidFill>
        </p:spPr>
        <p:txBody>
          <a:bodyPr wrap="square" rtlCol="0">
            <a:spAutoFit/>
          </a:bodyPr>
          <a:lstStyle/>
          <a:p>
            <a:r>
              <a:rPr lang="pt-BR" sz="2400" dirty="0"/>
              <a:t>restinga</a:t>
            </a:r>
          </a:p>
        </p:txBody>
      </p:sp>
      <p:pic>
        <p:nvPicPr>
          <p:cNvPr id="8" name="Imagem 7">
            <a:extLst>
              <a:ext uri="{FF2B5EF4-FFF2-40B4-BE49-F238E27FC236}">
                <a16:creationId xmlns:a16="http://schemas.microsoft.com/office/drawing/2014/main" id="{2F2FEB6F-1721-4B1C-BE9D-28E588426885}"/>
              </a:ext>
            </a:extLst>
          </p:cNvPr>
          <p:cNvPicPr>
            <a:picLocks noChangeAspect="1"/>
          </p:cNvPicPr>
          <p:nvPr/>
        </p:nvPicPr>
        <p:blipFill>
          <a:blip r:embed="rId4"/>
          <a:stretch>
            <a:fillRect/>
          </a:stretch>
        </p:blipFill>
        <p:spPr>
          <a:xfrm>
            <a:off x="2261573" y="857537"/>
            <a:ext cx="963251" cy="499915"/>
          </a:xfrm>
          <a:prstGeom prst="rect">
            <a:avLst/>
          </a:prstGeom>
        </p:spPr>
      </p:pic>
      <p:pic>
        <p:nvPicPr>
          <p:cNvPr id="9" name="Imagem 8">
            <a:extLst>
              <a:ext uri="{FF2B5EF4-FFF2-40B4-BE49-F238E27FC236}">
                <a16:creationId xmlns:a16="http://schemas.microsoft.com/office/drawing/2014/main" id="{BDAEC436-C5FF-4AEC-A6E2-931F34172FBE}"/>
              </a:ext>
            </a:extLst>
          </p:cNvPr>
          <p:cNvPicPr>
            <a:picLocks noChangeAspect="1"/>
          </p:cNvPicPr>
          <p:nvPr/>
        </p:nvPicPr>
        <p:blipFill>
          <a:blip r:embed="rId5"/>
          <a:stretch>
            <a:fillRect/>
          </a:stretch>
        </p:blipFill>
        <p:spPr>
          <a:xfrm>
            <a:off x="5772859" y="857536"/>
            <a:ext cx="1109568" cy="499915"/>
          </a:xfrm>
          <a:prstGeom prst="rect">
            <a:avLst/>
          </a:prstGeom>
        </p:spPr>
      </p:pic>
      <p:sp>
        <p:nvSpPr>
          <p:cNvPr id="10" name="Elipse 9">
            <a:extLst>
              <a:ext uri="{FF2B5EF4-FFF2-40B4-BE49-F238E27FC236}">
                <a16:creationId xmlns:a16="http://schemas.microsoft.com/office/drawing/2014/main" id="{879E3C6A-E19D-47A0-9826-C4A3C0B681F3}"/>
              </a:ext>
            </a:extLst>
          </p:cNvPr>
          <p:cNvSpPr/>
          <p:nvPr/>
        </p:nvSpPr>
        <p:spPr>
          <a:xfrm rot="2098139">
            <a:off x="3077449" y="3676548"/>
            <a:ext cx="1445623" cy="949234"/>
          </a:xfrm>
          <a:prstGeom prst="ellipse">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272D1D82-F98B-4785-BFE5-E67C9073AFDF}"/>
              </a:ext>
            </a:extLst>
          </p:cNvPr>
          <p:cNvSpPr/>
          <p:nvPr/>
        </p:nvSpPr>
        <p:spPr>
          <a:xfrm>
            <a:off x="469863" y="5241304"/>
            <a:ext cx="8204273" cy="923330"/>
          </a:xfrm>
          <a:prstGeom prst="rect">
            <a:avLst/>
          </a:prstGeom>
          <a:solidFill>
            <a:schemeClr val="accent1">
              <a:lumMod val="20000"/>
              <a:lumOff val="80000"/>
            </a:schemeClr>
          </a:solidFill>
        </p:spPr>
        <p:txBody>
          <a:bodyPr wrap="square">
            <a:spAutoFit/>
          </a:bodyPr>
          <a:lstStyle/>
          <a:p>
            <a:pPr algn="just"/>
            <a:r>
              <a:rPr lang="en-US" i="1" dirty="0"/>
              <a:t>The same plant species was positively related to a fungus in one season and to another fungus species in another season, contributing to evidence that edaphic and environmental factors can govern these associations. </a:t>
            </a:r>
            <a:endParaRPr lang="pt-BR" i="1" dirty="0"/>
          </a:p>
        </p:txBody>
      </p:sp>
    </p:spTree>
    <p:extLst>
      <p:ext uri="{BB962C8B-B14F-4D97-AF65-F5344CB8AC3E}">
        <p14:creationId xmlns:p14="http://schemas.microsoft.com/office/powerpoint/2010/main" val="216695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Supplementary</a:t>
            </a:r>
            <a:r>
              <a:rPr lang="fr-FR" sz="2400" b="1" dirty="0">
                <a:latin typeface="Palatino Linotype" panose="02040502050505030304" pitchFamily="18" charset="0"/>
              </a:rPr>
              <a:t> </a:t>
            </a:r>
            <a:r>
              <a:rPr lang="fr-FR" sz="2400" b="1" dirty="0" err="1">
                <a:latin typeface="Palatino Linotype" panose="02040502050505030304" pitchFamily="18" charset="0"/>
              </a:rPr>
              <a:t>Materials</a:t>
            </a:r>
            <a:endParaRPr lang="fr-FR" sz="2400" b="1" dirty="0">
              <a:latin typeface="Palatino Linotype" panose="02040502050505030304" pitchFamily="18" charset="0"/>
            </a:endParaRPr>
          </a:p>
          <a:p>
            <a:endParaRPr lang="fr-FR" sz="2400" b="1"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3" name="Retângulo 2">
            <a:extLst>
              <a:ext uri="{FF2B5EF4-FFF2-40B4-BE49-F238E27FC236}">
                <a16:creationId xmlns:a16="http://schemas.microsoft.com/office/drawing/2014/main" id="{69140648-4D34-495F-96E0-4F895CBA1D25}"/>
              </a:ext>
            </a:extLst>
          </p:cNvPr>
          <p:cNvSpPr/>
          <p:nvPr/>
        </p:nvSpPr>
        <p:spPr>
          <a:xfrm>
            <a:off x="745958" y="1440597"/>
            <a:ext cx="8017042" cy="923330"/>
          </a:xfrm>
          <a:prstGeom prst="rect">
            <a:avLst/>
          </a:prstGeom>
        </p:spPr>
        <p:txBody>
          <a:bodyPr wrap="square">
            <a:spAutoFit/>
          </a:bodyPr>
          <a:lstStyle/>
          <a:p>
            <a:r>
              <a:rPr lang="en-US" dirty="0"/>
              <a:t>Table.  Results of the permutation test to compare the mean values of dune (D) and </a:t>
            </a:r>
            <a:r>
              <a:rPr lang="en-US" dirty="0" err="1"/>
              <a:t>restinga</a:t>
            </a:r>
            <a:r>
              <a:rPr lang="en-US" dirty="0"/>
              <a:t> (R) community`s richness, dominance, diversity (Shannon) and equitability between rainy (1) and dry (2) seasons </a:t>
            </a:r>
            <a:endParaRPr lang="pt-BR" dirty="0"/>
          </a:p>
        </p:txBody>
      </p:sp>
      <p:pic>
        <p:nvPicPr>
          <p:cNvPr id="7" name="Imagem 6">
            <a:extLst>
              <a:ext uri="{FF2B5EF4-FFF2-40B4-BE49-F238E27FC236}">
                <a16:creationId xmlns:a16="http://schemas.microsoft.com/office/drawing/2014/main" id="{15368A11-8359-4100-9221-6D031AA67D72}"/>
              </a:ext>
            </a:extLst>
          </p:cNvPr>
          <p:cNvPicPr>
            <a:picLocks noChangeAspect="1"/>
          </p:cNvPicPr>
          <p:nvPr/>
        </p:nvPicPr>
        <p:blipFill>
          <a:blip r:embed="rId3"/>
          <a:stretch>
            <a:fillRect/>
          </a:stretch>
        </p:blipFill>
        <p:spPr>
          <a:xfrm>
            <a:off x="72189" y="2715861"/>
            <a:ext cx="8782773" cy="2894047"/>
          </a:xfrm>
          <a:prstGeom prst="rect">
            <a:avLst/>
          </a:prstGeom>
        </p:spPr>
      </p:pic>
    </p:spTree>
    <p:extLst>
      <p:ext uri="{BB962C8B-B14F-4D97-AF65-F5344CB8AC3E}">
        <p14:creationId xmlns:p14="http://schemas.microsoft.com/office/powerpoint/2010/main" val="123514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549442"/>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Retângulo 1">
            <a:extLst>
              <a:ext uri="{FF2B5EF4-FFF2-40B4-BE49-F238E27FC236}">
                <a16:creationId xmlns:a16="http://schemas.microsoft.com/office/drawing/2014/main" id="{5D0094B6-9ED8-4ABA-A2AE-5818BB8147EB}"/>
              </a:ext>
            </a:extLst>
          </p:cNvPr>
          <p:cNvSpPr/>
          <p:nvPr/>
        </p:nvSpPr>
        <p:spPr>
          <a:xfrm>
            <a:off x="1235894" y="1647015"/>
            <a:ext cx="6968249" cy="923330"/>
          </a:xfrm>
          <a:prstGeom prst="rect">
            <a:avLst/>
          </a:prstGeom>
        </p:spPr>
        <p:txBody>
          <a:bodyPr wrap="square">
            <a:spAutoFit/>
          </a:bodyPr>
          <a:lstStyle/>
          <a:p>
            <a:pPr algn="just"/>
            <a:r>
              <a:rPr lang="en-US" dirty="0"/>
              <a:t>This research was funded by Coordination of Improvement of Higher Level Personnel (CAPES) and Research Support Foundation of the State of Rio de Janeiro (FAPERJ), grant number E-26/010.001075/2015.</a:t>
            </a:r>
            <a:endParaRPr lang="pt-BR" dirty="0"/>
          </a:p>
        </p:txBody>
      </p:sp>
      <p:pic>
        <p:nvPicPr>
          <p:cNvPr id="7" name="Imagem 6">
            <a:extLst>
              <a:ext uri="{FF2B5EF4-FFF2-40B4-BE49-F238E27FC236}">
                <a16:creationId xmlns:a16="http://schemas.microsoft.com/office/drawing/2014/main" id="{E4501979-5282-4176-91BE-C1EAA7255A64}"/>
              </a:ext>
            </a:extLst>
          </p:cNvPr>
          <p:cNvPicPr>
            <a:picLocks noChangeAspect="1"/>
          </p:cNvPicPr>
          <p:nvPr/>
        </p:nvPicPr>
        <p:blipFill>
          <a:blip r:embed="rId3"/>
          <a:stretch>
            <a:fillRect/>
          </a:stretch>
        </p:blipFill>
        <p:spPr>
          <a:xfrm>
            <a:off x="711869" y="2929127"/>
            <a:ext cx="3542812" cy="1771406"/>
          </a:xfrm>
          <a:prstGeom prst="rect">
            <a:avLst/>
          </a:prstGeom>
        </p:spPr>
      </p:pic>
      <p:pic>
        <p:nvPicPr>
          <p:cNvPr id="8" name="Imagem 7">
            <a:extLst>
              <a:ext uri="{FF2B5EF4-FFF2-40B4-BE49-F238E27FC236}">
                <a16:creationId xmlns:a16="http://schemas.microsoft.com/office/drawing/2014/main" id="{5996B557-D6FD-4662-984D-C3373F7FCAC9}"/>
              </a:ext>
            </a:extLst>
          </p:cNvPr>
          <p:cNvPicPr>
            <a:picLocks noChangeAspect="1"/>
          </p:cNvPicPr>
          <p:nvPr/>
        </p:nvPicPr>
        <p:blipFill>
          <a:blip r:embed="rId4"/>
          <a:stretch>
            <a:fillRect/>
          </a:stretch>
        </p:blipFill>
        <p:spPr>
          <a:xfrm>
            <a:off x="4720019" y="3251002"/>
            <a:ext cx="3088475" cy="1303230"/>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9203" y="333137"/>
            <a:ext cx="8140505" cy="6340197"/>
          </a:xfrm>
          <a:prstGeom prst="rect">
            <a:avLst/>
          </a:prstGeom>
          <a:solidFill>
            <a:schemeClr val="accent1">
              <a:lumMod val="20000"/>
              <a:lumOff val="80000"/>
            </a:schemeClr>
          </a:solidFill>
        </p:spPr>
        <p:txBody>
          <a:bodyPr wrap="square" rtlCol="0">
            <a:spAutoFit/>
          </a:bodyPr>
          <a:lstStyle/>
          <a:p>
            <a:r>
              <a:rPr lang="en-US" sz="2400" b="1" dirty="0">
                <a:latin typeface="Palatino Linotype" panose="02040502050505030304" pitchFamily="18" charset="0"/>
              </a:rPr>
              <a:t>Contrasting Coastal Ecosystems in Cabo Frio, Brazil alter the correlations between Plant Species and Arbuscular Mycorrhizal Fungi Community</a:t>
            </a:r>
            <a:endParaRPr lang="fr-FR" sz="2400" b="1" dirty="0">
              <a:latin typeface="Palatino Linotype" panose="02040502050505030304" pitchFamily="18" charset="0"/>
            </a:endParaRPr>
          </a:p>
          <a:p>
            <a:endParaRPr lang="fr-FR" dirty="0">
              <a:latin typeface="Palatino Linotype" panose="02040502050505030304" pitchFamily="18" charset="0"/>
            </a:endParaRPr>
          </a:p>
          <a:p>
            <a:endParaRPr lang="fr-FR" dirty="0">
              <a:latin typeface="Palatino Linotype" panose="02040502050505030304" pitchFamily="18" charset="0"/>
            </a:endParaRPr>
          </a:p>
          <a:p>
            <a:pPr algn="just"/>
            <a:r>
              <a:rPr lang="en-US" sz="2000" b="1" dirty="0">
                <a:latin typeface="Palatino Linotype" panose="02040502050505030304" pitchFamily="18" charset="0"/>
              </a:rPr>
              <a:t>Abstract:</a:t>
            </a:r>
            <a:r>
              <a:rPr lang="en-US" sz="2000" dirty="0">
                <a:latin typeface="Palatino Linotype" panose="02040502050505030304" pitchFamily="18" charset="0"/>
              </a:rPr>
              <a:t> Contrasting coastal ecosystems, dune and </a:t>
            </a:r>
            <a:r>
              <a:rPr lang="en-US" sz="2000" dirty="0" err="1">
                <a:latin typeface="Palatino Linotype" panose="02040502050505030304" pitchFamily="18" charset="0"/>
              </a:rPr>
              <a:t>restinga</a:t>
            </a:r>
            <a:r>
              <a:rPr lang="en-US" sz="2000" dirty="0">
                <a:latin typeface="Palatino Linotype" panose="02040502050505030304" pitchFamily="18" charset="0"/>
              </a:rPr>
              <a:t>, in </a:t>
            </a:r>
            <a:r>
              <a:rPr lang="en-US" sz="2000" dirty="0" err="1">
                <a:latin typeface="Palatino Linotype" panose="02040502050505030304" pitchFamily="18" charset="0"/>
              </a:rPr>
              <a:t>Peró</a:t>
            </a:r>
            <a:r>
              <a:rPr lang="en-US" sz="2000" dirty="0">
                <a:latin typeface="Palatino Linotype" panose="02040502050505030304" pitchFamily="18" charset="0"/>
              </a:rPr>
              <a:t> Beach, Cabo Frio, State of Rio de Janeiro altered the correlations between the spatial patterns of the Arbuscular mycorrhizal fungal (AMF) and the diversity of plants. We recorded, during rainy and dry seasons in 2014, a total of 35 plant species. </a:t>
            </a:r>
            <a:r>
              <a:rPr lang="en-US" sz="2000" i="1" dirty="0">
                <a:latin typeface="Palatino Linotype" panose="02040502050505030304" pitchFamily="18" charset="0"/>
              </a:rPr>
              <a:t>Ipomoea </a:t>
            </a:r>
            <a:r>
              <a:rPr lang="en-US" sz="2000" i="1" dirty="0" err="1">
                <a:latin typeface="Palatino Linotype" panose="02040502050505030304" pitchFamily="18" charset="0"/>
              </a:rPr>
              <a:t>imperati</a:t>
            </a:r>
            <a:r>
              <a:rPr lang="en-US" sz="2000" dirty="0">
                <a:latin typeface="Palatino Linotype" panose="02040502050505030304" pitchFamily="18" charset="0"/>
              </a:rPr>
              <a:t>, </a:t>
            </a:r>
            <a:r>
              <a:rPr lang="en-US" sz="2000" i="1" dirty="0" err="1">
                <a:latin typeface="Palatino Linotype" panose="02040502050505030304" pitchFamily="18" charset="0"/>
              </a:rPr>
              <a:t>Stenotaphrum</a:t>
            </a:r>
            <a:r>
              <a:rPr lang="en-US" sz="2000" i="1" dirty="0">
                <a:latin typeface="Palatino Linotype" panose="02040502050505030304" pitchFamily="18" charset="0"/>
              </a:rPr>
              <a:t> </a:t>
            </a:r>
            <a:r>
              <a:rPr lang="en-US" sz="2000" i="1" dirty="0" err="1">
                <a:latin typeface="Palatino Linotype" panose="02040502050505030304" pitchFamily="18" charset="0"/>
              </a:rPr>
              <a:t>secundatum</a:t>
            </a:r>
            <a:r>
              <a:rPr lang="en-US" sz="2000" i="1" dirty="0">
                <a:latin typeface="Palatino Linotype" panose="02040502050505030304" pitchFamily="18" charset="0"/>
              </a:rPr>
              <a:t>, </a:t>
            </a:r>
            <a:r>
              <a:rPr lang="en-US" sz="2000" i="1" dirty="0" err="1">
                <a:latin typeface="Palatino Linotype" panose="02040502050505030304" pitchFamily="18" charset="0"/>
              </a:rPr>
              <a:t>Hydrocotyle</a:t>
            </a:r>
            <a:r>
              <a:rPr lang="en-US" sz="2000" i="1" dirty="0">
                <a:latin typeface="Palatino Linotype" panose="02040502050505030304" pitchFamily="18" charset="0"/>
              </a:rPr>
              <a:t> </a:t>
            </a:r>
            <a:r>
              <a:rPr lang="en-US" sz="2000" i="1" dirty="0" err="1">
                <a:latin typeface="Palatino Linotype" panose="02040502050505030304" pitchFamily="18" charset="0"/>
              </a:rPr>
              <a:t>bonariensis</a:t>
            </a:r>
            <a:r>
              <a:rPr lang="en-US" sz="2000" dirty="0">
                <a:latin typeface="Palatino Linotype" panose="02040502050505030304" pitchFamily="18" charset="0"/>
              </a:rPr>
              <a:t> and </a:t>
            </a:r>
            <a:r>
              <a:rPr lang="en-US" sz="2000" i="1" dirty="0" err="1">
                <a:latin typeface="Palatino Linotype" panose="02040502050505030304" pitchFamily="18" charset="0"/>
              </a:rPr>
              <a:t>Remirea</a:t>
            </a:r>
            <a:r>
              <a:rPr lang="en-US" sz="2000" i="1" dirty="0">
                <a:latin typeface="Palatino Linotype" panose="02040502050505030304" pitchFamily="18" charset="0"/>
              </a:rPr>
              <a:t> </a:t>
            </a:r>
            <a:r>
              <a:rPr lang="en-US" sz="2000" i="1" dirty="0" err="1">
                <a:latin typeface="Palatino Linotype" panose="02040502050505030304" pitchFamily="18" charset="0"/>
              </a:rPr>
              <a:t>maritima</a:t>
            </a:r>
            <a:r>
              <a:rPr lang="en-US" sz="2000" dirty="0">
                <a:latin typeface="Palatino Linotype" panose="02040502050505030304" pitchFamily="18" charset="0"/>
              </a:rPr>
              <a:t> were the most common. Higher plant species richness was found in </a:t>
            </a:r>
            <a:r>
              <a:rPr lang="en-US" sz="2000" dirty="0" err="1">
                <a:latin typeface="Palatino Linotype" panose="02040502050505030304" pitchFamily="18" charset="0"/>
              </a:rPr>
              <a:t>restinga</a:t>
            </a:r>
            <a:r>
              <a:rPr lang="en-US" sz="2000" dirty="0">
                <a:latin typeface="Palatino Linotype" panose="02040502050505030304" pitchFamily="18" charset="0"/>
              </a:rPr>
              <a:t> over dune in both seasons. Considering that coastal environments occupy large areas around the world, we consider that the AMF-plant relationships evidenced here may contribute to conservation of these environments.</a:t>
            </a:r>
            <a:endParaRPr lang="pt-BR" sz="2000" dirty="0">
              <a:latin typeface="Palatino Linotype" panose="02040502050505030304" pitchFamily="18" charset="0"/>
            </a:endParaRPr>
          </a:p>
          <a:p>
            <a:pPr algn="just"/>
            <a:endParaRPr lang="en-US" b="1" dirty="0">
              <a:latin typeface="Palatino Linotype" panose="02040502050505030304" pitchFamily="18" charset="0"/>
            </a:endParaRPr>
          </a:p>
          <a:p>
            <a:pPr algn="just"/>
            <a:endParaRPr lang="en-US" sz="2000" b="1" dirty="0">
              <a:latin typeface="Palatino Linotype" panose="02040502050505030304" pitchFamily="18" charset="0"/>
            </a:endParaRPr>
          </a:p>
          <a:p>
            <a:r>
              <a:rPr lang="en-US" sz="2000" b="1" dirty="0">
                <a:latin typeface="Palatino Linotype" panose="02040502050505030304" pitchFamily="18" charset="0"/>
              </a:rPr>
              <a:t>Keywords: </a:t>
            </a:r>
            <a:r>
              <a:rPr lang="en-US" sz="2000" dirty="0">
                <a:latin typeface="Palatino Linotype" panose="02040502050505030304" pitchFamily="18" charset="0"/>
              </a:rPr>
              <a:t>coastal ecosystems; dune; </a:t>
            </a:r>
            <a:r>
              <a:rPr lang="en-US" sz="2000" dirty="0" err="1">
                <a:latin typeface="Palatino Linotype" panose="02040502050505030304" pitchFamily="18" charset="0"/>
              </a:rPr>
              <a:t>restinga</a:t>
            </a:r>
            <a:r>
              <a:rPr lang="en-US" sz="2000" dirty="0">
                <a:latin typeface="Palatino Linotype" panose="02040502050505030304" pitchFamily="18" charset="0"/>
              </a:rPr>
              <a:t>; plant diversity; </a:t>
            </a:r>
            <a:r>
              <a:rPr lang="en-US" sz="2000" dirty="0" err="1">
                <a:latin typeface="Palatino Linotype" panose="02040502050505030304" pitchFamily="18" charset="0"/>
              </a:rPr>
              <a:t>glomeromycota</a:t>
            </a:r>
            <a:r>
              <a:rPr lang="en-US" sz="2000" dirty="0">
                <a:latin typeface="Palatino Linotype" panose="02040502050505030304" pitchFamily="18" charset="0"/>
              </a:rPr>
              <a:t>.</a:t>
            </a:r>
            <a:endParaRPr lang="pt-BR" sz="20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D494D00-90C3-44A7-8CFC-43FC0686C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47" y="358428"/>
            <a:ext cx="8371106" cy="6278329"/>
          </a:xfrm>
          <a:prstGeom prst="rect">
            <a:avLst/>
          </a:prstGeom>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6" name="CaixaDeTexto 5">
            <a:extLst>
              <a:ext uri="{FF2B5EF4-FFF2-40B4-BE49-F238E27FC236}">
                <a16:creationId xmlns:a16="http://schemas.microsoft.com/office/drawing/2014/main" id="{A401C4E4-1CF0-4146-BBC2-52F4E9C59A2B}"/>
              </a:ext>
            </a:extLst>
          </p:cNvPr>
          <p:cNvSpPr txBox="1"/>
          <p:nvPr/>
        </p:nvSpPr>
        <p:spPr>
          <a:xfrm>
            <a:off x="1424561" y="586366"/>
            <a:ext cx="7526216" cy="461665"/>
          </a:xfrm>
          <a:prstGeom prst="rect">
            <a:avLst/>
          </a:prstGeom>
          <a:noFill/>
        </p:spPr>
        <p:txBody>
          <a:bodyPr wrap="square" rtlCol="0">
            <a:spAutoFit/>
          </a:bodyPr>
          <a:lstStyle/>
          <a:p>
            <a:r>
              <a:rPr lang="pt-BR" sz="2400" dirty="0" err="1">
                <a:latin typeface="Palatino Linotype" panose="02040502050505030304" pitchFamily="18" charset="0"/>
              </a:rPr>
              <a:t>Peró</a:t>
            </a:r>
            <a:r>
              <a:rPr lang="pt-BR" sz="2400" dirty="0">
                <a:latin typeface="Palatino Linotype" panose="02040502050505030304" pitchFamily="18" charset="0"/>
              </a:rPr>
              <a:t> Beach, Cabo Frio, Rio de Janeiro, </a:t>
            </a:r>
            <a:r>
              <a:rPr lang="pt-BR" sz="2400" dirty="0" err="1">
                <a:latin typeface="Palatino Linotype" panose="02040502050505030304" pitchFamily="18" charset="0"/>
              </a:rPr>
              <a:t>Brazil</a:t>
            </a:r>
            <a:endParaRPr lang="pt-BR" sz="2400" dirty="0">
              <a:latin typeface="Palatino Linotype" panose="02040502050505030304" pitchFamily="18" charset="0"/>
            </a:endParaRPr>
          </a:p>
        </p:txBody>
      </p:sp>
      <p:sp>
        <p:nvSpPr>
          <p:cNvPr id="8" name="CaixaDeTexto 7">
            <a:extLst>
              <a:ext uri="{FF2B5EF4-FFF2-40B4-BE49-F238E27FC236}">
                <a16:creationId xmlns:a16="http://schemas.microsoft.com/office/drawing/2014/main" id="{0ECF8BE0-83B2-4291-8138-735DBBE48033}"/>
              </a:ext>
            </a:extLst>
          </p:cNvPr>
          <p:cNvSpPr txBox="1"/>
          <p:nvPr/>
        </p:nvSpPr>
        <p:spPr>
          <a:xfrm>
            <a:off x="4248442" y="5271796"/>
            <a:ext cx="1586204" cy="646331"/>
          </a:xfrm>
          <a:prstGeom prst="rect">
            <a:avLst/>
          </a:prstGeom>
          <a:noFill/>
        </p:spPr>
        <p:txBody>
          <a:bodyPr wrap="square" rtlCol="0">
            <a:spAutoFit/>
          </a:bodyPr>
          <a:lstStyle/>
          <a:p>
            <a:r>
              <a:rPr lang="pt-BR" sz="3600" b="1" dirty="0" err="1">
                <a:latin typeface="Palatino Linotype" panose="02040502050505030304" pitchFamily="18" charset="0"/>
              </a:rPr>
              <a:t>dune</a:t>
            </a:r>
            <a:endParaRPr lang="pt-BR" sz="3600" b="1" dirty="0">
              <a:latin typeface="Palatino Linotype" panose="02040502050505030304" pitchFamily="18" charset="0"/>
            </a:endParaRPr>
          </a:p>
        </p:txBody>
      </p:sp>
      <p:sp>
        <p:nvSpPr>
          <p:cNvPr id="9" name="CaixaDeTexto 8">
            <a:extLst>
              <a:ext uri="{FF2B5EF4-FFF2-40B4-BE49-F238E27FC236}">
                <a16:creationId xmlns:a16="http://schemas.microsoft.com/office/drawing/2014/main" id="{ED00EBE4-3D43-4E56-94BC-6B172AC408CF}"/>
              </a:ext>
            </a:extLst>
          </p:cNvPr>
          <p:cNvSpPr txBox="1"/>
          <p:nvPr/>
        </p:nvSpPr>
        <p:spPr>
          <a:xfrm>
            <a:off x="1424561" y="3196062"/>
            <a:ext cx="2771334" cy="646331"/>
          </a:xfrm>
          <a:prstGeom prst="rect">
            <a:avLst/>
          </a:prstGeom>
          <a:noFill/>
        </p:spPr>
        <p:txBody>
          <a:bodyPr wrap="square" rtlCol="0">
            <a:spAutoFit/>
          </a:bodyPr>
          <a:lstStyle/>
          <a:p>
            <a:r>
              <a:rPr lang="pt-BR" sz="3600" b="1" dirty="0">
                <a:latin typeface="Palatino Linotype" panose="02040502050505030304" pitchFamily="18" charset="0"/>
              </a:rPr>
              <a:t>restinga</a:t>
            </a:r>
          </a:p>
        </p:txBody>
      </p:sp>
    </p:spTree>
    <p:extLst>
      <p:ext uri="{BB962C8B-B14F-4D97-AF65-F5344CB8AC3E}">
        <p14:creationId xmlns:p14="http://schemas.microsoft.com/office/powerpoint/2010/main" val="149271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59699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Imagem 7">
            <a:extLst>
              <a:ext uri="{FF2B5EF4-FFF2-40B4-BE49-F238E27FC236}">
                <a16:creationId xmlns:a16="http://schemas.microsoft.com/office/drawing/2014/main" id="{8EC7FCEB-F9E9-41D0-B157-D12EA1DD19CC}"/>
              </a:ext>
            </a:extLst>
          </p:cNvPr>
          <p:cNvPicPr/>
          <p:nvPr/>
        </p:nvPicPr>
        <p:blipFill rotWithShape="1">
          <a:blip r:embed="rId3" cstate="print">
            <a:extLst>
              <a:ext uri="{28A0092B-C50C-407E-A947-70E740481C1C}">
                <a14:useLocalDpi xmlns:a14="http://schemas.microsoft.com/office/drawing/2010/main" val="0"/>
              </a:ext>
            </a:extLst>
          </a:blip>
          <a:srcRect l="4047" r="50361"/>
          <a:stretch/>
        </p:blipFill>
        <p:spPr>
          <a:xfrm>
            <a:off x="4141505" y="2048217"/>
            <a:ext cx="3309597" cy="4673258"/>
          </a:xfrm>
          <a:prstGeom prst="rect">
            <a:avLst/>
          </a:prstGeom>
        </p:spPr>
      </p:pic>
      <p:sp>
        <p:nvSpPr>
          <p:cNvPr id="2" name="Retângulo 1">
            <a:extLst>
              <a:ext uri="{FF2B5EF4-FFF2-40B4-BE49-F238E27FC236}">
                <a16:creationId xmlns:a16="http://schemas.microsoft.com/office/drawing/2014/main" id="{2BCC87F8-09D6-4619-94A0-60A55F9602E0}"/>
              </a:ext>
            </a:extLst>
          </p:cNvPr>
          <p:cNvSpPr/>
          <p:nvPr/>
        </p:nvSpPr>
        <p:spPr>
          <a:xfrm>
            <a:off x="439831" y="1331226"/>
            <a:ext cx="8542678" cy="954107"/>
          </a:xfrm>
          <a:prstGeom prst="rect">
            <a:avLst/>
          </a:prstGeom>
        </p:spPr>
        <p:txBody>
          <a:bodyPr wrap="square">
            <a:spAutoFit/>
          </a:bodyPr>
          <a:lstStyle/>
          <a:p>
            <a:r>
              <a:rPr lang="en-US" sz="2800" b="1" dirty="0">
                <a:solidFill>
                  <a:schemeClr val="accent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Experimental area: </a:t>
            </a:r>
            <a:r>
              <a:rPr lang="en-US" sz="2800" b="1" dirty="0" err="1">
                <a:solidFill>
                  <a:schemeClr val="accent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Peró</a:t>
            </a:r>
            <a:r>
              <a:rPr lang="en-US" sz="2800" b="1" dirty="0">
                <a:solidFill>
                  <a:schemeClr val="accent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 Beach, Cabo Frio, Rio de Janeiro State, Brazil </a:t>
            </a:r>
            <a:endParaRPr lang="pt-BR" sz="2800" b="1" dirty="0">
              <a:solidFill>
                <a:schemeClr val="accent1">
                  <a:lumMod val="75000"/>
                </a:schemeClr>
              </a:solidFill>
            </a:endParaRPr>
          </a:p>
        </p:txBody>
      </p:sp>
      <p:sp>
        <p:nvSpPr>
          <p:cNvPr id="9" name="Retângulo 8">
            <a:extLst>
              <a:ext uri="{FF2B5EF4-FFF2-40B4-BE49-F238E27FC236}">
                <a16:creationId xmlns:a16="http://schemas.microsoft.com/office/drawing/2014/main" id="{A6AB6673-05D6-4C8B-A6CF-D1F275C04076}"/>
              </a:ext>
            </a:extLst>
          </p:cNvPr>
          <p:cNvSpPr/>
          <p:nvPr/>
        </p:nvSpPr>
        <p:spPr>
          <a:xfrm>
            <a:off x="-58538" y="5104444"/>
            <a:ext cx="4039762" cy="830997"/>
          </a:xfrm>
          <a:prstGeom prst="rect">
            <a:avLst/>
          </a:prstGeom>
        </p:spPr>
        <p:txBody>
          <a:bodyPr wrap="square">
            <a:spAutoFit/>
          </a:bodyPr>
          <a:lstStyle/>
          <a:p>
            <a:pPr algn="r"/>
            <a:r>
              <a:rPr lang="en-US" sz="2400" dirty="0">
                <a:solidFill>
                  <a:srgbClr val="000000"/>
                </a:solidFill>
                <a:latin typeface="Palatino Linotype" panose="02040502050505030304" pitchFamily="18" charset="0"/>
                <a:ea typeface="Times New Roman" panose="02020603050405020304" pitchFamily="18" charset="0"/>
              </a:rPr>
              <a:t>Visualization of one point of sampling in the dune site. </a:t>
            </a:r>
            <a:endParaRPr lang="pt-BR" sz="2400" dirty="0"/>
          </a:p>
        </p:txBody>
      </p:sp>
      <p:sp>
        <p:nvSpPr>
          <p:cNvPr id="13" name="CaixaDeTexto 12">
            <a:extLst>
              <a:ext uri="{FF2B5EF4-FFF2-40B4-BE49-F238E27FC236}">
                <a16:creationId xmlns:a16="http://schemas.microsoft.com/office/drawing/2014/main" id="{65C234CB-7B94-4A97-AD4B-FC9992BFB5A4}"/>
              </a:ext>
            </a:extLst>
          </p:cNvPr>
          <p:cNvSpPr txBox="1"/>
          <p:nvPr/>
        </p:nvSpPr>
        <p:spPr>
          <a:xfrm>
            <a:off x="270787" y="2706242"/>
            <a:ext cx="3692355" cy="1200329"/>
          </a:xfrm>
          <a:prstGeom prst="rect">
            <a:avLst/>
          </a:prstGeom>
          <a:noFill/>
        </p:spPr>
        <p:txBody>
          <a:bodyPr wrap="square" rtlCol="0">
            <a:spAutoFit/>
          </a:bodyPr>
          <a:lstStyle/>
          <a:p>
            <a:pPr algn="r"/>
            <a:r>
              <a:rPr lang="en-US" sz="2400" dirty="0">
                <a:solidFill>
                  <a:srgbClr val="000000"/>
                </a:solidFill>
                <a:latin typeface="Palatino Linotype" panose="02040502050505030304" pitchFamily="18" charset="0"/>
                <a:ea typeface="Times New Roman" panose="02020603050405020304" pitchFamily="18" charset="0"/>
              </a:rPr>
              <a:t>delimitation of one transect at the dune site </a:t>
            </a:r>
            <a:endParaRPr lang="pt-BR" sz="2400" dirty="0">
              <a:solidFill>
                <a:srgbClr val="000000"/>
              </a:solidFill>
              <a:latin typeface="Times New Roman" panose="02020603050405020304" pitchFamily="18" charset="0"/>
              <a:ea typeface="Times New Roman" panose="02020603050405020304" pitchFamily="18" charset="0"/>
            </a:endParaRPr>
          </a:p>
          <a:p>
            <a:pPr algn="r"/>
            <a:endParaRPr lang="pt-BR" sz="2400" dirty="0"/>
          </a:p>
        </p:txBody>
      </p:sp>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49429BF1-648E-4490-BEA6-7DDB11B800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9179"/>
          <a:stretch/>
        </p:blipFill>
        <p:spPr>
          <a:xfrm>
            <a:off x="138309" y="1608723"/>
            <a:ext cx="8875034" cy="4014762"/>
          </a:xfrm>
          <a:prstGeom prst="rect">
            <a:avLst/>
          </a:prstGeom>
        </p:spPr>
      </p:pic>
      <p:sp>
        <p:nvSpPr>
          <p:cNvPr id="4" name="TextBox 3"/>
          <p:cNvSpPr txBox="1"/>
          <p:nvPr/>
        </p:nvSpPr>
        <p:spPr>
          <a:xfrm>
            <a:off x="389793" y="22413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Retângulo 1">
            <a:extLst>
              <a:ext uri="{FF2B5EF4-FFF2-40B4-BE49-F238E27FC236}">
                <a16:creationId xmlns:a16="http://schemas.microsoft.com/office/drawing/2014/main" id="{2BF2F150-1B95-4EC6-8F28-70E462324BF1}"/>
              </a:ext>
            </a:extLst>
          </p:cNvPr>
          <p:cNvSpPr/>
          <p:nvPr/>
        </p:nvSpPr>
        <p:spPr>
          <a:xfrm>
            <a:off x="-211014" y="825867"/>
            <a:ext cx="9355014" cy="646331"/>
          </a:xfrm>
          <a:prstGeom prst="rect">
            <a:avLst/>
          </a:prstGeom>
        </p:spPr>
        <p:txBody>
          <a:bodyPr wrap="square">
            <a:spAutoFit/>
          </a:bodyPr>
          <a:lstStyle/>
          <a:p>
            <a:pPr indent="269875" algn="ct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A1: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Botanical species frequency and abundance at two sites (dune and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restinga</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in rainy (May) and dry (November) seasons</a:t>
            </a:r>
            <a:endParaRPr lang="pt-B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3" name="Imagem 2">
            <a:extLst>
              <a:ext uri="{FF2B5EF4-FFF2-40B4-BE49-F238E27FC236}">
                <a16:creationId xmlns:a16="http://schemas.microsoft.com/office/drawing/2014/main" id="{46C9D0F9-A61B-44FD-9521-F807C3D8B3C3}"/>
              </a:ext>
            </a:extLst>
          </p:cNvPr>
          <p:cNvPicPr>
            <a:picLocks noChangeAspect="1"/>
          </p:cNvPicPr>
          <p:nvPr/>
        </p:nvPicPr>
        <p:blipFill>
          <a:blip r:embed="rId4"/>
          <a:stretch>
            <a:fillRect/>
          </a:stretch>
        </p:blipFill>
        <p:spPr>
          <a:xfrm>
            <a:off x="98131" y="3046407"/>
            <a:ext cx="8736724" cy="184970"/>
          </a:xfrm>
          <a:prstGeom prst="rect">
            <a:avLst/>
          </a:prstGeom>
        </p:spPr>
      </p:pic>
    </p:spTree>
    <p:extLst>
      <p:ext uri="{BB962C8B-B14F-4D97-AF65-F5344CB8AC3E}">
        <p14:creationId xmlns:p14="http://schemas.microsoft.com/office/powerpoint/2010/main" val="371733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E406569-73CF-4474-A0C2-0CB9ADD777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916"/>
          <a:stretch/>
        </p:blipFill>
        <p:spPr>
          <a:xfrm>
            <a:off x="138495" y="1183655"/>
            <a:ext cx="8624505" cy="5646828"/>
          </a:xfrm>
          <a:prstGeom prst="rect">
            <a:avLst/>
          </a:prstGeom>
        </p:spPr>
      </p:pic>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Retângulo 1">
            <a:extLst>
              <a:ext uri="{FF2B5EF4-FFF2-40B4-BE49-F238E27FC236}">
                <a16:creationId xmlns:a16="http://schemas.microsoft.com/office/drawing/2014/main" id="{92EE2C83-C0BF-4E90-8D18-304DDB1E83DF}"/>
              </a:ext>
            </a:extLst>
          </p:cNvPr>
          <p:cNvSpPr/>
          <p:nvPr/>
        </p:nvSpPr>
        <p:spPr>
          <a:xfrm>
            <a:off x="138495" y="1311442"/>
            <a:ext cx="8624505" cy="168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407899DD-5DAC-478F-9301-93F51898C9AB}"/>
              </a:ext>
            </a:extLst>
          </p:cNvPr>
          <p:cNvPicPr>
            <a:picLocks noChangeAspect="1"/>
          </p:cNvPicPr>
          <p:nvPr/>
        </p:nvPicPr>
        <p:blipFill>
          <a:blip r:embed="rId4"/>
          <a:stretch>
            <a:fillRect/>
          </a:stretch>
        </p:blipFill>
        <p:spPr>
          <a:xfrm>
            <a:off x="124219" y="2268115"/>
            <a:ext cx="8638781" cy="182896"/>
          </a:xfrm>
          <a:prstGeom prst="rect">
            <a:avLst/>
          </a:prstGeom>
        </p:spPr>
      </p:pic>
      <p:pic>
        <p:nvPicPr>
          <p:cNvPr id="7" name="Imagem 6">
            <a:extLst>
              <a:ext uri="{FF2B5EF4-FFF2-40B4-BE49-F238E27FC236}">
                <a16:creationId xmlns:a16="http://schemas.microsoft.com/office/drawing/2014/main" id="{5DF581BF-3D4B-4D18-AE11-28FDBE0A26E1}"/>
              </a:ext>
            </a:extLst>
          </p:cNvPr>
          <p:cNvPicPr>
            <a:picLocks noChangeAspect="1"/>
          </p:cNvPicPr>
          <p:nvPr/>
        </p:nvPicPr>
        <p:blipFill>
          <a:blip r:embed="rId4"/>
          <a:stretch>
            <a:fillRect/>
          </a:stretch>
        </p:blipFill>
        <p:spPr>
          <a:xfrm>
            <a:off x="124218" y="5088900"/>
            <a:ext cx="8638781" cy="182896"/>
          </a:xfrm>
          <a:prstGeom prst="rect">
            <a:avLst/>
          </a:prstGeom>
        </p:spPr>
      </p:pic>
    </p:spTree>
    <p:extLst>
      <p:ext uri="{BB962C8B-B14F-4D97-AF65-F5344CB8AC3E}">
        <p14:creationId xmlns:p14="http://schemas.microsoft.com/office/powerpoint/2010/main" val="330193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49429BF1-648E-4490-BEA6-7DDB11B800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9179"/>
          <a:stretch/>
        </p:blipFill>
        <p:spPr>
          <a:xfrm>
            <a:off x="138309" y="1608723"/>
            <a:ext cx="8875034" cy="4014762"/>
          </a:xfrm>
          <a:prstGeom prst="rect">
            <a:avLst/>
          </a:prstGeom>
        </p:spPr>
      </p:pic>
      <p:sp>
        <p:nvSpPr>
          <p:cNvPr id="4" name="TextBox 3"/>
          <p:cNvSpPr txBox="1"/>
          <p:nvPr/>
        </p:nvSpPr>
        <p:spPr>
          <a:xfrm>
            <a:off x="389793" y="22413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Retângulo 1">
            <a:extLst>
              <a:ext uri="{FF2B5EF4-FFF2-40B4-BE49-F238E27FC236}">
                <a16:creationId xmlns:a16="http://schemas.microsoft.com/office/drawing/2014/main" id="{2BF2F150-1B95-4EC6-8F28-70E462324BF1}"/>
              </a:ext>
            </a:extLst>
          </p:cNvPr>
          <p:cNvSpPr/>
          <p:nvPr/>
        </p:nvSpPr>
        <p:spPr>
          <a:xfrm>
            <a:off x="-211014" y="705534"/>
            <a:ext cx="9355014" cy="646331"/>
          </a:xfrm>
          <a:prstGeom prst="rect">
            <a:avLst/>
          </a:prstGeom>
        </p:spPr>
        <p:txBody>
          <a:bodyPr wrap="square">
            <a:spAutoFit/>
          </a:bodyPr>
          <a:lstStyle/>
          <a:p>
            <a:pPr indent="269875" algn="ct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A1: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Botanical species frequency and abundance at two sites (dune and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restinga</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in rainy (May) and dry (November) seasons</a:t>
            </a:r>
            <a:endParaRPr lang="pt-B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7" name="Retângulo 6">
            <a:extLst>
              <a:ext uri="{FF2B5EF4-FFF2-40B4-BE49-F238E27FC236}">
                <a16:creationId xmlns:a16="http://schemas.microsoft.com/office/drawing/2014/main" id="{A1CE60DC-D788-4D19-85C9-315BCC3526B2}"/>
              </a:ext>
            </a:extLst>
          </p:cNvPr>
          <p:cNvSpPr/>
          <p:nvPr/>
        </p:nvSpPr>
        <p:spPr>
          <a:xfrm>
            <a:off x="98131" y="2409825"/>
            <a:ext cx="5931194" cy="18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D5E326D-7ABE-48DA-9A69-8A8E2FF0BAA3}"/>
              </a:ext>
            </a:extLst>
          </p:cNvPr>
          <p:cNvSpPr/>
          <p:nvPr/>
        </p:nvSpPr>
        <p:spPr>
          <a:xfrm>
            <a:off x="98131" y="2743200"/>
            <a:ext cx="6836069" cy="18497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FCC989CB-2C8F-4698-AE55-556E49CE2C89}"/>
              </a:ext>
            </a:extLst>
          </p:cNvPr>
          <p:cNvSpPr/>
          <p:nvPr/>
        </p:nvSpPr>
        <p:spPr>
          <a:xfrm>
            <a:off x="6296298" y="1755612"/>
            <a:ext cx="531222" cy="18497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DEA229DE-C2B0-4DEA-B56E-2F2709018B30}"/>
              </a:ext>
            </a:extLst>
          </p:cNvPr>
          <p:cNvSpPr/>
          <p:nvPr/>
        </p:nvSpPr>
        <p:spPr>
          <a:xfrm>
            <a:off x="5286103" y="1762227"/>
            <a:ext cx="531222" cy="177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7553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E406569-73CF-4474-A0C2-0CB9ADD777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916"/>
          <a:stretch/>
        </p:blipFill>
        <p:spPr>
          <a:xfrm>
            <a:off x="138495" y="1183655"/>
            <a:ext cx="8624505" cy="5646828"/>
          </a:xfrm>
          <a:prstGeom prst="rect">
            <a:avLst/>
          </a:prstGeom>
        </p:spPr>
      </p:pic>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Retângulo 8">
            <a:extLst>
              <a:ext uri="{FF2B5EF4-FFF2-40B4-BE49-F238E27FC236}">
                <a16:creationId xmlns:a16="http://schemas.microsoft.com/office/drawing/2014/main" id="{EC016F14-5959-4CEA-A582-E6A7C30013E9}"/>
              </a:ext>
            </a:extLst>
          </p:cNvPr>
          <p:cNvSpPr/>
          <p:nvPr/>
        </p:nvSpPr>
        <p:spPr>
          <a:xfrm>
            <a:off x="138495" y="2594808"/>
            <a:ext cx="5931194" cy="18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7DA96E2C-BE8A-4682-8FCF-39D6ED230C8A}"/>
              </a:ext>
            </a:extLst>
          </p:cNvPr>
          <p:cNvSpPr/>
          <p:nvPr/>
        </p:nvSpPr>
        <p:spPr>
          <a:xfrm>
            <a:off x="124218" y="3869723"/>
            <a:ext cx="6836069" cy="18497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1234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46CD39F-DEAF-4D5A-9DF3-78C84ED73DE6}"/>
              </a:ext>
            </a:extLst>
          </p:cNvPr>
          <p:cNvPicPr>
            <a:picLocks noChangeAspect="1"/>
          </p:cNvPicPr>
          <p:nvPr/>
        </p:nvPicPr>
        <p:blipFill>
          <a:blip r:embed="rId2"/>
          <a:stretch>
            <a:fillRect/>
          </a:stretch>
        </p:blipFill>
        <p:spPr>
          <a:xfrm>
            <a:off x="267224" y="161195"/>
            <a:ext cx="8248603" cy="640135"/>
          </a:xfrm>
          <a:prstGeom prst="rect">
            <a:avLst/>
          </a:prstGeom>
        </p:spPr>
      </p:pic>
      <p:sp>
        <p:nvSpPr>
          <p:cNvPr id="3" name="Retângulo 2">
            <a:extLst>
              <a:ext uri="{FF2B5EF4-FFF2-40B4-BE49-F238E27FC236}">
                <a16:creationId xmlns:a16="http://schemas.microsoft.com/office/drawing/2014/main" id="{D6721EA4-F91C-4DC6-9ED6-80779A7A5E35}"/>
              </a:ext>
            </a:extLst>
          </p:cNvPr>
          <p:cNvSpPr/>
          <p:nvPr/>
        </p:nvSpPr>
        <p:spPr>
          <a:xfrm>
            <a:off x="-1335505" y="1173660"/>
            <a:ext cx="10178716" cy="618631"/>
          </a:xfrm>
          <a:prstGeom prst="rect">
            <a:avLst/>
          </a:prstGeom>
        </p:spPr>
        <p:txBody>
          <a:bodyPr wrap="square">
            <a:spAutoFit/>
          </a:bodyPr>
          <a:lstStyle/>
          <a:p>
            <a:pPr marL="1656080" indent="269875" algn="just">
              <a:lnSpc>
                <a:spcPct val="95000"/>
              </a:lnSpc>
              <a:spcAft>
                <a:spcPts val="1955"/>
              </a:spcAft>
            </a:pP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1.</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Ecological indices by site (dune and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restinga</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in the rainy (May) and dry seasons (November) in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Peró</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Beach, Cabo Frio, RJ.</a:t>
            </a:r>
            <a:endParaRPr lang="pt-B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4" name="Tabela 3">
            <a:extLst>
              <a:ext uri="{FF2B5EF4-FFF2-40B4-BE49-F238E27FC236}">
                <a16:creationId xmlns:a16="http://schemas.microsoft.com/office/drawing/2014/main" id="{CE784928-3CC2-41A7-BAF8-FCCEECB46789}"/>
              </a:ext>
            </a:extLst>
          </p:cNvPr>
          <p:cNvGraphicFramePr>
            <a:graphicFrameLocks noGrp="1"/>
          </p:cNvGraphicFramePr>
          <p:nvPr>
            <p:extLst>
              <p:ext uri="{D42A27DB-BD31-4B8C-83A1-F6EECF244321}">
                <p14:modId xmlns:p14="http://schemas.microsoft.com/office/powerpoint/2010/main" val="3915783103"/>
              </p:ext>
            </p:extLst>
          </p:nvPr>
        </p:nvGraphicFramePr>
        <p:xfrm>
          <a:off x="284006" y="2081465"/>
          <a:ext cx="8575987" cy="2984245"/>
        </p:xfrm>
        <a:graphic>
          <a:graphicData uri="http://schemas.openxmlformats.org/drawingml/2006/table">
            <a:tbl>
              <a:tblPr firstRow="1" firstCol="1" bandRow="1">
                <a:tableStyleId>{5C22544A-7EE6-4342-B048-85BDC9FD1C3A}</a:tableStyleId>
              </a:tblPr>
              <a:tblGrid>
                <a:gridCol w="932172">
                  <a:extLst>
                    <a:ext uri="{9D8B030D-6E8A-4147-A177-3AD203B41FA5}">
                      <a16:colId xmlns:a16="http://schemas.microsoft.com/office/drawing/2014/main" val="3233116610"/>
                    </a:ext>
                  </a:extLst>
                </a:gridCol>
                <a:gridCol w="1527039">
                  <a:extLst>
                    <a:ext uri="{9D8B030D-6E8A-4147-A177-3AD203B41FA5}">
                      <a16:colId xmlns:a16="http://schemas.microsoft.com/office/drawing/2014/main" val="2752589146"/>
                    </a:ext>
                  </a:extLst>
                </a:gridCol>
                <a:gridCol w="1375089">
                  <a:extLst>
                    <a:ext uri="{9D8B030D-6E8A-4147-A177-3AD203B41FA5}">
                      <a16:colId xmlns:a16="http://schemas.microsoft.com/office/drawing/2014/main" val="1704465878"/>
                    </a:ext>
                  </a:extLst>
                </a:gridCol>
                <a:gridCol w="1069035">
                  <a:extLst>
                    <a:ext uri="{9D8B030D-6E8A-4147-A177-3AD203B41FA5}">
                      <a16:colId xmlns:a16="http://schemas.microsoft.com/office/drawing/2014/main" val="2743420427"/>
                    </a:ext>
                  </a:extLst>
                </a:gridCol>
                <a:gridCol w="1070113">
                  <a:extLst>
                    <a:ext uri="{9D8B030D-6E8A-4147-A177-3AD203B41FA5}">
                      <a16:colId xmlns:a16="http://schemas.microsoft.com/office/drawing/2014/main" val="2940760028"/>
                    </a:ext>
                  </a:extLst>
                </a:gridCol>
                <a:gridCol w="1374012">
                  <a:extLst>
                    <a:ext uri="{9D8B030D-6E8A-4147-A177-3AD203B41FA5}">
                      <a16:colId xmlns:a16="http://schemas.microsoft.com/office/drawing/2014/main" val="2790729356"/>
                    </a:ext>
                  </a:extLst>
                </a:gridCol>
                <a:gridCol w="1228527">
                  <a:extLst>
                    <a:ext uri="{9D8B030D-6E8A-4147-A177-3AD203B41FA5}">
                      <a16:colId xmlns:a16="http://schemas.microsoft.com/office/drawing/2014/main" val="4168216282"/>
                    </a:ext>
                  </a:extLst>
                </a:gridCol>
              </a:tblGrid>
              <a:tr h="769137">
                <a:tc>
                  <a:txBody>
                    <a:bodyPr/>
                    <a:lstStyle/>
                    <a:p>
                      <a:pPr algn="ctr">
                        <a:lnSpc>
                          <a:spcPts val="1000"/>
                        </a:lnSpc>
                        <a:spcAft>
                          <a:spcPts val="0"/>
                        </a:spcAft>
                      </a:pPr>
                      <a:r>
                        <a:rPr lang="pt-BR" sz="1400" dirty="0">
                          <a:effectLst/>
                        </a:rPr>
                        <a:t>Site</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err="1">
                          <a:effectLst/>
                        </a:rPr>
                        <a:t>Sampling</a:t>
                      </a:r>
                      <a:r>
                        <a:rPr lang="pt-BR" sz="1400" dirty="0">
                          <a:effectLst/>
                        </a:rPr>
                        <a:t> </a:t>
                      </a:r>
                      <a:r>
                        <a:rPr lang="pt-BR" sz="1400" dirty="0" err="1">
                          <a:effectLst/>
                        </a:rPr>
                        <a:t>season</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a:effectLst/>
                        </a:rPr>
                        <a:t>Total </a:t>
                      </a:r>
                      <a:r>
                        <a:rPr lang="pt-BR" sz="1400" dirty="0" err="1">
                          <a:effectLst/>
                        </a:rPr>
                        <a:t>of</a:t>
                      </a:r>
                      <a:endParaRPr lang="pt-BR" sz="1400" dirty="0">
                        <a:effectLst/>
                      </a:endParaRPr>
                    </a:p>
                    <a:p>
                      <a:pPr algn="ctr">
                        <a:lnSpc>
                          <a:spcPts val="1000"/>
                        </a:lnSpc>
                        <a:spcAft>
                          <a:spcPts val="0"/>
                        </a:spcAft>
                      </a:pPr>
                      <a:r>
                        <a:rPr lang="pt-BR" sz="1400" dirty="0">
                          <a:effectLst/>
                        </a:rPr>
                        <a:t> </a:t>
                      </a:r>
                      <a:r>
                        <a:rPr lang="pt-BR" sz="1400" dirty="0" err="1">
                          <a:effectLst/>
                        </a:rPr>
                        <a:t>individuals</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err="1">
                          <a:effectLst/>
                        </a:rPr>
                        <a:t>Richness</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a:effectLst/>
                        </a:rPr>
                        <a:t>Shannon (H´)</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err="1">
                          <a:effectLst/>
                        </a:rPr>
                        <a:t>Dominance</a:t>
                      </a:r>
                      <a:r>
                        <a:rPr lang="pt-BR" sz="1400" dirty="0">
                          <a:effectLst/>
                        </a:rPr>
                        <a:t> (D)</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400" dirty="0" err="1">
                          <a:effectLst/>
                        </a:rPr>
                        <a:t>Equitability</a:t>
                      </a:r>
                      <a:r>
                        <a:rPr lang="pt-BR" sz="1400" dirty="0">
                          <a:effectLst/>
                        </a:rPr>
                        <a:t> (J´)</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extLst>
                  <a:ext uri="{0D108BD9-81ED-4DB2-BD59-A6C34878D82A}">
                    <a16:rowId xmlns:a16="http://schemas.microsoft.com/office/drawing/2014/main" val="648697227"/>
                  </a:ext>
                </a:extLst>
              </a:tr>
              <a:tr h="553777">
                <a:tc>
                  <a:txBody>
                    <a:bodyPr/>
                    <a:lstStyle/>
                    <a:p>
                      <a:pPr algn="ctr">
                        <a:lnSpc>
                          <a:spcPts val="1000"/>
                        </a:lnSpc>
                        <a:spcAft>
                          <a:spcPts val="0"/>
                        </a:spcAft>
                      </a:pPr>
                      <a:r>
                        <a:rPr lang="pt-BR" sz="1400" dirty="0" err="1">
                          <a:effectLst/>
                        </a:rPr>
                        <a:t>Dune</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Rainy (May)</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79</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16</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2.3480</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0.1226</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0.8468</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extLst>
                  <a:ext uri="{0D108BD9-81ED-4DB2-BD59-A6C34878D82A}">
                    <a16:rowId xmlns:a16="http://schemas.microsoft.com/office/drawing/2014/main" val="286414663"/>
                  </a:ext>
                </a:extLst>
              </a:tr>
              <a:tr h="553777">
                <a:tc>
                  <a:txBody>
                    <a:bodyPr/>
                    <a:lstStyle/>
                    <a:p>
                      <a:pPr algn="l"/>
                      <a:endParaRPr lang="pt-BR" sz="1400" dirty="0">
                        <a:effectLst/>
                        <a:latin typeface="Calibri" panose="020F0502020204030204" pitchFamily="34" charset="0"/>
                      </a:endParaRPr>
                    </a:p>
                  </a:txBody>
                  <a:tcPr marL="44450" marR="44450" marT="0" marB="0" anchor="ctr"/>
                </a:tc>
                <a:tc>
                  <a:txBody>
                    <a:bodyPr/>
                    <a:lstStyle/>
                    <a:p>
                      <a:pPr algn="ctr">
                        <a:lnSpc>
                          <a:spcPts val="1000"/>
                        </a:lnSpc>
                        <a:spcAft>
                          <a:spcPts val="0"/>
                        </a:spcAft>
                      </a:pPr>
                      <a:r>
                        <a:rPr lang="pt-BR" sz="1600">
                          <a:effectLst/>
                        </a:rPr>
                        <a:t>Dry (Nov)</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92</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10</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1.9580</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0.1685</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0.8505</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extLst>
                  <a:ext uri="{0D108BD9-81ED-4DB2-BD59-A6C34878D82A}">
                    <a16:rowId xmlns:a16="http://schemas.microsoft.com/office/drawing/2014/main" val="1183023788"/>
                  </a:ext>
                </a:extLst>
              </a:tr>
              <a:tr h="553777">
                <a:tc>
                  <a:txBody>
                    <a:bodyPr/>
                    <a:lstStyle/>
                    <a:p>
                      <a:pPr algn="ctr">
                        <a:lnSpc>
                          <a:spcPts val="1000"/>
                        </a:lnSpc>
                        <a:spcAft>
                          <a:spcPts val="0"/>
                        </a:spcAft>
                      </a:pPr>
                      <a:r>
                        <a:rPr lang="pt-BR" sz="1400" dirty="0">
                          <a:effectLst/>
                        </a:rPr>
                        <a:t>Restinga</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Rainy (May)</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71</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23</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2.7940</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0.0811</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0.8912</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extLst>
                  <a:ext uri="{0D108BD9-81ED-4DB2-BD59-A6C34878D82A}">
                    <a16:rowId xmlns:a16="http://schemas.microsoft.com/office/drawing/2014/main" val="2954586856"/>
                  </a:ext>
                </a:extLst>
              </a:tr>
              <a:tr h="553777">
                <a:tc>
                  <a:txBody>
                    <a:bodyPr/>
                    <a:lstStyle/>
                    <a:p>
                      <a:pPr algn="ctr">
                        <a:lnSpc>
                          <a:spcPts val="1000"/>
                        </a:lnSpc>
                        <a:spcAft>
                          <a:spcPts val="0"/>
                        </a:spcAft>
                      </a:pPr>
                      <a:r>
                        <a:rPr lang="pt-BR" sz="1400" dirty="0">
                          <a:effectLst/>
                        </a:rPr>
                        <a:t> </a:t>
                      </a:r>
                      <a:endParaRPr lang="pt-BR"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Dry (Nov)</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45</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19</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a:effectLst/>
                        </a:rPr>
                        <a:t>2.6720</a:t>
                      </a:r>
                      <a:endParaRPr lang="pt-BR"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0.0913</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tc>
                  <a:txBody>
                    <a:bodyPr/>
                    <a:lstStyle/>
                    <a:p>
                      <a:pPr algn="ctr">
                        <a:lnSpc>
                          <a:spcPts val="1000"/>
                        </a:lnSpc>
                        <a:spcAft>
                          <a:spcPts val="0"/>
                        </a:spcAft>
                      </a:pPr>
                      <a:r>
                        <a:rPr lang="pt-BR" sz="1600" dirty="0">
                          <a:effectLst/>
                        </a:rPr>
                        <a:t>0.9076</a:t>
                      </a:r>
                      <a:endParaRPr lang="pt-BR"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44450" marR="44450" marT="0" marB="0" anchor="ctr"/>
                </a:tc>
                <a:extLst>
                  <a:ext uri="{0D108BD9-81ED-4DB2-BD59-A6C34878D82A}">
                    <a16:rowId xmlns:a16="http://schemas.microsoft.com/office/drawing/2014/main" val="2412744123"/>
                  </a:ext>
                </a:extLst>
              </a:tr>
            </a:tbl>
          </a:graphicData>
        </a:graphic>
      </p:graphicFrame>
      <p:sp>
        <p:nvSpPr>
          <p:cNvPr id="5" name="Retângulo 4">
            <a:extLst>
              <a:ext uri="{FF2B5EF4-FFF2-40B4-BE49-F238E27FC236}">
                <a16:creationId xmlns:a16="http://schemas.microsoft.com/office/drawing/2014/main" id="{1C92C6D0-2EBE-4D1F-9380-0F71CA208084}"/>
              </a:ext>
            </a:extLst>
          </p:cNvPr>
          <p:cNvSpPr/>
          <p:nvPr/>
        </p:nvSpPr>
        <p:spPr>
          <a:xfrm>
            <a:off x="3140242" y="2911642"/>
            <a:ext cx="577516" cy="1022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D8CA5BBA-244C-4C73-ABC9-B0A2C7E0E8A5}"/>
              </a:ext>
            </a:extLst>
          </p:cNvPr>
          <p:cNvSpPr/>
          <p:nvPr/>
        </p:nvSpPr>
        <p:spPr>
          <a:xfrm>
            <a:off x="4439653" y="4042611"/>
            <a:ext cx="505326" cy="9023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D5C0433E-A4D1-46B5-8CB4-F3ED7937DF40}"/>
              </a:ext>
            </a:extLst>
          </p:cNvPr>
          <p:cNvSpPr/>
          <p:nvPr/>
        </p:nvSpPr>
        <p:spPr>
          <a:xfrm>
            <a:off x="5374105" y="4026570"/>
            <a:ext cx="774031" cy="9023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248CBC-02FE-4775-B8E2-2B43632D6544}"/>
              </a:ext>
            </a:extLst>
          </p:cNvPr>
          <p:cNvSpPr txBox="1"/>
          <p:nvPr/>
        </p:nvSpPr>
        <p:spPr>
          <a:xfrm>
            <a:off x="4776537" y="5065710"/>
            <a:ext cx="1672389" cy="369332"/>
          </a:xfrm>
          <a:prstGeom prst="rect">
            <a:avLst/>
          </a:prstGeom>
          <a:noFill/>
        </p:spPr>
        <p:txBody>
          <a:bodyPr wrap="square" rtlCol="0">
            <a:spAutoFit/>
          </a:bodyPr>
          <a:lstStyle/>
          <a:p>
            <a:r>
              <a:rPr lang="pt-BR" dirty="0" err="1">
                <a:solidFill>
                  <a:schemeClr val="accent6"/>
                </a:solidFill>
              </a:rPr>
              <a:t>diversity</a:t>
            </a:r>
            <a:endParaRPr lang="pt-BR" dirty="0">
              <a:solidFill>
                <a:schemeClr val="accent6"/>
              </a:solidFill>
            </a:endParaRPr>
          </a:p>
        </p:txBody>
      </p:sp>
      <p:cxnSp>
        <p:nvCxnSpPr>
          <p:cNvPr id="10" name="Conector de Seta Reta 9">
            <a:extLst>
              <a:ext uri="{FF2B5EF4-FFF2-40B4-BE49-F238E27FC236}">
                <a16:creationId xmlns:a16="http://schemas.microsoft.com/office/drawing/2014/main" id="{1CFF056D-E341-41F3-B0DE-1D984234F495}"/>
              </a:ext>
            </a:extLst>
          </p:cNvPr>
          <p:cNvCxnSpPr>
            <a:cxnSpLocks/>
          </p:cNvCxnSpPr>
          <p:nvPr/>
        </p:nvCxnSpPr>
        <p:spPr>
          <a:xfrm flipV="1">
            <a:off x="4776537" y="5065710"/>
            <a:ext cx="0" cy="36933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951EA1B5-BB18-4008-8798-D8274EB46D65}"/>
              </a:ext>
            </a:extLst>
          </p:cNvPr>
          <p:cNvCxnSpPr>
            <a:cxnSpLocks/>
          </p:cNvCxnSpPr>
          <p:nvPr/>
        </p:nvCxnSpPr>
        <p:spPr>
          <a:xfrm flipV="1">
            <a:off x="2691063" y="5065710"/>
            <a:ext cx="0" cy="369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297A4F52-798A-4536-AE98-F300FA34C3C4}"/>
              </a:ext>
            </a:extLst>
          </p:cNvPr>
          <p:cNvSpPr txBox="1"/>
          <p:nvPr/>
        </p:nvSpPr>
        <p:spPr>
          <a:xfrm>
            <a:off x="2721143" y="5134122"/>
            <a:ext cx="1419717" cy="369332"/>
          </a:xfrm>
          <a:prstGeom prst="rect">
            <a:avLst/>
          </a:prstGeom>
          <a:noFill/>
        </p:spPr>
        <p:txBody>
          <a:bodyPr wrap="square" rtlCol="0">
            <a:spAutoFit/>
          </a:bodyPr>
          <a:lstStyle/>
          <a:p>
            <a:r>
              <a:rPr lang="pt-BR" dirty="0" err="1">
                <a:solidFill>
                  <a:srgbClr val="FF0000"/>
                </a:solidFill>
              </a:rPr>
              <a:t>abundance</a:t>
            </a:r>
            <a:endParaRPr lang="pt-BR" dirty="0">
              <a:solidFill>
                <a:srgbClr val="FF0000"/>
              </a:solidFill>
            </a:endParaRPr>
          </a:p>
        </p:txBody>
      </p:sp>
    </p:spTree>
    <p:extLst>
      <p:ext uri="{BB962C8B-B14F-4D97-AF65-F5344CB8AC3E}">
        <p14:creationId xmlns:p14="http://schemas.microsoft.com/office/powerpoint/2010/main" val="242210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622</Words>
  <Application>Microsoft Office PowerPoint</Application>
  <PresentationFormat>Apresentação na tela (4:3)</PresentationFormat>
  <Paragraphs>84</Paragraphs>
  <Slides>13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SimSun</vt:lpstr>
      <vt:lpstr>Arial</vt:lpstr>
      <vt:lpstr>Calibri</vt:lpstr>
      <vt:lpstr>Calibri Light</vt:lpstr>
      <vt:lpstr>Palatino Linotype</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Revisor</cp:lastModifiedBy>
  <cp:revision>64</cp:revision>
  <dcterms:created xsi:type="dcterms:W3CDTF">2017-05-27T02:37:01Z</dcterms:created>
  <dcterms:modified xsi:type="dcterms:W3CDTF">2022-02-08T02:09:00Z</dcterms:modified>
</cp:coreProperties>
</file>