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8" r:id="rId3"/>
    <p:sldId id="264" r:id="rId4"/>
    <p:sldId id="261" r:id="rId5"/>
    <p:sldId id="269" r:id="rId6"/>
    <p:sldId id="271" r:id="rId7"/>
    <p:sldId id="270" r:id="rId8"/>
    <p:sldId id="265" r:id="rId9"/>
    <p:sldId id="266" r:id="rId10"/>
    <p:sldId id="267" r:id="rId11"/>
    <p:sldId id="268" r:id="rId12"/>
    <p:sldId id="262"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BF2"/>
    <a:srgbClr val="1A7B7C"/>
    <a:srgbClr val="EAEAEA"/>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40" autoAdjust="0"/>
  </p:normalViewPr>
  <p:slideViewPr>
    <p:cSldViewPr snapToGrid="0">
      <p:cViewPr varScale="1">
        <p:scale>
          <a:sx n="76" d="100"/>
          <a:sy n="76" d="100"/>
        </p:scale>
        <p:origin x="255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alatino Linotype" panose="02040502050505030304" pitchFamily="18" charset="0"/>
                <a:ea typeface="+mn-ea"/>
                <a:cs typeface="+mn-cs"/>
              </a:defRPr>
            </a:pPr>
            <a:r>
              <a:rPr lang="en-US" sz="1400">
                <a:latin typeface="Palatino Linotype" panose="02040502050505030304" pitchFamily="18" charset="0"/>
              </a:rPr>
              <a:t>Relative abundance</a:t>
            </a:r>
          </a:p>
        </c:rich>
      </c:tx>
      <c:layout>
        <c:manualLayout>
          <c:xMode val="edge"/>
          <c:yMode val="edge"/>
          <c:x val="0.38243567612234997"/>
          <c:y val="0.9043549473178812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alatino Linotype" panose="02040502050505030304" pitchFamily="18" charset="0"/>
              <a:ea typeface="+mn-ea"/>
              <a:cs typeface="+mn-cs"/>
            </a:defRPr>
          </a:pPr>
          <a:endParaRPr lang="en-US"/>
        </a:p>
      </c:txPr>
    </c:title>
    <c:autoTitleDeleted val="0"/>
    <c:plotArea>
      <c:layout/>
      <c:barChart>
        <c:barDir val="bar"/>
        <c:grouping val="clustered"/>
        <c:varyColors val="0"/>
        <c:ser>
          <c:idx val="0"/>
          <c:order val="0"/>
          <c:tx>
            <c:strRef>
              <c:f>Sheet1!$G$4</c:f>
              <c:strCache>
                <c:ptCount val="1"/>
                <c:pt idx="0">
                  <c:v>2018</c:v>
                </c:pt>
              </c:strCache>
            </c:strRef>
          </c:tx>
          <c:spPr>
            <a:solidFill>
              <a:schemeClr val="accent1"/>
            </a:solidFill>
            <a:ln>
              <a:noFill/>
            </a:ln>
            <a:effectLst/>
          </c:spPr>
          <c:invertIfNegative val="0"/>
          <c:cat>
            <c:strRef>
              <c:f>Sheet1!$F$5:$F$8</c:f>
              <c:strCache>
                <c:ptCount val="4"/>
                <c:pt idx="0">
                  <c:v>M. arvalis</c:v>
                </c:pt>
                <c:pt idx="1">
                  <c:v>A. flavicollis</c:v>
                </c:pt>
                <c:pt idx="2">
                  <c:v>A. agrarius</c:v>
                </c:pt>
                <c:pt idx="3">
                  <c:v>C. glareolus</c:v>
                </c:pt>
              </c:strCache>
            </c:strRef>
          </c:cat>
          <c:val>
            <c:numRef>
              <c:f>Sheet1!$G$5:$G$8</c:f>
              <c:numCache>
                <c:formatCode>General</c:formatCode>
                <c:ptCount val="4"/>
                <c:pt idx="0">
                  <c:v>1.47</c:v>
                </c:pt>
                <c:pt idx="1">
                  <c:v>0.96</c:v>
                </c:pt>
                <c:pt idx="2">
                  <c:v>2.09</c:v>
                </c:pt>
                <c:pt idx="3">
                  <c:v>0.91</c:v>
                </c:pt>
              </c:numCache>
            </c:numRef>
          </c:val>
          <c:extLst>
            <c:ext xmlns:c16="http://schemas.microsoft.com/office/drawing/2014/chart" uri="{C3380CC4-5D6E-409C-BE32-E72D297353CC}">
              <c16:uniqueId val="{00000000-1F47-4A0C-A4FF-9EDBDBFCDF26}"/>
            </c:ext>
          </c:extLst>
        </c:ser>
        <c:ser>
          <c:idx val="1"/>
          <c:order val="1"/>
          <c:tx>
            <c:strRef>
              <c:f>Sheet1!$H$4</c:f>
              <c:strCache>
                <c:ptCount val="1"/>
                <c:pt idx="0">
                  <c:v>2019</c:v>
                </c:pt>
              </c:strCache>
            </c:strRef>
          </c:tx>
          <c:spPr>
            <a:solidFill>
              <a:schemeClr val="accent2"/>
            </a:solidFill>
            <a:ln>
              <a:noFill/>
            </a:ln>
            <a:effectLst/>
          </c:spPr>
          <c:invertIfNegative val="0"/>
          <c:cat>
            <c:strRef>
              <c:f>Sheet1!$F$5:$F$8</c:f>
              <c:strCache>
                <c:ptCount val="4"/>
                <c:pt idx="0">
                  <c:v>M. arvalis</c:v>
                </c:pt>
                <c:pt idx="1">
                  <c:v>A. flavicollis</c:v>
                </c:pt>
                <c:pt idx="2">
                  <c:v>A. agrarius</c:v>
                </c:pt>
                <c:pt idx="3">
                  <c:v>C. glareolus</c:v>
                </c:pt>
              </c:strCache>
            </c:strRef>
          </c:cat>
          <c:val>
            <c:numRef>
              <c:f>Sheet1!$H$5:$H$8</c:f>
              <c:numCache>
                <c:formatCode>General</c:formatCode>
                <c:ptCount val="4"/>
                <c:pt idx="0">
                  <c:v>2.42</c:v>
                </c:pt>
                <c:pt idx="1">
                  <c:v>1.82</c:v>
                </c:pt>
                <c:pt idx="2">
                  <c:v>1.3</c:v>
                </c:pt>
                <c:pt idx="3">
                  <c:v>0.84</c:v>
                </c:pt>
              </c:numCache>
            </c:numRef>
          </c:val>
          <c:extLst>
            <c:ext xmlns:c16="http://schemas.microsoft.com/office/drawing/2014/chart" uri="{C3380CC4-5D6E-409C-BE32-E72D297353CC}">
              <c16:uniqueId val="{00000001-1F47-4A0C-A4FF-9EDBDBFCDF26}"/>
            </c:ext>
          </c:extLst>
        </c:ser>
        <c:ser>
          <c:idx val="2"/>
          <c:order val="2"/>
          <c:tx>
            <c:strRef>
              <c:f>Sheet1!$I$4</c:f>
              <c:strCache>
                <c:ptCount val="1"/>
                <c:pt idx="0">
                  <c:v>2020</c:v>
                </c:pt>
              </c:strCache>
            </c:strRef>
          </c:tx>
          <c:spPr>
            <a:solidFill>
              <a:schemeClr val="accent6"/>
            </a:solidFill>
            <a:ln>
              <a:noFill/>
            </a:ln>
            <a:effectLst/>
          </c:spPr>
          <c:invertIfNegative val="0"/>
          <c:cat>
            <c:strRef>
              <c:f>Sheet1!$F$5:$F$8</c:f>
              <c:strCache>
                <c:ptCount val="4"/>
                <c:pt idx="0">
                  <c:v>M. arvalis</c:v>
                </c:pt>
                <c:pt idx="1">
                  <c:v>A. flavicollis</c:v>
                </c:pt>
                <c:pt idx="2">
                  <c:v>A. agrarius</c:v>
                </c:pt>
                <c:pt idx="3">
                  <c:v>C. glareolus</c:v>
                </c:pt>
              </c:strCache>
            </c:strRef>
          </c:cat>
          <c:val>
            <c:numRef>
              <c:f>Sheet1!$I$5:$I$8</c:f>
              <c:numCache>
                <c:formatCode>General</c:formatCode>
                <c:ptCount val="4"/>
                <c:pt idx="0">
                  <c:v>1.1499999999999999</c:v>
                </c:pt>
                <c:pt idx="1">
                  <c:v>1.97</c:v>
                </c:pt>
                <c:pt idx="2">
                  <c:v>1.57</c:v>
                </c:pt>
                <c:pt idx="3">
                  <c:v>0.68</c:v>
                </c:pt>
              </c:numCache>
            </c:numRef>
          </c:val>
          <c:extLst>
            <c:ext xmlns:c16="http://schemas.microsoft.com/office/drawing/2014/chart" uri="{C3380CC4-5D6E-409C-BE32-E72D297353CC}">
              <c16:uniqueId val="{00000002-1F47-4A0C-A4FF-9EDBDBFCDF26}"/>
            </c:ext>
          </c:extLst>
        </c:ser>
        <c:dLbls>
          <c:showLegendKey val="0"/>
          <c:showVal val="0"/>
          <c:showCatName val="0"/>
          <c:showSerName val="0"/>
          <c:showPercent val="0"/>
          <c:showBubbleSize val="0"/>
        </c:dLbls>
        <c:gapWidth val="182"/>
        <c:axId val="282503872"/>
        <c:axId val="282505048"/>
      </c:barChart>
      <c:catAx>
        <c:axId val="28250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1"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282505048"/>
        <c:crosses val="autoZero"/>
        <c:auto val="1"/>
        <c:lblAlgn val="ctr"/>
        <c:lblOffset val="100"/>
        <c:noMultiLvlLbl val="0"/>
      </c:catAx>
      <c:valAx>
        <c:axId val="282505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282503872"/>
        <c:crosses val="autoZero"/>
        <c:crossBetween val="between"/>
      </c:valAx>
      <c:spPr>
        <a:noFill/>
        <a:ln>
          <a:noFill/>
        </a:ln>
        <a:effectLst/>
      </c:spPr>
    </c:plotArea>
    <c:legend>
      <c:legendPos val="b"/>
      <c:layout>
        <c:manualLayout>
          <c:xMode val="edge"/>
          <c:yMode val="edge"/>
          <c:x val="0.23122930421383042"/>
          <c:y val="2.276585166942343E-2"/>
          <c:w val="0.28873249913404431"/>
          <c:h val="6.914810354809508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Palatino Linotype" panose="02040502050505030304" pitchFamily="18" charset="0"/>
                <a:ea typeface="+mn-ea"/>
                <a:cs typeface="+mn-cs"/>
              </a:defRPr>
            </a:pPr>
            <a:r>
              <a:rPr lang="en-US" sz="1600" b="0" i="0" baseline="0">
                <a:effectLst/>
                <a:latin typeface="Palatino Linotype" panose="02040502050505030304" pitchFamily="18" charset="0"/>
              </a:rPr>
              <a:t>Relative abundance</a:t>
            </a:r>
            <a:endParaRPr lang="en-US" sz="1600">
              <a:effectLst/>
              <a:latin typeface="Palatino Linotype" panose="02040502050505030304" pitchFamily="18" charset="0"/>
            </a:endParaRPr>
          </a:p>
        </c:rich>
      </c:tx>
      <c:layout>
        <c:manualLayout>
          <c:xMode val="edge"/>
          <c:yMode val="edge"/>
          <c:x val="0.35377803354093651"/>
          <c:y val="0.90398645506500286"/>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Palatino Linotype" panose="02040502050505030304" pitchFamily="18" charset="0"/>
              <a:ea typeface="+mn-ea"/>
              <a:cs typeface="+mn-cs"/>
            </a:defRPr>
          </a:pPr>
          <a:endParaRPr lang="en-US"/>
        </a:p>
      </c:txPr>
    </c:title>
    <c:autoTitleDeleted val="0"/>
    <c:plotArea>
      <c:layout/>
      <c:barChart>
        <c:barDir val="bar"/>
        <c:grouping val="clustered"/>
        <c:varyColors val="0"/>
        <c:ser>
          <c:idx val="0"/>
          <c:order val="0"/>
          <c:tx>
            <c:strRef>
              <c:f>Sheet1!$B$16</c:f>
              <c:strCache>
                <c:ptCount val="1"/>
                <c:pt idx="0">
                  <c:v>M. arvalis</c:v>
                </c:pt>
              </c:strCache>
            </c:strRef>
          </c:tx>
          <c:spPr>
            <a:solidFill>
              <a:schemeClr val="accent1"/>
            </a:solidFill>
            <a:ln>
              <a:noFill/>
            </a:ln>
            <a:effectLst/>
          </c:spPr>
          <c:invertIfNegative val="0"/>
          <c:cat>
            <c:multiLvlStrRef>
              <c:f>Sheet1!$C$14:$I$15</c:f>
              <c:multiLvlStrCache>
                <c:ptCount val="7"/>
                <c:lvl>
                  <c:pt idx="0">
                    <c:v>AO</c:v>
                  </c:pt>
                  <c:pt idx="1">
                    <c:v>PO</c:v>
                  </c:pt>
                  <c:pt idx="2">
                    <c:v>CP</c:v>
                  </c:pt>
                  <c:pt idx="3">
                    <c:v>RP</c:v>
                  </c:pt>
                  <c:pt idx="4">
                    <c:v>MM</c:v>
                  </c:pt>
                  <c:pt idx="5">
                    <c:v>NM</c:v>
                  </c:pt>
                  <c:pt idx="6">
                    <c:v>FO</c:v>
                  </c:pt>
                </c:lvl>
                <c:lvl>
                  <c:pt idx="0">
                    <c:v>Crops</c:v>
                  </c:pt>
                  <c:pt idx="4">
                    <c:v>Controls</c:v>
                  </c:pt>
                </c:lvl>
              </c:multiLvlStrCache>
            </c:multiLvlStrRef>
          </c:cat>
          <c:val>
            <c:numRef>
              <c:f>Sheet1!$C$16:$I$16</c:f>
              <c:numCache>
                <c:formatCode>General</c:formatCode>
                <c:ptCount val="7"/>
                <c:pt idx="0">
                  <c:v>1.17</c:v>
                </c:pt>
                <c:pt idx="1">
                  <c:v>2.67</c:v>
                </c:pt>
                <c:pt idx="2">
                  <c:v>4.4800000000000004</c:v>
                </c:pt>
                <c:pt idx="3">
                  <c:v>2.13</c:v>
                </c:pt>
                <c:pt idx="4">
                  <c:v>1.85</c:v>
                </c:pt>
                <c:pt idx="5">
                  <c:v>0.95</c:v>
                </c:pt>
                <c:pt idx="6">
                  <c:v>0.13</c:v>
                </c:pt>
              </c:numCache>
            </c:numRef>
          </c:val>
          <c:extLst>
            <c:ext xmlns:c16="http://schemas.microsoft.com/office/drawing/2014/chart" uri="{C3380CC4-5D6E-409C-BE32-E72D297353CC}">
              <c16:uniqueId val="{00000000-C938-45B1-855B-6656EF62D472}"/>
            </c:ext>
          </c:extLst>
        </c:ser>
        <c:ser>
          <c:idx val="1"/>
          <c:order val="1"/>
          <c:tx>
            <c:strRef>
              <c:f>Sheet1!$B$17</c:f>
              <c:strCache>
                <c:ptCount val="1"/>
                <c:pt idx="0">
                  <c:v>A. flavicollis</c:v>
                </c:pt>
              </c:strCache>
            </c:strRef>
          </c:tx>
          <c:spPr>
            <a:solidFill>
              <a:schemeClr val="accent2"/>
            </a:solidFill>
            <a:ln>
              <a:noFill/>
            </a:ln>
            <a:effectLst/>
          </c:spPr>
          <c:invertIfNegative val="0"/>
          <c:cat>
            <c:multiLvlStrRef>
              <c:f>Sheet1!$C$14:$I$15</c:f>
              <c:multiLvlStrCache>
                <c:ptCount val="7"/>
                <c:lvl>
                  <c:pt idx="0">
                    <c:v>AO</c:v>
                  </c:pt>
                  <c:pt idx="1">
                    <c:v>PO</c:v>
                  </c:pt>
                  <c:pt idx="2">
                    <c:v>CP</c:v>
                  </c:pt>
                  <c:pt idx="3">
                    <c:v>RP</c:v>
                  </c:pt>
                  <c:pt idx="4">
                    <c:v>MM</c:v>
                  </c:pt>
                  <c:pt idx="5">
                    <c:v>NM</c:v>
                  </c:pt>
                  <c:pt idx="6">
                    <c:v>FO</c:v>
                  </c:pt>
                </c:lvl>
                <c:lvl>
                  <c:pt idx="0">
                    <c:v>Crops</c:v>
                  </c:pt>
                  <c:pt idx="4">
                    <c:v>Controls</c:v>
                  </c:pt>
                </c:lvl>
              </c:multiLvlStrCache>
            </c:multiLvlStrRef>
          </c:cat>
          <c:val>
            <c:numRef>
              <c:f>Sheet1!$C$17:$I$17</c:f>
              <c:numCache>
                <c:formatCode>General</c:formatCode>
                <c:ptCount val="7"/>
                <c:pt idx="0">
                  <c:v>2.0099999999999998</c:v>
                </c:pt>
                <c:pt idx="1">
                  <c:v>0.83</c:v>
                </c:pt>
                <c:pt idx="2">
                  <c:v>0.21</c:v>
                </c:pt>
                <c:pt idx="3">
                  <c:v>1.76</c:v>
                </c:pt>
                <c:pt idx="4">
                  <c:v>1.23</c:v>
                </c:pt>
                <c:pt idx="5">
                  <c:v>1.92</c:v>
                </c:pt>
                <c:pt idx="6">
                  <c:v>3.72</c:v>
                </c:pt>
              </c:numCache>
            </c:numRef>
          </c:val>
          <c:extLst>
            <c:ext xmlns:c16="http://schemas.microsoft.com/office/drawing/2014/chart" uri="{C3380CC4-5D6E-409C-BE32-E72D297353CC}">
              <c16:uniqueId val="{00000001-C938-45B1-855B-6656EF62D472}"/>
            </c:ext>
          </c:extLst>
        </c:ser>
        <c:ser>
          <c:idx val="2"/>
          <c:order val="2"/>
          <c:tx>
            <c:strRef>
              <c:f>Sheet1!$B$18</c:f>
              <c:strCache>
                <c:ptCount val="1"/>
                <c:pt idx="0">
                  <c:v>A. agrarius</c:v>
                </c:pt>
              </c:strCache>
            </c:strRef>
          </c:tx>
          <c:spPr>
            <a:solidFill>
              <a:schemeClr val="accent3"/>
            </a:solidFill>
            <a:ln>
              <a:noFill/>
            </a:ln>
            <a:effectLst/>
          </c:spPr>
          <c:invertIfNegative val="0"/>
          <c:cat>
            <c:multiLvlStrRef>
              <c:f>Sheet1!$C$14:$I$15</c:f>
              <c:multiLvlStrCache>
                <c:ptCount val="7"/>
                <c:lvl>
                  <c:pt idx="0">
                    <c:v>AO</c:v>
                  </c:pt>
                  <c:pt idx="1">
                    <c:v>PO</c:v>
                  </c:pt>
                  <c:pt idx="2">
                    <c:v>CP</c:v>
                  </c:pt>
                  <c:pt idx="3">
                    <c:v>RP</c:v>
                  </c:pt>
                  <c:pt idx="4">
                    <c:v>MM</c:v>
                  </c:pt>
                  <c:pt idx="5">
                    <c:v>NM</c:v>
                  </c:pt>
                  <c:pt idx="6">
                    <c:v>FO</c:v>
                  </c:pt>
                </c:lvl>
                <c:lvl>
                  <c:pt idx="0">
                    <c:v>Crops</c:v>
                  </c:pt>
                  <c:pt idx="4">
                    <c:v>Controls</c:v>
                  </c:pt>
                </c:lvl>
              </c:multiLvlStrCache>
            </c:multiLvlStrRef>
          </c:cat>
          <c:val>
            <c:numRef>
              <c:f>Sheet1!$C$18:$I$18</c:f>
              <c:numCache>
                <c:formatCode>General</c:formatCode>
                <c:ptCount val="7"/>
                <c:pt idx="0">
                  <c:v>1.1200000000000001</c:v>
                </c:pt>
                <c:pt idx="1">
                  <c:v>0.83</c:v>
                </c:pt>
                <c:pt idx="2">
                  <c:v>1.55</c:v>
                </c:pt>
                <c:pt idx="3">
                  <c:v>2.4</c:v>
                </c:pt>
                <c:pt idx="4">
                  <c:v>2.0299999999999998</c:v>
                </c:pt>
                <c:pt idx="5">
                  <c:v>1.62</c:v>
                </c:pt>
                <c:pt idx="6">
                  <c:v>3.73</c:v>
                </c:pt>
              </c:numCache>
            </c:numRef>
          </c:val>
          <c:extLst>
            <c:ext xmlns:c16="http://schemas.microsoft.com/office/drawing/2014/chart" uri="{C3380CC4-5D6E-409C-BE32-E72D297353CC}">
              <c16:uniqueId val="{00000002-C938-45B1-855B-6656EF62D472}"/>
            </c:ext>
          </c:extLst>
        </c:ser>
        <c:ser>
          <c:idx val="3"/>
          <c:order val="3"/>
          <c:tx>
            <c:strRef>
              <c:f>Sheet1!$B$19</c:f>
              <c:strCache>
                <c:ptCount val="1"/>
                <c:pt idx="0">
                  <c:v>C. glareolus</c:v>
                </c:pt>
              </c:strCache>
            </c:strRef>
          </c:tx>
          <c:spPr>
            <a:solidFill>
              <a:schemeClr val="accent4"/>
            </a:solidFill>
            <a:ln>
              <a:noFill/>
            </a:ln>
            <a:effectLst/>
          </c:spPr>
          <c:invertIfNegative val="0"/>
          <c:cat>
            <c:multiLvlStrRef>
              <c:f>Sheet1!$C$14:$I$15</c:f>
              <c:multiLvlStrCache>
                <c:ptCount val="7"/>
                <c:lvl>
                  <c:pt idx="0">
                    <c:v>AO</c:v>
                  </c:pt>
                  <c:pt idx="1">
                    <c:v>PO</c:v>
                  </c:pt>
                  <c:pt idx="2">
                    <c:v>CP</c:v>
                  </c:pt>
                  <c:pt idx="3">
                    <c:v>RP</c:v>
                  </c:pt>
                  <c:pt idx="4">
                    <c:v>MM</c:v>
                  </c:pt>
                  <c:pt idx="5">
                    <c:v>NM</c:v>
                  </c:pt>
                  <c:pt idx="6">
                    <c:v>FO</c:v>
                  </c:pt>
                </c:lvl>
                <c:lvl>
                  <c:pt idx="0">
                    <c:v>Crops</c:v>
                  </c:pt>
                  <c:pt idx="4">
                    <c:v>Controls</c:v>
                  </c:pt>
                </c:lvl>
              </c:multiLvlStrCache>
            </c:multiLvlStrRef>
          </c:cat>
          <c:val>
            <c:numRef>
              <c:f>Sheet1!$C$19:$I$19</c:f>
              <c:numCache>
                <c:formatCode>General</c:formatCode>
                <c:ptCount val="7"/>
                <c:pt idx="0">
                  <c:v>1.17</c:v>
                </c:pt>
                <c:pt idx="1">
                  <c:v>0</c:v>
                </c:pt>
                <c:pt idx="2">
                  <c:v>0.05</c:v>
                </c:pt>
                <c:pt idx="3">
                  <c:v>0</c:v>
                </c:pt>
                <c:pt idx="4">
                  <c:v>0.5</c:v>
                </c:pt>
                <c:pt idx="5">
                  <c:v>1.28</c:v>
                </c:pt>
                <c:pt idx="6">
                  <c:v>4.92</c:v>
                </c:pt>
              </c:numCache>
            </c:numRef>
          </c:val>
          <c:extLst>
            <c:ext xmlns:c16="http://schemas.microsoft.com/office/drawing/2014/chart" uri="{C3380CC4-5D6E-409C-BE32-E72D297353CC}">
              <c16:uniqueId val="{00000003-C938-45B1-855B-6656EF62D472}"/>
            </c:ext>
          </c:extLst>
        </c:ser>
        <c:dLbls>
          <c:showLegendKey val="0"/>
          <c:showVal val="0"/>
          <c:showCatName val="0"/>
          <c:showSerName val="0"/>
          <c:showPercent val="0"/>
          <c:showBubbleSize val="0"/>
        </c:dLbls>
        <c:gapWidth val="182"/>
        <c:axId val="282505832"/>
        <c:axId val="214899072"/>
      </c:barChart>
      <c:catAx>
        <c:axId val="282505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214899072"/>
        <c:crosses val="autoZero"/>
        <c:auto val="1"/>
        <c:lblAlgn val="ctr"/>
        <c:lblOffset val="100"/>
        <c:noMultiLvlLbl val="0"/>
      </c:catAx>
      <c:valAx>
        <c:axId val="214899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2505832"/>
        <c:crosses val="autoZero"/>
        <c:crossBetween val="between"/>
      </c:valAx>
      <c:spPr>
        <a:noFill/>
        <a:ln>
          <a:noFill/>
        </a:ln>
        <a:effectLst/>
      </c:spPr>
    </c:plotArea>
    <c:legend>
      <c:legendPos val="b"/>
      <c:layout>
        <c:manualLayout>
          <c:xMode val="edge"/>
          <c:yMode val="edge"/>
          <c:x val="0.15399666505026138"/>
          <c:y val="1.715027533718633E-2"/>
          <c:w val="0.82957576211906781"/>
          <c:h val="0.10210289493533624"/>
        </c:manualLayout>
      </c:layout>
      <c:overlay val="0"/>
      <c:spPr>
        <a:noFill/>
        <a:ln>
          <a:noFill/>
        </a:ln>
        <a:effectLst/>
      </c:spPr>
      <c:txPr>
        <a:bodyPr rot="0" spcFirstLastPara="1" vertOverflow="ellipsis" vert="horz" wrap="square" anchor="ctr" anchorCtr="1"/>
        <a:lstStyle/>
        <a:p>
          <a:pPr>
            <a:defRPr sz="1600" b="0" i="1"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12164876957182E-2"/>
          <c:y val="7.8798211761243492E-2"/>
          <c:w val="0.96077567024608568"/>
          <c:h val="0.82336193440905614"/>
        </c:manualLayout>
      </c:layout>
      <c:barChart>
        <c:barDir val="col"/>
        <c:grouping val="clustered"/>
        <c:varyColors val="0"/>
        <c:ser>
          <c:idx val="0"/>
          <c:order val="0"/>
          <c:tx>
            <c:strRef>
              <c:f>Sheet1!$C$33</c:f>
              <c:strCache>
                <c:ptCount val="1"/>
                <c:pt idx="0">
                  <c:v>Summer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Sheet1!$B$34:$B$38</c:f>
              <c:strCache>
                <c:ptCount val="5"/>
                <c:pt idx="0">
                  <c:v>community</c:v>
                </c:pt>
                <c:pt idx="1">
                  <c:v> M. arvalis</c:v>
                </c:pt>
                <c:pt idx="2">
                  <c:v> A. flavicollis</c:v>
                </c:pt>
                <c:pt idx="3">
                  <c:v> A. agrarius</c:v>
                </c:pt>
                <c:pt idx="4">
                  <c:v>C. glareolus</c:v>
                </c:pt>
              </c:strCache>
            </c:strRef>
          </c:cat>
          <c:val>
            <c:numRef>
              <c:f>Sheet1!$C$34:$C$38</c:f>
              <c:numCache>
                <c:formatCode>General</c:formatCode>
                <c:ptCount val="5"/>
                <c:pt idx="0">
                  <c:v>2.76</c:v>
                </c:pt>
                <c:pt idx="1">
                  <c:v>0.84</c:v>
                </c:pt>
                <c:pt idx="2">
                  <c:v>0.76</c:v>
                </c:pt>
                <c:pt idx="3">
                  <c:v>0.22</c:v>
                </c:pt>
                <c:pt idx="4">
                  <c:v>0.48</c:v>
                </c:pt>
              </c:numCache>
            </c:numRef>
          </c:val>
          <c:extLst>
            <c:ext xmlns:c16="http://schemas.microsoft.com/office/drawing/2014/chart" uri="{C3380CC4-5D6E-409C-BE32-E72D297353CC}">
              <c16:uniqueId val="{00000000-8880-4135-B299-892C0CBCA388}"/>
            </c:ext>
          </c:extLst>
        </c:ser>
        <c:ser>
          <c:idx val="1"/>
          <c:order val="1"/>
          <c:tx>
            <c:strRef>
              <c:f>Sheet1!$D$33</c:f>
              <c:strCache>
                <c:ptCount val="1"/>
                <c:pt idx="0">
                  <c:v>Autumn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Sheet1!$B$34:$B$38</c:f>
              <c:strCache>
                <c:ptCount val="5"/>
                <c:pt idx="0">
                  <c:v>community</c:v>
                </c:pt>
                <c:pt idx="1">
                  <c:v> M. arvalis</c:v>
                </c:pt>
                <c:pt idx="2">
                  <c:v> A. flavicollis</c:v>
                </c:pt>
                <c:pt idx="3">
                  <c:v> A. agrarius</c:v>
                </c:pt>
                <c:pt idx="4">
                  <c:v>C. glareolus</c:v>
                </c:pt>
              </c:strCache>
            </c:strRef>
          </c:cat>
          <c:val>
            <c:numRef>
              <c:f>Sheet1!$D$34:$D$38</c:f>
              <c:numCache>
                <c:formatCode>General</c:formatCode>
                <c:ptCount val="5"/>
                <c:pt idx="0">
                  <c:v>10.119999999999999</c:v>
                </c:pt>
                <c:pt idx="1">
                  <c:v>2.65</c:v>
                </c:pt>
                <c:pt idx="2">
                  <c:v>2.37</c:v>
                </c:pt>
                <c:pt idx="3">
                  <c:v>3.18</c:v>
                </c:pt>
                <c:pt idx="4">
                  <c:v>1.17</c:v>
                </c:pt>
              </c:numCache>
            </c:numRef>
          </c:val>
          <c:extLst>
            <c:ext xmlns:c16="http://schemas.microsoft.com/office/drawing/2014/chart" uri="{C3380CC4-5D6E-409C-BE32-E72D297353CC}">
              <c16:uniqueId val="{00000001-8880-4135-B299-892C0CBCA388}"/>
            </c:ext>
          </c:extLst>
        </c:ser>
        <c:dLbls>
          <c:showLegendKey val="0"/>
          <c:showVal val="1"/>
          <c:showCatName val="0"/>
          <c:showSerName val="0"/>
          <c:showPercent val="0"/>
          <c:showBubbleSize val="0"/>
        </c:dLbls>
        <c:gapWidth val="150"/>
        <c:overlap val="-25"/>
        <c:axId val="286280160"/>
        <c:axId val="286279768"/>
      </c:barChart>
      <c:catAx>
        <c:axId val="28628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1"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286279768"/>
        <c:crosses val="autoZero"/>
        <c:auto val="1"/>
        <c:lblAlgn val="ctr"/>
        <c:lblOffset val="100"/>
        <c:noMultiLvlLbl val="0"/>
      </c:catAx>
      <c:valAx>
        <c:axId val="286279768"/>
        <c:scaling>
          <c:orientation val="minMax"/>
        </c:scaling>
        <c:delete val="1"/>
        <c:axPos val="l"/>
        <c:numFmt formatCode="General" sourceLinked="1"/>
        <c:majorTickMark val="none"/>
        <c:minorTickMark val="none"/>
        <c:tickLblPos val="nextTo"/>
        <c:crossAx val="286280160"/>
        <c:crosses val="autoZero"/>
        <c:crossBetween val="between"/>
      </c:valAx>
      <c:spPr>
        <a:noFill/>
        <a:ln>
          <a:noFill/>
        </a:ln>
        <a:effectLst/>
      </c:spPr>
    </c:plotArea>
    <c:legend>
      <c:legendPos val="t"/>
      <c:layout>
        <c:manualLayout>
          <c:xMode val="edge"/>
          <c:yMode val="edge"/>
          <c:x val="0.29426389803358916"/>
          <c:y val="1.1811739170802386E-2"/>
          <c:w val="0.35084082475886563"/>
          <c:h val="7.561464660992571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E2607-2445-4C8E-B47A-FA0EFDAA2AB8}" type="datetimeFigureOut">
              <a:rPr lang="en-US" smtClean="0"/>
              <a:t>3/5/2022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E63A7-B0EB-4686-82A9-AF6B582CA318}" type="slidenum">
              <a:rPr lang="en-US" smtClean="0"/>
              <a:t>‹#›</a:t>
            </a:fld>
            <a:endParaRPr lang="en-US"/>
          </a:p>
        </p:txBody>
      </p:sp>
    </p:spTree>
    <p:extLst>
      <p:ext uri="{BB962C8B-B14F-4D97-AF65-F5344CB8AC3E}">
        <p14:creationId xmlns:p14="http://schemas.microsoft.com/office/powerpoint/2010/main" val="338536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Hello, I am </a:t>
            </a:r>
            <a:r>
              <a:rPr lang="en-US" dirty="0" err="1" smtClean="0"/>
              <a:t>Vitalijus</a:t>
            </a:r>
            <a:r>
              <a:rPr lang="en-US" dirty="0" smtClean="0"/>
              <a:t> </a:t>
            </a:r>
            <a:r>
              <a:rPr lang="en-US" dirty="0" err="1" smtClean="0"/>
              <a:t>Stirkė</a:t>
            </a:r>
            <a:r>
              <a:rPr lang="en-US" dirty="0" smtClean="0"/>
              <a:t> from Lithuania, Nature</a:t>
            </a:r>
            <a:r>
              <a:rPr lang="en-US" baseline="0" dirty="0" smtClean="0"/>
              <a:t> Research Centre. I am </a:t>
            </a:r>
            <a:r>
              <a:rPr lang="en-US" dirty="0" smtClean="0"/>
              <a:t>PhD student,</a:t>
            </a:r>
            <a:r>
              <a:rPr lang="en-US" baseline="0" dirty="0" smtClean="0"/>
              <a:t> and presentation on the small mammal diversity and abundance in orchards </a:t>
            </a:r>
            <a:r>
              <a:rPr lang="en-US" dirty="0" smtClean="0"/>
              <a:t>it is part of my dissertation work</a:t>
            </a:r>
            <a:r>
              <a:rPr lang="en-US" baseline="0" dirty="0" smtClean="0"/>
              <a:t>. Here is our team, </a:t>
            </a:r>
            <a:r>
              <a:rPr lang="en-US" baseline="0" dirty="0" err="1" smtClean="0"/>
              <a:t>Linas</a:t>
            </a:r>
            <a:r>
              <a:rPr lang="en-US" baseline="0" dirty="0" smtClean="0"/>
              <a:t> </a:t>
            </a:r>
            <a:r>
              <a:rPr lang="en-US" baseline="0" dirty="0" err="1" smtClean="0"/>
              <a:t>Balčiauskas</a:t>
            </a:r>
            <a:r>
              <a:rPr lang="en-US" baseline="0" dirty="0" smtClean="0"/>
              <a:t> is my supervisor.</a:t>
            </a:r>
            <a:endParaRPr lang="en-US" dirty="0" smtClean="0"/>
          </a:p>
          <a:p>
            <a:endParaRPr lang="en-US" dirty="0"/>
          </a:p>
        </p:txBody>
      </p:sp>
      <p:sp>
        <p:nvSpPr>
          <p:cNvPr id="4" name="Slide Number Placeholder 3"/>
          <p:cNvSpPr>
            <a:spLocks noGrp="1"/>
          </p:cNvSpPr>
          <p:nvPr>
            <p:ph type="sldNum" sz="quarter" idx="10"/>
          </p:nvPr>
        </p:nvSpPr>
        <p:spPr/>
        <p:txBody>
          <a:bodyPr/>
          <a:lstStyle/>
          <a:p>
            <a:fld id="{625E63A7-B0EB-4686-82A9-AF6B582CA318}" type="slidenum">
              <a:rPr lang="en-US" smtClean="0"/>
              <a:t>1</a:t>
            </a:fld>
            <a:endParaRPr lang="en-US"/>
          </a:p>
        </p:txBody>
      </p:sp>
    </p:spTree>
    <p:extLst>
      <p:ext uri="{BB962C8B-B14F-4D97-AF65-F5344CB8AC3E}">
        <p14:creationId xmlns:p14="http://schemas.microsoft.com/office/powerpoint/2010/main" val="3563221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relative abundance of </a:t>
            </a:r>
            <a:r>
              <a:rPr lang="en-US" sz="1200" i="1" kern="1200" dirty="0" smtClean="0">
                <a:solidFill>
                  <a:schemeClr val="tx1"/>
                </a:solidFill>
                <a:effectLst/>
                <a:latin typeface="+mn-lt"/>
                <a:ea typeface="+mn-ea"/>
                <a:cs typeface="+mn-cs"/>
              </a:rPr>
              <a:t>M. </a:t>
            </a:r>
            <a:r>
              <a:rPr lang="en-US" sz="1200" i="1" kern="1200" dirty="0" err="1" smtClean="0">
                <a:solidFill>
                  <a:schemeClr val="tx1"/>
                </a:solidFill>
                <a:effectLst/>
                <a:latin typeface="+mn-lt"/>
                <a:ea typeface="+mn-ea"/>
                <a:cs typeface="+mn-cs"/>
              </a:rPr>
              <a:t>arvalis</a:t>
            </a:r>
            <a:r>
              <a:rPr lang="en-US" sz="1200" kern="1200" dirty="0" smtClean="0">
                <a:solidFill>
                  <a:schemeClr val="tx1"/>
                </a:solidFill>
                <a:effectLst/>
                <a:latin typeface="+mn-lt"/>
                <a:ea typeface="+mn-ea"/>
                <a:cs typeface="+mn-cs"/>
              </a:rPr>
              <a:t> were highest in current plantations and plum orchards, while the species proportion was negligible in the forest </a:t>
            </a:r>
            <a:r>
              <a:rPr lang="en-US" sz="1200" kern="1200" dirty="0" err="1" smtClean="0">
                <a:solidFill>
                  <a:schemeClr val="tx1"/>
                </a:solidFill>
                <a:effectLst/>
                <a:latin typeface="+mn-lt"/>
                <a:ea typeface="+mn-ea"/>
                <a:cs typeface="+mn-cs"/>
              </a:rPr>
              <a:t>ecotone</a:t>
            </a:r>
            <a:r>
              <a:rPr lang="en-US" sz="1200" kern="1200" dirty="0" smtClean="0">
                <a:solidFill>
                  <a:schemeClr val="tx1"/>
                </a:solidFill>
                <a:effectLst/>
                <a:latin typeface="+mn-lt"/>
                <a:ea typeface="+mn-ea"/>
                <a:cs typeface="+mn-cs"/>
              </a:rPr>
              <a:t>. The relative abundance of</a:t>
            </a:r>
            <a:r>
              <a:rPr lang="en-US" sz="1200" i="1" kern="1200" dirty="0" smtClean="0">
                <a:solidFill>
                  <a:schemeClr val="tx1"/>
                </a:solidFill>
                <a:effectLst/>
                <a:latin typeface="+mn-lt"/>
                <a:ea typeface="+mn-ea"/>
                <a:cs typeface="+mn-cs"/>
              </a:rPr>
              <a:t> A. </a:t>
            </a:r>
            <a:r>
              <a:rPr lang="en-US" sz="1200" i="1" kern="1200" dirty="0" err="1" smtClean="0">
                <a:solidFill>
                  <a:schemeClr val="tx1"/>
                </a:solidFill>
                <a:effectLst/>
                <a:latin typeface="+mn-lt"/>
                <a:ea typeface="+mn-ea"/>
                <a:cs typeface="+mn-cs"/>
              </a:rPr>
              <a:t>flavicollis</a:t>
            </a:r>
            <a:r>
              <a:rPr lang="en-US" sz="1200" kern="1200" dirty="0" smtClean="0">
                <a:solidFill>
                  <a:schemeClr val="tx1"/>
                </a:solidFill>
                <a:effectLst/>
                <a:latin typeface="+mn-lt"/>
                <a:ea typeface="+mn-ea"/>
                <a:cs typeface="+mn-cs"/>
              </a:rPr>
              <a:t> were highest in the forest </a:t>
            </a:r>
            <a:r>
              <a:rPr lang="en-US" sz="1200" kern="1200" dirty="0" err="1" smtClean="0">
                <a:solidFill>
                  <a:schemeClr val="tx1"/>
                </a:solidFill>
                <a:effectLst/>
                <a:latin typeface="+mn-lt"/>
                <a:ea typeface="+mn-ea"/>
                <a:cs typeface="+mn-cs"/>
              </a:rPr>
              <a:t>ecotones</a:t>
            </a:r>
            <a:r>
              <a:rPr lang="en-US" sz="1200" kern="1200" dirty="0" smtClean="0">
                <a:solidFill>
                  <a:schemeClr val="tx1"/>
                </a:solidFill>
                <a:effectLst/>
                <a:latin typeface="+mn-lt"/>
                <a:ea typeface="+mn-ea"/>
                <a:cs typeface="+mn-cs"/>
              </a:rPr>
              <a:t> and apple orchards, significantly exceeding those in currant plantations, plum orchards and mowed meadows. Apple and plum orchards were characterized by the lowest relative</a:t>
            </a:r>
            <a:r>
              <a:rPr lang="en-US" sz="1200" kern="1200" baseline="0" dirty="0" smtClean="0">
                <a:solidFill>
                  <a:schemeClr val="tx1"/>
                </a:solidFill>
                <a:effectLst/>
                <a:latin typeface="+mn-lt"/>
                <a:ea typeface="+mn-ea"/>
                <a:cs typeface="+mn-cs"/>
              </a:rPr>
              <a:t> abundance</a:t>
            </a:r>
            <a:r>
              <a:rPr lang="en-US" sz="1200" kern="1200" dirty="0" smtClean="0">
                <a:solidFill>
                  <a:schemeClr val="tx1"/>
                </a:solidFill>
                <a:effectLst/>
                <a:latin typeface="+mn-lt"/>
                <a:ea typeface="+mn-ea"/>
                <a:cs typeface="+mn-cs"/>
              </a:rPr>
              <a:t> of </a:t>
            </a:r>
            <a:r>
              <a:rPr lang="en-US" sz="1200" i="1" kern="1200" dirty="0" smtClean="0">
                <a:solidFill>
                  <a:schemeClr val="tx1"/>
                </a:solidFill>
                <a:effectLst/>
                <a:latin typeface="+mn-lt"/>
                <a:ea typeface="+mn-ea"/>
                <a:cs typeface="+mn-cs"/>
              </a:rPr>
              <a:t>A. </a:t>
            </a:r>
            <a:r>
              <a:rPr lang="en-US" sz="1200" i="1" kern="1200" dirty="0" err="1" smtClean="0">
                <a:solidFill>
                  <a:schemeClr val="tx1"/>
                </a:solidFill>
                <a:effectLst/>
                <a:latin typeface="+mn-lt"/>
                <a:ea typeface="+mn-ea"/>
                <a:cs typeface="+mn-cs"/>
              </a:rPr>
              <a:t>agrarius</a:t>
            </a:r>
            <a:r>
              <a:rPr lang="en-US" sz="1200" kern="1200" dirty="0" smtClean="0">
                <a:solidFill>
                  <a:schemeClr val="tx1"/>
                </a:solidFill>
                <a:effectLst/>
                <a:latin typeface="+mn-lt"/>
                <a:ea typeface="+mn-ea"/>
                <a:cs typeface="+mn-cs"/>
              </a:rPr>
              <a:t>. The abundance of </a:t>
            </a:r>
            <a:r>
              <a:rPr lang="en-US" sz="1200" i="1" kern="1200" dirty="0" smtClean="0">
                <a:solidFill>
                  <a:schemeClr val="tx1"/>
                </a:solidFill>
                <a:effectLst/>
                <a:latin typeface="+mn-lt"/>
                <a:ea typeface="+mn-ea"/>
                <a:cs typeface="+mn-cs"/>
              </a:rPr>
              <a:t>C. </a:t>
            </a:r>
            <a:r>
              <a:rPr lang="en-US" sz="1200" i="1" kern="1200" dirty="0" err="1" smtClean="0">
                <a:solidFill>
                  <a:schemeClr val="tx1"/>
                </a:solidFill>
                <a:effectLst/>
                <a:latin typeface="+mn-lt"/>
                <a:ea typeface="+mn-ea"/>
                <a:cs typeface="+mn-cs"/>
              </a:rPr>
              <a:t>glareolus</a:t>
            </a:r>
            <a:r>
              <a:rPr lang="en-US" sz="1200" kern="1200" dirty="0" smtClean="0">
                <a:solidFill>
                  <a:schemeClr val="tx1"/>
                </a:solidFill>
                <a:effectLst/>
                <a:latin typeface="+mn-lt"/>
                <a:ea typeface="+mn-ea"/>
                <a:cs typeface="+mn-cs"/>
              </a:rPr>
              <a:t> was highest in the forest </a:t>
            </a:r>
            <a:r>
              <a:rPr lang="en-US" sz="1200" kern="1200" dirty="0" err="1" smtClean="0">
                <a:solidFill>
                  <a:schemeClr val="tx1"/>
                </a:solidFill>
                <a:effectLst/>
                <a:latin typeface="+mn-lt"/>
                <a:ea typeface="+mn-ea"/>
                <a:cs typeface="+mn-cs"/>
              </a:rPr>
              <a:t>ecotones</a:t>
            </a:r>
            <a:r>
              <a:rPr lang="en-US" sz="1200" kern="1200" dirty="0" smtClean="0">
                <a:solidFill>
                  <a:schemeClr val="tx1"/>
                </a:solidFill>
                <a:effectLst/>
                <a:latin typeface="+mn-lt"/>
                <a:ea typeface="+mn-ea"/>
                <a:cs typeface="+mn-cs"/>
              </a:rPr>
              <a:t> and non-mowed meadows, while the species was not present in plum orchards and raspberry plantations. </a:t>
            </a:r>
            <a:endParaRPr lang="en-US" dirty="0"/>
          </a:p>
        </p:txBody>
      </p:sp>
      <p:sp>
        <p:nvSpPr>
          <p:cNvPr id="4" name="Slide Number Placeholder 3"/>
          <p:cNvSpPr>
            <a:spLocks noGrp="1"/>
          </p:cNvSpPr>
          <p:nvPr>
            <p:ph type="sldNum" sz="quarter" idx="10"/>
          </p:nvPr>
        </p:nvSpPr>
        <p:spPr/>
        <p:txBody>
          <a:bodyPr/>
          <a:lstStyle/>
          <a:p>
            <a:fld id="{625E63A7-B0EB-4686-82A9-AF6B582CA318}" type="slidenum">
              <a:rPr lang="en-US" smtClean="0"/>
              <a:t>10</a:t>
            </a:fld>
            <a:endParaRPr lang="en-US"/>
          </a:p>
        </p:txBody>
      </p:sp>
    </p:spTree>
    <p:extLst>
      <p:ext uri="{BB962C8B-B14F-4D97-AF65-F5344CB8AC3E}">
        <p14:creationId xmlns:p14="http://schemas.microsoft.com/office/powerpoint/2010/main" val="2626520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relative abundance of the </a:t>
            </a:r>
            <a:r>
              <a:rPr lang="lt-LT" sz="1200" kern="1200" dirty="0" err="1" smtClean="0">
                <a:solidFill>
                  <a:schemeClr val="tx1"/>
                </a:solidFill>
                <a:effectLst/>
                <a:latin typeface="+mn-lt"/>
                <a:ea typeface="+mn-ea"/>
                <a:cs typeface="+mn-cs"/>
              </a:rPr>
              <a:t>whole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small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mammal</a:t>
            </a:r>
            <a:r>
              <a:rPr lang="lt-LT"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community and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fo</a:t>
            </a:r>
            <a:r>
              <a:rPr lang="lt-LT" sz="1200" kern="1200" dirty="0" smtClean="0">
                <a:solidFill>
                  <a:schemeClr val="tx1"/>
                </a:solidFill>
                <a:effectLst/>
                <a:latin typeface="+mn-lt"/>
                <a:ea typeface="+mn-ea"/>
                <a:cs typeface="+mn-cs"/>
              </a:rPr>
              <a:t>u</a:t>
            </a:r>
            <a:r>
              <a:rPr lang="en-US" sz="1200" kern="1200" dirty="0" smtClean="0">
                <a:solidFill>
                  <a:schemeClr val="tx1"/>
                </a:solidFill>
                <a:effectLst/>
                <a:latin typeface="+mn-lt"/>
                <a:ea typeface="+mn-ea"/>
                <a:cs typeface="+mn-cs"/>
              </a:rPr>
              <a:t>r</a:t>
            </a:r>
            <a:r>
              <a:rPr lang="lt-LT" sz="1200" kern="1200" dirty="0" smtClean="0">
                <a:solidFill>
                  <a:schemeClr val="tx1"/>
                </a:solidFill>
                <a:effectLst/>
                <a:latin typeface="+mn-lt"/>
                <a:ea typeface="+mn-ea"/>
                <a:cs typeface="+mn-cs"/>
              </a:rPr>
              <a:t> dominant </a:t>
            </a:r>
            <a:r>
              <a:rPr lang="lt-LT" sz="1200" kern="1200" dirty="0" err="1" smtClean="0">
                <a:solidFill>
                  <a:schemeClr val="tx1"/>
                </a:solidFill>
                <a:effectLst/>
                <a:latin typeface="+mn-lt"/>
                <a:ea typeface="+mn-ea"/>
                <a:cs typeface="+mn-cs"/>
              </a:rPr>
              <a:t>species</a:t>
            </a:r>
            <a:r>
              <a:rPr lang="lt-LT"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lt-LT" sz="1200" i="0" kern="1200" dirty="0" err="1" smtClean="0">
                <a:solidFill>
                  <a:schemeClr val="tx1"/>
                </a:solidFill>
                <a:effectLst/>
                <a:latin typeface="+mn-lt"/>
                <a:ea typeface="+mn-ea"/>
                <a:cs typeface="+mn-cs"/>
              </a:rPr>
              <a:t>were</a:t>
            </a:r>
            <a:r>
              <a:rPr lang="lt-LT"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higher in the autumn than the summer. The relative abundance of </a:t>
            </a:r>
            <a:r>
              <a:rPr lang="en-US" sz="1200" i="1" kern="1200" dirty="0" smtClean="0">
                <a:solidFill>
                  <a:schemeClr val="tx1"/>
                </a:solidFill>
                <a:effectLst/>
                <a:latin typeface="+mn-lt"/>
                <a:ea typeface="+mn-ea"/>
                <a:cs typeface="+mn-cs"/>
              </a:rPr>
              <a:t>M. </a:t>
            </a:r>
            <a:r>
              <a:rPr lang="en-US" sz="1200" i="1" kern="1200" dirty="0" err="1" smtClean="0">
                <a:solidFill>
                  <a:schemeClr val="tx1"/>
                </a:solidFill>
                <a:effectLst/>
                <a:latin typeface="+mn-lt"/>
                <a:ea typeface="+mn-ea"/>
                <a:cs typeface="+mn-cs"/>
              </a:rPr>
              <a:t>arvalis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a:t>
            </a:r>
            <a:r>
              <a:rPr lang="en-US" sz="1200" i="1" kern="1200" dirty="0" smtClean="0">
                <a:solidFill>
                  <a:schemeClr val="tx1"/>
                </a:solidFill>
                <a:effectLst/>
                <a:latin typeface="+mn-lt"/>
                <a:ea typeface="+mn-ea"/>
                <a:cs typeface="+mn-cs"/>
              </a:rPr>
              <a:t> A. </a:t>
            </a:r>
            <a:r>
              <a:rPr lang="en-US" sz="1200" i="1" kern="1200" dirty="0" err="1" smtClean="0">
                <a:solidFill>
                  <a:schemeClr val="tx1"/>
                </a:solidFill>
                <a:effectLst/>
                <a:latin typeface="+mn-lt"/>
                <a:ea typeface="+mn-ea"/>
                <a:cs typeface="+mn-cs"/>
              </a:rPr>
              <a:t>flavicollis</a:t>
            </a:r>
            <a:r>
              <a:rPr lang="en-US"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during</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vegetative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season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become</a:t>
            </a:r>
            <a:r>
              <a:rPr lang="lt-LT"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tripled, that of </a:t>
            </a:r>
            <a:r>
              <a:rPr lang="en-US" sz="1200" i="1" kern="1200" dirty="0" smtClean="0">
                <a:solidFill>
                  <a:schemeClr val="tx1"/>
                </a:solidFill>
                <a:effectLst/>
                <a:latin typeface="+mn-lt"/>
                <a:ea typeface="+mn-ea"/>
                <a:cs typeface="+mn-cs"/>
              </a:rPr>
              <a:t>C. </a:t>
            </a:r>
            <a:r>
              <a:rPr lang="en-US" sz="1200" i="1" kern="1200" dirty="0" err="1" smtClean="0">
                <a:solidFill>
                  <a:schemeClr val="tx1"/>
                </a:solidFill>
                <a:effectLst/>
                <a:latin typeface="+mn-lt"/>
                <a:ea typeface="+mn-ea"/>
                <a:cs typeface="+mn-cs"/>
              </a:rPr>
              <a:t>glareolus</a:t>
            </a:r>
            <a:r>
              <a:rPr lang="en-US" sz="1200" kern="1200" dirty="0" smtClean="0">
                <a:solidFill>
                  <a:schemeClr val="tx1"/>
                </a:solidFill>
                <a:effectLst/>
                <a:latin typeface="+mn-lt"/>
                <a:ea typeface="+mn-ea"/>
                <a:cs typeface="+mn-cs"/>
              </a:rPr>
              <a:t> doubled and that of </a:t>
            </a:r>
            <a:r>
              <a:rPr lang="en-US" sz="1200" i="1" kern="1200" dirty="0" smtClean="0">
                <a:solidFill>
                  <a:schemeClr val="tx1"/>
                </a:solidFill>
                <a:effectLst/>
                <a:latin typeface="+mn-lt"/>
                <a:ea typeface="+mn-ea"/>
                <a:cs typeface="+mn-cs"/>
              </a:rPr>
              <a:t>A. </a:t>
            </a:r>
            <a:r>
              <a:rPr lang="en-US" sz="1200" i="1" kern="1200" dirty="0" err="1" smtClean="0">
                <a:solidFill>
                  <a:schemeClr val="tx1"/>
                </a:solidFill>
                <a:effectLst/>
                <a:latin typeface="+mn-lt"/>
                <a:ea typeface="+mn-ea"/>
                <a:cs typeface="+mn-cs"/>
              </a:rPr>
              <a:t>agrarius</a:t>
            </a:r>
            <a:r>
              <a:rPr lang="en-US" sz="1200" kern="1200" dirty="0" smtClean="0">
                <a:solidFill>
                  <a:schemeClr val="tx1"/>
                </a:solidFill>
                <a:effectLst/>
                <a:latin typeface="+mn-lt"/>
                <a:ea typeface="+mn-ea"/>
                <a:cs typeface="+mn-cs"/>
              </a:rPr>
              <a:t> increased by nearly 15 times.</a:t>
            </a:r>
            <a:endParaRPr lang="en-US" dirty="0"/>
          </a:p>
        </p:txBody>
      </p:sp>
      <p:sp>
        <p:nvSpPr>
          <p:cNvPr id="4" name="Slide Number Placeholder 3"/>
          <p:cNvSpPr>
            <a:spLocks noGrp="1"/>
          </p:cNvSpPr>
          <p:nvPr>
            <p:ph type="sldNum" sz="quarter" idx="10"/>
          </p:nvPr>
        </p:nvSpPr>
        <p:spPr/>
        <p:txBody>
          <a:bodyPr/>
          <a:lstStyle/>
          <a:p>
            <a:fld id="{625E63A7-B0EB-4686-82A9-AF6B582CA318}" type="slidenum">
              <a:rPr lang="en-US" smtClean="0"/>
              <a:t>11</a:t>
            </a:fld>
            <a:endParaRPr lang="en-US"/>
          </a:p>
        </p:txBody>
      </p:sp>
    </p:spTree>
    <p:extLst>
      <p:ext uri="{BB962C8B-B14F-4D97-AF65-F5344CB8AC3E}">
        <p14:creationId xmlns:p14="http://schemas.microsoft.com/office/powerpoint/2010/main" val="199179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location in the country had no influence upon the number of small mammal species present in the commercial orchards, as nine species were trapped in each part. </a:t>
            </a:r>
            <a:endParaRPr lang="lt-L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proportions of the four most abundant species, however, were different. </a:t>
            </a:r>
            <a:r>
              <a:rPr lang="lt-LT" sz="1200" kern="1200" dirty="0" err="1" smtClean="0">
                <a:solidFill>
                  <a:schemeClr val="tx1"/>
                </a:solidFill>
                <a:effectLst/>
                <a:latin typeface="+mn-lt"/>
                <a:ea typeface="+mn-ea"/>
                <a:cs typeface="+mn-cs"/>
              </a:rPr>
              <a:t>As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you</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see</a:t>
            </a:r>
            <a:r>
              <a:rPr lang="lt-LT"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proportion of </a:t>
            </a:r>
            <a:r>
              <a:rPr lang="en-US" sz="1200" i="1" kern="1200" dirty="0" smtClean="0">
                <a:solidFill>
                  <a:schemeClr val="tx1"/>
                </a:solidFill>
                <a:effectLst/>
                <a:latin typeface="+mn-lt"/>
                <a:ea typeface="+mn-ea"/>
                <a:cs typeface="+mn-cs"/>
              </a:rPr>
              <a:t>A. </a:t>
            </a:r>
            <a:r>
              <a:rPr lang="en-US" sz="1200" i="1" kern="1200" dirty="0" err="1" smtClean="0">
                <a:solidFill>
                  <a:schemeClr val="tx1"/>
                </a:solidFill>
                <a:effectLst/>
                <a:latin typeface="+mn-lt"/>
                <a:ea typeface="+mn-ea"/>
                <a:cs typeface="+mn-cs"/>
              </a:rPr>
              <a:t>flavicollis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smallest in the west and highest in the central part</a:t>
            </a:r>
            <a:r>
              <a:rPr lang="lt-LT"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proportion of</a:t>
            </a:r>
            <a:r>
              <a:rPr lang="en-US" sz="1200" i="1" kern="1200" dirty="0" smtClean="0">
                <a:solidFill>
                  <a:schemeClr val="tx1"/>
                </a:solidFill>
                <a:effectLst/>
                <a:latin typeface="+mn-lt"/>
                <a:ea typeface="+mn-ea"/>
                <a:cs typeface="+mn-cs"/>
              </a:rPr>
              <a:t> A. </a:t>
            </a:r>
            <a:r>
              <a:rPr lang="en-US" sz="1200" i="1" kern="1200" dirty="0" err="1" smtClean="0">
                <a:solidFill>
                  <a:schemeClr val="tx1"/>
                </a:solidFill>
                <a:effectLst/>
                <a:latin typeface="+mn-lt"/>
                <a:ea typeface="+mn-ea"/>
                <a:cs typeface="+mn-cs"/>
              </a:rPr>
              <a:t>agrarius</a:t>
            </a:r>
            <a:r>
              <a:rPr lang="en-US" sz="1200" kern="1200" dirty="0" smtClean="0">
                <a:solidFill>
                  <a:schemeClr val="tx1"/>
                </a:solidFill>
                <a:effectLst/>
                <a:latin typeface="+mn-lt"/>
                <a:ea typeface="+mn-ea"/>
                <a:cs typeface="+mn-cs"/>
              </a:rPr>
              <a:t> was smallest in the east and highest in the north. </a:t>
            </a:r>
            <a:r>
              <a:rPr lang="en-US" sz="1200" i="1" kern="1200" dirty="0" smtClean="0">
                <a:solidFill>
                  <a:schemeClr val="tx1"/>
                </a:solidFill>
                <a:effectLst/>
                <a:latin typeface="+mn-lt"/>
                <a:ea typeface="+mn-ea"/>
                <a:cs typeface="+mn-cs"/>
              </a:rPr>
              <a:t>M. </a:t>
            </a:r>
            <a:r>
              <a:rPr lang="en-US" sz="1200" i="1" kern="1200" dirty="0" err="1" smtClean="0">
                <a:solidFill>
                  <a:schemeClr val="tx1"/>
                </a:solidFill>
                <a:effectLst/>
                <a:latin typeface="+mn-lt"/>
                <a:ea typeface="+mn-ea"/>
                <a:cs typeface="+mn-cs"/>
              </a:rPr>
              <a:t>arvalis</a:t>
            </a:r>
            <a:r>
              <a:rPr lang="en-US" sz="1200" kern="1200" dirty="0" smtClean="0">
                <a:solidFill>
                  <a:schemeClr val="tx1"/>
                </a:solidFill>
                <a:effectLst/>
                <a:latin typeface="+mn-lt"/>
                <a:ea typeface="+mn-ea"/>
                <a:cs typeface="+mn-cs"/>
              </a:rPr>
              <a:t> proportions were </a:t>
            </a:r>
            <a:r>
              <a:rPr lang="lt-LT" sz="1200" kern="1200" dirty="0" err="1" smtClean="0">
                <a:solidFill>
                  <a:schemeClr val="tx1"/>
                </a:solidFill>
                <a:effectLst/>
                <a:latin typeface="+mn-lt"/>
                <a:ea typeface="+mn-ea"/>
                <a:cs typeface="+mn-cs"/>
              </a:rPr>
              <a:t>highest</a:t>
            </a:r>
            <a:r>
              <a:rPr lang="lt-LT"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east, significantly exceeding those in central and southern parts. The</a:t>
            </a:r>
            <a:r>
              <a:rPr lang="en-US" sz="1200" i="1" kern="1200" dirty="0" smtClean="0">
                <a:solidFill>
                  <a:schemeClr val="tx1"/>
                </a:solidFill>
                <a:effectLst/>
                <a:latin typeface="+mn-lt"/>
                <a:ea typeface="+mn-ea"/>
                <a:cs typeface="+mn-cs"/>
              </a:rPr>
              <a:t> C. </a:t>
            </a:r>
            <a:r>
              <a:rPr lang="en-US" sz="1200" i="1" kern="1200" dirty="0" err="1" smtClean="0">
                <a:solidFill>
                  <a:schemeClr val="tx1"/>
                </a:solidFill>
                <a:effectLst/>
                <a:latin typeface="+mn-lt"/>
                <a:ea typeface="+mn-ea"/>
                <a:cs typeface="+mn-cs"/>
              </a:rPr>
              <a:t>glareolus</a:t>
            </a:r>
            <a:r>
              <a:rPr lang="en-US" sz="1200" kern="1200" dirty="0" smtClean="0">
                <a:solidFill>
                  <a:schemeClr val="tx1"/>
                </a:solidFill>
                <a:effectLst/>
                <a:latin typeface="+mn-lt"/>
                <a:ea typeface="+mn-ea"/>
                <a:cs typeface="+mn-cs"/>
              </a:rPr>
              <a:t> proportion in the orchards of northern Lithuania was </a:t>
            </a:r>
            <a:r>
              <a:rPr lang="en-US" sz="1200" kern="1200" dirty="0" err="1" smtClean="0">
                <a:solidFill>
                  <a:schemeClr val="tx1"/>
                </a:solidFill>
                <a:effectLst/>
                <a:latin typeface="+mn-lt"/>
                <a:ea typeface="+mn-ea"/>
                <a:cs typeface="+mn-cs"/>
              </a:rPr>
              <a:t>negligibl</a:t>
            </a:r>
            <a:r>
              <a:rPr lang="lt-LT" sz="1200" kern="1200" dirty="0" smtClean="0">
                <a:solidFill>
                  <a:schemeClr val="tx1"/>
                </a:solidFill>
                <a:effectLst/>
                <a:latin typeface="+mn-lt"/>
                <a:ea typeface="+mn-ea"/>
                <a:cs typeface="+mn-cs"/>
              </a:rPr>
              <a:t>e.</a:t>
            </a:r>
          </a:p>
          <a:p>
            <a:r>
              <a:rPr lang="lt-LT" sz="1200" kern="1200" dirty="0" err="1" smtClean="0">
                <a:solidFill>
                  <a:schemeClr val="tx1"/>
                </a:solidFill>
                <a:effectLst/>
                <a:latin typeface="+mn-lt"/>
                <a:ea typeface="+mn-ea"/>
                <a:cs typeface="+mn-cs"/>
              </a:rPr>
              <a:t>So</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we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had</a:t>
            </a:r>
            <a:r>
              <a:rPr lang="lt-LT"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western, central and southern part</a:t>
            </a:r>
            <a:r>
              <a:rPr lang="lt-LT" sz="1200" kern="1200" dirty="0" smtClean="0">
                <a:solidFill>
                  <a:schemeClr val="tx1"/>
                </a:solidFill>
                <a:effectLst/>
                <a:latin typeface="+mn-lt"/>
                <a:ea typeface="+mn-ea"/>
                <a:cs typeface="+mn-cs"/>
              </a:rPr>
              <a:t>s </a:t>
            </a:r>
            <a:r>
              <a:rPr lang="lt-LT" sz="1200" kern="1200" dirty="0" err="1" smtClean="0">
                <a:solidFill>
                  <a:schemeClr val="tx1"/>
                </a:solidFill>
                <a:effectLst/>
                <a:latin typeface="+mn-lt"/>
                <a:ea typeface="+mn-ea"/>
                <a:cs typeface="+mn-cs"/>
              </a:rPr>
              <a:t>characterised</a:t>
            </a:r>
            <a:r>
              <a:rPr lang="lt-LT"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high diversity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northern and eastern parts with low diversity. </a:t>
            </a:r>
            <a:r>
              <a:rPr lang="lt-LT"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25E63A7-B0EB-4686-82A9-AF6B582CA318}" type="slidenum">
              <a:rPr lang="en-US" smtClean="0"/>
              <a:t>12</a:t>
            </a:fld>
            <a:endParaRPr lang="en-US"/>
          </a:p>
        </p:txBody>
      </p:sp>
    </p:spTree>
    <p:extLst>
      <p:ext uri="{BB962C8B-B14F-4D97-AF65-F5344CB8AC3E}">
        <p14:creationId xmlns:p14="http://schemas.microsoft.com/office/powerpoint/2010/main" val="50634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E63A7-B0EB-4686-82A9-AF6B582CA318}" type="slidenum">
              <a:rPr lang="en-US" smtClean="0"/>
              <a:t>2</a:t>
            </a:fld>
            <a:endParaRPr lang="en-US"/>
          </a:p>
        </p:txBody>
      </p:sp>
    </p:spTree>
    <p:extLst>
      <p:ext uri="{BB962C8B-B14F-4D97-AF65-F5344CB8AC3E}">
        <p14:creationId xmlns:p14="http://schemas.microsoft.com/office/powerpoint/2010/main" val="343109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investigation covered 18 study sites across Lithuania (northern Europe) in 2018–2020. Crops were the following: commercial apple and plum orchards, plus currant, raspberry and </a:t>
            </a:r>
            <a:r>
              <a:rPr lang="en-US" dirty="0" err="1" smtClean="0"/>
              <a:t>highbush</a:t>
            </a:r>
            <a:r>
              <a:rPr lang="en-US" dirty="0" smtClean="0"/>
              <a:t> blueberry plantations.</a:t>
            </a:r>
            <a:r>
              <a:rPr lang="lt-LT" dirty="0" smtClean="0"/>
              <a:t> </a:t>
            </a:r>
            <a:endParaRPr lang="en-US" dirty="0"/>
          </a:p>
        </p:txBody>
      </p:sp>
      <p:sp>
        <p:nvSpPr>
          <p:cNvPr id="4" name="Slide Number Placeholder 3"/>
          <p:cNvSpPr>
            <a:spLocks noGrp="1"/>
          </p:cNvSpPr>
          <p:nvPr>
            <p:ph type="sldNum" sz="quarter" idx="10"/>
          </p:nvPr>
        </p:nvSpPr>
        <p:spPr/>
        <p:txBody>
          <a:bodyPr/>
          <a:lstStyle/>
          <a:p>
            <a:fld id="{625E63A7-B0EB-4686-82A9-AF6B582CA318}" type="slidenum">
              <a:rPr lang="en-US" smtClean="0"/>
              <a:t>3</a:t>
            </a:fld>
            <a:endParaRPr lang="en-US"/>
          </a:p>
        </p:txBody>
      </p:sp>
    </p:spTree>
    <p:extLst>
      <p:ext uri="{BB962C8B-B14F-4D97-AF65-F5344CB8AC3E}">
        <p14:creationId xmlns:p14="http://schemas.microsoft.com/office/powerpoint/2010/main" val="95630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Investigations were done in Summer and Autumn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every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year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with</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standard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method</a:t>
            </a:r>
            <a:r>
              <a:rPr lang="lt-LT"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Species were identified morphologically, with specimens of </a:t>
            </a:r>
            <a:r>
              <a:rPr lang="en-US" sz="1200" i="1" kern="1200" dirty="0" smtClean="0">
                <a:solidFill>
                  <a:schemeClr val="tx1"/>
                </a:solidFill>
                <a:effectLst/>
                <a:latin typeface="+mn-lt"/>
                <a:ea typeface="+mn-ea"/>
                <a:cs typeface="+mn-cs"/>
              </a:rPr>
              <a:t>Microtus </a:t>
            </a:r>
            <a:r>
              <a:rPr lang="en-US" sz="1200" kern="1200" dirty="0" smtClean="0">
                <a:solidFill>
                  <a:schemeClr val="tx1"/>
                </a:solidFill>
                <a:effectLst/>
                <a:latin typeface="+mn-lt"/>
                <a:ea typeface="+mn-ea"/>
                <a:cs typeface="+mn-cs"/>
              </a:rPr>
              <a:t>voles identified by their teeth. </a:t>
            </a:r>
            <a:r>
              <a:rPr lang="lt-LT" sz="1200" kern="1200" dirty="0" err="1" smtClean="0">
                <a:solidFill>
                  <a:schemeClr val="tx1"/>
                </a:solidFill>
                <a:effectLst/>
                <a:latin typeface="+mn-lt"/>
                <a:ea typeface="+mn-ea"/>
                <a:cs typeface="+mn-cs"/>
              </a:rPr>
              <a:t>Age</a:t>
            </a:r>
            <a:r>
              <a:rPr lang="lt-LT"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reproduction status and body condition </a:t>
            </a:r>
            <a:r>
              <a:rPr lang="lt-LT" sz="1200" kern="1200" dirty="0" err="1"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re </a:t>
            </a:r>
            <a:r>
              <a:rPr lang="lt-LT" sz="1200" kern="1200" dirty="0" err="1" smtClean="0">
                <a:solidFill>
                  <a:schemeClr val="tx1"/>
                </a:solidFill>
                <a:effectLst/>
                <a:latin typeface="+mn-lt"/>
                <a:ea typeface="+mn-ea"/>
                <a:cs typeface="+mn-cs"/>
              </a:rPr>
              <a:t>recorded</a:t>
            </a:r>
            <a:r>
              <a:rPr lang="en-US" sz="1200" kern="1200" dirty="0" smtClean="0">
                <a:solidFill>
                  <a:schemeClr val="tx1"/>
                </a:solidFill>
                <a:effectLst/>
                <a:latin typeface="+mn-lt"/>
                <a:ea typeface="+mn-ea"/>
                <a:cs typeface="+mn-cs"/>
              </a:rPr>
              <a:t>. </a:t>
            </a:r>
            <a:endParaRPr lang="lt-LT"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dirty="0" smtClean="0"/>
              <a:t>The control habitats were mowed meadows, unmoved meadows or forest </a:t>
            </a:r>
            <a:r>
              <a:rPr lang="en-US" dirty="0" err="1" smtClean="0"/>
              <a:t>ecotones</a:t>
            </a:r>
            <a:r>
              <a:rPr lang="en-US" dirty="0" smtClean="0"/>
              <a:t>.  Crops were of different ages and intensities of agricultural practices. Crop age categories were old, medium-aged and young, while intensity categories were low, medium and high.</a:t>
            </a:r>
            <a:endParaRPr lang="en-US" dirty="0"/>
          </a:p>
        </p:txBody>
      </p:sp>
      <p:sp>
        <p:nvSpPr>
          <p:cNvPr id="4" name="Slide Number Placeholder 3"/>
          <p:cNvSpPr>
            <a:spLocks noGrp="1"/>
          </p:cNvSpPr>
          <p:nvPr>
            <p:ph type="sldNum" sz="quarter" idx="10"/>
          </p:nvPr>
        </p:nvSpPr>
        <p:spPr/>
        <p:txBody>
          <a:bodyPr/>
          <a:lstStyle/>
          <a:p>
            <a:fld id="{625E63A7-B0EB-4686-82A9-AF6B582CA318}" type="slidenum">
              <a:rPr lang="en-US" smtClean="0"/>
              <a:t>4</a:t>
            </a:fld>
            <a:endParaRPr lang="en-US"/>
          </a:p>
        </p:txBody>
      </p:sp>
    </p:spTree>
    <p:extLst>
      <p:ext uri="{BB962C8B-B14F-4D97-AF65-F5344CB8AC3E}">
        <p14:creationId xmlns:p14="http://schemas.microsoft.com/office/powerpoint/2010/main" val="1715165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err="1" smtClean="0"/>
              <a:t>So</a:t>
            </a:r>
            <a:r>
              <a:rPr lang="lt-LT" dirty="0" smtClean="0"/>
              <a:t>,</a:t>
            </a:r>
            <a:r>
              <a:rPr lang="lt-LT" baseline="0" dirty="0" smtClean="0"/>
              <a:t> </a:t>
            </a:r>
            <a:r>
              <a:rPr lang="lt-LT" baseline="0" dirty="0" err="1" smtClean="0"/>
              <a:t>we</a:t>
            </a:r>
            <a:r>
              <a:rPr lang="lt-LT" baseline="0" dirty="0" smtClean="0"/>
              <a:t> </a:t>
            </a:r>
            <a:r>
              <a:rPr lang="lt-LT" baseline="0" dirty="0" err="1" smtClean="0"/>
              <a:t>investigated</a:t>
            </a:r>
            <a:r>
              <a:rPr lang="lt-LT" baseline="0" dirty="0" smtClean="0"/>
              <a:t>, </a:t>
            </a:r>
            <a:r>
              <a:rPr lang="lt-LT" baseline="0" dirty="0" err="1" smtClean="0"/>
              <a:t>how</a:t>
            </a:r>
            <a:r>
              <a:rPr lang="lt-LT" baseline="0" dirty="0" smtClean="0"/>
              <a:t> </a:t>
            </a:r>
            <a:r>
              <a:rPr lang="lt-LT" baseline="0" dirty="0" err="1" smtClean="0"/>
              <a:t>small</a:t>
            </a:r>
            <a:r>
              <a:rPr lang="lt-LT" baseline="0" dirty="0" smtClean="0"/>
              <a:t> </a:t>
            </a:r>
            <a:r>
              <a:rPr lang="lt-LT" baseline="0" dirty="0" err="1" smtClean="0"/>
              <a:t>mammal</a:t>
            </a:r>
            <a:r>
              <a:rPr lang="lt-LT" baseline="0" dirty="0" smtClean="0"/>
              <a:t> </a:t>
            </a:r>
            <a:r>
              <a:rPr lang="lt-LT" baseline="0" dirty="0" err="1" smtClean="0"/>
              <a:t>number</a:t>
            </a:r>
            <a:r>
              <a:rPr lang="lt-LT" baseline="0" dirty="0" smtClean="0"/>
              <a:t> </a:t>
            </a:r>
            <a:r>
              <a:rPr lang="lt-LT" baseline="0" dirty="0" err="1" smtClean="0"/>
              <a:t>of</a:t>
            </a:r>
            <a:r>
              <a:rPr lang="lt-LT" baseline="0" dirty="0" smtClean="0"/>
              <a:t> </a:t>
            </a:r>
            <a:r>
              <a:rPr lang="lt-LT" baseline="0" dirty="0" err="1" smtClean="0"/>
              <a:t>species</a:t>
            </a:r>
            <a:r>
              <a:rPr lang="lt-LT" baseline="0" dirty="0" smtClean="0"/>
              <a:t>, </a:t>
            </a:r>
            <a:r>
              <a:rPr lang="lt-LT" baseline="0" dirty="0" err="1" smtClean="0"/>
              <a:t>dominance</a:t>
            </a:r>
            <a:r>
              <a:rPr lang="lt-LT" baseline="0" dirty="0" smtClean="0"/>
              <a:t>, </a:t>
            </a:r>
            <a:r>
              <a:rPr lang="lt-LT" baseline="0" dirty="0" err="1" smtClean="0"/>
              <a:t>diversity</a:t>
            </a:r>
            <a:r>
              <a:rPr lang="lt-LT" baseline="0" dirty="0" smtClean="0"/>
              <a:t> </a:t>
            </a:r>
            <a:r>
              <a:rPr lang="lt-LT" baseline="0" dirty="0" err="1" smtClean="0"/>
              <a:t>and</a:t>
            </a:r>
            <a:r>
              <a:rPr lang="lt-LT" baseline="0" dirty="0" smtClean="0"/>
              <a:t> </a:t>
            </a:r>
            <a:r>
              <a:rPr lang="lt-LT" baseline="0" dirty="0" err="1" smtClean="0"/>
              <a:t>relative</a:t>
            </a:r>
            <a:r>
              <a:rPr lang="lt-LT" baseline="0" dirty="0" smtClean="0"/>
              <a:t> </a:t>
            </a:r>
            <a:r>
              <a:rPr lang="lt-LT" baseline="0" dirty="0" err="1" smtClean="0"/>
              <a:t>abundance</a:t>
            </a:r>
            <a:r>
              <a:rPr lang="lt-LT" baseline="0" dirty="0" smtClean="0"/>
              <a:t> </a:t>
            </a:r>
            <a:r>
              <a:rPr lang="lt-LT" baseline="0" dirty="0" err="1" smtClean="0"/>
              <a:t>were</a:t>
            </a:r>
            <a:r>
              <a:rPr lang="lt-LT" baseline="0" dirty="0" smtClean="0"/>
              <a:t> </a:t>
            </a:r>
            <a:r>
              <a:rPr lang="lt-LT" baseline="0" dirty="0" err="1" smtClean="0"/>
              <a:t>influenced</a:t>
            </a:r>
            <a:r>
              <a:rPr lang="lt-LT" baseline="0" dirty="0" smtClean="0"/>
              <a:t> </a:t>
            </a:r>
            <a:r>
              <a:rPr lang="lt-LT" baseline="0" dirty="0" err="1" smtClean="0"/>
              <a:t>by</a:t>
            </a:r>
            <a:r>
              <a:rPr lang="lt-LT" baseline="0" dirty="0" smtClean="0"/>
              <a:t> </a:t>
            </a:r>
            <a:r>
              <a:rPr lang="lt-LT" baseline="0" dirty="0" err="1" smtClean="0"/>
              <a:t>temporal</a:t>
            </a:r>
            <a:r>
              <a:rPr lang="lt-LT" baseline="0" dirty="0" smtClean="0"/>
              <a:t> </a:t>
            </a:r>
            <a:r>
              <a:rPr lang="lt-LT" baseline="0" dirty="0" err="1" smtClean="0"/>
              <a:t>and</a:t>
            </a:r>
            <a:r>
              <a:rPr lang="lt-LT" baseline="0" dirty="0" smtClean="0"/>
              <a:t> </a:t>
            </a:r>
            <a:r>
              <a:rPr lang="lt-LT" baseline="0" dirty="0" err="1" smtClean="0"/>
              <a:t>spatial</a:t>
            </a:r>
            <a:r>
              <a:rPr lang="lt-LT" baseline="0" dirty="0" smtClean="0"/>
              <a:t> </a:t>
            </a:r>
            <a:r>
              <a:rPr lang="lt-LT" baseline="0" dirty="0" err="1" smtClean="0"/>
              <a:t>factors</a:t>
            </a:r>
            <a:r>
              <a:rPr lang="lt-LT" baseline="0" dirty="0" smtClean="0"/>
              <a:t>.</a:t>
            </a:r>
          </a:p>
          <a:p>
            <a:r>
              <a:rPr lang="lt-LT" baseline="0" dirty="0" err="1" smtClean="0"/>
              <a:t>Our</a:t>
            </a:r>
            <a:r>
              <a:rPr lang="lt-LT" baseline="0" dirty="0" smtClean="0"/>
              <a:t> </a:t>
            </a:r>
            <a:r>
              <a:rPr lang="lt-LT" baseline="0" dirty="0" err="1" smtClean="0"/>
              <a:t>sampling</a:t>
            </a:r>
            <a:r>
              <a:rPr lang="lt-LT" baseline="0" dirty="0" smtClean="0"/>
              <a:t> </a:t>
            </a:r>
            <a:r>
              <a:rPr lang="lt-LT" baseline="0" dirty="0" err="1" smtClean="0"/>
              <a:t>unit</a:t>
            </a:r>
            <a:r>
              <a:rPr lang="lt-LT" baseline="0" dirty="0" smtClean="0"/>
              <a:t> </a:t>
            </a:r>
            <a:r>
              <a:rPr lang="lt-LT" baseline="0" dirty="0" err="1" smtClean="0"/>
              <a:t>was</a:t>
            </a:r>
            <a:r>
              <a:rPr lang="lt-LT" baseline="0" dirty="0" smtClean="0"/>
              <a:t> </a:t>
            </a:r>
            <a:r>
              <a:rPr lang="lt-LT" baseline="0" dirty="0" err="1" smtClean="0"/>
              <a:t>one</a:t>
            </a:r>
            <a:r>
              <a:rPr lang="lt-LT" baseline="0" dirty="0" smtClean="0"/>
              <a:t> </a:t>
            </a:r>
            <a:r>
              <a:rPr lang="lt-LT" baseline="0" dirty="0" err="1" smtClean="0"/>
              <a:t>three-days</a:t>
            </a:r>
            <a:r>
              <a:rPr lang="lt-LT" baseline="0" dirty="0" smtClean="0"/>
              <a:t> </a:t>
            </a:r>
            <a:r>
              <a:rPr lang="lt-LT" baseline="0" dirty="0" err="1" smtClean="0"/>
              <a:t>long</a:t>
            </a:r>
            <a:r>
              <a:rPr lang="lt-LT" baseline="0" dirty="0" smtClean="0"/>
              <a:t> </a:t>
            </a:r>
            <a:r>
              <a:rPr lang="lt-LT" baseline="0" dirty="0" err="1" smtClean="0"/>
              <a:t>trapping</a:t>
            </a:r>
            <a:r>
              <a:rPr lang="lt-LT" baseline="0" dirty="0" smtClean="0"/>
              <a:t>. </a:t>
            </a:r>
            <a:r>
              <a:rPr lang="lt-LT" baseline="0" dirty="0" err="1" smtClean="0"/>
              <a:t>We</a:t>
            </a:r>
            <a:r>
              <a:rPr lang="lt-LT" baseline="0" dirty="0" smtClean="0"/>
              <a:t> </a:t>
            </a:r>
            <a:r>
              <a:rPr lang="lt-LT" baseline="0" dirty="0" err="1" smtClean="0"/>
              <a:t>used</a:t>
            </a:r>
            <a:r>
              <a:rPr lang="lt-LT" baseline="0" dirty="0" smtClean="0"/>
              <a:t> </a:t>
            </a:r>
            <a:r>
              <a:rPr lang="lt-LT" baseline="0" dirty="0" err="1" smtClean="0"/>
              <a:t>general</a:t>
            </a:r>
            <a:r>
              <a:rPr lang="lt-LT" baseline="0" dirty="0" smtClean="0"/>
              <a:t> </a:t>
            </a:r>
            <a:r>
              <a:rPr lang="lt-LT" baseline="0" dirty="0" err="1" smtClean="0"/>
              <a:t>linear</a:t>
            </a:r>
            <a:r>
              <a:rPr lang="lt-LT" baseline="0" dirty="0" smtClean="0"/>
              <a:t> </a:t>
            </a:r>
            <a:r>
              <a:rPr lang="lt-LT" baseline="0" dirty="0" err="1" smtClean="0"/>
              <a:t>mixed</a:t>
            </a:r>
            <a:r>
              <a:rPr lang="lt-LT" baseline="0" dirty="0" smtClean="0"/>
              <a:t> </a:t>
            </a:r>
            <a:r>
              <a:rPr lang="lt-LT" baseline="0" dirty="0" err="1" smtClean="0"/>
              <a:t>model</a:t>
            </a:r>
            <a:r>
              <a:rPr lang="lt-LT" baseline="0" dirty="0" smtClean="0"/>
              <a:t> </a:t>
            </a:r>
            <a:r>
              <a:rPr lang="lt-LT" baseline="0" dirty="0" err="1" smtClean="0"/>
              <a:t>for</a:t>
            </a:r>
            <a:r>
              <a:rPr lang="lt-LT" baseline="0" dirty="0" smtClean="0"/>
              <a:t> </a:t>
            </a:r>
            <a:r>
              <a:rPr lang="lt-LT" baseline="0" dirty="0" err="1" smtClean="0"/>
              <a:t>evaluation</a:t>
            </a:r>
            <a:r>
              <a:rPr lang="lt-LT" baseline="0" dirty="0" smtClean="0"/>
              <a:t> </a:t>
            </a:r>
            <a:r>
              <a:rPr lang="lt-LT" baseline="0" dirty="0" err="1" smtClean="0"/>
              <a:t>of</a:t>
            </a:r>
            <a:r>
              <a:rPr lang="lt-LT" baseline="0" dirty="0" smtClean="0"/>
              <a:t> </a:t>
            </a:r>
            <a:r>
              <a:rPr lang="lt-LT" baseline="0" dirty="0" err="1" smtClean="0"/>
              <a:t>cumulative</a:t>
            </a:r>
            <a:r>
              <a:rPr lang="lt-LT" baseline="0" dirty="0" smtClean="0"/>
              <a:t> </a:t>
            </a:r>
            <a:r>
              <a:rPr lang="lt-LT" baseline="0" dirty="0" err="1" smtClean="0"/>
              <a:t>effect</a:t>
            </a:r>
            <a:r>
              <a:rPr lang="lt-LT" baseline="0" dirty="0" smtClean="0"/>
              <a:t>, </a:t>
            </a:r>
            <a:r>
              <a:rPr lang="lt-LT" baseline="0" dirty="0" err="1" smtClean="0"/>
              <a:t>and</a:t>
            </a:r>
            <a:r>
              <a:rPr lang="lt-LT" baseline="0" dirty="0" smtClean="0"/>
              <a:t> </a:t>
            </a:r>
            <a:r>
              <a:rPr lang="lt-LT" baseline="0" dirty="0" err="1" smtClean="0"/>
              <a:t>then</a:t>
            </a:r>
            <a:r>
              <a:rPr lang="lt-LT" baseline="0" dirty="0" smtClean="0"/>
              <a:t> ANOVA </a:t>
            </a:r>
            <a:r>
              <a:rPr lang="lt-LT" baseline="0" dirty="0" err="1" smtClean="0"/>
              <a:t>for</a:t>
            </a:r>
            <a:r>
              <a:rPr lang="lt-LT" baseline="0" dirty="0" smtClean="0"/>
              <a:t> </a:t>
            </a:r>
            <a:r>
              <a:rPr lang="lt-LT" baseline="0" dirty="0" err="1" smtClean="0"/>
              <a:t>investigation</a:t>
            </a:r>
            <a:r>
              <a:rPr lang="lt-LT" baseline="0" dirty="0" smtClean="0"/>
              <a:t> </a:t>
            </a:r>
            <a:r>
              <a:rPr lang="lt-LT" baseline="0" dirty="0" err="1" smtClean="0"/>
              <a:t>of</a:t>
            </a:r>
            <a:r>
              <a:rPr lang="lt-LT" baseline="0" dirty="0" smtClean="0"/>
              <a:t> </a:t>
            </a:r>
            <a:r>
              <a:rPr lang="lt-LT" baseline="0" dirty="0" err="1" smtClean="0"/>
              <a:t>separate</a:t>
            </a:r>
            <a:r>
              <a:rPr lang="lt-LT" baseline="0" dirty="0" smtClean="0"/>
              <a:t> </a:t>
            </a:r>
            <a:r>
              <a:rPr lang="lt-LT" baseline="0" dirty="0" err="1" smtClean="0"/>
              <a:t>factors</a:t>
            </a:r>
            <a:r>
              <a:rPr lang="lt-LT" baseline="0" dirty="0" smtClean="0"/>
              <a:t>. </a:t>
            </a:r>
            <a:r>
              <a:rPr lang="lt-LT" baseline="0" dirty="0" err="1" smtClean="0"/>
              <a:t>Differences</a:t>
            </a:r>
            <a:r>
              <a:rPr lang="lt-LT" baseline="0" dirty="0" smtClean="0"/>
              <a:t> </a:t>
            </a:r>
            <a:r>
              <a:rPr lang="lt-LT" baseline="0" dirty="0" err="1" smtClean="0"/>
              <a:t>in</a:t>
            </a:r>
            <a:r>
              <a:rPr lang="lt-LT" baseline="0" dirty="0" smtClean="0"/>
              <a:t> </a:t>
            </a:r>
            <a:r>
              <a:rPr lang="lt-LT" baseline="0" dirty="0" err="1" smtClean="0"/>
              <a:t>species</a:t>
            </a:r>
            <a:r>
              <a:rPr lang="lt-LT" baseline="0" dirty="0" smtClean="0"/>
              <a:t> </a:t>
            </a:r>
            <a:r>
              <a:rPr lang="lt-LT" baseline="0" dirty="0" err="1" smtClean="0"/>
              <a:t>proportions</a:t>
            </a:r>
            <a:r>
              <a:rPr lang="lt-LT" baseline="0" dirty="0" smtClean="0"/>
              <a:t> </a:t>
            </a:r>
            <a:r>
              <a:rPr lang="lt-LT" baseline="0" dirty="0" err="1" smtClean="0"/>
              <a:t>were</a:t>
            </a:r>
            <a:r>
              <a:rPr lang="lt-LT" baseline="0" dirty="0" smtClean="0"/>
              <a:t> </a:t>
            </a:r>
            <a:r>
              <a:rPr lang="lt-LT" baseline="0" dirty="0" err="1" smtClean="0"/>
              <a:t>assessed</a:t>
            </a:r>
            <a:r>
              <a:rPr lang="lt-LT" baseline="0" dirty="0" smtClean="0"/>
              <a:t> </a:t>
            </a:r>
            <a:r>
              <a:rPr lang="lt-LT" baseline="0" dirty="0" err="1" smtClean="0"/>
              <a:t>with</a:t>
            </a:r>
            <a:r>
              <a:rPr lang="lt-LT" baseline="0" dirty="0" smtClean="0"/>
              <a:t> G-</a:t>
            </a:r>
            <a:r>
              <a:rPr lang="lt-LT" baseline="0" dirty="0" err="1" smtClean="0"/>
              <a:t>test</a:t>
            </a:r>
            <a:endParaRPr lang="en-US" dirty="0"/>
          </a:p>
        </p:txBody>
      </p:sp>
      <p:sp>
        <p:nvSpPr>
          <p:cNvPr id="4" name="Slide Number Placeholder 3"/>
          <p:cNvSpPr>
            <a:spLocks noGrp="1"/>
          </p:cNvSpPr>
          <p:nvPr>
            <p:ph type="sldNum" sz="quarter" idx="10"/>
          </p:nvPr>
        </p:nvSpPr>
        <p:spPr/>
        <p:txBody>
          <a:bodyPr/>
          <a:lstStyle/>
          <a:p>
            <a:fld id="{625E63A7-B0EB-4686-82A9-AF6B582CA318}" type="slidenum">
              <a:rPr lang="en-US" smtClean="0"/>
              <a:t>5</a:t>
            </a:fld>
            <a:endParaRPr lang="en-US"/>
          </a:p>
        </p:txBody>
      </p:sp>
    </p:spTree>
    <p:extLst>
      <p:ext uri="{BB962C8B-B14F-4D97-AF65-F5344CB8AC3E}">
        <p14:creationId xmlns:p14="http://schemas.microsoft.com/office/powerpoint/2010/main" val="15570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total number of 1450 small mammal individuals belonging to 11 species were caught during the 3 years study period (25503 trap/days). Diversity of small mammals in the commercial orchards (10 species) was lower than that in the control habitats (11 species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There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were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four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groups</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according</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their</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diet</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but</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insectivores</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were</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underrepresented</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very</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few</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shrews</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trapped</a:t>
            </a:r>
            <a:r>
              <a:rPr lang="lt-LT" sz="1200" kern="1200" baseline="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Dominants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were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granivores</a:t>
            </a:r>
            <a:r>
              <a:rPr lang="lt-LT" sz="1200" kern="1200" dirty="0" smtClean="0">
                <a:solidFill>
                  <a:schemeClr val="tx1"/>
                </a:solidFill>
                <a:effectLst/>
                <a:latin typeface="+mn-lt"/>
                <a:ea typeface="+mn-ea"/>
                <a:cs typeface="+mn-cs"/>
              </a:rPr>
              <a:t> – </a:t>
            </a:r>
            <a:r>
              <a:rPr lang="lt-LT" sz="1200" kern="1200" dirty="0" err="1" smtClean="0">
                <a:solidFill>
                  <a:schemeClr val="tx1"/>
                </a:solidFill>
                <a:effectLst/>
                <a:latin typeface="+mn-lt"/>
                <a:ea typeface="+mn-ea"/>
                <a:cs typeface="+mn-cs"/>
              </a:rPr>
              <a:t>yellow</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necked</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and</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striped</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field</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mice</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herbivores</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that</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is</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common</a:t>
            </a:r>
            <a:r>
              <a:rPr lang="lt-LT" sz="1200" kern="1200" baseline="0" dirty="0" smtClean="0">
                <a:solidFill>
                  <a:schemeClr val="tx1"/>
                </a:solidFill>
                <a:effectLst/>
                <a:latin typeface="+mn-lt"/>
                <a:ea typeface="+mn-ea"/>
                <a:cs typeface="+mn-cs"/>
              </a:rPr>
              <a:t> voles </a:t>
            </a:r>
            <a:r>
              <a:rPr lang="lt-LT" sz="1200" kern="1200" baseline="0" dirty="0" err="1" smtClean="0">
                <a:solidFill>
                  <a:schemeClr val="tx1"/>
                </a:solidFill>
                <a:effectLst/>
                <a:latin typeface="+mn-lt"/>
                <a:ea typeface="+mn-ea"/>
                <a:cs typeface="+mn-cs"/>
              </a:rPr>
              <a:t>and</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omnivores</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represented</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by</a:t>
            </a:r>
            <a:r>
              <a:rPr lang="lt-LT" sz="1200" kern="1200" baseline="0" dirty="0" smtClean="0">
                <a:solidFill>
                  <a:schemeClr val="tx1"/>
                </a:solidFill>
                <a:effectLst/>
                <a:latin typeface="+mn-lt"/>
                <a:ea typeface="+mn-ea"/>
                <a:cs typeface="+mn-cs"/>
              </a:rPr>
              <a:t> bank voles,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5E63A7-B0EB-4686-82A9-AF6B582CA318}" type="slidenum">
              <a:rPr lang="en-US" smtClean="0"/>
              <a:t>6</a:t>
            </a:fld>
            <a:endParaRPr lang="en-US"/>
          </a:p>
        </p:txBody>
      </p:sp>
    </p:spTree>
    <p:extLst>
      <p:ext uri="{BB962C8B-B14F-4D97-AF65-F5344CB8AC3E}">
        <p14:creationId xmlns:p14="http://schemas.microsoft.com/office/powerpoint/2010/main" val="11822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General </a:t>
            </a:r>
            <a:r>
              <a:rPr lang="lt-LT" dirty="0" err="1" smtClean="0"/>
              <a:t>model</a:t>
            </a:r>
            <a:r>
              <a:rPr lang="lt-LT" dirty="0" smtClean="0"/>
              <a:t> </a:t>
            </a:r>
            <a:r>
              <a:rPr lang="lt-LT" dirty="0" err="1" smtClean="0"/>
              <a:t>was</a:t>
            </a:r>
            <a:r>
              <a:rPr lang="lt-LT" dirty="0" smtClean="0"/>
              <a:t> </a:t>
            </a:r>
            <a:r>
              <a:rPr lang="lt-LT" dirty="0" err="1" smtClean="0"/>
              <a:t>significant</a:t>
            </a:r>
            <a:r>
              <a:rPr lang="lt-LT" dirty="0" smtClean="0"/>
              <a:t> </a:t>
            </a:r>
            <a:r>
              <a:rPr lang="lt-LT" dirty="0" err="1" smtClean="0"/>
              <a:t>for</a:t>
            </a:r>
            <a:r>
              <a:rPr lang="lt-LT" dirty="0" smtClean="0"/>
              <a:t> </a:t>
            </a:r>
            <a:r>
              <a:rPr lang="lt-LT" dirty="0" err="1" smtClean="0"/>
              <a:t>all</a:t>
            </a:r>
            <a:r>
              <a:rPr lang="lt-LT" dirty="0" smtClean="0"/>
              <a:t> </a:t>
            </a:r>
            <a:r>
              <a:rPr lang="lt-LT" dirty="0" err="1" smtClean="0"/>
              <a:t>listed</a:t>
            </a:r>
            <a:r>
              <a:rPr lang="lt-LT" dirty="0" smtClean="0"/>
              <a:t> </a:t>
            </a:r>
            <a:r>
              <a:rPr lang="lt-LT" dirty="0" err="1" smtClean="0"/>
              <a:t>factors</a:t>
            </a:r>
            <a:r>
              <a:rPr lang="lt-LT" dirty="0" smtClean="0"/>
              <a:t>, </a:t>
            </a:r>
            <a:r>
              <a:rPr lang="lt-LT" dirty="0" err="1" smtClean="0"/>
              <a:t>with</a:t>
            </a:r>
            <a:r>
              <a:rPr lang="lt-LT" dirty="0" smtClean="0"/>
              <a:t> </a:t>
            </a:r>
            <a:r>
              <a:rPr lang="lt-LT" dirty="0" err="1" smtClean="0"/>
              <a:t>except</a:t>
            </a:r>
            <a:r>
              <a:rPr lang="lt-LT" dirty="0" smtClean="0"/>
              <a:t> </a:t>
            </a:r>
            <a:r>
              <a:rPr lang="lt-LT" dirty="0" err="1" smtClean="0"/>
              <a:t>of</a:t>
            </a:r>
            <a:r>
              <a:rPr lang="lt-LT" dirty="0" smtClean="0"/>
              <a:t> </a:t>
            </a:r>
            <a:r>
              <a:rPr lang="lt-LT" dirty="0" err="1" smtClean="0"/>
              <a:t>dominance</a:t>
            </a:r>
            <a:r>
              <a:rPr lang="lt-LT" dirty="0" smtClean="0"/>
              <a:t> </a:t>
            </a:r>
            <a:r>
              <a:rPr lang="lt-LT" dirty="0" err="1" smtClean="0"/>
              <a:t>index</a:t>
            </a:r>
            <a:r>
              <a:rPr lang="lt-LT" dirty="0" smtClean="0"/>
              <a:t>. </a:t>
            </a:r>
            <a:r>
              <a:rPr lang="lt-LT" dirty="0" err="1" smtClean="0"/>
              <a:t>Year</a:t>
            </a:r>
            <a:r>
              <a:rPr lang="lt-LT" dirty="0" smtClean="0"/>
              <a:t>,</a:t>
            </a:r>
            <a:r>
              <a:rPr lang="lt-LT" baseline="0" dirty="0" smtClean="0"/>
              <a:t> </a:t>
            </a:r>
            <a:r>
              <a:rPr lang="lt-LT" baseline="0" dirty="0" err="1" smtClean="0"/>
              <a:t>season</a:t>
            </a:r>
            <a:r>
              <a:rPr lang="lt-LT" baseline="0" dirty="0" smtClean="0"/>
              <a:t>, </a:t>
            </a:r>
            <a:r>
              <a:rPr lang="lt-LT" baseline="0" dirty="0" err="1" smtClean="0"/>
              <a:t>location</a:t>
            </a:r>
            <a:r>
              <a:rPr lang="lt-LT" baseline="0" dirty="0" smtClean="0"/>
              <a:t> </a:t>
            </a:r>
            <a:r>
              <a:rPr lang="lt-LT" baseline="0" dirty="0" err="1" smtClean="0"/>
              <a:t>of</a:t>
            </a:r>
            <a:r>
              <a:rPr lang="lt-LT" baseline="0" dirty="0" smtClean="0"/>
              <a:t> </a:t>
            </a:r>
            <a:r>
              <a:rPr lang="lt-LT" baseline="0" dirty="0" err="1" smtClean="0"/>
              <a:t>the</a:t>
            </a:r>
            <a:r>
              <a:rPr lang="lt-LT" baseline="0" dirty="0" smtClean="0"/>
              <a:t> </a:t>
            </a:r>
            <a:r>
              <a:rPr lang="lt-LT" baseline="0" dirty="0" err="1" smtClean="0"/>
              <a:t>trapping</a:t>
            </a:r>
            <a:r>
              <a:rPr lang="lt-LT" baseline="0" dirty="0" smtClean="0"/>
              <a:t> </a:t>
            </a:r>
            <a:r>
              <a:rPr lang="lt-LT" baseline="0" dirty="0" err="1" smtClean="0"/>
              <a:t>site</a:t>
            </a:r>
            <a:r>
              <a:rPr lang="lt-LT" baseline="0" dirty="0" smtClean="0"/>
              <a:t>, </a:t>
            </a:r>
            <a:r>
              <a:rPr lang="lt-LT" baseline="0" dirty="0" err="1" smtClean="0"/>
              <a:t>habitat</a:t>
            </a:r>
            <a:r>
              <a:rPr lang="lt-LT" baseline="0" dirty="0" smtClean="0"/>
              <a:t> </a:t>
            </a:r>
            <a:r>
              <a:rPr lang="lt-LT" baseline="0" dirty="0" err="1" smtClean="0"/>
              <a:t>and</a:t>
            </a:r>
            <a:r>
              <a:rPr lang="lt-LT" baseline="0" dirty="0" smtClean="0"/>
              <a:t> </a:t>
            </a:r>
            <a:r>
              <a:rPr lang="lt-LT" baseline="0" dirty="0" err="1" smtClean="0"/>
              <a:t>intensity</a:t>
            </a:r>
            <a:r>
              <a:rPr lang="lt-LT" baseline="0" dirty="0" smtClean="0"/>
              <a:t> </a:t>
            </a:r>
            <a:r>
              <a:rPr lang="lt-LT" baseline="0" dirty="0" err="1" smtClean="0"/>
              <a:t>of</a:t>
            </a:r>
            <a:r>
              <a:rPr lang="lt-LT" baseline="0" dirty="0" smtClean="0"/>
              <a:t> </a:t>
            </a:r>
            <a:r>
              <a:rPr lang="lt-LT" baseline="0" dirty="0" err="1" smtClean="0"/>
              <a:t>agricultural</a:t>
            </a:r>
            <a:r>
              <a:rPr lang="lt-LT" baseline="0" dirty="0" smtClean="0"/>
              <a:t> </a:t>
            </a:r>
            <a:r>
              <a:rPr lang="lt-LT" baseline="0" dirty="0" err="1" smtClean="0"/>
              <a:t>measures</a:t>
            </a:r>
            <a:r>
              <a:rPr lang="lt-LT" baseline="0" dirty="0" smtClean="0"/>
              <a:t> </a:t>
            </a:r>
            <a:r>
              <a:rPr lang="lt-LT" baseline="0" dirty="0" err="1" smtClean="0"/>
              <a:t>explained</a:t>
            </a:r>
            <a:r>
              <a:rPr lang="lt-LT" baseline="0" dirty="0" smtClean="0"/>
              <a:t> </a:t>
            </a:r>
            <a:r>
              <a:rPr lang="lt-LT" baseline="0" dirty="0" err="1" smtClean="0"/>
              <a:t>from</a:t>
            </a:r>
            <a:r>
              <a:rPr lang="lt-LT" baseline="0" dirty="0" smtClean="0"/>
              <a:t> 18 to 41 </a:t>
            </a:r>
            <a:r>
              <a:rPr lang="lt-LT" baseline="0" dirty="0" err="1" smtClean="0"/>
              <a:t>percent</a:t>
            </a:r>
            <a:r>
              <a:rPr lang="lt-LT" baseline="0" dirty="0" smtClean="0"/>
              <a:t> </a:t>
            </a:r>
            <a:r>
              <a:rPr lang="lt-LT" baseline="0" dirty="0" err="1" smtClean="0"/>
              <a:t>of</a:t>
            </a:r>
            <a:r>
              <a:rPr lang="lt-LT" baseline="0" dirty="0" smtClean="0"/>
              <a:t> </a:t>
            </a:r>
            <a:r>
              <a:rPr lang="lt-LT" baseline="0" dirty="0" err="1" smtClean="0"/>
              <a:t>the</a:t>
            </a:r>
            <a:r>
              <a:rPr lang="lt-LT" baseline="0" dirty="0" smtClean="0"/>
              <a:t> </a:t>
            </a:r>
            <a:r>
              <a:rPr lang="lt-LT" baseline="0" dirty="0" err="1" smtClean="0"/>
              <a:t>variation</a:t>
            </a:r>
            <a:r>
              <a:rPr lang="lt-LT" baseline="0" dirty="0" smtClean="0"/>
              <a:t> </a:t>
            </a:r>
            <a:r>
              <a:rPr lang="lt-LT" baseline="0" dirty="0" err="1" smtClean="0"/>
              <a:t>of</a:t>
            </a:r>
            <a:r>
              <a:rPr lang="lt-LT" baseline="0" dirty="0" smtClean="0"/>
              <a:t> </a:t>
            </a:r>
            <a:r>
              <a:rPr lang="lt-LT" baseline="0" dirty="0" err="1" smtClean="0"/>
              <a:t>commmunity</a:t>
            </a:r>
            <a:r>
              <a:rPr lang="lt-LT" baseline="0" dirty="0" smtClean="0"/>
              <a:t> </a:t>
            </a:r>
            <a:r>
              <a:rPr lang="lt-LT" baseline="0" dirty="0" err="1" smtClean="0"/>
              <a:t>indices</a:t>
            </a:r>
            <a:r>
              <a:rPr lang="lt-LT" baseline="0" dirty="0" smtClean="0"/>
              <a:t>, </a:t>
            </a:r>
            <a:r>
              <a:rPr lang="lt-LT" baseline="0" dirty="0" err="1" smtClean="0"/>
              <a:t>relative</a:t>
            </a:r>
            <a:r>
              <a:rPr lang="lt-LT" baseline="0" dirty="0" smtClean="0"/>
              <a:t> </a:t>
            </a:r>
            <a:r>
              <a:rPr lang="lt-LT" baseline="0" dirty="0" err="1" smtClean="0"/>
              <a:t>abundance</a:t>
            </a:r>
            <a:r>
              <a:rPr lang="lt-LT" baseline="0" dirty="0" smtClean="0"/>
              <a:t>, </a:t>
            </a:r>
            <a:r>
              <a:rPr lang="lt-LT" baseline="0" dirty="0" err="1" smtClean="0"/>
              <a:t>and</a:t>
            </a:r>
            <a:r>
              <a:rPr lang="lt-LT" baseline="0" dirty="0" smtClean="0"/>
              <a:t> </a:t>
            </a:r>
            <a:r>
              <a:rPr lang="lt-LT" baseline="0" dirty="0" err="1" smtClean="0"/>
              <a:t>proportion</a:t>
            </a:r>
            <a:r>
              <a:rPr lang="lt-LT" baseline="0" dirty="0" smtClean="0"/>
              <a:t> </a:t>
            </a:r>
            <a:r>
              <a:rPr lang="lt-LT" baseline="0" dirty="0" err="1" smtClean="0"/>
              <a:t>of</a:t>
            </a:r>
            <a:r>
              <a:rPr lang="lt-LT" baseline="0" dirty="0" smtClean="0"/>
              <a:t> </a:t>
            </a:r>
            <a:r>
              <a:rPr lang="lt-LT" baseline="0" dirty="0" err="1" smtClean="0"/>
              <a:t>the</a:t>
            </a:r>
            <a:r>
              <a:rPr lang="lt-LT" baseline="0" dirty="0" smtClean="0"/>
              <a:t> </a:t>
            </a:r>
            <a:r>
              <a:rPr lang="lt-LT" baseline="0" dirty="0" err="1" smtClean="0"/>
              <a:t>four</a:t>
            </a:r>
            <a:r>
              <a:rPr lang="lt-LT" baseline="0" dirty="0" smtClean="0"/>
              <a:t> </a:t>
            </a:r>
            <a:r>
              <a:rPr lang="lt-LT" baseline="0" dirty="0" err="1" smtClean="0"/>
              <a:t>most</a:t>
            </a:r>
            <a:r>
              <a:rPr lang="lt-LT" baseline="0" dirty="0" smtClean="0"/>
              <a:t> </a:t>
            </a:r>
            <a:r>
              <a:rPr lang="lt-LT" baseline="0" dirty="0" err="1" smtClean="0"/>
              <a:t>numerous</a:t>
            </a:r>
            <a:r>
              <a:rPr lang="lt-LT" baseline="0" dirty="0" smtClean="0"/>
              <a:t> </a:t>
            </a:r>
            <a:r>
              <a:rPr lang="lt-LT" baseline="0" dirty="0" err="1" smtClean="0"/>
              <a:t>species</a:t>
            </a:r>
            <a:r>
              <a:rPr lang="lt-LT" baseline="0" dirty="0" smtClean="0"/>
              <a:t>.</a:t>
            </a:r>
            <a:endParaRPr lang="en-US" dirty="0"/>
          </a:p>
        </p:txBody>
      </p:sp>
      <p:sp>
        <p:nvSpPr>
          <p:cNvPr id="4" name="Slide Number Placeholder 3"/>
          <p:cNvSpPr>
            <a:spLocks noGrp="1"/>
          </p:cNvSpPr>
          <p:nvPr>
            <p:ph type="sldNum" sz="quarter" idx="10"/>
          </p:nvPr>
        </p:nvSpPr>
        <p:spPr/>
        <p:txBody>
          <a:bodyPr/>
          <a:lstStyle/>
          <a:p>
            <a:fld id="{625E63A7-B0EB-4686-82A9-AF6B582CA318}" type="slidenum">
              <a:rPr lang="en-US" smtClean="0"/>
              <a:t>7</a:t>
            </a:fld>
            <a:endParaRPr lang="en-US"/>
          </a:p>
        </p:txBody>
      </p:sp>
    </p:spTree>
    <p:extLst>
      <p:ext uri="{BB962C8B-B14F-4D97-AF65-F5344CB8AC3E}">
        <p14:creationId xmlns:p14="http://schemas.microsoft.com/office/powerpoint/2010/main" val="28703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single factor, year had a significant influence on the diversity of small mammal communities (p &lt; 0.01) and on the proportions of </a:t>
            </a:r>
            <a:r>
              <a:rPr lang="en-US" sz="1200" i="1" kern="1200" dirty="0" smtClean="0">
                <a:solidFill>
                  <a:schemeClr val="tx1"/>
                </a:solidFill>
                <a:effectLst/>
                <a:latin typeface="+mn-lt"/>
                <a:ea typeface="+mn-ea"/>
                <a:cs typeface="+mn-cs"/>
              </a:rPr>
              <a:t>A</a:t>
            </a:r>
            <a:r>
              <a:rPr lang="lt-LT" sz="1200" i="1" kern="1200" dirty="0" err="1" smtClean="0">
                <a:solidFill>
                  <a:schemeClr val="tx1"/>
                </a:solidFill>
                <a:effectLst/>
                <a:latin typeface="+mn-lt"/>
                <a:ea typeface="+mn-ea"/>
                <a:cs typeface="+mn-cs"/>
              </a:rPr>
              <a:t>podemus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agrarius</a:t>
            </a:r>
            <a:r>
              <a:rPr lang="en-US" dirty="0" smtClean="0"/>
              <a:t> (p &lt; 0.001; minimum in 2019) and </a:t>
            </a:r>
            <a:r>
              <a:rPr lang="en-US" sz="1200" i="1" kern="1200" dirty="0" smtClean="0">
                <a:solidFill>
                  <a:schemeClr val="tx1"/>
                </a:solidFill>
                <a:effectLst/>
                <a:latin typeface="+mn-lt"/>
                <a:ea typeface="+mn-ea"/>
                <a:cs typeface="+mn-cs"/>
              </a:rPr>
              <a:t>A</a:t>
            </a:r>
            <a:r>
              <a:rPr lang="lt-LT" sz="1200" i="1" kern="1200" dirty="0" err="1" smtClean="0">
                <a:solidFill>
                  <a:schemeClr val="tx1"/>
                </a:solidFill>
                <a:effectLst/>
                <a:latin typeface="+mn-lt"/>
                <a:ea typeface="+mn-ea"/>
                <a:cs typeface="+mn-cs"/>
              </a:rPr>
              <a:t>podemus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flavicollis</a:t>
            </a:r>
            <a:r>
              <a:rPr lang="en-US" dirty="0" smtClean="0"/>
              <a:t> (p &lt; 0.001; minimum in 2018). Proportions of </a:t>
            </a:r>
            <a:r>
              <a:rPr lang="en-US" sz="1200" i="1" kern="1200" dirty="0" smtClean="0">
                <a:solidFill>
                  <a:schemeClr val="tx1"/>
                </a:solidFill>
                <a:effectLst/>
                <a:latin typeface="+mn-lt"/>
                <a:ea typeface="+mn-ea"/>
                <a:cs typeface="+mn-cs"/>
              </a:rPr>
              <a:t>M</a:t>
            </a:r>
            <a:r>
              <a:rPr lang="lt-LT" sz="1200" i="1" kern="1200" dirty="0" err="1" smtClean="0">
                <a:solidFill>
                  <a:schemeClr val="tx1"/>
                </a:solidFill>
                <a:effectLst/>
                <a:latin typeface="+mn-lt"/>
                <a:ea typeface="+mn-ea"/>
                <a:cs typeface="+mn-cs"/>
              </a:rPr>
              <a:t>icrotus</a:t>
            </a:r>
            <a:r>
              <a:rPr lang="lt-LT"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arvalis</a:t>
            </a:r>
            <a:r>
              <a:rPr lang="en-US" dirty="0" smtClean="0"/>
              <a:t> were more stable  p &lt; 0.02; maximum in 2019), while those of </a:t>
            </a:r>
            <a:r>
              <a:rPr lang="en-US" sz="1200" i="1" kern="1200" dirty="0" smtClean="0">
                <a:solidFill>
                  <a:schemeClr val="tx1"/>
                </a:solidFill>
                <a:effectLst/>
                <a:latin typeface="+mn-lt"/>
                <a:ea typeface="+mn-ea"/>
                <a:cs typeface="+mn-cs"/>
              </a:rPr>
              <a:t>C</a:t>
            </a:r>
            <a:r>
              <a:rPr lang="lt-LT" sz="1200" i="1" kern="1200" dirty="0" err="1" smtClean="0">
                <a:solidFill>
                  <a:schemeClr val="tx1"/>
                </a:solidFill>
                <a:effectLst/>
                <a:latin typeface="+mn-lt"/>
                <a:ea typeface="+mn-ea"/>
                <a:cs typeface="+mn-cs"/>
              </a:rPr>
              <a:t>lethrionomys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glareolus</a:t>
            </a:r>
            <a:r>
              <a:rPr lang="en-US" dirty="0" smtClean="0"/>
              <a:t> did not differ. </a:t>
            </a:r>
            <a:endParaRPr lang="en-US" dirty="0"/>
          </a:p>
        </p:txBody>
      </p:sp>
      <p:sp>
        <p:nvSpPr>
          <p:cNvPr id="4" name="Slide Number Placeholder 3"/>
          <p:cNvSpPr>
            <a:spLocks noGrp="1"/>
          </p:cNvSpPr>
          <p:nvPr>
            <p:ph type="sldNum" sz="quarter" idx="10"/>
          </p:nvPr>
        </p:nvSpPr>
        <p:spPr/>
        <p:txBody>
          <a:bodyPr/>
          <a:lstStyle/>
          <a:p>
            <a:fld id="{625E63A7-B0EB-4686-82A9-AF6B582CA318}" type="slidenum">
              <a:rPr lang="en-US" smtClean="0"/>
              <a:t>8</a:t>
            </a:fld>
            <a:endParaRPr lang="en-US"/>
          </a:p>
        </p:txBody>
      </p:sp>
    </p:spTree>
    <p:extLst>
      <p:ext uri="{BB962C8B-B14F-4D97-AF65-F5344CB8AC3E}">
        <p14:creationId xmlns:p14="http://schemas.microsoft.com/office/powerpoint/2010/main" val="9709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 in the relative abundances between years were not significant, not for any of the most abundant species nor the community as a whole, with even maximum abundances of the species being quite similar.</a:t>
            </a:r>
            <a:endParaRPr lang="en-US" dirty="0"/>
          </a:p>
        </p:txBody>
      </p:sp>
      <p:sp>
        <p:nvSpPr>
          <p:cNvPr id="4" name="Slide Number Placeholder 3"/>
          <p:cNvSpPr>
            <a:spLocks noGrp="1"/>
          </p:cNvSpPr>
          <p:nvPr>
            <p:ph type="sldNum" sz="quarter" idx="10"/>
          </p:nvPr>
        </p:nvSpPr>
        <p:spPr/>
        <p:txBody>
          <a:bodyPr/>
          <a:lstStyle/>
          <a:p>
            <a:fld id="{625E63A7-B0EB-4686-82A9-AF6B582CA318}" type="slidenum">
              <a:rPr lang="en-US" smtClean="0"/>
              <a:t>9</a:t>
            </a:fld>
            <a:endParaRPr lang="en-US"/>
          </a:p>
        </p:txBody>
      </p:sp>
    </p:spTree>
    <p:extLst>
      <p:ext uri="{BB962C8B-B14F-4D97-AF65-F5344CB8AC3E}">
        <p14:creationId xmlns:p14="http://schemas.microsoft.com/office/powerpoint/2010/main" val="289154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3/5/2022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5.jpeg"/><Relationship Id="rId4" Type="http://schemas.openxmlformats.org/officeDocument/2006/relationships/image" Target="../media/image9.tif"/></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1885" y="4488376"/>
            <a:ext cx="6599978" cy="1477328"/>
          </a:xfrm>
          <a:prstGeom prst="rect">
            <a:avLst/>
          </a:prstGeom>
          <a:noFill/>
        </p:spPr>
        <p:txBody>
          <a:bodyPr wrap="square" rtlCol="0">
            <a:spAutoFit/>
          </a:bodyPr>
          <a:lstStyle/>
          <a:p>
            <a:pPr algn="ctr"/>
            <a:r>
              <a:rPr lang="lt-LT" b="1" dirty="0" smtClean="0">
                <a:latin typeface="Palatino Linotype" panose="02040502050505030304" pitchFamily="18" charset="0"/>
              </a:rPr>
              <a:t>Vitalijus Stirkė</a:t>
            </a:r>
            <a:r>
              <a:rPr lang="it-IT" b="1" dirty="0" smtClean="0">
                <a:latin typeface="Palatino Linotype" panose="02040502050505030304" pitchFamily="18" charset="0"/>
              </a:rPr>
              <a:t>*, </a:t>
            </a:r>
            <a:r>
              <a:rPr lang="it-IT" b="1" dirty="0">
                <a:latin typeface="Palatino Linotype" panose="02040502050505030304" pitchFamily="18" charset="0"/>
              </a:rPr>
              <a:t>Linas </a:t>
            </a:r>
            <a:r>
              <a:rPr lang="it-IT" b="1" dirty="0" smtClean="0">
                <a:latin typeface="Palatino Linotype" panose="02040502050505030304" pitchFamily="18" charset="0"/>
              </a:rPr>
              <a:t>Balčiauskas, and </a:t>
            </a:r>
            <a:r>
              <a:rPr lang="lt-LT" b="1" dirty="0">
                <a:latin typeface="Palatino Linotype" panose="02040502050505030304" pitchFamily="18" charset="0"/>
              </a:rPr>
              <a:t>Laima </a:t>
            </a:r>
            <a:r>
              <a:rPr lang="lt-LT" b="1" dirty="0" smtClean="0">
                <a:latin typeface="Palatino Linotype" panose="02040502050505030304" pitchFamily="18" charset="0"/>
              </a:rPr>
              <a:t>Balčiauskienė</a:t>
            </a:r>
            <a:endParaRPr lang="it-IT" b="1" baseline="30000" dirty="0" smtClean="0">
              <a:latin typeface="Palatino Linotype" panose="02040502050505030304" pitchFamily="18" charset="0"/>
            </a:endParaRPr>
          </a:p>
          <a:p>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dirty="0">
                <a:latin typeface="Palatino Linotype" panose="02040502050505030304" pitchFamily="18" charset="0"/>
              </a:rPr>
              <a:t>Nature Research Centre, </a:t>
            </a:r>
            <a:r>
              <a:rPr lang="en-US" dirty="0" err="1">
                <a:latin typeface="Palatino Linotype" panose="02040502050505030304" pitchFamily="18" charset="0"/>
              </a:rPr>
              <a:t>Akademijos</a:t>
            </a:r>
            <a:r>
              <a:rPr lang="en-US" dirty="0">
                <a:latin typeface="Palatino Linotype" panose="02040502050505030304" pitchFamily="18" charset="0"/>
              </a:rPr>
              <a:t> 2, Vilnius, </a:t>
            </a:r>
            <a:r>
              <a:rPr lang="en-US" dirty="0" smtClean="0">
                <a:latin typeface="Palatino Linotype" panose="02040502050505030304" pitchFamily="18" charset="0"/>
              </a:rPr>
              <a:t>Lithuania</a:t>
            </a:r>
          </a:p>
          <a:p>
            <a:pPr>
              <a:spcBef>
                <a:spcPts val="1200"/>
              </a:spcBef>
            </a:pPr>
            <a:r>
              <a:rPr lang="en-US" sz="1400" b="1" dirty="0" smtClean="0">
                <a:latin typeface="Palatino Linotype" panose="02040502050505030304" pitchFamily="18" charset="0"/>
              </a:rPr>
              <a:t>*</a:t>
            </a:r>
            <a:r>
              <a:rPr lang="en-US" sz="1400" dirty="0" smtClean="0">
                <a:latin typeface="Palatino Linotype" panose="02040502050505030304" pitchFamily="18" charset="0"/>
              </a:rPr>
              <a:t> </a:t>
            </a:r>
            <a:r>
              <a:rPr lang="en-US" sz="1400" dirty="0">
                <a:latin typeface="Palatino Linotype" panose="02040502050505030304" pitchFamily="18" charset="0"/>
              </a:rPr>
              <a:t>Corresponding author: vitalijus.stirke@gamtc.lt</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61943"/>
            <a:ext cx="9143995" cy="3717033"/>
          </a:xfrm>
          <a:prstGeom prst="rect">
            <a:avLst/>
          </a:prstGeom>
        </p:spPr>
      </p:pic>
      <p:pic>
        <p:nvPicPr>
          <p:cNvPr id="7" name="Picture 12" descr="Nature reserch centre_apva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4921497"/>
            <a:ext cx="1891469" cy="193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3907" y="3433649"/>
            <a:ext cx="8836183" cy="830997"/>
          </a:xfrm>
          <a:prstGeom prst="rect">
            <a:avLst/>
          </a:prstGeom>
          <a:noFill/>
        </p:spPr>
        <p:txBody>
          <a:bodyPr wrap="square" rtlCol="0">
            <a:spAutoFit/>
          </a:bodyPr>
          <a:lstStyle/>
          <a:p>
            <a:r>
              <a:rPr lang="en-US" sz="2400" b="1" dirty="0"/>
              <a:t>Small </a:t>
            </a:r>
            <a:r>
              <a:rPr lang="en-US" sz="2400" b="1" dirty="0" smtClean="0"/>
              <a:t>Mammal Diversity </a:t>
            </a:r>
            <a:r>
              <a:rPr lang="en-US" sz="2400" b="1" dirty="0"/>
              <a:t>and </a:t>
            </a:r>
            <a:r>
              <a:rPr lang="en-US" sz="2400" b="1" dirty="0" smtClean="0"/>
              <a:t>Abundance </a:t>
            </a:r>
            <a:r>
              <a:rPr lang="en-US" sz="2400" b="1" dirty="0"/>
              <a:t>in </a:t>
            </a:r>
            <a:r>
              <a:rPr lang="en-US" sz="2400" b="1" dirty="0" smtClean="0"/>
              <a:t>Commercial Orchards </a:t>
            </a:r>
            <a:r>
              <a:rPr lang="en-US" sz="2400" b="1" dirty="0"/>
              <a:t>in </a:t>
            </a:r>
            <a:r>
              <a:rPr lang="en-US" sz="2400" b="1" dirty="0" smtClean="0"/>
              <a:t>Relation </a:t>
            </a:r>
            <a:r>
              <a:rPr lang="en-US" sz="2400" b="1" dirty="0"/>
              <a:t>to </a:t>
            </a:r>
            <a:r>
              <a:rPr lang="en-US" sz="2400" b="1" dirty="0" smtClean="0"/>
              <a:t>Habitat </a:t>
            </a:r>
            <a:r>
              <a:rPr lang="en-US" sz="2400" b="1" dirty="0"/>
              <a:t>and </a:t>
            </a:r>
            <a:r>
              <a:rPr lang="en-US" sz="2400" b="1" dirty="0" smtClean="0"/>
              <a:t>Agricultural Factors</a:t>
            </a:r>
            <a:endParaRPr lang="en-US" sz="2400" b="1" dirty="0"/>
          </a:p>
        </p:txBody>
      </p:sp>
    </p:spTree>
    <p:extLst>
      <p:ext uri="{BB962C8B-B14F-4D97-AF65-F5344CB8AC3E}">
        <p14:creationId xmlns:p14="http://schemas.microsoft.com/office/powerpoint/2010/main" val="2008605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640975180"/>
              </p:ext>
            </p:extLst>
          </p:nvPr>
        </p:nvGraphicFramePr>
        <p:xfrm>
          <a:off x="197498" y="1314814"/>
          <a:ext cx="7108755" cy="536377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A5167FAE-FF17-41D6-8ABE-92021A934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6" name="TextBox 5"/>
          <p:cNvSpPr txBox="1"/>
          <p:nvPr/>
        </p:nvSpPr>
        <p:spPr>
          <a:xfrm>
            <a:off x="197498" y="217113"/>
            <a:ext cx="8153400" cy="461665"/>
          </a:xfrm>
          <a:prstGeom prst="rect">
            <a:avLst/>
          </a:prstGeom>
          <a:noFill/>
        </p:spPr>
        <p:txBody>
          <a:bodyPr wrap="square" rtlCol="0">
            <a:spAutoFit/>
          </a:bodyPr>
          <a:lstStyle/>
          <a:p>
            <a:r>
              <a:rPr lang="fr-FR" sz="2400" b="1" dirty="0" err="1" smtClean="0">
                <a:latin typeface="Palatino Linotype" panose="02040502050505030304" pitchFamily="18" charset="0"/>
              </a:rPr>
              <a:t>Results</a:t>
            </a:r>
            <a:endParaRPr lang="fr-FR" sz="2400" b="1" dirty="0">
              <a:latin typeface="Palatino Linotype" panose="02040502050505030304" pitchFamily="18" charset="0"/>
            </a:endParaRPr>
          </a:p>
        </p:txBody>
      </p:sp>
      <p:sp>
        <p:nvSpPr>
          <p:cNvPr id="7" name="TextBox 6"/>
          <p:cNvSpPr txBox="1"/>
          <p:nvPr/>
        </p:nvSpPr>
        <p:spPr>
          <a:xfrm>
            <a:off x="197498" y="678778"/>
            <a:ext cx="7742391" cy="369332"/>
          </a:xfrm>
          <a:prstGeom prst="rect">
            <a:avLst/>
          </a:prstGeom>
          <a:noFill/>
        </p:spPr>
        <p:txBody>
          <a:bodyPr wrap="square" rtlCol="0">
            <a:spAutoFit/>
          </a:bodyPr>
          <a:lstStyle/>
          <a:p>
            <a:r>
              <a:rPr lang="en-US" dirty="0">
                <a:latin typeface="Palatino Linotype" panose="02040502050505030304" pitchFamily="18" charset="0"/>
              </a:rPr>
              <a:t>Habitat-based differences of </a:t>
            </a:r>
            <a:r>
              <a:rPr lang="en-US" dirty="0" err="1">
                <a:latin typeface="Palatino Linotype" panose="02040502050505030304" pitchFamily="18" charset="0"/>
              </a:rPr>
              <a:t>analysed</a:t>
            </a:r>
            <a:r>
              <a:rPr lang="en-US" dirty="0">
                <a:latin typeface="Palatino Linotype" panose="02040502050505030304" pitchFamily="18" charset="0"/>
              </a:rPr>
              <a:t> small mammal </a:t>
            </a:r>
            <a:r>
              <a:rPr lang="en-US" dirty="0" smtClean="0">
                <a:latin typeface="Palatino Linotype" panose="02040502050505030304" pitchFamily="18" charset="0"/>
              </a:rPr>
              <a:t>populations</a:t>
            </a:r>
            <a:endParaRPr lang="en-US" dirty="0">
              <a:latin typeface="Palatino Linotype" panose="02040502050505030304" pitchFamily="18" charset="0"/>
            </a:endParaRPr>
          </a:p>
        </p:txBody>
      </p:sp>
      <p:sp>
        <p:nvSpPr>
          <p:cNvPr id="8" name="TextBox 7"/>
          <p:cNvSpPr txBox="1"/>
          <p:nvPr/>
        </p:nvSpPr>
        <p:spPr>
          <a:xfrm>
            <a:off x="7095282" y="1509775"/>
            <a:ext cx="2048718" cy="3539430"/>
          </a:xfrm>
          <a:prstGeom prst="rect">
            <a:avLst/>
          </a:prstGeom>
          <a:noFill/>
        </p:spPr>
        <p:txBody>
          <a:bodyPr wrap="square" rtlCol="0">
            <a:spAutoFit/>
          </a:bodyPr>
          <a:lstStyle/>
          <a:p>
            <a:r>
              <a:rPr lang="en-US" sz="1600" b="1" dirty="0">
                <a:latin typeface="Palatino Linotype" panose="02040502050505030304" pitchFamily="18" charset="0"/>
              </a:rPr>
              <a:t>Crops</a:t>
            </a:r>
            <a:r>
              <a:rPr lang="en-US" sz="1600" dirty="0" smtClean="0">
                <a:latin typeface="Palatino Linotype" panose="02040502050505030304" pitchFamily="18" charset="0"/>
              </a:rPr>
              <a:t>:</a:t>
            </a:r>
            <a:endParaRPr lang="lt-LT" sz="1600" dirty="0" smtClean="0">
              <a:latin typeface="Palatino Linotype" panose="02040502050505030304" pitchFamily="18" charset="0"/>
            </a:endParaRPr>
          </a:p>
          <a:p>
            <a:r>
              <a:rPr lang="en-US" sz="1600" dirty="0" smtClean="0">
                <a:latin typeface="Palatino Linotype" panose="02040502050505030304" pitchFamily="18" charset="0"/>
              </a:rPr>
              <a:t>AO </a:t>
            </a:r>
            <a:r>
              <a:rPr lang="en-US" sz="1600" dirty="0">
                <a:latin typeface="Palatino Linotype" panose="02040502050505030304" pitchFamily="18" charset="0"/>
              </a:rPr>
              <a:t>– apple orchards, </a:t>
            </a:r>
            <a:endParaRPr lang="lt-LT" sz="1600" dirty="0" smtClean="0">
              <a:latin typeface="Palatino Linotype" panose="02040502050505030304" pitchFamily="18" charset="0"/>
            </a:endParaRPr>
          </a:p>
          <a:p>
            <a:r>
              <a:rPr lang="en-US" sz="1600" dirty="0" smtClean="0">
                <a:latin typeface="Palatino Linotype" panose="02040502050505030304" pitchFamily="18" charset="0"/>
              </a:rPr>
              <a:t>PO </a:t>
            </a:r>
            <a:r>
              <a:rPr lang="en-US" sz="1600" dirty="0">
                <a:latin typeface="Palatino Linotype" panose="02040502050505030304" pitchFamily="18" charset="0"/>
              </a:rPr>
              <a:t>– plum </a:t>
            </a:r>
            <a:r>
              <a:rPr lang="lt-LT" sz="1600" dirty="0" smtClean="0">
                <a:latin typeface="Palatino Linotype" panose="02040502050505030304" pitchFamily="18" charset="0"/>
              </a:rPr>
              <a:t>o</a:t>
            </a:r>
            <a:r>
              <a:rPr lang="en-US" sz="1600" dirty="0" err="1" smtClean="0">
                <a:latin typeface="Palatino Linotype" panose="02040502050505030304" pitchFamily="18" charset="0"/>
              </a:rPr>
              <a:t>rchards</a:t>
            </a:r>
            <a:r>
              <a:rPr lang="en-US" sz="1600" dirty="0">
                <a:latin typeface="Palatino Linotype" panose="02040502050505030304" pitchFamily="18" charset="0"/>
              </a:rPr>
              <a:t>, </a:t>
            </a:r>
            <a:endParaRPr lang="lt-LT" sz="1600" dirty="0" smtClean="0">
              <a:latin typeface="Palatino Linotype" panose="02040502050505030304" pitchFamily="18" charset="0"/>
            </a:endParaRPr>
          </a:p>
          <a:p>
            <a:r>
              <a:rPr lang="en-US" sz="1600" dirty="0" smtClean="0">
                <a:latin typeface="Palatino Linotype" panose="02040502050505030304" pitchFamily="18" charset="0"/>
              </a:rPr>
              <a:t>CP </a:t>
            </a:r>
            <a:r>
              <a:rPr lang="en-US" sz="1600" dirty="0">
                <a:latin typeface="Palatino Linotype" panose="02040502050505030304" pitchFamily="18" charset="0"/>
              </a:rPr>
              <a:t>– currant plantations</a:t>
            </a:r>
            <a:r>
              <a:rPr lang="en-US" sz="1600" dirty="0" smtClean="0">
                <a:latin typeface="Palatino Linotype" panose="02040502050505030304" pitchFamily="18" charset="0"/>
              </a:rPr>
              <a:t>,</a:t>
            </a:r>
            <a:endParaRPr lang="lt-LT" sz="1600" dirty="0" smtClean="0">
              <a:latin typeface="Palatino Linotype" panose="02040502050505030304" pitchFamily="18" charset="0"/>
            </a:endParaRPr>
          </a:p>
          <a:p>
            <a:r>
              <a:rPr lang="en-US" sz="1600" dirty="0" smtClean="0">
                <a:latin typeface="Palatino Linotype" panose="02040502050505030304" pitchFamily="18" charset="0"/>
              </a:rPr>
              <a:t>RP </a:t>
            </a:r>
            <a:r>
              <a:rPr lang="en-US" sz="1600" dirty="0">
                <a:latin typeface="Palatino Linotype" panose="02040502050505030304" pitchFamily="18" charset="0"/>
              </a:rPr>
              <a:t>– raspberry plantations, </a:t>
            </a:r>
            <a:r>
              <a:rPr lang="en-US" sz="1600" b="1" dirty="0">
                <a:latin typeface="Palatino Linotype" panose="02040502050505030304" pitchFamily="18" charset="0"/>
              </a:rPr>
              <a:t>controls</a:t>
            </a:r>
            <a:r>
              <a:rPr lang="en-US" sz="1600" dirty="0">
                <a:latin typeface="Palatino Linotype" panose="02040502050505030304" pitchFamily="18" charset="0"/>
              </a:rPr>
              <a:t>: </a:t>
            </a:r>
            <a:endParaRPr lang="lt-LT" sz="1600" dirty="0" smtClean="0">
              <a:latin typeface="Palatino Linotype" panose="02040502050505030304" pitchFamily="18" charset="0"/>
            </a:endParaRPr>
          </a:p>
          <a:p>
            <a:r>
              <a:rPr lang="en-US" sz="1600" dirty="0" smtClean="0">
                <a:latin typeface="Palatino Linotype" panose="02040502050505030304" pitchFamily="18" charset="0"/>
              </a:rPr>
              <a:t>MM </a:t>
            </a:r>
            <a:r>
              <a:rPr lang="en-US" sz="1600" dirty="0">
                <a:latin typeface="Palatino Linotype" panose="02040502050505030304" pitchFamily="18" charset="0"/>
              </a:rPr>
              <a:t>– mowed meadows, </a:t>
            </a:r>
            <a:endParaRPr lang="lt-LT" sz="1600" dirty="0" smtClean="0">
              <a:latin typeface="Palatino Linotype" panose="02040502050505030304" pitchFamily="18" charset="0"/>
            </a:endParaRPr>
          </a:p>
          <a:p>
            <a:r>
              <a:rPr lang="en-US" sz="1600" dirty="0" smtClean="0">
                <a:latin typeface="Palatino Linotype" panose="02040502050505030304" pitchFamily="18" charset="0"/>
              </a:rPr>
              <a:t>NM </a:t>
            </a:r>
            <a:r>
              <a:rPr lang="en-US" sz="1600" dirty="0">
                <a:latin typeface="Palatino Linotype" panose="02040502050505030304" pitchFamily="18" charset="0"/>
              </a:rPr>
              <a:t>– non-mowed meadows, </a:t>
            </a:r>
            <a:endParaRPr lang="lt-LT" sz="1600" dirty="0" smtClean="0">
              <a:latin typeface="Palatino Linotype" panose="02040502050505030304" pitchFamily="18" charset="0"/>
            </a:endParaRPr>
          </a:p>
          <a:p>
            <a:r>
              <a:rPr lang="en-US" sz="1600" dirty="0" smtClean="0">
                <a:latin typeface="Palatino Linotype" panose="02040502050505030304" pitchFamily="18" charset="0"/>
              </a:rPr>
              <a:t>FO </a:t>
            </a:r>
            <a:r>
              <a:rPr lang="en-US" sz="1600" dirty="0">
                <a:latin typeface="Palatino Linotype" panose="02040502050505030304" pitchFamily="18" charset="0"/>
              </a:rPr>
              <a:t>– forest </a:t>
            </a:r>
            <a:r>
              <a:rPr lang="en-US" sz="1600" dirty="0" err="1">
                <a:latin typeface="Palatino Linotype" panose="02040502050505030304" pitchFamily="18" charset="0"/>
              </a:rPr>
              <a:t>ecotones</a:t>
            </a:r>
            <a:r>
              <a:rPr lang="en-US" sz="1600" dirty="0">
                <a:latin typeface="Palatino Linotype" panose="02040502050505030304" pitchFamily="18" charset="0"/>
              </a:rPr>
              <a:t>.</a:t>
            </a:r>
          </a:p>
        </p:txBody>
      </p:sp>
    </p:spTree>
    <p:extLst>
      <p:ext uri="{BB962C8B-B14F-4D97-AF65-F5344CB8AC3E}">
        <p14:creationId xmlns:p14="http://schemas.microsoft.com/office/powerpoint/2010/main" val="244169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569758453"/>
              </p:ext>
            </p:extLst>
          </p:nvPr>
        </p:nvGraphicFramePr>
        <p:xfrm>
          <a:off x="307817" y="1354238"/>
          <a:ext cx="7123130" cy="45667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7498" y="217113"/>
            <a:ext cx="8153400" cy="461665"/>
          </a:xfrm>
          <a:prstGeom prst="rect">
            <a:avLst/>
          </a:prstGeom>
          <a:noFill/>
        </p:spPr>
        <p:txBody>
          <a:bodyPr wrap="square" rtlCol="0">
            <a:spAutoFit/>
          </a:bodyPr>
          <a:lstStyle/>
          <a:p>
            <a:r>
              <a:rPr lang="fr-FR" sz="2400" b="1" dirty="0" err="1" smtClean="0">
                <a:latin typeface="Palatino Linotype" panose="02040502050505030304" pitchFamily="18" charset="0"/>
              </a:rPr>
              <a:t>Results</a:t>
            </a:r>
            <a:endParaRPr lang="fr-FR" sz="2400" b="1" dirty="0">
              <a:latin typeface="Palatino Linotype" panose="02040502050505030304" pitchFamily="18" charset="0"/>
            </a:endParaRPr>
          </a:p>
        </p:txBody>
      </p:sp>
      <p:sp>
        <p:nvSpPr>
          <p:cNvPr id="6" name="TextBox 5"/>
          <p:cNvSpPr txBox="1"/>
          <p:nvPr/>
        </p:nvSpPr>
        <p:spPr>
          <a:xfrm>
            <a:off x="197498" y="793611"/>
            <a:ext cx="8367080" cy="646331"/>
          </a:xfrm>
          <a:prstGeom prst="rect">
            <a:avLst/>
          </a:prstGeom>
          <a:noFill/>
        </p:spPr>
        <p:txBody>
          <a:bodyPr wrap="square" rtlCol="0">
            <a:spAutoFit/>
          </a:bodyPr>
          <a:lstStyle/>
          <a:p>
            <a:r>
              <a:rPr lang="en-US" dirty="0">
                <a:latin typeface="Palatino Linotype" panose="02040502050505030304" pitchFamily="18" charset="0"/>
              </a:rPr>
              <a:t>Season-based differences of </a:t>
            </a:r>
            <a:r>
              <a:rPr lang="en-US" dirty="0" err="1">
                <a:latin typeface="Palatino Linotype" panose="02040502050505030304" pitchFamily="18" charset="0"/>
              </a:rPr>
              <a:t>analysed</a:t>
            </a:r>
            <a:r>
              <a:rPr lang="en-US" dirty="0">
                <a:latin typeface="Palatino Linotype" panose="02040502050505030304" pitchFamily="18" charset="0"/>
              </a:rPr>
              <a:t> small mammal populations</a:t>
            </a:r>
          </a:p>
          <a:p>
            <a:endParaRPr lang="en-US" dirty="0"/>
          </a:p>
        </p:txBody>
      </p:sp>
      <p:pic>
        <p:nvPicPr>
          <p:cNvPr id="7" name="Picture 6">
            <a:extLst>
              <a:ext uri="{FF2B5EF4-FFF2-40B4-BE49-F238E27FC236}">
                <a16:creationId xmlns:a16="http://schemas.microsoft.com/office/drawing/2014/main" id="{A5167FAE-FF17-41D6-8ABE-92021A934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8" name="TextBox 7"/>
          <p:cNvSpPr txBox="1"/>
          <p:nvPr/>
        </p:nvSpPr>
        <p:spPr>
          <a:xfrm>
            <a:off x="479834" y="6102036"/>
            <a:ext cx="6744831" cy="369332"/>
          </a:xfrm>
          <a:prstGeom prst="rect">
            <a:avLst/>
          </a:prstGeom>
          <a:noFill/>
        </p:spPr>
        <p:txBody>
          <a:bodyPr wrap="square" rtlCol="0">
            <a:spAutoFit/>
          </a:bodyPr>
          <a:lstStyle/>
          <a:p>
            <a:r>
              <a:rPr lang="en-US" dirty="0">
                <a:latin typeface="Palatino Linotype" panose="02040502050505030304" pitchFamily="18" charset="0"/>
              </a:rPr>
              <a:t>Relative abundances (individuals per 100 trap-days)</a:t>
            </a:r>
            <a:endParaRPr lang="en-US" dirty="0"/>
          </a:p>
        </p:txBody>
      </p:sp>
    </p:spTree>
    <p:extLst>
      <p:ext uri="{BB962C8B-B14F-4D97-AF65-F5344CB8AC3E}">
        <p14:creationId xmlns:p14="http://schemas.microsoft.com/office/powerpoint/2010/main" val="2856374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032" y="238408"/>
            <a:ext cx="8237899" cy="461665"/>
          </a:xfrm>
          <a:prstGeom prst="rect">
            <a:avLst/>
          </a:prstGeom>
          <a:noFill/>
        </p:spPr>
        <p:txBody>
          <a:bodyPr wrap="square" rtlCol="0">
            <a:spAutoFit/>
          </a:bodyPr>
          <a:lstStyle/>
          <a:p>
            <a:r>
              <a:rPr lang="fr-FR" sz="2400" b="1" dirty="0" err="1">
                <a:latin typeface="Palatino Linotype" panose="02040502050505030304" pitchFamily="18" charset="0"/>
              </a:rPr>
              <a:t>Results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466045" y="1443274"/>
            <a:ext cx="6274053" cy="4913076"/>
          </a:xfrm>
          <a:prstGeom prst="rect">
            <a:avLst/>
          </a:prstGeom>
        </p:spPr>
      </p:pic>
      <p:sp>
        <p:nvSpPr>
          <p:cNvPr id="2" name="TextBox 1"/>
          <p:cNvSpPr txBox="1"/>
          <p:nvPr/>
        </p:nvSpPr>
        <p:spPr>
          <a:xfrm>
            <a:off x="344032" y="716331"/>
            <a:ext cx="8237899" cy="369332"/>
          </a:xfrm>
          <a:prstGeom prst="rect">
            <a:avLst/>
          </a:prstGeom>
          <a:noFill/>
        </p:spPr>
        <p:txBody>
          <a:bodyPr wrap="square" rtlCol="0">
            <a:spAutoFit/>
          </a:bodyPr>
          <a:lstStyle/>
          <a:p>
            <a:r>
              <a:rPr lang="en-US" dirty="0">
                <a:latin typeface="Palatino Linotype" panose="02040502050505030304" pitchFamily="18" charset="0"/>
              </a:rPr>
              <a:t>Location-based differences of small mammal diversity and abundance</a:t>
            </a:r>
          </a:p>
        </p:txBody>
      </p:sp>
    </p:spTree>
    <p:extLst>
      <p:ext uri="{BB962C8B-B14F-4D97-AF65-F5344CB8AC3E}">
        <p14:creationId xmlns:p14="http://schemas.microsoft.com/office/powerpoint/2010/main" val="1235145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191" y="342778"/>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TextBox 1"/>
          <p:cNvSpPr txBox="1"/>
          <p:nvPr/>
        </p:nvSpPr>
        <p:spPr>
          <a:xfrm>
            <a:off x="371191" y="1376126"/>
            <a:ext cx="8555525" cy="2862322"/>
          </a:xfrm>
          <a:prstGeom prst="rect">
            <a:avLst/>
          </a:prstGeom>
          <a:noFill/>
        </p:spPr>
        <p:txBody>
          <a:bodyPr wrap="square" rtlCol="0">
            <a:spAutoFit/>
          </a:bodyPr>
          <a:lstStyle/>
          <a:p>
            <a:pPr algn="just"/>
            <a:r>
              <a:rPr lang="en-US" dirty="0" smtClean="0">
                <a:latin typeface="Palatino Linotype" panose="02040502050505030304" pitchFamily="18" charset="0"/>
              </a:rPr>
              <a:t>1. In </a:t>
            </a:r>
            <a:r>
              <a:rPr lang="en-US" dirty="0">
                <a:latin typeface="Palatino Linotype" panose="02040502050505030304" pitchFamily="18" charset="0"/>
              </a:rPr>
              <a:t>Lithuania, the proportions and relative abundances of the most numerous small mammal species and the diversity of their communities in commercial orchards mainly depend on the season and the region within the country, with crop type being less significant.</a:t>
            </a:r>
          </a:p>
          <a:p>
            <a:pPr algn="just"/>
            <a:r>
              <a:rPr lang="en-US" dirty="0" smtClean="0">
                <a:latin typeface="Palatino Linotype" panose="02040502050505030304" pitchFamily="18" charset="0"/>
              </a:rPr>
              <a:t>2. In </a:t>
            </a:r>
            <a:r>
              <a:rPr lang="en-US" dirty="0">
                <a:latin typeface="Palatino Linotype" panose="02040502050505030304" pitchFamily="18" charset="0"/>
              </a:rPr>
              <a:t>comparison to the summer season, the relative abundance of </a:t>
            </a:r>
            <a:r>
              <a:rPr lang="en-US" i="1" dirty="0">
                <a:latin typeface="Palatino Linotype" panose="02040502050505030304" pitchFamily="18" charset="0"/>
              </a:rPr>
              <a:t>C. </a:t>
            </a:r>
            <a:r>
              <a:rPr lang="en-US" i="1" dirty="0" err="1">
                <a:latin typeface="Palatino Linotype" panose="02040502050505030304" pitchFamily="18" charset="0"/>
              </a:rPr>
              <a:t>glareolus</a:t>
            </a:r>
            <a:r>
              <a:rPr lang="en-US" i="1" dirty="0">
                <a:latin typeface="Palatino Linotype" panose="02040502050505030304" pitchFamily="18" charset="0"/>
              </a:rPr>
              <a:t> </a:t>
            </a:r>
            <a:r>
              <a:rPr lang="en-US" dirty="0">
                <a:latin typeface="Palatino Linotype" panose="02040502050505030304" pitchFamily="18" charset="0"/>
              </a:rPr>
              <a:t>doubled in autumn, while that of </a:t>
            </a:r>
            <a:r>
              <a:rPr lang="en-US" i="1" dirty="0">
                <a:latin typeface="Palatino Linotype" panose="02040502050505030304" pitchFamily="18" charset="0"/>
              </a:rPr>
              <a:t>M. </a:t>
            </a:r>
            <a:r>
              <a:rPr lang="en-US" i="1" dirty="0" err="1">
                <a:latin typeface="Palatino Linotype" panose="02040502050505030304" pitchFamily="18" charset="0"/>
              </a:rPr>
              <a:t>arvalis</a:t>
            </a:r>
            <a:r>
              <a:rPr lang="en-US" i="1" dirty="0">
                <a:latin typeface="Palatino Linotype" panose="02040502050505030304" pitchFamily="18" charset="0"/>
              </a:rPr>
              <a:t> </a:t>
            </a:r>
            <a:r>
              <a:rPr lang="en-US" dirty="0">
                <a:latin typeface="Palatino Linotype" panose="02040502050505030304" pitchFamily="18" charset="0"/>
              </a:rPr>
              <a:t>and </a:t>
            </a:r>
            <a:r>
              <a:rPr lang="en-US" i="1" dirty="0">
                <a:latin typeface="Palatino Linotype" panose="02040502050505030304" pitchFamily="18" charset="0"/>
              </a:rPr>
              <a:t>A. </a:t>
            </a:r>
            <a:r>
              <a:rPr lang="en-US" i="1" dirty="0" err="1">
                <a:latin typeface="Palatino Linotype" panose="02040502050505030304" pitchFamily="18" charset="0"/>
              </a:rPr>
              <a:t>flavicollis</a:t>
            </a:r>
            <a:r>
              <a:rPr lang="en-US" i="1" dirty="0">
                <a:latin typeface="Palatino Linotype" panose="02040502050505030304" pitchFamily="18" charset="0"/>
              </a:rPr>
              <a:t> </a:t>
            </a:r>
            <a:r>
              <a:rPr lang="en-US" dirty="0">
                <a:latin typeface="Palatino Linotype" panose="02040502050505030304" pitchFamily="18" charset="0"/>
              </a:rPr>
              <a:t>tripled and </a:t>
            </a:r>
            <a:r>
              <a:rPr lang="en-US" i="1" dirty="0">
                <a:latin typeface="Palatino Linotype" panose="02040502050505030304" pitchFamily="18" charset="0"/>
              </a:rPr>
              <a:t>A. </a:t>
            </a:r>
            <a:r>
              <a:rPr lang="en-US" i="1" dirty="0" err="1">
                <a:latin typeface="Palatino Linotype" panose="02040502050505030304" pitchFamily="18" charset="0"/>
              </a:rPr>
              <a:t>agrarius</a:t>
            </a:r>
            <a:r>
              <a:rPr lang="en-US" dirty="0">
                <a:latin typeface="Palatino Linotype" panose="02040502050505030304" pitchFamily="18" charset="0"/>
              </a:rPr>
              <a:t> increased by nearly 15 times.</a:t>
            </a:r>
          </a:p>
          <a:p>
            <a:pPr algn="just"/>
            <a:r>
              <a:rPr lang="en-US" dirty="0" smtClean="0">
                <a:latin typeface="Palatino Linotype" panose="02040502050505030304" pitchFamily="18" charset="0"/>
              </a:rPr>
              <a:t>3. The </a:t>
            </a:r>
            <a:r>
              <a:rPr lang="en-US" dirty="0">
                <a:latin typeface="Palatino Linotype" panose="02040502050505030304" pitchFamily="18" charset="0"/>
              </a:rPr>
              <a:t>proportions of the most abundant small mammal species exhibited significant regional and crop based differences, while differences in relative abundances were less expressed.</a:t>
            </a:r>
          </a:p>
        </p:txBody>
      </p:sp>
      <p:sp>
        <p:nvSpPr>
          <p:cNvPr id="3" name="TextBox 2"/>
          <p:cNvSpPr txBox="1"/>
          <p:nvPr/>
        </p:nvSpPr>
        <p:spPr>
          <a:xfrm>
            <a:off x="371191" y="5433020"/>
            <a:ext cx="7106971" cy="1200329"/>
          </a:xfrm>
          <a:prstGeom prst="rect">
            <a:avLst/>
          </a:prstGeom>
          <a:noFill/>
        </p:spPr>
        <p:txBody>
          <a:bodyPr wrap="square" rtlCol="0">
            <a:spAutoFit/>
          </a:bodyPr>
          <a:lstStyle/>
          <a:p>
            <a:pPr algn="just"/>
            <a:r>
              <a:rPr lang="en-US" b="1" dirty="0">
                <a:latin typeface="Palatino Linotype" panose="02040502050505030304" pitchFamily="18" charset="0"/>
              </a:rPr>
              <a:t>Funding</a:t>
            </a:r>
            <a:r>
              <a:rPr lang="en-US" dirty="0">
                <a:latin typeface="Palatino Linotype" panose="02040502050505030304" pitchFamily="18" charset="0"/>
              </a:rPr>
              <a:t>: In 2018 and 2019, this research was funded by the MINISTRY OF AGRICULTURE OF THE REPUBLIC OF LITHUANIA, grant number MT-18-3.</a:t>
            </a:r>
          </a:p>
          <a:p>
            <a:endParaRPr lang="en-US" dirty="0"/>
          </a:p>
        </p:txBody>
      </p:sp>
    </p:spTree>
    <p:extLst>
      <p:ext uri="{BB962C8B-B14F-4D97-AF65-F5344CB8AC3E}">
        <p14:creationId xmlns:p14="http://schemas.microsoft.com/office/powerpoint/2010/main" val="359298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176" y="111660"/>
            <a:ext cx="8344277" cy="6463308"/>
          </a:xfrm>
          <a:prstGeom prst="rect">
            <a:avLst/>
          </a:prstGeom>
          <a:noFill/>
        </p:spPr>
        <p:txBody>
          <a:bodyPr wrap="square" rtlCol="0">
            <a:spAutoFit/>
          </a:bodyPr>
          <a:lstStyle/>
          <a:p>
            <a:pPr algn="just"/>
            <a:r>
              <a:rPr lang="fr-FR" b="1" dirty="0" smtClean="0">
                <a:latin typeface="Palatino Linotype" panose="02040502050505030304" pitchFamily="18" charset="0"/>
              </a:rPr>
              <a:t>Abstract: </a:t>
            </a:r>
            <a:r>
              <a:rPr lang="en-US" dirty="0" smtClean="0">
                <a:latin typeface="Palatino Linotype" panose="02040502050505030304" pitchFamily="18" charset="0"/>
              </a:rPr>
              <a:t>Diversity </a:t>
            </a:r>
            <a:r>
              <a:rPr lang="en-US" dirty="0">
                <a:latin typeface="Palatino Linotype" panose="02040502050505030304" pitchFamily="18" charset="0"/>
              </a:rPr>
              <a:t>of small mammal communities (SMC) show sustainability of habitats, especially agricultural ones. Gathered over three years, data from 18 sites in Lithuania were used to </a:t>
            </a:r>
            <a:r>
              <a:rPr lang="en-US" dirty="0" err="1">
                <a:latin typeface="Palatino Linotype" panose="02040502050505030304" pitchFamily="18" charset="0"/>
              </a:rPr>
              <a:t>analyse</a:t>
            </a:r>
            <a:r>
              <a:rPr lang="en-US" dirty="0">
                <a:latin typeface="Palatino Linotype" panose="02040502050505030304" pitchFamily="18" charset="0"/>
              </a:rPr>
              <a:t> factors related to several dependent parameters, namely diversity (Shannon ’s H, dominance index and number of species trapped), the relative abundance of species in SMC and the abundances and proportions of the four most numerous species, specifically common vole, striped field mouse, yellow-necked mouse and bank vole. Using the General Linear Model, we assessed the influence of habitat type (commercial orchards, berry plantations, control meadows and control forests with at least two of these present at every investigation site), age of the orchard or plantation, intensity of agriculture, season and location (central, northern, eastern, southern and western parts of the country). To control temporal data variability, year was used as a continuous predictor. The model was valid and explained 14–31% of the listed parameters with p &lt; 0.005 or higher, with the exception of the dominance index and the proportion of the common vole. Time factor (year and season, p &lt; 0.001), intensity of agriculture and site location (p &lt; 0.05) had the highest influences on the model, while that of habitat type and its age were not significant. </a:t>
            </a:r>
            <a:r>
              <a:rPr lang="en-US" dirty="0" err="1">
                <a:latin typeface="Palatino Linotype" panose="02040502050505030304" pitchFamily="18" charset="0"/>
              </a:rPr>
              <a:t>Univariate</a:t>
            </a:r>
            <a:r>
              <a:rPr lang="en-US" dirty="0">
                <a:latin typeface="Palatino Linotype" panose="02040502050505030304" pitchFamily="18" charset="0"/>
              </a:rPr>
              <a:t> results suggest that old commercial orchards with low intensities of agricultural practice play a role in maintaining diversity and abundance of SMC.</a:t>
            </a:r>
          </a:p>
          <a:p>
            <a:endParaRPr lang="fr-FR" dirty="0">
              <a:latin typeface="Palatino Linotype" panose="02040502050505030304" pitchFamily="18" charset="0"/>
            </a:endParaRPr>
          </a:p>
          <a:p>
            <a:r>
              <a:rPr lang="fr-FR" b="1" dirty="0" smtClean="0">
                <a:latin typeface="Palatino Linotype" panose="02040502050505030304" pitchFamily="18" charset="0"/>
              </a:rPr>
              <a:t>Keywords</a:t>
            </a:r>
            <a:r>
              <a:rPr lang="fr-FR" b="1" dirty="0">
                <a:latin typeface="Palatino Linotype" panose="02040502050505030304" pitchFamily="18" charset="0"/>
              </a:rPr>
              <a:t>: </a:t>
            </a:r>
            <a:r>
              <a:rPr lang="fr-FR" dirty="0" err="1">
                <a:latin typeface="Palatino Linotype" panose="02040502050505030304" pitchFamily="18" charset="0"/>
              </a:rPr>
              <a:t>rodents</a:t>
            </a:r>
            <a:r>
              <a:rPr lang="fr-FR" dirty="0">
                <a:latin typeface="Palatino Linotype" panose="02040502050505030304" pitchFamily="18" charset="0"/>
              </a:rPr>
              <a:t>; population indices; </a:t>
            </a:r>
            <a:r>
              <a:rPr lang="fr-FR" dirty="0" err="1">
                <a:latin typeface="Palatino Linotype" panose="02040502050505030304" pitchFamily="18" charset="0"/>
              </a:rPr>
              <a:t>spatio-temporal</a:t>
            </a:r>
            <a:r>
              <a:rPr lang="fr-FR" dirty="0">
                <a:latin typeface="Palatino Linotype" panose="02040502050505030304" pitchFamily="18" charset="0"/>
              </a:rPr>
              <a:t> variation; </a:t>
            </a:r>
            <a:endParaRPr lang="fr-FR" dirty="0" smtClean="0">
              <a:latin typeface="Palatino Linotype" panose="02040502050505030304" pitchFamily="18" charset="0"/>
            </a:endParaRPr>
          </a:p>
          <a:p>
            <a:r>
              <a:rPr lang="fr-FR" dirty="0" smtClean="0">
                <a:latin typeface="Palatino Linotype" panose="02040502050505030304" pitchFamily="18" charset="0"/>
              </a:rPr>
              <a:t>agricultural </a:t>
            </a:r>
            <a:r>
              <a:rPr lang="fr-FR" dirty="0">
                <a:latin typeface="Palatino Linotype" panose="02040502050505030304" pitchFamily="18" charset="0"/>
              </a:rPr>
              <a:t>habitats; </a:t>
            </a:r>
            <a:r>
              <a:rPr lang="fr-FR" dirty="0" err="1" smtClean="0">
                <a:latin typeface="Palatino Linotype" panose="02040502050505030304" pitchFamily="18" charset="0"/>
              </a:rPr>
              <a:t>Lithuania</a:t>
            </a:r>
            <a:r>
              <a:rPr lang="fr-FR" dirty="0" smtClean="0">
                <a:latin typeface="Palatino Linotype" panose="02040502050505030304" pitchFamily="18" charset="0"/>
              </a:rPr>
              <a:t>.</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918" y="5404918"/>
            <a:ext cx="1453081" cy="1453081"/>
          </a:xfrm>
          <a:prstGeom prst="rect">
            <a:avLst/>
          </a:prstGeom>
        </p:spPr>
      </p:pic>
    </p:spTree>
    <p:extLst>
      <p:ext uri="{BB962C8B-B14F-4D97-AF65-F5344CB8AC3E}">
        <p14:creationId xmlns:p14="http://schemas.microsoft.com/office/powerpoint/2010/main" val="2099526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299" y="199177"/>
            <a:ext cx="6572816" cy="461665"/>
          </a:xfrm>
          <a:prstGeom prst="rect">
            <a:avLst/>
          </a:prstGeom>
          <a:noFill/>
        </p:spPr>
        <p:txBody>
          <a:bodyPr wrap="square" rtlCol="0">
            <a:spAutoFit/>
          </a:bodyPr>
          <a:lstStyle/>
          <a:p>
            <a:r>
              <a:rPr lang="en-US" sz="2400" b="1" dirty="0">
                <a:latin typeface="Palatino Linotype" panose="02040502050505030304" pitchFamily="18" charset="0"/>
              </a:rPr>
              <a:t>Study sites</a:t>
            </a: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TextBox 1"/>
          <p:cNvSpPr txBox="1"/>
          <p:nvPr/>
        </p:nvSpPr>
        <p:spPr>
          <a:xfrm>
            <a:off x="389298" y="5432263"/>
            <a:ext cx="7061825" cy="1477328"/>
          </a:xfrm>
          <a:prstGeom prst="rect">
            <a:avLst/>
          </a:prstGeom>
          <a:noFill/>
        </p:spPr>
        <p:txBody>
          <a:bodyPr wrap="square" rtlCol="0">
            <a:spAutoFit/>
          </a:bodyPr>
          <a:lstStyle/>
          <a:p>
            <a:pPr algn="just"/>
            <a:r>
              <a:rPr lang="en-US" dirty="0"/>
              <a:t>Sites 1–3, 6–10 and 12 were investigated in 2018–2020, while sites 5, 7, 9, 11 and 13–15 were studied in 2018–2019 and sites 16–18 in </a:t>
            </a:r>
            <a:r>
              <a:rPr lang="en-US" dirty="0" smtClean="0"/>
              <a:t>2020</a:t>
            </a:r>
            <a:r>
              <a:rPr lang="lt-LT" dirty="0" smtClean="0"/>
              <a:t>. </a:t>
            </a:r>
            <a:r>
              <a:rPr lang="en-US" dirty="0"/>
              <a:t>Average size of the study site was 37.6±11.9 ha (63.7 ha of apple orchards, 0.81 ha of plum orchards, 22.0 ha of currant plantations, 2.3 ha of raspberry plantations and 3.80 ha of blueberry plantation</a:t>
            </a:r>
            <a:r>
              <a:rPr lang="en-US" dirty="0" smtClean="0"/>
              <a:t>)</a:t>
            </a:r>
            <a:r>
              <a:rPr lang="lt-LT" dirty="0" smtClean="0"/>
              <a:t>.</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298" y="781506"/>
            <a:ext cx="6236970" cy="4689452"/>
          </a:xfrm>
          <a:prstGeom prst="rect">
            <a:avLst/>
          </a:prstGeom>
        </p:spPr>
      </p:pic>
    </p:spTree>
    <p:extLst>
      <p:ext uri="{BB962C8B-B14F-4D97-AF65-F5344CB8AC3E}">
        <p14:creationId xmlns:p14="http://schemas.microsoft.com/office/powerpoint/2010/main" val="2119747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TextBox 1"/>
          <p:cNvSpPr txBox="1"/>
          <p:nvPr/>
        </p:nvSpPr>
        <p:spPr>
          <a:xfrm>
            <a:off x="97741" y="144856"/>
            <a:ext cx="7460055" cy="461665"/>
          </a:xfrm>
          <a:prstGeom prst="rect">
            <a:avLst/>
          </a:prstGeom>
          <a:noFill/>
        </p:spPr>
        <p:txBody>
          <a:bodyPr wrap="square" rtlCol="0">
            <a:spAutoFit/>
          </a:bodyPr>
          <a:lstStyle/>
          <a:p>
            <a:r>
              <a:rPr lang="en-US" sz="2400" b="1" dirty="0">
                <a:latin typeface="Palatino Linotype" panose="02040502050505030304" pitchFamily="18" charset="0"/>
              </a:rPr>
              <a:t>Material and methods</a:t>
            </a:r>
          </a:p>
        </p:txBody>
      </p:sp>
      <p:graphicFrame>
        <p:nvGraphicFramePr>
          <p:cNvPr id="3" name="Table 2"/>
          <p:cNvGraphicFramePr>
            <a:graphicFrameLocks noGrp="1"/>
          </p:cNvGraphicFramePr>
          <p:nvPr>
            <p:extLst>
              <p:ext uri="{D42A27DB-BD31-4B8C-83A1-F6EECF244321}">
                <p14:modId xmlns:p14="http://schemas.microsoft.com/office/powerpoint/2010/main" val="437001879"/>
              </p:ext>
            </p:extLst>
          </p:nvPr>
        </p:nvGraphicFramePr>
        <p:xfrm>
          <a:off x="213890" y="791261"/>
          <a:ext cx="8709431" cy="4316360"/>
        </p:xfrm>
        <a:graphic>
          <a:graphicData uri="http://schemas.openxmlformats.org/drawingml/2006/table">
            <a:tbl>
              <a:tblPr firstRow="1" firstCol="1" bandRow="1">
                <a:solidFill>
                  <a:srgbClr val="FCFBF2"/>
                </a:solidFill>
                <a:tableStyleId>{5C22544A-7EE6-4342-B048-85BDC9FD1C3A}</a:tableStyleId>
              </a:tblPr>
              <a:tblGrid>
                <a:gridCol w="2100402">
                  <a:extLst>
                    <a:ext uri="{9D8B030D-6E8A-4147-A177-3AD203B41FA5}">
                      <a16:colId xmlns:a16="http://schemas.microsoft.com/office/drawing/2014/main" val="20000"/>
                    </a:ext>
                  </a:extLst>
                </a:gridCol>
                <a:gridCol w="2317687">
                  <a:extLst>
                    <a:ext uri="{9D8B030D-6E8A-4147-A177-3AD203B41FA5}">
                      <a16:colId xmlns:a16="http://schemas.microsoft.com/office/drawing/2014/main" val="20001"/>
                    </a:ext>
                  </a:extLst>
                </a:gridCol>
                <a:gridCol w="2280642">
                  <a:extLst>
                    <a:ext uri="{9D8B030D-6E8A-4147-A177-3AD203B41FA5}">
                      <a16:colId xmlns:a16="http://schemas.microsoft.com/office/drawing/2014/main" val="20002"/>
                    </a:ext>
                  </a:extLst>
                </a:gridCol>
                <a:gridCol w="2010700">
                  <a:extLst>
                    <a:ext uri="{9D8B030D-6E8A-4147-A177-3AD203B41FA5}">
                      <a16:colId xmlns:a16="http://schemas.microsoft.com/office/drawing/2014/main" val="20003"/>
                    </a:ext>
                  </a:extLst>
                </a:gridCol>
              </a:tblGrid>
              <a:tr h="431636">
                <a:tc>
                  <a:txBody>
                    <a:bodyPr/>
                    <a:lstStyle/>
                    <a:p>
                      <a:pPr marL="0" marR="0" algn="ctr">
                        <a:lnSpc>
                          <a:spcPts val="1300"/>
                        </a:lnSpc>
                        <a:spcBef>
                          <a:spcPts val="0"/>
                        </a:spcBef>
                        <a:spcAft>
                          <a:spcPts val="0"/>
                        </a:spcAft>
                      </a:pPr>
                      <a:r>
                        <a:rPr lang="en-US" sz="1600" dirty="0">
                          <a:effectLst/>
                          <a:latin typeface="Palatino Linotype" panose="02040502050505030304" pitchFamily="18" charset="0"/>
                        </a:rPr>
                        <a:t>Parameter </a:t>
                      </a:r>
                      <a:endPar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Values</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Sites</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dirty="0">
                          <a:effectLst/>
                          <a:latin typeface="Palatino Linotype" panose="02040502050505030304" pitchFamily="18" charset="0"/>
                        </a:rPr>
                        <a:t>Trapping effort</a:t>
                      </a:r>
                      <a:endPar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431636">
                <a:tc>
                  <a:txBody>
                    <a:bodyPr/>
                    <a:lstStyle/>
                    <a:p>
                      <a:pPr marL="0" marR="0" algn="ctr">
                        <a:lnSpc>
                          <a:spcPts val="1300"/>
                        </a:lnSpc>
                        <a:spcBef>
                          <a:spcPts val="0"/>
                        </a:spcBef>
                        <a:spcAft>
                          <a:spcPts val="0"/>
                        </a:spcAft>
                      </a:pPr>
                      <a:r>
                        <a:rPr lang="en-US" sz="1600">
                          <a:effectLst/>
                          <a:latin typeface="Palatino Linotype" panose="02040502050505030304" pitchFamily="18" charset="0"/>
                        </a:rPr>
                        <a:t>Crop age</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dirty="0">
                          <a:effectLst/>
                          <a:latin typeface="Palatino Linotype" panose="02040502050505030304" pitchFamily="18" charset="0"/>
                        </a:rPr>
                        <a:t>old</a:t>
                      </a:r>
                      <a:endPar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1,2,6,7,9,12,16–18</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9768</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431636">
                <a:tc>
                  <a:txBody>
                    <a:bodyPr/>
                    <a:lstStyle/>
                    <a:p>
                      <a:pPr marL="0" marR="0" algn="ctr">
                        <a:lnSpc>
                          <a:spcPts val="1300"/>
                        </a:lnSpc>
                        <a:spcBef>
                          <a:spcPts val="0"/>
                        </a:spcBef>
                        <a:spcAft>
                          <a:spcPts val="0"/>
                        </a:spcAft>
                      </a:pPr>
                      <a:r>
                        <a:rPr lang="en-US" sz="1600">
                          <a:effectLst/>
                          <a:latin typeface="Palatino Linotype" panose="02040502050505030304" pitchFamily="18" charset="0"/>
                        </a:rPr>
                        <a:t> </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medium</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3,4,8,11,13–15</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5050</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431636">
                <a:tc>
                  <a:txBody>
                    <a:bodyPr/>
                    <a:lstStyle/>
                    <a:p>
                      <a:pPr marL="0" marR="0" algn="ctr">
                        <a:lnSpc>
                          <a:spcPts val="1300"/>
                        </a:lnSpc>
                        <a:spcBef>
                          <a:spcPts val="0"/>
                        </a:spcBef>
                        <a:spcAft>
                          <a:spcPts val="0"/>
                        </a:spcAft>
                      </a:pPr>
                      <a:r>
                        <a:rPr lang="en-US" sz="1600">
                          <a:effectLst/>
                          <a:latin typeface="Palatino Linotype" panose="02040502050505030304" pitchFamily="18" charset="0"/>
                        </a:rPr>
                        <a:t> </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dirty="0">
                          <a:effectLst/>
                          <a:latin typeface="Palatino Linotype" panose="02040502050505030304" pitchFamily="18" charset="0"/>
                        </a:rPr>
                        <a:t>young</a:t>
                      </a:r>
                      <a:endPar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1,5,10,12</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1900</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431636">
                <a:tc>
                  <a:txBody>
                    <a:bodyPr/>
                    <a:lstStyle/>
                    <a:p>
                      <a:pPr marL="0" marR="0" algn="ctr">
                        <a:lnSpc>
                          <a:spcPts val="1300"/>
                        </a:lnSpc>
                        <a:spcBef>
                          <a:spcPts val="0"/>
                        </a:spcBef>
                        <a:spcAft>
                          <a:spcPts val="0"/>
                        </a:spcAft>
                      </a:pPr>
                      <a:r>
                        <a:rPr lang="en-US" sz="1600" dirty="0">
                          <a:effectLst/>
                          <a:latin typeface="Palatino Linotype" panose="02040502050505030304" pitchFamily="18" charset="0"/>
                        </a:rPr>
                        <a:t>Intensity of agriculture </a:t>
                      </a:r>
                      <a:endPar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dirty="0">
                          <a:effectLst/>
                          <a:latin typeface="Palatino Linotype" panose="02040502050505030304" pitchFamily="18" charset="0"/>
                        </a:rPr>
                        <a:t>high</a:t>
                      </a:r>
                      <a:endPar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2,6,10–13,15,17</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8218</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431636">
                <a:tc>
                  <a:txBody>
                    <a:bodyPr/>
                    <a:lstStyle/>
                    <a:p>
                      <a:pPr marL="0" marR="0" algn="ctr">
                        <a:lnSpc>
                          <a:spcPts val="1300"/>
                        </a:lnSpc>
                        <a:spcBef>
                          <a:spcPts val="0"/>
                        </a:spcBef>
                        <a:spcAft>
                          <a:spcPts val="0"/>
                        </a:spcAft>
                      </a:pPr>
                      <a:r>
                        <a:rPr lang="en-US" sz="1600">
                          <a:effectLst/>
                          <a:latin typeface="Palatino Linotype" panose="02040502050505030304" pitchFamily="18" charset="0"/>
                        </a:rPr>
                        <a:t> </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dirty="0">
                          <a:effectLst/>
                          <a:latin typeface="Palatino Linotype" panose="02040502050505030304" pitchFamily="18" charset="0"/>
                        </a:rPr>
                        <a:t>medium</a:t>
                      </a:r>
                      <a:endPar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1,5,9,14</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4450</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431636">
                <a:tc>
                  <a:txBody>
                    <a:bodyPr/>
                    <a:lstStyle/>
                    <a:p>
                      <a:pPr marL="0" marR="0" algn="ctr">
                        <a:lnSpc>
                          <a:spcPts val="1300"/>
                        </a:lnSpc>
                        <a:spcBef>
                          <a:spcPts val="0"/>
                        </a:spcBef>
                        <a:spcAft>
                          <a:spcPts val="0"/>
                        </a:spcAft>
                      </a:pPr>
                      <a:r>
                        <a:rPr lang="en-US" sz="1600">
                          <a:effectLst/>
                          <a:latin typeface="Palatino Linotype" panose="02040502050505030304" pitchFamily="18" charset="0"/>
                        </a:rPr>
                        <a:t> </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low</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3,4,7,8,11,16,18</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4050</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431636">
                <a:tc>
                  <a:txBody>
                    <a:bodyPr/>
                    <a:lstStyle/>
                    <a:p>
                      <a:pPr marL="0" marR="0" algn="ctr">
                        <a:lnSpc>
                          <a:spcPts val="1300"/>
                        </a:lnSpc>
                        <a:spcBef>
                          <a:spcPts val="0"/>
                        </a:spcBef>
                        <a:spcAft>
                          <a:spcPts val="0"/>
                        </a:spcAft>
                      </a:pPr>
                      <a:r>
                        <a:rPr lang="en-US" sz="1600">
                          <a:effectLst/>
                          <a:latin typeface="Palatino Linotype" panose="02040502050505030304" pitchFamily="18" charset="0"/>
                        </a:rPr>
                        <a:t>Control</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dirty="0">
                          <a:effectLst/>
                          <a:latin typeface="Palatino Linotype" panose="02040502050505030304" pitchFamily="18" charset="0"/>
                        </a:rPr>
                        <a:t>forest</a:t>
                      </a:r>
                      <a:endPar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11,17</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525</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431636">
                <a:tc>
                  <a:txBody>
                    <a:bodyPr/>
                    <a:lstStyle/>
                    <a:p>
                      <a:pPr marL="0" marR="0" algn="ctr">
                        <a:lnSpc>
                          <a:spcPts val="1300"/>
                        </a:lnSpc>
                        <a:spcBef>
                          <a:spcPts val="0"/>
                        </a:spcBef>
                        <a:spcAft>
                          <a:spcPts val="0"/>
                        </a:spcAft>
                      </a:pPr>
                      <a:r>
                        <a:rPr lang="en-US" sz="1600">
                          <a:effectLst/>
                          <a:latin typeface="Palatino Linotype" panose="02040502050505030304" pitchFamily="18" charset="0"/>
                        </a:rPr>
                        <a:t> </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dirty="0">
                          <a:effectLst/>
                          <a:latin typeface="Palatino Linotype" panose="02040502050505030304" pitchFamily="18" charset="0"/>
                        </a:rPr>
                        <a:t>mowed meadow</a:t>
                      </a:r>
                      <a:endPar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1,2,4,6,8–10,12,13–16</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5560</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431636">
                <a:tc>
                  <a:txBody>
                    <a:bodyPr/>
                    <a:lstStyle/>
                    <a:p>
                      <a:pPr marL="0" marR="0" algn="ctr">
                        <a:lnSpc>
                          <a:spcPts val="1300"/>
                        </a:lnSpc>
                        <a:spcBef>
                          <a:spcPts val="0"/>
                        </a:spcBef>
                        <a:spcAft>
                          <a:spcPts val="0"/>
                        </a:spcAft>
                      </a:pPr>
                      <a:r>
                        <a:rPr lang="en-US" sz="1600" dirty="0">
                          <a:effectLst/>
                          <a:latin typeface="Palatino Linotype" panose="02040502050505030304" pitchFamily="18" charset="0"/>
                        </a:rPr>
                        <a:t> </a:t>
                      </a:r>
                      <a:endPar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non-mowed meadow</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a:effectLst/>
                          <a:latin typeface="Palatino Linotype" panose="02040502050505030304" pitchFamily="18" charset="0"/>
                        </a:rPr>
                        <a:t>1,3,5,7–9,11,18</a:t>
                      </a:r>
                      <a:endParaRPr lang="en-US"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600" dirty="0">
                          <a:effectLst/>
                          <a:latin typeface="Palatino Linotype" panose="02040502050505030304" pitchFamily="18" charset="0"/>
                        </a:rPr>
                        <a:t>2700</a:t>
                      </a:r>
                      <a:endPar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bl>
          </a:graphicData>
        </a:graphic>
      </p:graphicFrame>
      <p:sp>
        <p:nvSpPr>
          <p:cNvPr id="4" name="TextBox 3"/>
          <p:cNvSpPr txBox="1"/>
          <p:nvPr/>
        </p:nvSpPr>
        <p:spPr>
          <a:xfrm>
            <a:off x="321016" y="5244147"/>
            <a:ext cx="6660125"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alatino Linotype" panose="02040502050505030304" pitchFamily="18" charset="0"/>
              </a:rPr>
              <a:t>Snap </a:t>
            </a:r>
            <a:r>
              <a:rPr lang="en-US" dirty="0" smtClean="0">
                <a:latin typeface="Palatino Linotype" panose="02040502050505030304" pitchFamily="18" charset="0"/>
              </a:rPr>
              <a:t>trapping </a:t>
            </a:r>
            <a:r>
              <a:rPr lang="en-US" dirty="0">
                <a:latin typeface="Palatino Linotype" panose="02040502050505030304" pitchFamily="18" charset="0"/>
              </a:rPr>
              <a:t>(approval No GGY-7</a:t>
            </a:r>
            <a:r>
              <a:rPr lang="en-US" dirty="0" smtClean="0">
                <a:latin typeface="Palatino Linotype" panose="02040502050505030304" pitchFamily="18" charset="0"/>
              </a:rPr>
              <a:t>), </a:t>
            </a:r>
            <a:r>
              <a:rPr lang="en-US" dirty="0">
                <a:latin typeface="Palatino Linotype" panose="02040502050505030304" pitchFamily="18" charset="0"/>
              </a:rPr>
              <a:t>summer and autumn </a:t>
            </a:r>
            <a:r>
              <a:rPr lang="en-US" dirty="0" smtClean="0">
                <a:latin typeface="Palatino Linotype" panose="02040502050505030304" pitchFamily="18" charset="0"/>
              </a:rPr>
              <a:t>2018–2020, 18 sites</a:t>
            </a:r>
          </a:p>
          <a:p>
            <a:pPr marL="285750" indent="-285750">
              <a:buFont typeface="Arial" panose="020B0604020202020204" pitchFamily="34" charset="0"/>
              <a:buChar char="•"/>
            </a:pPr>
            <a:r>
              <a:rPr lang="en-US" dirty="0">
                <a:latin typeface="Palatino Linotype" panose="02040502050505030304" pitchFamily="18" charset="0"/>
              </a:rPr>
              <a:t>Trapping effort 25,503 trap </a:t>
            </a:r>
            <a:r>
              <a:rPr lang="en-US" dirty="0" smtClean="0">
                <a:latin typeface="Palatino Linotype" panose="02040502050505030304" pitchFamily="18" charset="0"/>
              </a:rPr>
              <a:t>days</a:t>
            </a:r>
          </a:p>
          <a:p>
            <a:pPr marL="285750" indent="-285750">
              <a:buFont typeface="Arial" panose="020B0604020202020204" pitchFamily="34" charset="0"/>
              <a:buChar char="•"/>
            </a:pPr>
            <a:r>
              <a:rPr lang="en-US" dirty="0" smtClean="0">
                <a:latin typeface="Palatino Linotype" panose="02040502050505030304" pitchFamily="18" charset="0"/>
              </a:rPr>
              <a:t>Dissection</a:t>
            </a:r>
          </a:p>
          <a:p>
            <a:pPr marL="285750" indent="-285750">
              <a:buFont typeface="Arial" panose="020B0604020202020204" pitchFamily="34" charset="0"/>
              <a:buChar char="•"/>
            </a:pPr>
            <a:r>
              <a:rPr lang="en-US" dirty="0">
                <a:latin typeface="Palatino Linotype" panose="02040502050505030304" pitchFamily="18" charset="0"/>
              </a:rPr>
              <a:t>1450 small mammals</a:t>
            </a:r>
          </a:p>
        </p:txBody>
      </p:sp>
    </p:spTree>
    <p:extLst>
      <p:ext uri="{BB962C8B-B14F-4D97-AF65-F5344CB8AC3E}">
        <p14:creationId xmlns:p14="http://schemas.microsoft.com/office/powerpoint/2010/main" val="885618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735" y="182320"/>
            <a:ext cx="8153400" cy="461665"/>
          </a:xfrm>
          <a:prstGeom prst="rect">
            <a:avLst/>
          </a:prstGeom>
          <a:noFill/>
        </p:spPr>
        <p:txBody>
          <a:bodyPr wrap="square" rtlCol="0">
            <a:spAutoFit/>
          </a:bodyPr>
          <a:lstStyle/>
          <a:p>
            <a:r>
              <a:rPr lang="lt-LT" sz="2400" b="1" dirty="0" err="1" smtClean="0">
                <a:latin typeface="Palatino Linotype" panose="02040502050505030304" pitchFamily="18" charset="0"/>
              </a:rPr>
              <a:t>Material</a:t>
            </a:r>
            <a:r>
              <a:rPr lang="lt-LT" sz="2400" b="1" dirty="0" smtClean="0">
                <a:latin typeface="Palatino Linotype" panose="02040502050505030304" pitchFamily="18" charset="0"/>
              </a:rPr>
              <a:t> </a:t>
            </a:r>
            <a:r>
              <a:rPr lang="lt-LT" sz="2400" b="1" dirty="0" err="1" smtClean="0">
                <a:latin typeface="Palatino Linotype" panose="02040502050505030304" pitchFamily="18" charset="0"/>
              </a:rPr>
              <a:t>and</a:t>
            </a:r>
            <a:r>
              <a:rPr lang="lt-LT" sz="2400" b="1" dirty="0" smtClean="0">
                <a:latin typeface="Palatino Linotype" panose="02040502050505030304" pitchFamily="18" charset="0"/>
              </a:rPr>
              <a:t> </a:t>
            </a:r>
            <a:r>
              <a:rPr lang="lt-LT" sz="2400" b="1" dirty="0" err="1" smtClean="0">
                <a:latin typeface="Palatino Linotype" panose="02040502050505030304" pitchFamily="18" charset="0"/>
              </a:rPr>
              <a:t>method</a:t>
            </a:r>
            <a:r>
              <a:rPr lang="fr-FR" sz="2400" b="1" dirty="0" smtClean="0">
                <a:latin typeface="Palatino Linotype" panose="02040502050505030304" pitchFamily="18" charset="0"/>
              </a:rPr>
              <a: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TextBox 1"/>
          <p:cNvSpPr txBox="1"/>
          <p:nvPr/>
        </p:nvSpPr>
        <p:spPr>
          <a:xfrm>
            <a:off x="329735" y="777980"/>
            <a:ext cx="8506447" cy="4031873"/>
          </a:xfrm>
          <a:prstGeom prst="rect">
            <a:avLst/>
          </a:prstGeom>
          <a:noFill/>
        </p:spPr>
        <p:txBody>
          <a:bodyPr wrap="square" rtlCol="0">
            <a:spAutoFit/>
          </a:bodyPr>
          <a:lstStyle/>
          <a:p>
            <a:pPr>
              <a:spcAft>
                <a:spcPts val="1200"/>
              </a:spcAft>
            </a:pPr>
            <a:r>
              <a:rPr lang="lt-LT" b="1" dirty="0" smtClean="0">
                <a:latin typeface="Palatino Linotype" panose="02040502050505030304" pitchFamily="18" charset="0"/>
              </a:rPr>
              <a:t>I</a:t>
            </a:r>
            <a:r>
              <a:rPr lang="en-US" b="1" dirty="0" err="1" smtClean="0">
                <a:latin typeface="Palatino Linotype" panose="02040502050505030304" pitchFamily="18" charset="0"/>
              </a:rPr>
              <a:t>ndices</a:t>
            </a:r>
            <a:r>
              <a:rPr lang="en-US" b="1" dirty="0" smtClean="0">
                <a:latin typeface="Palatino Linotype" panose="02040502050505030304" pitchFamily="18" charset="0"/>
              </a:rPr>
              <a:t> </a:t>
            </a:r>
            <a:r>
              <a:rPr lang="en-US" b="1" dirty="0">
                <a:latin typeface="Palatino Linotype" panose="02040502050505030304" pitchFamily="18" charset="0"/>
              </a:rPr>
              <a:t>of the small mammal </a:t>
            </a:r>
            <a:r>
              <a:rPr lang="en-US" b="1" dirty="0" smtClean="0">
                <a:latin typeface="Palatino Linotype" panose="02040502050505030304" pitchFamily="18" charset="0"/>
              </a:rPr>
              <a:t>communities</a:t>
            </a:r>
            <a:r>
              <a:rPr lang="en-US" dirty="0" smtClean="0">
                <a:latin typeface="Palatino Linotype" panose="02040502050505030304" pitchFamily="18" charset="0"/>
              </a:rPr>
              <a:t>: </a:t>
            </a:r>
            <a:r>
              <a:rPr lang="en-US" dirty="0">
                <a:latin typeface="Palatino Linotype" panose="02040502050505030304" pitchFamily="18" charset="0"/>
              </a:rPr>
              <a:t>number of species, dominance, diversity (Shannon’s H) and relative abundance </a:t>
            </a:r>
            <a:r>
              <a:rPr lang="en-US" dirty="0" smtClean="0">
                <a:latin typeface="Palatino Linotype" panose="02040502050505030304" pitchFamily="18" charset="0"/>
              </a:rPr>
              <a:t>(individuals per </a:t>
            </a:r>
            <a:r>
              <a:rPr lang="en-US" dirty="0">
                <a:latin typeface="Palatino Linotype" panose="02040502050505030304" pitchFamily="18" charset="0"/>
              </a:rPr>
              <a:t>100 trap/days). </a:t>
            </a:r>
            <a:endParaRPr lang="lt-LT" dirty="0" smtClean="0">
              <a:latin typeface="Palatino Linotype" panose="02040502050505030304" pitchFamily="18" charset="0"/>
            </a:endParaRPr>
          </a:p>
          <a:p>
            <a:pPr>
              <a:spcAft>
                <a:spcPts val="1200"/>
              </a:spcAft>
            </a:pPr>
            <a:r>
              <a:rPr lang="lt-LT" b="1" dirty="0" smtClean="0">
                <a:latin typeface="Palatino Linotype" panose="02040502050505030304" pitchFamily="18" charset="0"/>
              </a:rPr>
              <a:t>C</a:t>
            </a:r>
            <a:r>
              <a:rPr lang="en-US" b="1" dirty="0" err="1" smtClean="0">
                <a:latin typeface="Palatino Linotype" panose="02040502050505030304" pitchFamily="18" charset="0"/>
              </a:rPr>
              <a:t>ategorical</a:t>
            </a:r>
            <a:r>
              <a:rPr lang="en-US" b="1" dirty="0" smtClean="0">
                <a:latin typeface="Palatino Linotype" panose="02040502050505030304" pitchFamily="18" charset="0"/>
              </a:rPr>
              <a:t> </a:t>
            </a:r>
            <a:r>
              <a:rPr lang="en-US" dirty="0" smtClean="0">
                <a:latin typeface="Palatino Linotype" panose="02040502050505030304" pitchFamily="18" charset="0"/>
              </a:rPr>
              <a:t>factors</a:t>
            </a:r>
            <a:r>
              <a:rPr lang="lt-LT" dirty="0" smtClean="0">
                <a:latin typeface="Palatino Linotype" panose="02040502050505030304" pitchFamily="18" charset="0"/>
              </a:rPr>
              <a:t>:</a:t>
            </a:r>
            <a:r>
              <a:rPr lang="en-US" dirty="0" smtClean="0">
                <a:latin typeface="Palatino Linotype" panose="02040502050505030304" pitchFamily="18" charset="0"/>
              </a:rPr>
              <a:t> habitat </a:t>
            </a:r>
            <a:r>
              <a:rPr lang="en-US" dirty="0">
                <a:latin typeface="Palatino Linotype" panose="02040502050505030304" pitchFamily="18" charset="0"/>
              </a:rPr>
              <a:t>type (</a:t>
            </a:r>
            <a:r>
              <a:rPr lang="en-GB" dirty="0">
                <a:latin typeface="Palatino Linotype" panose="02040502050505030304" pitchFamily="18" charset="0"/>
              </a:rPr>
              <a:t>orchards, berry plantations, control habitats), age of the orchard or plantation, intensity of agriculture, year, season and location (central, northern, eastern, southern and western parts of the </a:t>
            </a:r>
            <a:r>
              <a:rPr lang="en-GB" dirty="0" smtClean="0">
                <a:latin typeface="Palatino Linotype" panose="02040502050505030304" pitchFamily="18" charset="0"/>
              </a:rPr>
              <a:t>country</a:t>
            </a:r>
            <a:r>
              <a:rPr lang="lt-LT" dirty="0" smtClean="0">
                <a:latin typeface="Palatino Linotype" panose="02040502050505030304" pitchFamily="18" charset="0"/>
              </a:rPr>
              <a:t>).</a:t>
            </a:r>
            <a:r>
              <a:rPr lang="en-GB" dirty="0" smtClean="0">
                <a:latin typeface="Palatino Linotype" panose="02040502050505030304" pitchFamily="18" charset="0"/>
              </a:rPr>
              <a:t> </a:t>
            </a:r>
            <a:r>
              <a:rPr lang="en-GB" b="1" dirty="0" smtClean="0">
                <a:latin typeface="Palatino Linotype" panose="02040502050505030304" pitchFamily="18" charset="0"/>
              </a:rPr>
              <a:t>Continuous predictor</a:t>
            </a:r>
            <a:r>
              <a:rPr lang="lt-LT" dirty="0" smtClean="0">
                <a:latin typeface="Palatino Linotype" panose="02040502050505030304" pitchFamily="18" charset="0"/>
              </a:rPr>
              <a:t>:</a:t>
            </a:r>
            <a:r>
              <a:rPr lang="en-GB" dirty="0" smtClean="0">
                <a:latin typeface="Palatino Linotype" panose="02040502050505030304" pitchFamily="18" charset="0"/>
              </a:rPr>
              <a:t> </a:t>
            </a:r>
            <a:r>
              <a:rPr lang="en-GB" dirty="0">
                <a:latin typeface="Palatino Linotype" panose="02040502050505030304" pitchFamily="18" charset="0"/>
              </a:rPr>
              <a:t>trapping </a:t>
            </a:r>
            <a:r>
              <a:rPr lang="en-GB" dirty="0" smtClean="0">
                <a:latin typeface="Palatino Linotype" panose="02040502050505030304" pitchFamily="18" charset="0"/>
              </a:rPr>
              <a:t>effort.</a:t>
            </a:r>
            <a:endParaRPr lang="lt-LT" dirty="0" smtClean="0">
              <a:latin typeface="Palatino Linotype" panose="02040502050505030304" pitchFamily="18" charset="0"/>
            </a:endParaRPr>
          </a:p>
          <a:p>
            <a:pPr>
              <a:spcAft>
                <a:spcPts val="1200"/>
              </a:spcAft>
            </a:pPr>
            <a:r>
              <a:rPr lang="lt-LT" b="1" dirty="0" err="1" smtClean="0">
                <a:latin typeface="Palatino Linotype" panose="02040502050505030304" pitchFamily="18" charset="0"/>
              </a:rPr>
              <a:t>Sampling</a:t>
            </a:r>
            <a:r>
              <a:rPr lang="lt-LT" b="1" dirty="0" smtClean="0">
                <a:latin typeface="Palatino Linotype" panose="02040502050505030304" pitchFamily="18" charset="0"/>
              </a:rPr>
              <a:t> </a:t>
            </a:r>
            <a:r>
              <a:rPr lang="lt-LT" b="1" dirty="0" err="1" smtClean="0">
                <a:latin typeface="Palatino Linotype" panose="02040502050505030304" pitchFamily="18" charset="0"/>
              </a:rPr>
              <a:t>unit</a:t>
            </a:r>
            <a:r>
              <a:rPr lang="lt-LT" dirty="0" smtClean="0">
                <a:latin typeface="Palatino Linotype" panose="02040502050505030304" pitchFamily="18" charset="0"/>
              </a:rPr>
              <a:t>: </a:t>
            </a:r>
            <a:r>
              <a:rPr lang="lt-LT" dirty="0" err="1" smtClean="0">
                <a:latin typeface="Palatino Linotype" panose="02040502050505030304" pitchFamily="18" charset="0"/>
              </a:rPr>
              <a:t>trapping</a:t>
            </a:r>
            <a:r>
              <a:rPr lang="lt-LT" dirty="0" smtClean="0">
                <a:latin typeface="Palatino Linotype" panose="02040502050505030304" pitchFamily="18" charset="0"/>
              </a:rPr>
              <a:t> </a:t>
            </a:r>
            <a:r>
              <a:rPr lang="lt-LT" dirty="0" err="1" smtClean="0">
                <a:latin typeface="Palatino Linotype" panose="02040502050505030304" pitchFamily="18" charset="0"/>
              </a:rPr>
              <a:t>session</a:t>
            </a:r>
            <a:r>
              <a:rPr lang="lt-LT" dirty="0" smtClean="0">
                <a:latin typeface="Palatino Linotype" panose="02040502050505030304" pitchFamily="18" charset="0"/>
              </a:rPr>
              <a:t> </a:t>
            </a:r>
            <a:r>
              <a:rPr lang="en-US" dirty="0" smtClean="0">
                <a:latin typeface="Palatino Linotype" panose="02040502050505030304" pitchFamily="18" charset="0"/>
              </a:rPr>
              <a:t>(</a:t>
            </a:r>
            <a:r>
              <a:rPr lang="lt-LT" dirty="0" smtClean="0">
                <a:latin typeface="Palatino Linotype" panose="02040502050505030304" pitchFamily="18" charset="0"/>
              </a:rPr>
              <a:t>3</a:t>
            </a:r>
            <a:r>
              <a:rPr lang="en-US" dirty="0" smtClean="0">
                <a:latin typeface="Palatino Linotype" panose="02040502050505030304" pitchFamily="18" charset="0"/>
              </a:rPr>
              <a:t> </a:t>
            </a:r>
            <a:r>
              <a:rPr lang="en-US" dirty="0">
                <a:latin typeface="Palatino Linotype" panose="02040502050505030304" pitchFamily="18" charset="0"/>
              </a:rPr>
              <a:t>day trapping in one habitat, particular year and particular </a:t>
            </a:r>
            <a:r>
              <a:rPr lang="en-US" dirty="0" smtClean="0">
                <a:latin typeface="Palatino Linotype" panose="02040502050505030304" pitchFamily="18" charset="0"/>
              </a:rPr>
              <a:t>season</a:t>
            </a:r>
            <a:r>
              <a:rPr lang="lt-LT" dirty="0" smtClean="0">
                <a:latin typeface="Palatino Linotype" panose="02040502050505030304" pitchFamily="18" charset="0"/>
              </a:rPr>
              <a:t>, n = 168</a:t>
            </a:r>
            <a:r>
              <a:rPr lang="en-US" dirty="0" smtClean="0">
                <a:latin typeface="Palatino Linotype" panose="02040502050505030304" pitchFamily="18" charset="0"/>
              </a:rPr>
              <a:t>)</a:t>
            </a:r>
            <a:r>
              <a:rPr lang="lt-LT" dirty="0" smtClean="0">
                <a:latin typeface="Palatino Linotype" panose="02040502050505030304" pitchFamily="18" charset="0"/>
              </a:rPr>
              <a:t>.</a:t>
            </a:r>
          </a:p>
          <a:p>
            <a:pPr>
              <a:spcAft>
                <a:spcPts val="1200"/>
              </a:spcAft>
            </a:pPr>
            <a:r>
              <a:rPr lang="lt-LT" b="1" dirty="0" err="1" smtClean="0">
                <a:latin typeface="Palatino Linotype" panose="02040502050505030304" pitchFamily="18" charset="0"/>
              </a:rPr>
              <a:t>Analyses</a:t>
            </a:r>
            <a:r>
              <a:rPr lang="lt-LT" dirty="0" smtClean="0">
                <a:latin typeface="Palatino Linotype" panose="02040502050505030304" pitchFamily="18" charset="0"/>
              </a:rPr>
              <a:t>: GLMM, ANOVA, G-</a:t>
            </a:r>
            <a:r>
              <a:rPr lang="lt-LT" dirty="0" err="1" smtClean="0">
                <a:latin typeface="Palatino Linotype" panose="02040502050505030304" pitchFamily="18" charset="0"/>
              </a:rPr>
              <a:t>test</a:t>
            </a:r>
            <a:endParaRPr lang="lt-LT" dirty="0" smtClean="0">
              <a:latin typeface="Palatino Linotype" panose="02040502050505030304" pitchFamily="18" charset="0"/>
            </a:endParaRPr>
          </a:p>
          <a:p>
            <a:pPr>
              <a:spcAft>
                <a:spcPts val="1200"/>
              </a:spcAft>
            </a:pPr>
            <a:r>
              <a:rPr lang="lt-LT" b="1" dirty="0" err="1" smtClean="0">
                <a:latin typeface="Palatino Linotype" panose="02040502050505030304" pitchFamily="18" charset="0"/>
              </a:rPr>
              <a:t>Software</a:t>
            </a:r>
            <a:r>
              <a:rPr lang="lt-LT" b="1" dirty="0" smtClean="0">
                <a:latin typeface="Palatino Linotype" panose="02040502050505030304" pitchFamily="18" charset="0"/>
              </a:rPr>
              <a:t> </a:t>
            </a:r>
            <a:r>
              <a:rPr lang="lt-LT" b="1" dirty="0" err="1" smtClean="0">
                <a:latin typeface="Palatino Linotype" panose="02040502050505030304" pitchFamily="18" charset="0"/>
              </a:rPr>
              <a:t>used</a:t>
            </a:r>
            <a:r>
              <a:rPr lang="lt-LT" dirty="0" smtClean="0">
                <a:latin typeface="Palatino Linotype" panose="02040502050505030304" pitchFamily="18" charset="0"/>
              </a:rPr>
              <a:t>: </a:t>
            </a:r>
            <a:r>
              <a:rPr lang="en-US" dirty="0">
                <a:latin typeface="Palatino Linotype" panose="02040502050505030304" pitchFamily="18" charset="0"/>
              </a:rPr>
              <a:t>PAST version 4.01 (Paleontological Museum, University of Oslo, Oslo, Norway</a:t>
            </a:r>
            <a:r>
              <a:rPr lang="en-US" dirty="0" smtClean="0">
                <a:latin typeface="Palatino Linotype" panose="02040502050505030304" pitchFamily="18" charset="0"/>
              </a:rPr>
              <a:t>)</a:t>
            </a:r>
            <a:r>
              <a:rPr lang="lt-LT" dirty="0" smtClean="0">
                <a:latin typeface="Palatino Linotype" panose="02040502050505030304" pitchFamily="18" charset="0"/>
              </a:rPr>
              <a:t>, </a:t>
            </a:r>
            <a:r>
              <a:rPr lang="en-US" dirty="0" err="1">
                <a:latin typeface="Palatino Linotype" panose="02040502050505030304" pitchFamily="18" charset="0"/>
              </a:rPr>
              <a:t>OpenEpi</a:t>
            </a:r>
            <a:r>
              <a:rPr lang="en-US" dirty="0">
                <a:latin typeface="Palatino Linotype" panose="02040502050505030304" pitchFamily="18" charset="0"/>
              </a:rPr>
              <a:t> epidemiological </a:t>
            </a:r>
            <a:r>
              <a:rPr lang="en-US" dirty="0" smtClean="0">
                <a:latin typeface="Palatino Linotype" panose="02040502050505030304" pitchFamily="18" charset="0"/>
              </a:rPr>
              <a:t>software</a:t>
            </a:r>
            <a:r>
              <a:rPr lang="lt-LT" dirty="0" smtClean="0">
                <a:latin typeface="Palatino Linotype" panose="02040502050505030304" pitchFamily="18" charset="0"/>
              </a:rPr>
              <a:t>, </a:t>
            </a:r>
            <a:r>
              <a:rPr lang="en-US" dirty="0" err="1">
                <a:latin typeface="Palatino Linotype" panose="02040502050505030304" pitchFamily="18" charset="0"/>
              </a:rPr>
              <a:t>WinPepi</a:t>
            </a:r>
            <a:r>
              <a:rPr lang="en-US" dirty="0">
                <a:latin typeface="Palatino Linotype" panose="02040502050505030304" pitchFamily="18" charset="0"/>
              </a:rPr>
              <a:t>, version </a:t>
            </a:r>
            <a:r>
              <a:rPr lang="en-US" dirty="0" smtClean="0">
                <a:latin typeface="Palatino Linotype" panose="02040502050505030304" pitchFamily="18" charset="0"/>
              </a:rPr>
              <a:t>11.39</a:t>
            </a:r>
            <a:r>
              <a:rPr lang="lt-LT" dirty="0" smtClean="0">
                <a:latin typeface="Palatino Linotype" panose="02040502050505030304" pitchFamily="18" charset="0"/>
              </a:rPr>
              <a:t>,</a:t>
            </a:r>
            <a:r>
              <a:rPr lang="en-US" dirty="0" smtClean="0">
                <a:latin typeface="Palatino Linotype" panose="02040502050505030304" pitchFamily="18" charset="0"/>
              </a:rPr>
              <a:t> </a:t>
            </a:r>
            <a:r>
              <a:rPr lang="en-US" dirty="0" err="1">
                <a:latin typeface="Palatino Linotype" panose="02040502050505030304" pitchFamily="18" charset="0"/>
              </a:rPr>
              <a:t>Statistica</a:t>
            </a:r>
            <a:r>
              <a:rPr lang="en-US" dirty="0">
                <a:latin typeface="Palatino Linotype" panose="02040502050505030304" pitchFamily="18" charset="0"/>
              </a:rPr>
              <a:t> for Windows, version 6.0 (</a:t>
            </a:r>
            <a:r>
              <a:rPr lang="en-US" dirty="0" err="1">
                <a:latin typeface="Palatino Linotype" panose="02040502050505030304" pitchFamily="18" charset="0"/>
              </a:rPr>
              <a:t>StatSoft</a:t>
            </a:r>
            <a:r>
              <a:rPr lang="en-US" dirty="0">
                <a:latin typeface="Palatino Linotype" panose="02040502050505030304" pitchFamily="18" charset="0"/>
              </a:rPr>
              <a:t>, Inc., Tulsa, OK, USA</a:t>
            </a:r>
            <a:r>
              <a:rPr lang="en-US" dirty="0" smtClean="0">
                <a:latin typeface="Palatino Linotype" panose="02040502050505030304" pitchFamily="18" charset="0"/>
              </a:rPr>
              <a:t>)</a:t>
            </a:r>
            <a:endParaRPr lang="lt-LT" dirty="0" smtClean="0">
              <a:latin typeface="Palatino Linotype" panose="02040502050505030304" pitchFamily="18" charset="0"/>
            </a:endParaRPr>
          </a:p>
        </p:txBody>
      </p:sp>
    </p:spTree>
    <p:extLst>
      <p:ext uri="{BB962C8B-B14F-4D97-AF65-F5344CB8AC3E}">
        <p14:creationId xmlns:p14="http://schemas.microsoft.com/office/powerpoint/2010/main" val="816439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475" y="94638"/>
            <a:ext cx="8153400" cy="461665"/>
          </a:xfrm>
          <a:prstGeom prst="rect">
            <a:avLst/>
          </a:prstGeom>
          <a:noFill/>
        </p:spPr>
        <p:txBody>
          <a:bodyPr wrap="square" rtlCol="0">
            <a:spAutoFit/>
          </a:bodyPr>
          <a:lstStyle/>
          <a:p>
            <a:r>
              <a:rPr lang="lt-LT" sz="2400" b="1" dirty="0" err="1" smtClean="0">
                <a:latin typeface="Palatino Linotype" panose="02040502050505030304" pitchFamily="18" charset="0"/>
              </a:rPr>
              <a:t>Material</a:t>
            </a:r>
            <a:r>
              <a:rPr lang="lt-LT" sz="2400" b="1" dirty="0" smtClean="0">
                <a:latin typeface="Palatino Linotype" panose="02040502050505030304" pitchFamily="18" charset="0"/>
              </a:rPr>
              <a:t> </a:t>
            </a:r>
            <a:r>
              <a:rPr lang="lt-LT" sz="2400" b="1" dirty="0" err="1" smtClean="0">
                <a:latin typeface="Palatino Linotype" panose="02040502050505030304" pitchFamily="18" charset="0"/>
              </a:rPr>
              <a:t>and</a:t>
            </a:r>
            <a:r>
              <a:rPr lang="lt-LT" sz="2400" b="1" dirty="0" smtClean="0">
                <a:latin typeface="Palatino Linotype" panose="02040502050505030304" pitchFamily="18" charset="0"/>
              </a:rPr>
              <a:t> </a:t>
            </a:r>
            <a:r>
              <a:rPr lang="lt-LT" sz="2400" b="1" dirty="0" err="1" smtClean="0">
                <a:latin typeface="Palatino Linotype" panose="02040502050505030304" pitchFamily="18" charset="0"/>
              </a:rPr>
              <a:t>method</a:t>
            </a:r>
            <a:r>
              <a:rPr lang="fr-FR" sz="2400" b="1" dirty="0" smtClean="0">
                <a:latin typeface="Palatino Linotype" panose="02040502050505030304" pitchFamily="18" charset="0"/>
              </a:rPr>
              <a:t>s</a:t>
            </a:r>
            <a:endParaRPr lang="fr-FR" sz="2400" b="1" dirty="0">
              <a:latin typeface="Palatino Linotype" panose="0204050205050503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19139114"/>
              </p:ext>
            </p:extLst>
          </p:nvPr>
        </p:nvGraphicFramePr>
        <p:xfrm>
          <a:off x="204474" y="556306"/>
          <a:ext cx="4946737" cy="6201883"/>
        </p:xfrm>
        <a:graphic>
          <a:graphicData uri="http://schemas.openxmlformats.org/drawingml/2006/table">
            <a:tbl>
              <a:tblPr firstRow="1" bandRow="1">
                <a:tableStyleId>{5C22544A-7EE6-4342-B048-85BDC9FD1C3A}</a:tableStyleId>
              </a:tblPr>
              <a:tblGrid>
                <a:gridCol w="3518163">
                  <a:extLst>
                    <a:ext uri="{9D8B030D-6E8A-4147-A177-3AD203B41FA5}">
                      <a16:colId xmlns:a16="http://schemas.microsoft.com/office/drawing/2014/main" val="20000"/>
                    </a:ext>
                  </a:extLst>
                </a:gridCol>
                <a:gridCol w="1428574">
                  <a:extLst>
                    <a:ext uri="{9D8B030D-6E8A-4147-A177-3AD203B41FA5}">
                      <a16:colId xmlns:a16="http://schemas.microsoft.com/office/drawing/2014/main" val="20001"/>
                    </a:ext>
                  </a:extLst>
                </a:gridCol>
              </a:tblGrid>
              <a:tr h="530729">
                <a:tc>
                  <a:txBody>
                    <a:bodyPr/>
                    <a:lstStyle/>
                    <a:p>
                      <a:r>
                        <a:rPr lang="lt-LT" sz="2000" dirty="0" smtClean="0">
                          <a:latin typeface="Palatino Linotype" panose="02040502050505030304" pitchFamily="18" charset="0"/>
                        </a:rPr>
                        <a:t>S</a:t>
                      </a:r>
                      <a:r>
                        <a:rPr lang="en-US" sz="2000" dirty="0" err="1" smtClean="0">
                          <a:latin typeface="Palatino Linotype" panose="02040502050505030304" pitchFamily="18" charset="0"/>
                        </a:rPr>
                        <a:t>pecies</a:t>
                      </a:r>
                      <a:endParaRPr lang="en-US" sz="2000" dirty="0">
                        <a:latin typeface="Palatino Linotype" panose="02040502050505030304" pitchFamily="18" charset="0"/>
                      </a:endParaRPr>
                    </a:p>
                  </a:txBody>
                  <a:tcPr/>
                </a:tc>
                <a:tc>
                  <a:txBody>
                    <a:bodyPr/>
                    <a:lstStyle/>
                    <a:p>
                      <a:r>
                        <a:rPr lang="lt-LT" sz="2000" dirty="0" smtClean="0">
                          <a:latin typeface="Palatino Linotype" panose="02040502050505030304" pitchFamily="18" charset="0"/>
                        </a:rPr>
                        <a:t>Diet</a:t>
                      </a:r>
                      <a:endParaRPr lang="en-US" sz="2000" dirty="0">
                        <a:latin typeface="Palatino Linotype" panose="02040502050505030304" pitchFamily="18" charset="0"/>
                      </a:endParaRPr>
                    </a:p>
                  </a:txBody>
                  <a:tcPr/>
                </a:tc>
                <a:extLst>
                  <a:ext uri="{0D108BD9-81ED-4DB2-BD59-A6C34878D82A}">
                    <a16:rowId xmlns:a16="http://schemas.microsoft.com/office/drawing/2014/main" val="10000"/>
                  </a:ext>
                </a:extLst>
              </a:tr>
              <a:tr h="455486">
                <a:tc>
                  <a:txBody>
                    <a:bodyPr/>
                    <a:lstStyle/>
                    <a:p>
                      <a:r>
                        <a:rPr lang="lt-LT" sz="1600" dirty="0" smtClean="0">
                          <a:latin typeface="Palatino Linotype" panose="02040502050505030304" pitchFamily="18" charset="0"/>
                        </a:rPr>
                        <a:t>C</a:t>
                      </a:r>
                      <a:r>
                        <a:rPr lang="en-US" sz="1600" dirty="0" err="1" smtClean="0">
                          <a:latin typeface="Palatino Linotype" panose="02040502050505030304" pitchFamily="18" charset="0"/>
                        </a:rPr>
                        <a:t>ommon</a:t>
                      </a:r>
                      <a:r>
                        <a:rPr lang="en-US" sz="1600" dirty="0" smtClean="0">
                          <a:latin typeface="Palatino Linotype" panose="02040502050505030304" pitchFamily="18" charset="0"/>
                        </a:rPr>
                        <a:t> shrew</a:t>
                      </a:r>
                      <a:r>
                        <a:rPr lang="lt-LT" sz="1600" dirty="0" smtClean="0">
                          <a:latin typeface="Palatino Linotype" panose="02040502050505030304" pitchFamily="18" charset="0"/>
                        </a:rPr>
                        <a:t>  (</a:t>
                      </a:r>
                      <a:r>
                        <a:rPr lang="lt-LT" sz="1600" i="1" dirty="0" smtClean="0">
                          <a:latin typeface="Palatino Linotype" panose="02040502050505030304" pitchFamily="18" charset="0"/>
                        </a:rPr>
                        <a:t>Sorex araneus</a:t>
                      </a:r>
                      <a:r>
                        <a:rPr lang="lt-LT" sz="1600" dirty="0" smtClean="0">
                          <a:latin typeface="Palatino Linotype" panose="02040502050505030304" pitchFamily="18" charset="0"/>
                        </a:rPr>
                        <a:t>)</a:t>
                      </a:r>
                      <a:endParaRPr lang="en-US" sz="1600" dirty="0">
                        <a:latin typeface="Palatino Linotype" panose="02040502050505030304" pitchFamily="18" charset="0"/>
                      </a:endParaRPr>
                    </a:p>
                  </a:txBody>
                  <a:tcPr/>
                </a:tc>
                <a:tc>
                  <a:txBody>
                    <a:bodyPr/>
                    <a:lstStyle/>
                    <a:p>
                      <a:r>
                        <a:rPr lang="en-US" sz="1600" dirty="0" smtClean="0">
                          <a:latin typeface="Palatino Linotype" panose="02040502050505030304" pitchFamily="18" charset="0"/>
                        </a:rPr>
                        <a:t>Insectivores</a:t>
                      </a:r>
                      <a:r>
                        <a:rPr lang="en-US" sz="1600" dirty="0" smtClean="0"/>
                        <a:t> </a:t>
                      </a:r>
                      <a:endParaRPr lang="en-US" sz="1600" dirty="0"/>
                    </a:p>
                  </a:txBody>
                  <a:tcPr/>
                </a:tc>
                <a:extLst>
                  <a:ext uri="{0D108BD9-81ED-4DB2-BD59-A6C34878D82A}">
                    <a16:rowId xmlns:a16="http://schemas.microsoft.com/office/drawing/2014/main" val="10001"/>
                  </a:ext>
                </a:extLst>
              </a:tr>
              <a:tr h="475904">
                <a:tc>
                  <a:txBody>
                    <a:bodyPr/>
                    <a:lstStyle/>
                    <a:p>
                      <a:r>
                        <a:rPr lang="lt-LT" sz="1600" dirty="0" smtClean="0">
                          <a:latin typeface="Palatino Linotype" panose="02040502050505030304" pitchFamily="18" charset="0"/>
                        </a:rPr>
                        <a:t>P</a:t>
                      </a:r>
                      <a:r>
                        <a:rPr lang="en-US" sz="1600" dirty="0" err="1" smtClean="0">
                          <a:latin typeface="Palatino Linotype" panose="02040502050505030304" pitchFamily="18" charset="0"/>
                        </a:rPr>
                        <a:t>ygmy</a:t>
                      </a:r>
                      <a:r>
                        <a:rPr lang="en-US" sz="1600" dirty="0" smtClean="0">
                          <a:latin typeface="Palatino Linotype" panose="02040502050505030304" pitchFamily="18" charset="0"/>
                        </a:rPr>
                        <a:t> shrew (</a:t>
                      </a:r>
                      <a:r>
                        <a:rPr lang="en-US" sz="1600" i="1" dirty="0" err="1" smtClean="0">
                          <a:latin typeface="Palatino Linotype" panose="02040502050505030304" pitchFamily="18" charset="0"/>
                        </a:rPr>
                        <a:t>Sorex</a:t>
                      </a:r>
                      <a:r>
                        <a:rPr lang="en-US" sz="1600" i="1" dirty="0" smtClean="0">
                          <a:latin typeface="Palatino Linotype" panose="02040502050505030304" pitchFamily="18" charset="0"/>
                        </a:rPr>
                        <a:t> </a:t>
                      </a:r>
                      <a:r>
                        <a:rPr lang="en-US" sz="1600" i="1" dirty="0" err="1" smtClean="0">
                          <a:latin typeface="Palatino Linotype" panose="02040502050505030304" pitchFamily="18" charset="0"/>
                        </a:rPr>
                        <a:t>minutus</a:t>
                      </a:r>
                      <a:r>
                        <a:rPr lang="en-US" sz="1600" dirty="0" smtClean="0">
                          <a:latin typeface="Palatino Linotype" panose="02040502050505030304" pitchFamily="18" charset="0"/>
                        </a:rPr>
                        <a:t>)</a:t>
                      </a:r>
                      <a:endParaRPr lang="en-US" sz="1600" dirty="0">
                        <a:latin typeface="Palatino Linotype" panose="02040502050505030304" pitchFamily="18" charset="0"/>
                      </a:endParaRPr>
                    </a:p>
                  </a:txBody>
                  <a:tcPr/>
                </a:tc>
                <a:tc>
                  <a:txBody>
                    <a:bodyPr/>
                    <a:lstStyle/>
                    <a:p>
                      <a:r>
                        <a:rPr lang="en-US" sz="1600" dirty="0" smtClean="0">
                          <a:latin typeface="Palatino Linotype" panose="02040502050505030304" pitchFamily="18" charset="0"/>
                        </a:rPr>
                        <a:t>Insectivores</a:t>
                      </a:r>
                      <a:endParaRPr lang="en-US" sz="1600" dirty="0"/>
                    </a:p>
                  </a:txBody>
                  <a:tcPr/>
                </a:tc>
                <a:extLst>
                  <a:ext uri="{0D108BD9-81ED-4DB2-BD59-A6C34878D82A}">
                    <a16:rowId xmlns:a16="http://schemas.microsoft.com/office/drawing/2014/main" val="10002"/>
                  </a:ext>
                </a:extLst>
              </a:tr>
              <a:tr h="455486">
                <a:tc>
                  <a:txBody>
                    <a:bodyPr/>
                    <a:lstStyle/>
                    <a:p>
                      <a:r>
                        <a:rPr lang="lt-LT" sz="1600" dirty="0" smtClean="0">
                          <a:latin typeface="Palatino Linotype" panose="02040502050505030304" pitchFamily="18" charset="0"/>
                        </a:rPr>
                        <a:t>H</a:t>
                      </a:r>
                      <a:r>
                        <a:rPr lang="en-US" sz="1600" dirty="0" err="1" smtClean="0">
                          <a:latin typeface="Palatino Linotype" panose="02040502050505030304" pitchFamily="18" charset="0"/>
                        </a:rPr>
                        <a:t>ouse</a:t>
                      </a:r>
                      <a:r>
                        <a:rPr lang="en-US" sz="1600" dirty="0" smtClean="0">
                          <a:latin typeface="Palatino Linotype" panose="02040502050505030304" pitchFamily="18" charset="0"/>
                        </a:rPr>
                        <a:t> mouse (</a:t>
                      </a:r>
                      <a:r>
                        <a:rPr lang="en-US" sz="1600" i="1" dirty="0" err="1" smtClean="0">
                          <a:latin typeface="Palatino Linotype" panose="02040502050505030304" pitchFamily="18" charset="0"/>
                        </a:rPr>
                        <a:t>Mus</a:t>
                      </a:r>
                      <a:r>
                        <a:rPr lang="en-US" sz="1600" i="1" dirty="0" smtClean="0">
                          <a:latin typeface="Palatino Linotype" panose="02040502050505030304" pitchFamily="18" charset="0"/>
                        </a:rPr>
                        <a:t> </a:t>
                      </a:r>
                      <a:r>
                        <a:rPr lang="en-US" sz="1600" i="1" dirty="0" err="1" smtClean="0">
                          <a:latin typeface="Palatino Linotype" panose="02040502050505030304" pitchFamily="18" charset="0"/>
                        </a:rPr>
                        <a:t>musculus</a:t>
                      </a:r>
                      <a:r>
                        <a:rPr lang="en-US" sz="1600" dirty="0" smtClean="0">
                          <a:latin typeface="Palatino Linotype" panose="02040502050505030304" pitchFamily="18" charset="0"/>
                        </a:rPr>
                        <a:t>)</a:t>
                      </a:r>
                      <a:endParaRPr lang="en-US" sz="1600" dirty="0">
                        <a:latin typeface="Palatino Linotype" panose="02040502050505030304" pitchFamily="18" charset="0"/>
                      </a:endParaRPr>
                    </a:p>
                  </a:txBody>
                  <a:tcPr/>
                </a:tc>
                <a:tc>
                  <a:txBody>
                    <a:bodyPr/>
                    <a:lstStyle/>
                    <a:p>
                      <a:r>
                        <a:rPr lang="lt-LT" sz="1600" dirty="0" smtClean="0">
                          <a:latin typeface="Palatino Linotype" panose="02040502050505030304" pitchFamily="18" charset="0"/>
                        </a:rPr>
                        <a:t>O</a:t>
                      </a:r>
                      <a:r>
                        <a:rPr lang="en-US" sz="1600" dirty="0" err="1" smtClean="0">
                          <a:latin typeface="Palatino Linotype" panose="02040502050505030304" pitchFamily="18" charset="0"/>
                        </a:rPr>
                        <a:t>mnivores</a:t>
                      </a:r>
                      <a:endParaRPr lang="en-US" sz="1600" dirty="0">
                        <a:latin typeface="Palatino Linotype" panose="02040502050505030304" pitchFamily="18" charset="0"/>
                      </a:endParaRPr>
                    </a:p>
                  </a:txBody>
                  <a:tcPr/>
                </a:tc>
                <a:extLst>
                  <a:ext uri="{0D108BD9-81ED-4DB2-BD59-A6C34878D82A}">
                    <a16:rowId xmlns:a16="http://schemas.microsoft.com/office/drawing/2014/main" val="10003"/>
                  </a:ext>
                </a:extLst>
              </a:tr>
              <a:tr h="455486">
                <a:tc>
                  <a:txBody>
                    <a:bodyPr/>
                    <a:lstStyle/>
                    <a:p>
                      <a:r>
                        <a:rPr lang="lt-LT" sz="1600" dirty="0" smtClean="0">
                          <a:latin typeface="Palatino Linotype" panose="02040502050505030304" pitchFamily="18" charset="0"/>
                        </a:rPr>
                        <a:t>H</a:t>
                      </a:r>
                      <a:r>
                        <a:rPr lang="en-US" sz="1600" dirty="0" err="1" smtClean="0">
                          <a:latin typeface="Palatino Linotype" panose="02040502050505030304" pitchFamily="18" charset="0"/>
                        </a:rPr>
                        <a:t>arvest</a:t>
                      </a:r>
                      <a:r>
                        <a:rPr lang="en-US" sz="1600" dirty="0" smtClean="0">
                          <a:latin typeface="Palatino Linotype" panose="02040502050505030304" pitchFamily="18" charset="0"/>
                        </a:rPr>
                        <a:t> mouse (</a:t>
                      </a:r>
                      <a:r>
                        <a:rPr lang="en-US" sz="1600" i="1" dirty="0" err="1" smtClean="0">
                          <a:latin typeface="Palatino Linotype" panose="02040502050505030304" pitchFamily="18" charset="0"/>
                        </a:rPr>
                        <a:t>Micromys</a:t>
                      </a:r>
                      <a:r>
                        <a:rPr lang="en-US" sz="1600" i="1" dirty="0" smtClean="0">
                          <a:latin typeface="Palatino Linotype" panose="02040502050505030304" pitchFamily="18" charset="0"/>
                        </a:rPr>
                        <a:t> </a:t>
                      </a:r>
                      <a:r>
                        <a:rPr lang="en-US" sz="1600" i="1" dirty="0" err="1" smtClean="0">
                          <a:latin typeface="Palatino Linotype" panose="02040502050505030304" pitchFamily="18" charset="0"/>
                        </a:rPr>
                        <a:t>minutus</a:t>
                      </a:r>
                      <a:r>
                        <a:rPr lang="en-US" sz="1600" dirty="0" smtClean="0">
                          <a:latin typeface="Palatino Linotype" panose="02040502050505030304" pitchFamily="18" charset="0"/>
                        </a:rPr>
                        <a:t>)</a:t>
                      </a:r>
                      <a:endParaRPr lang="en-US" sz="1600" dirty="0">
                        <a:latin typeface="Palatino Linotype" panose="02040502050505030304" pitchFamily="18" charset="0"/>
                      </a:endParaRPr>
                    </a:p>
                  </a:txBody>
                  <a:tcPr/>
                </a:tc>
                <a:tc>
                  <a:txBody>
                    <a:bodyPr/>
                    <a:lstStyle/>
                    <a:p>
                      <a:r>
                        <a:rPr lang="lt-LT" sz="1600" dirty="0" smtClean="0">
                          <a:latin typeface="Palatino Linotype" panose="02040502050505030304" pitchFamily="18" charset="0"/>
                        </a:rPr>
                        <a:t>G</a:t>
                      </a:r>
                      <a:r>
                        <a:rPr lang="en-US" sz="1600" dirty="0" err="1" smtClean="0">
                          <a:latin typeface="Palatino Linotype" panose="02040502050505030304" pitchFamily="18" charset="0"/>
                        </a:rPr>
                        <a:t>ranivores</a:t>
                      </a:r>
                      <a:endParaRPr lang="en-US" sz="1600" dirty="0">
                        <a:latin typeface="Palatino Linotype" panose="02040502050505030304" pitchFamily="18" charset="0"/>
                      </a:endParaRPr>
                    </a:p>
                  </a:txBody>
                  <a:tcPr/>
                </a:tc>
                <a:extLst>
                  <a:ext uri="{0D108BD9-81ED-4DB2-BD59-A6C34878D82A}">
                    <a16:rowId xmlns:a16="http://schemas.microsoft.com/office/drawing/2014/main" val="10004"/>
                  </a:ext>
                </a:extLst>
              </a:tr>
              <a:tr h="775681">
                <a:tc>
                  <a:txBody>
                    <a:bodyPr/>
                    <a:lstStyle/>
                    <a:p>
                      <a:r>
                        <a:rPr lang="lt-LT" sz="1600" dirty="0" smtClean="0">
                          <a:latin typeface="Palatino Linotype" panose="02040502050505030304" pitchFamily="18" charset="0"/>
                        </a:rPr>
                        <a:t>Y</a:t>
                      </a:r>
                      <a:r>
                        <a:rPr lang="en-US" sz="1600" dirty="0" err="1" smtClean="0">
                          <a:latin typeface="Palatino Linotype" panose="02040502050505030304" pitchFamily="18" charset="0"/>
                        </a:rPr>
                        <a:t>ellow</a:t>
                      </a:r>
                      <a:r>
                        <a:rPr lang="en-US" sz="1600" dirty="0" smtClean="0">
                          <a:latin typeface="Palatino Linotype" panose="02040502050505030304" pitchFamily="18" charset="0"/>
                        </a:rPr>
                        <a:t>-necked mouse (</a:t>
                      </a:r>
                      <a:r>
                        <a:rPr lang="en-US" sz="1600" i="1" dirty="0" err="1" smtClean="0">
                          <a:latin typeface="Palatino Linotype" panose="02040502050505030304" pitchFamily="18" charset="0"/>
                        </a:rPr>
                        <a:t>Apodemus</a:t>
                      </a:r>
                      <a:r>
                        <a:rPr lang="en-US" sz="1600" i="1" dirty="0" smtClean="0">
                          <a:latin typeface="Palatino Linotype" panose="02040502050505030304" pitchFamily="18" charset="0"/>
                        </a:rPr>
                        <a:t> </a:t>
                      </a:r>
                      <a:r>
                        <a:rPr lang="en-US" sz="1600" i="1" dirty="0" err="1" smtClean="0">
                          <a:latin typeface="Palatino Linotype" panose="02040502050505030304" pitchFamily="18" charset="0"/>
                        </a:rPr>
                        <a:t>flavicollis</a:t>
                      </a:r>
                      <a:r>
                        <a:rPr lang="en-US" sz="1600" dirty="0" smtClean="0">
                          <a:latin typeface="Palatino Linotype" panose="02040502050505030304" pitchFamily="18" charset="0"/>
                        </a:rPr>
                        <a:t>)</a:t>
                      </a:r>
                      <a:endParaRPr lang="en-US" sz="1600" dirty="0">
                        <a:latin typeface="Palatino Linotype" panose="02040502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dirty="0" smtClean="0">
                          <a:latin typeface="Palatino Linotype" panose="02040502050505030304" pitchFamily="18" charset="0"/>
                        </a:rPr>
                        <a:t>G</a:t>
                      </a:r>
                      <a:r>
                        <a:rPr lang="en-US" sz="1600" dirty="0" err="1" smtClean="0">
                          <a:latin typeface="Palatino Linotype" panose="02040502050505030304" pitchFamily="18" charset="0"/>
                        </a:rPr>
                        <a:t>ranivores</a:t>
                      </a:r>
                      <a:endParaRPr lang="en-US" sz="1600" dirty="0" smtClean="0">
                        <a:latin typeface="Palatino Linotype" panose="02040502050505030304" pitchFamily="18" charset="0"/>
                      </a:endParaRPr>
                    </a:p>
                    <a:p>
                      <a:endParaRPr lang="en-US" sz="1600" dirty="0"/>
                    </a:p>
                  </a:txBody>
                  <a:tcPr/>
                </a:tc>
                <a:extLst>
                  <a:ext uri="{0D108BD9-81ED-4DB2-BD59-A6C34878D82A}">
                    <a16:rowId xmlns:a16="http://schemas.microsoft.com/office/drawing/2014/main" val="10005"/>
                  </a:ext>
                </a:extLst>
              </a:tr>
              <a:tr h="775681">
                <a:tc>
                  <a:txBody>
                    <a:bodyPr/>
                    <a:lstStyle/>
                    <a:p>
                      <a:r>
                        <a:rPr lang="lt-LT" sz="1600" dirty="0" smtClean="0">
                          <a:latin typeface="Palatino Linotype" panose="02040502050505030304" pitchFamily="18" charset="0"/>
                        </a:rPr>
                        <a:t>S</a:t>
                      </a:r>
                      <a:r>
                        <a:rPr lang="en-US" sz="1600" dirty="0" err="1" smtClean="0">
                          <a:latin typeface="Palatino Linotype" panose="02040502050505030304" pitchFamily="18" charset="0"/>
                        </a:rPr>
                        <a:t>triped</a:t>
                      </a:r>
                      <a:r>
                        <a:rPr lang="en-US" sz="1600" dirty="0" smtClean="0">
                          <a:latin typeface="Palatino Linotype" panose="02040502050505030304" pitchFamily="18" charset="0"/>
                        </a:rPr>
                        <a:t> field mouse (</a:t>
                      </a:r>
                      <a:r>
                        <a:rPr lang="en-US" sz="1600" i="1" dirty="0" err="1" smtClean="0">
                          <a:latin typeface="Palatino Linotype" panose="02040502050505030304" pitchFamily="18" charset="0"/>
                        </a:rPr>
                        <a:t>Apodemus</a:t>
                      </a:r>
                      <a:r>
                        <a:rPr lang="en-US" sz="1600" i="1" dirty="0" smtClean="0">
                          <a:latin typeface="Palatino Linotype" panose="02040502050505030304" pitchFamily="18" charset="0"/>
                        </a:rPr>
                        <a:t> </a:t>
                      </a:r>
                      <a:r>
                        <a:rPr lang="en-US" sz="1600" i="1" dirty="0" err="1" smtClean="0">
                          <a:latin typeface="Palatino Linotype" panose="02040502050505030304" pitchFamily="18" charset="0"/>
                        </a:rPr>
                        <a:t>agrarius</a:t>
                      </a:r>
                      <a:r>
                        <a:rPr lang="en-US" sz="1600" dirty="0" smtClean="0">
                          <a:latin typeface="Palatino Linotype" panose="02040502050505030304" pitchFamily="18" charset="0"/>
                        </a:rPr>
                        <a:t>)</a:t>
                      </a:r>
                      <a:endParaRPr lang="en-US" sz="1600" dirty="0">
                        <a:latin typeface="Palatino Linotype" panose="02040502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dirty="0" smtClean="0">
                          <a:latin typeface="Palatino Linotype" panose="02040502050505030304" pitchFamily="18" charset="0"/>
                        </a:rPr>
                        <a:t>G</a:t>
                      </a:r>
                      <a:r>
                        <a:rPr lang="en-US" sz="1600" dirty="0" err="1" smtClean="0">
                          <a:latin typeface="Palatino Linotype" panose="02040502050505030304" pitchFamily="18" charset="0"/>
                        </a:rPr>
                        <a:t>ranivores</a:t>
                      </a:r>
                      <a:endParaRPr lang="en-US" sz="1600" dirty="0" smtClean="0">
                        <a:latin typeface="Palatino Linotype" panose="02040502050505030304" pitchFamily="18" charset="0"/>
                      </a:endParaRPr>
                    </a:p>
                    <a:p>
                      <a:endParaRPr lang="en-US" sz="1600" dirty="0"/>
                    </a:p>
                  </a:txBody>
                  <a:tcPr/>
                </a:tc>
                <a:extLst>
                  <a:ext uri="{0D108BD9-81ED-4DB2-BD59-A6C34878D82A}">
                    <a16:rowId xmlns:a16="http://schemas.microsoft.com/office/drawing/2014/main" val="10006"/>
                  </a:ext>
                </a:extLst>
              </a:tr>
              <a:tr h="455486">
                <a:tc>
                  <a:txBody>
                    <a:bodyPr/>
                    <a:lstStyle/>
                    <a:p>
                      <a:r>
                        <a:rPr lang="lt-LT" sz="1600" dirty="0" smtClean="0">
                          <a:latin typeface="Palatino Linotype" panose="02040502050505030304" pitchFamily="18" charset="0"/>
                        </a:rPr>
                        <a:t>C</a:t>
                      </a:r>
                      <a:r>
                        <a:rPr lang="en-US" sz="1600" dirty="0" err="1" smtClean="0">
                          <a:latin typeface="Palatino Linotype" panose="02040502050505030304" pitchFamily="18" charset="0"/>
                        </a:rPr>
                        <a:t>ommon</a:t>
                      </a:r>
                      <a:r>
                        <a:rPr lang="en-US" sz="1600" dirty="0" smtClean="0">
                          <a:latin typeface="Palatino Linotype" panose="02040502050505030304" pitchFamily="18" charset="0"/>
                        </a:rPr>
                        <a:t> vole (</a:t>
                      </a:r>
                      <a:r>
                        <a:rPr lang="en-US" sz="1600" i="1" dirty="0" err="1" smtClean="0">
                          <a:latin typeface="Palatino Linotype" panose="02040502050505030304" pitchFamily="18" charset="0"/>
                        </a:rPr>
                        <a:t>Microtus</a:t>
                      </a:r>
                      <a:r>
                        <a:rPr lang="en-US" sz="1600" i="1" dirty="0" smtClean="0">
                          <a:latin typeface="Palatino Linotype" panose="02040502050505030304" pitchFamily="18" charset="0"/>
                        </a:rPr>
                        <a:t> </a:t>
                      </a:r>
                      <a:r>
                        <a:rPr lang="en-US" sz="1600" i="1" dirty="0" err="1" smtClean="0">
                          <a:latin typeface="Palatino Linotype" panose="02040502050505030304" pitchFamily="18" charset="0"/>
                        </a:rPr>
                        <a:t>arvalis</a:t>
                      </a:r>
                      <a:r>
                        <a:rPr lang="en-US" sz="1600" dirty="0" smtClean="0">
                          <a:latin typeface="Palatino Linotype" panose="02040502050505030304" pitchFamily="18" charset="0"/>
                        </a:rPr>
                        <a:t>)</a:t>
                      </a:r>
                      <a:endParaRPr lang="en-US" sz="1600" dirty="0">
                        <a:latin typeface="Palatino Linotype" panose="02040502050505030304" pitchFamily="18" charset="0"/>
                      </a:endParaRPr>
                    </a:p>
                  </a:txBody>
                  <a:tcPr/>
                </a:tc>
                <a:tc>
                  <a:txBody>
                    <a:bodyPr/>
                    <a:lstStyle/>
                    <a:p>
                      <a:r>
                        <a:rPr lang="en-US" sz="1600" dirty="0" smtClean="0">
                          <a:latin typeface="Palatino Linotype" panose="02040502050505030304" pitchFamily="18" charset="0"/>
                        </a:rPr>
                        <a:t>Herbivores</a:t>
                      </a:r>
                      <a:endParaRPr lang="en-US" sz="1600" dirty="0">
                        <a:latin typeface="Palatino Linotype" panose="02040502050505030304" pitchFamily="18" charset="0"/>
                      </a:endParaRPr>
                    </a:p>
                  </a:txBody>
                  <a:tcPr/>
                </a:tc>
                <a:extLst>
                  <a:ext uri="{0D108BD9-81ED-4DB2-BD59-A6C34878D82A}">
                    <a16:rowId xmlns:a16="http://schemas.microsoft.com/office/drawing/2014/main" val="10007"/>
                  </a:ext>
                </a:extLst>
              </a:tr>
              <a:tr h="455486">
                <a:tc>
                  <a:txBody>
                    <a:bodyPr/>
                    <a:lstStyle/>
                    <a:p>
                      <a:r>
                        <a:rPr lang="lt-LT" sz="1600" dirty="0" smtClean="0">
                          <a:latin typeface="Palatino Linotype" panose="02040502050505030304" pitchFamily="18" charset="0"/>
                        </a:rPr>
                        <a:t>F</a:t>
                      </a:r>
                      <a:r>
                        <a:rPr lang="en-US" sz="1600" dirty="0" err="1" smtClean="0">
                          <a:latin typeface="Palatino Linotype" panose="02040502050505030304" pitchFamily="18" charset="0"/>
                        </a:rPr>
                        <a:t>ield</a:t>
                      </a:r>
                      <a:r>
                        <a:rPr lang="en-US" sz="1600" dirty="0" smtClean="0">
                          <a:latin typeface="Palatino Linotype" panose="02040502050505030304" pitchFamily="18" charset="0"/>
                        </a:rPr>
                        <a:t> vole (</a:t>
                      </a:r>
                      <a:r>
                        <a:rPr lang="en-US" sz="1600" i="1" dirty="0" err="1" smtClean="0">
                          <a:latin typeface="Palatino Linotype" panose="02040502050505030304" pitchFamily="18" charset="0"/>
                        </a:rPr>
                        <a:t>Microtus</a:t>
                      </a:r>
                      <a:r>
                        <a:rPr lang="en-US" sz="1600" i="1" dirty="0" smtClean="0">
                          <a:latin typeface="Palatino Linotype" panose="02040502050505030304" pitchFamily="18" charset="0"/>
                        </a:rPr>
                        <a:t> </a:t>
                      </a:r>
                      <a:r>
                        <a:rPr lang="en-US" sz="1600" i="1" dirty="0" err="1" smtClean="0">
                          <a:latin typeface="Palatino Linotype" panose="02040502050505030304" pitchFamily="18" charset="0"/>
                        </a:rPr>
                        <a:t>agrestis</a:t>
                      </a:r>
                      <a:r>
                        <a:rPr lang="en-US" sz="1600" dirty="0" smtClean="0">
                          <a:latin typeface="Palatino Linotype" panose="02040502050505030304" pitchFamily="18" charset="0"/>
                        </a:rPr>
                        <a:t>)</a:t>
                      </a:r>
                      <a:endParaRPr lang="en-US" sz="1600" dirty="0">
                        <a:latin typeface="Palatino Linotype" panose="02040502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Palatino Linotype" panose="02040502050505030304" pitchFamily="18" charset="0"/>
                        </a:rPr>
                        <a:t>Herbivores</a:t>
                      </a:r>
                    </a:p>
                  </a:txBody>
                  <a:tcPr/>
                </a:tc>
                <a:extLst>
                  <a:ext uri="{0D108BD9-81ED-4DB2-BD59-A6C34878D82A}">
                    <a16:rowId xmlns:a16="http://schemas.microsoft.com/office/drawing/2014/main" val="10008"/>
                  </a:ext>
                </a:extLst>
              </a:tr>
              <a:tr h="455486">
                <a:tc>
                  <a:txBody>
                    <a:bodyPr/>
                    <a:lstStyle/>
                    <a:p>
                      <a:r>
                        <a:rPr lang="lt-LT" sz="1600" dirty="0" smtClean="0">
                          <a:latin typeface="Palatino Linotype" panose="02040502050505030304" pitchFamily="18" charset="0"/>
                        </a:rPr>
                        <a:t>R</a:t>
                      </a:r>
                      <a:r>
                        <a:rPr lang="en-US" sz="1600" dirty="0" err="1" smtClean="0">
                          <a:latin typeface="Palatino Linotype" panose="02040502050505030304" pitchFamily="18" charset="0"/>
                        </a:rPr>
                        <a:t>oot</a:t>
                      </a:r>
                      <a:r>
                        <a:rPr lang="en-US" sz="1600" dirty="0" smtClean="0">
                          <a:latin typeface="Palatino Linotype" panose="02040502050505030304" pitchFamily="18" charset="0"/>
                        </a:rPr>
                        <a:t> vole (</a:t>
                      </a:r>
                      <a:r>
                        <a:rPr lang="en-US" sz="1600" i="1" dirty="0" err="1" smtClean="0">
                          <a:latin typeface="Palatino Linotype" panose="02040502050505030304" pitchFamily="18" charset="0"/>
                        </a:rPr>
                        <a:t>Microtus</a:t>
                      </a:r>
                      <a:r>
                        <a:rPr lang="en-US" sz="1600" i="1" dirty="0" smtClean="0">
                          <a:latin typeface="Palatino Linotype" panose="02040502050505030304" pitchFamily="18" charset="0"/>
                        </a:rPr>
                        <a:t> </a:t>
                      </a:r>
                      <a:r>
                        <a:rPr lang="en-US" sz="1600" i="1" dirty="0" err="1" smtClean="0">
                          <a:latin typeface="Palatino Linotype" panose="02040502050505030304" pitchFamily="18" charset="0"/>
                        </a:rPr>
                        <a:t>oeconomus</a:t>
                      </a:r>
                      <a:r>
                        <a:rPr lang="en-US" sz="1600" dirty="0" smtClean="0">
                          <a:latin typeface="Palatino Linotype" panose="02040502050505030304" pitchFamily="18" charset="0"/>
                        </a:rPr>
                        <a:t>)</a:t>
                      </a:r>
                      <a:endParaRPr lang="en-US" sz="1600" dirty="0">
                        <a:latin typeface="Palatino Linotype" panose="02040502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Palatino Linotype" panose="02040502050505030304" pitchFamily="18" charset="0"/>
                        </a:rPr>
                        <a:t>Herbivores</a:t>
                      </a:r>
                    </a:p>
                  </a:txBody>
                  <a:tcPr/>
                </a:tc>
                <a:extLst>
                  <a:ext uri="{0D108BD9-81ED-4DB2-BD59-A6C34878D82A}">
                    <a16:rowId xmlns:a16="http://schemas.microsoft.com/office/drawing/2014/main" val="10009"/>
                  </a:ext>
                </a:extLst>
              </a:tr>
              <a:tr h="455486">
                <a:tc>
                  <a:txBody>
                    <a:bodyPr/>
                    <a:lstStyle/>
                    <a:p>
                      <a:r>
                        <a:rPr lang="lt-LT" sz="1600" dirty="0" smtClean="0">
                          <a:latin typeface="Palatino Linotype" panose="02040502050505030304" pitchFamily="18" charset="0"/>
                        </a:rPr>
                        <a:t>B</a:t>
                      </a:r>
                      <a:r>
                        <a:rPr lang="en-US" sz="1600" dirty="0" err="1" smtClean="0">
                          <a:latin typeface="Palatino Linotype" panose="02040502050505030304" pitchFamily="18" charset="0"/>
                        </a:rPr>
                        <a:t>ank</a:t>
                      </a:r>
                      <a:r>
                        <a:rPr lang="en-US" sz="1600" dirty="0" smtClean="0">
                          <a:latin typeface="Palatino Linotype" panose="02040502050505030304" pitchFamily="18" charset="0"/>
                        </a:rPr>
                        <a:t> vole (</a:t>
                      </a:r>
                      <a:r>
                        <a:rPr lang="en-US" sz="1600" i="1" dirty="0" err="1" smtClean="0">
                          <a:latin typeface="Palatino Linotype" panose="02040502050505030304" pitchFamily="18" charset="0"/>
                        </a:rPr>
                        <a:t>Clethrionomys</a:t>
                      </a:r>
                      <a:r>
                        <a:rPr lang="en-US" sz="1600" i="1" dirty="0" smtClean="0">
                          <a:latin typeface="Palatino Linotype" panose="02040502050505030304" pitchFamily="18" charset="0"/>
                        </a:rPr>
                        <a:t> </a:t>
                      </a:r>
                      <a:r>
                        <a:rPr lang="en-US" sz="1600" i="1" dirty="0" err="1" smtClean="0">
                          <a:latin typeface="Palatino Linotype" panose="02040502050505030304" pitchFamily="18" charset="0"/>
                        </a:rPr>
                        <a:t>glareolus</a:t>
                      </a:r>
                      <a:r>
                        <a:rPr lang="en-US" sz="1600" dirty="0" smtClean="0">
                          <a:latin typeface="Palatino Linotype" panose="02040502050505030304" pitchFamily="18" charset="0"/>
                        </a:rPr>
                        <a:t>)</a:t>
                      </a:r>
                      <a:endParaRPr lang="en-US" sz="1600" dirty="0">
                        <a:latin typeface="Palatino Linotype" panose="02040502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dirty="0" smtClean="0">
                          <a:latin typeface="Palatino Linotype" panose="02040502050505030304" pitchFamily="18" charset="0"/>
                        </a:rPr>
                        <a:t>O</a:t>
                      </a:r>
                      <a:r>
                        <a:rPr lang="en-US" sz="1600" dirty="0" err="1" smtClean="0">
                          <a:latin typeface="Palatino Linotype" panose="02040502050505030304" pitchFamily="18" charset="0"/>
                        </a:rPr>
                        <a:t>mnivores</a:t>
                      </a:r>
                      <a:endParaRPr lang="en-US" sz="1600" dirty="0" smtClean="0">
                        <a:latin typeface="Palatino Linotype" panose="02040502050505030304" pitchFamily="18" charset="0"/>
                      </a:endParaRPr>
                    </a:p>
                  </a:txBody>
                  <a:tcPr/>
                </a:tc>
                <a:extLst>
                  <a:ext uri="{0D108BD9-81ED-4DB2-BD59-A6C34878D82A}">
                    <a16:rowId xmlns:a16="http://schemas.microsoft.com/office/drawing/2014/main" val="10010"/>
                  </a:ext>
                </a:extLst>
              </a:tr>
              <a:tr h="455486">
                <a:tc>
                  <a:txBody>
                    <a:bodyPr/>
                    <a:lstStyle/>
                    <a:p>
                      <a:r>
                        <a:rPr lang="lt-LT" sz="1600" dirty="0" smtClean="0">
                          <a:latin typeface="Palatino Linotype" panose="02040502050505030304" pitchFamily="18" charset="0"/>
                        </a:rPr>
                        <a:t>W</a:t>
                      </a:r>
                      <a:r>
                        <a:rPr lang="en-US" sz="1600" dirty="0" err="1" smtClean="0">
                          <a:latin typeface="Palatino Linotype" panose="02040502050505030304" pitchFamily="18" charset="0"/>
                        </a:rPr>
                        <a:t>ater</a:t>
                      </a:r>
                      <a:r>
                        <a:rPr lang="en-US" sz="1600" dirty="0" smtClean="0">
                          <a:latin typeface="Palatino Linotype" panose="02040502050505030304" pitchFamily="18" charset="0"/>
                        </a:rPr>
                        <a:t> vole (</a:t>
                      </a:r>
                      <a:r>
                        <a:rPr lang="en-US" sz="1600" i="1" dirty="0" err="1" smtClean="0">
                          <a:latin typeface="Palatino Linotype" panose="02040502050505030304" pitchFamily="18" charset="0"/>
                        </a:rPr>
                        <a:t>Arvicola</a:t>
                      </a:r>
                      <a:r>
                        <a:rPr lang="en-US" sz="1600" i="1" dirty="0" smtClean="0">
                          <a:latin typeface="Palatino Linotype" panose="02040502050505030304" pitchFamily="18" charset="0"/>
                        </a:rPr>
                        <a:t> </a:t>
                      </a:r>
                      <a:r>
                        <a:rPr lang="en-US" sz="1600" i="1" dirty="0" err="1" smtClean="0">
                          <a:latin typeface="Palatino Linotype" panose="02040502050505030304" pitchFamily="18" charset="0"/>
                        </a:rPr>
                        <a:t>amphibius</a:t>
                      </a:r>
                      <a:r>
                        <a:rPr lang="en-US" sz="1600" dirty="0" smtClean="0">
                          <a:latin typeface="Palatino Linotype" panose="02040502050505030304" pitchFamily="18" charset="0"/>
                        </a:rPr>
                        <a:t>)</a:t>
                      </a:r>
                      <a:endParaRPr lang="en-US" sz="1600" dirty="0">
                        <a:latin typeface="Palatino Linotype" panose="02040502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Palatino Linotype" panose="02040502050505030304" pitchFamily="18" charset="0"/>
                        </a:rPr>
                        <a:t>Herbivores</a:t>
                      </a:r>
                    </a:p>
                  </a:txBody>
                  <a:tcPr/>
                </a:tc>
                <a:extLst>
                  <a:ext uri="{0D108BD9-81ED-4DB2-BD59-A6C34878D82A}">
                    <a16:rowId xmlns:a16="http://schemas.microsoft.com/office/drawing/2014/main" val="10011"/>
                  </a:ext>
                </a:extLst>
              </a:tr>
            </a:tbl>
          </a:graphicData>
        </a:graphic>
      </p:graphicFrame>
      <p:sp>
        <p:nvSpPr>
          <p:cNvPr id="6" name="TextBox 5"/>
          <p:cNvSpPr txBox="1"/>
          <p:nvPr/>
        </p:nvSpPr>
        <p:spPr>
          <a:xfrm>
            <a:off x="5711869" y="94638"/>
            <a:ext cx="3206663" cy="461665"/>
          </a:xfrm>
          <a:prstGeom prst="rect">
            <a:avLst/>
          </a:prstGeom>
          <a:noFill/>
        </p:spPr>
        <p:txBody>
          <a:bodyPr wrap="square" rtlCol="0">
            <a:spAutoFit/>
          </a:bodyPr>
          <a:lstStyle/>
          <a:p>
            <a:r>
              <a:rPr lang="en-US" sz="2400" dirty="0">
                <a:latin typeface="Palatino Linotype" panose="02040502050505030304" pitchFamily="18" charset="0"/>
              </a:rPr>
              <a:t>Dominant species</a:t>
            </a:r>
          </a:p>
        </p:txBody>
      </p:sp>
      <p:pic>
        <p:nvPicPr>
          <p:cNvPr id="9" name="Picture 2" descr="http://www.agroatlas.ru/content/pests/Apodemus_agrarius/Apodemus_agrari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4603" y="2633397"/>
            <a:ext cx="2846423" cy="145185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5110619" y="4654033"/>
            <a:ext cx="805732" cy="18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110619" y="3317645"/>
            <a:ext cx="820281" cy="740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10619" y="6062597"/>
            <a:ext cx="927614" cy="1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723" y="5564677"/>
            <a:ext cx="2148678" cy="1168394"/>
          </a:xfrm>
          <a:prstGeom prst="rect">
            <a:avLst/>
          </a:prstGeom>
        </p:spPr>
      </p:pic>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4603" y="714983"/>
            <a:ext cx="1954060" cy="1759734"/>
          </a:xfrm>
          <a:prstGeom prst="rect">
            <a:avLst/>
          </a:prstGeom>
        </p:spPr>
      </p:pic>
      <p:cxnSp>
        <p:nvCxnSpPr>
          <p:cNvPr id="47" name="Straight Arrow Connector 46"/>
          <p:cNvCxnSpPr/>
          <p:nvPr/>
        </p:nvCxnSpPr>
        <p:spPr>
          <a:xfrm flipV="1">
            <a:off x="5151211" y="1923718"/>
            <a:ext cx="1135289" cy="1321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rotWithShape="1">
          <a:blip r:embed="rId6">
            <a:extLst>
              <a:ext uri="{28A0092B-C50C-407E-A947-70E740481C1C}">
                <a14:useLocalDpi xmlns:a14="http://schemas.microsoft.com/office/drawing/2010/main" val="0"/>
              </a:ext>
            </a:extLst>
          </a:blip>
          <a:srcRect t="4932" b="4541"/>
          <a:stretch/>
        </p:blipFill>
        <p:spPr>
          <a:xfrm>
            <a:off x="6241030" y="4036289"/>
            <a:ext cx="2013567" cy="1306920"/>
          </a:xfrm>
          <a:prstGeom prst="rect">
            <a:avLst/>
          </a:prstGeom>
        </p:spPr>
      </p:pic>
    </p:spTree>
    <p:extLst>
      <p:ext uri="{BB962C8B-B14F-4D97-AF65-F5344CB8AC3E}">
        <p14:creationId xmlns:p14="http://schemas.microsoft.com/office/powerpoint/2010/main" val="994787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709" y="182320"/>
            <a:ext cx="8203735" cy="461665"/>
          </a:xfrm>
          <a:prstGeom prst="rect">
            <a:avLst/>
          </a:prstGeom>
          <a:noFill/>
        </p:spPr>
        <p:txBody>
          <a:bodyPr wrap="square" rtlCol="0">
            <a:spAutoFit/>
          </a:bodyPr>
          <a:lstStyle/>
          <a:p>
            <a:r>
              <a:rPr lang="fr-FR" sz="2400" b="1" dirty="0" err="1" smtClean="0">
                <a:latin typeface="Palatino Linotype" panose="02040502050505030304" pitchFamily="18" charset="0"/>
              </a:rPr>
              <a:t>Results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TextBox 1"/>
          <p:cNvSpPr txBox="1"/>
          <p:nvPr/>
        </p:nvSpPr>
        <p:spPr>
          <a:xfrm>
            <a:off x="197709" y="643985"/>
            <a:ext cx="8638474" cy="2031325"/>
          </a:xfrm>
          <a:prstGeom prst="rect">
            <a:avLst/>
          </a:prstGeom>
          <a:noFill/>
        </p:spPr>
        <p:txBody>
          <a:bodyPr wrap="square" rtlCol="0">
            <a:spAutoFit/>
          </a:bodyPr>
          <a:lstStyle/>
          <a:p>
            <a:r>
              <a:rPr lang="en-US" dirty="0"/>
              <a:t>Trapping effort controlled GLMM confirmed the cumulative influence of </a:t>
            </a:r>
            <a:r>
              <a:rPr lang="en-US" dirty="0" smtClean="0"/>
              <a:t>location </a:t>
            </a:r>
            <a:r>
              <a:rPr lang="en-US" dirty="0"/>
              <a:t>(</a:t>
            </a:r>
            <a:r>
              <a:rPr lang="en-US" dirty="0" err="1"/>
              <a:t>Hotelling’s</a:t>
            </a:r>
            <a:r>
              <a:rPr lang="en-US" dirty="0"/>
              <a:t> T</a:t>
            </a:r>
            <a:r>
              <a:rPr lang="en-US" baseline="30000" dirty="0"/>
              <a:t>2</a:t>
            </a:r>
            <a:r>
              <a:rPr lang="en-US" dirty="0"/>
              <a:t> = 0.69, p &lt; 0.05), </a:t>
            </a:r>
            <a:r>
              <a:rPr lang="en-US" dirty="0" smtClean="0"/>
              <a:t>season </a:t>
            </a:r>
            <a:r>
              <a:rPr lang="en-US" dirty="0"/>
              <a:t>(T</a:t>
            </a:r>
            <a:r>
              <a:rPr lang="en-US" baseline="30000" dirty="0"/>
              <a:t>2</a:t>
            </a:r>
            <a:r>
              <a:rPr lang="en-US" dirty="0"/>
              <a:t> = 0.50, p &lt; 0.001), </a:t>
            </a:r>
            <a:r>
              <a:rPr lang="en-US" dirty="0" smtClean="0"/>
              <a:t>year </a:t>
            </a:r>
            <a:r>
              <a:rPr lang="en-US" dirty="0"/>
              <a:t>(T</a:t>
            </a:r>
            <a:r>
              <a:rPr lang="en-US" baseline="30000" dirty="0"/>
              <a:t>2</a:t>
            </a:r>
            <a:r>
              <a:rPr lang="en-US" dirty="0"/>
              <a:t> = 0.79, p &lt; 0.001), </a:t>
            </a:r>
            <a:r>
              <a:rPr lang="en-US" dirty="0" smtClean="0"/>
              <a:t>habitat </a:t>
            </a:r>
            <a:r>
              <a:rPr lang="en-US" dirty="0"/>
              <a:t>(T</a:t>
            </a:r>
            <a:r>
              <a:rPr lang="en-US" baseline="30000" dirty="0"/>
              <a:t>2</a:t>
            </a:r>
            <a:r>
              <a:rPr lang="en-US" dirty="0"/>
              <a:t> = 0.98, p &lt; 0.05) and </a:t>
            </a:r>
            <a:r>
              <a:rPr lang="en-US" dirty="0" smtClean="0"/>
              <a:t>intensity </a:t>
            </a:r>
            <a:r>
              <a:rPr lang="en-US" dirty="0"/>
              <a:t>of the agricultural practices (T</a:t>
            </a:r>
            <a:r>
              <a:rPr lang="en-US" baseline="30000" dirty="0"/>
              <a:t>2</a:t>
            </a:r>
            <a:r>
              <a:rPr lang="en-US" dirty="0"/>
              <a:t> = 0.37, p &lt; 0.05) on the proportions and relative abundance of the most numerous species as well as on the diversity and abundance of the small mammal </a:t>
            </a:r>
            <a:r>
              <a:rPr lang="en-US" dirty="0" smtClean="0"/>
              <a:t>communities</a:t>
            </a:r>
            <a:r>
              <a:rPr lang="lt-LT" dirty="0" smtClean="0"/>
              <a:t>.</a:t>
            </a:r>
            <a:r>
              <a:rPr lang="en-US" smtClean="0"/>
              <a:t> Age </a:t>
            </a:r>
            <a:r>
              <a:rPr lang="en-US" dirty="0"/>
              <a:t>of the crop had no influence (T</a:t>
            </a:r>
            <a:r>
              <a:rPr lang="en-US" baseline="30000" dirty="0"/>
              <a:t>2</a:t>
            </a:r>
            <a:r>
              <a:rPr lang="en-US" dirty="0"/>
              <a:t> = 0.28, p = 0.29). </a:t>
            </a:r>
            <a:r>
              <a:rPr lang="en-US" dirty="0" smtClean="0"/>
              <a:t>Dominance did </a:t>
            </a:r>
            <a:r>
              <a:rPr lang="en-US" dirty="0"/>
              <a:t>not depend on these factors; 18–41% of the variations of the other indices were </a:t>
            </a:r>
            <a:r>
              <a:rPr lang="en-US" dirty="0" smtClean="0"/>
              <a:t>explained</a:t>
            </a:r>
            <a:r>
              <a:rPr lang="lt-LT" dirty="0" smtClean="0"/>
              <a:t>:</a:t>
            </a:r>
            <a:endParaRPr lang="en-US" dirty="0">
              <a:latin typeface="Palatino Linotype" panose="0204050205050503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942411019"/>
              </p:ext>
            </p:extLst>
          </p:nvPr>
        </p:nvGraphicFramePr>
        <p:xfrm>
          <a:off x="329735" y="2692397"/>
          <a:ext cx="7228060" cy="4029077"/>
        </p:xfrm>
        <a:graphic>
          <a:graphicData uri="http://schemas.openxmlformats.org/drawingml/2006/table">
            <a:tbl>
              <a:tblPr firstRow="1" firstCol="1" bandRow="1">
                <a:tableStyleId>{5C22544A-7EE6-4342-B048-85BDC9FD1C3A}</a:tableStyleId>
              </a:tblPr>
              <a:tblGrid>
                <a:gridCol w="3340565">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82395">
                  <a:extLst>
                    <a:ext uri="{9D8B030D-6E8A-4147-A177-3AD203B41FA5}">
                      <a16:colId xmlns:a16="http://schemas.microsoft.com/office/drawing/2014/main" val="20003"/>
                    </a:ext>
                  </a:extLst>
                </a:gridCol>
              </a:tblGrid>
              <a:tr h="425951">
                <a:tc>
                  <a:txBody>
                    <a:bodyPr/>
                    <a:lstStyle/>
                    <a:p>
                      <a:pPr marL="0" marR="0" algn="ctr">
                        <a:lnSpc>
                          <a:spcPts val="1300"/>
                        </a:lnSpc>
                        <a:spcBef>
                          <a:spcPts val="0"/>
                        </a:spcBef>
                        <a:spcAft>
                          <a:spcPts val="0"/>
                        </a:spcAft>
                      </a:pPr>
                      <a:r>
                        <a:rPr lang="en-US" sz="2000" dirty="0">
                          <a:effectLst/>
                        </a:rPr>
                        <a:t>Index</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Multiple R</a:t>
                      </a:r>
                      <a:r>
                        <a:rPr lang="en-US" sz="2000" baseline="30000">
                          <a:effectLst/>
                        </a:rPr>
                        <a:t>2</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F</a:t>
                      </a:r>
                      <a:r>
                        <a:rPr lang="en-US" sz="2000" baseline="-25000">
                          <a:effectLst/>
                        </a:rPr>
                        <a:t>17,150</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p &lt;</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93976">
                <a:tc>
                  <a:txBody>
                    <a:bodyPr/>
                    <a:lstStyle/>
                    <a:p>
                      <a:pPr marL="0" marR="0" algn="l">
                        <a:lnSpc>
                          <a:spcPts val="1300"/>
                        </a:lnSpc>
                        <a:spcBef>
                          <a:spcPts val="0"/>
                        </a:spcBef>
                        <a:spcAft>
                          <a:spcPts val="0"/>
                        </a:spcAft>
                      </a:pPr>
                      <a:r>
                        <a:rPr lang="en-US" sz="2000" dirty="0">
                          <a:effectLst/>
                        </a:rPr>
                        <a:t>RA of the community</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0.38</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4.84</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0.0001</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06545">
                <a:tc>
                  <a:txBody>
                    <a:bodyPr/>
                    <a:lstStyle/>
                    <a:p>
                      <a:pPr marL="0" marR="0" algn="l">
                        <a:lnSpc>
                          <a:spcPts val="1300"/>
                        </a:lnSpc>
                        <a:spcBef>
                          <a:spcPts val="0"/>
                        </a:spcBef>
                        <a:spcAft>
                          <a:spcPts val="0"/>
                        </a:spcAft>
                      </a:pPr>
                      <a:r>
                        <a:rPr lang="en-US" sz="2000" dirty="0">
                          <a:effectLst/>
                        </a:rPr>
                        <a:t>Number of species</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0.37</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4.46</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0.0001</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93976">
                <a:tc>
                  <a:txBody>
                    <a:bodyPr/>
                    <a:lstStyle/>
                    <a:p>
                      <a:pPr marL="0" marR="0" algn="l">
                        <a:lnSpc>
                          <a:spcPts val="1300"/>
                        </a:lnSpc>
                        <a:spcBef>
                          <a:spcPts val="0"/>
                        </a:spcBef>
                        <a:spcAft>
                          <a:spcPts val="0"/>
                        </a:spcAft>
                      </a:pPr>
                      <a:r>
                        <a:rPr lang="en-US" sz="2000" dirty="0">
                          <a:effectLst/>
                        </a:rPr>
                        <a:t>Diversity, Shannon’s H</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dirty="0">
                          <a:effectLst/>
                        </a:rPr>
                        <a:t>0.32</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3.6</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0.0001</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06545">
                <a:tc>
                  <a:txBody>
                    <a:bodyPr/>
                    <a:lstStyle/>
                    <a:p>
                      <a:pPr marL="0" marR="0" algn="l">
                        <a:lnSpc>
                          <a:spcPts val="1300"/>
                        </a:lnSpc>
                        <a:spcBef>
                          <a:spcPts val="0"/>
                        </a:spcBef>
                        <a:spcAft>
                          <a:spcPts val="0"/>
                        </a:spcAft>
                      </a:pPr>
                      <a:r>
                        <a:rPr lang="en-US" sz="2000" dirty="0">
                          <a:effectLst/>
                        </a:rPr>
                        <a:t>Dominance in the community</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dirty="0">
                          <a:effectLst/>
                        </a:rPr>
                        <a:t>0.15</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1.36</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0.155</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93976">
                <a:tc>
                  <a:txBody>
                    <a:bodyPr/>
                    <a:lstStyle/>
                    <a:p>
                      <a:pPr marL="0" marR="0" algn="ctr">
                        <a:lnSpc>
                          <a:spcPts val="1300"/>
                        </a:lnSpc>
                        <a:spcBef>
                          <a:spcPts val="0"/>
                        </a:spcBef>
                        <a:spcAft>
                          <a:spcPts val="0"/>
                        </a:spcAft>
                      </a:pPr>
                      <a:r>
                        <a:rPr lang="en-US" sz="2000" dirty="0">
                          <a:effectLst/>
                        </a:rPr>
                        <a:t>RA of M. </a:t>
                      </a:r>
                      <a:r>
                        <a:rPr lang="en-US" sz="2000" dirty="0" err="1">
                          <a:effectLst/>
                        </a:rPr>
                        <a:t>arvalis</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dirty="0">
                          <a:effectLst/>
                        </a:rPr>
                        <a:t>0.24</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2.52</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0.001</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06545">
                <a:tc>
                  <a:txBody>
                    <a:bodyPr/>
                    <a:lstStyle/>
                    <a:p>
                      <a:pPr marL="0" marR="0" algn="ctr">
                        <a:lnSpc>
                          <a:spcPts val="1300"/>
                        </a:lnSpc>
                        <a:spcBef>
                          <a:spcPts val="0"/>
                        </a:spcBef>
                        <a:spcAft>
                          <a:spcPts val="0"/>
                        </a:spcAft>
                      </a:pPr>
                      <a:r>
                        <a:rPr lang="en-US" sz="2000" dirty="0">
                          <a:effectLst/>
                        </a:rPr>
                        <a:t>% of M. </a:t>
                      </a:r>
                      <a:r>
                        <a:rPr lang="en-US" sz="2000" dirty="0" err="1">
                          <a:effectLst/>
                        </a:rPr>
                        <a:t>arvalis</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dirty="0">
                          <a:effectLst/>
                        </a:rPr>
                        <a:t>0.18</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dirty="0">
                          <a:effectLst/>
                        </a:rPr>
                        <a:t>1.75</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0.05</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93976">
                <a:tc>
                  <a:txBody>
                    <a:bodyPr/>
                    <a:lstStyle/>
                    <a:p>
                      <a:pPr marL="0" marR="0" algn="ctr">
                        <a:lnSpc>
                          <a:spcPts val="1300"/>
                        </a:lnSpc>
                        <a:spcBef>
                          <a:spcPts val="0"/>
                        </a:spcBef>
                        <a:spcAft>
                          <a:spcPts val="0"/>
                        </a:spcAft>
                      </a:pPr>
                      <a:r>
                        <a:rPr lang="en-US" sz="2000" dirty="0">
                          <a:effectLst/>
                        </a:rPr>
                        <a:t>RA of A. </a:t>
                      </a:r>
                      <a:r>
                        <a:rPr lang="en-US" sz="2000" dirty="0" err="1">
                          <a:effectLst/>
                        </a:rPr>
                        <a:t>flavicollis</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0.26</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dirty="0">
                          <a:effectLst/>
                        </a:rPr>
                        <a:t>2.67</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0.001</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06545">
                <a:tc>
                  <a:txBody>
                    <a:bodyPr/>
                    <a:lstStyle/>
                    <a:p>
                      <a:pPr marL="0" marR="0" algn="ctr">
                        <a:lnSpc>
                          <a:spcPts val="1300"/>
                        </a:lnSpc>
                        <a:spcBef>
                          <a:spcPts val="0"/>
                        </a:spcBef>
                        <a:spcAft>
                          <a:spcPts val="0"/>
                        </a:spcAft>
                      </a:pPr>
                      <a:r>
                        <a:rPr lang="en-US" sz="2000" dirty="0">
                          <a:effectLst/>
                        </a:rPr>
                        <a:t>% of A. </a:t>
                      </a:r>
                      <a:r>
                        <a:rPr lang="en-US" sz="2000" dirty="0" err="1">
                          <a:effectLst/>
                        </a:rPr>
                        <a:t>flavicollis</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0.29</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dirty="0">
                          <a:effectLst/>
                        </a:rPr>
                        <a:t>3.18</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0.0001</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93976">
                <a:tc>
                  <a:txBody>
                    <a:bodyPr/>
                    <a:lstStyle/>
                    <a:p>
                      <a:pPr marL="0" marR="0" algn="ctr">
                        <a:lnSpc>
                          <a:spcPts val="1300"/>
                        </a:lnSpc>
                        <a:spcBef>
                          <a:spcPts val="0"/>
                        </a:spcBef>
                        <a:spcAft>
                          <a:spcPts val="0"/>
                        </a:spcAft>
                      </a:pPr>
                      <a:r>
                        <a:rPr lang="en-US" sz="2000" dirty="0">
                          <a:effectLst/>
                        </a:rPr>
                        <a:t>RA of A. </a:t>
                      </a:r>
                      <a:r>
                        <a:rPr lang="en-US" sz="2000" dirty="0" err="1">
                          <a:effectLst/>
                        </a:rPr>
                        <a:t>agrarius</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0.25</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dirty="0">
                          <a:effectLst/>
                        </a:rPr>
                        <a:t>2.54</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dirty="0">
                          <a:effectLst/>
                        </a:rPr>
                        <a:t>0.001</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06545">
                <a:tc>
                  <a:txBody>
                    <a:bodyPr/>
                    <a:lstStyle/>
                    <a:p>
                      <a:pPr marL="0" marR="0" algn="ctr">
                        <a:lnSpc>
                          <a:spcPts val="1300"/>
                        </a:lnSpc>
                        <a:spcBef>
                          <a:spcPts val="0"/>
                        </a:spcBef>
                        <a:spcAft>
                          <a:spcPts val="0"/>
                        </a:spcAft>
                      </a:pPr>
                      <a:r>
                        <a:rPr lang="en-US" sz="2000" dirty="0">
                          <a:effectLst/>
                        </a:rPr>
                        <a:t>% of A. </a:t>
                      </a:r>
                      <a:r>
                        <a:rPr lang="en-US" sz="2000" dirty="0" err="1">
                          <a:effectLst/>
                        </a:rPr>
                        <a:t>agrarius</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0.26</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2.68</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dirty="0">
                          <a:effectLst/>
                        </a:rPr>
                        <a:t>0.005</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93976">
                <a:tc>
                  <a:txBody>
                    <a:bodyPr/>
                    <a:lstStyle/>
                    <a:p>
                      <a:pPr marL="0" marR="0" algn="ctr">
                        <a:lnSpc>
                          <a:spcPts val="1300"/>
                        </a:lnSpc>
                        <a:spcBef>
                          <a:spcPts val="0"/>
                        </a:spcBef>
                        <a:spcAft>
                          <a:spcPts val="0"/>
                        </a:spcAft>
                      </a:pPr>
                      <a:r>
                        <a:rPr lang="en-US" sz="2000" dirty="0">
                          <a:effectLst/>
                        </a:rPr>
                        <a:t>RA of C. </a:t>
                      </a:r>
                      <a:r>
                        <a:rPr lang="en-US" sz="2000" dirty="0" err="1">
                          <a:effectLst/>
                        </a:rPr>
                        <a:t>glareolus</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0.41</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5.34</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dirty="0">
                          <a:effectLst/>
                        </a:rPr>
                        <a:t>0.0001</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306545">
                <a:tc>
                  <a:txBody>
                    <a:bodyPr/>
                    <a:lstStyle/>
                    <a:p>
                      <a:pPr marL="0" marR="0" algn="ctr">
                        <a:lnSpc>
                          <a:spcPts val="1300"/>
                        </a:lnSpc>
                        <a:spcBef>
                          <a:spcPts val="0"/>
                        </a:spcBef>
                        <a:spcAft>
                          <a:spcPts val="0"/>
                        </a:spcAft>
                      </a:pPr>
                      <a:r>
                        <a:rPr lang="en-US" sz="2000" dirty="0">
                          <a:effectLst/>
                        </a:rPr>
                        <a:t>% of C. </a:t>
                      </a:r>
                      <a:r>
                        <a:rPr lang="en-US" sz="2000" dirty="0" err="1">
                          <a:effectLst/>
                        </a:rPr>
                        <a:t>glareolus</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dirty="0" smtClean="0">
                          <a:effectLst/>
                        </a:rPr>
                        <a:t>0.2</a:t>
                      </a:r>
                      <a:r>
                        <a:rPr lang="lt-LT" sz="2000" dirty="0" smtClean="0">
                          <a:effectLst/>
                        </a:rPr>
                        <a:t>0</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a:effectLst/>
                        </a:rPr>
                        <a:t>3.18</a:t>
                      </a:r>
                      <a:endPar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2000" dirty="0">
                          <a:effectLst/>
                        </a:rPr>
                        <a:t>0.0001</a:t>
                      </a:r>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23783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735" y="182320"/>
            <a:ext cx="8153400" cy="461665"/>
          </a:xfrm>
          <a:prstGeom prst="rect">
            <a:avLst/>
          </a:prstGeom>
          <a:noFill/>
        </p:spPr>
        <p:txBody>
          <a:bodyPr wrap="square" rtlCol="0">
            <a:spAutoFit/>
          </a:bodyPr>
          <a:lstStyle/>
          <a:p>
            <a:r>
              <a:rPr lang="fr-FR" sz="2400" b="1" dirty="0" err="1" smtClean="0">
                <a:latin typeface="Palatino Linotype" panose="02040502050505030304" pitchFamily="18" charset="0"/>
              </a:rPr>
              <a:t>Results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329735" y="1679627"/>
            <a:ext cx="7161292" cy="4001809"/>
          </a:xfrm>
          <a:prstGeom prst="rect">
            <a:avLst/>
          </a:prstGeom>
        </p:spPr>
      </p:pic>
      <p:sp>
        <p:nvSpPr>
          <p:cNvPr id="2" name="TextBox 1"/>
          <p:cNvSpPr txBox="1"/>
          <p:nvPr/>
        </p:nvSpPr>
        <p:spPr>
          <a:xfrm>
            <a:off x="329735" y="777980"/>
            <a:ext cx="8506447" cy="646331"/>
          </a:xfrm>
          <a:prstGeom prst="rect">
            <a:avLst/>
          </a:prstGeom>
          <a:noFill/>
        </p:spPr>
        <p:txBody>
          <a:bodyPr wrap="square" rtlCol="0">
            <a:spAutoFit/>
          </a:bodyPr>
          <a:lstStyle/>
          <a:p>
            <a:r>
              <a:rPr lang="en-US" dirty="0">
                <a:latin typeface="Palatino Linotype" panose="02040502050505030304" pitchFamily="18" charset="0"/>
              </a:rPr>
              <a:t>Yearly changes in the proportions of the four most abundant small mammal species in the commercial orchards in 2018–2020.</a:t>
            </a:r>
          </a:p>
        </p:txBody>
      </p:sp>
      <p:pic>
        <p:nvPicPr>
          <p:cNvPr id="7" name="Picture 2" descr="http://www.agroatlas.ru/content/pests/Apodemus_agrarius/Apodemus_agrari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752" y="5681436"/>
            <a:ext cx="1689448" cy="8617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2969" y="5681436"/>
            <a:ext cx="1299145" cy="116994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3399" y="5879602"/>
            <a:ext cx="1398653" cy="760550"/>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t="4932" b="4541"/>
          <a:stretch/>
        </p:blipFill>
        <p:spPr>
          <a:xfrm>
            <a:off x="4433836" y="5735780"/>
            <a:ext cx="1452794" cy="942946"/>
          </a:xfrm>
          <a:prstGeom prst="rect">
            <a:avLst/>
          </a:prstGeom>
        </p:spPr>
      </p:pic>
    </p:spTree>
    <p:extLst>
      <p:ext uri="{BB962C8B-B14F-4D97-AF65-F5344CB8AC3E}">
        <p14:creationId xmlns:p14="http://schemas.microsoft.com/office/powerpoint/2010/main" val="1454205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0341467"/>
              </p:ext>
            </p:extLst>
          </p:nvPr>
        </p:nvGraphicFramePr>
        <p:xfrm>
          <a:off x="497942" y="1548143"/>
          <a:ext cx="7125076" cy="45357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93110" y="153738"/>
            <a:ext cx="8153400" cy="461665"/>
          </a:xfrm>
          <a:prstGeom prst="rect">
            <a:avLst/>
          </a:prstGeom>
          <a:noFill/>
        </p:spPr>
        <p:txBody>
          <a:bodyPr wrap="square" rtlCol="0">
            <a:spAutoFit/>
          </a:bodyPr>
          <a:lstStyle/>
          <a:p>
            <a:r>
              <a:rPr lang="fr-FR" sz="2400" b="1" dirty="0" err="1" smtClean="0">
                <a:latin typeface="Palatino Linotype" panose="02040502050505030304" pitchFamily="18" charset="0"/>
              </a:rPr>
              <a:t>Results</a:t>
            </a:r>
            <a:endParaRPr lang="fr-FR" sz="2400" b="1" dirty="0">
              <a:latin typeface="Palatino Linotype" panose="02040502050505030304" pitchFamily="18" charset="0"/>
            </a:endParaRPr>
          </a:p>
        </p:txBody>
      </p:sp>
      <p:sp>
        <p:nvSpPr>
          <p:cNvPr id="6" name="TextBox 5"/>
          <p:cNvSpPr txBox="1"/>
          <p:nvPr/>
        </p:nvSpPr>
        <p:spPr>
          <a:xfrm>
            <a:off x="393110" y="688063"/>
            <a:ext cx="8329188" cy="646331"/>
          </a:xfrm>
          <a:prstGeom prst="rect">
            <a:avLst/>
          </a:prstGeom>
          <a:noFill/>
        </p:spPr>
        <p:txBody>
          <a:bodyPr wrap="square" rtlCol="0">
            <a:spAutoFit/>
          </a:bodyPr>
          <a:lstStyle/>
          <a:p>
            <a:r>
              <a:rPr lang="en-US" dirty="0">
                <a:latin typeface="Palatino Linotype" panose="02040502050505030304" pitchFamily="18" charset="0"/>
              </a:rPr>
              <a:t>Relative abundances </a:t>
            </a:r>
            <a:r>
              <a:rPr lang="en-US" dirty="0" smtClean="0">
                <a:latin typeface="Palatino Linotype" panose="02040502050505030304" pitchFamily="18" charset="0"/>
              </a:rPr>
              <a:t>(individuals </a:t>
            </a:r>
            <a:r>
              <a:rPr lang="en-US" dirty="0">
                <a:latin typeface="Palatino Linotype" panose="02040502050505030304" pitchFamily="18" charset="0"/>
              </a:rPr>
              <a:t>per 100 </a:t>
            </a:r>
            <a:r>
              <a:rPr lang="en-US" dirty="0" smtClean="0">
                <a:latin typeface="Palatino Linotype" panose="02040502050505030304" pitchFamily="18" charset="0"/>
              </a:rPr>
              <a:t>trap-days) </a:t>
            </a:r>
            <a:r>
              <a:rPr lang="en-US" dirty="0">
                <a:latin typeface="Palatino Linotype" panose="02040502050505030304" pitchFamily="18" charset="0"/>
              </a:rPr>
              <a:t>of the small mammal communities and the most numerous species in commercial </a:t>
            </a:r>
            <a:r>
              <a:rPr lang="en-US" dirty="0" smtClean="0">
                <a:latin typeface="Palatino Linotype" panose="02040502050505030304" pitchFamily="18" charset="0"/>
              </a:rPr>
              <a:t>orchards</a:t>
            </a:r>
            <a:endParaRPr lang="en-US" dirty="0">
              <a:latin typeface="Palatino Linotype" panose="02040502050505030304" pitchFamily="18" charset="0"/>
            </a:endParaRPr>
          </a:p>
        </p:txBody>
      </p:sp>
      <p:pic>
        <p:nvPicPr>
          <p:cNvPr id="7" name="Picture 6">
            <a:extLst>
              <a:ext uri="{FF2B5EF4-FFF2-40B4-BE49-F238E27FC236}">
                <a16:creationId xmlns:a16="http://schemas.microsoft.com/office/drawing/2014/main" id="{A5167FAE-FF17-41D6-8ABE-92021A934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1051598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1629</TotalTime>
  <Words>2046</Words>
  <Application>Microsoft Office PowerPoint</Application>
  <PresentationFormat>On-screen Show (4:3)</PresentationFormat>
  <Paragraphs>207</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SimSun</vt:lpstr>
      <vt:lpstr>Arial</vt:lpstr>
      <vt:lpstr>Calibri</vt:lpstr>
      <vt:lpstr>Calibri Light</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Linas Balčiauskas</cp:lastModifiedBy>
  <cp:revision>103</cp:revision>
  <dcterms:created xsi:type="dcterms:W3CDTF">2017-05-27T02:37:01Z</dcterms:created>
  <dcterms:modified xsi:type="dcterms:W3CDTF">2022-03-05T10:00:36Z</dcterms:modified>
</cp:coreProperties>
</file>