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1" r:id="rId4"/>
    <p:sldId id="264" r:id="rId5"/>
    <p:sldId id="262" r:id="rId6"/>
    <p:sldId id="26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3/22/2022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3/22/2022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juan.tacaronte.morales@utelvt.edu.ec"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254" y="3455090"/>
            <a:ext cx="8305800" cy="2031325"/>
          </a:xfrm>
          <a:prstGeom prst="rect">
            <a:avLst/>
          </a:prstGeom>
          <a:noFill/>
        </p:spPr>
        <p:txBody>
          <a:bodyPr wrap="square" rtlCol="0">
            <a:spAutoFit/>
          </a:bodyPr>
          <a:lstStyle/>
          <a:p>
            <a:pPr algn="ctr"/>
            <a:r>
              <a:rPr lang="en-US" sz="2400" b="1" dirty="0" err="1">
                <a:latin typeface="Palatino Linotype" panose="02040502050505030304" pitchFamily="18" charset="0"/>
              </a:rPr>
              <a:t>Lanostane</a:t>
            </a:r>
            <a:r>
              <a:rPr lang="en-US" sz="2400" b="1" dirty="0">
                <a:latin typeface="Palatino Linotype" panose="02040502050505030304" pitchFamily="18" charset="0"/>
              </a:rPr>
              <a:t> Triol (</a:t>
            </a:r>
            <a:r>
              <a:rPr lang="en-US" sz="2400" b="1" dirty="0" err="1">
                <a:latin typeface="Palatino Linotype" panose="02040502050505030304" pitchFamily="18" charset="0"/>
              </a:rPr>
              <a:t>Holothurin</a:t>
            </a:r>
            <a:r>
              <a:rPr lang="en-US" sz="2400" b="1" dirty="0">
                <a:latin typeface="Palatino Linotype" panose="02040502050505030304" pitchFamily="18" charset="0"/>
              </a:rPr>
              <a:t> Group) Isolated from </a:t>
            </a:r>
            <a:r>
              <a:rPr lang="en-US" sz="2400" b="1" dirty="0" err="1">
                <a:latin typeface="Palatino Linotype" panose="02040502050505030304" pitchFamily="18" charset="0"/>
              </a:rPr>
              <a:t>Triterpenic</a:t>
            </a:r>
            <a:r>
              <a:rPr lang="en-US" sz="2400" b="1" dirty="0">
                <a:latin typeface="Palatino Linotype" panose="02040502050505030304" pitchFamily="18" charset="0"/>
              </a:rPr>
              <a:t> Fraction of </a:t>
            </a:r>
            <a:r>
              <a:rPr lang="en-US" sz="2400" b="1" i="1" dirty="0">
                <a:latin typeface="Palatino Linotype" panose="02040502050505030304" pitchFamily="18" charset="0"/>
              </a:rPr>
              <a:t>Holothuria </a:t>
            </a:r>
            <a:r>
              <a:rPr lang="en-US" sz="2400" b="1" i="1" dirty="0" err="1">
                <a:latin typeface="Palatino Linotype" panose="02040502050505030304" pitchFamily="18" charset="0"/>
              </a:rPr>
              <a:t>floridana</a:t>
            </a:r>
            <a:r>
              <a:rPr lang="en-US" sz="2400" b="1" i="1" dirty="0">
                <a:latin typeface="Palatino Linotype" panose="02040502050505030304" pitchFamily="18" charset="0"/>
              </a:rPr>
              <a:t> </a:t>
            </a:r>
            <a:r>
              <a:rPr lang="en-US" sz="2400" b="1" dirty="0">
                <a:latin typeface="Palatino Linotype" panose="02040502050505030304" pitchFamily="18" charset="0"/>
              </a:rPr>
              <a:t>Inhabiting in Shallow Waters of Cuban Archipelago</a:t>
            </a:r>
          </a:p>
          <a:p>
            <a:pPr algn="ctr"/>
            <a:endParaRPr lang="it-IT" b="1" dirty="0">
              <a:latin typeface="Palatino Linotype" panose="02040502050505030304" pitchFamily="18" charset="0"/>
            </a:endParaRPr>
          </a:p>
          <a:p>
            <a:pPr algn="ctr"/>
            <a:r>
              <a:rPr lang="it-IT" b="1" dirty="0">
                <a:latin typeface="Palatino Linotype" panose="02040502050505030304" pitchFamily="18" charset="0"/>
              </a:rPr>
              <a:t>Enrique Tacoronte Morales,* Joseph Cruel Sigüenza, María Elizabeth Canchingre and Carla Bernal Villavicencio </a:t>
            </a:r>
            <a:endParaRPr lang="it-IT" b="1" baseline="300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09E423CA-A2C7-4400-A8F8-E1E5DD859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61943"/>
            <a:ext cx="9143995" cy="3717033"/>
          </a:xfrm>
          <a:prstGeom prst="rect">
            <a:avLst/>
          </a:prstGeom>
        </p:spPr>
      </p:pic>
      <p:pic>
        <p:nvPicPr>
          <p:cNvPr id="8" name="Imagen 7">
            <a:extLst>
              <a:ext uri="{FF2B5EF4-FFF2-40B4-BE49-F238E27FC236}">
                <a16:creationId xmlns:a16="http://schemas.microsoft.com/office/drawing/2014/main" id="{DD68D4F8-479B-4FDD-A6F2-0E31DEE105B1}"/>
              </a:ext>
            </a:extLst>
          </p:cNvPr>
          <p:cNvPicPr>
            <a:picLocks noChangeAspect="1"/>
          </p:cNvPicPr>
          <p:nvPr/>
        </p:nvPicPr>
        <p:blipFill>
          <a:blip r:embed="rId3"/>
          <a:stretch>
            <a:fillRect/>
          </a:stretch>
        </p:blipFill>
        <p:spPr>
          <a:xfrm>
            <a:off x="76200" y="5497822"/>
            <a:ext cx="1079086" cy="1085182"/>
          </a:xfrm>
          <a:prstGeom prst="rect">
            <a:avLst/>
          </a:prstGeom>
        </p:spPr>
      </p:pic>
      <p:sp>
        <p:nvSpPr>
          <p:cNvPr id="10" name="CuadroTexto 9">
            <a:extLst>
              <a:ext uri="{FF2B5EF4-FFF2-40B4-BE49-F238E27FC236}">
                <a16:creationId xmlns:a16="http://schemas.microsoft.com/office/drawing/2014/main" id="{FAB0E1DA-6274-4A31-9658-8881ED6B8404}"/>
              </a:ext>
            </a:extLst>
          </p:cNvPr>
          <p:cNvSpPr txBox="1"/>
          <p:nvPr/>
        </p:nvSpPr>
        <p:spPr>
          <a:xfrm>
            <a:off x="1195754" y="5497822"/>
            <a:ext cx="6400800" cy="923330"/>
          </a:xfrm>
          <a:prstGeom prst="rect">
            <a:avLst/>
          </a:prstGeom>
          <a:noFill/>
        </p:spPr>
        <p:txBody>
          <a:bodyPr wrap="square">
            <a:spAutoFit/>
          </a:bodyPr>
          <a:lstStyle/>
          <a:p>
            <a:endParaRPr lang="it-IT" b="1" baseline="30000" dirty="0">
              <a:latin typeface="Palatino Linotype" panose="02040502050505030304" pitchFamily="18" charset="0"/>
            </a:endParaRPr>
          </a:p>
          <a:p>
            <a:pPr algn="ctr"/>
            <a:r>
              <a:rPr lang="en-US" sz="1400" b="0" i="0" dirty="0">
                <a:solidFill>
                  <a:srgbClr val="000000"/>
                </a:solidFill>
                <a:effectLst/>
                <a:latin typeface="Palatino Linotype" panose="02040502050505030304" pitchFamily="18" charset="0"/>
              </a:rPr>
              <a:t>Technical University of Esmeraldas, Campus New Horizons, Faculty of Science &amp; Technology,  Chemical Engineering Coordination, Esmeraldas, Republic of Ecuador</a:t>
            </a:r>
            <a:r>
              <a:rPr lang="en-US" sz="1400" dirty="0">
                <a:latin typeface="Palatino Linotype" panose="02040502050505030304" pitchFamily="18" charset="0"/>
              </a:rPr>
              <a:t>, </a:t>
            </a:r>
            <a:r>
              <a:rPr lang="en-US" sz="1400" dirty="0">
                <a:latin typeface="Palatino Linotype" panose="02040502050505030304" pitchFamily="18" charset="0"/>
                <a:hlinkClick r:id="rId4"/>
              </a:rPr>
              <a:t>juan.tacaronte.morales@utelvt.edu.ec</a:t>
            </a:r>
            <a:r>
              <a:rPr lang="en-US" sz="1400" dirty="0">
                <a:latin typeface="Palatino Linotype" panose="02040502050505030304" pitchFamily="18" charset="0"/>
              </a:rPr>
              <a:t> </a:t>
            </a:r>
            <a:endParaRPr lang="fr-FR" sz="1400" dirty="0">
              <a:latin typeface="Palatino Linotype" panose="02040502050505030304" pitchFamily="18" charset="0"/>
            </a:endParaRPr>
          </a:p>
        </p:txBody>
      </p:sp>
      <p:pic>
        <p:nvPicPr>
          <p:cNvPr id="11" name="Imagen 10">
            <a:extLst>
              <a:ext uri="{FF2B5EF4-FFF2-40B4-BE49-F238E27FC236}">
                <a16:creationId xmlns:a16="http://schemas.microsoft.com/office/drawing/2014/main" id="{D5B5F54D-D3EA-4C14-BD76-7861ED4602EC}"/>
              </a:ext>
            </a:extLst>
          </p:cNvPr>
          <p:cNvPicPr>
            <a:picLocks noChangeAspect="1"/>
          </p:cNvPicPr>
          <p:nvPr/>
        </p:nvPicPr>
        <p:blipFill>
          <a:blip r:embed="rId5"/>
          <a:stretch>
            <a:fillRect/>
          </a:stretch>
        </p:blipFill>
        <p:spPr>
          <a:xfrm>
            <a:off x="7394211" y="5604178"/>
            <a:ext cx="1213578" cy="1101398"/>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609600"/>
            <a:ext cx="8891954" cy="5632311"/>
          </a:xfrm>
          <a:prstGeom prst="rect">
            <a:avLst/>
          </a:prstGeom>
          <a:noFill/>
        </p:spPr>
        <p:txBody>
          <a:bodyPr wrap="square" rtlCol="0">
            <a:spAutoFit/>
          </a:bodyPr>
          <a:lstStyle/>
          <a:p>
            <a:r>
              <a:rPr lang="fr-FR" b="1" dirty="0">
                <a:latin typeface="Palatino Linotype" panose="02040502050505030304" pitchFamily="18" charset="0"/>
              </a:rPr>
              <a:t>Abstract: </a:t>
            </a:r>
          </a:p>
          <a:p>
            <a:pPr algn="just"/>
            <a:r>
              <a:rPr lang="en-US" dirty="0">
                <a:latin typeface="Palatino Linotype" panose="02040502050505030304" pitchFamily="18" charset="0"/>
              </a:rPr>
              <a:t>Holothurians (Echinodermata, </a:t>
            </a:r>
            <a:r>
              <a:rPr lang="en-US" dirty="0" err="1">
                <a:latin typeface="Palatino Linotype" panose="02040502050505030304" pitchFamily="18" charset="0"/>
              </a:rPr>
              <a:t>Aspirochirotida</a:t>
            </a:r>
            <a:r>
              <a:rPr lang="en-US" dirty="0">
                <a:latin typeface="Palatino Linotype" panose="02040502050505030304" pitchFamily="18" charset="0"/>
              </a:rPr>
              <a:t>, </a:t>
            </a:r>
            <a:r>
              <a:rPr lang="en-US" dirty="0" err="1">
                <a:latin typeface="Palatino Linotype" panose="02040502050505030304" pitchFamily="18" charset="0"/>
              </a:rPr>
              <a:t>Holothuridae</a:t>
            </a:r>
            <a:r>
              <a:rPr lang="en-US" dirty="0">
                <a:latin typeface="Palatino Linotype" panose="02040502050505030304" pitchFamily="18" charset="0"/>
              </a:rPr>
              <a:t>, Holothuria), are marine, epibenthic organisms widely distributed on a planetary scale. Several species, especially in neotropical and subtropical regions, are used by coastal human populations as a nutritional source. These invertebrates are characterized by a great diversity of bioactive secondary metabolites, among them, the tri-terpene glycosides with a typical </a:t>
            </a:r>
            <a:r>
              <a:rPr lang="en-US" dirty="0" err="1">
                <a:latin typeface="Palatino Linotype" panose="02040502050505030304" pitchFamily="18" charset="0"/>
              </a:rPr>
              <a:t>holostane</a:t>
            </a:r>
            <a:r>
              <a:rPr lang="en-US" dirty="0">
                <a:latin typeface="Palatino Linotype" panose="02040502050505030304" pitchFamily="18" charset="0"/>
              </a:rPr>
              <a:t> (</a:t>
            </a:r>
            <a:r>
              <a:rPr lang="en-US" dirty="0" err="1">
                <a:latin typeface="Palatino Linotype" panose="02040502050505030304" pitchFamily="18" charset="0"/>
              </a:rPr>
              <a:t>lanostane</a:t>
            </a:r>
            <a:r>
              <a:rPr lang="en-US" dirty="0">
                <a:latin typeface="Palatino Linotype" panose="02040502050505030304" pitchFamily="18" charset="0"/>
              </a:rPr>
              <a:t>) molecular pattern. The present communication highlights the preliminary chemical-structural study (NMR-analytical drop reactions) of sea cucumbers (</a:t>
            </a:r>
            <a:r>
              <a:rPr lang="en-US" dirty="0" err="1">
                <a:latin typeface="Palatino Linotype" panose="02040502050505030304" pitchFamily="18" charset="0"/>
              </a:rPr>
              <a:t>holothurias</a:t>
            </a:r>
            <a:r>
              <a:rPr lang="en-US" dirty="0">
                <a:latin typeface="Palatino Linotype" panose="02040502050505030304" pitchFamily="18" charset="0"/>
              </a:rPr>
              <a:t>) that inhabit the coastal eco-zone of the Cuban archipelago, reporting as a case study, the </a:t>
            </a:r>
            <a:r>
              <a:rPr lang="en-US" dirty="0" err="1">
                <a:latin typeface="Palatino Linotype" panose="02040502050505030304" pitchFamily="18" charset="0"/>
              </a:rPr>
              <a:t>isola-tion</a:t>
            </a:r>
            <a:r>
              <a:rPr lang="en-US" dirty="0">
                <a:latin typeface="Palatino Linotype" panose="02040502050505030304" pitchFamily="18" charset="0"/>
              </a:rPr>
              <a:t> and molecular characterization of a </a:t>
            </a:r>
            <a:r>
              <a:rPr lang="en-US" dirty="0" err="1">
                <a:latin typeface="Palatino Linotype" panose="02040502050505030304" pitchFamily="18" charset="0"/>
              </a:rPr>
              <a:t>holostane</a:t>
            </a:r>
            <a:r>
              <a:rPr lang="en-US" dirty="0">
                <a:latin typeface="Palatino Linotype" panose="02040502050505030304" pitchFamily="18" charset="0"/>
              </a:rPr>
              <a:t> derivative isolated from the methanolic fraction of Holothuria </a:t>
            </a:r>
            <a:r>
              <a:rPr lang="en-US" dirty="0" err="1">
                <a:latin typeface="Palatino Linotype" panose="02040502050505030304" pitchFamily="18" charset="0"/>
              </a:rPr>
              <a:t>floridana</a:t>
            </a:r>
            <a:r>
              <a:rPr lang="en-US" dirty="0">
                <a:latin typeface="Palatino Linotype" panose="02040502050505030304" pitchFamily="18" charset="0"/>
              </a:rPr>
              <a:t>. After the chromatographic </a:t>
            </a:r>
            <a:r>
              <a:rPr lang="en-US" dirty="0" err="1">
                <a:latin typeface="Palatino Linotype" panose="02040502050505030304" pitchFamily="18" charset="0"/>
              </a:rPr>
              <a:t>separa-tion</a:t>
            </a:r>
            <a:r>
              <a:rPr lang="en-US" dirty="0">
                <a:latin typeface="Palatino Linotype" panose="02040502050505030304" pitchFamily="18" charset="0"/>
              </a:rPr>
              <a:t> (SiO</a:t>
            </a:r>
            <a:r>
              <a:rPr lang="en-US" baseline="-25000" dirty="0">
                <a:latin typeface="Palatino Linotype" panose="02040502050505030304" pitchFamily="18" charset="0"/>
              </a:rPr>
              <a:t>2</a:t>
            </a:r>
            <a:r>
              <a:rPr lang="en-US" dirty="0">
                <a:latin typeface="Palatino Linotype" panose="02040502050505030304" pitchFamily="18" charset="0"/>
              </a:rPr>
              <a:t>—Amberlite) of the fraction containing </a:t>
            </a:r>
            <a:r>
              <a:rPr lang="en-US" dirty="0" err="1">
                <a:latin typeface="Palatino Linotype" panose="02040502050505030304" pitchFamily="18" charset="0"/>
              </a:rPr>
              <a:t>triterpenic</a:t>
            </a:r>
            <a:r>
              <a:rPr lang="en-US" dirty="0">
                <a:latin typeface="Palatino Linotype" panose="02040502050505030304" pitchFamily="18" charset="0"/>
              </a:rPr>
              <a:t> glycosides, and the corresponding spectroscopic study, it was identified as the major component of this fraction holost-Δ9,11-en12α,17α,22ξ triol </a:t>
            </a:r>
            <a:r>
              <a:rPr lang="en-US" dirty="0" err="1">
                <a:latin typeface="Palatino Linotype" panose="02040502050505030304" pitchFamily="18" charset="0"/>
              </a:rPr>
              <a:t>tetraoside</a:t>
            </a:r>
            <a:r>
              <a:rPr lang="en-US" dirty="0">
                <a:latin typeface="Palatino Linotype" panose="02040502050505030304" pitchFamily="18" charset="0"/>
              </a:rPr>
              <a:t>, a member of group A of </a:t>
            </a:r>
            <a:r>
              <a:rPr lang="en-US" dirty="0" err="1">
                <a:latin typeface="Palatino Linotype" panose="02040502050505030304" pitchFamily="18" charset="0"/>
              </a:rPr>
              <a:t>holoturins</a:t>
            </a:r>
            <a:r>
              <a:rPr lang="en-US" dirty="0">
                <a:latin typeface="Palatino Linotype" panose="02040502050505030304" pitchFamily="18" charset="0"/>
              </a:rPr>
              <a:t>; and the monosaccharide fraction consists of 3β-D-glucose, D-xylose, D-</a:t>
            </a:r>
            <a:r>
              <a:rPr lang="en-US" dirty="0" err="1">
                <a:latin typeface="Palatino Linotype" panose="02040502050505030304" pitchFamily="18" charset="0"/>
              </a:rPr>
              <a:t>quinovose</a:t>
            </a:r>
            <a:r>
              <a:rPr lang="en-US" dirty="0">
                <a:latin typeface="Palatino Linotype" panose="02040502050505030304" pitchFamily="18" charset="0"/>
              </a:rPr>
              <a:t> and 3-O-methyl-D-glucose.</a:t>
            </a:r>
          </a:p>
          <a:p>
            <a:endParaRPr lang="fr-FR" dirty="0">
              <a:latin typeface="Palatino Linotype" panose="02040502050505030304" pitchFamily="18" charset="0"/>
            </a:endParaRPr>
          </a:p>
          <a:p>
            <a:endParaRPr lang="en-US" dirty="0">
              <a:latin typeface="Palatino Linotype" panose="02040502050505030304" pitchFamily="18" charset="0"/>
            </a:endParaRPr>
          </a:p>
          <a:p>
            <a:r>
              <a:rPr lang="fr-FR" b="1" dirty="0">
                <a:latin typeface="Palatino Linotype" panose="02040502050505030304" pitchFamily="18" charset="0"/>
              </a:rPr>
              <a:t>Keywords: </a:t>
            </a:r>
            <a:r>
              <a:rPr lang="es-EC" dirty="0">
                <a:latin typeface="Palatino Linotype" panose="02040502050505030304" pitchFamily="18" charset="0"/>
              </a:rPr>
              <a:t>Holothuria floridana; </a:t>
            </a:r>
            <a:r>
              <a:rPr lang="es-EC" dirty="0" err="1">
                <a:latin typeface="Palatino Linotype" panose="02040502050505030304" pitchFamily="18" charset="0"/>
              </a:rPr>
              <a:t>triterpene</a:t>
            </a:r>
            <a:r>
              <a:rPr lang="es-EC" dirty="0">
                <a:latin typeface="Palatino Linotype" panose="02040502050505030304" pitchFamily="18" charset="0"/>
              </a:rPr>
              <a:t> </a:t>
            </a:r>
            <a:r>
              <a:rPr lang="es-EC" dirty="0" err="1">
                <a:latin typeface="Palatino Linotype" panose="02040502050505030304" pitchFamily="18" charset="0"/>
              </a:rPr>
              <a:t>glycoside</a:t>
            </a:r>
            <a:r>
              <a:rPr lang="es-EC" dirty="0">
                <a:latin typeface="Palatino Linotype" panose="02040502050505030304" pitchFamily="18" charset="0"/>
              </a:rPr>
              <a:t>; </a:t>
            </a:r>
            <a:r>
              <a:rPr lang="es-EC" dirty="0" err="1">
                <a:latin typeface="Palatino Linotype" panose="02040502050505030304" pitchFamily="18" charset="0"/>
              </a:rPr>
              <a:t>holothurin</a:t>
            </a:r>
            <a:r>
              <a:rPr lang="es-EC" dirty="0">
                <a:latin typeface="Palatino Linotype" panose="02040502050505030304" pitchFamily="18" charset="0"/>
              </a:rPr>
              <a:t>; </a:t>
            </a:r>
          </a:p>
          <a:p>
            <a:r>
              <a:rPr lang="es-EC" dirty="0">
                <a:latin typeface="Palatino Linotype" panose="02040502050505030304" pitchFamily="18" charset="0"/>
              </a:rPr>
              <a:t>                     </a:t>
            </a:r>
            <a:r>
              <a:rPr lang="es-EC" dirty="0" err="1">
                <a:latin typeface="Palatino Linotype" panose="02040502050505030304" pitchFamily="18" charset="0"/>
              </a:rPr>
              <a:t>monosaccharides</a:t>
            </a:r>
            <a:r>
              <a:rPr lang="es-EC" dirty="0">
                <a:latin typeface="Palatino Linotype" panose="02040502050505030304" pitchFamily="18" charset="0"/>
              </a:rPr>
              <a:t>; </a:t>
            </a:r>
            <a:r>
              <a:rPr lang="es-EC" dirty="0" err="1">
                <a:latin typeface="Palatino Linotype" panose="02040502050505030304" pitchFamily="18" charset="0"/>
              </a:rPr>
              <a:t>chromogenic</a:t>
            </a:r>
            <a:r>
              <a:rPr lang="es-EC" dirty="0">
                <a:latin typeface="Palatino Linotype" panose="02040502050505030304" pitchFamily="18" charset="0"/>
              </a:rPr>
              <a:t> </a:t>
            </a:r>
            <a:r>
              <a:rPr lang="es-EC" dirty="0" err="1">
                <a:latin typeface="Palatino Linotype" panose="02040502050505030304" pitchFamily="18" charset="0"/>
              </a:rPr>
              <a:t>reactions</a:t>
            </a:r>
            <a:r>
              <a:rPr lang="es-EC" dirty="0">
                <a:latin typeface="Palatino Linotype" panose="02040502050505030304" pitchFamily="18" charset="0"/>
              </a:rPr>
              <a:t> </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569" y="76694"/>
            <a:ext cx="3587262"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2738" y="5556738"/>
            <a:ext cx="1301261" cy="1301261"/>
          </a:xfrm>
          <a:prstGeom prst="rect">
            <a:avLst/>
          </a:prstGeom>
        </p:spPr>
      </p:pic>
      <p:sp>
        <p:nvSpPr>
          <p:cNvPr id="8" name="CuadroTexto 7">
            <a:extLst>
              <a:ext uri="{FF2B5EF4-FFF2-40B4-BE49-F238E27FC236}">
                <a16:creationId xmlns:a16="http://schemas.microsoft.com/office/drawing/2014/main" id="{AF57BC18-BA07-4A21-85BD-1789E951AF9A}"/>
              </a:ext>
            </a:extLst>
          </p:cNvPr>
          <p:cNvSpPr txBox="1"/>
          <p:nvPr/>
        </p:nvSpPr>
        <p:spPr>
          <a:xfrm>
            <a:off x="76200" y="509159"/>
            <a:ext cx="8991600" cy="5813258"/>
          </a:xfrm>
          <a:prstGeom prst="rect">
            <a:avLst/>
          </a:prstGeom>
          <a:noFill/>
        </p:spPr>
        <p:txBody>
          <a:bodyPr wrap="square">
            <a:spAutoFit/>
          </a:bodyPr>
          <a:lstStyle/>
          <a:p>
            <a:pPr algn="just">
              <a:lnSpc>
                <a:spcPct val="107000"/>
              </a:lnSpc>
              <a:spcAft>
                <a:spcPts val="800"/>
              </a:spcAft>
            </a:pPr>
            <a:r>
              <a:rPr lang="en-US" dirty="0">
                <a:effectLst/>
                <a:latin typeface="Palatino Linotype" panose="02040502050505030304" pitchFamily="18" charset="0"/>
                <a:ea typeface="Calibri" panose="020F0502020204030204" pitchFamily="34" charset="0"/>
                <a:cs typeface="Times New Roman" panose="02020603050405020304" pitchFamily="18" charset="0"/>
              </a:rPr>
              <a:t>The raw glycosidic mixture is processed using chromogenic reactions via Lieberman-</a:t>
            </a:r>
            <a:r>
              <a:rPr lang="en-US" dirty="0" err="1">
                <a:effectLst/>
                <a:latin typeface="Palatino Linotype" panose="02040502050505030304" pitchFamily="18" charset="0"/>
                <a:ea typeface="Calibri" panose="020F0502020204030204" pitchFamily="34" charset="0"/>
                <a:cs typeface="Times New Roman" panose="02020603050405020304" pitchFamily="18" charset="0"/>
              </a:rPr>
              <a:t>Buchard</a:t>
            </a:r>
            <a:r>
              <a:rPr lang="en-US" dirty="0">
                <a:effectLst/>
                <a:latin typeface="Palatino Linotype" panose="02040502050505030304" pitchFamily="18" charset="0"/>
                <a:ea typeface="Calibri" panose="020F0502020204030204" pitchFamily="34" charset="0"/>
                <a:cs typeface="Times New Roman" panose="02020603050405020304" pitchFamily="18" charset="0"/>
              </a:rPr>
              <a:t> and with Cobalt chloride protocols, showing the presence of triterpenes. The FTIR study of the obtained chromatographically pure glycoside with a melting point of 263–264 °C, revealed the presence of bands in the regions of functional groups: hydroxyl, lactone, and olefinic system, corroborating the glycosidic nature of isolated compound, specifically, 3445 cm</a:t>
            </a:r>
            <a:r>
              <a:rPr lang="en-US" baseline="30000" dirty="0">
                <a:effectLst/>
                <a:latin typeface="Palatino Linotype" panose="02040502050505030304" pitchFamily="18" charset="0"/>
                <a:ea typeface="Calibri" panose="020F0502020204030204" pitchFamily="34" charset="0"/>
                <a:cs typeface="Times New Roman" panose="02020603050405020304" pitchFamily="18" charset="0"/>
              </a:rPr>
              <a:t>−1</a:t>
            </a:r>
            <a:r>
              <a:rPr lang="en-US" dirty="0">
                <a:effectLst/>
                <a:latin typeface="Palatino Linotype" panose="02040502050505030304" pitchFamily="18" charset="0"/>
                <a:ea typeface="Calibri" panose="020F0502020204030204" pitchFamily="34" charset="0"/>
                <a:cs typeface="Times New Roman" panose="02020603050405020304" pitchFamily="18" charset="0"/>
              </a:rPr>
              <a:t>, 1745 cm</a:t>
            </a:r>
            <a:r>
              <a:rPr lang="en-US" baseline="30000" dirty="0">
                <a:effectLst/>
                <a:latin typeface="Palatino Linotype" panose="02040502050505030304" pitchFamily="18" charset="0"/>
                <a:ea typeface="Calibri" panose="020F0502020204030204" pitchFamily="34" charset="0"/>
                <a:cs typeface="Times New Roman" panose="02020603050405020304" pitchFamily="18" charset="0"/>
              </a:rPr>
              <a:t>−1</a:t>
            </a:r>
            <a:r>
              <a:rPr lang="en-US" dirty="0">
                <a:effectLst/>
                <a:latin typeface="Palatino Linotype" panose="02040502050505030304" pitchFamily="18" charset="0"/>
                <a:ea typeface="Calibri" panose="020F0502020204030204" pitchFamily="34" charset="0"/>
                <a:cs typeface="Times New Roman" panose="02020603050405020304" pitchFamily="18" charset="0"/>
              </a:rPr>
              <a:t>, 1648 cm</a:t>
            </a:r>
            <a:r>
              <a:rPr lang="en-US" baseline="30000" dirty="0">
                <a:effectLst/>
                <a:latin typeface="Palatino Linotype" panose="02040502050505030304" pitchFamily="18" charset="0"/>
                <a:ea typeface="Calibri" panose="020F0502020204030204" pitchFamily="34" charset="0"/>
                <a:cs typeface="Times New Roman" panose="02020603050405020304" pitchFamily="18" charset="0"/>
              </a:rPr>
              <a:t>−1</a:t>
            </a:r>
            <a:r>
              <a:rPr lang="en-US" dirty="0">
                <a:effectLst/>
                <a:latin typeface="Palatino Linotype" panose="02040502050505030304" pitchFamily="18" charset="0"/>
                <a:ea typeface="Calibri" panose="020F0502020204030204" pitchFamily="34" charset="0"/>
                <a:cs typeface="Times New Roman" panose="02020603050405020304" pitchFamily="18" charset="0"/>
              </a:rPr>
              <a:t>, 1590 cm</a:t>
            </a:r>
            <a:r>
              <a:rPr lang="en-US" baseline="30000" dirty="0">
                <a:effectLst/>
                <a:latin typeface="Palatino Linotype" panose="02040502050505030304" pitchFamily="18" charset="0"/>
                <a:ea typeface="Calibri" panose="020F0502020204030204" pitchFamily="34" charset="0"/>
                <a:cs typeface="Times New Roman" panose="02020603050405020304" pitchFamily="18" charset="0"/>
              </a:rPr>
              <a:t>−1</a:t>
            </a:r>
            <a:r>
              <a:rPr lang="en-US" dirty="0">
                <a:effectLst/>
                <a:latin typeface="Palatino Linotype" panose="02040502050505030304" pitchFamily="18" charset="0"/>
                <a:ea typeface="Calibri" panose="020F0502020204030204" pitchFamily="34" charset="0"/>
                <a:cs typeface="Times New Roman" panose="02020603050405020304" pitchFamily="18" charset="0"/>
              </a:rPr>
              <a:t>, 825 cm</a:t>
            </a:r>
            <a:r>
              <a:rPr lang="en-US" baseline="30000" dirty="0">
                <a:effectLst/>
                <a:latin typeface="Palatino Linotype" panose="02040502050505030304" pitchFamily="18" charset="0"/>
                <a:ea typeface="Calibri" panose="020F0502020204030204" pitchFamily="34" charset="0"/>
                <a:cs typeface="Times New Roman" panose="02020603050405020304" pitchFamily="18" charset="0"/>
              </a:rPr>
              <a:t>−1</a:t>
            </a:r>
            <a:r>
              <a:rPr lang="en-US" dirty="0">
                <a:effectLst/>
                <a:latin typeface="Palatino Linotype" panose="02040502050505030304" pitchFamily="18" charset="0"/>
                <a:ea typeface="Calibri" panose="020F0502020204030204" pitchFamily="34" charset="0"/>
                <a:cs typeface="Times New Roman" panose="02020603050405020304" pitchFamily="18" charset="0"/>
              </a:rPr>
              <a:t>. The </a:t>
            </a:r>
            <a:r>
              <a:rPr lang="en-US" baseline="30000" dirty="0">
                <a:effectLst/>
                <a:latin typeface="Palatino Linotype" panose="02040502050505030304" pitchFamily="18" charset="0"/>
                <a:ea typeface="Calibri" panose="020F0502020204030204" pitchFamily="34" charset="0"/>
                <a:cs typeface="Times New Roman" panose="02020603050405020304" pitchFamily="18" charset="0"/>
              </a:rPr>
              <a:t>13</a:t>
            </a:r>
            <a:r>
              <a:rPr lang="en-US" dirty="0">
                <a:effectLst/>
                <a:latin typeface="Palatino Linotype" panose="02040502050505030304" pitchFamily="18" charset="0"/>
                <a:ea typeface="Calibri" panose="020F0502020204030204" pitchFamily="34" charset="0"/>
                <a:cs typeface="Times New Roman" panose="02020603050405020304" pitchFamily="18" charset="0"/>
              </a:rPr>
              <a:t>C-NMR assignments corroborate the presence of a lactone fragment (C-18/C-20), an olefinic bond (C-9/C-11), the presence of hydroxyl functional groups (C-12, C-17 y C-22) and a monosaccharide chain, via glycosidic bond in C3 composed of 4 unsubstituted components. The -OH functional group in C-12 carries </a:t>
            </a:r>
            <a:r>
              <a:rPr lang="es-EC" dirty="0">
                <a:effectLst/>
                <a:latin typeface="Palatino Linotype" panose="02040502050505030304" pitchFamily="18" charset="0"/>
                <a:ea typeface="Calibri" panose="020F0502020204030204" pitchFamily="34" charset="0"/>
                <a:cs typeface="Times New Roman" panose="02020603050405020304" pitchFamily="18" charset="0"/>
              </a:rPr>
              <a:t>α</a:t>
            </a:r>
            <a:r>
              <a:rPr lang="en-US" dirty="0">
                <a:effectLst/>
                <a:latin typeface="Palatino Linotype" panose="02040502050505030304" pitchFamily="18" charset="0"/>
                <a:ea typeface="Calibri" panose="020F0502020204030204" pitchFamily="34" charset="0"/>
                <a:cs typeface="Times New Roman" panose="02020603050405020304" pitchFamily="18" charset="0"/>
              </a:rPr>
              <a:t> configuration (RMN-1H, </a:t>
            </a:r>
            <a:r>
              <a:rPr lang="es-EC" dirty="0">
                <a:effectLst/>
                <a:latin typeface="Palatino Linotype" panose="02040502050505030304" pitchFamily="18" charset="0"/>
                <a:ea typeface="Calibri" panose="020F0502020204030204" pitchFamily="34" charset="0"/>
                <a:cs typeface="Times New Roman" panose="02020603050405020304" pitchFamily="18" charset="0"/>
              </a:rPr>
              <a:t>δ</a:t>
            </a:r>
            <a:r>
              <a:rPr lang="en-US" dirty="0">
                <a:effectLst/>
                <a:latin typeface="Palatino Linotype" panose="02040502050505030304" pitchFamily="18" charset="0"/>
                <a:ea typeface="Calibri" panose="020F0502020204030204" pitchFamily="34" charset="0"/>
                <a:cs typeface="Times New Roman" panose="02020603050405020304" pitchFamily="18" charset="0"/>
              </a:rPr>
              <a:t> 4,70 ppm, 1H J = 11–12 Hz). The glycoside was subjected to a hydrolysis process, generating a sum of </a:t>
            </a:r>
            <a:r>
              <a:rPr lang="en-US" dirty="0" err="1">
                <a:effectLst/>
                <a:latin typeface="Palatino Linotype" panose="02040502050505030304" pitchFamily="18" charset="0"/>
                <a:ea typeface="Calibri" panose="020F0502020204030204" pitchFamily="34" charset="0"/>
                <a:cs typeface="Times New Roman" panose="02020603050405020304" pitchFamily="18" charset="0"/>
              </a:rPr>
              <a:t>holothurinogenins</a:t>
            </a:r>
            <a:r>
              <a:rPr lang="en-US" dirty="0">
                <a:effectLst/>
                <a:latin typeface="Palatino Linotype" panose="02040502050505030304" pitchFamily="18" charset="0"/>
                <a:ea typeface="Calibri" panose="020F0502020204030204" pitchFamily="34" charset="0"/>
                <a:cs typeface="Times New Roman" panose="02020603050405020304" pitchFamily="18" charset="0"/>
              </a:rPr>
              <a:t> which, was subjected to a preparative column chromatography process, yielding a compound with a melting point of 285–286 °C, which was identified as a </a:t>
            </a:r>
            <a:r>
              <a:rPr lang="en-US" dirty="0" err="1">
                <a:effectLst/>
                <a:latin typeface="Palatino Linotype" panose="02040502050505030304" pitchFamily="18" charset="0"/>
                <a:ea typeface="Calibri" panose="020F0502020204030204" pitchFamily="34" charset="0"/>
                <a:cs typeface="Times New Roman" panose="02020603050405020304" pitchFamily="18" charset="0"/>
              </a:rPr>
              <a:t>genin</a:t>
            </a:r>
            <a:r>
              <a:rPr lang="en-US" dirty="0">
                <a:effectLst/>
                <a:latin typeface="Palatino Linotype" panose="02040502050505030304" pitchFamily="18" charset="0"/>
                <a:ea typeface="Calibri" panose="020F0502020204030204" pitchFamily="34" charset="0"/>
                <a:cs typeface="Times New Roman" panose="02020603050405020304" pitchFamily="18" charset="0"/>
              </a:rPr>
              <a:t>. During the acid hydrolysis a mixture of monosaccharides is generated, which were analyzed by  gas chromatography in the form of </a:t>
            </a:r>
            <a:r>
              <a:rPr lang="en-US" dirty="0" err="1">
                <a:effectLst/>
                <a:latin typeface="Palatino Linotype" panose="02040502050505030304" pitchFamily="18" charset="0"/>
                <a:ea typeface="Calibri" panose="020F0502020204030204" pitchFamily="34" charset="0"/>
                <a:cs typeface="Times New Roman" panose="02020603050405020304" pitchFamily="18" charset="0"/>
              </a:rPr>
              <a:t>aldonitrile</a:t>
            </a:r>
            <a:r>
              <a:rPr lang="en-US" dirty="0">
                <a:effectLst/>
                <a:latin typeface="Palatino Linotype" panose="02040502050505030304" pitchFamily="18" charset="0"/>
                <a:ea typeface="Calibri" panose="020F0502020204030204" pitchFamily="34" charset="0"/>
                <a:cs typeface="Times New Roman" panose="02020603050405020304" pitchFamily="18" charset="0"/>
              </a:rPr>
              <a:t>-peracetates. The obtained data from specific rotation for a mixture of monosaccharides revealed a value of [α ] D25 +39.0 indicating a D configuration for the described monosaccharide chain composed of D-glucose, D-xylose, </a:t>
            </a:r>
          </a:p>
          <a:p>
            <a:pPr algn="just">
              <a:lnSpc>
                <a:spcPct val="107000"/>
              </a:lnSpc>
              <a:spcAft>
                <a:spcPts val="800"/>
              </a:spcAft>
            </a:pPr>
            <a:r>
              <a:rPr lang="en-US" dirty="0">
                <a:effectLst/>
                <a:latin typeface="Palatino Linotype" panose="02040502050505030304" pitchFamily="18" charset="0"/>
                <a:ea typeface="Calibri" panose="020F0502020204030204" pitchFamily="34" charset="0"/>
                <a:cs typeface="Times New Roman" panose="02020603050405020304" pitchFamily="18" charset="0"/>
              </a:rPr>
              <a:t>D-</a:t>
            </a:r>
            <a:r>
              <a:rPr lang="en-US" dirty="0" err="1">
                <a:effectLst/>
                <a:latin typeface="Palatino Linotype" panose="02040502050505030304" pitchFamily="18" charset="0"/>
                <a:ea typeface="Calibri" panose="020F0502020204030204" pitchFamily="34" charset="0"/>
                <a:cs typeface="Times New Roman" panose="02020603050405020304" pitchFamily="18" charset="0"/>
              </a:rPr>
              <a:t>quinovose</a:t>
            </a:r>
            <a:r>
              <a:rPr lang="en-US" dirty="0">
                <a:effectLst/>
                <a:latin typeface="Palatino Linotype" panose="02040502050505030304" pitchFamily="18" charset="0"/>
                <a:ea typeface="Calibri" panose="020F0502020204030204" pitchFamily="34" charset="0"/>
                <a:cs typeface="Times New Roman" panose="02020603050405020304" pitchFamily="18" charset="0"/>
              </a:rPr>
              <a:t>, and 3-O-methyl-D-glucose in a ratio of 1:1:1:1 </a:t>
            </a:r>
            <a:endParaRPr lang="es-EC" dirty="0">
              <a:effectLst/>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561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6F67AF-7450-49A1-8EF5-303DC2A224CC}"/>
              </a:ext>
            </a:extLst>
          </p:cNvPr>
          <p:cNvPicPr>
            <a:picLocks noChangeAspect="1"/>
          </p:cNvPicPr>
          <p:nvPr/>
        </p:nvPicPr>
        <p:blipFill>
          <a:blip r:embed="rId2"/>
          <a:stretch>
            <a:fillRect/>
          </a:stretch>
        </p:blipFill>
        <p:spPr>
          <a:xfrm>
            <a:off x="7558903" y="5272903"/>
            <a:ext cx="1585097" cy="1585097"/>
          </a:xfrm>
          <a:prstGeom prst="rect">
            <a:avLst/>
          </a:prstGeom>
        </p:spPr>
      </p:pic>
      <p:pic>
        <p:nvPicPr>
          <p:cNvPr id="4" name="Imagen 3">
            <a:extLst>
              <a:ext uri="{FF2B5EF4-FFF2-40B4-BE49-F238E27FC236}">
                <a16:creationId xmlns:a16="http://schemas.microsoft.com/office/drawing/2014/main" id="{764C93E8-0C26-4C4D-8CA4-B09F7B1ACE19}"/>
              </a:ext>
            </a:extLst>
          </p:cNvPr>
          <p:cNvPicPr>
            <a:picLocks noChangeAspect="1"/>
          </p:cNvPicPr>
          <p:nvPr/>
        </p:nvPicPr>
        <p:blipFill>
          <a:blip r:embed="rId3"/>
          <a:stretch>
            <a:fillRect/>
          </a:stretch>
        </p:blipFill>
        <p:spPr>
          <a:xfrm>
            <a:off x="189790" y="397853"/>
            <a:ext cx="8248603" cy="646232"/>
          </a:xfrm>
          <a:prstGeom prst="rect">
            <a:avLst/>
          </a:prstGeom>
        </p:spPr>
      </p:pic>
      <p:sp>
        <p:nvSpPr>
          <p:cNvPr id="6" name="CuadroTexto 5">
            <a:extLst>
              <a:ext uri="{FF2B5EF4-FFF2-40B4-BE49-F238E27FC236}">
                <a16:creationId xmlns:a16="http://schemas.microsoft.com/office/drawing/2014/main" id="{D9BB1AB7-940D-43B2-9897-78DB50484A30}"/>
              </a:ext>
            </a:extLst>
          </p:cNvPr>
          <p:cNvSpPr txBox="1"/>
          <p:nvPr/>
        </p:nvSpPr>
        <p:spPr>
          <a:xfrm>
            <a:off x="189790" y="1044085"/>
            <a:ext cx="8764420" cy="3139321"/>
          </a:xfrm>
          <a:prstGeom prst="rect">
            <a:avLst/>
          </a:prstGeom>
          <a:noFill/>
        </p:spPr>
        <p:txBody>
          <a:bodyPr wrap="square">
            <a:spAutoFit/>
          </a:bodyPr>
          <a:lstStyle/>
          <a:p>
            <a:pPr algn="just">
              <a:spcAft>
                <a:spcPts val="600"/>
              </a:spcAft>
            </a:pPr>
            <a:r>
              <a:rPr lang="en-US" dirty="0">
                <a:latin typeface="Palatino Linotype" panose="02040502050505030304" pitchFamily="18" charset="0"/>
              </a:rPr>
              <a:t>In the present communication, we report the preliminary study of the fraction enriched with triterpene glycosides isolated from the ethanol treatment of </a:t>
            </a:r>
            <a:r>
              <a:rPr lang="en-US" i="1" dirty="0">
                <a:latin typeface="Palatino Linotype" panose="02040502050505030304" pitchFamily="18" charset="0"/>
              </a:rPr>
              <a:t>Holothuria </a:t>
            </a:r>
            <a:r>
              <a:rPr lang="en-US" i="1" dirty="0" err="1">
                <a:latin typeface="Palatino Linotype" panose="02040502050505030304" pitchFamily="18" charset="0"/>
              </a:rPr>
              <a:t>floridana</a:t>
            </a:r>
            <a:r>
              <a:rPr lang="en-US" dirty="0">
                <a:latin typeface="Palatino Linotype" panose="02040502050505030304" pitchFamily="18" charset="0"/>
              </a:rPr>
              <a:t> inhabiting the Cuban archipelago, recognition of the presence of </a:t>
            </a:r>
            <a:r>
              <a:rPr lang="en-US" dirty="0" err="1">
                <a:latin typeface="Palatino Linotype" panose="02040502050505030304" pitchFamily="18" charset="0"/>
              </a:rPr>
              <a:t>triterpenic</a:t>
            </a:r>
            <a:r>
              <a:rPr lang="en-US" dirty="0">
                <a:latin typeface="Palatino Linotype" panose="02040502050505030304" pitchFamily="18" charset="0"/>
              </a:rPr>
              <a:t> structure via chromogenic reactions, desalting by passing this fraction through Amberlite column, the subsequent elution with solvents of increasing polarity, and the isolation of its major component, whose aglycone is holost-Δ9,11-en-12α,17α,22ξ-triol and the monosaccharide fragment, obtained after treatment of the glycoside with 12 % hydrochloric acid, is characterized by the presence of 4 components: 3β-D-glucose, </a:t>
            </a:r>
            <a:r>
              <a:rPr lang="en-US" dirty="0" err="1">
                <a:latin typeface="Palatino Linotype" panose="02040502050505030304" pitchFamily="18" charset="0"/>
              </a:rPr>
              <a:t>Dxylose</a:t>
            </a:r>
            <a:r>
              <a:rPr lang="en-US" dirty="0">
                <a:latin typeface="Palatino Linotype" panose="02040502050505030304" pitchFamily="18" charset="0"/>
              </a:rPr>
              <a:t>, D-</a:t>
            </a:r>
            <a:r>
              <a:rPr lang="en-US" dirty="0" err="1">
                <a:latin typeface="Palatino Linotype" panose="02040502050505030304" pitchFamily="18" charset="0"/>
              </a:rPr>
              <a:t>quinovose</a:t>
            </a:r>
            <a:r>
              <a:rPr lang="en-US" dirty="0">
                <a:latin typeface="Palatino Linotype" panose="02040502050505030304" pitchFamily="18" charset="0"/>
              </a:rPr>
              <a:t> and 3-O-methyl-D-glucose in its side chain. The genic compound, is a </a:t>
            </a:r>
            <a:r>
              <a:rPr lang="en-US" dirty="0" err="1">
                <a:latin typeface="Palatino Linotype" panose="02040502050505030304" pitchFamily="18" charset="0"/>
              </a:rPr>
              <a:t>genin</a:t>
            </a:r>
            <a:r>
              <a:rPr lang="en-US" dirty="0">
                <a:latin typeface="Palatino Linotype" panose="02040502050505030304" pitchFamily="18" charset="0"/>
              </a:rPr>
              <a:t> of the </a:t>
            </a:r>
            <a:r>
              <a:rPr lang="en-US" dirty="0" err="1">
                <a:latin typeface="Palatino Linotype" panose="02040502050505030304" pitchFamily="18" charset="0"/>
              </a:rPr>
              <a:t>holostanic</a:t>
            </a:r>
            <a:r>
              <a:rPr lang="en-US" dirty="0">
                <a:latin typeface="Palatino Linotype" panose="02040502050505030304" pitchFamily="18" charset="0"/>
              </a:rPr>
              <a:t> series with a </a:t>
            </a:r>
            <a:r>
              <a:rPr lang="en-US" dirty="0" err="1">
                <a:latin typeface="Palatino Linotype" panose="02040502050505030304" pitchFamily="18" charset="0"/>
              </a:rPr>
              <a:t>heteroannular</a:t>
            </a:r>
            <a:r>
              <a:rPr lang="en-US" dirty="0">
                <a:latin typeface="Palatino Linotype" panose="02040502050505030304" pitchFamily="18" charset="0"/>
              </a:rPr>
              <a:t> dienic system Δ7,9(11).</a:t>
            </a:r>
            <a:endParaRPr lang="es-EC" dirty="0">
              <a:latin typeface="Palatino Linotype" panose="02040502050505030304" pitchFamily="18" charset="0"/>
            </a:endParaRPr>
          </a:p>
        </p:txBody>
      </p:sp>
    </p:spTree>
    <p:extLst>
      <p:ext uri="{BB962C8B-B14F-4D97-AF65-F5344CB8AC3E}">
        <p14:creationId xmlns:p14="http://schemas.microsoft.com/office/powerpoint/2010/main" val="273135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224" y="33110"/>
            <a:ext cx="8153400" cy="461665"/>
          </a:xfrm>
          <a:prstGeom prst="rect">
            <a:avLst/>
          </a:prstGeom>
          <a:noFill/>
        </p:spPr>
        <p:txBody>
          <a:bodyPr wrap="square" rtlCol="0">
            <a:spAutoFit/>
          </a:bodyPr>
          <a:lstStyle/>
          <a:p>
            <a:r>
              <a:rPr lang="fr-FR" sz="2400" b="1" dirty="0" err="1">
                <a:latin typeface="Palatino Linotype" panose="02040502050505030304" pitchFamily="18" charset="0"/>
              </a:rPr>
              <a:t>Supplementary</a:t>
            </a:r>
            <a:r>
              <a:rPr lang="fr-FR" sz="2400" b="1" dirty="0">
                <a:latin typeface="Palatino Linotype" panose="02040502050505030304" pitchFamily="18" charset="0"/>
              </a:rPr>
              <a:t> Materials</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D9A0C7F-0FC4-45C1-B52D-03C8F3600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7" name="Imagen 6">
            <a:extLst>
              <a:ext uri="{FF2B5EF4-FFF2-40B4-BE49-F238E27FC236}">
                <a16:creationId xmlns:a16="http://schemas.microsoft.com/office/drawing/2014/main" id="{3668AE26-6C5B-466F-AB57-6E50EACC4B9D}"/>
              </a:ext>
            </a:extLst>
          </p:cNvPr>
          <p:cNvPicPr>
            <a:picLocks noChangeAspect="1"/>
          </p:cNvPicPr>
          <p:nvPr/>
        </p:nvPicPr>
        <p:blipFill>
          <a:blip r:embed="rId3"/>
          <a:stretch>
            <a:fillRect/>
          </a:stretch>
        </p:blipFill>
        <p:spPr>
          <a:xfrm>
            <a:off x="197498" y="410309"/>
            <a:ext cx="4897878" cy="2524684"/>
          </a:xfrm>
          <a:prstGeom prst="rect">
            <a:avLst/>
          </a:prstGeom>
        </p:spPr>
      </p:pic>
      <p:sp>
        <p:nvSpPr>
          <p:cNvPr id="9" name="CuadroTexto 8">
            <a:extLst>
              <a:ext uri="{FF2B5EF4-FFF2-40B4-BE49-F238E27FC236}">
                <a16:creationId xmlns:a16="http://schemas.microsoft.com/office/drawing/2014/main" id="{94DA1965-AD87-448C-8E99-148F6CA3C1AD}"/>
              </a:ext>
            </a:extLst>
          </p:cNvPr>
          <p:cNvSpPr txBox="1"/>
          <p:nvPr/>
        </p:nvSpPr>
        <p:spPr>
          <a:xfrm>
            <a:off x="76200" y="2905780"/>
            <a:ext cx="4089724" cy="461665"/>
          </a:xfrm>
          <a:prstGeom prst="rect">
            <a:avLst/>
          </a:prstGeom>
          <a:noFill/>
        </p:spPr>
        <p:txBody>
          <a:bodyPr wrap="square">
            <a:spAutoFit/>
          </a:bodyPr>
          <a:lstStyle/>
          <a:p>
            <a:r>
              <a:rPr lang="en-US" sz="1200" b="0" i="0" dirty="0">
                <a:solidFill>
                  <a:srgbClr val="000000"/>
                </a:solidFill>
                <a:effectLst/>
                <a:latin typeface="CIDFont+F2"/>
              </a:rPr>
              <a:t>Operational flows for processing </a:t>
            </a:r>
            <a:r>
              <a:rPr lang="en-US" sz="1200" b="0" i="1" dirty="0">
                <a:solidFill>
                  <a:srgbClr val="000000"/>
                </a:solidFill>
                <a:effectLst/>
                <a:latin typeface="CIDFont+F3"/>
              </a:rPr>
              <a:t>Holothuria </a:t>
            </a:r>
            <a:r>
              <a:rPr lang="en-US" sz="1200" b="0" i="1" dirty="0" err="1">
                <a:solidFill>
                  <a:srgbClr val="000000"/>
                </a:solidFill>
                <a:effectLst/>
                <a:latin typeface="CIDFont+F3"/>
              </a:rPr>
              <a:t>floridana</a:t>
            </a:r>
            <a:r>
              <a:rPr lang="en-US" sz="1200" b="0" i="1" dirty="0">
                <a:solidFill>
                  <a:srgbClr val="000000"/>
                </a:solidFill>
                <a:effectLst/>
                <a:latin typeface="CIDFont+F3"/>
              </a:rPr>
              <a:t> </a:t>
            </a:r>
            <a:r>
              <a:rPr lang="en-US" sz="1200" b="0" i="0" dirty="0">
                <a:solidFill>
                  <a:srgbClr val="000000"/>
                </a:solidFill>
                <a:effectLst/>
                <a:latin typeface="CIDFont+F2"/>
              </a:rPr>
              <a:t>from raw material to fractions</a:t>
            </a:r>
            <a:r>
              <a:rPr lang="en-US" sz="1200" dirty="0"/>
              <a:t> </a:t>
            </a:r>
            <a:endParaRPr lang="es-EC" sz="1200" dirty="0"/>
          </a:p>
        </p:txBody>
      </p:sp>
      <p:pic>
        <p:nvPicPr>
          <p:cNvPr id="11" name="Imagen 10">
            <a:extLst>
              <a:ext uri="{FF2B5EF4-FFF2-40B4-BE49-F238E27FC236}">
                <a16:creationId xmlns:a16="http://schemas.microsoft.com/office/drawing/2014/main" id="{6199B8CA-CF03-45CB-A673-1EC87738982E}"/>
              </a:ext>
            </a:extLst>
          </p:cNvPr>
          <p:cNvPicPr>
            <a:picLocks noChangeAspect="1"/>
          </p:cNvPicPr>
          <p:nvPr/>
        </p:nvPicPr>
        <p:blipFill>
          <a:blip r:embed="rId4"/>
          <a:stretch>
            <a:fillRect/>
          </a:stretch>
        </p:blipFill>
        <p:spPr>
          <a:xfrm>
            <a:off x="76200" y="3429000"/>
            <a:ext cx="6087374" cy="3312936"/>
          </a:xfrm>
          <a:prstGeom prst="rect">
            <a:avLst/>
          </a:prstGeom>
        </p:spPr>
      </p:pic>
      <p:pic>
        <p:nvPicPr>
          <p:cNvPr id="13" name="Imagen 12">
            <a:extLst>
              <a:ext uri="{FF2B5EF4-FFF2-40B4-BE49-F238E27FC236}">
                <a16:creationId xmlns:a16="http://schemas.microsoft.com/office/drawing/2014/main" id="{E99A189B-D54F-4225-8FDC-53091287C68F}"/>
              </a:ext>
            </a:extLst>
          </p:cNvPr>
          <p:cNvPicPr>
            <a:picLocks noChangeAspect="1"/>
          </p:cNvPicPr>
          <p:nvPr/>
        </p:nvPicPr>
        <p:blipFill>
          <a:blip r:embed="rId5"/>
          <a:stretch>
            <a:fillRect/>
          </a:stretch>
        </p:blipFill>
        <p:spPr>
          <a:xfrm>
            <a:off x="4165924" y="82921"/>
            <a:ext cx="4897878" cy="2238248"/>
          </a:xfrm>
          <a:prstGeom prst="rect">
            <a:avLst/>
          </a:prstGeom>
        </p:spPr>
      </p:pic>
      <p:sp>
        <p:nvSpPr>
          <p:cNvPr id="15" name="CuadroTexto 14">
            <a:extLst>
              <a:ext uri="{FF2B5EF4-FFF2-40B4-BE49-F238E27FC236}">
                <a16:creationId xmlns:a16="http://schemas.microsoft.com/office/drawing/2014/main" id="{155A84AB-3ACE-461F-8307-EB9BEE7DF681}"/>
              </a:ext>
            </a:extLst>
          </p:cNvPr>
          <p:cNvSpPr txBox="1"/>
          <p:nvPr/>
        </p:nvSpPr>
        <p:spPr>
          <a:xfrm>
            <a:off x="5298831" y="2321169"/>
            <a:ext cx="3764971" cy="461665"/>
          </a:xfrm>
          <a:prstGeom prst="rect">
            <a:avLst/>
          </a:prstGeom>
          <a:noFill/>
        </p:spPr>
        <p:txBody>
          <a:bodyPr wrap="square">
            <a:spAutoFit/>
          </a:bodyPr>
          <a:lstStyle/>
          <a:p>
            <a:r>
              <a:rPr lang="en-US" sz="1200" b="0" i="0" dirty="0" err="1">
                <a:solidFill>
                  <a:srgbClr val="000000"/>
                </a:solidFill>
                <a:effectLst/>
                <a:latin typeface="CIDFont+F2"/>
              </a:rPr>
              <a:t>Triterpenic</a:t>
            </a:r>
            <a:r>
              <a:rPr lang="en-US" sz="1200" b="0" i="0" dirty="0">
                <a:solidFill>
                  <a:srgbClr val="000000"/>
                </a:solidFill>
                <a:effectLst/>
                <a:latin typeface="CIDFont+F2"/>
              </a:rPr>
              <a:t> glycoside I isolated from </a:t>
            </a:r>
            <a:r>
              <a:rPr lang="en-US" sz="1200" b="0" i="1" dirty="0">
                <a:solidFill>
                  <a:srgbClr val="000000"/>
                </a:solidFill>
                <a:effectLst/>
                <a:latin typeface="CIDFont+F3"/>
              </a:rPr>
              <a:t>Holothuria </a:t>
            </a:r>
            <a:r>
              <a:rPr lang="en-US" sz="1200" b="0" i="1" dirty="0" err="1">
                <a:solidFill>
                  <a:srgbClr val="000000"/>
                </a:solidFill>
                <a:effectLst/>
                <a:latin typeface="CIDFont+F3"/>
              </a:rPr>
              <a:t>floridana</a:t>
            </a:r>
            <a:r>
              <a:rPr lang="en-US" sz="1200" b="0" i="1" dirty="0">
                <a:solidFill>
                  <a:srgbClr val="000000"/>
                </a:solidFill>
                <a:effectLst/>
                <a:latin typeface="CIDFont+F3"/>
              </a:rPr>
              <a:t> </a:t>
            </a:r>
            <a:r>
              <a:rPr lang="en-US" sz="1200" b="0" i="0" dirty="0">
                <a:solidFill>
                  <a:srgbClr val="000000"/>
                </a:solidFill>
                <a:effectLst/>
                <a:latin typeface="CIDFont+F2"/>
              </a:rPr>
              <a:t>inhabiting the Cuban archipelago. Main </a:t>
            </a:r>
            <a:r>
              <a:rPr lang="en-US" sz="1200" b="0" i="0" baseline="30000" dirty="0">
                <a:solidFill>
                  <a:srgbClr val="000000"/>
                </a:solidFill>
                <a:effectLst/>
                <a:latin typeface="CIDFont+F2"/>
              </a:rPr>
              <a:t>13</a:t>
            </a:r>
            <a:r>
              <a:rPr lang="en-US" sz="1200" b="0" i="0" dirty="0">
                <a:solidFill>
                  <a:srgbClr val="000000"/>
                </a:solidFill>
                <a:effectLst/>
                <a:latin typeface="CIDFont+F2"/>
              </a:rPr>
              <a:t>C-NMR signals</a:t>
            </a:r>
            <a:endParaRPr lang="es-EC" dirty="0"/>
          </a:p>
        </p:txBody>
      </p:sp>
      <p:pic>
        <p:nvPicPr>
          <p:cNvPr id="17" name="Imagen 16">
            <a:extLst>
              <a:ext uri="{FF2B5EF4-FFF2-40B4-BE49-F238E27FC236}">
                <a16:creationId xmlns:a16="http://schemas.microsoft.com/office/drawing/2014/main" id="{29D05A18-97FA-4C99-9372-52C1EE5FA77F}"/>
              </a:ext>
            </a:extLst>
          </p:cNvPr>
          <p:cNvPicPr>
            <a:picLocks noChangeAspect="1"/>
          </p:cNvPicPr>
          <p:nvPr/>
        </p:nvPicPr>
        <p:blipFill>
          <a:blip r:embed="rId6"/>
          <a:stretch>
            <a:fillRect/>
          </a:stretch>
        </p:blipFill>
        <p:spPr>
          <a:xfrm>
            <a:off x="5850219" y="2782834"/>
            <a:ext cx="3057525" cy="1609725"/>
          </a:xfrm>
          <a:prstGeom prst="rect">
            <a:avLst/>
          </a:prstGeom>
        </p:spPr>
      </p:pic>
      <p:sp>
        <p:nvSpPr>
          <p:cNvPr id="19" name="CuadroTexto 18">
            <a:extLst>
              <a:ext uri="{FF2B5EF4-FFF2-40B4-BE49-F238E27FC236}">
                <a16:creationId xmlns:a16="http://schemas.microsoft.com/office/drawing/2014/main" id="{3C3E052A-9152-4055-A5A7-CDEBC5524EE5}"/>
              </a:ext>
            </a:extLst>
          </p:cNvPr>
          <p:cNvSpPr txBox="1"/>
          <p:nvPr/>
        </p:nvSpPr>
        <p:spPr>
          <a:xfrm>
            <a:off x="6127382" y="4505813"/>
            <a:ext cx="2860827" cy="461665"/>
          </a:xfrm>
          <a:prstGeom prst="rect">
            <a:avLst/>
          </a:prstGeom>
          <a:noFill/>
        </p:spPr>
        <p:txBody>
          <a:bodyPr wrap="square">
            <a:spAutoFit/>
          </a:bodyPr>
          <a:lstStyle/>
          <a:p>
            <a:r>
              <a:rPr lang="en-US" sz="1200" b="0" i="0" dirty="0" err="1">
                <a:solidFill>
                  <a:srgbClr val="000000"/>
                </a:solidFill>
                <a:effectLst/>
                <a:latin typeface="CIDFont+F2"/>
              </a:rPr>
              <a:t>Genin</a:t>
            </a:r>
            <a:r>
              <a:rPr lang="en-US" sz="1200" b="0" i="0" dirty="0">
                <a:solidFill>
                  <a:srgbClr val="000000"/>
                </a:solidFill>
                <a:effectLst/>
                <a:latin typeface="CIDFont+F2"/>
              </a:rPr>
              <a:t>, obtained after treatment with 12% hydrochloric acid of triterpene glycoside</a:t>
            </a:r>
            <a:r>
              <a:rPr lang="en-US" sz="1200" dirty="0"/>
              <a:t> </a:t>
            </a:r>
            <a:endParaRPr lang="es-EC" dirty="0"/>
          </a:p>
        </p:txBody>
      </p:sp>
    </p:spTree>
    <p:extLst>
      <p:ext uri="{BB962C8B-B14F-4D97-AF65-F5344CB8AC3E}">
        <p14:creationId xmlns:p14="http://schemas.microsoft.com/office/powerpoint/2010/main" val="1235145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292" y="609600"/>
            <a:ext cx="8868508" cy="2769989"/>
          </a:xfrm>
          <a:prstGeom prst="rect">
            <a:avLst/>
          </a:prstGeom>
          <a:noFill/>
        </p:spPr>
        <p:txBody>
          <a:bodyPr wrap="square" rtlCol="0">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r>
              <a:rPr lang="en-US" dirty="0">
                <a:latin typeface="Palatino Linotype" panose="02040502050505030304" pitchFamily="18" charset="0"/>
              </a:rPr>
              <a:t>Authors deeply thank M.Sc. Irma Alfonso (Cuba, CIIQ) for technical assistance</a:t>
            </a:r>
          </a:p>
          <a:p>
            <a:r>
              <a:rPr lang="en-US" dirty="0">
                <a:latin typeface="Palatino Linotype" panose="02040502050505030304" pitchFamily="18" charset="0"/>
              </a:rPr>
              <a:t>during taxonomical identification of collected sea cucumbers and Juan Antonio Mesa (CSIC Barcelona, Spain) for facilitating spectral data acquisition. </a:t>
            </a:r>
          </a:p>
          <a:p>
            <a:endParaRPr lang="en-US" dirty="0">
              <a:latin typeface="Palatino Linotype" panose="02040502050505030304" pitchFamily="18" charset="0"/>
            </a:endParaRPr>
          </a:p>
          <a:p>
            <a:r>
              <a:rPr lang="en-US" dirty="0">
                <a:latin typeface="Palatino Linotype" panose="02040502050505030304" pitchFamily="18" charset="0"/>
              </a:rPr>
              <a:t>This study is a contribution of the Technical University of Esmeraldas “Luis Vargas Torres”, Republic of Ecuador in collaboration with Pontifical University of Ecuador, Campus Quito, which logistically supported the preliminary structural studies.</a:t>
            </a:r>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6EDDC88E-74FE-4B4E-802D-50142AF3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35929829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1011</TotalTime>
  <Words>817</Words>
  <Application>Microsoft Office PowerPoint</Application>
  <PresentationFormat>On-screen Show (4:3)</PresentationFormat>
  <Paragraphs>30</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CIDFont+F2</vt:lpstr>
      <vt:lpstr>CIDFont+F3</vt:lpstr>
      <vt:lpstr>Arial</vt:lpstr>
      <vt:lpstr>Calibri</vt:lpstr>
      <vt:lpstr>Calibri Light</vt:lpstr>
      <vt:lpstr>Palatino Linotype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MDPI</cp:lastModifiedBy>
  <cp:revision>55</cp:revision>
  <dcterms:created xsi:type="dcterms:W3CDTF">2017-05-27T02:37:01Z</dcterms:created>
  <dcterms:modified xsi:type="dcterms:W3CDTF">2022-03-22T01:31:50Z</dcterms:modified>
</cp:coreProperties>
</file>