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6" r:id="rId4"/>
    <p:sldId id="261" r:id="rId5"/>
    <p:sldId id="264" r:id="rId6"/>
    <p:sldId id="270" r:id="rId7"/>
    <p:sldId id="267" r:id="rId8"/>
    <p:sldId id="272" r:id="rId9"/>
    <p:sldId id="268"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11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1/27/2022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576" y="3643836"/>
            <a:ext cx="8305800" cy="2616101"/>
          </a:xfrm>
          <a:prstGeom prst="rect">
            <a:avLst/>
          </a:prstGeom>
          <a:noFill/>
        </p:spPr>
        <p:txBody>
          <a:bodyPr wrap="square" rtlCol="0">
            <a:spAutoFit/>
          </a:bodyPr>
          <a:lstStyle/>
          <a:p>
            <a:pPr algn="ctr"/>
            <a:r>
              <a:rPr lang="en-US" sz="2400" b="1" dirty="0">
                <a:latin typeface="Palatino Linotype" panose="02040502050505030304" pitchFamily="18" charset="0"/>
              </a:rPr>
              <a:t>The diversity of </a:t>
            </a:r>
            <a:r>
              <a:rPr lang="en-US" sz="2400" b="1" dirty="0" err="1">
                <a:latin typeface="Palatino Linotype" panose="02040502050505030304" pitchFamily="18" charset="0"/>
              </a:rPr>
              <a:t>roadkilled</a:t>
            </a:r>
            <a:r>
              <a:rPr lang="en-US" sz="2400" b="1" dirty="0">
                <a:latin typeface="Palatino Linotype" panose="02040502050505030304" pitchFamily="18" charset="0"/>
              </a:rPr>
              <a:t> semi-aquatic mammals depends on registration effort</a:t>
            </a:r>
            <a:endParaRPr lang="fr-FR" dirty="0" smtClean="0">
              <a:latin typeface="Palatino Linotype" panose="02040502050505030304" pitchFamily="18" charset="0"/>
            </a:endParaRPr>
          </a:p>
          <a:p>
            <a:pPr algn="ctr"/>
            <a:endParaRPr lang="lt-LT" b="1" dirty="0" smtClean="0">
              <a:latin typeface="Palatino Linotype" panose="02040502050505030304" pitchFamily="18" charset="0"/>
            </a:endParaRPr>
          </a:p>
          <a:p>
            <a:pPr algn="ctr"/>
            <a:r>
              <a:rPr lang="lt-LT" b="1" dirty="0" smtClean="0">
                <a:latin typeface="Palatino Linotype" panose="02040502050505030304" pitchFamily="18" charset="0"/>
              </a:rPr>
              <a:t>                 Linas Balčiauskas</a:t>
            </a:r>
            <a:r>
              <a:rPr lang="it-IT" b="1" dirty="0" smtClean="0">
                <a:latin typeface="Palatino Linotype" panose="02040502050505030304" pitchFamily="18" charset="0"/>
              </a:rPr>
              <a:t>*, </a:t>
            </a:r>
            <a:r>
              <a:rPr lang="lt-LT" b="1" dirty="0" smtClean="0">
                <a:latin typeface="Palatino Linotype" panose="02040502050505030304" pitchFamily="18" charset="0"/>
              </a:rPr>
              <a:t>Laima </a:t>
            </a:r>
            <a:r>
              <a:rPr lang="lt-LT" b="1" dirty="0" err="1" smtClean="0">
                <a:latin typeface="Palatino Linotype" panose="02040502050505030304" pitchFamily="18" charset="0"/>
              </a:rPr>
              <a:t>Balčiauskienė</a:t>
            </a:r>
            <a:r>
              <a:rPr lang="it-IT" b="1" dirty="0" smtClean="0">
                <a:latin typeface="Palatino Linotype" panose="02040502050505030304" pitchFamily="18" charset="0"/>
              </a:rPr>
              <a:t>, </a:t>
            </a:r>
            <a:r>
              <a:rPr lang="it-IT" b="1" dirty="0">
                <a:latin typeface="Palatino Linotype" panose="02040502050505030304" pitchFamily="18" charset="0"/>
              </a:rPr>
              <a:t>and </a:t>
            </a:r>
            <a:r>
              <a:rPr lang="lt-LT" b="1" dirty="0" smtClean="0">
                <a:latin typeface="Palatino Linotype" panose="02040502050505030304" pitchFamily="18" charset="0"/>
              </a:rPr>
              <a:t>Jos </a:t>
            </a:r>
            <a:r>
              <a:rPr lang="lt-LT" b="1" dirty="0" err="1" smtClean="0">
                <a:latin typeface="Palatino Linotype" panose="02040502050505030304" pitchFamily="18" charset="0"/>
              </a:rPr>
              <a:t>Stratford</a:t>
            </a:r>
            <a:endParaRPr lang="it-IT" b="1" baseline="30000" dirty="0">
              <a:latin typeface="Palatino Linotype" panose="02040502050505030304" pitchFamily="18" charset="0"/>
            </a:endParaRPr>
          </a:p>
          <a:p>
            <a:endParaRPr lang="it-IT" b="1" baseline="30000" dirty="0">
              <a:latin typeface="Palatino Linotype" panose="02040502050505030304" pitchFamily="18" charset="0"/>
            </a:endParaRPr>
          </a:p>
          <a:p>
            <a:endParaRPr lang="fr-FR" dirty="0">
              <a:latin typeface="Palatino Linotype" panose="02040502050505030304" pitchFamily="18" charset="0"/>
            </a:endParaRPr>
          </a:p>
          <a:p>
            <a:pPr algn="ctr"/>
            <a:r>
              <a:rPr lang="lt-LT" baseline="30000" dirty="0" smtClean="0">
                <a:latin typeface="Palatino Linotype" panose="02040502050505030304" pitchFamily="18" charset="0"/>
              </a:rPr>
              <a:t>                               </a:t>
            </a:r>
            <a:r>
              <a:rPr lang="en-US" baseline="30000" dirty="0" smtClean="0">
                <a:latin typeface="Palatino Linotype" panose="02040502050505030304" pitchFamily="18" charset="0"/>
              </a:rPr>
              <a:t>1</a:t>
            </a:r>
            <a:r>
              <a:rPr lang="en-US" dirty="0" smtClean="0">
                <a:latin typeface="Palatino Linotype" panose="02040502050505030304" pitchFamily="18" charset="0"/>
              </a:rPr>
              <a:t> </a:t>
            </a:r>
            <a:r>
              <a:rPr lang="en-US" dirty="0">
                <a:latin typeface="Palatino Linotype" panose="02040502050505030304" pitchFamily="18" charset="0"/>
              </a:rPr>
              <a:t>Nature Research Centre, </a:t>
            </a:r>
            <a:r>
              <a:rPr lang="en-US" dirty="0" err="1">
                <a:latin typeface="Palatino Linotype" panose="02040502050505030304" pitchFamily="18" charset="0"/>
              </a:rPr>
              <a:t>Akademijos</a:t>
            </a:r>
            <a:r>
              <a:rPr lang="en-US" dirty="0">
                <a:latin typeface="Palatino Linotype" panose="02040502050505030304" pitchFamily="18" charset="0"/>
              </a:rPr>
              <a:t> 2, Vilnius, Lithuania. </a:t>
            </a:r>
            <a:endParaRPr lang="en-US" dirty="0">
              <a:latin typeface="Palatino Linotype" panose="02040502050505030304" pitchFamily="18" charset="0"/>
            </a:endParaRPr>
          </a:p>
          <a:p>
            <a:endParaRPr lang="fr-FR" dirty="0">
              <a:latin typeface="Palatino Linotype" panose="02040502050505030304" pitchFamily="18" charset="0"/>
            </a:endParaRPr>
          </a:p>
          <a:p>
            <a:pPr algn="ctr"/>
            <a:r>
              <a:rPr lang="lt-LT" sz="1400" b="1" dirty="0" smtClean="0">
                <a:latin typeface="Palatino Linotype" panose="02040502050505030304" pitchFamily="18" charset="0"/>
              </a:rPr>
              <a:t>                </a:t>
            </a:r>
            <a:r>
              <a:rPr lang="en-US" sz="1400" b="1" dirty="0" smtClean="0">
                <a:latin typeface="Palatino Linotype" panose="02040502050505030304" pitchFamily="18" charset="0"/>
              </a:rPr>
              <a:t>*</a:t>
            </a:r>
            <a:r>
              <a:rPr lang="en-US" sz="1400" dirty="0" smtClean="0">
                <a:latin typeface="Palatino Linotype" panose="02040502050505030304" pitchFamily="18" charset="0"/>
              </a:rPr>
              <a:t> </a:t>
            </a:r>
            <a:r>
              <a:rPr lang="en-US" sz="1400" dirty="0">
                <a:latin typeface="Palatino Linotype" panose="02040502050505030304" pitchFamily="18" charset="0"/>
              </a:rPr>
              <a:t>Corresponding author: </a:t>
            </a:r>
            <a:r>
              <a:rPr lang="lt-LT" sz="1400" dirty="0" smtClean="0">
                <a:latin typeface="Palatino Linotype" panose="02040502050505030304" pitchFamily="18" charset="0"/>
              </a:rPr>
              <a:t>linas.balciauskas@gamtc.lt</a:t>
            </a:r>
            <a:endParaRPr lang="fr-FR" sz="1400" dirty="0">
              <a:latin typeface="Palatino Linotype" panose="02040502050505030304" pitchFamily="18" charset="0"/>
            </a:endParaRPr>
          </a:p>
        </p:txBody>
      </p:sp>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09E423CA-A2C7-4400-A8F8-E1E5DD859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61943"/>
            <a:ext cx="9143995" cy="3717033"/>
          </a:xfrm>
          <a:prstGeom prst="rect">
            <a:avLst/>
          </a:prstGeom>
        </p:spPr>
      </p:pic>
      <p:pic>
        <p:nvPicPr>
          <p:cNvPr id="7" name="Picture 6" descr="Nature reserch centre_apva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921497"/>
            <a:ext cx="1891469" cy="19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605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493538"/>
          </a:xfrm>
          <a:prstGeom prst="rect">
            <a:avLst/>
          </a:prstGeom>
          <a:noFill/>
        </p:spPr>
        <p:txBody>
          <a:bodyPr wrap="square" rtlCol="0">
            <a:spAutoFit/>
          </a:bodyPr>
          <a:lstStyle/>
          <a:p>
            <a:r>
              <a:rPr lang="fr-FR" sz="2400" b="1" dirty="0" err="1">
                <a:latin typeface="Palatino Linotype" panose="02040502050505030304" pitchFamily="18" charset="0"/>
              </a:rPr>
              <a:t>Acknowledgments</a:t>
            </a:r>
            <a:endParaRPr lang="fr-FR" sz="2400" b="1" dirty="0">
              <a:latin typeface="Palatino Linotype" panose="02040502050505030304" pitchFamily="18" charset="0"/>
            </a:endParaRPr>
          </a:p>
          <a:p>
            <a:endParaRPr lang="fr-FR" sz="2400" b="1" dirty="0">
              <a:latin typeface="Palatino Linotype" panose="02040502050505030304" pitchFamily="18" charset="0"/>
            </a:endParaRPr>
          </a:p>
          <a:p>
            <a:r>
              <a:rPr lang="lt-LT" dirty="0" smtClean="0">
                <a:latin typeface="Palatino Linotype" panose="02040502050505030304" pitchFamily="18" charset="0"/>
              </a:rPr>
              <a:t>American mink </a:t>
            </a:r>
            <a:r>
              <a:rPr lang="lt-LT" dirty="0" err="1" smtClean="0">
                <a:latin typeface="Palatino Linotype" panose="02040502050505030304" pitchFamily="18" charset="0"/>
              </a:rPr>
              <a:t>research</a:t>
            </a:r>
            <a:r>
              <a:rPr lang="lt-LT" dirty="0" smtClean="0">
                <a:latin typeface="Palatino Linotype" panose="02040502050505030304" pitchFamily="18" charset="0"/>
              </a:rPr>
              <a:t> </a:t>
            </a:r>
            <a:r>
              <a:rPr lang="lt-LT" dirty="0" err="1" smtClean="0">
                <a:latin typeface="Palatino Linotype" panose="02040502050505030304" pitchFamily="18" charset="0"/>
              </a:rPr>
              <a:t>in</a:t>
            </a:r>
            <a:r>
              <a:rPr lang="lt-LT" dirty="0" smtClean="0">
                <a:latin typeface="Palatino Linotype" panose="02040502050505030304" pitchFamily="18" charset="0"/>
              </a:rPr>
              <a:t> 2019–</a:t>
            </a:r>
            <a:r>
              <a:rPr lang="lt-LT" dirty="0" smtClean="0">
                <a:latin typeface="Palatino Linotype" panose="02040502050505030304" pitchFamily="18" charset="0"/>
              </a:rPr>
              <a:t>2021 </a:t>
            </a:r>
            <a:r>
              <a:rPr lang="lt-LT" dirty="0" err="1" smtClean="0">
                <a:latin typeface="Palatino Linotype" panose="02040502050505030304" pitchFamily="18" charset="0"/>
              </a:rPr>
              <a:t>was</a:t>
            </a:r>
            <a:r>
              <a:rPr lang="lt-LT" dirty="0" smtClean="0">
                <a:latin typeface="Palatino Linotype" panose="02040502050505030304" pitchFamily="18" charset="0"/>
              </a:rPr>
              <a:t> </a:t>
            </a:r>
            <a:r>
              <a:rPr lang="lt-LT" dirty="0" err="1" smtClean="0">
                <a:latin typeface="Palatino Linotype" panose="02040502050505030304" pitchFamily="18" charset="0"/>
              </a:rPr>
              <a:t>funded</a:t>
            </a:r>
            <a:r>
              <a:rPr lang="lt-LT" dirty="0" smtClean="0">
                <a:latin typeface="Palatino Linotype" panose="02040502050505030304" pitchFamily="18" charset="0"/>
              </a:rPr>
              <a:t> </a:t>
            </a:r>
            <a:r>
              <a:rPr lang="lt-LT" dirty="0" err="1" smtClean="0">
                <a:latin typeface="Palatino Linotype" panose="02040502050505030304" pitchFamily="18" charset="0"/>
              </a:rPr>
              <a:t>by</a:t>
            </a:r>
            <a:r>
              <a:rPr lang="lt-LT" dirty="0" smtClean="0">
                <a:latin typeface="Palatino Linotype" panose="02040502050505030304" pitchFamily="18" charset="0"/>
              </a:rPr>
              <a:t> </a:t>
            </a:r>
            <a:r>
              <a:rPr lang="lt-LT" dirty="0" err="1" smtClean="0">
                <a:latin typeface="Palatino Linotype" panose="02040502050505030304" pitchFamily="18" charset="0"/>
              </a:rPr>
              <a:t>grant</a:t>
            </a:r>
            <a:r>
              <a:rPr lang="lt-LT" dirty="0" smtClean="0">
                <a:latin typeface="Palatino Linotype" panose="02040502050505030304" pitchFamily="18" charset="0"/>
              </a:rPr>
              <a:t> </a:t>
            </a:r>
            <a:r>
              <a:rPr lang="lt-LT" dirty="0" err="1" smtClean="0">
                <a:latin typeface="Palatino Linotype" panose="02040502050505030304" pitchFamily="18" charset="0"/>
              </a:rPr>
              <a:t>for</a:t>
            </a:r>
            <a:r>
              <a:rPr lang="lt-LT" dirty="0" smtClean="0">
                <a:latin typeface="Palatino Linotype" panose="02040502050505030304" pitchFamily="18" charset="0"/>
              </a:rPr>
              <a:t> </a:t>
            </a:r>
            <a:br>
              <a:rPr lang="lt-LT" dirty="0" smtClean="0">
                <a:latin typeface="Palatino Linotype" panose="02040502050505030304" pitchFamily="18" charset="0"/>
              </a:rPr>
            </a:br>
            <a:r>
              <a:rPr lang="en-US" sz="1400" dirty="0" smtClean="0">
                <a:latin typeface="Palatino Linotype" panose="02040502050505030304" pitchFamily="18" charset="0"/>
              </a:rPr>
              <a:t>“Investigations </a:t>
            </a:r>
            <a:r>
              <a:rPr lang="en-US" sz="1400" dirty="0">
                <a:latin typeface="Palatino Linotype" panose="02040502050505030304" pitchFamily="18" charset="0"/>
              </a:rPr>
              <a:t>of the Status of Invasive and Alien Species in Lithuania” (Contract No. 05.5.1-APVA-V-018-01-0012) co-financed by the European Union Structural Funds according to the 5th Priority of the </a:t>
            </a:r>
            <a:r>
              <a:rPr lang="en-US" sz="1400" dirty="0" smtClean="0">
                <a:latin typeface="Palatino Linotype" panose="02040502050505030304" pitchFamily="18" charset="0"/>
              </a:rPr>
              <a:t>European </a:t>
            </a:r>
            <a:r>
              <a:rPr lang="en-US" sz="1400" dirty="0">
                <a:latin typeface="Palatino Linotype" panose="02040502050505030304" pitchFamily="18" charset="0"/>
              </a:rPr>
              <a:t>Union Funds Investment Operational Program for 2014–2020 “Environment, Sustainable Use of Natural Resources and Adaptation to Climate Change” under the measure “Biodiversity protection” (05.5.1-APVA-V-018</a:t>
            </a:r>
            <a:r>
              <a:rPr lang="en-US" sz="1400" dirty="0" smtClean="0">
                <a:latin typeface="Palatino Linotype" panose="02040502050505030304" pitchFamily="18" charset="0"/>
              </a:rPr>
              <a:t>).</a:t>
            </a:r>
            <a:endParaRPr lang="lt-LT" sz="1400" dirty="0" smtClean="0">
              <a:latin typeface="Palatino Linotype" panose="02040502050505030304" pitchFamily="18" charset="0"/>
            </a:endParaRPr>
          </a:p>
          <a:p>
            <a:endParaRPr lang="lt-LT" altLang="en-US" dirty="0">
              <a:latin typeface="Palatino Linotype" panose="02040502050505030304" pitchFamily="18" charset="0"/>
            </a:endParaRPr>
          </a:p>
          <a:p>
            <a:r>
              <a:rPr lang="lt-LT" altLang="en-US" dirty="0" err="1" smtClean="0">
                <a:latin typeface="Palatino Linotype" panose="02040502050505030304" pitchFamily="18" charset="0"/>
              </a:rPr>
              <a:t>We</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thank</a:t>
            </a:r>
            <a:r>
              <a:rPr lang="lt-LT" altLang="en-US" dirty="0" smtClean="0">
                <a:latin typeface="Palatino Linotype" panose="02040502050505030304" pitchFamily="18" charset="0"/>
              </a:rPr>
              <a:t> dr. Andrius Kučas </a:t>
            </a:r>
            <a:r>
              <a:rPr lang="lt-LT" altLang="en-US" dirty="0" err="1" smtClean="0">
                <a:latin typeface="Palatino Linotype" panose="02040502050505030304" pitchFamily="18" charset="0"/>
              </a:rPr>
              <a:t>for</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maintaining</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roadkill</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database</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and</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production</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of</a:t>
            </a:r>
            <a:r>
              <a:rPr lang="lt-LT" altLang="en-US" dirty="0" smtClean="0">
                <a:latin typeface="Palatino Linotype" panose="02040502050505030304" pitchFamily="18" charset="0"/>
              </a:rPr>
              <a:t> </a:t>
            </a:r>
            <a:r>
              <a:rPr lang="lt-LT" altLang="en-US" dirty="0" err="1" smtClean="0">
                <a:latin typeface="Palatino Linotype" panose="02040502050505030304" pitchFamily="18" charset="0"/>
              </a:rPr>
              <a:t>maps</a:t>
            </a:r>
            <a:r>
              <a:rPr lang="lt-LT" altLang="en-US" dirty="0" smtClean="0">
                <a:latin typeface="Palatino Linotype" panose="02040502050505030304" pitchFamily="18" charset="0"/>
              </a:rPr>
              <a:t>.</a:t>
            </a:r>
          </a:p>
          <a:p>
            <a:endParaRPr lang="lt-LT" altLang="en-US" dirty="0" smtClean="0">
              <a:latin typeface="Palatino Linotype" panose="02040502050505030304" pitchFamily="18" charset="0"/>
            </a:endParaRPr>
          </a:p>
          <a:p>
            <a:endParaRPr lang="lt-LT" altLang="en-US" dirty="0">
              <a:latin typeface="Palatino Linotype" panose="02040502050505030304" pitchFamily="18" charset="0"/>
            </a:endParaRPr>
          </a:p>
          <a:p>
            <a:endParaRPr lang="lt-LT" altLang="en-US" dirty="0" smtClean="0">
              <a:latin typeface="Palatino Linotype" panose="02040502050505030304" pitchFamily="18" charset="0"/>
            </a:endParaRPr>
          </a:p>
          <a:p>
            <a:r>
              <a:rPr lang="lt-LT" altLang="en-US" sz="2400" b="1" dirty="0" err="1">
                <a:latin typeface="Palatino Linotype" panose="02040502050505030304" pitchFamily="18" charset="0"/>
              </a:rPr>
              <a:t>Team</a:t>
            </a:r>
            <a:endParaRPr lang="en-US" altLang="en-US" sz="2400" b="1" dirty="0">
              <a:latin typeface="Palatino Linotype" panose="02040502050505030304" pitchFamily="18" charset="0"/>
            </a:endParaRPr>
          </a:p>
          <a:p>
            <a:endParaRPr lang="fr-FR"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10</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6EDDC88E-74FE-4B4E-802D-50142AF30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7" name="Picture 6" descr="&#10;            &#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258" y="4892433"/>
            <a:ext cx="1340984" cy="1746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96" y="4892432"/>
            <a:ext cx="1473247" cy="1746174"/>
          </a:xfrm>
          <a:prstGeom prst="rect">
            <a:avLst/>
          </a:prstGeom>
        </p:spPr>
      </p:pic>
      <p:pic>
        <p:nvPicPr>
          <p:cNvPr id="9" name="Picture 8"/>
          <p:cNvPicPr>
            <a:picLocks noChangeAspect="1"/>
          </p:cNvPicPr>
          <p:nvPr/>
        </p:nvPicPr>
        <p:blipFill rotWithShape="1">
          <a:blip r:embed="rId5"/>
          <a:srcRect l="10236" t="8169" r="14487" b="7931"/>
          <a:stretch/>
        </p:blipFill>
        <p:spPr>
          <a:xfrm>
            <a:off x="3839049" y="4892432"/>
            <a:ext cx="1452889" cy="1754466"/>
          </a:xfrm>
          <a:prstGeom prst="rect">
            <a:avLst/>
          </a:prstGeom>
        </p:spPr>
      </p:pic>
      <p:pic>
        <p:nvPicPr>
          <p:cNvPr id="10" name="Picture 9" descr="Nature reserch centre_apval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778" y="4803616"/>
            <a:ext cx="1792317" cy="183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Apva logotip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1938" y="609600"/>
            <a:ext cx="3057525"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82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242" y="186366"/>
            <a:ext cx="8388718" cy="5878532"/>
          </a:xfrm>
          <a:prstGeom prst="rect">
            <a:avLst/>
          </a:prstGeom>
          <a:noFill/>
        </p:spPr>
        <p:txBody>
          <a:bodyPr wrap="square" rtlCol="0">
            <a:spAutoFit/>
          </a:bodyPr>
          <a:lstStyle/>
          <a:p>
            <a:r>
              <a:rPr lang="lt-LT" sz="1700" dirty="0" err="1" smtClean="0">
                <a:latin typeface="Palatino Linotype" panose="02040502050505030304" pitchFamily="18" charset="0"/>
              </a:rPr>
              <a:t>Abstract</a:t>
            </a:r>
            <a:r>
              <a:rPr lang="lt-LT" sz="1700" dirty="0" smtClean="0">
                <a:latin typeface="Palatino Linotype" panose="02040502050505030304" pitchFamily="18" charset="0"/>
              </a:rPr>
              <a:t> </a:t>
            </a:r>
            <a:r>
              <a:rPr lang="en-US" sz="1700" dirty="0" smtClean="0">
                <a:latin typeface="Palatino Linotype" panose="02040502050505030304" pitchFamily="18" charset="0"/>
              </a:rPr>
              <a:t>sciforum-052886</a:t>
            </a:r>
            <a:r>
              <a:rPr lang="lt-LT" sz="1700" dirty="0" smtClean="0">
                <a:latin typeface="Palatino Linotype" panose="02040502050505030304" pitchFamily="18" charset="0"/>
              </a:rPr>
              <a:t>: </a:t>
            </a:r>
            <a:r>
              <a:rPr lang="en-US" sz="1700" dirty="0" smtClean="0">
                <a:latin typeface="Palatino Linotype" panose="02040502050505030304" pitchFamily="18" charset="0"/>
              </a:rPr>
              <a:t>Previously</a:t>
            </a:r>
            <a:r>
              <a:rPr lang="en-US" sz="1700" dirty="0">
                <a:latin typeface="Palatino Linotype" panose="02040502050505030304" pitchFamily="18" charset="0"/>
              </a:rPr>
              <a:t>, we showed that registration effort and traffic intensity explain 90% of variation in roadkill numbers, 70% of variation in numbers of recorded species and 40% of diversity variation (</a:t>
            </a:r>
            <a:r>
              <a:rPr lang="en-US" sz="1700" dirty="0" err="1">
                <a:latin typeface="Palatino Linotype" panose="02040502050505030304" pitchFamily="18" charset="0"/>
              </a:rPr>
              <a:t>Balčiauskas</a:t>
            </a:r>
            <a:r>
              <a:rPr lang="en-US" sz="1700" dirty="0">
                <a:latin typeface="Palatino Linotype" panose="02040502050505030304" pitchFamily="18" charset="0"/>
              </a:rPr>
              <a:t> et al., 2020). Here we </a:t>
            </a:r>
            <a:r>
              <a:rPr lang="en-US" sz="1700" dirty="0" err="1">
                <a:latin typeface="Palatino Linotype" panose="02040502050505030304" pitchFamily="18" charset="0"/>
              </a:rPr>
              <a:t>analysed</a:t>
            </a:r>
            <a:r>
              <a:rPr lang="en-US" sz="1700" dirty="0">
                <a:latin typeface="Palatino Linotype" panose="02040502050505030304" pitchFamily="18" charset="0"/>
              </a:rPr>
              <a:t> the comparatively rare </a:t>
            </a:r>
            <a:r>
              <a:rPr lang="en-US" sz="1700" dirty="0" err="1">
                <a:latin typeface="Palatino Linotype" panose="02040502050505030304" pitchFamily="18" charset="0"/>
              </a:rPr>
              <a:t>roadkills</a:t>
            </a:r>
            <a:r>
              <a:rPr lang="en-US" sz="1700" dirty="0">
                <a:latin typeface="Palatino Linotype" panose="02040502050505030304" pitchFamily="18" charset="0"/>
              </a:rPr>
              <a:t> of semi-aquatic mammals in Lithuania, northern Europe, covering the period of 2007–2021, relating these to monitoring effort. From over 30,000 </a:t>
            </a:r>
            <a:r>
              <a:rPr lang="en-US" sz="1700" dirty="0" err="1">
                <a:latin typeface="Palatino Linotype" panose="02040502050505030304" pitchFamily="18" charset="0"/>
              </a:rPr>
              <a:t>roadkills</a:t>
            </a:r>
            <a:r>
              <a:rPr lang="en-US" sz="1700" dirty="0">
                <a:latin typeface="Palatino Linotype" panose="02040502050505030304" pitchFamily="18" charset="0"/>
              </a:rPr>
              <a:t>, European beaver was registered 43 times, American mink 26 times, otter 22 times and muskrat two times, with the average roadkill indexes being 0.000065, 0.00076, 0.00061 and 0.00010 </a:t>
            </a:r>
            <a:r>
              <a:rPr lang="en-US" sz="1700" dirty="0" err="1">
                <a:latin typeface="Palatino Linotype" panose="02040502050505030304" pitchFamily="18" charset="0"/>
              </a:rPr>
              <a:t>ind.</a:t>
            </a:r>
            <a:r>
              <a:rPr lang="en-US" sz="1700" dirty="0">
                <a:latin typeface="Palatino Linotype" panose="02040502050505030304" pitchFamily="18" charset="0"/>
              </a:rPr>
              <a:t>/km/day, and the maximum indexes being 0.067, 0.028, 0.048 and 0.016 </a:t>
            </a:r>
            <a:r>
              <a:rPr lang="en-US" sz="1700" dirty="0" err="1">
                <a:latin typeface="Palatino Linotype" panose="02040502050505030304" pitchFamily="18" charset="0"/>
              </a:rPr>
              <a:t>ind.</a:t>
            </a:r>
            <a:r>
              <a:rPr lang="en-US" sz="1700" dirty="0">
                <a:latin typeface="Palatino Linotype" panose="02040502050505030304" pitchFamily="18" charset="0"/>
              </a:rPr>
              <a:t>/km/day, respectively. These data show the </a:t>
            </a:r>
            <a:r>
              <a:rPr lang="en-US" sz="1700" dirty="0" err="1">
                <a:latin typeface="Palatino Linotype" panose="02040502050505030304" pitchFamily="18" charset="0"/>
              </a:rPr>
              <a:t>roadkills</a:t>
            </a:r>
            <a:r>
              <a:rPr lang="en-US" sz="1700" dirty="0">
                <a:latin typeface="Palatino Linotype" panose="02040502050505030304" pitchFamily="18" charset="0"/>
              </a:rPr>
              <a:t> are not common events. Their occurrences did not correspond to population numbers (beaver over 40,000, American mink about 8–10,000 and otter about 3–5000 individuals in 2020–2021) nor to traffic intensity. However, for all these species, registration effort (number of times the route was driven, this being </a:t>
            </a:r>
            <a:r>
              <a:rPr lang="en-US" sz="1700" dirty="0" smtClean="0">
                <a:latin typeface="Palatino Linotype" panose="02040502050505030304" pitchFamily="18" charset="0"/>
              </a:rPr>
              <a:t>300</a:t>
            </a:r>
            <a:r>
              <a:rPr lang="en-US" sz="1700" dirty="0">
                <a:latin typeface="Palatino Linotype" panose="02040502050505030304" pitchFamily="18" charset="0"/>
              </a:rPr>
              <a:t>–</a:t>
            </a:r>
            <a:r>
              <a:rPr lang="en-US" sz="1700" dirty="0" smtClean="0">
                <a:latin typeface="Palatino Linotype" panose="02040502050505030304" pitchFamily="18" charset="0"/>
              </a:rPr>
              <a:t>400 </a:t>
            </a:r>
            <a:r>
              <a:rPr lang="en-US" sz="1700" dirty="0">
                <a:latin typeface="Palatino Linotype" panose="02040502050505030304" pitchFamily="18" charset="0"/>
              </a:rPr>
              <a:t>on the most investigated routes) was the main factor, with more registrations being on the small number of best-sampled main roads. As two of these species, American mink and muskrat, are invasive species in EU, while otter is protected in most of the countries, registrations of their </a:t>
            </a:r>
            <a:r>
              <a:rPr lang="en-US" sz="1700" dirty="0" err="1">
                <a:latin typeface="Palatino Linotype" panose="02040502050505030304" pitchFamily="18" charset="0"/>
              </a:rPr>
              <a:t>roadkills</a:t>
            </a:r>
            <a:r>
              <a:rPr lang="en-US" sz="1700" dirty="0">
                <a:latin typeface="Palatino Linotype" panose="02040502050505030304" pitchFamily="18" charset="0"/>
              </a:rPr>
              <a:t> should be enhanced (using targeted efforts by hunters or citizen scientists for example) in order to obtain a better approximation of the </a:t>
            </a:r>
            <a:r>
              <a:rPr lang="en-US" sz="1700" dirty="0" err="1">
                <a:latin typeface="Palatino Linotype" panose="02040502050505030304" pitchFamily="18" charset="0"/>
              </a:rPr>
              <a:t>roadkilled</a:t>
            </a:r>
            <a:r>
              <a:rPr lang="en-US" sz="1700" dirty="0">
                <a:latin typeface="Palatino Linotype" panose="02040502050505030304" pitchFamily="18" charset="0"/>
              </a:rPr>
              <a:t> numbers of these species and thus be able to use this knowledge in species management.</a:t>
            </a:r>
            <a:endParaRPr lang="fr-FR" sz="1700" dirty="0">
              <a:latin typeface="Palatino Linotype" panose="02040502050505030304" pitchFamily="18" charset="0"/>
            </a:endParaRPr>
          </a:p>
          <a:p>
            <a:endParaRPr lang="en-US" dirty="0">
              <a:latin typeface="Palatino Linotype" panose="02040502050505030304" pitchFamily="18" charset="0"/>
            </a:endParaRPr>
          </a:p>
          <a:p>
            <a:r>
              <a:rPr lang="fr-FR" b="1" dirty="0">
                <a:latin typeface="Palatino Linotype" panose="02040502050505030304" pitchFamily="18" charset="0"/>
              </a:rPr>
              <a:t>Keywords: </a:t>
            </a:r>
            <a:r>
              <a:rPr lang="lt-LT" dirty="0" err="1" smtClean="0">
                <a:latin typeface="Palatino Linotype" panose="02040502050505030304" pitchFamily="18" charset="0"/>
              </a:rPr>
              <a:t>otter</a:t>
            </a:r>
            <a:r>
              <a:rPr lang="lt-LT" dirty="0" smtClean="0">
                <a:latin typeface="Palatino Linotype" panose="02040502050505030304" pitchFamily="18" charset="0"/>
              </a:rPr>
              <a:t>; </a:t>
            </a:r>
            <a:r>
              <a:rPr lang="lt-LT" dirty="0" err="1" smtClean="0">
                <a:latin typeface="Palatino Linotype" panose="02040502050505030304" pitchFamily="18" charset="0"/>
              </a:rPr>
              <a:t>beaver</a:t>
            </a:r>
            <a:r>
              <a:rPr lang="lt-LT" dirty="0" smtClean="0">
                <a:latin typeface="Palatino Linotype" panose="02040502050505030304" pitchFamily="18" charset="0"/>
              </a:rPr>
              <a:t>; </a:t>
            </a:r>
            <a:r>
              <a:rPr lang="lt-LT" dirty="0" err="1" smtClean="0">
                <a:latin typeface="Palatino Linotype" panose="02040502050505030304" pitchFamily="18" charset="0"/>
              </a:rPr>
              <a:t>muskrat</a:t>
            </a:r>
            <a:r>
              <a:rPr lang="lt-LT" dirty="0" smtClean="0">
                <a:latin typeface="Palatino Linotype" panose="02040502050505030304" pitchFamily="18" charset="0"/>
              </a:rPr>
              <a:t>; American mink; </a:t>
            </a:r>
            <a:r>
              <a:rPr lang="lt-LT" dirty="0" err="1" smtClean="0">
                <a:latin typeface="Palatino Linotype" panose="02040502050505030304" pitchFamily="18" charset="0"/>
              </a:rPr>
              <a:t>roadkill</a:t>
            </a:r>
            <a:endParaRPr lang="fr-FR"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pic>
        <p:nvPicPr>
          <p:cNvPr id="7" name="Picture 6">
            <a:extLst>
              <a:ext uri="{FF2B5EF4-FFF2-40B4-BE49-F238E27FC236}">
                <a16:creationId xmlns:a16="http://schemas.microsoft.com/office/drawing/2014/main" id="{4990BB06-FDD3-474D-A159-0925F848E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spTree>
    <p:extLst>
      <p:ext uri="{BB962C8B-B14F-4D97-AF65-F5344CB8AC3E}">
        <p14:creationId xmlns:p14="http://schemas.microsoft.com/office/powerpoint/2010/main" val="2099526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lt-LT" sz="2400" b="1" dirty="0" err="1" smtClean="0">
                <a:latin typeface="Palatino Linotype" panose="02040502050505030304" pitchFamily="18" charset="0"/>
              </a:rPr>
              <a:t>Study</a:t>
            </a:r>
            <a:r>
              <a:rPr lang="lt-LT" sz="2400" b="1" dirty="0" smtClean="0">
                <a:latin typeface="Palatino Linotype" panose="02040502050505030304" pitchFamily="18" charset="0"/>
              </a:rPr>
              <a:t> </a:t>
            </a:r>
            <a:r>
              <a:rPr lang="lt-LT" sz="2400" b="1" dirty="0" err="1" smtClean="0">
                <a:latin typeface="Palatino Linotype" panose="02040502050505030304" pitchFamily="18" charset="0"/>
              </a:rPr>
              <a:t>area</a:t>
            </a:r>
            <a:r>
              <a:rPr lang="lt-LT" sz="2400" b="1" dirty="0" smtClean="0">
                <a:latin typeface="Palatino Linotype" panose="02040502050505030304" pitchFamily="18" charset="0"/>
              </a:rPr>
              <a:t>: Lithuania</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8" name="Picture 7"/>
          <p:cNvPicPr>
            <a:picLocks noChangeAspect="1"/>
          </p:cNvPicPr>
          <p:nvPr/>
        </p:nvPicPr>
        <p:blipFill>
          <a:blip r:embed="rId3"/>
          <a:stretch>
            <a:fillRect/>
          </a:stretch>
        </p:blipFill>
        <p:spPr>
          <a:xfrm>
            <a:off x="609600" y="1240233"/>
            <a:ext cx="6277078" cy="4377018"/>
          </a:xfrm>
          <a:prstGeom prst="rect">
            <a:avLst/>
          </a:prstGeom>
        </p:spPr>
      </p:pic>
      <p:sp>
        <p:nvSpPr>
          <p:cNvPr id="9" name="TextBox 8"/>
          <p:cNvSpPr txBox="1"/>
          <p:nvPr/>
        </p:nvSpPr>
        <p:spPr>
          <a:xfrm>
            <a:off x="661916" y="5710019"/>
            <a:ext cx="6041034" cy="369332"/>
          </a:xfrm>
          <a:prstGeom prst="rect">
            <a:avLst/>
          </a:prstGeom>
          <a:noFill/>
        </p:spPr>
        <p:txBody>
          <a:bodyPr wrap="square" rtlCol="0">
            <a:spAutoFit/>
          </a:bodyPr>
          <a:lstStyle/>
          <a:p>
            <a:r>
              <a:rPr lang="en-US" dirty="0" smtClean="0">
                <a:latin typeface="Palatino Linotype" panose="02040502050505030304" pitchFamily="18" charset="0"/>
              </a:rPr>
              <a:t>Labels </a:t>
            </a:r>
            <a:r>
              <a:rPr lang="lt-LT" dirty="0" smtClean="0">
                <a:latin typeface="Palatino Linotype" panose="02040502050505030304" pitchFamily="18" charset="0"/>
              </a:rPr>
              <a:t>–</a:t>
            </a:r>
            <a:r>
              <a:rPr lang="en-US" dirty="0" smtClean="0">
                <a:latin typeface="Palatino Linotype" panose="02040502050505030304" pitchFamily="18" charset="0"/>
              </a:rPr>
              <a:t> numbers </a:t>
            </a:r>
            <a:r>
              <a:rPr lang="en-US" dirty="0">
                <a:latin typeface="Palatino Linotype" panose="02040502050505030304" pitchFamily="18" charset="0"/>
              </a:rPr>
              <a:t>of main roads/highways.</a:t>
            </a:r>
          </a:p>
        </p:txBody>
      </p:sp>
    </p:spTree>
    <p:extLst>
      <p:ext uri="{BB962C8B-B14F-4D97-AF65-F5344CB8AC3E}">
        <p14:creationId xmlns:p14="http://schemas.microsoft.com/office/powerpoint/2010/main" val="2329982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5447645"/>
          </a:xfrm>
          <a:prstGeom prst="rect">
            <a:avLst/>
          </a:prstGeom>
          <a:noFill/>
        </p:spPr>
        <p:txBody>
          <a:bodyPr wrap="square" rtlCol="0">
            <a:spAutoFit/>
          </a:bodyPr>
          <a:lstStyle/>
          <a:p>
            <a:r>
              <a:rPr lang="lt-LT" sz="2400" b="1" dirty="0" err="1" smtClean="0">
                <a:latin typeface="Palatino Linotype" panose="02040502050505030304" pitchFamily="18" charset="0"/>
              </a:rPr>
              <a:t>Material</a:t>
            </a:r>
            <a:r>
              <a:rPr lang="lt-LT" sz="2400" b="1" dirty="0" smtClean="0">
                <a:latin typeface="Palatino Linotype" panose="02040502050505030304" pitchFamily="18" charset="0"/>
              </a:rPr>
              <a:t> </a:t>
            </a:r>
            <a:r>
              <a:rPr lang="lt-LT" sz="2400" b="1" dirty="0" err="1" smtClean="0">
                <a:latin typeface="Palatino Linotype" panose="02040502050505030304" pitchFamily="18" charset="0"/>
              </a:rPr>
              <a:t>and</a:t>
            </a:r>
            <a:r>
              <a:rPr lang="lt-LT" sz="2400" b="1" dirty="0" smtClean="0">
                <a:latin typeface="Palatino Linotype" panose="02040502050505030304" pitchFamily="18" charset="0"/>
              </a:rPr>
              <a:t> </a:t>
            </a:r>
            <a:r>
              <a:rPr lang="lt-LT" sz="2400" b="1" dirty="0" err="1" smtClean="0">
                <a:latin typeface="Palatino Linotype" panose="02040502050505030304" pitchFamily="18" charset="0"/>
              </a:rPr>
              <a:t>Methods</a:t>
            </a:r>
            <a:endParaRPr lang="lt-LT" sz="2400" b="1" dirty="0" smtClean="0">
              <a:latin typeface="Palatino Linotype" panose="02040502050505030304" pitchFamily="18" charset="0"/>
            </a:endParaRPr>
          </a:p>
          <a:p>
            <a:endParaRPr lang="lt-LT" b="1" dirty="0" smtClean="0">
              <a:latin typeface="Palatino Linotype" panose="02040502050505030304" pitchFamily="18" charset="0"/>
            </a:endParaRPr>
          </a:p>
          <a:p>
            <a:r>
              <a:rPr lang="lt-LT" dirty="0" err="1" smtClean="0">
                <a:latin typeface="Palatino Linotype" panose="02040502050505030304" pitchFamily="18" charset="0"/>
              </a:rPr>
              <a:t>Over</a:t>
            </a:r>
            <a:r>
              <a:rPr lang="lt-LT" dirty="0" smtClean="0">
                <a:latin typeface="Palatino Linotype" panose="02040502050505030304" pitchFamily="18" charset="0"/>
              </a:rPr>
              <a:t> 30,000 </a:t>
            </a:r>
            <a:r>
              <a:rPr lang="lt-LT" dirty="0" err="1" smtClean="0">
                <a:latin typeface="Palatino Linotype" panose="02040502050505030304" pitchFamily="18" charset="0"/>
              </a:rPr>
              <a:t>incidents</a:t>
            </a:r>
            <a:r>
              <a:rPr lang="lt-LT" dirty="0" smtClean="0">
                <a:latin typeface="Palatino Linotype" panose="02040502050505030304" pitchFamily="18" charset="0"/>
              </a:rPr>
              <a:t> </a:t>
            </a:r>
            <a:r>
              <a:rPr lang="lt-LT" dirty="0" err="1" smtClean="0">
                <a:latin typeface="Palatino Linotype" panose="02040502050505030304" pitchFamily="18" charset="0"/>
              </a:rPr>
              <a:t>with</a:t>
            </a:r>
            <a:r>
              <a:rPr lang="lt-LT" dirty="0" smtClean="0">
                <a:latin typeface="Palatino Linotype" panose="02040502050505030304" pitchFamily="18" charset="0"/>
              </a:rPr>
              <a:t> </a:t>
            </a:r>
            <a:r>
              <a:rPr lang="lt-LT" dirty="0" err="1" smtClean="0">
                <a:latin typeface="Palatino Linotype" panose="02040502050505030304" pitchFamily="18" charset="0"/>
              </a:rPr>
              <a:t>wild</a:t>
            </a:r>
            <a:r>
              <a:rPr lang="lt-LT" dirty="0" smtClean="0">
                <a:latin typeface="Palatino Linotype" panose="02040502050505030304" pitchFamily="18" charset="0"/>
              </a:rPr>
              <a:t> </a:t>
            </a:r>
            <a:r>
              <a:rPr lang="lt-LT" dirty="0" err="1" smtClean="0">
                <a:latin typeface="Palatino Linotype" panose="02040502050505030304" pitchFamily="18" charset="0"/>
              </a:rPr>
              <a:t>mammals</a:t>
            </a:r>
            <a:r>
              <a:rPr lang="lt-LT" dirty="0" smtClean="0">
                <a:latin typeface="Palatino Linotype" panose="02040502050505030304" pitchFamily="18" charset="0"/>
              </a:rPr>
              <a:t> </a:t>
            </a:r>
            <a:r>
              <a:rPr lang="lt-LT" dirty="0" err="1" smtClean="0">
                <a:latin typeface="Palatino Linotype" panose="02040502050505030304" pitchFamily="18" charset="0"/>
              </a:rPr>
              <a:t>analysed</a:t>
            </a:r>
            <a:endParaRPr lang="lt-LT" dirty="0" smtClean="0">
              <a:latin typeface="Palatino Linotype" panose="02040502050505030304" pitchFamily="18" charset="0"/>
            </a:endParaRPr>
          </a:p>
          <a:p>
            <a:r>
              <a:rPr lang="lt-LT" dirty="0" err="1" smtClean="0">
                <a:latin typeface="Palatino Linotype" panose="02040502050505030304" pitchFamily="18" charset="0"/>
              </a:rPr>
              <a:t>Time</a:t>
            </a:r>
            <a:r>
              <a:rPr lang="lt-LT" dirty="0" smtClean="0">
                <a:latin typeface="Palatino Linotype" panose="02040502050505030304" pitchFamily="18" charset="0"/>
              </a:rPr>
              <a:t> </a:t>
            </a:r>
            <a:r>
              <a:rPr lang="lt-LT" dirty="0" err="1" smtClean="0">
                <a:latin typeface="Palatino Linotype" panose="02040502050505030304" pitchFamily="18" charset="0"/>
              </a:rPr>
              <a:t>span</a:t>
            </a:r>
            <a:r>
              <a:rPr lang="lt-LT" dirty="0" smtClean="0">
                <a:latin typeface="Palatino Linotype" panose="02040502050505030304" pitchFamily="18" charset="0"/>
              </a:rPr>
              <a:t>: 2007–2021</a:t>
            </a:r>
            <a:endParaRPr lang="lt-LT" dirty="0">
              <a:latin typeface="Palatino Linotype" panose="02040502050505030304" pitchFamily="18" charset="0"/>
            </a:endParaRPr>
          </a:p>
          <a:p>
            <a:r>
              <a:rPr lang="lt-LT" dirty="0" smtClean="0">
                <a:latin typeface="Palatino Linotype" panose="02040502050505030304" pitchFamily="18" charset="0"/>
              </a:rPr>
              <a:t>Professional </a:t>
            </a:r>
            <a:r>
              <a:rPr lang="lt-LT" dirty="0" err="1" smtClean="0">
                <a:latin typeface="Palatino Linotype" panose="02040502050505030304" pitchFamily="18" charset="0"/>
              </a:rPr>
              <a:t>registrations</a:t>
            </a:r>
            <a:r>
              <a:rPr lang="lt-LT" dirty="0" smtClean="0">
                <a:latin typeface="Palatino Linotype" panose="02040502050505030304" pitchFamily="18" charset="0"/>
              </a:rPr>
              <a:t>: 3378 </a:t>
            </a:r>
            <a:r>
              <a:rPr lang="lt-LT" dirty="0" err="1" smtClean="0">
                <a:latin typeface="Palatino Linotype" panose="02040502050505030304" pitchFamily="18" charset="0"/>
              </a:rPr>
              <a:t>sessions</a:t>
            </a:r>
            <a:r>
              <a:rPr lang="lt-LT" dirty="0" smtClean="0">
                <a:latin typeface="Palatino Linotype" panose="02040502050505030304" pitchFamily="18" charset="0"/>
              </a:rPr>
              <a:t>, 262,000 km</a:t>
            </a:r>
          </a:p>
          <a:p>
            <a:r>
              <a:rPr lang="lt-LT" dirty="0" err="1" smtClean="0">
                <a:latin typeface="Palatino Linotype" panose="02040502050505030304" pitchFamily="18" charset="0"/>
              </a:rPr>
              <a:t>Database</a:t>
            </a:r>
            <a:r>
              <a:rPr lang="lt-LT" dirty="0" smtClean="0">
                <a:latin typeface="Palatino Linotype" panose="02040502050505030304" pitchFamily="18" charset="0"/>
              </a:rPr>
              <a:t> </a:t>
            </a:r>
            <a:r>
              <a:rPr lang="lt-LT" dirty="0" err="1" smtClean="0">
                <a:latin typeface="Palatino Linotype" panose="02040502050505030304" pitchFamily="18" charset="0"/>
              </a:rPr>
              <a:t>of</a:t>
            </a:r>
            <a:r>
              <a:rPr lang="lt-LT" dirty="0" smtClean="0">
                <a:latin typeface="Palatino Linotype" panose="02040502050505030304" pitchFamily="18" charset="0"/>
              </a:rPr>
              <a:t> Lithuanian </a:t>
            </a:r>
            <a:r>
              <a:rPr lang="lt-LT" dirty="0" err="1">
                <a:latin typeface="Palatino Linotype" panose="02040502050505030304" pitchFamily="18" charset="0"/>
              </a:rPr>
              <a:t>Police</a:t>
            </a:r>
            <a:r>
              <a:rPr lang="lt-LT" dirty="0">
                <a:latin typeface="Palatino Linotype" panose="02040502050505030304" pitchFamily="18" charset="0"/>
              </a:rPr>
              <a:t> </a:t>
            </a:r>
            <a:r>
              <a:rPr lang="lt-LT" dirty="0" err="1">
                <a:latin typeface="Palatino Linotype" panose="02040502050505030304" pitchFamily="18" charset="0"/>
              </a:rPr>
              <a:t>Traffic</a:t>
            </a:r>
            <a:r>
              <a:rPr lang="lt-LT" dirty="0">
                <a:latin typeface="Palatino Linotype" panose="02040502050505030304" pitchFamily="18" charset="0"/>
              </a:rPr>
              <a:t> </a:t>
            </a:r>
            <a:r>
              <a:rPr lang="lt-LT" dirty="0" err="1">
                <a:latin typeface="Palatino Linotype" panose="02040502050505030304" pitchFamily="18" charset="0"/>
              </a:rPr>
              <a:t>Supervision</a:t>
            </a:r>
            <a:r>
              <a:rPr lang="lt-LT" dirty="0">
                <a:latin typeface="Palatino Linotype" panose="02040502050505030304" pitchFamily="18" charset="0"/>
              </a:rPr>
              <a:t> </a:t>
            </a:r>
            <a:r>
              <a:rPr lang="lt-LT" dirty="0" err="1" smtClean="0">
                <a:latin typeface="Palatino Linotype" panose="02040502050505030304" pitchFamily="18" charset="0"/>
              </a:rPr>
              <a:t>Service</a:t>
            </a:r>
            <a:r>
              <a:rPr lang="lt-LT" dirty="0" smtClean="0">
                <a:latin typeface="Palatino Linotype" panose="02040502050505030304" pitchFamily="18" charset="0"/>
              </a:rPr>
              <a:t> </a:t>
            </a:r>
          </a:p>
          <a:p>
            <a:endParaRPr lang="lt-LT" dirty="0">
              <a:latin typeface="Palatino Linotype" panose="02040502050505030304" pitchFamily="18" charset="0"/>
            </a:endParaRPr>
          </a:p>
          <a:p>
            <a:r>
              <a:rPr lang="lt-LT" dirty="0" err="1" smtClean="0">
                <a:latin typeface="Palatino Linotype" panose="02040502050505030304" pitchFamily="18" charset="0"/>
              </a:rPr>
              <a:t>All</a:t>
            </a:r>
            <a:r>
              <a:rPr lang="lt-LT" dirty="0" smtClean="0">
                <a:latin typeface="Palatino Linotype" panose="02040502050505030304" pitchFamily="18" charset="0"/>
              </a:rPr>
              <a:t> </a:t>
            </a:r>
            <a:r>
              <a:rPr lang="lt-LT" dirty="0" err="1" smtClean="0">
                <a:latin typeface="Palatino Linotype" panose="02040502050505030304" pitchFamily="18" charset="0"/>
              </a:rPr>
              <a:t>records</a:t>
            </a:r>
            <a:r>
              <a:rPr lang="lt-LT" dirty="0" smtClean="0">
                <a:latin typeface="Palatino Linotype" panose="02040502050505030304" pitchFamily="18" charset="0"/>
              </a:rPr>
              <a:t> </a:t>
            </a:r>
            <a:r>
              <a:rPr lang="lt-LT" dirty="0" err="1" smtClean="0">
                <a:latin typeface="Palatino Linotype" panose="02040502050505030304" pitchFamily="18" charset="0"/>
              </a:rPr>
              <a:t>geotagged</a:t>
            </a:r>
            <a:endParaRPr lang="lt-LT" dirty="0" smtClean="0">
              <a:latin typeface="Palatino Linotype" panose="02040502050505030304" pitchFamily="18" charset="0"/>
            </a:endParaRPr>
          </a:p>
          <a:p>
            <a:endParaRPr lang="lt-LT" dirty="0">
              <a:latin typeface="Palatino Linotype" panose="02040502050505030304" pitchFamily="18" charset="0"/>
            </a:endParaRPr>
          </a:p>
          <a:p>
            <a:r>
              <a:rPr lang="lt-LT" dirty="0" err="1" smtClean="0">
                <a:latin typeface="Palatino Linotype" panose="02040502050505030304" pitchFamily="18" charset="0"/>
              </a:rPr>
              <a:t>Roadkill</a:t>
            </a:r>
            <a:r>
              <a:rPr lang="lt-LT" dirty="0" smtClean="0">
                <a:latin typeface="Palatino Linotype" panose="02040502050505030304" pitchFamily="18" charset="0"/>
              </a:rPr>
              <a:t> </a:t>
            </a:r>
            <a:r>
              <a:rPr lang="lt-LT" dirty="0" err="1" smtClean="0">
                <a:latin typeface="Palatino Linotype" panose="02040502050505030304" pitchFamily="18" charset="0"/>
              </a:rPr>
              <a:t>index</a:t>
            </a:r>
            <a:r>
              <a:rPr lang="lt-LT" dirty="0" smtClean="0">
                <a:latin typeface="Palatino Linotype" panose="02040502050505030304" pitchFamily="18" charset="0"/>
              </a:rPr>
              <a:t> (</a:t>
            </a:r>
            <a:r>
              <a:rPr lang="lt-LT" dirty="0" err="1" smtClean="0">
                <a:latin typeface="Palatino Linotype" panose="02040502050505030304" pitchFamily="18" charset="0"/>
              </a:rPr>
              <a:t>killed</a:t>
            </a:r>
            <a:r>
              <a:rPr lang="lt-LT" dirty="0" smtClean="0">
                <a:latin typeface="Palatino Linotype" panose="02040502050505030304" pitchFamily="18" charset="0"/>
              </a:rPr>
              <a:t> </a:t>
            </a:r>
            <a:r>
              <a:rPr lang="lt-LT" dirty="0" err="1" smtClean="0">
                <a:latin typeface="Palatino Linotype" panose="02040502050505030304" pitchFamily="18" charset="0"/>
              </a:rPr>
              <a:t>animals</a:t>
            </a:r>
            <a:r>
              <a:rPr lang="lt-LT" dirty="0" smtClean="0">
                <a:latin typeface="Palatino Linotype" panose="02040502050505030304" pitchFamily="18" charset="0"/>
              </a:rPr>
              <a:t> per 100 km per </a:t>
            </a:r>
            <a:r>
              <a:rPr lang="lt-LT" dirty="0" err="1" smtClean="0">
                <a:latin typeface="Palatino Linotype" panose="02040502050505030304" pitchFamily="18" charset="0"/>
              </a:rPr>
              <a:t>day</a:t>
            </a:r>
            <a:r>
              <a:rPr lang="lt-LT" dirty="0" smtClean="0">
                <a:latin typeface="Palatino Linotype" panose="02040502050505030304" pitchFamily="18" charset="0"/>
              </a:rPr>
              <a:t>) </a:t>
            </a:r>
            <a:r>
              <a:rPr lang="lt-LT" dirty="0" err="1" smtClean="0">
                <a:latin typeface="Palatino Linotype" panose="02040502050505030304" pitchFamily="18" charset="0"/>
              </a:rPr>
              <a:t>was</a:t>
            </a:r>
            <a:r>
              <a:rPr lang="lt-LT" dirty="0" smtClean="0">
                <a:latin typeface="Palatino Linotype" panose="02040502050505030304" pitchFamily="18" charset="0"/>
              </a:rPr>
              <a:t> </a:t>
            </a:r>
            <a:r>
              <a:rPr lang="lt-LT" dirty="0" err="1" smtClean="0">
                <a:latin typeface="Palatino Linotype" panose="02040502050505030304" pitchFamily="18" charset="0"/>
              </a:rPr>
              <a:t>calculated</a:t>
            </a:r>
            <a:r>
              <a:rPr lang="lt-LT" dirty="0" smtClean="0">
                <a:latin typeface="Palatino Linotype" panose="02040502050505030304" pitchFamily="18" charset="0"/>
              </a:rPr>
              <a:t> </a:t>
            </a:r>
            <a:r>
              <a:rPr lang="lt-LT" dirty="0" err="1" smtClean="0">
                <a:latin typeface="Palatino Linotype" panose="02040502050505030304" pitchFamily="18" charset="0"/>
              </a:rPr>
              <a:t>from</a:t>
            </a:r>
            <a:r>
              <a:rPr lang="lt-LT" dirty="0" smtClean="0">
                <a:latin typeface="Palatino Linotype" panose="02040502050505030304" pitchFamily="18" charset="0"/>
              </a:rPr>
              <a:t> </a:t>
            </a:r>
            <a:r>
              <a:rPr lang="lt-LT" dirty="0" err="1" smtClean="0">
                <a:latin typeface="Palatino Linotype" panose="02040502050505030304" pitchFamily="18" charset="0"/>
              </a:rPr>
              <a:t>professional</a:t>
            </a:r>
            <a:r>
              <a:rPr lang="lt-LT" dirty="0" smtClean="0">
                <a:latin typeface="Palatino Linotype" panose="02040502050505030304" pitchFamily="18" charset="0"/>
              </a:rPr>
              <a:t> </a:t>
            </a:r>
            <a:r>
              <a:rPr lang="lt-LT" dirty="0" err="1" smtClean="0">
                <a:latin typeface="Palatino Linotype" panose="02040502050505030304" pitchFamily="18" charset="0"/>
              </a:rPr>
              <a:t>registrations</a:t>
            </a:r>
            <a:r>
              <a:rPr lang="lt-LT" dirty="0" smtClean="0">
                <a:latin typeface="Palatino Linotype" panose="02040502050505030304" pitchFamily="18" charset="0"/>
              </a:rPr>
              <a:t> </a:t>
            </a:r>
            <a:r>
              <a:rPr lang="lt-LT" dirty="0" err="1" smtClean="0">
                <a:latin typeface="Palatino Linotype" panose="02040502050505030304" pitchFamily="18" charset="0"/>
              </a:rPr>
              <a:t>only</a:t>
            </a:r>
            <a:r>
              <a:rPr lang="lt-LT" dirty="0" smtClean="0">
                <a:latin typeface="Palatino Linotype" panose="02040502050505030304" pitchFamily="18" charset="0"/>
              </a:rPr>
              <a:t>, </a:t>
            </a:r>
            <a:r>
              <a:rPr lang="lt-LT" dirty="0" err="1" smtClean="0">
                <a:latin typeface="Palatino Linotype" panose="02040502050505030304" pitchFamily="18" charset="0"/>
              </a:rPr>
              <a:t>with</a:t>
            </a:r>
            <a:r>
              <a:rPr lang="lt-LT" dirty="0" smtClean="0">
                <a:latin typeface="Palatino Linotype" panose="02040502050505030304" pitchFamily="18" charset="0"/>
              </a:rPr>
              <a:t> </a:t>
            </a:r>
            <a:r>
              <a:rPr lang="lt-LT" dirty="0" err="1" smtClean="0">
                <a:latin typeface="Palatino Linotype" panose="02040502050505030304" pitchFamily="18" charset="0"/>
              </a:rPr>
              <a:t>known</a:t>
            </a:r>
            <a:r>
              <a:rPr lang="lt-LT" dirty="0" smtClean="0">
                <a:latin typeface="Palatino Linotype" panose="02040502050505030304" pitchFamily="18" charset="0"/>
              </a:rPr>
              <a:t> </a:t>
            </a:r>
            <a:r>
              <a:rPr lang="lt-LT" dirty="0" err="1" smtClean="0">
                <a:latin typeface="Palatino Linotype" panose="02040502050505030304" pitchFamily="18" charset="0"/>
              </a:rPr>
              <a:t>effort</a:t>
            </a:r>
            <a:endParaRPr lang="lt-LT" dirty="0" smtClean="0">
              <a:latin typeface="Palatino Linotype" panose="02040502050505030304" pitchFamily="18" charset="0"/>
            </a:endParaRPr>
          </a:p>
          <a:p>
            <a:endParaRPr lang="lt-LT" dirty="0">
              <a:latin typeface="Palatino Linotype" panose="02040502050505030304" pitchFamily="18" charset="0"/>
            </a:endParaRPr>
          </a:p>
          <a:p>
            <a:r>
              <a:rPr lang="lt-LT" dirty="0" err="1" smtClean="0">
                <a:latin typeface="Palatino Linotype" panose="02040502050505030304" pitchFamily="18" charset="0"/>
              </a:rPr>
              <a:t>We</a:t>
            </a:r>
            <a:r>
              <a:rPr lang="lt-LT" dirty="0" smtClean="0">
                <a:latin typeface="Palatino Linotype" panose="02040502050505030304" pitchFamily="18" charset="0"/>
              </a:rPr>
              <a:t> </a:t>
            </a:r>
            <a:r>
              <a:rPr lang="lt-LT" dirty="0" err="1" smtClean="0">
                <a:latin typeface="Palatino Linotype" panose="02040502050505030304" pitchFamily="18" charset="0"/>
              </a:rPr>
              <a:t>compared</a:t>
            </a:r>
            <a:r>
              <a:rPr lang="lt-LT" dirty="0" smtClean="0">
                <a:latin typeface="Palatino Linotype" panose="02040502050505030304" pitchFamily="18" charset="0"/>
              </a:rPr>
              <a:t> </a:t>
            </a:r>
            <a:r>
              <a:rPr lang="lt-LT" dirty="0" err="1" smtClean="0">
                <a:latin typeface="Palatino Linotype" panose="02040502050505030304" pitchFamily="18" charset="0"/>
              </a:rPr>
              <a:t>roadkill</a:t>
            </a:r>
            <a:r>
              <a:rPr lang="lt-LT" dirty="0" smtClean="0">
                <a:latin typeface="Palatino Linotype" panose="02040502050505030304" pitchFamily="18" charset="0"/>
              </a:rPr>
              <a:t> </a:t>
            </a:r>
            <a:r>
              <a:rPr lang="lt-LT" dirty="0" err="1" smtClean="0">
                <a:latin typeface="Palatino Linotype" panose="02040502050505030304" pitchFamily="18" charset="0"/>
              </a:rPr>
              <a:t>index</a:t>
            </a:r>
            <a:r>
              <a:rPr lang="lt-LT" dirty="0" smtClean="0">
                <a:latin typeface="Palatino Linotype" panose="02040502050505030304" pitchFamily="18" charset="0"/>
              </a:rPr>
              <a:t> </a:t>
            </a:r>
            <a:r>
              <a:rPr lang="lt-LT" dirty="0" err="1" smtClean="0">
                <a:latin typeface="Palatino Linotype" panose="02040502050505030304" pitchFamily="18" charset="0"/>
              </a:rPr>
              <a:t>with</a:t>
            </a:r>
            <a:r>
              <a:rPr lang="lt-LT" dirty="0" smtClean="0">
                <a:latin typeface="Palatino Linotype" panose="02040502050505030304" pitchFamily="18" charset="0"/>
              </a:rPr>
              <a:t> </a:t>
            </a:r>
          </a:p>
          <a:p>
            <a:pPr marL="285750" indent="-285750">
              <a:buFont typeface="Arial" panose="020B0604020202020204" pitchFamily="34" charset="0"/>
              <a:buChar char="•"/>
            </a:pPr>
            <a:r>
              <a:rPr lang="lt-LT" dirty="0" err="1" smtClean="0">
                <a:latin typeface="Palatino Linotype" panose="02040502050505030304" pitchFamily="18" charset="0"/>
              </a:rPr>
              <a:t>Population</a:t>
            </a:r>
            <a:r>
              <a:rPr lang="lt-LT" dirty="0" smtClean="0">
                <a:latin typeface="Palatino Linotype" panose="02040502050505030304" pitchFamily="18" charset="0"/>
              </a:rPr>
              <a:t> </a:t>
            </a:r>
            <a:r>
              <a:rPr lang="lt-LT" dirty="0" err="1" smtClean="0">
                <a:latin typeface="Palatino Linotype" panose="02040502050505030304" pitchFamily="18" charset="0"/>
              </a:rPr>
              <a:t>size</a:t>
            </a:r>
            <a:r>
              <a:rPr lang="lt-LT" dirty="0" smtClean="0">
                <a:latin typeface="Palatino Linotype" panose="02040502050505030304" pitchFamily="18" charset="0"/>
              </a:rPr>
              <a:t> </a:t>
            </a:r>
            <a:r>
              <a:rPr lang="lt-LT" dirty="0" err="1" smtClean="0">
                <a:latin typeface="Palatino Linotype" panose="02040502050505030304" pitchFamily="18" charset="0"/>
              </a:rPr>
              <a:t>of</a:t>
            </a:r>
            <a:r>
              <a:rPr lang="lt-LT" dirty="0" smtClean="0">
                <a:latin typeface="Palatino Linotype" panose="02040502050505030304" pitchFamily="18" charset="0"/>
              </a:rPr>
              <a:t> </a:t>
            </a:r>
            <a:r>
              <a:rPr lang="lt-LT" dirty="0" err="1" smtClean="0">
                <a:latin typeface="Palatino Linotype" panose="02040502050505030304" pitchFamily="18" charset="0"/>
              </a:rPr>
              <a:t>these</a:t>
            </a:r>
            <a:r>
              <a:rPr lang="lt-LT" dirty="0" smtClean="0">
                <a:latin typeface="Palatino Linotype" panose="02040502050505030304" pitchFamily="18" charset="0"/>
              </a:rPr>
              <a:t> </a:t>
            </a:r>
            <a:r>
              <a:rPr lang="lt-LT" dirty="0" err="1" smtClean="0">
                <a:latin typeface="Palatino Linotype" panose="02040502050505030304" pitchFamily="18" charset="0"/>
              </a:rPr>
              <a:t>species</a:t>
            </a:r>
            <a:endParaRPr lang="lt-LT" dirty="0" smtClean="0">
              <a:latin typeface="Palatino Linotype" panose="02040502050505030304" pitchFamily="18" charset="0"/>
            </a:endParaRPr>
          </a:p>
          <a:p>
            <a:pPr marL="285750" indent="-285750">
              <a:buFont typeface="Arial" panose="020B0604020202020204" pitchFamily="34" charset="0"/>
              <a:buChar char="•"/>
            </a:pPr>
            <a:r>
              <a:rPr lang="lt-LT" dirty="0" err="1" smtClean="0">
                <a:latin typeface="Palatino Linotype" panose="02040502050505030304" pitchFamily="18" charset="0"/>
              </a:rPr>
              <a:t>Hunting</a:t>
            </a:r>
            <a:r>
              <a:rPr lang="lt-LT" dirty="0" smtClean="0">
                <a:latin typeface="Palatino Linotype" panose="02040502050505030304" pitchFamily="18" charset="0"/>
              </a:rPr>
              <a:t> </a:t>
            </a:r>
            <a:r>
              <a:rPr lang="lt-LT" dirty="0" err="1" smtClean="0">
                <a:latin typeface="Palatino Linotype" panose="02040502050505030304" pitchFamily="18" charset="0"/>
              </a:rPr>
              <a:t>bag</a:t>
            </a:r>
            <a:r>
              <a:rPr lang="lt-LT" dirty="0" smtClean="0">
                <a:latin typeface="Palatino Linotype" panose="02040502050505030304" pitchFamily="18" charset="0"/>
              </a:rPr>
              <a:t> (</a:t>
            </a:r>
            <a:r>
              <a:rPr lang="lt-LT" dirty="0" err="1" smtClean="0">
                <a:latin typeface="Palatino Linotype" panose="02040502050505030304" pitchFamily="18" charset="0"/>
              </a:rPr>
              <a:t>for</a:t>
            </a:r>
            <a:r>
              <a:rPr lang="lt-LT" dirty="0" smtClean="0">
                <a:latin typeface="Palatino Linotype" panose="02040502050505030304" pitchFamily="18" charset="0"/>
              </a:rPr>
              <a:t> </a:t>
            </a:r>
            <a:r>
              <a:rPr lang="lt-LT" dirty="0" err="1" smtClean="0">
                <a:latin typeface="Palatino Linotype" panose="02040502050505030304" pitchFamily="18" charset="0"/>
              </a:rPr>
              <a:t>beaver</a:t>
            </a:r>
            <a:r>
              <a:rPr lang="lt-LT" dirty="0" smtClean="0">
                <a:latin typeface="Palatino Linotype" panose="02040502050505030304" pitchFamily="18" charset="0"/>
              </a:rPr>
              <a:t>, mink </a:t>
            </a:r>
            <a:r>
              <a:rPr lang="lt-LT" dirty="0" err="1" smtClean="0">
                <a:latin typeface="Palatino Linotype" panose="02040502050505030304" pitchFamily="18" charset="0"/>
              </a:rPr>
              <a:t>and</a:t>
            </a:r>
            <a:r>
              <a:rPr lang="lt-LT" dirty="0" smtClean="0">
                <a:latin typeface="Palatino Linotype" panose="02040502050505030304" pitchFamily="18" charset="0"/>
              </a:rPr>
              <a:t> </a:t>
            </a:r>
            <a:r>
              <a:rPr lang="lt-LT" dirty="0" err="1" smtClean="0">
                <a:latin typeface="Palatino Linotype" panose="02040502050505030304" pitchFamily="18" charset="0"/>
              </a:rPr>
              <a:t>muskrat</a:t>
            </a:r>
            <a:r>
              <a:rPr lang="lt-LT" dirty="0" smtClean="0">
                <a:latin typeface="Palatino Linotype" panose="02040502050505030304" pitchFamily="18" charset="0"/>
              </a:rPr>
              <a:t>)</a:t>
            </a:r>
          </a:p>
          <a:p>
            <a:pPr marL="285750" indent="-285750">
              <a:buFont typeface="Arial" panose="020B0604020202020204" pitchFamily="34" charset="0"/>
              <a:buChar char="•"/>
            </a:pPr>
            <a:r>
              <a:rPr lang="lt-LT" dirty="0" err="1" smtClean="0">
                <a:latin typeface="Palatino Linotype" panose="02040502050505030304" pitchFamily="18" charset="0"/>
              </a:rPr>
              <a:t>Traffic</a:t>
            </a:r>
            <a:r>
              <a:rPr lang="lt-LT" dirty="0" smtClean="0">
                <a:latin typeface="Palatino Linotype" panose="02040502050505030304" pitchFamily="18" charset="0"/>
              </a:rPr>
              <a:t> </a:t>
            </a:r>
            <a:r>
              <a:rPr lang="lt-LT" dirty="0" err="1" smtClean="0">
                <a:latin typeface="Palatino Linotype" panose="02040502050505030304" pitchFamily="18" charset="0"/>
              </a:rPr>
              <a:t>intensity</a:t>
            </a:r>
            <a:r>
              <a:rPr lang="lt-LT" dirty="0" smtClean="0">
                <a:latin typeface="Palatino Linotype" panose="02040502050505030304" pitchFamily="18" charset="0"/>
              </a:rPr>
              <a:t> </a:t>
            </a:r>
            <a:r>
              <a:rPr lang="lt-LT" dirty="0" err="1" smtClean="0">
                <a:latin typeface="Palatino Linotype" panose="02040502050505030304" pitchFamily="18" charset="0"/>
              </a:rPr>
              <a:t>on</a:t>
            </a:r>
            <a:r>
              <a:rPr lang="lt-LT" dirty="0" smtClean="0">
                <a:latin typeface="Palatino Linotype" panose="02040502050505030304" pitchFamily="18" charset="0"/>
              </a:rPr>
              <a:t> </a:t>
            </a:r>
            <a:r>
              <a:rPr lang="lt-LT" dirty="0" err="1" smtClean="0">
                <a:latin typeface="Palatino Linotype" panose="02040502050505030304" pitchFamily="18" charset="0"/>
              </a:rPr>
              <a:t>the</a:t>
            </a:r>
            <a:r>
              <a:rPr lang="lt-LT" dirty="0" smtClean="0">
                <a:latin typeface="Palatino Linotype" panose="02040502050505030304" pitchFamily="18" charset="0"/>
              </a:rPr>
              <a:t> </a:t>
            </a:r>
            <a:r>
              <a:rPr lang="lt-LT" dirty="0" err="1" smtClean="0">
                <a:latin typeface="Palatino Linotype" panose="02040502050505030304" pitchFamily="18" charset="0"/>
              </a:rPr>
              <a:t>roads</a:t>
            </a:r>
            <a:r>
              <a:rPr lang="lt-LT" dirty="0" smtClean="0">
                <a:latin typeface="Palatino Linotype" panose="02040502050505030304" pitchFamily="18" charset="0"/>
              </a:rPr>
              <a:t> </a:t>
            </a:r>
            <a:r>
              <a:rPr lang="lt-LT" dirty="0" err="1" smtClean="0">
                <a:latin typeface="Palatino Linotype" panose="02040502050505030304" pitchFamily="18" charset="0"/>
              </a:rPr>
              <a:t>where</a:t>
            </a:r>
            <a:r>
              <a:rPr lang="lt-LT" dirty="0" smtClean="0">
                <a:latin typeface="Palatino Linotype" panose="02040502050505030304" pitchFamily="18" charset="0"/>
              </a:rPr>
              <a:t> </a:t>
            </a:r>
            <a:r>
              <a:rPr lang="lt-LT" dirty="0" err="1" smtClean="0">
                <a:latin typeface="Palatino Linotype" panose="02040502050505030304" pitchFamily="18" charset="0"/>
              </a:rPr>
              <a:t>roadkills</a:t>
            </a:r>
            <a:r>
              <a:rPr lang="lt-LT" dirty="0" smtClean="0">
                <a:latin typeface="Palatino Linotype" panose="02040502050505030304" pitchFamily="18" charset="0"/>
              </a:rPr>
              <a:t> </a:t>
            </a:r>
            <a:r>
              <a:rPr lang="lt-LT" dirty="0" err="1" smtClean="0">
                <a:latin typeface="Palatino Linotype" panose="02040502050505030304" pitchFamily="18" charset="0"/>
              </a:rPr>
              <a:t>were</a:t>
            </a:r>
            <a:r>
              <a:rPr lang="lt-LT" dirty="0" smtClean="0">
                <a:latin typeface="Palatino Linotype" panose="02040502050505030304" pitchFamily="18" charset="0"/>
              </a:rPr>
              <a:t> </a:t>
            </a:r>
            <a:r>
              <a:rPr lang="lt-LT" dirty="0" err="1" smtClean="0">
                <a:latin typeface="Palatino Linotype" panose="02040502050505030304" pitchFamily="18" charset="0"/>
              </a:rPr>
              <a:t>found</a:t>
            </a:r>
            <a:endParaRPr lang="lt-LT" dirty="0" smtClean="0">
              <a:latin typeface="Palatino Linotype" panose="02040502050505030304" pitchFamily="18" charset="0"/>
            </a:endParaRPr>
          </a:p>
          <a:p>
            <a:pPr marL="285750" indent="-285750">
              <a:buFont typeface="Arial" panose="020B0604020202020204" pitchFamily="34" charset="0"/>
              <a:buChar char="•"/>
            </a:pPr>
            <a:r>
              <a:rPr lang="lt-LT" dirty="0" err="1" smtClean="0">
                <a:latin typeface="Palatino Linotype" panose="02040502050505030304" pitchFamily="18" charset="0"/>
              </a:rPr>
              <a:t>Sampling</a:t>
            </a:r>
            <a:r>
              <a:rPr lang="lt-LT" dirty="0" smtClean="0">
                <a:latin typeface="Palatino Linotype" panose="02040502050505030304" pitchFamily="18" charset="0"/>
              </a:rPr>
              <a:t> </a:t>
            </a:r>
            <a:r>
              <a:rPr lang="lt-LT" dirty="0" err="1" smtClean="0">
                <a:latin typeface="Palatino Linotype" panose="02040502050505030304" pitchFamily="18" charset="0"/>
              </a:rPr>
              <a:t>effort</a:t>
            </a:r>
            <a:endParaRPr lang="lt-LT" dirty="0" smtClean="0">
              <a:latin typeface="Palatino Linotype" panose="02040502050505030304" pitchFamily="18" charset="0"/>
            </a:endParaRPr>
          </a:p>
          <a:p>
            <a:endParaRPr lang="lt-LT" dirty="0">
              <a:latin typeface="Palatino Linotype" panose="02040502050505030304" pitchFamily="18" charset="0"/>
            </a:endParaRPr>
          </a:p>
          <a:p>
            <a:r>
              <a:rPr lang="lt-LT" dirty="0" smtClean="0">
                <a:latin typeface="Palatino Linotype" panose="02040502050505030304" pitchFamily="18" charset="0"/>
              </a:rPr>
              <a:t> </a:t>
            </a:r>
            <a:endParaRPr lang="fr-FR"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spTree>
    <p:extLst>
      <p:ext uri="{BB962C8B-B14F-4D97-AF65-F5344CB8AC3E}">
        <p14:creationId xmlns:p14="http://schemas.microsoft.com/office/powerpoint/2010/main" val="885618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5</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38" y="1368396"/>
            <a:ext cx="7311875" cy="5170516"/>
          </a:xfrm>
          <a:prstGeom prst="rect">
            <a:avLst/>
          </a:prstGeom>
        </p:spPr>
      </p:pic>
    </p:spTree>
    <p:extLst>
      <p:ext uri="{BB962C8B-B14F-4D97-AF65-F5344CB8AC3E}">
        <p14:creationId xmlns:p14="http://schemas.microsoft.com/office/powerpoint/2010/main" val="1549700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21" y="1367246"/>
            <a:ext cx="4259119" cy="30117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5498" y="1367246"/>
            <a:ext cx="4257502" cy="3010648"/>
          </a:xfrm>
          <a:prstGeom prst="rect">
            <a:avLst/>
          </a:prstGeom>
        </p:spPr>
      </p:pic>
      <p:sp>
        <p:nvSpPr>
          <p:cNvPr id="3" name="Rectangle 2"/>
          <p:cNvSpPr/>
          <p:nvPr/>
        </p:nvSpPr>
        <p:spPr>
          <a:xfrm>
            <a:off x="387997" y="4597675"/>
            <a:ext cx="6909786" cy="1200329"/>
          </a:xfrm>
          <a:prstGeom prst="rect">
            <a:avLst/>
          </a:prstGeom>
        </p:spPr>
        <p:txBody>
          <a:bodyPr wrap="square">
            <a:spAutoFit/>
          </a:bodyPr>
          <a:lstStyle/>
          <a:p>
            <a:r>
              <a:rPr lang="lt-LT" dirty="0" err="1" smtClean="0">
                <a:latin typeface="Palatino Linotype" panose="02040502050505030304" pitchFamily="18" charset="0"/>
              </a:rPr>
              <a:t>Roadkills</a:t>
            </a:r>
            <a:r>
              <a:rPr lang="lt-LT" dirty="0" smtClean="0">
                <a:latin typeface="Palatino Linotype" panose="02040502050505030304" pitchFamily="18" charset="0"/>
              </a:rPr>
              <a:t> </a:t>
            </a:r>
            <a:r>
              <a:rPr lang="lt-LT" dirty="0" err="1" smtClean="0">
                <a:latin typeface="Palatino Linotype" panose="02040502050505030304" pitchFamily="18" charset="0"/>
              </a:rPr>
              <a:t>of</a:t>
            </a:r>
            <a:r>
              <a:rPr lang="lt-LT" dirty="0" smtClean="0">
                <a:latin typeface="Palatino Linotype" panose="02040502050505030304" pitchFamily="18" charset="0"/>
              </a:rPr>
              <a:t> </a:t>
            </a:r>
            <a:r>
              <a:rPr lang="lt-LT" dirty="0" err="1" smtClean="0">
                <a:latin typeface="Palatino Linotype" panose="02040502050505030304" pitchFamily="18" charset="0"/>
              </a:rPr>
              <a:t>two</a:t>
            </a:r>
            <a:r>
              <a:rPr lang="lt-LT" dirty="0" smtClean="0">
                <a:latin typeface="Palatino Linotype" panose="02040502050505030304" pitchFamily="18" charset="0"/>
              </a:rPr>
              <a:t> </a:t>
            </a:r>
            <a:r>
              <a:rPr lang="lt-LT" dirty="0" err="1" smtClean="0">
                <a:latin typeface="Palatino Linotype" panose="02040502050505030304" pitchFamily="18" charset="0"/>
              </a:rPr>
              <a:t>very</a:t>
            </a:r>
            <a:r>
              <a:rPr lang="lt-LT" dirty="0" smtClean="0">
                <a:latin typeface="Palatino Linotype" panose="02040502050505030304" pitchFamily="18" charset="0"/>
              </a:rPr>
              <a:t> </a:t>
            </a:r>
            <a:r>
              <a:rPr lang="lt-LT" dirty="0" err="1" smtClean="0">
                <a:latin typeface="Palatino Linotype" panose="02040502050505030304" pitchFamily="18" charset="0"/>
              </a:rPr>
              <a:t>common</a:t>
            </a:r>
            <a:r>
              <a:rPr lang="lt-LT" dirty="0" smtClean="0">
                <a:latin typeface="Palatino Linotype" panose="02040502050505030304" pitchFamily="18" charset="0"/>
              </a:rPr>
              <a:t> </a:t>
            </a:r>
            <a:r>
              <a:rPr lang="lt-LT" dirty="0" err="1" smtClean="0">
                <a:latin typeface="Palatino Linotype" panose="02040502050505030304" pitchFamily="18" charset="0"/>
              </a:rPr>
              <a:t>species</a:t>
            </a:r>
            <a:r>
              <a:rPr lang="lt-LT" dirty="0" smtClean="0">
                <a:latin typeface="Palatino Linotype" panose="02040502050505030304" pitchFamily="18" charset="0"/>
              </a:rPr>
              <a:t>, </a:t>
            </a:r>
            <a:r>
              <a:rPr lang="lt-LT" dirty="0" err="1" smtClean="0">
                <a:latin typeface="Palatino Linotype" panose="02040502050505030304" pitchFamily="18" charset="0"/>
              </a:rPr>
              <a:t>the</a:t>
            </a:r>
            <a:r>
              <a:rPr lang="lt-LT" dirty="0" smtClean="0">
                <a:latin typeface="Palatino Linotype" panose="02040502050505030304" pitchFamily="18" charset="0"/>
              </a:rPr>
              <a:t> </a:t>
            </a:r>
            <a:r>
              <a:rPr lang="lt-LT" dirty="0" err="1" smtClean="0">
                <a:latin typeface="Palatino Linotype" panose="02040502050505030304" pitchFamily="18" charset="0"/>
              </a:rPr>
              <a:t>beaver</a:t>
            </a:r>
            <a:r>
              <a:rPr lang="lt-LT" dirty="0" smtClean="0">
                <a:latin typeface="Palatino Linotype" panose="02040502050505030304" pitchFamily="18" charset="0"/>
              </a:rPr>
              <a:t> (</a:t>
            </a:r>
            <a:r>
              <a:rPr lang="lt-LT" dirty="0" err="1" smtClean="0">
                <a:latin typeface="Palatino Linotype" panose="02040502050505030304" pitchFamily="18" charset="0"/>
              </a:rPr>
              <a:t>left</a:t>
            </a:r>
            <a:r>
              <a:rPr lang="lt-LT" dirty="0" smtClean="0">
                <a:latin typeface="Palatino Linotype" panose="02040502050505030304" pitchFamily="18" charset="0"/>
              </a:rPr>
              <a:t>) </a:t>
            </a:r>
            <a:r>
              <a:rPr lang="lt-LT" dirty="0" err="1" smtClean="0">
                <a:latin typeface="Palatino Linotype" panose="02040502050505030304" pitchFamily="18" charset="0"/>
              </a:rPr>
              <a:t>and</a:t>
            </a:r>
            <a:r>
              <a:rPr lang="lt-LT" dirty="0" smtClean="0">
                <a:latin typeface="Palatino Linotype" panose="02040502050505030304" pitchFamily="18" charset="0"/>
              </a:rPr>
              <a:t> American mink (</a:t>
            </a:r>
            <a:r>
              <a:rPr lang="lt-LT" dirty="0" err="1" smtClean="0">
                <a:latin typeface="Palatino Linotype" panose="02040502050505030304" pitchFamily="18" charset="0"/>
              </a:rPr>
              <a:t>right</a:t>
            </a:r>
            <a:r>
              <a:rPr lang="lt-LT" dirty="0" smtClean="0">
                <a:latin typeface="Palatino Linotype" panose="02040502050505030304" pitchFamily="18" charset="0"/>
              </a:rPr>
              <a:t>) </a:t>
            </a:r>
            <a:r>
              <a:rPr lang="lt-LT" dirty="0" err="1" smtClean="0">
                <a:latin typeface="Palatino Linotype" panose="02040502050505030304" pitchFamily="18" charset="0"/>
              </a:rPr>
              <a:t>do</a:t>
            </a:r>
            <a:r>
              <a:rPr lang="lt-LT" dirty="0" smtClean="0">
                <a:latin typeface="Palatino Linotype" panose="02040502050505030304" pitchFamily="18" charset="0"/>
              </a:rPr>
              <a:t> </a:t>
            </a:r>
            <a:r>
              <a:rPr lang="lt-LT" dirty="0" err="1" smtClean="0">
                <a:latin typeface="Palatino Linotype" panose="02040502050505030304" pitchFamily="18" charset="0"/>
              </a:rPr>
              <a:t>not</a:t>
            </a:r>
            <a:r>
              <a:rPr lang="lt-LT" dirty="0" smtClean="0">
                <a:latin typeface="Palatino Linotype" panose="02040502050505030304" pitchFamily="18" charset="0"/>
              </a:rPr>
              <a:t> </a:t>
            </a:r>
            <a:r>
              <a:rPr lang="lt-LT" dirty="0" err="1" smtClean="0">
                <a:latin typeface="Palatino Linotype" panose="02040502050505030304" pitchFamily="18" charset="0"/>
              </a:rPr>
              <a:t>correspond</a:t>
            </a:r>
            <a:r>
              <a:rPr lang="lt-LT" dirty="0" smtClean="0">
                <a:latin typeface="Palatino Linotype" panose="02040502050505030304" pitchFamily="18" charset="0"/>
              </a:rPr>
              <a:t> to </a:t>
            </a:r>
            <a:r>
              <a:rPr lang="lt-LT" dirty="0" err="1" smtClean="0">
                <a:latin typeface="Palatino Linotype" panose="02040502050505030304" pitchFamily="18" charset="0"/>
              </a:rPr>
              <a:t>their</a:t>
            </a:r>
            <a:r>
              <a:rPr lang="lt-LT" dirty="0" smtClean="0">
                <a:latin typeface="Palatino Linotype" panose="02040502050505030304" pitchFamily="18" charset="0"/>
              </a:rPr>
              <a:t> </a:t>
            </a:r>
            <a:r>
              <a:rPr lang="lt-LT" dirty="0" err="1" smtClean="0">
                <a:latin typeface="Palatino Linotype" panose="02040502050505030304" pitchFamily="18" charset="0"/>
              </a:rPr>
              <a:t>numbers</a:t>
            </a:r>
            <a:r>
              <a:rPr lang="lt-LT" dirty="0" smtClean="0">
                <a:latin typeface="Palatino Linotype" panose="02040502050505030304" pitchFamily="18" charset="0"/>
              </a:rPr>
              <a:t> </a:t>
            </a:r>
            <a:r>
              <a:rPr lang="lt-LT" dirty="0" err="1" smtClean="0">
                <a:latin typeface="Palatino Linotype" panose="02040502050505030304" pitchFamily="18" charset="0"/>
              </a:rPr>
              <a:t>in</a:t>
            </a:r>
            <a:r>
              <a:rPr lang="lt-LT" dirty="0" smtClean="0">
                <a:latin typeface="Palatino Linotype" panose="02040502050505030304" pitchFamily="18" charset="0"/>
              </a:rPr>
              <a:t> Lithuania, </a:t>
            </a:r>
            <a:r>
              <a:rPr lang="lt-LT" dirty="0" err="1" smtClean="0">
                <a:latin typeface="Palatino Linotype" panose="02040502050505030304" pitchFamily="18" charset="0"/>
              </a:rPr>
              <a:t>being</a:t>
            </a:r>
            <a:r>
              <a:rPr lang="lt-LT" dirty="0" smtClean="0">
                <a:latin typeface="Palatino Linotype" panose="02040502050505030304" pitchFamily="18" charset="0"/>
              </a:rPr>
              <a:t> </a:t>
            </a:r>
            <a:r>
              <a:rPr lang="en-US" dirty="0" smtClean="0">
                <a:latin typeface="Palatino Linotype" panose="02040502050505030304" pitchFamily="18" charset="0"/>
              </a:rPr>
              <a:t>beaver </a:t>
            </a:r>
            <a:r>
              <a:rPr lang="en-US" dirty="0">
                <a:latin typeface="Palatino Linotype" panose="02040502050505030304" pitchFamily="18" charset="0"/>
              </a:rPr>
              <a:t>over </a:t>
            </a:r>
            <a:r>
              <a:rPr lang="en-US" dirty="0" smtClean="0">
                <a:latin typeface="Palatino Linotype" panose="02040502050505030304" pitchFamily="18" charset="0"/>
              </a:rPr>
              <a:t>40,000</a:t>
            </a:r>
            <a:r>
              <a:rPr lang="lt-LT" dirty="0" smtClean="0">
                <a:latin typeface="Palatino Linotype" panose="02040502050505030304" pitchFamily="18" charset="0"/>
              </a:rPr>
              <a:t> </a:t>
            </a:r>
            <a:r>
              <a:rPr lang="lt-LT" dirty="0" err="1" smtClean="0">
                <a:latin typeface="Palatino Linotype" panose="02040502050505030304" pitchFamily="18" charset="0"/>
              </a:rPr>
              <a:t>and</a:t>
            </a:r>
            <a:r>
              <a:rPr lang="en-US" dirty="0" smtClean="0">
                <a:latin typeface="Palatino Linotype" panose="02040502050505030304" pitchFamily="18" charset="0"/>
              </a:rPr>
              <a:t> </a:t>
            </a:r>
            <a:r>
              <a:rPr lang="en-US" dirty="0">
                <a:latin typeface="Palatino Linotype" panose="02040502050505030304" pitchFamily="18" charset="0"/>
              </a:rPr>
              <a:t>American mink about 8–10,000 </a:t>
            </a:r>
            <a:r>
              <a:rPr lang="lt-LT" dirty="0" err="1" smtClean="0">
                <a:latin typeface="Palatino Linotype" panose="02040502050505030304" pitchFamily="18" charset="0"/>
              </a:rPr>
              <a:t>individu</a:t>
            </a:r>
            <a:r>
              <a:rPr lang="lt-LT" dirty="0" err="1">
                <a:latin typeface="Palatino Linotype" panose="02040502050505030304" pitchFamily="18" charset="0"/>
              </a:rPr>
              <a:t>a</a:t>
            </a:r>
            <a:r>
              <a:rPr lang="lt-LT" dirty="0" err="1" smtClean="0">
                <a:latin typeface="Palatino Linotype" panose="02040502050505030304" pitchFamily="18" charset="0"/>
              </a:rPr>
              <a:t>ls</a:t>
            </a:r>
            <a:endParaRPr lang="en-US" dirty="0"/>
          </a:p>
        </p:txBody>
      </p:sp>
    </p:spTree>
    <p:extLst>
      <p:ext uri="{BB962C8B-B14F-4D97-AF65-F5344CB8AC3E}">
        <p14:creationId xmlns:p14="http://schemas.microsoft.com/office/powerpoint/2010/main" val="457461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7</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95" y="1550959"/>
            <a:ext cx="7311875" cy="5170516"/>
          </a:xfrm>
          <a:prstGeom prst="rect">
            <a:avLst/>
          </a:prstGeom>
        </p:spPr>
      </p:pic>
    </p:spTree>
    <p:extLst>
      <p:ext uri="{BB962C8B-B14F-4D97-AF65-F5344CB8AC3E}">
        <p14:creationId xmlns:p14="http://schemas.microsoft.com/office/powerpoint/2010/main" val="3169830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4" y="1620029"/>
            <a:ext cx="4484425" cy="346523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9846" y="1620029"/>
            <a:ext cx="4484424" cy="3465237"/>
          </a:xfrm>
          <a:prstGeom prst="rect">
            <a:avLst/>
          </a:prstGeom>
        </p:spPr>
      </p:pic>
      <p:sp>
        <p:nvSpPr>
          <p:cNvPr id="7" name="Rectangle 6"/>
          <p:cNvSpPr/>
          <p:nvPr/>
        </p:nvSpPr>
        <p:spPr>
          <a:xfrm>
            <a:off x="266077" y="5246490"/>
            <a:ext cx="6909786" cy="923330"/>
          </a:xfrm>
          <a:prstGeom prst="rect">
            <a:avLst/>
          </a:prstGeom>
        </p:spPr>
        <p:txBody>
          <a:bodyPr wrap="square">
            <a:spAutoFit/>
          </a:bodyPr>
          <a:lstStyle/>
          <a:p>
            <a:r>
              <a:rPr lang="lt-LT" dirty="0" err="1" smtClean="0">
                <a:latin typeface="Palatino Linotype" panose="02040502050505030304" pitchFamily="18" charset="0"/>
              </a:rPr>
              <a:t>Registration</a:t>
            </a:r>
            <a:r>
              <a:rPr lang="lt-LT" dirty="0" smtClean="0">
                <a:latin typeface="Palatino Linotype" panose="02040502050505030304" pitchFamily="18" charset="0"/>
              </a:rPr>
              <a:t> </a:t>
            </a:r>
            <a:r>
              <a:rPr lang="lt-LT" dirty="0" err="1" smtClean="0">
                <a:latin typeface="Palatino Linotype" panose="02040502050505030304" pitchFamily="18" charset="0"/>
              </a:rPr>
              <a:t>of</a:t>
            </a:r>
            <a:r>
              <a:rPr lang="lt-LT" dirty="0">
                <a:latin typeface="Palatino Linotype" panose="02040502050505030304" pitchFamily="18" charset="0"/>
              </a:rPr>
              <a:t> </a:t>
            </a:r>
            <a:r>
              <a:rPr lang="lt-LT" dirty="0" err="1" smtClean="0">
                <a:latin typeface="Palatino Linotype" panose="02040502050505030304" pitchFamily="18" charset="0"/>
              </a:rPr>
              <a:t>otter</a:t>
            </a:r>
            <a:r>
              <a:rPr lang="lt-LT" dirty="0" smtClean="0">
                <a:latin typeface="Palatino Linotype" panose="02040502050505030304" pitchFamily="18" charset="0"/>
              </a:rPr>
              <a:t> (</a:t>
            </a:r>
            <a:r>
              <a:rPr lang="lt-LT" dirty="0" err="1" smtClean="0">
                <a:latin typeface="Palatino Linotype" panose="02040502050505030304" pitchFamily="18" charset="0"/>
              </a:rPr>
              <a:t>left</a:t>
            </a:r>
            <a:r>
              <a:rPr lang="lt-LT" dirty="0" smtClean="0">
                <a:latin typeface="Palatino Linotype" panose="02040502050505030304" pitchFamily="18" charset="0"/>
              </a:rPr>
              <a:t>) </a:t>
            </a:r>
            <a:r>
              <a:rPr lang="lt-LT" dirty="0" err="1" smtClean="0">
                <a:latin typeface="Palatino Linotype" panose="02040502050505030304" pitchFamily="18" charset="0"/>
              </a:rPr>
              <a:t>and</a:t>
            </a:r>
            <a:r>
              <a:rPr lang="lt-LT" dirty="0" smtClean="0">
                <a:latin typeface="Palatino Linotype" panose="02040502050505030304" pitchFamily="18" charset="0"/>
              </a:rPr>
              <a:t> American mink (</a:t>
            </a:r>
            <a:r>
              <a:rPr lang="lt-LT" dirty="0" err="1" smtClean="0">
                <a:latin typeface="Palatino Linotype" panose="02040502050505030304" pitchFamily="18" charset="0"/>
              </a:rPr>
              <a:t>right</a:t>
            </a:r>
            <a:r>
              <a:rPr lang="lt-LT" dirty="0" smtClean="0">
                <a:latin typeface="Palatino Linotype" panose="02040502050505030304" pitchFamily="18" charset="0"/>
              </a:rPr>
              <a:t>) </a:t>
            </a:r>
            <a:r>
              <a:rPr lang="lt-LT" dirty="0" err="1" smtClean="0">
                <a:latin typeface="Palatino Linotype" panose="02040502050505030304" pitchFamily="18" charset="0"/>
              </a:rPr>
              <a:t>distribution</a:t>
            </a:r>
            <a:r>
              <a:rPr lang="lt-LT" dirty="0" smtClean="0">
                <a:latin typeface="Palatino Linotype" panose="02040502050505030304" pitchFamily="18" charset="0"/>
              </a:rPr>
              <a:t> </a:t>
            </a:r>
            <a:r>
              <a:rPr lang="lt-LT" dirty="0" err="1" smtClean="0">
                <a:latin typeface="Palatino Linotype" panose="02040502050505030304" pitchFamily="18" charset="0"/>
              </a:rPr>
              <a:t>in</a:t>
            </a:r>
            <a:r>
              <a:rPr lang="lt-LT" dirty="0" smtClean="0">
                <a:latin typeface="Palatino Linotype" panose="02040502050505030304" pitchFamily="18" charset="0"/>
              </a:rPr>
              <a:t> 2020–2021 </a:t>
            </a:r>
            <a:r>
              <a:rPr lang="lt-LT" dirty="0" err="1" smtClean="0">
                <a:latin typeface="Palatino Linotype" panose="02040502050505030304" pitchFamily="18" charset="0"/>
              </a:rPr>
              <a:t>show</a:t>
            </a:r>
            <a:r>
              <a:rPr lang="lt-LT" dirty="0" smtClean="0">
                <a:latin typeface="Palatino Linotype" panose="02040502050505030304" pitchFamily="18" charset="0"/>
              </a:rPr>
              <a:t> </a:t>
            </a:r>
            <a:r>
              <a:rPr lang="lt-LT" dirty="0" err="1" smtClean="0">
                <a:latin typeface="Palatino Linotype" panose="02040502050505030304" pitchFamily="18" charset="0"/>
              </a:rPr>
              <a:t>both</a:t>
            </a:r>
            <a:r>
              <a:rPr lang="lt-LT" dirty="0" smtClean="0">
                <a:latin typeface="Palatino Linotype" panose="02040502050505030304" pitchFamily="18" charset="0"/>
              </a:rPr>
              <a:t> </a:t>
            </a:r>
            <a:r>
              <a:rPr lang="lt-LT" dirty="0" err="1" smtClean="0">
                <a:latin typeface="Palatino Linotype" panose="02040502050505030304" pitchFamily="18" charset="0"/>
              </a:rPr>
              <a:t>species</a:t>
            </a:r>
            <a:r>
              <a:rPr lang="lt-LT" dirty="0" smtClean="0">
                <a:latin typeface="Palatino Linotype" panose="02040502050505030304" pitchFamily="18" charset="0"/>
              </a:rPr>
              <a:t> </a:t>
            </a:r>
            <a:r>
              <a:rPr lang="lt-LT" dirty="0" err="1" smtClean="0">
                <a:latin typeface="Palatino Linotype" panose="02040502050505030304" pitchFamily="18" charset="0"/>
              </a:rPr>
              <a:t>widely</a:t>
            </a:r>
            <a:r>
              <a:rPr lang="lt-LT" dirty="0" smtClean="0">
                <a:latin typeface="Palatino Linotype" panose="02040502050505030304" pitchFamily="18" charset="0"/>
              </a:rPr>
              <a:t> </a:t>
            </a:r>
            <a:r>
              <a:rPr lang="lt-LT" dirty="0" err="1" smtClean="0">
                <a:latin typeface="Palatino Linotype" panose="02040502050505030304" pitchFamily="18" charset="0"/>
              </a:rPr>
              <a:t>distributed</a:t>
            </a:r>
            <a:r>
              <a:rPr lang="lt-LT" dirty="0" smtClean="0">
                <a:latin typeface="Palatino Linotype" panose="02040502050505030304" pitchFamily="18" charset="0"/>
              </a:rPr>
              <a:t> </a:t>
            </a:r>
            <a:r>
              <a:rPr lang="lt-LT" dirty="0" err="1" smtClean="0">
                <a:latin typeface="Palatino Linotype" panose="02040502050505030304" pitchFamily="18" charset="0"/>
              </a:rPr>
              <a:t>across</a:t>
            </a:r>
            <a:r>
              <a:rPr lang="lt-LT" dirty="0" smtClean="0">
                <a:latin typeface="Palatino Linotype" panose="02040502050505030304" pitchFamily="18" charset="0"/>
              </a:rPr>
              <a:t> </a:t>
            </a:r>
            <a:r>
              <a:rPr lang="lt-LT" dirty="0" err="1" smtClean="0">
                <a:latin typeface="Palatino Linotype" panose="02040502050505030304" pitchFamily="18" charset="0"/>
              </a:rPr>
              <a:t>most</a:t>
            </a:r>
            <a:r>
              <a:rPr lang="lt-LT" dirty="0" smtClean="0">
                <a:latin typeface="Palatino Linotype" panose="02040502050505030304" pitchFamily="18" charset="0"/>
              </a:rPr>
              <a:t> </a:t>
            </a:r>
            <a:r>
              <a:rPr lang="lt-LT" dirty="0" err="1" smtClean="0">
                <a:latin typeface="Palatino Linotype" panose="02040502050505030304" pitchFamily="18" charset="0"/>
              </a:rPr>
              <a:t>of</a:t>
            </a:r>
            <a:r>
              <a:rPr lang="lt-LT" dirty="0" smtClean="0">
                <a:latin typeface="Palatino Linotype" panose="02040502050505030304" pitchFamily="18" charset="0"/>
              </a:rPr>
              <a:t> </a:t>
            </a:r>
            <a:r>
              <a:rPr lang="lt-LT" dirty="0" err="1" smtClean="0">
                <a:latin typeface="Palatino Linotype" panose="02040502050505030304" pitchFamily="18" charset="0"/>
              </a:rPr>
              <a:t>the</a:t>
            </a:r>
            <a:r>
              <a:rPr lang="lt-LT" dirty="0" smtClean="0">
                <a:latin typeface="Palatino Linotype" panose="02040502050505030304" pitchFamily="18" charset="0"/>
              </a:rPr>
              <a:t> </a:t>
            </a:r>
            <a:r>
              <a:rPr lang="lt-LT" dirty="0" err="1" smtClean="0">
                <a:latin typeface="Palatino Linotype" panose="02040502050505030304" pitchFamily="18" charset="0"/>
              </a:rPr>
              <a:t>water</a:t>
            </a:r>
            <a:r>
              <a:rPr lang="lt-LT" dirty="0" smtClean="0">
                <a:latin typeface="Palatino Linotype" panose="02040502050505030304" pitchFamily="18" charset="0"/>
              </a:rPr>
              <a:t> </a:t>
            </a:r>
            <a:r>
              <a:rPr lang="lt-LT" dirty="0" err="1" smtClean="0">
                <a:latin typeface="Palatino Linotype" panose="02040502050505030304" pitchFamily="18" charset="0"/>
              </a:rPr>
              <a:t>bodies</a:t>
            </a:r>
            <a:r>
              <a:rPr lang="lt-LT" dirty="0" smtClean="0">
                <a:latin typeface="Palatino Linotype" panose="02040502050505030304" pitchFamily="18" charset="0"/>
              </a:rPr>
              <a:t> </a:t>
            </a:r>
            <a:r>
              <a:rPr lang="lt-LT" dirty="0" err="1" smtClean="0">
                <a:latin typeface="Palatino Linotype" panose="02040502050505030304" pitchFamily="18" charset="0"/>
              </a:rPr>
              <a:t>in</a:t>
            </a:r>
            <a:r>
              <a:rPr lang="lt-LT" dirty="0" smtClean="0">
                <a:latin typeface="Palatino Linotype" panose="02040502050505030304" pitchFamily="18" charset="0"/>
              </a:rPr>
              <a:t> </a:t>
            </a:r>
            <a:r>
              <a:rPr lang="lt-LT" dirty="0" err="1" smtClean="0">
                <a:latin typeface="Palatino Linotype" panose="02040502050505030304" pitchFamily="18" charset="0"/>
              </a:rPr>
              <a:t>the</a:t>
            </a:r>
            <a:r>
              <a:rPr lang="lt-LT" dirty="0" smtClean="0">
                <a:latin typeface="Palatino Linotype" panose="02040502050505030304" pitchFamily="18" charset="0"/>
              </a:rPr>
              <a:t> </a:t>
            </a:r>
            <a:r>
              <a:rPr lang="lt-LT" dirty="0" err="1" smtClean="0">
                <a:latin typeface="Palatino Linotype" panose="02040502050505030304" pitchFamily="18" charset="0"/>
              </a:rPr>
              <a:t>country</a:t>
            </a:r>
            <a:endParaRPr lang="en-US" dirty="0"/>
          </a:p>
        </p:txBody>
      </p:sp>
    </p:spTree>
    <p:extLst>
      <p:ext uri="{BB962C8B-B14F-4D97-AF65-F5344CB8AC3E}">
        <p14:creationId xmlns:p14="http://schemas.microsoft.com/office/powerpoint/2010/main" val="716787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Results and 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9</a:t>
            </a:fld>
            <a:endParaRPr lang="fr-FR">
              <a:latin typeface="Palatino Linotype" panose="02040502050505030304" pitchFamily="18" charset="0"/>
            </a:endParaRPr>
          </a:p>
        </p:txBody>
      </p:sp>
      <p:sp>
        <p:nvSpPr>
          <p:cNvPr id="7" name="TextBox 6"/>
          <p:cNvSpPr txBox="1"/>
          <p:nvPr/>
        </p:nvSpPr>
        <p:spPr>
          <a:xfrm>
            <a:off x="383177" y="4810131"/>
            <a:ext cx="8153400" cy="1661993"/>
          </a:xfrm>
          <a:prstGeom prst="rect">
            <a:avLst/>
          </a:prstGeom>
          <a:noFill/>
        </p:spPr>
        <p:txBody>
          <a:bodyPr wrap="square" rtlCol="0">
            <a:spAutoFit/>
          </a:bodyPr>
          <a:lstStyle/>
          <a:p>
            <a:r>
              <a:rPr lang="fr-FR" sz="2400" b="1" dirty="0" smtClean="0">
                <a:latin typeface="Palatino Linotype" panose="02040502050505030304" pitchFamily="18" charset="0"/>
              </a:rPr>
              <a:t>Conclusions</a:t>
            </a:r>
            <a:endParaRPr lang="lt-LT" sz="2400" b="1" dirty="0" smtClean="0">
              <a:latin typeface="Palatino Linotype" panose="02040502050505030304" pitchFamily="18" charset="0"/>
            </a:endParaRPr>
          </a:p>
          <a:p>
            <a:endParaRPr lang="lt-LT" sz="2400" b="1" dirty="0" smtClean="0">
              <a:latin typeface="Palatino Linotype" panose="02040502050505030304" pitchFamily="18" charset="0"/>
            </a:endParaRPr>
          </a:p>
          <a:p>
            <a:pPr marL="342900" indent="-342900">
              <a:buAutoNum type="arabicPeriod"/>
            </a:pPr>
            <a:r>
              <a:rPr lang="lt-LT" dirty="0" err="1" smtClean="0">
                <a:latin typeface="Palatino Linotype" panose="02040502050505030304" pitchFamily="18" charset="0"/>
              </a:rPr>
              <a:t>Roadkills</a:t>
            </a:r>
            <a:r>
              <a:rPr lang="lt-LT" dirty="0" smtClean="0">
                <a:latin typeface="Palatino Linotype" panose="02040502050505030304" pitchFamily="18" charset="0"/>
              </a:rPr>
              <a:t> </a:t>
            </a:r>
            <a:r>
              <a:rPr lang="lt-LT" dirty="0" err="1" smtClean="0">
                <a:latin typeface="Palatino Linotype" panose="02040502050505030304" pitchFamily="18" charset="0"/>
              </a:rPr>
              <a:t>of</a:t>
            </a:r>
            <a:r>
              <a:rPr lang="lt-LT" dirty="0" smtClean="0">
                <a:latin typeface="Palatino Linotype" panose="02040502050505030304" pitchFamily="18" charset="0"/>
              </a:rPr>
              <a:t> semi-</a:t>
            </a:r>
            <a:r>
              <a:rPr lang="lt-LT" dirty="0" err="1" smtClean="0">
                <a:latin typeface="Palatino Linotype" panose="02040502050505030304" pitchFamily="18" charset="0"/>
              </a:rPr>
              <a:t>aquatic</a:t>
            </a:r>
            <a:r>
              <a:rPr lang="lt-LT" dirty="0" smtClean="0">
                <a:latin typeface="Palatino Linotype" panose="02040502050505030304" pitchFamily="18" charset="0"/>
              </a:rPr>
              <a:t> </a:t>
            </a:r>
            <a:r>
              <a:rPr lang="lt-LT" dirty="0" err="1" smtClean="0">
                <a:latin typeface="Palatino Linotype" panose="02040502050505030304" pitchFamily="18" charset="0"/>
              </a:rPr>
              <a:t>species</a:t>
            </a:r>
            <a:r>
              <a:rPr lang="lt-LT" dirty="0" smtClean="0">
                <a:latin typeface="Palatino Linotype" panose="02040502050505030304" pitchFamily="18" charset="0"/>
              </a:rPr>
              <a:t> </a:t>
            </a:r>
            <a:r>
              <a:rPr lang="lt-LT" dirty="0" err="1" smtClean="0">
                <a:latin typeface="Palatino Linotype" panose="02040502050505030304" pitchFamily="18" charset="0"/>
              </a:rPr>
              <a:t>do</a:t>
            </a:r>
            <a:r>
              <a:rPr lang="lt-LT" dirty="0" smtClean="0">
                <a:latin typeface="Palatino Linotype" panose="02040502050505030304" pitchFamily="18" charset="0"/>
              </a:rPr>
              <a:t> </a:t>
            </a:r>
            <a:r>
              <a:rPr lang="lt-LT" dirty="0" err="1" smtClean="0">
                <a:latin typeface="Palatino Linotype" panose="02040502050505030304" pitchFamily="18" charset="0"/>
              </a:rPr>
              <a:t>not</a:t>
            </a:r>
            <a:r>
              <a:rPr lang="lt-LT" dirty="0" smtClean="0">
                <a:latin typeface="Palatino Linotype" panose="02040502050505030304" pitchFamily="18" charset="0"/>
              </a:rPr>
              <a:t> </a:t>
            </a:r>
            <a:r>
              <a:rPr lang="lt-LT" dirty="0" err="1" smtClean="0">
                <a:latin typeface="Palatino Linotype" panose="02040502050505030304" pitchFamily="18" charset="0"/>
              </a:rPr>
              <a:t>depend</a:t>
            </a:r>
            <a:r>
              <a:rPr lang="lt-LT" dirty="0" smtClean="0">
                <a:latin typeface="Palatino Linotype" panose="02040502050505030304" pitchFamily="18" charset="0"/>
              </a:rPr>
              <a:t> </a:t>
            </a:r>
            <a:r>
              <a:rPr lang="lt-LT" dirty="0" err="1" smtClean="0">
                <a:latin typeface="Palatino Linotype" panose="02040502050505030304" pitchFamily="18" charset="0"/>
              </a:rPr>
              <a:t>on</a:t>
            </a:r>
            <a:r>
              <a:rPr lang="lt-LT" dirty="0" smtClean="0">
                <a:latin typeface="Palatino Linotype" panose="02040502050505030304" pitchFamily="18" charset="0"/>
              </a:rPr>
              <a:t> </a:t>
            </a:r>
            <a:r>
              <a:rPr lang="lt-LT" dirty="0" err="1" smtClean="0">
                <a:latin typeface="Palatino Linotype" panose="02040502050505030304" pitchFamily="18" charset="0"/>
              </a:rPr>
              <a:t>population</a:t>
            </a:r>
            <a:endParaRPr lang="lt-LT" dirty="0" smtClean="0">
              <a:latin typeface="Palatino Linotype" panose="02040502050505030304" pitchFamily="18" charset="0"/>
            </a:endParaRPr>
          </a:p>
          <a:p>
            <a:pPr marL="342900" indent="-342900">
              <a:buAutoNum type="arabicPeriod"/>
            </a:pPr>
            <a:r>
              <a:rPr lang="lt-LT" dirty="0" err="1" smtClean="0">
                <a:latin typeface="Palatino Linotype" panose="02040502050505030304" pitchFamily="18" charset="0"/>
              </a:rPr>
              <a:t>Roadkill</a:t>
            </a:r>
            <a:r>
              <a:rPr lang="lt-LT" dirty="0" smtClean="0">
                <a:latin typeface="Palatino Linotype" panose="02040502050505030304" pitchFamily="18" charset="0"/>
              </a:rPr>
              <a:t> </a:t>
            </a:r>
            <a:r>
              <a:rPr lang="lt-LT" dirty="0" err="1" smtClean="0">
                <a:latin typeface="Palatino Linotype" panose="02040502050505030304" pitchFamily="18" charset="0"/>
              </a:rPr>
              <a:t>index</a:t>
            </a:r>
            <a:r>
              <a:rPr lang="lt-LT" dirty="0" smtClean="0">
                <a:latin typeface="Palatino Linotype" panose="02040502050505030304" pitchFamily="18" charset="0"/>
              </a:rPr>
              <a:t> </a:t>
            </a:r>
            <a:r>
              <a:rPr lang="lt-LT" dirty="0" err="1" smtClean="0">
                <a:latin typeface="Palatino Linotype" panose="02040502050505030304" pitchFamily="18" charset="0"/>
              </a:rPr>
              <a:t>heavily</a:t>
            </a:r>
            <a:r>
              <a:rPr lang="lt-LT" dirty="0" smtClean="0">
                <a:latin typeface="Palatino Linotype" panose="02040502050505030304" pitchFamily="18" charset="0"/>
              </a:rPr>
              <a:t> </a:t>
            </a:r>
            <a:r>
              <a:rPr lang="lt-LT" dirty="0" err="1" smtClean="0">
                <a:latin typeface="Palatino Linotype" panose="02040502050505030304" pitchFamily="18" charset="0"/>
              </a:rPr>
              <a:t>depend</a:t>
            </a:r>
            <a:r>
              <a:rPr lang="lt-LT" dirty="0" smtClean="0">
                <a:latin typeface="Palatino Linotype" panose="02040502050505030304" pitchFamily="18" charset="0"/>
              </a:rPr>
              <a:t> </a:t>
            </a:r>
            <a:r>
              <a:rPr lang="lt-LT" dirty="0" err="1" smtClean="0">
                <a:latin typeface="Palatino Linotype" panose="02040502050505030304" pitchFamily="18" charset="0"/>
              </a:rPr>
              <a:t>on</a:t>
            </a:r>
            <a:r>
              <a:rPr lang="lt-LT" dirty="0" smtClean="0">
                <a:latin typeface="Palatino Linotype" panose="02040502050505030304" pitchFamily="18" charset="0"/>
              </a:rPr>
              <a:t> </a:t>
            </a:r>
            <a:r>
              <a:rPr lang="lt-LT" dirty="0" err="1" smtClean="0">
                <a:latin typeface="Palatino Linotype" panose="02040502050505030304" pitchFamily="18" charset="0"/>
              </a:rPr>
              <a:t>registration</a:t>
            </a:r>
            <a:r>
              <a:rPr lang="lt-LT" dirty="0" smtClean="0">
                <a:latin typeface="Palatino Linotype" panose="02040502050505030304" pitchFamily="18" charset="0"/>
              </a:rPr>
              <a:t> </a:t>
            </a:r>
            <a:r>
              <a:rPr lang="lt-LT" dirty="0" err="1" smtClean="0">
                <a:latin typeface="Palatino Linotype" panose="02040502050505030304" pitchFamily="18" charset="0"/>
              </a:rPr>
              <a:t>effort</a:t>
            </a:r>
            <a:endParaRPr lang="lt-LT" dirty="0" smtClean="0">
              <a:latin typeface="Palatino Linotype" panose="02040502050505030304" pitchFamily="18" charset="0"/>
            </a:endParaRPr>
          </a:p>
          <a:p>
            <a:pPr marL="342900" indent="-342900">
              <a:buAutoNum type="arabicPeriod"/>
            </a:pPr>
            <a:r>
              <a:rPr lang="lt-LT" dirty="0" err="1" smtClean="0">
                <a:latin typeface="Palatino Linotype" panose="02040502050505030304" pitchFamily="18" charset="0"/>
              </a:rPr>
              <a:t>Therefore</a:t>
            </a:r>
            <a:r>
              <a:rPr lang="lt-LT" dirty="0" smtClean="0">
                <a:latin typeface="Palatino Linotype" panose="02040502050505030304" pitchFamily="18" charset="0"/>
              </a:rPr>
              <a:t>, </a:t>
            </a:r>
            <a:r>
              <a:rPr lang="lt-LT" dirty="0" err="1" smtClean="0">
                <a:latin typeface="Palatino Linotype" panose="02040502050505030304" pitchFamily="18" charset="0"/>
              </a:rPr>
              <a:t>roadkill</a:t>
            </a:r>
            <a:r>
              <a:rPr lang="lt-LT" dirty="0" smtClean="0">
                <a:latin typeface="Palatino Linotype" panose="02040502050505030304" pitchFamily="18" charset="0"/>
              </a:rPr>
              <a:t> </a:t>
            </a:r>
            <a:r>
              <a:rPr lang="lt-LT" dirty="0" err="1" smtClean="0">
                <a:latin typeface="Palatino Linotype" panose="02040502050505030304" pitchFamily="18" charset="0"/>
              </a:rPr>
              <a:t>index</a:t>
            </a:r>
            <a:r>
              <a:rPr lang="lt-LT" dirty="0" smtClean="0">
                <a:latin typeface="Palatino Linotype" panose="02040502050505030304" pitchFamily="18" charset="0"/>
              </a:rPr>
              <a:t> </a:t>
            </a:r>
            <a:r>
              <a:rPr lang="lt-LT" dirty="0" err="1" smtClean="0">
                <a:latin typeface="Palatino Linotype" panose="02040502050505030304" pitchFamily="18" charset="0"/>
              </a:rPr>
              <a:t>is</a:t>
            </a:r>
            <a:r>
              <a:rPr lang="lt-LT" dirty="0" smtClean="0">
                <a:latin typeface="Palatino Linotype" panose="02040502050505030304" pitchFamily="18" charset="0"/>
              </a:rPr>
              <a:t> </a:t>
            </a:r>
            <a:r>
              <a:rPr lang="lt-LT" dirty="0" err="1" smtClean="0">
                <a:latin typeface="Palatino Linotype" panose="02040502050505030304" pitchFamily="18" charset="0"/>
              </a:rPr>
              <a:t>not</a:t>
            </a:r>
            <a:r>
              <a:rPr lang="lt-LT" dirty="0" smtClean="0">
                <a:latin typeface="Palatino Linotype" panose="02040502050505030304" pitchFamily="18" charset="0"/>
              </a:rPr>
              <a:t> </a:t>
            </a:r>
            <a:r>
              <a:rPr lang="lt-LT" dirty="0" err="1" smtClean="0">
                <a:latin typeface="Palatino Linotype" panose="02040502050505030304" pitchFamily="18" charset="0"/>
              </a:rPr>
              <a:t>suitable</a:t>
            </a:r>
            <a:r>
              <a:rPr lang="lt-LT" dirty="0" smtClean="0">
                <a:latin typeface="Palatino Linotype" panose="02040502050505030304" pitchFamily="18" charset="0"/>
              </a:rPr>
              <a:t> </a:t>
            </a:r>
            <a:r>
              <a:rPr lang="lt-LT" dirty="0" err="1" smtClean="0">
                <a:latin typeface="Palatino Linotype" panose="02040502050505030304" pitchFamily="18" charset="0"/>
              </a:rPr>
              <a:t>for</a:t>
            </a:r>
            <a:r>
              <a:rPr lang="lt-LT" dirty="0" smtClean="0">
                <a:latin typeface="Palatino Linotype" panose="02040502050505030304" pitchFamily="18" charset="0"/>
              </a:rPr>
              <a:t> </a:t>
            </a:r>
            <a:r>
              <a:rPr lang="lt-LT" dirty="0" err="1" smtClean="0">
                <a:latin typeface="Palatino Linotype" panose="02040502050505030304" pitchFamily="18" charset="0"/>
              </a:rPr>
              <a:t>monitoring</a:t>
            </a:r>
            <a:endParaRPr lang="fr-FR" dirty="0">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7796" y="5271796"/>
            <a:ext cx="1586204" cy="15862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394" y="1174633"/>
            <a:ext cx="5026914" cy="3554730"/>
          </a:xfrm>
          <a:prstGeom prst="rect">
            <a:avLst/>
          </a:prstGeom>
        </p:spPr>
      </p:pic>
    </p:spTree>
    <p:extLst>
      <p:ext uri="{BB962C8B-B14F-4D97-AF65-F5344CB8AC3E}">
        <p14:creationId xmlns:p14="http://schemas.microsoft.com/office/powerpoint/2010/main" val="4041362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705</TotalTime>
  <Words>646</Words>
  <Application>Microsoft Office PowerPoint</Application>
  <PresentationFormat>On-screen Show (4:3)</PresentationFormat>
  <Paragraphs>62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Linas Balčiauskas</cp:lastModifiedBy>
  <cp:revision>61</cp:revision>
  <dcterms:created xsi:type="dcterms:W3CDTF">2017-05-27T02:37:01Z</dcterms:created>
  <dcterms:modified xsi:type="dcterms:W3CDTF">2022-01-27T14:55:19Z</dcterms:modified>
</cp:coreProperties>
</file>