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1" r:id="rId3"/>
    <p:sldId id="267" r:id="rId4"/>
    <p:sldId id="266" r:id="rId5"/>
    <p:sldId id="265" r:id="rId6"/>
    <p:sldId id="268" r:id="rId7"/>
    <p:sldId id="26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63CD95"/>
    <a:srgbClr val="447E3A"/>
    <a:srgbClr val="1A7B7C"/>
    <a:srgbClr val="EAEAEA"/>
    <a:srgbClr val="FCFBF2"/>
    <a:srgbClr val="000000"/>
    <a:srgbClr val="EBE4AF"/>
    <a:srgbClr val="EBFFFF"/>
    <a:srgbClr val="0737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64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3/11/2022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3/11/2022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3/11/2022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3/11/2022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3/11/2022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3/11/2022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462185"/>
            <a:ext cx="9144000" cy="2339102"/>
          </a:xfrm>
          <a:prstGeom prst="rect">
            <a:avLst/>
          </a:prstGeom>
          <a:noFill/>
        </p:spPr>
        <p:txBody>
          <a:bodyPr wrap="square" rtlCol="0">
            <a:spAutoFit/>
          </a:bodyPr>
          <a:lstStyle/>
          <a:p>
            <a:pPr algn="ctr"/>
            <a:r>
              <a:rPr lang="en-US" sz="2400" b="1" dirty="0">
                <a:latin typeface="Palatino Linotype" panose="02040502050505030304" pitchFamily="18" charset="0"/>
              </a:rPr>
              <a:t>Study of genetic diversity of Dagestan Mountain cattle based on </a:t>
            </a:r>
            <a:r>
              <a:rPr lang="en-US" sz="2400" b="1" dirty="0" smtClean="0">
                <a:latin typeface="Palatino Linotype" panose="02040502050505030304" pitchFamily="18" charset="0"/>
              </a:rPr>
              <a:t>STR-markers </a:t>
            </a:r>
            <a:endParaRPr lang="ru-RU" sz="2400" b="1" dirty="0" smtClean="0">
              <a:latin typeface="Palatino Linotype" panose="02040502050505030304" pitchFamily="18" charset="0"/>
            </a:endParaRPr>
          </a:p>
          <a:p>
            <a:pPr algn="ctr"/>
            <a:endParaRPr lang="fr-FR" dirty="0" smtClean="0">
              <a:latin typeface="Palatino Linotype" panose="02040502050505030304" pitchFamily="18" charset="0"/>
            </a:endParaRPr>
          </a:p>
          <a:p>
            <a:pPr algn="ctr"/>
            <a:r>
              <a:rPr lang="en-US" sz="1600" b="1" dirty="0" err="1">
                <a:latin typeface="Palatino Linotype" panose="02040502050505030304" pitchFamily="18" charset="0"/>
              </a:rPr>
              <a:t>Volkova</a:t>
            </a:r>
            <a:r>
              <a:rPr lang="en-US" sz="1600" b="1" dirty="0">
                <a:latin typeface="Palatino Linotype" panose="02040502050505030304" pitchFamily="18" charset="0"/>
              </a:rPr>
              <a:t> </a:t>
            </a:r>
            <a:r>
              <a:rPr lang="en-US" sz="1600" b="1" dirty="0" smtClean="0">
                <a:latin typeface="Palatino Linotype" panose="02040502050505030304" pitchFamily="18" charset="0"/>
              </a:rPr>
              <a:t>V.</a:t>
            </a:r>
            <a:r>
              <a:rPr lang="en-US" sz="1600" b="1" baseline="30000" dirty="0" smtClean="0">
                <a:latin typeface="Palatino Linotype" panose="02040502050505030304" pitchFamily="18" charset="0"/>
              </a:rPr>
              <a:t>1*</a:t>
            </a:r>
            <a:r>
              <a:rPr lang="en-US" sz="1600" b="1" dirty="0" smtClean="0">
                <a:latin typeface="Palatino Linotype" panose="02040502050505030304" pitchFamily="18" charset="0"/>
              </a:rPr>
              <a:t>, </a:t>
            </a:r>
            <a:r>
              <a:rPr lang="en-US" sz="1600" b="1" dirty="0" err="1">
                <a:latin typeface="Palatino Linotype" panose="02040502050505030304" pitchFamily="18" charset="0"/>
              </a:rPr>
              <a:t>Deniskova</a:t>
            </a:r>
            <a:r>
              <a:rPr lang="en-US" sz="1600" b="1" dirty="0">
                <a:latin typeface="Palatino Linotype" panose="02040502050505030304" pitchFamily="18" charset="0"/>
              </a:rPr>
              <a:t> T.</a:t>
            </a:r>
            <a:r>
              <a:rPr lang="en-US" sz="1600" b="1" baseline="30000" dirty="0">
                <a:latin typeface="Palatino Linotype" panose="02040502050505030304" pitchFamily="18" charset="0"/>
              </a:rPr>
              <a:t>1</a:t>
            </a:r>
            <a:r>
              <a:rPr lang="en-US" sz="1600" b="1" dirty="0">
                <a:latin typeface="Palatino Linotype" panose="02040502050505030304" pitchFamily="18" charset="0"/>
              </a:rPr>
              <a:t>, </a:t>
            </a:r>
            <a:r>
              <a:rPr lang="en-US" sz="1600" b="1" dirty="0" err="1">
                <a:latin typeface="Palatino Linotype" panose="02040502050505030304" pitchFamily="18" charset="0"/>
              </a:rPr>
              <a:t>Abdelmanova</a:t>
            </a:r>
            <a:r>
              <a:rPr lang="en-US" sz="1600" b="1" dirty="0">
                <a:latin typeface="Palatino Linotype" panose="02040502050505030304" pitchFamily="18" charset="0"/>
              </a:rPr>
              <a:t> A.</a:t>
            </a:r>
            <a:r>
              <a:rPr lang="en-US" sz="1600" b="1" baseline="30000" dirty="0">
                <a:latin typeface="Palatino Linotype" panose="02040502050505030304" pitchFamily="18" charset="0"/>
              </a:rPr>
              <a:t>1</a:t>
            </a:r>
            <a:r>
              <a:rPr lang="en-US" sz="1600" b="1" dirty="0">
                <a:latin typeface="Palatino Linotype" panose="02040502050505030304" pitchFamily="18" charset="0"/>
              </a:rPr>
              <a:t>, </a:t>
            </a:r>
            <a:r>
              <a:rPr lang="en-US" sz="1600" b="1" dirty="0" err="1">
                <a:latin typeface="Palatino Linotype" panose="02040502050505030304" pitchFamily="18" charset="0"/>
              </a:rPr>
              <a:t>Romanenkova</a:t>
            </a:r>
            <a:r>
              <a:rPr lang="en-US" sz="1600" b="1" dirty="0">
                <a:latin typeface="Palatino Linotype" panose="02040502050505030304" pitchFamily="18" charset="0"/>
              </a:rPr>
              <a:t> O.</a:t>
            </a:r>
            <a:r>
              <a:rPr lang="en-US" sz="1600" b="1" baseline="30000" dirty="0">
                <a:latin typeface="Palatino Linotype" panose="02040502050505030304" pitchFamily="18" charset="0"/>
              </a:rPr>
              <a:t>1</a:t>
            </a:r>
            <a:r>
              <a:rPr lang="en-US" sz="1600" b="1" dirty="0">
                <a:latin typeface="Palatino Linotype" panose="02040502050505030304" pitchFamily="18" charset="0"/>
              </a:rPr>
              <a:t>, </a:t>
            </a:r>
            <a:r>
              <a:rPr lang="en-US" sz="1600" b="1" dirty="0" err="1">
                <a:latin typeface="Palatino Linotype" panose="02040502050505030304" pitchFamily="18" charset="0"/>
              </a:rPr>
              <a:t>Khozhokov</a:t>
            </a:r>
            <a:r>
              <a:rPr lang="en-US" sz="1600" b="1" dirty="0">
                <a:latin typeface="Palatino Linotype" panose="02040502050505030304" pitchFamily="18" charset="0"/>
              </a:rPr>
              <a:t> </a:t>
            </a:r>
            <a:r>
              <a:rPr lang="en-US" sz="1600" b="1" dirty="0" smtClean="0">
                <a:latin typeface="Palatino Linotype" panose="02040502050505030304" pitchFamily="18" charset="0"/>
              </a:rPr>
              <a:t>A.</a:t>
            </a:r>
            <a:r>
              <a:rPr lang="en-US" sz="1600" b="1" baseline="30000" dirty="0" smtClean="0">
                <a:latin typeface="Palatino Linotype" panose="02040502050505030304" pitchFamily="18" charset="0"/>
              </a:rPr>
              <a:t>2</a:t>
            </a:r>
            <a:r>
              <a:rPr lang="en-US" sz="1600" b="1" dirty="0" smtClean="0">
                <a:latin typeface="Palatino Linotype" panose="02040502050505030304" pitchFamily="18" charset="0"/>
              </a:rPr>
              <a:t>,</a:t>
            </a:r>
            <a:endParaRPr lang="ru-RU" sz="1600" b="1" dirty="0" smtClean="0">
              <a:latin typeface="Palatino Linotype" panose="02040502050505030304" pitchFamily="18" charset="0"/>
            </a:endParaRPr>
          </a:p>
          <a:p>
            <a:pPr algn="ctr"/>
            <a:r>
              <a:rPr lang="en-US" sz="1600" b="1" dirty="0" err="1" smtClean="0">
                <a:latin typeface="Palatino Linotype" panose="02040502050505030304" pitchFamily="18" charset="0"/>
              </a:rPr>
              <a:t>Sermyagin</a:t>
            </a:r>
            <a:r>
              <a:rPr lang="en-US" sz="1600" b="1" dirty="0" smtClean="0">
                <a:latin typeface="Palatino Linotype" panose="02040502050505030304" pitchFamily="18" charset="0"/>
              </a:rPr>
              <a:t> </a:t>
            </a:r>
            <a:r>
              <a:rPr lang="en-US" sz="1600" b="1" dirty="0">
                <a:latin typeface="Palatino Linotype" panose="02040502050505030304" pitchFamily="18" charset="0"/>
              </a:rPr>
              <a:t>A.</a:t>
            </a:r>
            <a:r>
              <a:rPr lang="en-US" sz="1600" b="1" baseline="30000" dirty="0">
                <a:latin typeface="Palatino Linotype" panose="02040502050505030304" pitchFamily="18" charset="0"/>
              </a:rPr>
              <a:t>1</a:t>
            </a:r>
            <a:r>
              <a:rPr lang="en-US" sz="1600" b="1" dirty="0">
                <a:latin typeface="Palatino Linotype" panose="02040502050505030304" pitchFamily="18" charset="0"/>
              </a:rPr>
              <a:t> and </a:t>
            </a:r>
            <a:r>
              <a:rPr lang="en-US" sz="1600" b="1" dirty="0" err="1">
                <a:latin typeface="Palatino Linotype" panose="02040502050505030304" pitchFamily="18" charset="0"/>
              </a:rPr>
              <a:t>Zinovieva</a:t>
            </a:r>
            <a:r>
              <a:rPr lang="en-US" sz="1600" b="1" dirty="0">
                <a:latin typeface="Palatino Linotype" panose="02040502050505030304" pitchFamily="18" charset="0"/>
              </a:rPr>
              <a:t> N.</a:t>
            </a:r>
            <a:r>
              <a:rPr lang="en-US" sz="1600" b="1" baseline="30000" dirty="0">
                <a:latin typeface="Palatino Linotype" panose="02040502050505030304" pitchFamily="18" charset="0"/>
              </a:rPr>
              <a:t>1</a:t>
            </a:r>
            <a:endParaRPr lang="fr-FR" baseline="30000" dirty="0" smtClean="0">
              <a:latin typeface="Palatino Linotype" panose="02040502050505030304" pitchFamily="18" charset="0"/>
            </a:endParaRPr>
          </a:p>
          <a:p>
            <a:r>
              <a:rPr lang="en-US" sz="1200" baseline="30000" dirty="0" smtClean="0">
                <a:latin typeface="Palatino Linotype" panose="02040502050505030304" pitchFamily="18" charset="0"/>
              </a:rPr>
              <a:t>1</a:t>
            </a:r>
            <a:r>
              <a:rPr lang="en-US" sz="1200" dirty="0" smtClean="0">
                <a:latin typeface="Palatino Linotype" panose="02040502050505030304" pitchFamily="18" charset="0"/>
              </a:rPr>
              <a:t> L.K</a:t>
            </a:r>
            <a:r>
              <a:rPr lang="en-US" sz="1200" dirty="0">
                <a:latin typeface="Palatino Linotype" panose="02040502050505030304" pitchFamily="18" charset="0"/>
              </a:rPr>
              <a:t>. Ernst Federal Research Center for Animal Husbandry, </a:t>
            </a:r>
            <a:r>
              <a:rPr lang="en-US" sz="1200" dirty="0" err="1">
                <a:latin typeface="Palatino Linotype" panose="02040502050505030304" pitchFamily="18" charset="0"/>
              </a:rPr>
              <a:t>Dubrovitsy</a:t>
            </a:r>
            <a:r>
              <a:rPr lang="en-US" sz="1200" dirty="0">
                <a:latin typeface="Palatino Linotype" panose="02040502050505030304" pitchFamily="18" charset="0"/>
              </a:rPr>
              <a:t>, Podolsk Municipal District, Moscow Region, Podolsk 142132, Russia; </a:t>
            </a:r>
            <a:endParaRPr lang="fr-FR" sz="1200" dirty="0">
              <a:latin typeface="Palatino Linotype" panose="02040502050505030304" pitchFamily="18" charset="0"/>
            </a:endParaRPr>
          </a:p>
          <a:p>
            <a:r>
              <a:rPr lang="en-US" sz="1200" baseline="30000" dirty="0" smtClean="0">
                <a:latin typeface="Palatino Linotype" panose="02040502050505030304" pitchFamily="18" charset="0"/>
              </a:rPr>
              <a:t>2</a:t>
            </a:r>
            <a:r>
              <a:rPr lang="en-US" sz="1200" dirty="0" smtClean="0">
                <a:latin typeface="Palatino Linotype" panose="02040502050505030304" pitchFamily="18" charset="0"/>
              </a:rPr>
              <a:t> </a:t>
            </a:r>
            <a:r>
              <a:rPr lang="en-US" sz="1200" dirty="0">
                <a:latin typeface="Palatino Linotype" panose="02040502050505030304" pitchFamily="18" charset="0"/>
              </a:rPr>
              <a:t>Federal agricultural research center of The Dagestan Republic, </a:t>
            </a:r>
            <a:r>
              <a:rPr lang="en-US" sz="1200" dirty="0" err="1">
                <a:latin typeface="Palatino Linotype" panose="02040502050505030304" pitchFamily="18" charset="0"/>
              </a:rPr>
              <a:t>Akushinsky</a:t>
            </a:r>
            <a:r>
              <a:rPr lang="en-US" sz="1200" dirty="0">
                <a:latin typeface="Palatino Linotype" panose="02040502050505030304" pitchFamily="18" charset="0"/>
              </a:rPr>
              <a:t> Ave., Science town 30, </a:t>
            </a:r>
            <a:r>
              <a:rPr lang="en-US" sz="1200" dirty="0" smtClean="0">
                <a:latin typeface="Palatino Linotype" panose="02040502050505030304" pitchFamily="18" charset="0"/>
              </a:rPr>
              <a:t>Makhachkala</a:t>
            </a:r>
            <a:r>
              <a:rPr lang="en-US" sz="1200" dirty="0">
                <a:latin typeface="Palatino Linotype" panose="02040502050505030304" pitchFamily="18" charset="0"/>
              </a:rPr>
              <a:t>, 367014 The Dagestan Republic</a:t>
            </a:r>
            <a:r>
              <a:rPr lang="ru-RU" sz="1200" dirty="0" smtClean="0">
                <a:latin typeface="Palatino Linotype" panose="02040502050505030304" pitchFamily="18" charset="0"/>
              </a:rPr>
              <a:t>.</a:t>
            </a:r>
            <a:endParaRPr lang="fr-FR" sz="12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dirty="0">
              <a:latin typeface="Palatino Linotype" panose="02040502050505030304" pitchFamily="18" charset="0"/>
            </a:endParaRPr>
          </a:p>
        </p:txBody>
      </p:sp>
      <p:pic>
        <p:nvPicPr>
          <p:cNvPr id="3" name="Picture 2">
            <a:extLst>
              <a:ext uri="{FF2B5EF4-FFF2-40B4-BE49-F238E27FC236}">
                <a16:creationId xmlns:a16="http://schemas.microsoft.com/office/drawing/2014/main" xmlns="" id="{09E423CA-A2C7-4400-A8F8-E1E5DD859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261943"/>
            <a:ext cx="9143995" cy="3717033"/>
          </a:xfrm>
          <a:prstGeom prst="rect">
            <a:avLst/>
          </a:prstGeom>
        </p:spPr>
      </p:pic>
      <p:sp>
        <p:nvSpPr>
          <p:cNvPr id="9" name="Прямоугольник 8"/>
          <p:cNvSpPr/>
          <p:nvPr/>
        </p:nvSpPr>
        <p:spPr>
          <a:xfrm>
            <a:off x="5312229" y="6567586"/>
            <a:ext cx="3831768" cy="307777"/>
          </a:xfrm>
          <a:prstGeom prst="rect">
            <a:avLst/>
          </a:prstGeom>
        </p:spPr>
        <p:txBody>
          <a:bodyPr wrap="square">
            <a:spAutoFit/>
          </a:bodyPr>
          <a:lstStyle/>
          <a:p>
            <a:r>
              <a:rPr lang="en-US" sz="1400" b="1" dirty="0">
                <a:latin typeface="Palatino Linotype" panose="02040502050505030304" pitchFamily="18" charset="0"/>
              </a:rPr>
              <a:t>*</a:t>
            </a:r>
            <a:r>
              <a:rPr lang="en-US" sz="1400" dirty="0">
                <a:latin typeface="Palatino Linotype" panose="02040502050505030304" pitchFamily="18" charset="0"/>
              </a:rPr>
              <a:t> Corresponding author: moonlit_elf@mail.ru</a:t>
            </a:r>
            <a:endParaRPr lang="fr-FR" sz="1400" dirty="0">
              <a:latin typeface="Palatino Linotype" panose="02040502050505030304" pitchFamily="18" charset="0"/>
            </a:endParaRPr>
          </a:p>
        </p:txBody>
      </p:sp>
      <p:grpSp>
        <p:nvGrpSpPr>
          <p:cNvPr id="19" name="Группа 18"/>
          <p:cNvGrpSpPr/>
          <p:nvPr/>
        </p:nvGrpSpPr>
        <p:grpSpPr>
          <a:xfrm>
            <a:off x="0" y="6263484"/>
            <a:ext cx="6070600" cy="615622"/>
            <a:chOff x="0" y="6263484"/>
            <a:chExt cx="6070600" cy="615622"/>
          </a:xfrm>
        </p:grpSpPr>
        <p:pic>
          <p:nvPicPr>
            <p:cNvPr id="10" name="Рисунок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263484"/>
              <a:ext cx="710333" cy="615622"/>
            </a:xfrm>
            <a:prstGeom prst="rect">
              <a:avLst/>
            </a:prstGeom>
          </p:spPr>
        </p:pic>
        <p:grpSp>
          <p:nvGrpSpPr>
            <p:cNvPr id="18" name="Группа 17"/>
            <p:cNvGrpSpPr/>
            <p:nvPr/>
          </p:nvGrpSpPr>
          <p:grpSpPr>
            <a:xfrm>
              <a:off x="710333" y="6323469"/>
              <a:ext cx="5360267" cy="488012"/>
              <a:chOff x="710333" y="6323469"/>
              <a:chExt cx="5360267" cy="488012"/>
            </a:xfrm>
          </p:grpSpPr>
          <p:sp>
            <p:nvSpPr>
              <p:cNvPr id="12" name="Прямоугольник 11"/>
              <p:cNvSpPr/>
              <p:nvPr/>
            </p:nvSpPr>
            <p:spPr>
              <a:xfrm>
                <a:off x="710333" y="6323469"/>
                <a:ext cx="5360267" cy="253916"/>
              </a:xfrm>
              <a:prstGeom prst="rect">
                <a:avLst/>
              </a:prstGeom>
            </p:spPr>
            <p:txBody>
              <a:bodyPr wrap="square">
                <a:spAutoFit/>
              </a:bodyPr>
              <a:lstStyle/>
              <a:p>
                <a:pPr algn="ctr"/>
                <a:r>
                  <a:rPr lang="en-US" sz="1050" b="1" dirty="0">
                    <a:solidFill>
                      <a:schemeClr val="accent6">
                        <a:lumMod val="75000"/>
                      </a:schemeClr>
                    </a:solidFill>
                  </a:rPr>
                  <a:t>Federal Research Center for Animal Husbandry named after Academy Member L.K. Ernst</a:t>
                </a:r>
                <a:endParaRPr lang="fr-FR" sz="1050" b="1" dirty="0">
                  <a:solidFill>
                    <a:schemeClr val="accent6">
                      <a:lumMod val="75000"/>
                    </a:schemeClr>
                  </a:solidFill>
                  <a:latin typeface="Palatino Linotype" panose="02040502050505030304" pitchFamily="18" charset="0"/>
                </a:endParaRPr>
              </a:p>
            </p:txBody>
          </p:sp>
          <p:sp>
            <p:nvSpPr>
              <p:cNvPr id="13" name="Прямоугольник 12"/>
              <p:cNvSpPr/>
              <p:nvPr/>
            </p:nvSpPr>
            <p:spPr>
              <a:xfrm>
                <a:off x="710333" y="6557565"/>
                <a:ext cx="5360267" cy="253916"/>
              </a:xfrm>
              <a:prstGeom prst="rect">
                <a:avLst/>
              </a:prstGeom>
            </p:spPr>
            <p:txBody>
              <a:bodyPr wrap="square">
                <a:spAutoFit/>
              </a:bodyPr>
              <a:lstStyle/>
              <a:p>
                <a:pPr algn="ctr"/>
                <a:r>
                  <a:rPr lang="en-US" sz="1050" b="1" dirty="0">
                    <a:solidFill>
                      <a:schemeClr val="accent6">
                        <a:lumMod val="75000"/>
                      </a:schemeClr>
                    </a:solidFill>
                  </a:rPr>
                  <a:t>L.K. Ernst Federal Research Center for Animal Husbandry</a:t>
                </a:r>
                <a:endParaRPr lang="ru-RU" sz="1050" b="1" dirty="0">
                  <a:solidFill>
                    <a:schemeClr val="accent6">
                      <a:lumMod val="75000"/>
                    </a:schemeClr>
                  </a:solidFill>
                </a:endParaRPr>
              </a:p>
            </p:txBody>
          </p:sp>
          <p:cxnSp>
            <p:nvCxnSpPr>
              <p:cNvPr id="15" name="Прямая соединительная линия 14"/>
              <p:cNvCxnSpPr/>
              <p:nvPr/>
            </p:nvCxnSpPr>
            <p:spPr>
              <a:xfrm>
                <a:off x="1651000" y="6577385"/>
                <a:ext cx="3511550" cy="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008605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3212" y="615038"/>
            <a:ext cx="8954588" cy="1477328"/>
          </a:xfrm>
          <a:prstGeom prst="rect">
            <a:avLst/>
          </a:prstGeom>
          <a:noFill/>
        </p:spPr>
        <p:txBody>
          <a:bodyPr wrap="square" rtlCol="0">
            <a:spAutoFit/>
          </a:bodyPr>
          <a:lstStyle/>
          <a:p>
            <a:pPr algn="just"/>
            <a:r>
              <a:rPr lang="en-US" b="1" dirty="0">
                <a:latin typeface="Palatino Linotype" panose="02040502050505030304" pitchFamily="18" charset="0"/>
              </a:rPr>
              <a:t>Dagestan</a:t>
            </a:r>
            <a:r>
              <a:rPr lang="en-US" dirty="0">
                <a:latin typeface="Palatino Linotype" panose="02040502050505030304" pitchFamily="18" charset="0"/>
              </a:rPr>
              <a:t> is a peculiar and interesting region located in the southernmost part of the Russian Federation, on the northeastern slopes of the Greater Caucasus and in </a:t>
            </a:r>
            <a:r>
              <a:rPr lang="en-US">
                <a:latin typeface="Palatino Linotype" panose="02040502050505030304" pitchFamily="18" charset="0"/>
              </a:rPr>
              <a:t>the </a:t>
            </a:r>
            <a:r>
              <a:rPr lang="en-US" smtClean="0">
                <a:latin typeface="Palatino Linotype" panose="02040502050505030304" pitchFamily="18" charset="0"/>
              </a:rPr>
              <a:t>Caspian </a:t>
            </a:r>
            <a:r>
              <a:rPr lang="en-US" dirty="0">
                <a:latin typeface="Palatino Linotype" panose="02040502050505030304" pitchFamily="18" charset="0"/>
              </a:rPr>
              <a:t>lowland. Almost half of the territory (48%) is occupied by a mountainous zone. At the same time, large areas of mountain pastures, cheap pasture fodder and a long pasture season favor cattle breeding in the </a:t>
            </a:r>
            <a:r>
              <a:rPr lang="en-US" dirty="0" smtClean="0">
                <a:latin typeface="Palatino Linotype" panose="02040502050505030304" pitchFamily="18" charset="0"/>
              </a:rPr>
              <a:t>region</a:t>
            </a:r>
            <a:r>
              <a:rPr lang="ru-RU" dirty="0" smtClean="0">
                <a:latin typeface="Palatino Linotype" panose="02040502050505030304" pitchFamily="18" charset="0"/>
              </a:rPr>
              <a:t>.</a:t>
            </a:r>
            <a:endParaRPr lang="en-US" dirty="0" smtClean="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xmlns=""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7" name="Прямоугольник 6"/>
          <p:cNvSpPr/>
          <p:nvPr/>
        </p:nvSpPr>
        <p:spPr>
          <a:xfrm>
            <a:off x="113212" y="2191103"/>
            <a:ext cx="8954588" cy="1200329"/>
          </a:xfrm>
          <a:prstGeom prst="rect">
            <a:avLst/>
          </a:prstGeom>
        </p:spPr>
        <p:txBody>
          <a:bodyPr wrap="square">
            <a:spAutoFit/>
          </a:bodyPr>
          <a:lstStyle/>
          <a:p>
            <a:pPr algn="just"/>
            <a:r>
              <a:rPr lang="en-US" b="1" dirty="0" smtClean="0">
                <a:solidFill>
                  <a:srgbClr val="000000"/>
                </a:solidFill>
                <a:latin typeface="Palatino Linotype" panose="02040502050505030304" pitchFamily="18" charset="0"/>
                <a:ea typeface="DengXian"/>
                <a:cs typeface="Times New Roman" panose="02020603050405020304" pitchFamily="18" charset="0"/>
              </a:rPr>
              <a:t>Mountain </a:t>
            </a:r>
            <a:r>
              <a:rPr lang="en-US" b="1" dirty="0">
                <a:solidFill>
                  <a:srgbClr val="000000"/>
                </a:solidFill>
                <a:latin typeface="Palatino Linotype" panose="02040502050505030304" pitchFamily="18" charset="0"/>
                <a:ea typeface="DengXian"/>
                <a:cs typeface="Times New Roman" panose="02020603050405020304" pitchFamily="18" charset="0"/>
              </a:rPr>
              <a:t>cattle</a:t>
            </a:r>
            <a:r>
              <a:rPr lang="en-US" dirty="0">
                <a:solidFill>
                  <a:srgbClr val="000000"/>
                </a:solidFill>
                <a:latin typeface="Palatino Linotype" panose="02040502050505030304" pitchFamily="18" charset="0"/>
                <a:ea typeface="DengXian"/>
                <a:cs typeface="Times New Roman" panose="02020603050405020304" pitchFamily="18" charset="0"/>
              </a:rPr>
              <a:t>, which were created by crossing of local cattle with Swiss, Kostroma, and </a:t>
            </a:r>
            <a:r>
              <a:rPr lang="en-US" dirty="0" err="1">
                <a:solidFill>
                  <a:srgbClr val="000000"/>
                </a:solidFill>
                <a:latin typeface="Palatino Linotype" panose="02040502050505030304" pitchFamily="18" charset="0"/>
                <a:ea typeface="DengXian"/>
                <a:cs typeface="Times New Roman" panose="02020603050405020304" pitchFamily="18" charset="0"/>
              </a:rPr>
              <a:t>Lebedin</a:t>
            </a:r>
            <a:r>
              <a:rPr lang="en-US" dirty="0">
                <a:solidFill>
                  <a:srgbClr val="000000"/>
                </a:solidFill>
                <a:latin typeface="Palatino Linotype" panose="02040502050505030304" pitchFamily="18" charset="0"/>
                <a:ea typeface="DengXian"/>
                <a:cs typeface="Times New Roman" panose="02020603050405020304" pitchFamily="18" charset="0"/>
              </a:rPr>
              <a:t> breeds, represent a valuable gene pool for obtaining new breeds of cattle. Thus, the Caucasian Brown breed (Dagestan offspring) was resulted from crossbreeding of mountain cattle with Swiss, Brown Carpathian and </a:t>
            </a:r>
            <a:r>
              <a:rPr lang="en-US" dirty="0" err="1">
                <a:solidFill>
                  <a:srgbClr val="000000"/>
                </a:solidFill>
                <a:latin typeface="Palatino Linotype" panose="02040502050505030304" pitchFamily="18" charset="0"/>
                <a:ea typeface="DengXian"/>
                <a:cs typeface="Times New Roman" panose="02020603050405020304" pitchFamily="18" charset="0"/>
              </a:rPr>
              <a:t>Lebedin</a:t>
            </a:r>
            <a:r>
              <a:rPr lang="en-US" dirty="0">
                <a:solidFill>
                  <a:srgbClr val="000000"/>
                </a:solidFill>
                <a:latin typeface="Palatino Linotype" panose="02040502050505030304" pitchFamily="18" charset="0"/>
                <a:ea typeface="DengXian"/>
                <a:cs typeface="Times New Roman" panose="02020603050405020304" pitchFamily="18" charset="0"/>
              </a:rPr>
              <a:t> </a:t>
            </a:r>
            <a:r>
              <a:rPr lang="en-US" dirty="0" smtClean="0">
                <a:solidFill>
                  <a:srgbClr val="000000"/>
                </a:solidFill>
                <a:latin typeface="Palatino Linotype" panose="02040502050505030304" pitchFamily="18" charset="0"/>
                <a:ea typeface="DengXian"/>
                <a:cs typeface="Times New Roman" panose="02020603050405020304" pitchFamily="18" charset="0"/>
              </a:rPr>
              <a:t>breeds</a:t>
            </a:r>
            <a:r>
              <a:rPr lang="ru-RU" dirty="0" smtClean="0">
                <a:solidFill>
                  <a:srgbClr val="000000"/>
                </a:solidFill>
                <a:latin typeface="Palatino Linotype" panose="02040502050505030304" pitchFamily="18" charset="0"/>
                <a:ea typeface="DengXian"/>
                <a:cs typeface="Times New Roman" panose="02020603050405020304" pitchFamily="18" charset="0"/>
              </a:rPr>
              <a:t>.</a:t>
            </a:r>
            <a:endParaRPr lang="ru-RU" dirty="0"/>
          </a:p>
        </p:txBody>
      </p:sp>
      <p:sp>
        <p:nvSpPr>
          <p:cNvPr id="17" name="Прямоугольник 16"/>
          <p:cNvSpPr/>
          <p:nvPr/>
        </p:nvSpPr>
        <p:spPr>
          <a:xfrm>
            <a:off x="113211" y="3490169"/>
            <a:ext cx="4362995" cy="2031325"/>
          </a:xfrm>
          <a:prstGeom prst="rect">
            <a:avLst/>
          </a:prstGeom>
        </p:spPr>
        <p:txBody>
          <a:bodyPr wrap="square">
            <a:spAutoFit/>
          </a:bodyPr>
          <a:lstStyle/>
          <a:p>
            <a:r>
              <a:rPr lang="en-US" b="1" dirty="0">
                <a:solidFill>
                  <a:srgbClr val="000000"/>
                </a:solidFill>
                <a:latin typeface="Palatino Linotype" panose="02040502050505030304" pitchFamily="18" charset="0"/>
                <a:ea typeface="DengXian"/>
                <a:cs typeface="Times New Roman" panose="02020603050405020304" pitchFamily="18" charset="0"/>
              </a:rPr>
              <a:t>Valuable biological features</a:t>
            </a:r>
            <a:r>
              <a:rPr lang="ru-RU" b="1" dirty="0" smtClean="0">
                <a:solidFill>
                  <a:srgbClr val="000000"/>
                </a:solidFill>
                <a:latin typeface="Palatino Linotype" panose="02040502050505030304" pitchFamily="18" charset="0"/>
                <a:ea typeface="DengXian"/>
                <a:cs typeface="Times New Roman" panose="02020603050405020304" pitchFamily="18" charset="0"/>
              </a:rPr>
              <a:t>:</a:t>
            </a:r>
          </a:p>
          <a:p>
            <a:pPr marL="342900" indent="-342900">
              <a:buAutoNum type="arabicPeriod"/>
            </a:pPr>
            <a:r>
              <a:rPr lang="en-US" dirty="0">
                <a:solidFill>
                  <a:srgbClr val="000000"/>
                </a:solidFill>
                <a:latin typeface="Palatino Linotype" panose="02040502050505030304" pitchFamily="18" charset="0"/>
                <a:ea typeface="DengXian"/>
                <a:cs typeface="Times New Roman" panose="02020603050405020304" pitchFamily="18" charset="0"/>
              </a:rPr>
              <a:t>A strong constitution and the presence of strong </a:t>
            </a:r>
            <a:r>
              <a:rPr lang="en-US" dirty="0" smtClean="0">
                <a:solidFill>
                  <a:srgbClr val="000000"/>
                </a:solidFill>
                <a:latin typeface="Palatino Linotype" panose="02040502050505030304" pitchFamily="18" charset="0"/>
                <a:ea typeface="DengXian"/>
                <a:cs typeface="Times New Roman" panose="02020603050405020304" pitchFamily="18" charset="0"/>
              </a:rPr>
              <a:t>hooves</a:t>
            </a:r>
            <a:endParaRPr lang="ru-RU" dirty="0" smtClean="0">
              <a:solidFill>
                <a:srgbClr val="000000"/>
              </a:solidFill>
              <a:latin typeface="Palatino Linotype" panose="02040502050505030304" pitchFamily="18" charset="0"/>
              <a:ea typeface="DengXian"/>
              <a:cs typeface="Times New Roman" panose="02020603050405020304" pitchFamily="18" charset="0"/>
            </a:endParaRPr>
          </a:p>
          <a:p>
            <a:pPr marL="342900" indent="-342900">
              <a:buAutoNum type="arabicPeriod"/>
            </a:pPr>
            <a:r>
              <a:rPr lang="en-US" dirty="0">
                <a:solidFill>
                  <a:srgbClr val="000000"/>
                </a:solidFill>
                <a:latin typeface="Palatino Linotype" panose="02040502050505030304" pitchFamily="18" charset="0"/>
                <a:ea typeface="DengXian"/>
                <a:cs typeface="Times New Roman" panose="02020603050405020304" pitchFamily="18" charset="0"/>
              </a:rPr>
              <a:t>Survival </a:t>
            </a:r>
            <a:r>
              <a:rPr lang="en-US" dirty="0" smtClean="0">
                <a:solidFill>
                  <a:srgbClr val="000000"/>
                </a:solidFill>
                <a:latin typeface="Palatino Linotype" panose="02040502050505030304" pitchFamily="18" charset="0"/>
                <a:ea typeface="DengXian"/>
                <a:cs typeface="Times New Roman" panose="02020603050405020304" pitchFamily="18" charset="0"/>
              </a:rPr>
              <a:t>rate</a:t>
            </a:r>
            <a:endParaRPr lang="ru-RU" dirty="0" smtClean="0">
              <a:solidFill>
                <a:srgbClr val="000000"/>
              </a:solidFill>
              <a:latin typeface="Palatino Linotype" panose="02040502050505030304" pitchFamily="18" charset="0"/>
              <a:ea typeface="DengXian"/>
              <a:cs typeface="Times New Roman" panose="02020603050405020304" pitchFamily="18" charset="0"/>
            </a:endParaRPr>
          </a:p>
          <a:p>
            <a:pPr marL="342900" indent="-342900">
              <a:buAutoNum type="arabicPeriod"/>
            </a:pPr>
            <a:r>
              <a:rPr lang="en-US" dirty="0" smtClean="0">
                <a:solidFill>
                  <a:srgbClr val="000000"/>
                </a:solidFill>
                <a:latin typeface="Palatino Linotype" panose="02040502050505030304" pitchFamily="18" charset="0"/>
                <a:ea typeface="DengXian"/>
                <a:cs typeface="Times New Roman" panose="02020603050405020304" pitchFamily="18" charset="0"/>
              </a:rPr>
              <a:t>Unpretentiousness</a:t>
            </a:r>
            <a:endParaRPr lang="ru-RU" dirty="0" smtClean="0">
              <a:solidFill>
                <a:srgbClr val="000000"/>
              </a:solidFill>
              <a:latin typeface="Palatino Linotype" panose="02040502050505030304" pitchFamily="18" charset="0"/>
              <a:ea typeface="DengXian"/>
              <a:cs typeface="Times New Roman" panose="02020603050405020304" pitchFamily="18" charset="0"/>
            </a:endParaRPr>
          </a:p>
          <a:p>
            <a:pPr marL="342900" indent="-342900">
              <a:buAutoNum type="arabicPeriod"/>
            </a:pPr>
            <a:r>
              <a:rPr lang="en-US" dirty="0">
                <a:solidFill>
                  <a:srgbClr val="000000"/>
                </a:solidFill>
                <a:latin typeface="Palatino Linotype" panose="02040502050505030304" pitchFamily="18" charset="0"/>
                <a:ea typeface="DengXian"/>
                <a:cs typeface="Times New Roman" panose="02020603050405020304" pitchFamily="18" charset="0"/>
              </a:rPr>
              <a:t>Adaptability to extreme mountain conditions</a:t>
            </a:r>
            <a:endParaRPr lang="ru-RU" dirty="0">
              <a:solidFill>
                <a:srgbClr val="000000"/>
              </a:solidFill>
              <a:latin typeface="Palatino Linotype" panose="02040502050505030304" pitchFamily="18" charset="0"/>
              <a:ea typeface="DengXian"/>
              <a:cs typeface="Times New Roman" panose="02020603050405020304" pitchFamily="18" charset="0"/>
            </a:endParaRPr>
          </a:p>
        </p:txBody>
      </p:sp>
      <p:sp>
        <p:nvSpPr>
          <p:cNvPr id="21" name="Прямоугольник 20"/>
          <p:cNvSpPr/>
          <p:nvPr/>
        </p:nvSpPr>
        <p:spPr>
          <a:xfrm>
            <a:off x="4955177" y="3490169"/>
            <a:ext cx="4112623" cy="1200329"/>
          </a:xfrm>
          <a:prstGeom prst="rect">
            <a:avLst/>
          </a:prstGeom>
        </p:spPr>
        <p:txBody>
          <a:bodyPr wrap="square">
            <a:spAutoFit/>
          </a:bodyPr>
          <a:lstStyle/>
          <a:p>
            <a:r>
              <a:rPr lang="en-US" b="1" dirty="0">
                <a:solidFill>
                  <a:srgbClr val="000000"/>
                </a:solidFill>
                <a:latin typeface="Palatino Linotype" panose="02040502050505030304" pitchFamily="18" charset="0"/>
                <a:ea typeface="DengXian"/>
                <a:cs typeface="Times New Roman" panose="02020603050405020304" pitchFamily="18" charset="0"/>
              </a:rPr>
              <a:t>Disadvantages</a:t>
            </a:r>
            <a:r>
              <a:rPr lang="ru-RU" dirty="0" smtClean="0">
                <a:solidFill>
                  <a:srgbClr val="000000"/>
                </a:solidFill>
                <a:latin typeface="Palatino Linotype" panose="02040502050505030304" pitchFamily="18" charset="0"/>
                <a:ea typeface="DengXian"/>
                <a:cs typeface="Times New Roman" panose="02020603050405020304" pitchFamily="18" charset="0"/>
              </a:rPr>
              <a:t>:</a:t>
            </a:r>
            <a:endParaRPr lang="ru-RU" dirty="0">
              <a:solidFill>
                <a:srgbClr val="000000"/>
              </a:solidFill>
              <a:latin typeface="Palatino Linotype" panose="02040502050505030304" pitchFamily="18" charset="0"/>
              <a:ea typeface="DengXian"/>
              <a:cs typeface="Times New Roman" panose="02020603050405020304" pitchFamily="18" charset="0"/>
            </a:endParaRPr>
          </a:p>
          <a:p>
            <a:pPr marL="342900" indent="-342900">
              <a:buAutoNum type="arabicPeriod"/>
            </a:pPr>
            <a:r>
              <a:rPr lang="en-US" dirty="0">
                <a:solidFill>
                  <a:srgbClr val="000000"/>
                </a:solidFill>
                <a:latin typeface="Palatino Linotype" panose="02040502050505030304" pitchFamily="18" charset="0"/>
                <a:ea typeface="DengXian"/>
                <a:cs typeface="Times New Roman" panose="02020603050405020304" pitchFamily="18" charset="0"/>
              </a:rPr>
              <a:t>Low milk </a:t>
            </a:r>
            <a:r>
              <a:rPr lang="en-US" dirty="0" smtClean="0">
                <a:solidFill>
                  <a:srgbClr val="000000"/>
                </a:solidFill>
                <a:latin typeface="Palatino Linotype" panose="02040502050505030304" pitchFamily="18" charset="0"/>
                <a:ea typeface="DengXian"/>
                <a:cs typeface="Times New Roman" panose="02020603050405020304" pitchFamily="18" charset="0"/>
              </a:rPr>
              <a:t>productivity</a:t>
            </a:r>
            <a:endParaRPr lang="ru-RU" dirty="0" smtClean="0">
              <a:solidFill>
                <a:srgbClr val="000000"/>
              </a:solidFill>
              <a:latin typeface="Palatino Linotype" panose="02040502050505030304" pitchFamily="18" charset="0"/>
              <a:ea typeface="DengXian"/>
              <a:cs typeface="Times New Roman" panose="02020603050405020304" pitchFamily="18" charset="0"/>
            </a:endParaRPr>
          </a:p>
          <a:p>
            <a:pPr marL="342900" indent="-342900">
              <a:buAutoNum type="arabicPeriod"/>
            </a:pPr>
            <a:r>
              <a:rPr lang="en-US" dirty="0">
                <a:solidFill>
                  <a:srgbClr val="000000"/>
                </a:solidFill>
                <a:latin typeface="Palatino Linotype" panose="02040502050505030304" pitchFamily="18" charset="0"/>
                <a:ea typeface="DengXian"/>
                <a:cs typeface="Times New Roman" panose="02020603050405020304" pitchFamily="18" charset="0"/>
              </a:rPr>
              <a:t>Low live weight</a:t>
            </a:r>
            <a:r>
              <a:rPr lang="ru-RU" dirty="0" smtClean="0">
                <a:solidFill>
                  <a:srgbClr val="000000"/>
                </a:solidFill>
                <a:latin typeface="Palatino Linotype" panose="02040502050505030304" pitchFamily="18" charset="0"/>
                <a:ea typeface="DengXian"/>
                <a:cs typeface="Times New Roman" panose="02020603050405020304" pitchFamily="18" charset="0"/>
              </a:rPr>
              <a:t> </a:t>
            </a:r>
            <a:endParaRPr lang="ru-RU" dirty="0">
              <a:solidFill>
                <a:srgbClr val="000000"/>
              </a:solidFill>
              <a:latin typeface="Palatino Linotype" panose="02040502050505030304" pitchFamily="18" charset="0"/>
              <a:ea typeface="DengXian"/>
              <a:cs typeface="Times New Roman" panose="02020603050405020304" pitchFamily="18" charset="0"/>
            </a:endParaRPr>
          </a:p>
          <a:p>
            <a:pPr marL="342900" indent="-342900">
              <a:buAutoNum type="arabicPeriod"/>
            </a:pPr>
            <a:r>
              <a:rPr lang="en-US" dirty="0">
                <a:solidFill>
                  <a:srgbClr val="000000"/>
                </a:solidFill>
                <a:latin typeface="Palatino Linotype" panose="02040502050505030304" pitchFamily="18" charset="0"/>
                <a:ea typeface="DengXian"/>
                <a:cs typeface="Times New Roman" panose="02020603050405020304" pitchFamily="18" charset="0"/>
              </a:rPr>
              <a:t>Weak selection and breeding work</a:t>
            </a:r>
            <a:endParaRPr lang="ru-RU" dirty="0">
              <a:solidFill>
                <a:srgbClr val="000000"/>
              </a:solidFill>
              <a:latin typeface="Palatino Linotype" panose="02040502050505030304" pitchFamily="18" charset="0"/>
              <a:ea typeface="DengXian"/>
              <a:cs typeface="Times New Roman" panose="02020603050405020304" pitchFamily="18" charset="0"/>
            </a:endParaRPr>
          </a:p>
        </p:txBody>
      </p:sp>
    </p:spTree>
    <p:extLst>
      <p:ext uri="{BB962C8B-B14F-4D97-AF65-F5344CB8AC3E}">
        <p14:creationId xmlns:p14="http://schemas.microsoft.com/office/powerpoint/2010/main" val="885618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xmlns="" id="{4990BB06-FDD3-474D-A159-0925F848E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3" name="Прямоугольник 2"/>
          <p:cNvSpPr/>
          <p:nvPr/>
        </p:nvSpPr>
        <p:spPr>
          <a:xfrm>
            <a:off x="283028" y="685689"/>
            <a:ext cx="8678092" cy="1200329"/>
          </a:xfrm>
          <a:prstGeom prst="rect">
            <a:avLst/>
          </a:prstGeom>
        </p:spPr>
        <p:txBody>
          <a:bodyPr wrap="square">
            <a:spAutoFit/>
          </a:bodyPr>
          <a:lstStyle/>
          <a:p>
            <a:pPr algn="just"/>
            <a:r>
              <a:rPr lang="ru-RU" sz="2400" b="1" dirty="0" err="1" smtClean="0">
                <a:latin typeface="Palatino Linotype" panose="02040502050505030304" pitchFamily="18" charset="0"/>
              </a:rPr>
              <a:t>The</a:t>
            </a:r>
            <a:r>
              <a:rPr lang="ru-RU" sz="2400" b="1" dirty="0" smtClean="0">
                <a:latin typeface="Palatino Linotype" panose="02040502050505030304" pitchFamily="18" charset="0"/>
              </a:rPr>
              <a:t> </a:t>
            </a:r>
            <a:r>
              <a:rPr lang="ru-RU" sz="2400" b="1" dirty="0" err="1">
                <a:latin typeface="Palatino Linotype" panose="02040502050505030304" pitchFamily="18" charset="0"/>
              </a:rPr>
              <a:t>aim</a:t>
            </a:r>
            <a:r>
              <a:rPr lang="ru-RU" sz="2400" b="1" dirty="0">
                <a:latin typeface="Palatino Linotype" panose="02040502050505030304" pitchFamily="18" charset="0"/>
              </a:rPr>
              <a:t> </a:t>
            </a:r>
            <a:r>
              <a:rPr lang="ru-RU" sz="2400" b="1" dirty="0" err="1">
                <a:latin typeface="Palatino Linotype" panose="02040502050505030304" pitchFamily="18" charset="0"/>
              </a:rPr>
              <a:t>of</a:t>
            </a:r>
            <a:r>
              <a:rPr lang="ru-RU" sz="2400" b="1" dirty="0">
                <a:latin typeface="Palatino Linotype" panose="02040502050505030304" pitchFamily="18" charset="0"/>
              </a:rPr>
              <a:t> </a:t>
            </a:r>
            <a:r>
              <a:rPr lang="ru-RU" sz="2400" b="1" dirty="0" err="1">
                <a:latin typeface="Palatino Linotype" panose="02040502050505030304" pitchFamily="18" charset="0"/>
              </a:rPr>
              <a:t>our</a:t>
            </a:r>
            <a:r>
              <a:rPr lang="ru-RU" sz="2400" b="1" dirty="0">
                <a:latin typeface="Palatino Linotype" panose="02040502050505030304" pitchFamily="18" charset="0"/>
              </a:rPr>
              <a:t> </a:t>
            </a:r>
            <a:r>
              <a:rPr lang="ru-RU" sz="2400" b="1" dirty="0" err="1">
                <a:latin typeface="Palatino Linotype" panose="02040502050505030304" pitchFamily="18" charset="0"/>
              </a:rPr>
              <a:t>study</a:t>
            </a:r>
            <a:r>
              <a:rPr lang="ru-RU" sz="2400" dirty="0">
                <a:latin typeface="Palatino Linotype" panose="02040502050505030304" pitchFamily="18" charset="0"/>
              </a:rPr>
              <a:t> </a:t>
            </a:r>
            <a:r>
              <a:rPr lang="ru-RU" sz="2400" dirty="0" err="1">
                <a:latin typeface="Palatino Linotype" panose="02040502050505030304" pitchFamily="18" charset="0"/>
              </a:rPr>
              <a:t>is</a:t>
            </a:r>
            <a:r>
              <a:rPr lang="ru-RU" sz="2400" dirty="0">
                <a:latin typeface="Palatino Linotype" panose="02040502050505030304" pitchFamily="18" charset="0"/>
              </a:rPr>
              <a:t> </a:t>
            </a:r>
            <a:r>
              <a:rPr lang="ru-RU" sz="2400" dirty="0" err="1">
                <a:latin typeface="Palatino Linotype" panose="02040502050505030304" pitchFamily="18" charset="0"/>
              </a:rPr>
              <a:t>to</a:t>
            </a:r>
            <a:r>
              <a:rPr lang="ru-RU" sz="2400" dirty="0">
                <a:latin typeface="Palatino Linotype" panose="02040502050505030304" pitchFamily="18" charset="0"/>
              </a:rPr>
              <a:t> </a:t>
            </a:r>
            <a:r>
              <a:rPr lang="ru-RU" sz="2400" dirty="0" err="1">
                <a:latin typeface="Palatino Linotype" panose="02040502050505030304" pitchFamily="18" charset="0"/>
              </a:rPr>
              <a:t>characterize</a:t>
            </a:r>
            <a:r>
              <a:rPr lang="ru-RU" sz="2400" dirty="0">
                <a:latin typeface="Palatino Linotype" panose="02040502050505030304" pitchFamily="18" charset="0"/>
              </a:rPr>
              <a:t> </a:t>
            </a:r>
            <a:r>
              <a:rPr lang="ru-RU" sz="2400" dirty="0" err="1">
                <a:latin typeface="Palatino Linotype" panose="02040502050505030304" pitchFamily="18" charset="0"/>
              </a:rPr>
              <a:t>modern</a:t>
            </a:r>
            <a:r>
              <a:rPr lang="ru-RU" sz="2400" dirty="0">
                <a:latin typeface="Palatino Linotype" panose="02040502050505030304" pitchFamily="18" charset="0"/>
              </a:rPr>
              <a:t> </a:t>
            </a:r>
            <a:r>
              <a:rPr lang="ru-RU" sz="2400" dirty="0" err="1">
                <a:latin typeface="Palatino Linotype" panose="02040502050505030304" pitchFamily="18" charset="0"/>
              </a:rPr>
              <a:t>allele</a:t>
            </a:r>
            <a:r>
              <a:rPr lang="ru-RU" sz="2400" dirty="0">
                <a:latin typeface="Palatino Linotype" panose="02040502050505030304" pitchFamily="18" charset="0"/>
              </a:rPr>
              <a:t> </a:t>
            </a:r>
            <a:r>
              <a:rPr lang="ru-RU" sz="2400" dirty="0" err="1">
                <a:latin typeface="Palatino Linotype" panose="02040502050505030304" pitchFamily="18" charset="0"/>
              </a:rPr>
              <a:t>pool</a:t>
            </a:r>
            <a:r>
              <a:rPr lang="ru-RU" sz="2400" dirty="0">
                <a:latin typeface="Palatino Linotype" panose="02040502050505030304" pitchFamily="18" charset="0"/>
              </a:rPr>
              <a:t> </a:t>
            </a:r>
            <a:r>
              <a:rPr lang="ru-RU" sz="2400" dirty="0" err="1">
                <a:latin typeface="Palatino Linotype" panose="02040502050505030304" pitchFamily="18" charset="0"/>
              </a:rPr>
              <a:t>and</a:t>
            </a:r>
            <a:r>
              <a:rPr lang="ru-RU" sz="2400" dirty="0">
                <a:latin typeface="Palatino Linotype" panose="02040502050505030304" pitchFamily="18" charset="0"/>
              </a:rPr>
              <a:t> </a:t>
            </a:r>
            <a:r>
              <a:rPr lang="ru-RU" sz="2400" dirty="0" err="1">
                <a:latin typeface="Palatino Linotype" panose="02040502050505030304" pitchFamily="18" charset="0"/>
              </a:rPr>
              <a:t>to</a:t>
            </a:r>
            <a:r>
              <a:rPr lang="ru-RU" sz="2400" dirty="0">
                <a:latin typeface="Palatino Linotype" panose="02040502050505030304" pitchFamily="18" charset="0"/>
              </a:rPr>
              <a:t> </a:t>
            </a:r>
            <a:r>
              <a:rPr lang="ru-RU" sz="2400" dirty="0" err="1">
                <a:latin typeface="Palatino Linotype" panose="02040502050505030304" pitchFamily="18" charset="0"/>
              </a:rPr>
              <a:t>assess</a:t>
            </a:r>
            <a:r>
              <a:rPr lang="ru-RU" sz="2400" dirty="0">
                <a:latin typeface="Palatino Linotype" panose="02040502050505030304" pitchFamily="18" charset="0"/>
              </a:rPr>
              <a:t> </a:t>
            </a:r>
            <a:r>
              <a:rPr lang="ru-RU" sz="2400" dirty="0" err="1">
                <a:latin typeface="Palatino Linotype" panose="02040502050505030304" pitchFamily="18" charset="0"/>
              </a:rPr>
              <a:t>genetic</a:t>
            </a:r>
            <a:r>
              <a:rPr lang="ru-RU" sz="2400" dirty="0">
                <a:latin typeface="Palatino Linotype" panose="02040502050505030304" pitchFamily="18" charset="0"/>
              </a:rPr>
              <a:t> </a:t>
            </a:r>
            <a:r>
              <a:rPr lang="ru-RU" sz="2400" dirty="0" err="1">
                <a:latin typeface="Palatino Linotype" panose="02040502050505030304" pitchFamily="18" charset="0"/>
              </a:rPr>
              <a:t>diversity</a:t>
            </a:r>
            <a:r>
              <a:rPr lang="ru-RU" sz="2400" dirty="0">
                <a:latin typeface="Palatino Linotype" panose="02040502050505030304" pitchFamily="18" charset="0"/>
              </a:rPr>
              <a:t> </a:t>
            </a:r>
            <a:r>
              <a:rPr lang="ru-RU" sz="2400" dirty="0" err="1">
                <a:latin typeface="Palatino Linotype" panose="02040502050505030304" pitchFamily="18" charset="0"/>
              </a:rPr>
              <a:t>of</a:t>
            </a:r>
            <a:r>
              <a:rPr lang="ru-RU" sz="2400" dirty="0">
                <a:latin typeface="Palatino Linotype" panose="02040502050505030304" pitchFamily="18" charset="0"/>
              </a:rPr>
              <a:t> </a:t>
            </a:r>
            <a:r>
              <a:rPr lang="ru-RU" sz="2400" dirty="0" err="1">
                <a:latin typeface="Palatino Linotype" panose="02040502050505030304" pitchFamily="18" charset="0"/>
              </a:rPr>
              <a:t>Dagestan</a:t>
            </a:r>
            <a:r>
              <a:rPr lang="ru-RU" sz="2400" dirty="0">
                <a:latin typeface="Palatino Linotype" panose="02040502050505030304" pitchFamily="18" charset="0"/>
              </a:rPr>
              <a:t> </a:t>
            </a:r>
            <a:r>
              <a:rPr lang="ru-RU" sz="2400" dirty="0" err="1">
                <a:latin typeface="Palatino Linotype" panose="02040502050505030304" pitchFamily="18" charset="0"/>
              </a:rPr>
              <a:t>Mountain</a:t>
            </a:r>
            <a:r>
              <a:rPr lang="ru-RU" sz="2400" dirty="0">
                <a:latin typeface="Palatino Linotype" panose="02040502050505030304" pitchFamily="18" charset="0"/>
              </a:rPr>
              <a:t> </a:t>
            </a:r>
            <a:r>
              <a:rPr lang="ru-RU" sz="2400" dirty="0" err="1">
                <a:latin typeface="Palatino Linotype" panose="02040502050505030304" pitchFamily="18" charset="0"/>
              </a:rPr>
              <a:t>cattle</a:t>
            </a:r>
            <a:r>
              <a:rPr lang="ru-RU" sz="2400" dirty="0">
                <a:latin typeface="Palatino Linotype" panose="02040502050505030304" pitchFamily="18" charset="0"/>
              </a:rPr>
              <a:t> </a:t>
            </a:r>
            <a:r>
              <a:rPr lang="ru-RU" sz="2400" dirty="0" err="1">
                <a:latin typeface="Palatino Linotype" panose="02040502050505030304" pitchFamily="18" charset="0"/>
              </a:rPr>
              <a:t>using</a:t>
            </a:r>
            <a:r>
              <a:rPr lang="ru-RU" sz="2400" dirty="0">
                <a:latin typeface="Palatino Linotype" panose="02040502050505030304" pitchFamily="18" charset="0"/>
              </a:rPr>
              <a:t> STR </a:t>
            </a:r>
            <a:r>
              <a:rPr lang="ru-RU" sz="2400" dirty="0" err="1">
                <a:latin typeface="Palatino Linotype" panose="02040502050505030304" pitchFamily="18" charset="0"/>
              </a:rPr>
              <a:t>markers</a:t>
            </a:r>
            <a:endParaRPr lang="ru-RU" sz="2400" dirty="0">
              <a:latin typeface="Palatino Linotype" panose="02040502050505030304" pitchFamily="18" charset="0"/>
            </a:endParaRPr>
          </a:p>
        </p:txBody>
      </p:sp>
      <p:sp>
        <p:nvSpPr>
          <p:cNvPr id="4" name="Прямоугольник 3"/>
          <p:cNvSpPr/>
          <p:nvPr/>
        </p:nvSpPr>
        <p:spPr>
          <a:xfrm>
            <a:off x="283028" y="2047212"/>
            <a:ext cx="8678092" cy="369332"/>
          </a:xfrm>
          <a:prstGeom prst="rect">
            <a:avLst/>
          </a:prstGeom>
        </p:spPr>
        <p:txBody>
          <a:bodyPr wrap="square">
            <a:spAutoFit/>
          </a:bodyPr>
          <a:lstStyle/>
          <a:p>
            <a:pPr algn="ctr"/>
            <a:r>
              <a:rPr lang="en-US" i="1" dirty="0">
                <a:latin typeface="Palatino Linotype" panose="02040502050505030304" pitchFamily="18" charset="0"/>
              </a:rPr>
              <a:t>Sampling information for studied cattle breeds</a:t>
            </a:r>
            <a:endParaRPr lang="ru-RU" i="1" dirty="0">
              <a:latin typeface="Palatino Linotype" panose="020405020505050303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3814871123"/>
              </p:ext>
            </p:extLst>
          </p:nvPr>
        </p:nvGraphicFramePr>
        <p:xfrm>
          <a:off x="283028" y="2577738"/>
          <a:ext cx="8678092" cy="2447107"/>
        </p:xfrm>
        <a:graphic>
          <a:graphicData uri="http://schemas.openxmlformats.org/drawingml/2006/table">
            <a:tbl>
              <a:tblPr firstRow="1" firstCol="1" bandRow="1">
                <a:tableStyleId>{21E4AEA4-8DFA-4A89-87EB-49C32662AFE0}</a:tableStyleId>
              </a:tblPr>
              <a:tblGrid>
                <a:gridCol w="1624538"/>
                <a:gridCol w="1262354"/>
                <a:gridCol w="1252558"/>
                <a:gridCol w="2268453"/>
                <a:gridCol w="2270189"/>
              </a:tblGrid>
              <a:tr h="548204">
                <a:tc>
                  <a:txBody>
                    <a:bodyPr/>
                    <a:lstStyle/>
                    <a:p>
                      <a:pPr algn="ctr">
                        <a:spcAft>
                          <a:spcPts val="0"/>
                        </a:spcAft>
                      </a:pPr>
                      <a:r>
                        <a:rPr lang="en-US" sz="1600" dirty="0">
                          <a:effectLst/>
                        </a:rPr>
                        <a:t>Breed</a:t>
                      </a:r>
                      <a:endParaRPr lang="ru-RU"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dirty="0">
                          <a:effectLst/>
                        </a:rPr>
                        <a:t>Abbreviation</a:t>
                      </a:r>
                      <a:endParaRPr lang="ru-RU" sz="1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a:effectLst/>
                        </a:rPr>
                        <a:t>Sample number</a:t>
                      </a:r>
                      <a:endParaRPr lang="ru-RU"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a:effectLst/>
                        </a:rPr>
                        <a:t>Breeding region</a:t>
                      </a:r>
                      <a:endParaRPr lang="ru-RU"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en-US" sz="1600">
                          <a:effectLst/>
                        </a:rPr>
                        <a:t>Reference</a:t>
                      </a:r>
                      <a:endParaRPr lang="ru-RU" sz="16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371179">
                <a:tc>
                  <a:txBody>
                    <a:bodyPr/>
                    <a:lstStyle/>
                    <a:p>
                      <a:pPr algn="ctr">
                        <a:lnSpc>
                          <a:spcPts val="1300"/>
                        </a:lnSpc>
                        <a:spcAft>
                          <a:spcPts val="0"/>
                        </a:spcAft>
                      </a:pPr>
                      <a:r>
                        <a:rPr lang="en-US" sz="1600">
                          <a:effectLst/>
                        </a:rPr>
                        <a:t>Dagestan mountain</a:t>
                      </a:r>
                      <a:endParaRPr lang="ru-RU" sz="16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GS</a:t>
                      </a:r>
                      <a:endParaRPr lang="ru-RU" sz="16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32</a:t>
                      </a:r>
                      <a:endParaRPr lang="ru-RU" sz="16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The Dagestan Republic</a:t>
                      </a:r>
                      <a:endParaRPr lang="ru-RU" sz="16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Present study</a:t>
                      </a:r>
                      <a:endParaRPr lang="ru-RU" sz="16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r>
              <a:tr h="371179">
                <a:tc>
                  <a:txBody>
                    <a:bodyPr/>
                    <a:lstStyle/>
                    <a:p>
                      <a:pPr algn="ctr">
                        <a:lnSpc>
                          <a:spcPts val="1300"/>
                        </a:lnSpc>
                        <a:spcAft>
                          <a:spcPts val="0"/>
                        </a:spcAft>
                      </a:pPr>
                      <a:r>
                        <a:rPr lang="en-US" sz="1600">
                          <a:effectLst/>
                        </a:rPr>
                        <a:t>Brown Swiss,</a:t>
                      </a:r>
                      <a:endParaRPr lang="ru-RU" sz="1600">
                        <a:effectLst/>
                      </a:endParaRPr>
                    </a:p>
                    <a:p>
                      <a:pPr algn="ctr">
                        <a:lnSpc>
                          <a:spcPts val="1300"/>
                        </a:lnSpc>
                        <a:spcAft>
                          <a:spcPts val="0"/>
                        </a:spcAft>
                      </a:pPr>
                      <a:r>
                        <a:rPr lang="en-US" sz="1600">
                          <a:effectLst/>
                        </a:rPr>
                        <a:t>Caucasian branch</a:t>
                      </a:r>
                      <a:endParaRPr lang="ru-RU" sz="16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BS</a:t>
                      </a:r>
                      <a:endParaRPr lang="ru-RU" sz="16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13</a:t>
                      </a:r>
                      <a:endParaRPr lang="ru-RU" sz="16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dirty="0">
                          <a:effectLst/>
                        </a:rPr>
                        <a:t>The Dagestan Republic</a:t>
                      </a:r>
                      <a:endParaRPr lang="ru-RU" sz="16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Present study</a:t>
                      </a:r>
                      <a:endParaRPr lang="ru-RU" sz="16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r>
              <a:tr h="371179">
                <a:tc>
                  <a:txBody>
                    <a:bodyPr/>
                    <a:lstStyle/>
                    <a:p>
                      <a:pPr algn="ctr">
                        <a:lnSpc>
                          <a:spcPts val="1300"/>
                        </a:lnSpc>
                        <a:spcAft>
                          <a:spcPts val="0"/>
                        </a:spcAft>
                      </a:pPr>
                      <a:r>
                        <a:rPr lang="en-US" sz="1600">
                          <a:effectLst/>
                        </a:rPr>
                        <a:t>Brown Swiss,</a:t>
                      </a:r>
                      <a:endParaRPr lang="ru-RU" sz="1600">
                        <a:effectLst/>
                      </a:endParaRPr>
                    </a:p>
                    <a:p>
                      <a:pPr algn="ctr">
                        <a:lnSpc>
                          <a:spcPts val="1300"/>
                        </a:lnSpc>
                        <a:spcAft>
                          <a:spcPts val="0"/>
                        </a:spcAft>
                      </a:pPr>
                      <a:r>
                        <a:rPr lang="en-US" sz="1600">
                          <a:effectLst/>
                        </a:rPr>
                        <a:t>Germany</a:t>
                      </a:r>
                      <a:endParaRPr lang="ru-RU" sz="16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BS_G</a:t>
                      </a:r>
                      <a:endParaRPr lang="ru-RU" sz="16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27</a:t>
                      </a:r>
                      <a:endParaRPr lang="ru-RU" sz="16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Germany</a:t>
                      </a:r>
                      <a:endParaRPr lang="ru-RU" sz="16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Present study</a:t>
                      </a:r>
                      <a:endParaRPr lang="ru-RU" sz="16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r>
              <a:tr h="277697">
                <a:tc>
                  <a:txBody>
                    <a:bodyPr/>
                    <a:lstStyle/>
                    <a:p>
                      <a:pPr algn="ctr">
                        <a:lnSpc>
                          <a:spcPts val="1300"/>
                        </a:lnSpc>
                        <a:spcAft>
                          <a:spcPts val="0"/>
                        </a:spcAft>
                      </a:pPr>
                      <a:r>
                        <a:rPr lang="en-US" sz="1600">
                          <a:effectLst/>
                        </a:rPr>
                        <a:t>Red Steppe</a:t>
                      </a:r>
                      <a:endParaRPr lang="ru-RU" sz="16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RS</a:t>
                      </a:r>
                      <a:endParaRPr lang="ru-RU" sz="16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26</a:t>
                      </a:r>
                      <a:endParaRPr lang="ru-RU" sz="16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The Dagestan Republic</a:t>
                      </a:r>
                      <a:endParaRPr lang="ru-RU" sz="16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Present study</a:t>
                      </a:r>
                      <a:endParaRPr lang="ru-RU" sz="16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r>
              <a:tr h="238946">
                <a:tc>
                  <a:txBody>
                    <a:bodyPr/>
                    <a:lstStyle/>
                    <a:p>
                      <a:pPr algn="ctr">
                        <a:lnSpc>
                          <a:spcPts val="1300"/>
                        </a:lnSpc>
                        <a:spcAft>
                          <a:spcPts val="0"/>
                        </a:spcAft>
                      </a:pPr>
                      <a:r>
                        <a:rPr lang="en-US" sz="1600">
                          <a:effectLst/>
                        </a:rPr>
                        <a:t>Simmental</a:t>
                      </a:r>
                      <a:endParaRPr lang="ru-RU" sz="16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SIM</a:t>
                      </a:r>
                      <a:endParaRPr lang="ru-RU" sz="16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32</a:t>
                      </a:r>
                      <a:endParaRPr lang="ru-RU" sz="16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Oryol region</a:t>
                      </a:r>
                      <a:endParaRPr lang="ru-RU" sz="16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Present study</a:t>
                      </a:r>
                      <a:endParaRPr lang="ru-RU" sz="16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r>
              <a:tr h="268723">
                <a:tc>
                  <a:txBody>
                    <a:bodyPr/>
                    <a:lstStyle/>
                    <a:p>
                      <a:pPr algn="ctr">
                        <a:lnSpc>
                          <a:spcPts val="1300"/>
                        </a:lnSpc>
                        <a:spcAft>
                          <a:spcPts val="0"/>
                        </a:spcAft>
                      </a:pPr>
                      <a:r>
                        <a:rPr lang="en-US" sz="1600">
                          <a:effectLst/>
                        </a:rPr>
                        <a:t>Holstein</a:t>
                      </a:r>
                      <a:endParaRPr lang="ru-RU" sz="16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HOL</a:t>
                      </a:r>
                      <a:endParaRPr lang="ru-RU" sz="16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34</a:t>
                      </a:r>
                      <a:endParaRPr lang="ru-RU" sz="16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a:effectLst/>
                        </a:rPr>
                        <a:t>Holstein Association USA</a:t>
                      </a:r>
                      <a:endParaRPr lang="ru-RU" sz="160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c>
                  <a:txBody>
                    <a:bodyPr/>
                    <a:lstStyle/>
                    <a:p>
                      <a:pPr algn="ctr">
                        <a:lnSpc>
                          <a:spcPts val="1300"/>
                        </a:lnSpc>
                        <a:spcAft>
                          <a:spcPts val="0"/>
                        </a:spcAft>
                      </a:pPr>
                      <a:r>
                        <a:rPr lang="en-US" sz="1600" dirty="0">
                          <a:effectLst/>
                        </a:rPr>
                        <a:t>Holstein Association USA</a:t>
                      </a:r>
                      <a:endParaRPr lang="ru-RU" sz="1600" dirty="0">
                        <a:solidFill>
                          <a:srgbClr val="000000"/>
                        </a:solidFill>
                        <a:effectLst/>
                        <a:latin typeface="Palatino Linotype" panose="02040502050505030304" pitchFamily="18" charset="0"/>
                        <a:ea typeface="DengXian"/>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402926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7498" y="109647"/>
            <a:ext cx="8153400" cy="461665"/>
          </a:xfrm>
          <a:prstGeom prst="rect">
            <a:avLst/>
          </a:prstGeom>
          <a:noFill/>
        </p:spPr>
        <p:txBody>
          <a:bodyPr wrap="square" rtlCol="0">
            <a:spAutoFit/>
          </a:bodyPr>
          <a:lstStyle/>
          <a:p>
            <a:r>
              <a:rPr lang="fr-FR" sz="2400" b="1" dirty="0" smtClean="0">
                <a:latin typeface="Palatino Linotype" panose="02040502050505030304" pitchFamily="18" charset="0"/>
              </a:rPr>
              <a:t>Results</a:t>
            </a:r>
            <a:endParaRPr lang="fr-FR" sz="2400" b="1" dirty="0">
              <a:latin typeface="Palatino Linotype" panose="02040502050505030304" pitchFamily="18" charset="0"/>
            </a:endParaRPr>
          </a:p>
        </p:txBody>
      </p:sp>
      <p:sp>
        <p:nvSpPr>
          <p:cNvPr id="7" name="Прямоугольник 6"/>
          <p:cNvSpPr/>
          <p:nvPr/>
        </p:nvSpPr>
        <p:spPr>
          <a:xfrm>
            <a:off x="197498" y="571312"/>
            <a:ext cx="8798456" cy="1815882"/>
          </a:xfrm>
          <a:prstGeom prst="rect">
            <a:avLst/>
          </a:prstGeom>
        </p:spPr>
        <p:txBody>
          <a:bodyPr wrap="square">
            <a:spAutoFit/>
          </a:bodyPr>
          <a:lstStyle/>
          <a:p>
            <a:pPr algn="just"/>
            <a:r>
              <a:rPr lang="en-US" sz="1400" dirty="0">
                <a:latin typeface="Palatino Linotype" panose="02040502050505030304" pitchFamily="18" charset="0"/>
              </a:rPr>
              <a:t>A total of 117 alleles at 11 loci were found in the studied populations. The total </a:t>
            </a:r>
            <a:r>
              <a:rPr lang="en-US" sz="1400" dirty="0" err="1">
                <a:latin typeface="Palatino Linotype" panose="02040502050505030304" pitchFamily="18" charset="0"/>
              </a:rPr>
              <a:t>num-ber</a:t>
            </a:r>
            <a:r>
              <a:rPr lang="en-US" sz="1400" dirty="0">
                <a:latin typeface="Palatino Linotype" panose="02040502050505030304" pitchFamily="18" charset="0"/>
              </a:rPr>
              <a:t> of alleles was 413 and 90 of them was identified in the GS group. We found that there was deficiency of heterozygotes in one locus in the cattle populations bred in the territory of </a:t>
            </a:r>
            <a:r>
              <a:rPr lang="en-US" sz="1400" dirty="0" smtClean="0">
                <a:latin typeface="Palatino Linotype" panose="02040502050505030304" pitchFamily="18" charset="0"/>
              </a:rPr>
              <a:t>Dagestan.</a:t>
            </a:r>
            <a:endParaRPr lang="en-US" sz="1400" dirty="0">
              <a:latin typeface="Palatino Linotype" panose="02040502050505030304" pitchFamily="18" charset="0"/>
            </a:endParaRPr>
          </a:p>
          <a:p>
            <a:pPr algn="just"/>
            <a:r>
              <a:rPr lang="en-US" sz="1400" dirty="0">
                <a:latin typeface="Palatino Linotype" panose="02040502050505030304" pitchFamily="18" charset="0"/>
              </a:rPr>
              <a:t>Allelic diversity was the highest in the mountain cattle group compared to other studied breeds.</a:t>
            </a:r>
          </a:p>
          <a:p>
            <a:pPr algn="just"/>
            <a:r>
              <a:rPr lang="en-US" sz="1400" dirty="0">
                <a:latin typeface="Palatino Linotype" panose="02040502050505030304" pitchFamily="18" charset="0"/>
              </a:rPr>
              <a:t>The level of observed heterozygosity was 0.73 in mountain cattle. </a:t>
            </a:r>
          </a:p>
          <a:p>
            <a:pPr algn="just"/>
            <a:r>
              <a:rPr lang="en-US" sz="1400" dirty="0">
                <a:latin typeface="Palatino Linotype" panose="02040502050505030304" pitchFamily="18" charset="0"/>
              </a:rPr>
              <a:t>Heterozygote deficiency was found in mountain and in the Red Steppe cattle, bred in Dagestan.</a:t>
            </a:r>
          </a:p>
          <a:p>
            <a:pPr algn="just"/>
            <a:r>
              <a:rPr lang="en-US" sz="1400" dirty="0">
                <a:latin typeface="Palatino Linotype" panose="02040502050505030304" pitchFamily="18" charset="0"/>
              </a:rPr>
              <a:t>We identified a total of 29 private alleles (14 in the GS group) with frequencies vary-</a:t>
            </a:r>
            <a:r>
              <a:rPr lang="en-US" sz="1400" dirty="0" err="1">
                <a:latin typeface="Palatino Linotype" panose="02040502050505030304" pitchFamily="18" charset="0"/>
              </a:rPr>
              <a:t>ing</a:t>
            </a:r>
            <a:r>
              <a:rPr lang="en-US" sz="1400" dirty="0">
                <a:latin typeface="Palatino Linotype" panose="02040502050505030304" pitchFamily="18" charset="0"/>
              </a:rPr>
              <a:t> from 0.016 to 0.148 in the studied populations.</a:t>
            </a:r>
          </a:p>
        </p:txBody>
      </p:sp>
      <p:sp>
        <p:nvSpPr>
          <p:cNvPr id="12" name="Прямоугольник 11"/>
          <p:cNvSpPr/>
          <p:nvPr/>
        </p:nvSpPr>
        <p:spPr>
          <a:xfrm>
            <a:off x="197499" y="2602637"/>
            <a:ext cx="7100286" cy="307777"/>
          </a:xfrm>
          <a:prstGeom prst="rect">
            <a:avLst/>
          </a:prstGeom>
        </p:spPr>
        <p:txBody>
          <a:bodyPr wrap="square">
            <a:spAutoFit/>
          </a:bodyPr>
          <a:lstStyle/>
          <a:p>
            <a:pPr algn="ctr"/>
            <a:r>
              <a:rPr lang="en-US" sz="1400" i="1" dirty="0">
                <a:latin typeface="Palatino Linotype" panose="02040502050505030304" pitchFamily="18" charset="0"/>
              </a:rPr>
              <a:t>Genetic diversity parameters estimated for 11 microsatellite markers by cattle breeds</a:t>
            </a:r>
            <a:endParaRPr lang="ru-RU" sz="1400" i="1" dirty="0">
              <a:latin typeface="Palatino Linotype" panose="02040502050505030304" pitchFamily="18" charset="0"/>
            </a:endParaRPr>
          </a:p>
        </p:txBody>
      </p:sp>
      <p:pic>
        <p:nvPicPr>
          <p:cNvPr id="21" name="Picture 6">
            <a:extLst>
              <a:ext uri="{FF2B5EF4-FFF2-40B4-BE49-F238E27FC236}">
                <a16:creationId xmlns:a16="http://schemas.microsoft.com/office/drawing/2014/main" xmlns="" id="{4990BB06-FDD3-474D-A159-0925F848E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graphicFrame>
        <p:nvGraphicFramePr>
          <p:cNvPr id="24" name="Таблица 23"/>
          <p:cNvGraphicFramePr>
            <a:graphicFrameLocks noGrp="1"/>
          </p:cNvGraphicFramePr>
          <p:nvPr>
            <p:extLst>
              <p:ext uri="{D42A27DB-BD31-4B8C-83A1-F6EECF244321}">
                <p14:modId xmlns:p14="http://schemas.microsoft.com/office/powerpoint/2010/main" val="772145967"/>
              </p:ext>
            </p:extLst>
          </p:nvPr>
        </p:nvGraphicFramePr>
        <p:xfrm>
          <a:off x="197498" y="3033592"/>
          <a:ext cx="7100286" cy="2951013"/>
        </p:xfrm>
        <a:graphic>
          <a:graphicData uri="http://schemas.openxmlformats.org/drawingml/2006/table">
            <a:tbl>
              <a:tblPr>
                <a:tableStyleId>{284E427A-3D55-4303-BF80-6455036E1DE7}</a:tableStyleId>
              </a:tblPr>
              <a:tblGrid>
                <a:gridCol w="592876"/>
                <a:gridCol w="461761"/>
                <a:gridCol w="607129"/>
                <a:gridCol w="478864"/>
                <a:gridCol w="521618"/>
                <a:gridCol w="555823"/>
                <a:gridCol w="598579"/>
                <a:gridCol w="581476"/>
                <a:gridCol w="547272"/>
                <a:gridCol w="598659"/>
                <a:gridCol w="518743"/>
                <a:gridCol w="518743"/>
                <a:gridCol w="518743"/>
              </a:tblGrid>
              <a:tr h="227001">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dirty="0" smtClean="0">
                          <a:effectLst>
                            <a:outerShdw blurRad="38100" dist="38100" dir="2700000" algn="tl">
                              <a:srgbClr val="000000">
                                <a:alpha val="43137"/>
                              </a:srgbClr>
                            </a:outerShdw>
                          </a:effectLst>
                        </a:rPr>
                        <a:t>Breed</a:t>
                      </a:r>
                      <a:endParaRPr lang="ru-RU" sz="1000" b="1" dirty="0" smtClean="0">
                        <a:effectLst>
                          <a:outerShdw blurRad="38100" dist="38100" dir="2700000" algn="tl">
                            <a:srgbClr val="000000">
                              <a:alpha val="43137"/>
                            </a:srgbClr>
                          </a:outerShdw>
                        </a:effectLst>
                        <a:latin typeface="+mn-lt"/>
                        <a:ea typeface="Calibri"/>
                        <a:cs typeface="Times New Roman"/>
                      </a:endParaRPr>
                    </a:p>
                  </a:txBody>
                  <a:tcPr marL="9279" marR="9279" marT="9279" marB="0" anchor="ctr"/>
                </a:tc>
                <a:tc>
                  <a:txBody>
                    <a:bodyPr/>
                    <a:lstStyle/>
                    <a:p>
                      <a:pPr algn="ctr" fontAlgn="b"/>
                      <a:endParaRPr lang="ru-RU" sz="1000" b="1" i="0" u="none" strike="noStrike" dirty="0">
                        <a:solidFill>
                          <a:sysClr val="windowText" lastClr="000000"/>
                        </a:solidFill>
                        <a:effectLst>
                          <a:outerShdw blurRad="38100" dist="38100" dir="2700000" algn="tl">
                            <a:srgbClr val="000000">
                              <a:alpha val="43137"/>
                            </a:srgbClr>
                          </a:outerShdw>
                        </a:effectLst>
                        <a:latin typeface="+mn-lt"/>
                      </a:endParaRPr>
                    </a:p>
                  </a:txBody>
                  <a:tcPr marL="9279" marR="9279" marT="9279" marB="0" anchor="ctr"/>
                </a:tc>
                <a:tc>
                  <a:txBody>
                    <a:bodyPr/>
                    <a:lstStyle/>
                    <a:p>
                      <a:pPr algn="ctr" fontAlgn="b"/>
                      <a:r>
                        <a:rPr lang="en-US" sz="1000" u="none" strike="noStrike" dirty="0">
                          <a:effectLst>
                            <a:outerShdw blurRad="38100" dist="38100" dir="2700000" algn="tl">
                              <a:srgbClr val="000000">
                                <a:alpha val="43137"/>
                              </a:srgbClr>
                            </a:outerShdw>
                          </a:effectLst>
                        </a:rPr>
                        <a:t>TGLA227</a:t>
                      </a:r>
                      <a:endParaRPr lang="en-US" sz="1000" b="1" i="0" u="none" strike="noStrike" dirty="0">
                        <a:solidFill>
                          <a:sysClr val="windowText" lastClr="000000"/>
                        </a:solidFill>
                        <a:effectLst>
                          <a:outerShdw blurRad="38100" dist="38100" dir="2700000" algn="tl">
                            <a:srgbClr val="000000">
                              <a:alpha val="43137"/>
                            </a:srgbClr>
                          </a:outerShdw>
                        </a:effectLst>
                        <a:latin typeface="+mn-lt"/>
                      </a:endParaRPr>
                    </a:p>
                  </a:txBody>
                  <a:tcPr marL="9279" marR="9279" marT="9279" marB="0" anchor="ctr"/>
                </a:tc>
                <a:tc>
                  <a:txBody>
                    <a:bodyPr/>
                    <a:lstStyle/>
                    <a:p>
                      <a:pPr algn="ctr" fontAlgn="b"/>
                      <a:r>
                        <a:rPr lang="en-US" sz="1000" u="none" strike="noStrike" dirty="0">
                          <a:effectLst>
                            <a:outerShdw blurRad="38100" dist="38100" dir="2700000" algn="tl">
                              <a:srgbClr val="000000">
                                <a:alpha val="43137"/>
                              </a:srgbClr>
                            </a:outerShdw>
                          </a:effectLst>
                        </a:rPr>
                        <a:t>BM2113</a:t>
                      </a:r>
                      <a:endParaRPr lang="en-US" sz="1000" b="1" i="0" u="none" strike="noStrike" dirty="0">
                        <a:solidFill>
                          <a:sysClr val="windowText" lastClr="000000"/>
                        </a:solidFill>
                        <a:effectLst>
                          <a:outerShdw blurRad="38100" dist="38100" dir="2700000" algn="tl">
                            <a:srgbClr val="000000">
                              <a:alpha val="43137"/>
                            </a:srgbClr>
                          </a:outerShdw>
                        </a:effectLst>
                        <a:latin typeface="+mn-lt"/>
                      </a:endParaRPr>
                    </a:p>
                  </a:txBody>
                  <a:tcPr marL="9279" marR="9279" marT="9279" marB="0" anchor="ctr"/>
                </a:tc>
                <a:tc>
                  <a:txBody>
                    <a:bodyPr/>
                    <a:lstStyle/>
                    <a:p>
                      <a:pPr algn="ctr" fontAlgn="b"/>
                      <a:r>
                        <a:rPr lang="en-US" sz="1000" u="none" strike="noStrike" dirty="0">
                          <a:effectLst>
                            <a:outerShdw blurRad="38100" dist="38100" dir="2700000" algn="tl">
                              <a:srgbClr val="000000">
                                <a:alpha val="43137"/>
                              </a:srgbClr>
                            </a:outerShdw>
                          </a:effectLst>
                        </a:rPr>
                        <a:t>TGLA53</a:t>
                      </a:r>
                      <a:endParaRPr lang="en-US" sz="1000" b="1" i="0" u="none" strike="noStrike" dirty="0">
                        <a:solidFill>
                          <a:sysClr val="windowText" lastClr="000000"/>
                        </a:solidFill>
                        <a:effectLst>
                          <a:outerShdw blurRad="38100" dist="38100" dir="2700000" algn="tl">
                            <a:srgbClr val="000000">
                              <a:alpha val="43137"/>
                            </a:srgbClr>
                          </a:outerShdw>
                        </a:effectLst>
                        <a:latin typeface="+mn-lt"/>
                      </a:endParaRPr>
                    </a:p>
                  </a:txBody>
                  <a:tcPr marL="9279" marR="9279" marT="9279" marB="0" anchor="ctr"/>
                </a:tc>
                <a:tc>
                  <a:txBody>
                    <a:bodyPr/>
                    <a:lstStyle/>
                    <a:p>
                      <a:pPr algn="ctr" fontAlgn="b"/>
                      <a:r>
                        <a:rPr lang="en-US" sz="1000" u="none" strike="noStrike" dirty="0">
                          <a:effectLst>
                            <a:outerShdw blurRad="38100" dist="38100" dir="2700000" algn="tl">
                              <a:srgbClr val="000000">
                                <a:alpha val="43137"/>
                              </a:srgbClr>
                            </a:outerShdw>
                          </a:effectLst>
                        </a:rPr>
                        <a:t>ETH10</a:t>
                      </a:r>
                      <a:endParaRPr lang="en-US" sz="1000" b="1" i="0" u="none" strike="noStrike" dirty="0">
                        <a:solidFill>
                          <a:sysClr val="windowText" lastClr="000000"/>
                        </a:solidFill>
                        <a:effectLst>
                          <a:outerShdw blurRad="38100" dist="38100" dir="2700000" algn="tl">
                            <a:srgbClr val="000000">
                              <a:alpha val="43137"/>
                            </a:srgbClr>
                          </a:outerShdw>
                        </a:effectLst>
                        <a:latin typeface="+mn-lt"/>
                      </a:endParaRPr>
                    </a:p>
                  </a:txBody>
                  <a:tcPr marL="9279" marR="9279" marT="9279" marB="0" anchor="ctr"/>
                </a:tc>
                <a:tc>
                  <a:txBody>
                    <a:bodyPr/>
                    <a:lstStyle/>
                    <a:p>
                      <a:pPr algn="ctr" fontAlgn="b"/>
                      <a:r>
                        <a:rPr lang="en-US" sz="1000" u="none" strike="noStrike" dirty="0">
                          <a:effectLst>
                            <a:outerShdw blurRad="38100" dist="38100" dir="2700000" algn="tl">
                              <a:srgbClr val="000000">
                                <a:alpha val="43137"/>
                              </a:srgbClr>
                            </a:outerShdw>
                          </a:effectLst>
                        </a:rPr>
                        <a:t>SPS115</a:t>
                      </a:r>
                      <a:endParaRPr lang="en-US" sz="1000" b="1" i="0" u="none" strike="noStrike" dirty="0">
                        <a:solidFill>
                          <a:sysClr val="windowText" lastClr="000000"/>
                        </a:solidFill>
                        <a:effectLst>
                          <a:outerShdw blurRad="38100" dist="38100" dir="2700000" algn="tl">
                            <a:srgbClr val="000000">
                              <a:alpha val="43137"/>
                            </a:srgbClr>
                          </a:outerShdw>
                        </a:effectLst>
                        <a:latin typeface="+mn-lt"/>
                      </a:endParaRPr>
                    </a:p>
                  </a:txBody>
                  <a:tcPr marL="9279" marR="9279" marT="9279" marB="0" anchor="ctr"/>
                </a:tc>
                <a:tc>
                  <a:txBody>
                    <a:bodyPr/>
                    <a:lstStyle/>
                    <a:p>
                      <a:pPr algn="ctr" fontAlgn="b"/>
                      <a:r>
                        <a:rPr lang="en-US" sz="1000" u="none" strike="noStrike" dirty="0">
                          <a:effectLst>
                            <a:outerShdw blurRad="38100" dist="38100" dir="2700000" algn="tl">
                              <a:srgbClr val="000000">
                                <a:alpha val="43137"/>
                              </a:srgbClr>
                            </a:outerShdw>
                          </a:effectLst>
                        </a:rPr>
                        <a:t>TGLA122</a:t>
                      </a:r>
                      <a:endParaRPr lang="en-US" sz="1000" b="1" i="0" u="none" strike="noStrike" dirty="0">
                        <a:solidFill>
                          <a:sysClr val="windowText" lastClr="000000"/>
                        </a:solidFill>
                        <a:effectLst>
                          <a:outerShdw blurRad="38100" dist="38100" dir="2700000" algn="tl">
                            <a:srgbClr val="000000">
                              <a:alpha val="43137"/>
                            </a:srgbClr>
                          </a:outerShdw>
                        </a:effectLst>
                        <a:latin typeface="+mn-lt"/>
                      </a:endParaRPr>
                    </a:p>
                  </a:txBody>
                  <a:tcPr marL="9279" marR="9279" marT="9279" marB="0" anchor="ctr"/>
                </a:tc>
                <a:tc>
                  <a:txBody>
                    <a:bodyPr/>
                    <a:lstStyle/>
                    <a:p>
                      <a:pPr algn="ctr" fontAlgn="b"/>
                      <a:r>
                        <a:rPr lang="en-US" sz="1000" u="none" strike="noStrike" dirty="0">
                          <a:effectLst>
                            <a:outerShdw blurRad="38100" dist="38100" dir="2700000" algn="tl">
                              <a:srgbClr val="000000">
                                <a:alpha val="43137"/>
                              </a:srgbClr>
                            </a:outerShdw>
                          </a:effectLst>
                        </a:rPr>
                        <a:t>INRA23</a:t>
                      </a:r>
                      <a:endParaRPr lang="en-US" sz="1000" b="1" i="0" u="none" strike="noStrike" dirty="0">
                        <a:solidFill>
                          <a:sysClr val="windowText" lastClr="000000"/>
                        </a:solidFill>
                        <a:effectLst>
                          <a:outerShdw blurRad="38100" dist="38100" dir="2700000" algn="tl">
                            <a:srgbClr val="000000">
                              <a:alpha val="43137"/>
                            </a:srgbClr>
                          </a:outerShdw>
                        </a:effectLst>
                        <a:latin typeface="+mn-lt"/>
                      </a:endParaRPr>
                    </a:p>
                  </a:txBody>
                  <a:tcPr marL="9279" marR="9279" marT="9279" marB="0" anchor="ctr"/>
                </a:tc>
                <a:tc>
                  <a:txBody>
                    <a:bodyPr/>
                    <a:lstStyle/>
                    <a:p>
                      <a:pPr algn="ctr" fontAlgn="b"/>
                      <a:r>
                        <a:rPr lang="en-US" sz="1000" u="none" strike="noStrike" dirty="0">
                          <a:effectLst>
                            <a:outerShdw blurRad="38100" dist="38100" dir="2700000" algn="tl">
                              <a:srgbClr val="000000">
                                <a:alpha val="43137"/>
                              </a:srgbClr>
                            </a:outerShdw>
                          </a:effectLst>
                        </a:rPr>
                        <a:t>TGLA126</a:t>
                      </a:r>
                      <a:endParaRPr lang="en-US" sz="1000" b="1" i="0" u="none" strike="noStrike" dirty="0">
                        <a:solidFill>
                          <a:sysClr val="windowText" lastClr="000000"/>
                        </a:solidFill>
                        <a:effectLst>
                          <a:outerShdw blurRad="38100" dist="38100" dir="2700000" algn="tl">
                            <a:srgbClr val="000000">
                              <a:alpha val="43137"/>
                            </a:srgbClr>
                          </a:outerShdw>
                        </a:effectLst>
                        <a:latin typeface="+mn-lt"/>
                      </a:endParaRPr>
                    </a:p>
                  </a:txBody>
                  <a:tcPr marL="9279" marR="9279" marT="9279" marB="0" anchor="ctr"/>
                </a:tc>
                <a:tc>
                  <a:txBody>
                    <a:bodyPr/>
                    <a:lstStyle/>
                    <a:p>
                      <a:pPr algn="ctr" fontAlgn="b"/>
                      <a:r>
                        <a:rPr lang="en-US" sz="1000" u="none" strike="noStrike" dirty="0">
                          <a:effectLst>
                            <a:outerShdw blurRad="38100" dist="38100" dir="2700000" algn="tl">
                              <a:srgbClr val="000000">
                                <a:alpha val="43137"/>
                              </a:srgbClr>
                            </a:outerShdw>
                          </a:effectLst>
                        </a:rPr>
                        <a:t>BM1818</a:t>
                      </a:r>
                      <a:endParaRPr lang="en-US" sz="1000" b="1" i="0" u="none" strike="noStrike" dirty="0">
                        <a:solidFill>
                          <a:sysClr val="windowText" lastClr="000000"/>
                        </a:solidFill>
                        <a:effectLst>
                          <a:outerShdw blurRad="38100" dist="38100" dir="2700000" algn="tl">
                            <a:srgbClr val="000000">
                              <a:alpha val="43137"/>
                            </a:srgbClr>
                          </a:outerShdw>
                        </a:effectLst>
                        <a:latin typeface="+mn-lt"/>
                      </a:endParaRPr>
                    </a:p>
                  </a:txBody>
                  <a:tcPr marL="9279" marR="9279" marT="9279" marB="0" anchor="ctr"/>
                </a:tc>
                <a:tc>
                  <a:txBody>
                    <a:bodyPr/>
                    <a:lstStyle/>
                    <a:p>
                      <a:pPr algn="ctr" fontAlgn="b"/>
                      <a:r>
                        <a:rPr lang="en-US" sz="1000" u="none" strike="noStrike" dirty="0">
                          <a:effectLst>
                            <a:outerShdw blurRad="38100" dist="38100" dir="2700000" algn="tl">
                              <a:srgbClr val="000000">
                                <a:alpha val="43137"/>
                              </a:srgbClr>
                            </a:outerShdw>
                          </a:effectLst>
                        </a:rPr>
                        <a:t>ETH225</a:t>
                      </a:r>
                      <a:endParaRPr lang="en-US" sz="1000" b="1" i="0" u="none" strike="noStrike" dirty="0">
                        <a:solidFill>
                          <a:sysClr val="windowText" lastClr="000000"/>
                        </a:solidFill>
                        <a:effectLst>
                          <a:outerShdw blurRad="38100" dist="38100" dir="2700000" algn="tl">
                            <a:srgbClr val="000000">
                              <a:alpha val="43137"/>
                            </a:srgbClr>
                          </a:outerShdw>
                        </a:effectLst>
                        <a:latin typeface="+mn-lt"/>
                      </a:endParaRPr>
                    </a:p>
                  </a:txBody>
                  <a:tcPr marL="9279" marR="9279" marT="9279" marB="0" anchor="ctr"/>
                </a:tc>
                <a:tc>
                  <a:txBody>
                    <a:bodyPr/>
                    <a:lstStyle/>
                    <a:p>
                      <a:pPr algn="ctr" fontAlgn="b"/>
                      <a:r>
                        <a:rPr lang="en-US" sz="1000" u="none" strike="noStrike" dirty="0">
                          <a:effectLst>
                            <a:outerShdw blurRad="38100" dist="38100" dir="2700000" algn="tl">
                              <a:srgbClr val="000000">
                                <a:alpha val="43137"/>
                              </a:srgbClr>
                            </a:outerShdw>
                          </a:effectLst>
                        </a:rPr>
                        <a:t>BM1824</a:t>
                      </a:r>
                      <a:endParaRPr lang="en-US" sz="1000" b="1" i="0" u="none" strike="noStrike" dirty="0">
                        <a:solidFill>
                          <a:sysClr val="windowText" lastClr="000000"/>
                        </a:solidFill>
                        <a:effectLst>
                          <a:outerShdw blurRad="38100" dist="38100" dir="2700000" algn="tl">
                            <a:srgbClr val="000000">
                              <a:alpha val="43137"/>
                            </a:srgbClr>
                          </a:outerShdw>
                        </a:effectLst>
                        <a:latin typeface="+mn-lt"/>
                      </a:endParaRPr>
                    </a:p>
                  </a:txBody>
                  <a:tcPr marL="9279" marR="9279" marT="9279" marB="0" anchor="ctr"/>
                </a:tc>
              </a:tr>
              <a:tr h="227001">
                <a:tc>
                  <a:txBody>
                    <a:bodyPr/>
                    <a:lstStyle/>
                    <a:p>
                      <a:pPr algn="ctr" fontAlgn="b"/>
                      <a:r>
                        <a:rPr lang="en-US" sz="1000" u="none" strike="noStrike" dirty="0">
                          <a:effectLst>
                            <a:outerShdw blurRad="38100" dist="38100" dir="2700000" algn="tl">
                              <a:srgbClr val="000000">
                                <a:alpha val="43137"/>
                              </a:srgbClr>
                            </a:outerShdw>
                          </a:effectLst>
                        </a:rPr>
                        <a:t>GS</a:t>
                      </a:r>
                      <a:endParaRPr lang="en-US" sz="1000" b="0" i="0" u="none" strike="noStrike" dirty="0">
                        <a:solidFill>
                          <a:srgbClr val="FFFF00"/>
                        </a:solidFill>
                        <a:effectLst>
                          <a:outerShdw blurRad="38100" dist="38100" dir="2700000" algn="tl">
                            <a:srgbClr val="000000">
                              <a:alpha val="43137"/>
                            </a:srgbClr>
                          </a:outerShdw>
                        </a:effectLst>
                        <a:latin typeface="+mn-lt"/>
                      </a:endParaRPr>
                    </a:p>
                  </a:txBody>
                  <a:tcPr marL="9279" marR="9279" marT="9279" marB="0" anchor="ctr"/>
                </a:tc>
                <a:tc>
                  <a:txBody>
                    <a:bodyPr/>
                    <a:lstStyle/>
                    <a:p>
                      <a:pPr algn="ctr" fontAlgn="b"/>
                      <a:r>
                        <a:rPr lang="en-US" sz="1000" u="none" strike="noStrike"/>
                        <a:t>Na</a:t>
                      </a:r>
                      <a:endParaRPr lang="en-US" sz="1000" b="1"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dirty="0"/>
                        <a:t>11</a:t>
                      </a:r>
                      <a:endParaRPr lang="ru-RU" sz="1000" b="0" i="0" u="none" strike="noStrike" dirty="0">
                        <a:solidFill>
                          <a:sysClr val="windowText" lastClr="000000"/>
                        </a:solidFill>
                        <a:latin typeface="+mn-lt"/>
                      </a:endParaRPr>
                    </a:p>
                  </a:txBody>
                  <a:tcPr marL="9279" marR="9279" marT="9279" marB="0" anchor="ctr"/>
                </a:tc>
                <a:tc>
                  <a:txBody>
                    <a:bodyPr/>
                    <a:lstStyle/>
                    <a:p>
                      <a:pPr algn="ctr" fontAlgn="b"/>
                      <a:r>
                        <a:rPr lang="ru-RU" sz="1000" u="none" strike="noStrike" dirty="0"/>
                        <a:t>9</a:t>
                      </a:r>
                      <a:endParaRPr lang="ru-RU" sz="1000" b="0" i="0" u="none" strike="noStrike" dirty="0">
                        <a:solidFill>
                          <a:sysClr val="windowText" lastClr="000000"/>
                        </a:solidFill>
                        <a:latin typeface="+mn-lt"/>
                      </a:endParaRPr>
                    </a:p>
                  </a:txBody>
                  <a:tcPr marL="9279" marR="9279" marT="9279" marB="0" anchor="ctr"/>
                </a:tc>
                <a:tc>
                  <a:txBody>
                    <a:bodyPr/>
                    <a:lstStyle/>
                    <a:p>
                      <a:pPr algn="ctr" fontAlgn="b"/>
                      <a:r>
                        <a:rPr lang="ru-RU" sz="1000" u="none" strike="noStrike" dirty="0"/>
                        <a:t>15</a:t>
                      </a:r>
                      <a:endParaRPr lang="ru-RU" sz="1000" b="0" i="0" u="none" strike="noStrike" dirty="0">
                        <a:solidFill>
                          <a:sysClr val="windowText" lastClr="000000"/>
                        </a:solidFill>
                        <a:latin typeface="+mn-lt"/>
                      </a:endParaRPr>
                    </a:p>
                  </a:txBody>
                  <a:tcPr marL="9279" marR="9279" marT="9279" marB="0" anchor="ctr"/>
                </a:tc>
                <a:tc>
                  <a:txBody>
                    <a:bodyPr/>
                    <a:lstStyle/>
                    <a:p>
                      <a:pPr algn="ctr" fontAlgn="b"/>
                      <a:r>
                        <a:rPr lang="ru-RU" sz="1000" u="none" strike="noStrike" dirty="0"/>
                        <a:t>5</a:t>
                      </a:r>
                      <a:endParaRPr lang="ru-RU" sz="1000" b="0" i="0" u="none" strike="noStrike" dirty="0">
                        <a:solidFill>
                          <a:sysClr val="windowText" lastClr="000000"/>
                        </a:solidFill>
                        <a:latin typeface="+mn-lt"/>
                      </a:endParaRPr>
                    </a:p>
                  </a:txBody>
                  <a:tcPr marL="9279" marR="9279" marT="9279" marB="0" anchor="ctr"/>
                </a:tc>
                <a:tc>
                  <a:txBody>
                    <a:bodyPr/>
                    <a:lstStyle/>
                    <a:p>
                      <a:pPr algn="ctr" fontAlgn="b"/>
                      <a:r>
                        <a:rPr lang="ru-RU" sz="1000" u="none" strike="noStrike" dirty="0"/>
                        <a:t>7</a:t>
                      </a:r>
                      <a:endParaRPr lang="ru-RU" sz="1000" b="0" i="0" u="none" strike="noStrike" dirty="0">
                        <a:solidFill>
                          <a:sysClr val="windowText" lastClr="000000"/>
                        </a:solidFill>
                        <a:latin typeface="+mn-lt"/>
                      </a:endParaRPr>
                    </a:p>
                  </a:txBody>
                  <a:tcPr marL="9279" marR="9279" marT="9279" marB="0" anchor="ctr"/>
                </a:tc>
                <a:tc>
                  <a:txBody>
                    <a:bodyPr/>
                    <a:lstStyle/>
                    <a:p>
                      <a:pPr algn="ctr" fontAlgn="b"/>
                      <a:r>
                        <a:rPr lang="ru-RU" sz="1000" u="none" strike="noStrike" dirty="0"/>
                        <a:t>12</a:t>
                      </a:r>
                      <a:endParaRPr lang="ru-RU" sz="1000" b="0" i="0" u="none" strike="noStrike" dirty="0">
                        <a:solidFill>
                          <a:sysClr val="windowText" lastClr="000000"/>
                        </a:solidFill>
                        <a:latin typeface="+mn-lt"/>
                      </a:endParaRPr>
                    </a:p>
                  </a:txBody>
                  <a:tcPr marL="9279" marR="9279" marT="9279" marB="0" anchor="ctr"/>
                </a:tc>
                <a:tc>
                  <a:txBody>
                    <a:bodyPr/>
                    <a:lstStyle/>
                    <a:p>
                      <a:pPr algn="ctr" fontAlgn="b"/>
                      <a:r>
                        <a:rPr lang="ru-RU" sz="1000" u="none" strike="noStrike" dirty="0"/>
                        <a:t>7</a:t>
                      </a:r>
                      <a:endParaRPr lang="ru-RU" sz="1000" b="0" i="0" u="none" strike="noStrike" dirty="0">
                        <a:solidFill>
                          <a:sysClr val="windowText" lastClr="000000"/>
                        </a:solidFill>
                        <a:latin typeface="+mn-lt"/>
                      </a:endParaRPr>
                    </a:p>
                  </a:txBody>
                  <a:tcPr marL="9279" marR="9279" marT="9279" marB="0" anchor="ctr"/>
                </a:tc>
                <a:tc>
                  <a:txBody>
                    <a:bodyPr/>
                    <a:lstStyle/>
                    <a:p>
                      <a:pPr algn="ctr" fontAlgn="b"/>
                      <a:r>
                        <a:rPr lang="ru-RU" sz="1000" u="none" strike="noStrike" dirty="0"/>
                        <a:t>7</a:t>
                      </a:r>
                      <a:endParaRPr lang="ru-RU" sz="1000" b="0" i="0" u="none" strike="noStrike" dirty="0">
                        <a:solidFill>
                          <a:sysClr val="windowText" lastClr="000000"/>
                        </a:solidFill>
                        <a:latin typeface="+mn-lt"/>
                      </a:endParaRPr>
                    </a:p>
                  </a:txBody>
                  <a:tcPr marL="9279" marR="9279" marT="9279" marB="0" anchor="ctr"/>
                </a:tc>
                <a:tc>
                  <a:txBody>
                    <a:bodyPr/>
                    <a:lstStyle/>
                    <a:p>
                      <a:pPr algn="ctr" fontAlgn="b"/>
                      <a:r>
                        <a:rPr lang="ru-RU" sz="1000" u="none" strike="noStrike" dirty="0"/>
                        <a:t>6</a:t>
                      </a:r>
                      <a:endParaRPr lang="ru-RU" sz="1000" b="0" i="0" u="none" strike="noStrike" dirty="0">
                        <a:solidFill>
                          <a:sysClr val="windowText" lastClr="000000"/>
                        </a:solidFill>
                        <a:latin typeface="+mn-lt"/>
                      </a:endParaRPr>
                    </a:p>
                  </a:txBody>
                  <a:tcPr marL="9279" marR="9279" marT="9279" marB="0" anchor="ctr"/>
                </a:tc>
                <a:tc>
                  <a:txBody>
                    <a:bodyPr/>
                    <a:lstStyle/>
                    <a:p>
                      <a:pPr algn="ctr" fontAlgn="b"/>
                      <a:r>
                        <a:rPr lang="ru-RU" sz="1000" u="none" strike="noStrike" dirty="0"/>
                        <a:t>7</a:t>
                      </a:r>
                      <a:endParaRPr lang="ru-RU" sz="1000" b="0" i="0" u="none" strike="noStrike" dirty="0">
                        <a:solidFill>
                          <a:sysClr val="windowText" lastClr="000000"/>
                        </a:solidFill>
                        <a:latin typeface="+mn-lt"/>
                      </a:endParaRPr>
                    </a:p>
                  </a:txBody>
                  <a:tcPr marL="9279" marR="9279" marT="9279" marB="0" anchor="ctr"/>
                </a:tc>
                <a:tc>
                  <a:txBody>
                    <a:bodyPr/>
                    <a:lstStyle/>
                    <a:p>
                      <a:pPr algn="ctr" fontAlgn="b"/>
                      <a:r>
                        <a:rPr lang="ru-RU" sz="1000" u="none" strike="noStrike" dirty="0"/>
                        <a:t>4</a:t>
                      </a:r>
                      <a:endParaRPr lang="ru-RU" sz="1000" b="0" i="0" u="none" strike="noStrike" dirty="0">
                        <a:solidFill>
                          <a:sysClr val="windowText" lastClr="000000"/>
                        </a:solidFill>
                        <a:latin typeface="+mn-lt"/>
                      </a:endParaRPr>
                    </a:p>
                  </a:txBody>
                  <a:tcPr marL="9279" marR="9279" marT="9279" marB="0" anchor="ctr"/>
                </a:tc>
              </a:tr>
              <a:tr h="227001">
                <a:tc>
                  <a:txBody>
                    <a:bodyPr/>
                    <a:lstStyle/>
                    <a:p>
                      <a:pPr algn="ctr" fontAlgn="b"/>
                      <a:endParaRPr lang="ru-RU" sz="1000" b="0" i="0" u="none" strike="noStrike" dirty="0">
                        <a:solidFill>
                          <a:srgbClr val="FFFF00"/>
                        </a:solidFill>
                        <a:effectLst>
                          <a:outerShdw blurRad="38100" dist="38100" dir="2700000" algn="tl">
                            <a:srgbClr val="000000">
                              <a:alpha val="43137"/>
                            </a:srgbClr>
                          </a:outerShdw>
                        </a:effectLst>
                        <a:latin typeface="+mn-lt"/>
                      </a:endParaRPr>
                    </a:p>
                  </a:txBody>
                  <a:tcPr marL="9279" marR="9279" marT="9279" marB="0" anchor="ctr"/>
                </a:tc>
                <a:tc>
                  <a:txBody>
                    <a:bodyPr/>
                    <a:lstStyle/>
                    <a:p>
                      <a:pPr algn="ctr" fontAlgn="b"/>
                      <a:r>
                        <a:rPr lang="en-US" sz="1000" u="none" strike="noStrike"/>
                        <a:t>F</a:t>
                      </a:r>
                      <a:endParaRPr lang="en-US" sz="1000" b="1"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dirty="0"/>
                        <a:t>0,069</a:t>
                      </a:r>
                      <a:endParaRPr lang="ru-RU" sz="1000" b="0" i="0" u="none" strike="noStrike" dirty="0">
                        <a:solidFill>
                          <a:sysClr val="windowText" lastClr="000000"/>
                        </a:solidFill>
                        <a:latin typeface="+mn-lt"/>
                      </a:endParaRPr>
                    </a:p>
                  </a:txBody>
                  <a:tcPr marL="9279" marR="9279" marT="9279" marB="0" anchor="ctr"/>
                </a:tc>
                <a:tc>
                  <a:txBody>
                    <a:bodyPr/>
                    <a:lstStyle/>
                    <a:p>
                      <a:pPr algn="ctr" fontAlgn="b"/>
                      <a:r>
                        <a:rPr lang="ru-RU" sz="1000" u="none" strike="noStrike" dirty="0"/>
                        <a:t>0,102</a:t>
                      </a:r>
                      <a:endParaRPr lang="ru-RU" sz="1000" b="0" i="0" u="none" strike="noStrike" dirty="0">
                        <a:solidFill>
                          <a:sysClr val="windowText" lastClr="000000"/>
                        </a:solidFill>
                        <a:latin typeface="+mn-lt"/>
                      </a:endParaRPr>
                    </a:p>
                  </a:txBody>
                  <a:tcPr marL="9279" marR="9279" marT="9279" marB="0" anchor="ctr"/>
                </a:tc>
                <a:tc>
                  <a:txBody>
                    <a:bodyPr/>
                    <a:lstStyle/>
                    <a:p>
                      <a:pPr algn="ctr" fontAlgn="b"/>
                      <a:r>
                        <a:rPr lang="ru-RU" sz="1000" u="none" strike="noStrike" dirty="0"/>
                        <a:t>0,250</a:t>
                      </a:r>
                      <a:endParaRPr lang="ru-RU" sz="1000" b="0" i="0" u="none" strike="noStrike" dirty="0">
                        <a:solidFill>
                          <a:sysClr val="windowText" lastClr="000000"/>
                        </a:solidFill>
                        <a:latin typeface="+mn-lt"/>
                      </a:endParaRPr>
                    </a:p>
                  </a:txBody>
                  <a:tcPr marL="9279" marR="9279" marT="9279" marB="0" anchor="ctr"/>
                </a:tc>
                <a:tc>
                  <a:txBody>
                    <a:bodyPr/>
                    <a:lstStyle/>
                    <a:p>
                      <a:pPr algn="ctr" fontAlgn="b"/>
                      <a:r>
                        <a:rPr lang="ru-RU" sz="1000" u="none" strike="noStrike" dirty="0"/>
                        <a:t>0,123</a:t>
                      </a:r>
                      <a:endParaRPr lang="ru-RU" sz="1000" b="0" i="0" u="none" strike="noStrike" dirty="0">
                        <a:solidFill>
                          <a:sysClr val="windowText" lastClr="000000"/>
                        </a:solidFill>
                        <a:latin typeface="+mn-lt"/>
                      </a:endParaRPr>
                    </a:p>
                  </a:txBody>
                  <a:tcPr marL="9279" marR="9279" marT="9279" marB="0" anchor="ctr"/>
                </a:tc>
                <a:tc>
                  <a:txBody>
                    <a:bodyPr/>
                    <a:lstStyle/>
                    <a:p>
                      <a:pPr algn="ctr" fontAlgn="b"/>
                      <a:r>
                        <a:rPr lang="ru-RU" sz="1000" u="none" strike="noStrike" dirty="0"/>
                        <a:t>0,024</a:t>
                      </a:r>
                      <a:endParaRPr lang="ru-RU" sz="1000" b="0" i="0" u="none" strike="noStrike" dirty="0">
                        <a:solidFill>
                          <a:sysClr val="windowText" lastClr="000000"/>
                        </a:solidFill>
                        <a:latin typeface="+mn-lt"/>
                      </a:endParaRPr>
                    </a:p>
                  </a:txBody>
                  <a:tcPr marL="9279" marR="9279" marT="9279" marB="0" anchor="ctr"/>
                </a:tc>
                <a:tc>
                  <a:txBody>
                    <a:bodyPr/>
                    <a:lstStyle/>
                    <a:p>
                      <a:pPr algn="ctr" fontAlgn="b"/>
                      <a:r>
                        <a:rPr lang="ru-RU" sz="1000" u="none" strike="noStrike"/>
                        <a:t>-0,080</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0,040</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-0,154</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-0,019</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-0,034</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0,044</a:t>
                      </a:r>
                      <a:endParaRPr lang="ru-RU" sz="1000" b="0" i="0" u="none" strike="noStrike">
                        <a:solidFill>
                          <a:sysClr val="windowText" lastClr="000000"/>
                        </a:solidFill>
                        <a:latin typeface="+mn-lt"/>
                      </a:endParaRPr>
                    </a:p>
                  </a:txBody>
                  <a:tcPr marL="9279" marR="9279" marT="9279" marB="0" anchor="ctr"/>
                </a:tc>
              </a:tr>
              <a:tr h="227001">
                <a:tc>
                  <a:txBody>
                    <a:bodyPr/>
                    <a:lstStyle/>
                    <a:p>
                      <a:pPr algn="ctr" fontAlgn="b"/>
                      <a:r>
                        <a:rPr lang="en-US" sz="1000" u="none" strike="noStrike" dirty="0">
                          <a:effectLst>
                            <a:outerShdw blurRad="38100" dist="38100" dir="2700000" algn="tl">
                              <a:srgbClr val="000000">
                                <a:alpha val="43137"/>
                              </a:srgbClr>
                            </a:outerShdw>
                          </a:effectLst>
                        </a:rPr>
                        <a:t>BS</a:t>
                      </a:r>
                      <a:endParaRPr lang="en-US" sz="1000" b="0" i="0" u="none" strike="noStrike" dirty="0">
                        <a:solidFill>
                          <a:srgbClr val="FFFF00"/>
                        </a:solidFill>
                        <a:effectLst>
                          <a:outerShdw blurRad="38100" dist="38100" dir="2700000" algn="tl">
                            <a:srgbClr val="000000">
                              <a:alpha val="43137"/>
                            </a:srgbClr>
                          </a:outerShdw>
                        </a:effectLst>
                        <a:latin typeface="+mn-lt"/>
                      </a:endParaRPr>
                    </a:p>
                  </a:txBody>
                  <a:tcPr marL="9279" marR="9279" marT="9279" marB="0" anchor="ctr"/>
                </a:tc>
                <a:tc>
                  <a:txBody>
                    <a:bodyPr/>
                    <a:lstStyle/>
                    <a:p>
                      <a:pPr algn="ctr" fontAlgn="b"/>
                      <a:r>
                        <a:rPr lang="en-US" sz="1000" u="none" strike="noStrike"/>
                        <a:t>Na</a:t>
                      </a:r>
                      <a:endParaRPr lang="en-US" sz="1000" b="1"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7</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6</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9</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5</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4</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6</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7</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4</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5</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7</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4</a:t>
                      </a:r>
                      <a:endParaRPr lang="ru-RU" sz="1000" b="0" i="0" u="none" strike="noStrike">
                        <a:solidFill>
                          <a:sysClr val="windowText" lastClr="000000"/>
                        </a:solidFill>
                        <a:latin typeface="+mn-lt"/>
                      </a:endParaRPr>
                    </a:p>
                  </a:txBody>
                  <a:tcPr marL="9279" marR="9279" marT="9279" marB="0" anchor="ctr"/>
                </a:tc>
              </a:tr>
              <a:tr h="227001">
                <a:tc>
                  <a:txBody>
                    <a:bodyPr/>
                    <a:lstStyle/>
                    <a:p>
                      <a:pPr algn="ctr" fontAlgn="b"/>
                      <a:endParaRPr lang="ru-RU" sz="1000" b="0" i="0" u="none" strike="noStrike" dirty="0">
                        <a:solidFill>
                          <a:srgbClr val="FFFF00"/>
                        </a:solidFill>
                        <a:effectLst>
                          <a:outerShdw blurRad="38100" dist="38100" dir="2700000" algn="tl">
                            <a:srgbClr val="000000">
                              <a:alpha val="43137"/>
                            </a:srgbClr>
                          </a:outerShdw>
                        </a:effectLst>
                        <a:latin typeface="+mn-lt"/>
                      </a:endParaRPr>
                    </a:p>
                  </a:txBody>
                  <a:tcPr marL="9279" marR="9279" marT="9279" marB="0" anchor="ctr"/>
                </a:tc>
                <a:tc>
                  <a:txBody>
                    <a:bodyPr/>
                    <a:lstStyle/>
                    <a:p>
                      <a:pPr algn="ctr" fontAlgn="b"/>
                      <a:r>
                        <a:rPr lang="en-US" sz="1000" u="none" strike="noStrike"/>
                        <a:t>F</a:t>
                      </a:r>
                      <a:endParaRPr lang="en-US" sz="1000" b="1"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-0,059</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-0,238</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dirty="0"/>
                        <a:t>0,449</a:t>
                      </a:r>
                      <a:endParaRPr lang="ru-RU" sz="1000" b="0" i="0" u="none" strike="noStrike" dirty="0">
                        <a:solidFill>
                          <a:sysClr val="windowText" lastClr="000000"/>
                        </a:solidFill>
                        <a:latin typeface="+mn-lt"/>
                      </a:endParaRPr>
                    </a:p>
                  </a:txBody>
                  <a:tcPr marL="9279" marR="9279" marT="9279" marB="0" anchor="ctr"/>
                </a:tc>
                <a:tc>
                  <a:txBody>
                    <a:bodyPr/>
                    <a:lstStyle/>
                    <a:p>
                      <a:pPr algn="ctr" fontAlgn="b"/>
                      <a:r>
                        <a:rPr lang="ru-RU" sz="1000" u="none" strike="noStrike"/>
                        <a:t>-0,212</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-0,083</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-0,243</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0,096</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0,129</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0,100</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-0,099</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-0,022</a:t>
                      </a:r>
                      <a:endParaRPr lang="ru-RU" sz="1000" b="0" i="0" u="none" strike="noStrike">
                        <a:solidFill>
                          <a:sysClr val="windowText" lastClr="000000"/>
                        </a:solidFill>
                        <a:latin typeface="+mn-lt"/>
                      </a:endParaRPr>
                    </a:p>
                  </a:txBody>
                  <a:tcPr marL="9279" marR="9279" marT="9279" marB="0" anchor="ctr"/>
                </a:tc>
              </a:tr>
              <a:tr h="227001">
                <a:tc>
                  <a:txBody>
                    <a:bodyPr/>
                    <a:lstStyle/>
                    <a:p>
                      <a:pPr algn="ctr" fontAlgn="b"/>
                      <a:r>
                        <a:rPr lang="en-US" sz="1000" u="none" strike="noStrike" dirty="0">
                          <a:effectLst>
                            <a:outerShdw blurRad="38100" dist="38100" dir="2700000" algn="tl">
                              <a:srgbClr val="000000">
                                <a:alpha val="43137"/>
                              </a:srgbClr>
                            </a:outerShdw>
                          </a:effectLst>
                        </a:rPr>
                        <a:t>BS_G</a:t>
                      </a:r>
                      <a:endParaRPr lang="en-US" sz="1000" b="0" i="0" u="none" strike="noStrike" dirty="0">
                        <a:solidFill>
                          <a:srgbClr val="FFFF00"/>
                        </a:solidFill>
                        <a:effectLst>
                          <a:outerShdw blurRad="38100" dist="38100" dir="2700000" algn="tl">
                            <a:srgbClr val="000000">
                              <a:alpha val="43137"/>
                            </a:srgbClr>
                          </a:outerShdw>
                        </a:effectLst>
                        <a:latin typeface="+mn-lt"/>
                      </a:endParaRPr>
                    </a:p>
                  </a:txBody>
                  <a:tcPr marL="9279" marR="9279" marT="9279" marB="0" anchor="ctr"/>
                </a:tc>
                <a:tc>
                  <a:txBody>
                    <a:bodyPr/>
                    <a:lstStyle/>
                    <a:p>
                      <a:pPr algn="ctr" fontAlgn="b"/>
                      <a:r>
                        <a:rPr lang="en-US" sz="1000" u="none" strike="noStrike"/>
                        <a:t>Na</a:t>
                      </a:r>
                      <a:endParaRPr lang="en-US" sz="1000" b="1"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6</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7</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9</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4</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5</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8</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5</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3</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6</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5</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4</a:t>
                      </a:r>
                      <a:endParaRPr lang="ru-RU" sz="1000" b="0" i="0" u="none" strike="noStrike">
                        <a:solidFill>
                          <a:sysClr val="windowText" lastClr="000000"/>
                        </a:solidFill>
                        <a:latin typeface="+mn-lt"/>
                      </a:endParaRPr>
                    </a:p>
                  </a:txBody>
                  <a:tcPr marL="9279" marR="9279" marT="9279" marB="0" anchor="ctr"/>
                </a:tc>
              </a:tr>
              <a:tr h="227001">
                <a:tc>
                  <a:txBody>
                    <a:bodyPr/>
                    <a:lstStyle/>
                    <a:p>
                      <a:pPr algn="ctr" fontAlgn="b"/>
                      <a:endParaRPr lang="ru-RU" sz="1000" b="0" i="0" u="none" strike="noStrike" dirty="0">
                        <a:solidFill>
                          <a:srgbClr val="FFFF00"/>
                        </a:solidFill>
                        <a:effectLst>
                          <a:outerShdw blurRad="38100" dist="38100" dir="2700000" algn="tl">
                            <a:srgbClr val="000000">
                              <a:alpha val="43137"/>
                            </a:srgbClr>
                          </a:outerShdw>
                        </a:effectLst>
                        <a:latin typeface="+mn-lt"/>
                      </a:endParaRPr>
                    </a:p>
                  </a:txBody>
                  <a:tcPr marL="9279" marR="9279" marT="9279" marB="0" anchor="ctr"/>
                </a:tc>
                <a:tc>
                  <a:txBody>
                    <a:bodyPr/>
                    <a:lstStyle/>
                    <a:p>
                      <a:pPr algn="ctr" fontAlgn="b"/>
                      <a:r>
                        <a:rPr lang="en-US" sz="1000" u="none" strike="noStrike"/>
                        <a:t>F</a:t>
                      </a:r>
                      <a:endParaRPr lang="en-US" sz="1000" b="1"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-0,051</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-0,027</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-0,101</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-0,130</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-0,115</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-0,004</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-0,187</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-0,043</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0,048</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-0,259</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0,016</a:t>
                      </a:r>
                      <a:endParaRPr lang="ru-RU" sz="1000" b="0" i="0" u="none" strike="noStrike">
                        <a:solidFill>
                          <a:sysClr val="windowText" lastClr="000000"/>
                        </a:solidFill>
                        <a:latin typeface="+mn-lt"/>
                      </a:endParaRPr>
                    </a:p>
                  </a:txBody>
                  <a:tcPr marL="9279" marR="9279" marT="9279" marB="0" anchor="ctr"/>
                </a:tc>
              </a:tr>
              <a:tr h="227001">
                <a:tc>
                  <a:txBody>
                    <a:bodyPr/>
                    <a:lstStyle/>
                    <a:p>
                      <a:pPr algn="ctr" fontAlgn="b"/>
                      <a:r>
                        <a:rPr lang="en-US" sz="1000" u="none" strike="noStrike" dirty="0">
                          <a:effectLst>
                            <a:outerShdw blurRad="38100" dist="38100" dir="2700000" algn="tl">
                              <a:srgbClr val="000000">
                                <a:alpha val="43137"/>
                              </a:srgbClr>
                            </a:outerShdw>
                          </a:effectLst>
                        </a:rPr>
                        <a:t>RS</a:t>
                      </a:r>
                      <a:endParaRPr lang="en-US" sz="1000" b="0" i="0" u="none" strike="noStrike" dirty="0">
                        <a:solidFill>
                          <a:srgbClr val="FFFF00"/>
                        </a:solidFill>
                        <a:effectLst>
                          <a:outerShdw blurRad="38100" dist="38100" dir="2700000" algn="tl">
                            <a:srgbClr val="000000">
                              <a:alpha val="43137"/>
                            </a:srgbClr>
                          </a:outerShdw>
                        </a:effectLst>
                        <a:latin typeface="+mn-lt"/>
                      </a:endParaRPr>
                    </a:p>
                  </a:txBody>
                  <a:tcPr marL="9279" marR="9279" marT="9279" marB="0" anchor="ctr"/>
                </a:tc>
                <a:tc>
                  <a:txBody>
                    <a:bodyPr/>
                    <a:lstStyle/>
                    <a:p>
                      <a:pPr algn="ctr" fontAlgn="b"/>
                      <a:r>
                        <a:rPr lang="en-US" sz="1000" u="none" strike="noStrike"/>
                        <a:t>Na</a:t>
                      </a:r>
                      <a:endParaRPr lang="en-US" sz="1000" b="1"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9</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6</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8</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5</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6</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7</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8</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4</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3</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7</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4</a:t>
                      </a:r>
                      <a:endParaRPr lang="ru-RU" sz="1000" b="0" i="0" u="none" strike="noStrike">
                        <a:solidFill>
                          <a:sysClr val="windowText" lastClr="000000"/>
                        </a:solidFill>
                        <a:latin typeface="+mn-lt"/>
                      </a:endParaRPr>
                    </a:p>
                  </a:txBody>
                  <a:tcPr marL="9279" marR="9279" marT="9279" marB="0" anchor="ctr"/>
                </a:tc>
              </a:tr>
              <a:tr h="227001">
                <a:tc>
                  <a:txBody>
                    <a:bodyPr/>
                    <a:lstStyle/>
                    <a:p>
                      <a:pPr algn="ctr" fontAlgn="b"/>
                      <a:endParaRPr lang="ru-RU" sz="1000" b="0" i="0" u="none" strike="noStrike" dirty="0">
                        <a:solidFill>
                          <a:srgbClr val="FFFF00"/>
                        </a:solidFill>
                        <a:effectLst>
                          <a:outerShdw blurRad="38100" dist="38100" dir="2700000" algn="tl">
                            <a:srgbClr val="000000">
                              <a:alpha val="43137"/>
                            </a:srgbClr>
                          </a:outerShdw>
                        </a:effectLst>
                        <a:latin typeface="+mn-lt"/>
                      </a:endParaRPr>
                    </a:p>
                  </a:txBody>
                  <a:tcPr marL="9279" marR="9279" marT="9279" marB="0" anchor="ctr"/>
                </a:tc>
                <a:tc>
                  <a:txBody>
                    <a:bodyPr/>
                    <a:lstStyle/>
                    <a:p>
                      <a:pPr algn="ctr" fontAlgn="b"/>
                      <a:r>
                        <a:rPr lang="en-US" sz="1000" u="none" strike="noStrike"/>
                        <a:t>F</a:t>
                      </a:r>
                      <a:endParaRPr lang="en-US" sz="1000" b="1"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-0,081</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-0,134</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dirty="0"/>
                        <a:t>0,200</a:t>
                      </a:r>
                      <a:endParaRPr lang="ru-RU" sz="1000" b="0" i="0" u="none" strike="noStrike" dirty="0">
                        <a:solidFill>
                          <a:sysClr val="windowText" lastClr="000000"/>
                        </a:solidFill>
                        <a:latin typeface="+mn-lt"/>
                      </a:endParaRPr>
                    </a:p>
                  </a:txBody>
                  <a:tcPr marL="9279" marR="9279" marT="9279" marB="0" anchor="ctr"/>
                </a:tc>
                <a:tc>
                  <a:txBody>
                    <a:bodyPr/>
                    <a:lstStyle/>
                    <a:p>
                      <a:pPr algn="ctr" fontAlgn="b"/>
                      <a:r>
                        <a:rPr lang="ru-RU" sz="1000" u="none" strike="noStrike" dirty="0"/>
                        <a:t>0,065</a:t>
                      </a:r>
                      <a:endParaRPr lang="ru-RU" sz="1000" b="0" i="0" u="none" strike="noStrike" dirty="0">
                        <a:solidFill>
                          <a:sysClr val="windowText" lastClr="000000"/>
                        </a:solidFill>
                        <a:latin typeface="+mn-lt"/>
                      </a:endParaRPr>
                    </a:p>
                  </a:txBody>
                  <a:tcPr marL="9279" marR="9279" marT="9279" marB="0" anchor="ctr"/>
                </a:tc>
                <a:tc>
                  <a:txBody>
                    <a:bodyPr/>
                    <a:lstStyle/>
                    <a:p>
                      <a:pPr algn="ctr" fontAlgn="b"/>
                      <a:r>
                        <a:rPr lang="ru-RU" sz="1000" u="none" strike="noStrike" dirty="0"/>
                        <a:t>-0,161</a:t>
                      </a:r>
                      <a:endParaRPr lang="ru-RU" sz="1000" b="0" i="0" u="none" strike="noStrike" dirty="0">
                        <a:solidFill>
                          <a:sysClr val="windowText" lastClr="000000"/>
                        </a:solidFill>
                        <a:latin typeface="+mn-lt"/>
                      </a:endParaRPr>
                    </a:p>
                  </a:txBody>
                  <a:tcPr marL="9279" marR="9279" marT="9279" marB="0" anchor="ctr"/>
                </a:tc>
                <a:tc>
                  <a:txBody>
                    <a:bodyPr/>
                    <a:lstStyle/>
                    <a:p>
                      <a:pPr algn="ctr" fontAlgn="b"/>
                      <a:r>
                        <a:rPr lang="ru-RU" sz="1000" u="none" strike="noStrike" dirty="0"/>
                        <a:t>0,050</a:t>
                      </a:r>
                      <a:endParaRPr lang="ru-RU" sz="1000" b="0" i="0" u="none" strike="noStrike" dirty="0">
                        <a:solidFill>
                          <a:sysClr val="windowText" lastClr="000000"/>
                        </a:solidFill>
                        <a:latin typeface="+mn-lt"/>
                      </a:endParaRPr>
                    </a:p>
                  </a:txBody>
                  <a:tcPr marL="9279" marR="9279" marT="9279" marB="0" anchor="ctr"/>
                </a:tc>
                <a:tc>
                  <a:txBody>
                    <a:bodyPr/>
                    <a:lstStyle/>
                    <a:p>
                      <a:pPr algn="ctr" fontAlgn="b"/>
                      <a:r>
                        <a:rPr lang="ru-RU" sz="1000" u="none" strike="noStrike"/>
                        <a:t>-0,030</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dirty="0"/>
                        <a:t>0,439</a:t>
                      </a:r>
                      <a:endParaRPr lang="ru-RU" sz="1000" b="0" i="0" u="none" strike="noStrike" dirty="0">
                        <a:solidFill>
                          <a:sysClr val="windowText" lastClr="000000"/>
                        </a:solidFill>
                        <a:latin typeface="+mn-lt"/>
                      </a:endParaRPr>
                    </a:p>
                  </a:txBody>
                  <a:tcPr marL="9279" marR="9279" marT="9279" marB="0" anchor="ctr"/>
                </a:tc>
                <a:tc>
                  <a:txBody>
                    <a:bodyPr/>
                    <a:lstStyle/>
                    <a:p>
                      <a:pPr algn="ctr" fontAlgn="b"/>
                      <a:r>
                        <a:rPr lang="ru-RU" sz="1000" u="none" strike="noStrike" dirty="0"/>
                        <a:t>0,156</a:t>
                      </a:r>
                      <a:endParaRPr lang="ru-RU" sz="1000" b="0" i="0" u="none" strike="noStrike" dirty="0">
                        <a:solidFill>
                          <a:sysClr val="windowText" lastClr="000000"/>
                        </a:solidFill>
                        <a:latin typeface="+mn-lt"/>
                      </a:endParaRPr>
                    </a:p>
                  </a:txBody>
                  <a:tcPr marL="9279" marR="9279" marT="9279" marB="0" anchor="ctr"/>
                </a:tc>
                <a:tc>
                  <a:txBody>
                    <a:bodyPr/>
                    <a:lstStyle/>
                    <a:p>
                      <a:pPr algn="ctr" fontAlgn="b"/>
                      <a:r>
                        <a:rPr lang="ru-RU" sz="1000" u="none" strike="noStrike"/>
                        <a:t>-0,099</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-0,102</a:t>
                      </a:r>
                      <a:endParaRPr lang="ru-RU" sz="1000" b="0" i="0" u="none" strike="noStrike">
                        <a:solidFill>
                          <a:sysClr val="windowText" lastClr="000000"/>
                        </a:solidFill>
                        <a:latin typeface="+mn-lt"/>
                      </a:endParaRPr>
                    </a:p>
                  </a:txBody>
                  <a:tcPr marL="9279" marR="9279" marT="9279" marB="0" anchor="ctr"/>
                </a:tc>
              </a:tr>
              <a:tr h="227001">
                <a:tc>
                  <a:txBody>
                    <a:bodyPr/>
                    <a:lstStyle/>
                    <a:p>
                      <a:pPr algn="ctr" fontAlgn="b"/>
                      <a:r>
                        <a:rPr lang="en-US" sz="1000" u="none" strike="noStrike" dirty="0">
                          <a:effectLst>
                            <a:outerShdw blurRad="38100" dist="38100" dir="2700000" algn="tl">
                              <a:srgbClr val="000000">
                                <a:alpha val="43137"/>
                              </a:srgbClr>
                            </a:outerShdw>
                          </a:effectLst>
                        </a:rPr>
                        <a:t>SIM</a:t>
                      </a:r>
                      <a:endParaRPr lang="en-US" sz="1000" b="0" i="0" u="none" strike="noStrike" dirty="0">
                        <a:solidFill>
                          <a:srgbClr val="FFFF00"/>
                        </a:solidFill>
                        <a:effectLst>
                          <a:outerShdw blurRad="38100" dist="38100" dir="2700000" algn="tl">
                            <a:srgbClr val="000000">
                              <a:alpha val="43137"/>
                            </a:srgbClr>
                          </a:outerShdw>
                        </a:effectLst>
                        <a:latin typeface="+mn-lt"/>
                      </a:endParaRPr>
                    </a:p>
                  </a:txBody>
                  <a:tcPr marL="9279" marR="9279" marT="9279" marB="0" anchor="ctr"/>
                </a:tc>
                <a:tc>
                  <a:txBody>
                    <a:bodyPr/>
                    <a:lstStyle/>
                    <a:p>
                      <a:pPr algn="ctr" fontAlgn="b"/>
                      <a:r>
                        <a:rPr lang="en-US" sz="1000" u="none" strike="noStrike"/>
                        <a:t>Na</a:t>
                      </a:r>
                      <a:endParaRPr lang="en-US" sz="1000" b="1"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8</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5</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11</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4</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6</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8</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8</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5</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4</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6</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5</a:t>
                      </a:r>
                      <a:endParaRPr lang="ru-RU" sz="1000" b="0" i="0" u="none" strike="noStrike">
                        <a:solidFill>
                          <a:sysClr val="windowText" lastClr="000000"/>
                        </a:solidFill>
                        <a:latin typeface="+mn-lt"/>
                      </a:endParaRPr>
                    </a:p>
                  </a:txBody>
                  <a:tcPr marL="9279" marR="9279" marT="9279" marB="0" anchor="ctr"/>
                </a:tc>
              </a:tr>
              <a:tr h="227001">
                <a:tc>
                  <a:txBody>
                    <a:bodyPr/>
                    <a:lstStyle/>
                    <a:p>
                      <a:pPr algn="ctr" fontAlgn="b"/>
                      <a:endParaRPr lang="ru-RU" sz="1000" b="0" i="0" u="none" strike="noStrike" dirty="0">
                        <a:solidFill>
                          <a:srgbClr val="FFFF00"/>
                        </a:solidFill>
                        <a:effectLst>
                          <a:outerShdw blurRad="38100" dist="38100" dir="2700000" algn="tl">
                            <a:srgbClr val="000000">
                              <a:alpha val="43137"/>
                            </a:srgbClr>
                          </a:outerShdw>
                        </a:effectLst>
                        <a:latin typeface="+mn-lt"/>
                      </a:endParaRPr>
                    </a:p>
                  </a:txBody>
                  <a:tcPr marL="9279" marR="9279" marT="9279" marB="0" anchor="ctr"/>
                </a:tc>
                <a:tc>
                  <a:txBody>
                    <a:bodyPr/>
                    <a:lstStyle/>
                    <a:p>
                      <a:pPr algn="ctr" fontAlgn="b"/>
                      <a:r>
                        <a:rPr lang="en-US" sz="1000" u="none" strike="noStrike"/>
                        <a:t>F</a:t>
                      </a:r>
                      <a:endParaRPr lang="en-US" sz="1000" b="1"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-0,204</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-0,045</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-0,037</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-0,303</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-0,222</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dirty="0"/>
                        <a:t>-0,223</a:t>
                      </a:r>
                      <a:endParaRPr lang="ru-RU" sz="1000" b="0" i="0" u="none" strike="noStrike" dirty="0">
                        <a:solidFill>
                          <a:sysClr val="windowText" lastClr="000000"/>
                        </a:solidFill>
                        <a:latin typeface="+mn-lt"/>
                      </a:endParaRPr>
                    </a:p>
                  </a:txBody>
                  <a:tcPr marL="9279" marR="9279" marT="9279" marB="0" anchor="ctr"/>
                </a:tc>
                <a:tc>
                  <a:txBody>
                    <a:bodyPr/>
                    <a:lstStyle/>
                    <a:p>
                      <a:pPr algn="ctr" fontAlgn="b"/>
                      <a:r>
                        <a:rPr lang="ru-RU" sz="1000" u="none" strike="noStrike" dirty="0"/>
                        <a:t>0,045</a:t>
                      </a:r>
                      <a:endParaRPr lang="ru-RU" sz="1000" b="0" i="0" u="none" strike="noStrike" dirty="0">
                        <a:solidFill>
                          <a:sysClr val="windowText" lastClr="000000"/>
                        </a:solidFill>
                        <a:latin typeface="+mn-lt"/>
                      </a:endParaRPr>
                    </a:p>
                  </a:txBody>
                  <a:tcPr marL="9279" marR="9279" marT="9279" marB="0" anchor="ctr"/>
                </a:tc>
                <a:tc>
                  <a:txBody>
                    <a:bodyPr/>
                    <a:lstStyle/>
                    <a:p>
                      <a:pPr algn="ctr" fontAlgn="b"/>
                      <a:r>
                        <a:rPr lang="ru-RU" sz="1000" u="none" strike="noStrike"/>
                        <a:t>-0,177</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-0,001</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-0,123</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-0,031</a:t>
                      </a:r>
                      <a:endParaRPr lang="ru-RU" sz="1000" b="0" i="0" u="none" strike="noStrike">
                        <a:solidFill>
                          <a:sysClr val="windowText" lastClr="000000"/>
                        </a:solidFill>
                        <a:latin typeface="+mn-lt"/>
                      </a:endParaRPr>
                    </a:p>
                  </a:txBody>
                  <a:tcPr marL="9279" marR="9279" marT="9279" marB="0" anchor="ctr"/>
                </a:tc>
              </a:tr>
              <a:tr h="227001">
                <a:tc>
                  <a:txBody>
                    <a:bodyPr/>
                    <a:lstStyle/>
                    <a:p>
                      <a:pPr algn="ctr" fontAlgn="b"/>
                      <a:r>
                        <a:rPr lang="en-US" sz="1000" u="none" strike="noStrike" dirty="0">
                          <a:effectLst>
                            <a:outerShdw blurRad="38100" dist="38100" dir="2700000" algn="tl">
                              <a:srgbClr val="000000">
                                <a:alpha val="43137"/>
                              </a:srgbClr>
                            </a:outerShdw>
                          </a:effectLst>
                        </a:rPr>
                        <a:t>HOL</a:t>
                      </a:r>
                      <a:endParaRPr lang="en-US" sz="1000" b="0" i="0" u="none" strike="noStrike" dirty="0">
                        <a:solidFill>
                          <a:srgbClr val="FFFF00"/>
                        </a:solidFill>
                        <a:effectLst>
                          <a:outerShdw blurRad="38100" dist="38100" dir="2700000" algn="tl">
                            <a:srgbClr val="000000">
                              <a:alpha val="43137"/>
                            </a:srgbClr>
                          </a:outerShdw>
                        </a:effectLst>
                        <a:latin typeface="+mn-lt"/>
                      </a:endParaRPr>
                    </a:p>
                  </a:txBody>
                  <a:tcPr marL="9279" marR="9279" marT="9279" marB="0" anchor="ctr"/>
                </a:tc>
                <a:tc>
                  <a:txBody>
                    <a:bodyPr/>
                    <a:lstStyle/>
                    <a:p>
                      <a:pPr algn="ctr" fontAlgn="b"/>
                      <a:r>
                        <a:rPr lang="en-US" sz="1000" u="none" strike="noStrike"/>
                        <a:t>Na</a:t>
                      </a:r>
                      <a:endParaRPr lang="en-US" sz="1000" b="1"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8</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5</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8</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6</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4</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7</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4</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5</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4</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5</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4</a:t>
                      </a:r>
                      <a:endParaRPr lang="ru-RU" sz="1000" b="0" i="0" u="none" strike="noStrike">
                        <a:solidFill>
                          <a:sysClr val="windowText" lastClr="000000"/>
                        </a:solidFill>
                        <a:latin typeface="+mn-lt"/>
                      </a:endParaRPr>
                    </a:p>
                  </a:txBody>
                  <a:tcPr marL="9279" marR="9279" marT="9279" marB="0" anchor="ctr"/>
                </a:tc>
              </a:tr>
              <a:tr h="227001">
                <a:tc>
                  <a:txBody>
                    <a:bodyPr/>
                    <a:lstStyle/>
                    <a:p>
                      <a:pPr algn="ctr" fontAlgn="b"/>
                      <a:endParaRPr lang="ru-RU" sz="1000" b="0" i="0" u="none" strike="noStrike">
                        <a:solidFill>
                          <a:sysClr val="windowText" lastClr="000000"/>
                        </a:solidFill>
                        <a:latin typeface="+mn-lt"/>
                      </a:endParaRPr>
                    </a:p>
                  </a:txBody>
                  <a:tcPr marL="9279" marR="9279" marT="9279" marB="0" anchor="ctr"/>
                </a:tc>
                <a:tc>
                  <a:txBody>
                    <a:bodyPr/>
                    <a:lstStyle/>
                    <a:p>
                      <a:pPr algn="ctr" fontAlgn="b"/>
                      <a:r>
                        <a:rPr lang="en-US" sz="1000" u="none" strike="noStrike"/>
                        <a:t>F</a:t>
                      </a:r>
                      <a:endParaRPr lang="en-US" sz="1000" b="1"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-0,069</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0,176</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dirty="0"/>
                        <a:t>-0,060</a:t>
                      </a:r>
                      <a:endParaRPr lang="ru-RU" sz="1000" b="0" i="0" u="none" strike="noStrike" dirty="0">
                        <a:solidFill>
                          <a:sysClr val="windowText" lastClr="000000"/>
                        </a:solidFill>
                        <a:latin typeface="+mn-lt"/>
                      </a:endParaRPr>
                    </a:p>
                  </a:txBody>
                  <a:tcPr marL="9279" marR="9279" marT="9279" marB="0" anchor="ctr"/>
                </a:tc>
                <a:tc>
                  <a:txBody>
                    <a:bodyPr/>
                    <a:lstStyle/>
                    <a:p>
                      <a:pPr algn="ctr" fontAlgn="b"/>
                      <a:r>
                        <a:rPr lang="ru-RU" sz="1000" u="none" strike="noStrike"/>
                        <a:t>0,027</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-0,175</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0,167</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-0,214</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0,067</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0,047</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a:t>-0,086</a:t>
                      </a:r>
                      <a:endParaRPr lang="ru-RU" sz="1000" b="0" i="0" u="none" strike="noStrike">
                        <a:solidFill>
                          <a:sysClr val="windowText" lastClr="000000"/>
                        </a:solidFill>
                        <a:latin typeface="+mn-lt"/>
                      </a:endParaRPr>
                    </a:p>
                  </a:txBody>
                  <a:tcPr marL="9279" marR="9279" marT="9279" marB="0" anchor="ctr"/>
                </a:tc>
                <a:tc>
                  <a:txBody>
                    <a:bodyPr/>
                    <a:lstStyle/>
                    <a:p>
                      <a:pPr algn="ctr" fontAlgn="b"/>
                      <a:r>
                        <a:rPr lang="ru-RU" sz="1000" u="none" strike="noStrike" dirty="0"/>
                        <a:t>-0,225</a:t>
                      </a:r>
                      <a:endParaRPr lang="ru-RU" sz="1000" b="0" i="0" u="none" strike="noStrike" dirty="0">
                        <a:solidFill>
                          <a:sysClr val="windowText" lastClr="000000"/>
                        </a:solidFill>
                        <a:latin typeface="+mn-lt"/>
                      </a:endParaRPr>
                    </a:p>
                  </a:txBody>
                  <a:tcPr marL="9279" marR="9279" marT="9279" marB="0" anchor="ctr"/>
                </a:tc>
              </a:tr>
            </a:tbl>
          </a:graphicData>
        </a:graphic>
      </p:graphicFrame>
      <p:sp>
        <p:nvSpPr>
          <p:cNvPr id="16" name="Прямоугольник 15"/>
          <p:cNvSpPr/>
          <p:nvPr/>
        </p:nvSpPr>
        <p:spPr>
          <a:xfrm>
            <a:off x="777672" y="6064898"/>
            <a:ext cx="2450543" cy="276999"/>
          </a:xfrm>
          <a:prstGeom prst="rect">
            <a:avLst/>
          </a:prstGeom>
        </p:spPr>
        <p:txBody>
          <a:bodyPr wrap="none">
            <a:spAutoFit/>
          </a:bodyPr>
          <a:lstStyle/>
          <a:p>
            <a:r>
              <a:rPr lang="en-US" sz="1200" dirty="0">
                <a:solidFill>
                  <a:srgbClr val="000000"/>
                </a:solidFill>
                <a:latin typeface="Palatino Linotype" panose="02040502050505030304" pitchFamily="18" charset="0"/>
                <a:ea typeface="DengXian"/>
                <a:cs typeface="Times New Roman" panose="02020603050405020304" pitchFamily="18" charset="0"/>
              </a:rPr>
              <a:t>N - No. Alleles; F – fixation index</a:t>
            </a:r>
            <a:endParaRPr lang="ru-RU" sz="1200" dirty="0"/>
          </a:p>
        </p:txBody>
      </p:sp>
    </p:spTree>
    <p:extLst>
      <p:ext uri="{BB962C8B-B14F-4D97-AF65-F5344CB8AC3E}">
        <p14:creationId xmlns:p14="http://schemas.microsoft.com/office/powerpoint/2010/main" val="2226662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7498" y="109647"/>
            <a:ext cx="8153400" cy="461665"/>
          </a:xfrm>
          <a:prstGeom prst="rect">
            <a:avLst/>
          </a:prstGeom>
          <a:noFill/>
        </p:spPr>
        <p:txBody>
          <a:bodyPr wrap="square" rtlCol="0">
            <a:spAutoFit/>
          </a:bodyPr>
          <a:lstStyle/>
          <a:p>
            <a:r>
              <a:rPr lang="fr-FR" sz="2400" b="1" dirty="0" smtClean="0">
                <a:latin typeface="Palatino Linotype" panose="02040502050505030304" pitchFamily="18" charset="0"/>
              </a:rPr>
              <a:t>Results</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xmlns=""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12" name="Прямоугольник 11"/>
          <p:cNvSpPr/>
          <p:nvPr/>
        </p:nvSpPr>
        <p:spPr>
          <a:xfrm>
            <a:off x="197498" y="571312"/>
            <a:ext cx="8870302" cy="881780"/>
          </a:xfrm>
          <a:prstGeom prst="rect">
            <a:avLst/>
          </a:prstGeom>
        </p:spPr>
        <p:txBody>
          <a:bodyPr wrap="square">
            <a:spAutoFit/>
          </a:bodyPr>
          <a:lstStyle/>
          <a:p>
            <a:pPr indent="269875" algn="just">
              <a:lnSpc>
                <a:spcPct val="95000"/>
              </a:lnSpc>
              <a:spcAft>
                <a:spcPts val="0"/>
              </a:spcAft>
            </a:pPr>
            <a:r>
              <a:rPr lang="en-US" dirty="0">
                <a:latin typeface="Palatino Linotype" panose="02040502050505030304" pitchFamily="18" charset="0"/>
              </a:rPr>
              <a:t>Analysis of the Neighbor Net </a:t>
            </a:r>
            <a:r>
              <a:rPr lang="en-US" dirty="0" smtClean="0">
                <a:latin typeface="Palatino Linotype" panose="02040502050505030304" pitchFamily="18" charset="0"/>
              </a:rPr>
              <a:t>graph</a:t>
            </a:r>
            <a:r>
              <a:rPr lang="ru-RU" dirty="0">
                <a:latin typeface="Palatino Linotype" panose="02040502050505030304" pitchFamily="18" charset="0"/>
              </a:rPr>
              <a:t> </a:t>
            </a:r>
            <a:r>
              <a:rPr lang="en-US" dirty="0" smtClean="0">
                <a:latin typeface="Palatino Linotype" panose="02040502050505030304" pitchFamily="18" charset="0"/>
              </a:rPr>
              <a:t>showed </a:t>
            </a:r>
            <a:r>
              <a:rPr lang="en-US" dirty="0">
                <a:latin typeface="Palatino Linotype" panose="02040502050505030304" pitchFamily="18" charset="0"/>
              </a:rPr>
              <a:t>a presence of genetic relationships between the GS, BS, and RS groups as well as provided evidence of a common origin of the BS and BS_G groups. Holsteins and Simmentals formed separate branches</a:t>
            </a:r>
            <a:r>
              <a:rPr lang="en-US" dirty="0" smtClean="0">
                <a:latin typeface="Palatino Linotype" panose="02040502050505030304" pitchFamily="18" charset="0"/>
              </a:rPr>
              <a:t>.</a:t>
            </a:r>
            <a:endParaRPr lang="ru-RU" dirty="0">
              <a:latin typeface="Palatino Linotype" panose="02040502050505030304" pitchFamily="18" charset="0"/>
            </a:endParaRPr>
          </a:p>
        </p:txBody>
      </p:sp>
      <p:pic>
        <p:nvPicPr>
          <p:cNvPr id="20" name="Рисунок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16" y="1548567"/>
            <a:ext cx="6582850" cy="4189087"/>
          </a:xfrm>
          <a:prstGeom prst="rect">
            <a:avLst/>
          </a:prstGeom>
        </p:spPr>
      </p:pic>
      <p:sp>
        <p:nvSpPr>
          <p:cNvPr id="14" name="Прямоугольник 13"/>
          <p:cNvSpPr/>
          <p:nvPr/>
        </p:nvSpPr>
        <p:spPr>
          <a:xfrm>
            <a:off x="894184" y="5833130"/>
            <a:ext cx="6142342" cy="523220"/>
          </a:xfrm>
          <a:prstGeom prst="rect">
            <a:avLst/>
          </a:prstGeom>
        </p:spPr>
        <p:txBody>
          <a:bodyPr wrap="square">
            <a:spAutoFit/>
          </a:bodyPr>
          <a:lstStyle/>
          <a:p>
            <a:pPr algn="ctr"/>
            <a:r>
              <a:rPr lang="en-US" sz="1400" i="1" dirty="0" err="1">
                <a:latin typeface="Palatino Linotype" panose="02040502050505030304" pitchFamily="18" charset="0"/>
              </a:rPr>
              <a:t>Dendrogram</a:t>
            </a:r>
            <a:r>
              <a:rPr lang="en-US" sz="1400" i="1" dirty="0">
                <a:latin typeface="Palatino Linotype" panose="02040502050505030304" pitchFamily="18" charset="0"/>
              </a:rPr>
              <a:t> based on pairwise genetic distances (</a:t>
            </a:r>
            <a:r>
              <a:rPr lang="en-US" sz="1400" i="1" dirty="0" err="1">
                <a:latin typeface="Palatino Linotype" panose="02040502050505030304" pitchFamily="18" charset="0"/>
              </a:rPr>
              <a:t>DJost</a:t>
            </a:r>
            <a:r>
              <a:rPr lang="en-US" sz="1400" i="1" dirty="0">
                <a:latin typeface="Palatino Linotype" panose="02040502050505030304" pitchFamily="18" charset="0"/>
              </a:rPr>
              <a:t>), plotted using the </a:t>
            </a:r>
            <a:r>
              <a:rPr lang="en-US" sz="1400" i="1" dirty="0" err="1">
                <a:latin typeface="Palatino Linotype" panose="02040502050505030304" pitchFamily="18" charset="0"/>
              </a:rPr>
              <a:t>NeighborNet</a:t>
            </a:r>
            <a:r>
              <a:rPr lang="en-US" sz="1400" i="1" dirty="0">
                <a:latin typeface="Palatino Linotype" panose="02040502050505030304" pitchFamily="18" charset="0"/>
              </a:rPr>
              <a:t> algorithm</a:t>
            </a:r>
            <a:endParaRPr lang="ru-RU" sz="1400" i="1" dirty="0">
              <a:latin typeface="Palatino Linotype" panose="02040502050505030304" pitchFamily="18" charset="0"/>
            </a:endParaRPr>
          </a:p>
        </p:txBody>
      </p:sp>
    </p:spTree>
    <p:extLst>
      <p:ext uri="{BB962C8B-B14F-4D97-AF65-F5344CB8AC3E}">
        <p14:creationId xmlns:p14="http://schemas.microsoft.com/office/powerpoint/2010/main" val="15532391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xmlns="" id="{A5167FAE-FF17-41D6-8ABE-92021A934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3" name="Прямоугольник 2"/>
          <p:cNvSpPr/>
          <p:nvPr/>
        </p:nvSpPr>
        <p:spPr>
          <a:xfrm>
            <a:off x="226423" y="283088"/>
            <a:ext cx="8778240" cy="1754326"/>
          </a:xfrm>
          <a:prstGeom prst="rect">
            <a:avLst/>
          </a:prstGeom>
        </p:spPr>
        <p:txBody>
          <a:bodyPr wrap="square">
            <a:spAutoFit/>
          </a:bodyPr>
          <a:lstStyle/>
          <a:p>
            <a:pPr algn="just"/>
            <a:r>
              <a:rPr lang="en-US" dirty="0">
                <a:latin typeface="Palatino Linotype" panose="02040502050505030304" pitchFamily="18" charset="0"/>
              </a:rPr>
              <a:t>Based on cluster analysis, an endemic population of mountain cattle was identified. Most of the identified endemic animals belonged to the samples from the most remote area, characterized by rocky and rugged terrain. The remaining cattle groups showed a high degree of membership in their own cluster. In addition, we found differences between Brown Swiss from Caucasian branch and those, which were brought from Germany.</a:t>
            </a:r>
            <a:endParaRPr lang="ru-RU" dirty="0">
              <a:latin typeface="Palatino Linotype" panose="02040502050505030304" pitchFamily="18"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423" y="4745780"/>
            <a:ext cx="6975566" cy="190500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423" y="2037414"/>
            <a:ext cx="3178629" cy="2546169"/>
          </a:xfrm>
          <a:prstGeom prst="rect">
            <a:avLst/>
          </a:prstGeom>
        </p:spPr>
      </p:pic>
      <p:pic>
        <p:nvPicPr>
          <p:cNvPr id="7" name="Рисунок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0479" y="2037414"/>
            <a:ext cx="3394892" cy="2546169"/>
          </a:xfrm>
          <a:prstGeom prst="rect">
            <a:avLst/>
          </a:prstGeom>
        </p:spPr>
      </p:pic>
    </p:spTree>
    <p:extLst>
      <p:ext uri="{BB962C8B-B14F-4D97-AF65-F5344CB8AC3E}">
        <p14:creationId xmlns:p14="http://schemas.microsoft.com/office/powerpoint/2010/main" val="2316250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609600"/>
            <a:ext cx="8153400" cy="461665"/>
          </a:xfrm>
          <a:prstGeom prst="rect">
            <a:avLst/>
          </a:prstGeom>
          <a:noFill/>
        </p:spPr>
        <p:txBody>
          <a:bodyPr wrap="square" rtlCol="0">
            <a:spAutoFit/>
          </a:bodyPr>
          <a:lstStyle/>
          <a:p>
            <a:r>
              <a:rPr lang="fr-FR" sz="2400" b="1" dirty="0" smtClean="0">
                <a:latin typeface="Palatino Linotype" panose="02040502050505030304" pitchFamily="18" charset="0"/>
              </a:rPr>
              <a:t>Acknowledgments</a:t>
            </a:r>
            <a:endParaRPr lang="fr-FR" sz="2400"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7</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xmlns="" id="{6EDDC88E-74FE-4B4E-802D-50142AF30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
        <p:nvSpPr>
          <p:cNvPr id="7" name="Прямоугольник 6"/>
          <p:cNvSpPr/>
          <p:nvPr/>
        </p:nvSpPr>
        <p:spPr>
          <a:xfrm>
            <a:off x="2442949" y="1606597"/>
            <a:ext cx="6320051" cy="646331"/>
          </a:xfrm>
          <a:prstGeom prst="rect">
            <a:avLst/>
          </a:prstGeom>
        </p:spPr>
        <p:txBody>
          <a:bodyPr wrap="square">
            <a:spAutoFit/>
          </a:bodyPr>
          <a:lstStyle/>
          <a:p>
            <a:r>
              <a:rPr lang="en-US" kern="0" dirty="0">
                <a:solidFill>
                  <a:srgbClr val="000000"/>
                </a:solidFill>
                <a:latin typeface="Times New Roman" panose="02020603050405020304" pitchFamily="18" charset="0"/>
                <a:ea typeface="Times New Roman" panose="02020603050405020304" pitchFamily="18" charset="0"/>
              </a:rPr>
              <a:t>The study was funded by </a:t>
            </a:r>
            <a:r>
              <a:rPr lang="en-US" kern="0" dirty="0" smtClean="0">
                <a:solidFill>
                  <a:srgbClr val="000000"/>
                </a:solidFill>
                <a:latin typeface="Times New Roman" panose="02020603050405020304" pitchFamily="18" charset="0"/>
                <a:ea typeface="Times New Roman" panose="02020603050405020304" pitchFamily="18" charset="0"/>
              </a:rPr>
              <a:t>the</a:t>
            </a:r>
            <a:r>
              <a:rPr lang="ru-RU" kern="0" dirty="0" smtClean="0">
                <a:solidFill>
                  <a:srgbClr val="000000"/>
                </a:solidFill>
                <a:latin typeface="Times New Roman" panose="02020603050405020304" pitchFamily="18" charset="0"/>
                <a:ea typeface="Times New Roman" panose="02020603050405020304" pitchFamily="18" charset="0"/>
              </a:rPr>
              <a:t> </a:t>
            </a:r>
            <a:r>
              <a:rPr lang="en-US" kern="0" dirty="0" smtClean="0">
                <a:solidFill>
                  <a:srgbClr val="000000"/>
                </a:solidFill>
                <a:latin typeface="Times New Roman" panose="02020603050405020304" pitchFamily="18" charset="0"/>
                <a:ea typeface="Times New Roman" panose="02020603050405020304" pitchFamily="18" charset="0"/>
              </a:rPr>
              <a:t>Ministry </a:t>
            </a:r>
            <a:r>
              <a:rPr lang="en-US" kern="0" dirty="0">
                <a:solidFill>
                  <a:srgbClr val="000000"/>
                </a:solidFill>
                <a:latin typeface="Times New Roman" panose="02020603050405020304" pitchFamily="18" charset="0"/>
                <a:ea typeface="Times New Roman" panose="02020603050405020304" pitchFamily="18" charset="0"/>
              </a:rPr>
              <a:t>of Science and Higher Education of the Russian Federation </a:t>
            </a:r>
            <a:r>
              <a:rPr lang="en-US" kern="0" dirty="0" smtClean="0">
                <a:solidFill>
                  <a:srgbClr val="000000"/>
                </a:solidFill>
                <a:latin typeface="Times New Roman" panose="02020603050405020304" pitchFamily="18" charset="0"/>
                <a:ea typeface="Times New Roman" panose="02020603050405020304" pitchFamily="18" charset="0"/>
              </a:rPr>
              <a:t>theme</a:t>
            </a:r>
            <a:r>
              <a:rPr lang="ru-RU" kern="0" dirty="0" smtClean="0">
                <a:solidFill>
                  <a:srgbClr val="000000"/>
                </a:solidFill>
                <a:latin typeface="Times New Roman" panose="02020603050405020304" pitchFamily="18" charset="0"/>
                <a:ea typeface="Times New Roman" panose="02020603050405020304" pitchFamily="18" charset="0"/>
              </a:rPr>
              <a:t> </a:t>
            </a:r>
            <a:r>
              <a:rPr lang="en-US" kern="0" dirty="0" smtClean="0">
                <a:solidFill>
                  <a:srgbClr val="000000"/>
                </a:solidFill>
                <a:latin typeface="Times New Roman" panose="02020603050405020304" pitchFamily="18" charset="0"/>
                <a:ea typeface="Times New Roman" panose="02020603050405020304" pitchFamily="18" charset="0"/>
              </a:rPr>
              <a:t>0445-2019-0024</a:t>
            </a:r>
            <a:endParaRPr lang="ru-RU" dirty="0"/>
          </a:p>
        </p:txBody>
      </p:sp>
      <p:pic>
        <p:nvPicPr>
          <p:cNvPr id="8" name="Picture 2" descr="Эмблема Министерств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32692"/>
            <a:ext cx="1096370" cy="1154844"/>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a:extLst>
              <a:ext uri="{FF2B5EF4-FFF2-40B4-BE49-F238E27FC236}">
                <a16:creationId xmlns:a16="http://schemas.microsoft.com/office/drawing/2014/main" xmlns="" id="{173B56A6-030A-4B44-8FA3-AF7A80102F4E}"/>
              </a:ext>
            </a:extLst>
          </p:cNvPr>
          <p:cNvSpPr/>
          <p:nvPr/>
        </p:nvSpPr>
        <p:spPr>
          <a:xfrm>
            <a:off x="609600" y="3377641"/>
            <a:ext cx="7970293" cy="769441"/>
          </a:xfrm>
          <a:prstGeom prst="rect">
            <a:avLst/>
          </a:prstGeom>
          <a:noFill/>
        </p:spPr>
        <p:txBody>
          <a:bodyPr wrap="square" lIns="91440" tIns="45720" rIns="91440" bIns="45720">
            <a:spAutoFit/>
          </a:bodyPr>
          <a:lstStyle/>
          <a:p>
            <a:pPr algn="ctr"/>
            <a:r>
              <a:rPr lang="en-US" sz="4400" b="1" cap="none" spc="0" dirty="0">
                <a:ln w="9525">
                  <a:solidFill>
                    <a:schemeClr val="bg1"/>
                  </a:solidFill>
                  <a:prstDash val="solid"/>
                </a:ln>
                <a:solidFill>
                  <a:schemeClr val="accent1">
                    <a:lumMod val="50000"/>
                  </a:schemeClr>
                </a:solidFill>
                <a:latin typeface="Palatino Linotype" panose="02040502050505030304" pitchFamily="18" charset="0"/>
              </a:rPr>
              <a:t>Thank you for your attention!</a:t>
            </a:r>
            <a:endParaRPr lang="ru-RU" sz="4400" b="1" cap="none" spc="0" dirty="0">
              <a:ln w="9525">
                <a:solidFill>
                  <a:schemeClr val="bg1"/>
                </a:solidFill>
                <a:prstDash val="solid"/>
              </a:ln>
              <a:solidFill>
                <a:schemeClr val="accent1">
                  <a:lumMod val="50000"/>
                </a:schemeClr>
              </a:solidFill>
              <a:latin typeface="Palatino Linotype" panose="02040502050505030304" pitchFamily="18" charset="0"/>
            </a:endParaRPr>
          </a:p>
        </p:txBody>
      </p:sp>
    </p:spTree>
    <p:extLst>
      <p:ext uri="{BB962C8B-B14F-4D97-AF65-F5344CB8AC3E}">
        <p14:creationId xmlns:p14="http://schemas.microsoft.com/office/powerpoint/2010/main" val="35929829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1810</TotalTime>
  <Words>867</Words>
  <Application>Microsoft Office PowerPoint</Application>
  <PresentationFormat>Экран (4:3)</PresentationFormat>
  <Paragraphs>240</Paragraphs>
  <Slides>7</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7</vt:i4>
      </vt:variant>
    </vt:vector>
  </HeadingPairs>
  <TitlesOfParts>
    <vt:vector size="14" baseType="lpstr">
      <vt:lpstr>Arial</vt:lpstr>
      <vt:lpstr>Calibri</vt:lpstr>
      <vt:lpstr>Calibri Light</vt:lpstr>
      <vt:lpstr>DengXian</vt:lpstr>
      <vt:lpstr>Palatino Linotype</vt:lpstr>
      <vt:lpstr>Times New Roman</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Пользователь Windows</cp:lastModifiedBy>
  <cp:revision>93</cp:revision>
  <dcterms:created xsi:type="dcterms:W3CDTF">2017-05-27T02:37:01Z</dcterms:created>
  <dcterms:modified xsi:type="dcterms:W3CDTF">2022-03-11T10:00:44Z</dcterms:modified>
</cp:coreProperties>
</file>