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7"/>
  </p:notesMasterIdLst>
  <p:handoutMasterIdLst>
    <p:handoutMasterId r:id="rId8"/>
  </p:handoutMasterIdLst>
  <p:sldIdLst>
    <p:sldId id="256" r:id="rId6"/>
  </p:sldIdLst>
  <p:sldSz cx="30275213" cy="42803763"/>
  <p:notesSz cx="6858000" cy="9144000"/>
  <p:defaultTextStyle>
    <a:defPPr>
      <a:defRPr lang="en-US"/>
    </a:defPPr>
    <a:lvl1pPr marL="0" algn="l" defTabSz="2087941" rtl="0" eaLnBrk="1" latinLnBrk="0" hangingPunct="1">
      <a:defRPr sz="8200" kern="1200">
        <a:solidFill>
          <a:schemeClr val="tx1"/>
        </a:solidFill>
        <a:latin typeface="+mn-lt"/>
        <a:ea typeface="+mn-ea"/>
        <a:cs typeface="+mn-cs"/>
      </a:defRPr>
    </a:lvl1pPr>
    <a:lvl2pPr marL="2087941" algn="l" defTabSz="2087941" rtl="0" eaLnBrk="1" latinLnBrk="0" hangingPunct="1">
      <a:defRPr sz="8200" kern="1200">
        <a:solidFill>
          <a:schemeClr val="tx1"/>
        </a:solidFill>
        <a:latin typeface="+mn-lt"/>
        <a:ea typeface="+mn-ea"/>
        <a:cs typeface="+mn-cs"/>
      </a:defRPr>
    </a:lvl2pPr>
    <a:lvl3pPr marL="4175882" algn="l" defTabSz="2087941" rtl="0" eaLnBrk="1" latinLnBrk="0" hangingPunct="1">
      <a:defRPr sz="8200" kern="1200">
        <a:solidFill>
          <a:schemeClr val="tx1"/>
        </a:solidFill>
        <a:latin typeface="+mn-lt"/>
        <a:ea typeface="+mn-ea"/>
        <a:cs typeface="+mn-cs"/>
      </a:defRPr>
    </a:lvl3pPr>
    <a:lvl4pPr marL="6263823" algn="l" defTabSz="2087941" rtl="0" eaLnBrk="1" latinLnBrk="0" hangingPunct="1">
      <a:defRPr sz="8200" kern="1200">
        <a:solidFill>
          <a:schemeClr val="tx1"/>
        </a:solidFill>
        <a:latin typeface="+mn-lt"/>
        <a:ea typeface="+mn-ea"/>
        <a:cs typeface="+mn-cs"/>
      </a:defRPr>
    </a:lvl4pPr>
    <a:lvl5pPr marL="8351764" algn="l" defTabSz="2087941" rtl="0" eaLnBrk="1" latinLnBrk="0" hangingPunct="1">
      <a:defRPr sz="8200" kern="1200">
        <a:solidFill>
          <a:schemeClr val="tx1"/>
        </a:solidFill>
        <a:latin typeface="+mn-lt"/>
        <a:ea typeface="+mn-ea"/>
        <a:cs typeface="+mn-cs"/>
      </a:defRPr>
    </a:lvl5pPr>
    <a:lvl6pPr marL="10439705" algn="l" defTabSz="2087941" rtl="0" eaLnBrk="1" latinLnBrk="0" hangingPunct="1">
      <a:defRPr sz="8200" kern="1200">
        <a:solidFill>
          <a:schemeClr val="tx1"/>
        </a:solidFill>
        <a:latin typeface="+mn-lt"/>
        <a:ea typeface="+mn-ea"/>
        <a:cs typeface="+mn-cs"/>
      </a:defRPr>
    </a:lvl6pPr>
    <a:lvl7pPr marL="12527646" algn="l" defTabSz="2087941" rtl="0" eaLnBrk="1" latinLnBrk="0" hangingPunct="1">
      <a:defRPr sz="8200" kern="1200">
        <a:solidFill>
          <a:schemeClr val="tx1"/>
        </a:solidFill>
        <a:latin typeface="+mn-lt"/>
        <a:ea typeface="+mn-ea"/>
        <a:cs typeface="+mn-cs"/>
      </a:defRPr>
    </a:lvl7pPr>
    <a:lvl8pPr marL="14615587" algn="l" defTabSz="2087941" rtl="0" eaLnBrk="1" latinLnBrk="0" hangingPunct="1">
      <a:defRPr sz="8200" kern="1200">
        <a:solidFill>
          <a:schemeClr val="tx1"/>
        </a:solidFill>
        <a:latin typeface="+mn-lt"/>
        <a:ea typeface="+mn-ea"/>
        <a:cs typeface="+mn-cs"/>
      </a:defRPr>
    </a:lvl8pPr>
    <a:lvl9pPr marL="16703528" algn="l" defTabSz="208794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22F"/>
    <a:srgbClr val="99C74B"/>
    <a:srgbClr val="584330"/>
    <a:srgbClr val="618636"/>
    <a:srgbClr val="373A3A"/>
    <a:srgbClr val="872175"/>
    <a:srgbClr val="569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EF25DE-793A-94D7-74AE-76B65826153E}" v="2" dt="2020-12-22T14:05:24.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226" autoAdjust="0"/>
  </p:normalViewPr>
  <p:slideViewPr>
    <p:cSldViewPr snapToGrid="0">
      <p:cViewPr>
        <p:scale>
          <a:sx n="33" d="100"/>
          <a:sy n="33" d="100"/>
        </p:scale>
        <p:origin x="1181" y="-5102"/>
      </p:cViewPr>
      <p:guideLst>
        <p:guide orient="horz" pos="13481"/>
        <p:guide pos="953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2EE934-69F3-5941-ADF8-9A478A38E988}" type="datetimeFigureOut">
              <a:rPr lang="en-GB"/>
              <a:pPr/>
              <a:t>03/01/2022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96ED16-3541-1041-9F96-E79E95DE9A67}" type="slidenum">
              <a:rPr/>
              <a:pPr/>
              <a:t>‹#›</a:t>
            </a:fld>
            <a:endParaRPr lang="en-US"/>
          </a:p>
        </p:txBody>
      </p:sp>
    </p:spTree>
    <p:extLst>
      <p:ext uri="{BB962C8B-B14F-4D97-AF65-F5344CB8AC3E}">
        <p14:creationId xmlns:p14="http://schemas.microsoft.com/office/powerpoint/2010/main" val="2968647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54A823-6FA9-3743-9310-B3C829E3CFA1}" type="datetimeFigureOut">
              <a:rPr lang="en-GB"/>
              <a:pPr/>
              <a:t>03/01/2022</a:t>
            </a:fld>
            <a:endParaRPr lang="en-US"/>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EED9A5-F830-7F49-9B34-00E0ACAA11F8}" type="slidenum">
              <a:rPr/>
              <a:pPr/>
              <a:t>‹#›</a:t>
            </a:fld>
            <a:endParaRPr lang="en-US"/>
          </a:p>
        </p:txBody>
      </p:sp>
    </p:spTree>
    <p:extLst>
      <p:ext uri="{BB962C8B-B14F-4D97-AF65-F5344CB8AC3E}">
        <p14:creationId xmlns:p14="http://schemas.microsoft.com/office/powerpoint/2010/main" val="14929547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ED9A5-F830-7F49-9B34-00E0ACAA11F8}" type="slidenum">
              <a:rPr lang="lt-LT" smtClean="0"/>
              <a:pPr/>
              <a:t>1</a:t>
            </a:fld>
            <a:endParaRPr lang="lt-LT"/>
          </a:p>
        </p:txBody>
      </p:sp>
    </p:spTree>
    <p:extLst>
      <p:ext uri="{BB962C8B-B14F-4D97-AF65-F5344CB8AC3E}">
        <p14:creationId xmlns:p14="http://schemas.microsoft.com/office/powerpoint/2010/main" val="3213508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087941" rtl="0" eaLnBrk="1" latinLnBrk="0" hangingPunct="1">
        <a:spcBef>
          <a:spcPct val="0"/>
        </a:spcBef>
        <a:buNone/>
        <a:defRPr sz="20100" kern="1200">
          <a:solidFill>
            <a:schemeClr val="tx1"/>
          </a:solidFill>
          <a:latin typeface="+mj-lt"/>
          <a:ea typeface="+mj-ea"/>
          <a:cs typeface="+mj-cs"/>
        </a:defRPr>
      </a:lvl1pPr>
    </p:titleStyle>
    <p:bodyStyle>
      <a:lvl1pPr marL="1565956" indent="-1565956" algn="l" defTabSz="2087941" rtl="0" eaLnBrk="1" latinLnBrk="0" hangingPunct="1">
        <a:spcBef>
          <a:spcPct val="20000"/>
        </a:spcBef>
        <a:buFont typeface="Arial"/>
        <a:buChar char="•"/>
        <a:defRPr sz="14600" kern="1200">
          <a:solidFill>
            <a:schemeClr val="tx1"/>
          </a:solidFill>
          <a:latin typeface="+mn-lt"/>
          <a:ea typeface="+mn-ea"/>
          <a:cs typeface="+mn-cs"/>
        </a:defRPr>
      </a:lvl1pPr>
      <a:lvl2pPr marL="3392904" indent="-1304963" algn="l" defTabSz="2087941" rtl="0" eaLnBrk="1" latinLnBrk="0" hangingPunct="1">
        <a:spcBef>
          <a:spcPct val="20000"/>
        </a:spcBef>
        <a:buFont typeface="Arial"/>
        <a:buChar char="–"/>
        <a:defRPr sz="12800" kern="1200">
          <a:solidFill>
            <a:schemeClr val="tx1"/>
          </a:solidFill>
          <a:latin typeface="+mn-lt"/>
          <a:ea typeface="+mn-ea"/>
          <a:cs typeface="+mn-cs"/>
        </a:defRPr>
      </a:lvl2pPr>
      <a:lvl3pPr marL="5219852" indent="-1043970" algn="l" defTabSz="2087941" rtl="0" eaLnBrk="1" latinLnBrk="0" hangingPunct="1">
        <a:spcBef>
          <a:spcPct val="20000"/>
        </a:spcBef>
        <a:buFont typeface="Arial"/>
        <a:buChar char="•"/>
        <a:defRPr sz="11000" kern="1200">
          <a:solidFill>
            <a:schemeClr val="tx1"/>
          </a:solidFill>
          <a:latin typeface="+mn-lt"/>
          <a:ea typeface="+mn-ea"/>
          <a:cs typeface="+mn-cs"/>
        </a:defRPr>
      </a:lvl3pPr>
      <a:lvl4pPr marL="7307793" indent="-1043970" algn="l" defTabSz="2087941" rtl="0" eaLnBrk="1" latinLnBrk="0" hangingPunct="1">
        <a:spcBef>
          <a:spcPct val="20000"/>
        </a:spcBef>
        <a:buFont typeface="Arial"/>
        <a:buChar char="–"/>
        <a:defRPr sz="9100" kern="1200">
          <a:solidFill>
            <a:schemeClr val="tx1"/>
          </a:solidFill>
          <a:latin typeface="+mn-lt"/>
          <a:ea typeface="+mn-ea"/>
          <a:cs typeface="+mn-cs"/>
        </a:defRPr>
      </a:lvl4pPr>
      <a:lvl5pPr marL="9395734" indent="-1043970" algn="l" defTabSz="2087941" rtl="0" eaLnBrk="1" latinLnBrk="0" hangingPunct="1">
        <a:spcBef>
          <a:spcPct val="20000"/>
        </a:spcBef>
        <a:buFont typeface="Arial"/>
        <a:buChar char="»"/>
        <a:defRPr sz="9100" kern="1200">
          <a:solidFill>
            <a:schemeClr val="tx1"/>
          </a:solidFill>
          <a:latin typeface="+mn-lt"/>
          <a:ea typeface="+mn-ea"/>
          <a:cs typeface="+mn-cs"/>
        </a:defRPr>
      </a:lvl5pPr>
      <a:lvl6pPr marL="11483675" indent="-1043970" algn="l" defTabSz="2087941" rtl="0" eaLnBrk="1" latinLnBrk="0" hangingPunct="1">
        <a:spcBef>
          <a:spcPct val="20000"/>
        </a:spcBef>
        <a:buFont typeface="Arial"/>
        <a:buChar char="•"/>
        <a:defRPr sz="9100" kern="1200">
          <a:solidFill>
            <a:schemeClr val="tx1"/>
          </a:solidFill>
          <a:latin typeface="+mn-lt"/>
          <a:ea typeface="+mn-ea"/>
          <a:cs typeface="+mn-cs"/>
        </a:defRPr>
      </a:lvl6pPr>
      <a:lvl7pPr marL="13571616" indent="-1043970" algn="l" defTabSz="2087941" rtl="0" eaLnBrk="1" latinLnBrk="0" hangingPunct="1">
        <a:spcBef>
          <a:spcPct val="20000"/>
        </a:spcBef>
        <a:buFont typeface="Arial"/>
        <a:buChar char="•"/>
        <a:defRPr sz="9100" kern="1200">
          <a:solidFill>
            <a:schemeClr val="tx1"/>
          </a:solidFill>
          <a:latin typeface="+mn-lt"/>
          <a:ea typeface="+mn-ea"/>
          <a:cs typeface="+mn-cs"/>
        </a:defRPr>
      </a:lvl7pPr>
      <a:lvl8pPr marL="15659557" indent="-1043970" algn="l" defTabSz="2087941" rtl="0" eaLnBrk="1" latinLnBrk="0" hangingPunct="1">
        <a:spcBef>
          <a:spcPct val="20000"/>
        </a:spcBef>
        <a:buFont typeface="Arial"/>
        <a:buChar char="•"/>
        <a:defRPr sz="9100" kern="1200">
          <a:solidFill>
            <a:schemeClr val="tx1"/>
          </a:solidFill>
          <a:latin typeface="+mn-lt"/>
          <a:ea typeface="+mn-ea"/>
          <a:cs typeface="+mn-cs"/>
        </a:defRPr>
      </a:lvl8pPr>
      <a:lvl9pPr marL="17747498" indent="-1043970" algn="l" defTabSz="208794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7941" rtl="0" eaLnBrk="1" latinLnBrk="0" hangingPunct="1">
        <a:defRPr sz="8200" kern="1200">
          <a:solidFill>
            <a:schemeClr val="tx1"/>
          </a:solidFill>
          <a:latin typeface="+mn-lt"/>
          <a:ea typeface="+mn-ea"/>
          <a:cs typeface="+mn-cs"/>
        </a:defRPr>
      </a:lvl1pPr>
      <a:lvl2pPr marL="2087941" algn="l" defTabSz="2087941" rtl="0" eaLnBrk="1" latinLnBrk="0" hangingPunct="1">
        <a:defRPr sz="8200" kern="1200">
          <a:solidFill>
            <a:schemeClr val="tx1"/>
          </a:solidFill>
          <a:latin typeface="+mn-lt"/>
          <a:ea typeface="+mn-ea"/>
          <a:cs typeface="+mn-cs"/>
        </a:defRPr>
      </a:lvl2pPr>
      <a:lvl3pPr marL="4175882" algn="l" defTabSz="2087941" rtl="0" eaLnBrk="1" latinLnBrk="0" hangingPunct="1">
        <a:defRPr sz="8200" kern="1200">
          <a:solidFill>
            <a:schemeClr val="tx1"/>
          </a:solidFill>
          <a:latin typeface="+mn-lt"/>
          <a:ea typeface="+mn-ea"/>
          <a:cs typeface="+mn-cs"/>
        </a:defRPr>
      </a:lvl3pPr>
      <a:lvl4pPr marL="6263823" algn="l" defTabSz="2087941" rtl="0" eaLnBrk="1" latinLnBrk="0" hangingPunct="1">
        <a:defRPr sz="8200" kern="1200">
          <a:solidFill>
            <a:schemeClr val="tx1"/>
          </a:solidFill>
          <a:latin typeface="+mn-lt"/>
          <a:ea typeface="+mn-ea"/>
          <a:cs typeface="+mn-cs"/>
        </a:defRPr>
      </a:lvl4pPr>
      <a:lvl5pPr marL="8351764" algn="l" defTabSz="2087941" rtl="0" eaLnBrk="1" latinLnBrk="0" hangingPunct="1">
        <a:defRPr sz="8200" kern="1200">
          <a:solidFill>
            <a:schemeClr val="tx1"/>
          </a:solidFill>
          <a:latin typeface="+mn-lt"/>
          <a:ea typeface="+mn-ea"/>
          <a:cs typeface="+mn-cs"/>
        </a:defRPr>
      </a:lvl5pPr>
      <a:lvl6pPr marL="10439705" algn="l" defTabSz="2087941" rtl="0" eaLnBrk="1" latinLnBrk="0" hangingPunct="1">
        <a:defRPr sz="8200" kern="1200">
          <a:solidFill>
            <a:schemeClr val="tx1"/>
          </a:solidFill>
          <a:latin typeface="+mn-lt"/>
          <a:ea typeface="+mn-ea"/>
          <a:cs typeface="+mn-cs"/>
        </a:defRPr>
      </a:lvl6pPr>
      <a:lvl7pPr marL="12527646" algn="l" defTabSz="2087941" rtl="0" eaLnBrk="1" latinLnBrk="0" hangingPunct="1">
        <a:defRPr sz="8200" kern="1200">
          <a:solidFill>
            <a:schemeClr val="tx1"/>
          </a:solidFill>
          <a:latin typeface="+mn-lt"/>
          <a:ea typeface="+mn-ea"/>
          <a:cs typeface="+mn-cs"/>
        </a:defRPr>
      </a:lvl7pPr>
      <a:lvl8pPr marL="14615587" algn="l" defTabSz="2087941" rtl="0" eaLnBrk="1" latinLnBrk="0" hangingPunct="1">
        <a:defRPr sz="8200" kern="1200">
          <a:solidFill>
            <a:schemeClr val="tx1"/>
          </a:solidFill>
          <a:latin typeface="+mn-lt"/>
          <a:ea typeface="+mn-ea"/>
          <a:cs typeface="+mn-cs"/>
        </a:defRPr>
      </a:lvl8pPr>
      <a:lvl9pPr marL="16703528" algn="l" defTabSz="208794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14400" y="756849"/>
            <a:ext cx="28298274" cy="41209298"/>
          </a:xfrm>
          <a:prstGeom prst="rect">
            <a:avLst/>
          </a:prstGeom>
          <a:noFill/>
          <a:ln w="127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Flowchart: Manual Input 12"/>
          <p:cNvSpPr/>
          <p:nvPr/>
        </p:nvSpPr>
        <p:spPr>
          <a:xfrm flipH="1" flipV="1">
            <a:off x="914400" y="827062"/>
            <a:ext cx="28298274" cy="15745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6549 w 10000"/>
              <a:gd name="connsiteY0" fmla="*/ 2930 h 10000"/>
              <a:gd name="connsiteX1" fmla="*/ 10000 w 10000"/>
              <a:gd name="connsiteY1" fmla="*/ 0 h 10000"/>
              <a:gd name="connsiteX2" fmla="*/ 10000 w 10000"/>
              <a:gd name="connsiteY2" fmla="*/ 10000 h 10000"/>
              <a:gd name="connsiteX3" fmla="*/ 0 w 10000"/>
              <a:gd name="connsiteY3" fmla="*/ 10000 h 10000"/>
              <a:gd name="connsiteX4" fmla="*/ 6549 w 10000"/>
              <a:gd name="connsiteY4" fmla="*/ 2930 h 10000"/>
              <a:gd name="connsiteX0" fmla="*/ 6549 w 10000"/>
              <a:gd name="connsiteY0" fmla="*/ 0 h 7070"/>
              <a:gd name="connsiteX1" fmla="*/ 7066 w 10000"/>
              <a:gd name="connsiteY1" fmla="*/ 2885 h 7070"/>
              <a:gd name="connsiteX2" fmla="*/ 10000 w 10000"/>
              <a:gd name="connsiteY2" fmla="*/ 7070 h 7070"/>
              <a:gd name="connsiteX3" fmla="*/ 0 w 10000"/>
              <a:gd name="connsiteY3" fmla="*/ 7070 h 7070"/>
              <a:gd name="connsiteX4" fmla="*/ 6549 w 10000"/>
              <a:gd name="connsiteY4" fmla="*/ 0 h 7070"/>
              <a:gd name="connsiteX0" fmla="*/ 4855 w 10000"/>
              <a:gd name="connsiteY0" fmla="*/ 0 h 9342"/>
              <a:gd name="connsiteX1" fmla="*/ 7066 w 10000"/>
              <a:gd name="connsiteY1" fmla="*/ 3423 h 9342"/>
              <a:gd name="connsiteX2" fmla="*/ 10000 w 10000"/>
              <a:gd name="connsiteY2" fmla="*/ 9342 h 9342"/>
              <a:gd name="connsiteX3" fmla="*/ 0 w 10000"/>
              <a:gd name="connsiteY3" fmla="*/ 9342 h 9342"/>
              <a:gd name="connsiteX4" fmla="*/ 4855 w 10000"/>
              <a:gd name="connsiteY4" fmla="*/ 0 h 9342"/>
              <a:gd name="connsiteX0" fmla="*/ 4855 w 10000"/>
              <a:gd name="connsiteY0" fmla="*/ 96 h 10096"/>
              <a:gd name="connsiteX1" fmla="*/ 7066 w 10000"/>
              <a:gd name="connsiteY1" fmla="*/ 3760 h 10096"/>
              <a:gd name="connsiteX2" fmla="*/ 10000 w 10000"/>
              <a:gd name="connsiteY2" fmla="*/ 10096 h 10096"/>
              <a:gd name="connsiteX3" fmla="*/ 0 w 10000"/>
              <a:gd name="connsiteY3" fmla="*/ 10096 h 10096"/>
              <a:gd name="connsiteX4" fmla="*/ 4855 w 10000"/>
              <a:gd name="connsiteY4" fmla="*/ 96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96">
                <a:moveTo>
                  <a:pt x="4855" y="96"/>
                </a:moveTo>
                <a:cubicBezTo>
                  <a:pt x="5167" y="-560"/>
                  <a:pt x="6894" y="2303"/>
                  <a:pt x="7066" y="3760"/>
                </a:cubicBezTo>
                <a:lnTo>
                  <a:pt x="10000" y="10096"/>
                </a:lnTo>
                <a:lnTo>
                  <a:pt x="0" y="10096"/>
                </a:lnTo>
                <a:lnTo>
                  <a:pt x="4855" y="96"/>
                </a:lnTo>
                <a:close/>
              </a:path>
            </a:pathLst>
          </a:cu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272849" y="1098034"/>
            <a:ext cx="28298274" cy="4247317"/>
          </a:xfrm>
          <a:prstGeom prst="rect">
            <a:avLst/>
          </a:prstGeom>
          <a:noFill/>
        </p:spPr>
        <p:txBody>
          <a:bodyPr wrap="square" rtlCol="0">
            <a:spAutoFit/>
          </a:bodyPr>
          <a:lstStyle/>
          <a:p>
            <a:pPr algn="ctr"/>
            <a:r>
              <a:rPr lang="en-GB" sz="6000" b="1" dirty="0"/>
              <a:t>Impact of maize, hemp and </a:t>
            </a:r>
            <a:r>
              <a:rPr lang="en-GB" sz="6000" b="1" dirty="0" err="1"/>
              <a:t>faba</a:t>
            </a:r>
            <a:r>
              <a:rPr lang="en-GB" sz="6000" b="1" dirty="0"/>
              <a:t> bean inter-cropping on biomass productivity</a:t>
            </a:r>
            <a:endParaRPr lang="en-US" sz="6000" dirty="0"/>
          </a:p>
          <a:p>
            <a:pPr algn="ctr"/>
            <a:endParaRPr lang="en-US" sz="2800" b="1" dirty="0"/>
          </a:p>
          <a:p>
            <a:pPr algn="ctr"/>
            <a:r>
              <a:rPr lang="lt-LT" sz="4400" i="1" dirty="0" smtClean="0"/>
              <a:t>Jovita Balandaitė, </a:t>
            </a:r>
            <a:r>
              <a:rPr lang="lt-LT" sz="4400" i="1" dirty="0"/>
              <a:t>Kęstutis Romaneckas, </a:t>
            </a:r>
            <a:r>
              <a:rPr lang="en-US" sz="4400" i="1" dirty="0" smtClean="0"/>
              <a:t>Rasa </a:t>
            </a:r>
            <a:r>
              <a:rPr lang="en-US" sz="4400" i="1" dirty="0" err="1" smtClean="0"/>
              <a:t>Kimbirauskien</a:t>
            </a:r>
            <a:r>
              <a:rPr lang="lt-LT" sz="4400" i="1" dirty="0" smtClean="0"/>
              <a:t>ė, </a:t>
            </a:r>
          </a:p>
          <a:p>
            <a:pPr algn="ctr"/>
            <a:r>
              <a:rPr lang="lt-LT" sz="4400" i="1" dirty="0" smtClean="0"/>
              <a:t>Ugnius Ginelevičius, Deividas Pakalnis</a:t>
            </a:r>
          </a:p>
          <a:p>
            <a:pPr algn="ctr"/>
            <a:r>
              <a:rPr lang="en-US" sz="5400" dirty="0"/>
              <a:t/>
            </a:r>
            <a:br>
              <a:rPr lang="en-US" sz="5400" dirty="0"/>
            </a:br>
            <a:r>
              <a:rPr lang="lt-LT" sz="4000" dirty="0" err="1" smtClean="0"/>
              <a:t>Agriculture</a:t>
            </a:r>
            <a:r>
              <a:rPr lang="lt-LT" sz="4000" dirty="0" smtClean="0"/>
              <a:t> </a:t>
            </a:r>
            <a:r>
              <a:rPr lang="lt-LT" sz="4000" dirty="0" err="1" smtClean="0"/>
              <a:t>Academy</a:t>
            </a:r>
            <a:r>
              <a:rPr lang="lt-LT" sz="4000" dirty="0" smtClean="0"/>
              <a:t>, Vytautas </a:t>
            </a:r>
            <a:r>
              <a:rPr lang="lt-LT" sz="4000" dirty="0" err="1" smtClean="0"/>
              <a:t>Magnus</a:t>
            </a:r>
            <a:r>
              <a:rPr lang="lt-LT" sz="4000" dirty="0" smtClean="0"/>
              <a:t> </a:t>
            </a:r>
            <a:r>
              <a:rPr lang="lt-LT" sz="4000" dirty="0" err="1" smtClean="0"/>
              <a:t>Uinversity</a:t>
            </a:r>
            <a:r>
              <a:rPr lang="lt-LT" sz="4000" dirty="0" smtClean="0"/>
              <a:t>, Lithuania</a:t>
            </a:r>
            <a:endParaRPr lang="en-US" sz="8800" dirty="0"/>
          </a:p>
        </p:txBody>
      </p:sp>
      <p:sp>
        <p:nvSpPr>
          <p:cNvPr id="47" name="Text Box 471"/>
          <p:cNvSpPr txBox="1">
            <a:spLocks noChangeArrowheads="1"/>
          </p:cNvSpPr>
          <p:nvPr/>
        </p:nvSpPr>
        <p:spPr bwMode="auto">
          <a:xfrm>
            <a:off x="1198514" y="6243666"/>
            <a:ext cx="9321800" cy="906570"/>
          </a:xfrm>
          <a:prstGeom prst="rect">
            <a:avLst/>
          </a:prstGeom>
          <a:solidFill>
            <a:schemeClr val="accent3">
              <a:lumMod val="75000"/>
            </a:schemeClr>
          </a:solidFill>
          <a:ln>
            <a:noFill/>
          </a:ln>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5400" b="1" dirty="0">
                <a:solidFill>
                  <a:schemeClr val="bg1"/>
                </a:solidFill>
                <a:latin typeface="+mn-lt"/>
              </a:rPr>
              <a:t>Introduction</a:t>
            </a:r>
          </a:p>
        </p:txBody>
      </p:sp>
      <p:sp>
        <p:nvSpPr>
          <p:cNvPr id="48" name="Text Box 472"/>
          <p:cNvSpPr txBox="1">
            <a:spLocks noChangeArrowheads="1"/>
          </p:cNvSpPr>
          <p:nvPr/>
        </p:nvSpPr>
        <p:spPr bwMode="auto">
          <a:xfrm>
            <a:off x="1272849" y="7182351"/>
            <a:ext cx="9247465" cy="28481827"/>
          </a:xfrm>
          <a:prstGeom prst="rect">
            <a:avLst/>
          </a:prstGeom>
          <a:solidFill>
            <a:schemeClr val="bg2">
              <a:lumMod val="90000"/>
            </a:schemeClr>
          </a:solidFill>
          <a:ln>
            <a:noFill/>
          </a:ln>
        </p:spPr>
        <p:txBody>
          <a:bodyPr wrap="square"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just">
              <a:buNone/>
            </a:pPr>
            <a:r>
              <a:rPr lang="en-US" sz="4400" dirty="0">
                <a:solidFill>
                  <a:schemeClr val="tx1"/>
                </a:solidFill>
                <a:latin typeface="+mn-lt"/>
              </a:rPr>
              <a:t>Currently, the requirements of the Green Deal are especially relevant, due to which in the coming 2023 – 2027 years, consumption of fertilizers and crop protection products will have to be significantly reduced. Nevertheless, it is still necessary to ensure proper crop nutrition and protection, but this must be done in other, much more environmentally friendly ways</a:t>
            </a:r>
            <a:r>
              <a:rPr lang="en-US" sz="4400" dirty="0" smtClean="0">
                <a:solidFill>
                  <a:schemeClr val="tx1"/>
                </a:solidFill>
                <a:latin typeface="+mn-lt"/>
              </a:rPr>
              <a:t>.</a:t>
            </a:r>
            <a:r>
              <a:rPr lang="lt-LT" sz="4400" dirty="0" smtClean="0">
                <a:solidFill>
                  <a:schemeClr val="tx1"/>
                </a:solidFill>
                <a:latin typeface="+mn-lt"/>
              </a:rPr>
              <a:t> </a:t>
            </a:r>
            <a:r>
              <a:rPr lang="en-US" sz="4400" dirty="0">
                <a:solidFill>
                  <a:schemeClr val="tx1"/>
                </a:solidFill>
                <a:latin typeface="+mn-lt"/>
              </a:rPr>
              <a:t>Multifunctional crops make it possible to develop the idea of sustainable agriculture, where high yields are obtained by investing less money and time. </a:t>
            </a:r>
            <a:r>
              <a:rPr lang="en-US" sz="4400" dirty="0" smtClean="0">
                <a:solidFill>
                  <a:schemeClr val="tx1"/>
                </a:solidFill>
                <a:latin typeface="+mn-lt"/>
              </a:rPr>
              <a:t> </a:t>
            </a:r>
            <a:r>
              <a:rPr lang="en-US" sz="4400" dirty="0">
                <a:solidFill>
                  <a:schemeClr val="tx1"/>
                </a:solidFill>
                <a:latin typeface="+mn-lt"/>
              </a:rPr>
              <a:t>In order to meet all the necessary conditions for biomass cultivation, experiments are being carried out in the cultivation of multifunctional crops with increased biodiversity. One way to increase crops biomass production is to increase crop functionality, whereby the main crop is seeded together with other crops species. Such crops provide not only the main nutritional and/or feed products (grains, seeds, sugar), but also the secondary products, including yield wastes, which can be used to produce feeds and to others energetic purposes like biofuel</a:t>
            </a:r>
            <a:r>
              <a:rPr lang="en-US" sz="4400" dirty="0" smtClean="0">
                <a:solidFill>
                  <a:schemeClr val="tx1"/>
                </a:solidFill>
                <a:latin typeface="+mn-lt"/>
              </a:rPr>
              <a:t>.</a:t>
            </a:r>
            <a:endParaRPr lang="lt-LT" sz="4400" dirty="0" smtClean="0">
              <a:solidFill>
                <a:schemeClr val="tx1"/>
              </a:solidFill>
              <a:latin typeface="+mn-lt"/>
            </a:endParaRPr>
          </a:p>
          <a:p>
            <a:pPr algn="just">
              <a:buNone/>
            </a:pPr>
            <a:endParaRPr lang="en-US" sz="4400" dirty="0" smtClean="0">
              <a:solidFill>
                <a:schemeClr val="tx1"/>
              </a:solidFill>
              <a:latin typeface="+mn-lt"/>
            </a:endParaRPr>
          </a:p>
          <a:p>
            <a:pPr algn="just">
              <a:buNone/>
            </a:pPr>
            <a:endParaRPr lang="en-US" sz="4400" dirty="0">
              <a:solidFill>
                <a:schemeClr val="tx1"/>
              </a:solidFill>
              <a:latin typeface="+mn-lt"/>
            </a:endParaRPr>
          </a:p>
          <a:p>
            <a:pPr algn="just">
              <a:buNone/>
            </a:pPr>
            <a:endParaRPr lang="lt-LT" sz="4400" dirty="0">
              <a:solidFill>
                <a:schemeClr val="tx1"/>
              </a:solidFill>
              <a:latin typeface="+mn-lt"/>
            </a:endParaRPr>
          </a:p>
          <a:p>
            <a:pPr algn="just">
              <a:buNone/>
            </a:pPr>
            <a:endParaRPr lang="lt-LT" sz="4400" dirty="0" smtClean="0">
              <a:solidFill>
                <a:schemeClr val="tx1"/>
              </a:solidFill>
              <a:latin typeface="+mn-lt"/>
            </a:endParaRPr>
          </a:p>
          <a:p>
            <a:pPr algn="just">
              <a:buNone/>
            </a:pPr>
            <a:endParaRPr lang="lt-LT" sz="4400" dirty="0" smtClean="0">
              <a:solidFill>
                <a:schemeClr val="tx1"/>
              </a:solidFill>
              <a:latin typeface="+mn-lt"/>
            </a:endParaRPr>
          </a:p>
          <a:p>
            <a:pPr algn="just">
              <a:buNone/>
            </a:pPr>
            <a:endParaRPr lang="lt-LT" sz="4400" dirty="0">
              <a:solidFill>
                <a:schemeClr val="tx1"/>
              </a:solidFill>
              <a:latin typeface="+mn-lt"/>
            </a:endParaRPr>
          </a:p>
          <a:p>
            <a:pPr algn="just">
              <a:buNone/>
            </a:pPr>
            <a:endParaRPr lang="en-US" sz="3200" dirty="0" smtClean="0">
              <a:solidFill>
                <a:schemeClr val="tx1"/>
              </a:solidFill>
              <a:latin typeface="+mn-lt"/>
            </a:endParaRPr>
          </a:p>
          <a:p>
            <a:pPr algn="just">
              <a:buNone/>
            </a:pPr>
            <a:endParaRPr lang="en-US" sz="3200" dirty="0">
              <a:solidFill>
                <a:schemeClr val="tx1"/>
              </a:solidFill>
              <a:latin typeface="+mn-lt"/>
            </a:endParaRPr>
          </a:p>
        </p:txBody>
      </p:sp>
      <p:sp>
        <p:nvSpPr>
          <p:cNvPr id="49" name="Text Box 471"/>
          <p:cNvSpPr txBox="1">
            <a:spLocks noChangeArrowheads="1"/>
          </p:cNvSpPr>
          <p:nvPr/>
        </p:nvSpPr>
        <p:spPr bwMode="auto">
          <a:xfrm>
            <a:off x="10895797" y="6243666"/>
            <a:ext cx="17998926" cy="906570"/>
          </a:xfrm>
          <a:prstGeom prst="rect">
            <a:avLst/>
          </a:prstGeom>
          <a:solidFill>
            <a:schemeClr val="accent3">
              <a:lumMod val="75000"/>
            </a:schemeClr>
          </a:solidFill>
          <a:ln>
            <a:noFill/>
          </a:ln>
        </p:spPr>
        <p:txBody>
          <a:bodyPr wrap="square"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lt-LT" altLang="fr-FR" sz="5400" b="1" dirty="0">
                <a:solidFill>
                  <a:schemeClr val="bg1"/>
                </a:solidFill>
                <a:latin typeface="+mn-lt"/>
              </a:rPr>
              <a:t>M</a:t>
            </a:r>
            <a:r>
              <a:rPr lang="en-US" altLang="fr-FR" sz="5400" b="1" dirty="0" err="1">
                <a:solidFill>
                  <a:schemeClr val="bg1"/>
                </a:solidFill>
                <a:latin typeface="+mn-lt"/>
              </a:rPr>
              <a:t>ethodology</a:t>
            </a:r>
            <a:endParaRPr lang="en-US" altLang="fr-FR" sz="5400" b="1" dirty="0">
              <a:solidFill>
                <a:schemeClr val="bg1"/>
              </a:solidFill>
              <a:latin typeface="+mn-lt"/>
            </a:endParaRPr>
          </a:p>
        </p:txBody>
      </p:sp>
      <p:sp>
        <p:nvSpPr>
          <p:cNvPr id="50" name="Text Box 472"/>
          <p:cNvSpPr txBox="1">
            <a:spLocks noChangeArrowheads="1"/>
          </p:cNvSpPr>
          <p:nvPr/>
        </p:nvSpPr>
        <p:spPr bwMode="auto">
          <a:xfrm>
            <a:off x="10902501" y="7182351"/>
            <a:ext cx="17992221" cy="12395924"/>
          </a:xfrm>
          <a:prstGeom prst="rect">
            <a:avLst/>
          </a:prstGeom>
          <a:solidFill>
            <a:schemeClr val="bg2">
              <a:lumMod val="90000"/>
            </a:schemeClr>
          </a:solidFill>
          <a:ln>
            <a:noFill/>
          </a:ln>
        </p:spPr>
        <p:txBody>
          <a:bodyPr wrap="square"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fr-FR" sz="4400" dirty="0">
                <a:solidFill>
                  <a:schemeClr val="tx1"/>
                </a:solidFill>
                <a:latin typeface="+mn-lt"/>
              </a:rPr>
              <a:t>A stationary field experiment </a:t>
            </a:r>
            <a:r>
              <a:rPr lang="en-US" altLang="fr-FR" sz="4400" dirty="0" smtClean="0">
                <a:solidFill>
                  <a:schemeClr val="tx1"/>
                </a:solidFill>
                <a:latin typeface="+mn-lt"/>
              </a:rPr>
              <a:t>caring </a:t>
            </a:r>
            <a:r>
              <a:rPr lang="en-US" altLang="fr-FR" sz="4400" dirty="0">
                <a:solidFill>
                  <a:schemeClr val="tx1"/>
                </a:solidFill>
                <a:latin typeface="+mn-lt"/>
              </a:rPr>
              <a:t>out at the Experimental Station of Vytautas Magnus </a:t>
            </a:r>
            <a:r>
              <a:rPr lang="en-US" altLang="fr-FR" sz="4400" dirty="0" err="1" smtClean="0">
                <a:solidFill>
                  <a:schemeClr val="tx1"/>
                </a:solidFill>
                <a:latin typeface="+mn-lt"/>
              </a:rPr>
              <a:t>Universit</a:t>
            </a:r>
            <a:r>
              <a:rPr lang="lt-LT" altLang="fr-FR" sz="4400" dirty="0" smtClean="0">
                <a:solidFill>
                  <a:schemeClr val="tx1"/>
                </a:solidFill>
                <a:latin typeface="+mn-lt"/>
              </a:rPr>
              <a:t>y</a:t>
            </a:r>
            <a:r>
              <a:rPr lang="en-US" altLang="fr-FR" sz="4400" dirty="0" smtClean="0">
                <a:solidFill>
                  <a:schemeClr val="tx1"/>
                </a:solidFill>
                <a:latin typeface="+mn-lt"/>
              </a:rPr>
              <a:t>. </a:t>
            </a:r>
            <a:r>
              <a:rPr lang="en-US" altLang="fr-FR" sz="4400" dirty="0">
                <a:solidFill>
                  <a:schemeClr val="tx1"/>
                </a:solidFill>
                <a:latin typeface="+mn-lt"/>
              </a:rPr>
              <a:t>Maize (</a:t>
            </a:r>
            <a:r>
              <a:rPr lang="en-US" altLang="fr-FR" sz="4400" i="1" dirty="0" err="1">
                <a:solidFill>
                  <a:schemeClr val="tx1"/>
                </a:solidFill>
                <a:latin typeface="+mn-lt"/>
              </a:rPr>
              <a:t>Zea</a:t>
            </a:r>
            <a:r>
              <a:rPr lang="en-US" altLang="fr-FR" sz="4400" i="1" dirty="0">
                <a:solidFill>
                  <a:schemeClr val="tx1"/>
                </a:solidFill>
                <a:latin typeface="+mn-lt"/>
              </a:rPr>
              <a:t> mays</a:t>
            </a:r>
            <a:r>
              <a:rPr lang="en-US" altLang="fr-FR" sz="4400" dirty="0">
                <a:solidFill>
                  <a:schemeClr val="tx1"/>
                </a:solidFill>
                <a:latin typeface="+mn-lt"/>
              </a:rPr>
              <a:t> L.), </a:t>
            </a:r>
            <a:r>
              <a:rPr lang="lt-LT" altLang="fr-FR" sz="4400" dirty="0" smtClean="0">
                <a:solidFill>
                  <a:schemeClr val="tx1"/>
                </a:solidFill>
                <a:latin typeface="+mn-lt"/>
              </a:rPr>
              <a:t>true hemp</a:t>
            </a:r>
            <a:r>
              <a:rPr lang="en-US" altLang="fr-FR" sz="4400" dirty="0" smtClean="0">
                <a:solidFill>
                  <a:schemeClr val="tx1"/>
                </a:solidFill>
                <a:latin typeface="+mn-lt"/>
              </a:rPr>
              <a:t> </a:t>
            </a:r>
            <a:r>
              <a:rPr lang="en-US" altLang="fr-FR" sz="4400" dirty="0">
                <a:solidFill>
                  <a:schemeClr val="tx1"/>
                </a:solidFill>
                <a:latin typeface="+mn-lt"/>
              </a:rPr>
              <a:t>(</a:t>
            </a:r>
            <a:r>
              <a:rPr lang="en-US" altLang="fr-FR" sz="4400" i="1" dirty="0">
                <a:solidFill>
                  <a:schemeClr val="tx1"/>
                </a:solidFill>
                <a:latin typeface="+mn-lt"/>
              </a:rPr>
              <a:t>Cannabis sativa</a:t>
            </a:r>
            <a:r>
              <a:rPr lang="en-US" altLang="fr-FR" sz="4400" dirty="0">
                <a:solidFill>
                  <a:schemeClr val="tx1"/>
                </a:solidFill>
                <a:latin typeface="+mn-lt"/>
              </a:rPr>
              <a:t> L.) and faba bean (</a:t>
            </a:r>
            <a:r>
              <a:rPr lang="en-US" altLang="fr-FR" sz="4400" i="1" dirty="0" err="1">
                <a:solidFill>
                  <a:schemeClr val="tx1"/>
                </a:solidFill>
                <a:latin typeface="+mn-lt"/>
              </a:rPr>
              <a:t>Vicia</a:t>
            </a:r>
            <a:r>
              <a:rPr lang="en-US" altLang="fr-FR" sz="4400" i="1" dirty="0">
                <a:solidFill>
                  <a:schemeClr val="tx1"/>
                </a:solidFill>
                <a:latin typeface="+mn-lt"/>
              </a:rPr>
              <a:t> faba </a:t>
            </a:r>
            <a:r>
              <a:rPr lang="en-US" altLang="fr-FR" sz="4400" dirty="0">
                <a:solidFill>
                  <a:schemeClr val="tx1"/>
                </a:solidFill>
                <a:latin typeface="+mn-lt"/>
              </a:rPr>
              <a:t>L.) as mono, binary and </a:t>
            </a:r>
            <a:r>
              <a:rPr lang="en-US" altLang="fr-FR" sz="4400" dirty="0" smtClean="0">
                <a:solidFill>
                  <a:schemeClr val="tx1"/>
                </a:solidFill>
                <a:latin typeface="+mn-lt"/>
              </a:rPr>
              <a:t>t</a:t>
            </a:r>
            <a:r>
              <a:rPr lang="lt-LT" altLang="fr-FR" sz="4400" dirty="0" smtClean="0">
                <a:solidFill>
                  <a:schemeClr val="tx1"/>
                </a:solidFill>
                <a:latin typeface="+mn-lt"/>
              </a:rPr>
              <a:t>ernary</a:t>
            </a:r>
            <a:r>
              <a:rPr lang="en-US" altLang="fr-FR" sz="4400" dirty="0" smtClean="0">
                <a:solidFill>
                  <a:schemeClr val="tx1"/>
                </a:solidFill>
                <a:latin typeface="+mn-lt"/>
              </a:rPr>
              <a:t> </a:t>
            </a:r>
            <a:r>
              <a:rPr lang="en-US" altLang="fr-FR" sz="4400" dirty="0">
                <a:solidFill>
                  <a:schemeClr val="tx1"/>
                </a:solidFill>
                <a:latin typeface="+mn-lt"/>
              </a:rPr>
              <a:t>crops cultivations </a:t>
            </a:r>
            <a:r>
              <a:rPr lang="lt-LT" altLang="fr-FR" sz="4400" dirty="0" smtClean="0">
                <a:solidFill>
                  <a:schemeClr val="tx1"/>
                </a:solidFill>
                <a:latin typeface="+mn-lt"/>
              </a:rPr>
              <a:t>were</a:t>
            </a:r>
            <a:r>
              <a:rPr lang="en-US" altLang="fr-FR" sz="4400" dirty="0" smtClean="0">
                <a:solidFill>
                  <a:schemeClr val="tx1"/>
                </a:solidFill>
                <a:latin typeface="+mn-lt"/>
              </a:rPr>
              <a:t> </a:t>
            </a:r>
            <a:r>
              <a:rPr lang="en-US" altLang="fr-FR" sz="4400" dirty="0">
                <a:solidFill>
                  <a:schemeClr val="tx1"/>
                </a:solidFill>
                <a:latin typeface="+mn-lt"/>
              </a:rPr>
              <a:t>investigated. The experiment has 7 combinations (treatments), 3 replications and 21 experimental plots</a:t>
            </a:r>
            <a:r>
              <a:rPr lang="en-US" altLang="fr-FR" sz="4400" dirty="0" smtClean="0">
                <a:solidFill>
                  <a:schemeClr val="tx1"/>
                </a:solidFill>
                <a:latin typeface="+mn-lt"/>
              </a:rPr>
              <a:t>.</a:t>
            </a:r>
            <a:endParaRPr lang="lt-LT" altLang="fr-FR" sz="4400" dirty="0" smtClean="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smtClean="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smtClean="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smtClean="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smtClean="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smtClean="0">
              <a:solidFill>
                <a:schemeClr val="tx1"/>
              </a:solidFill>
              <a:latin typeface="+mn-lt"/>
            </a:endParaRPr>
          </a:p>
          <a:p>
            <a:pPr>
              <a:spcBef>
                <a:spcPct val="0"/>
              </a:spcBef>
              <a:buNone/>
            </a:pPr>
            <a:endParaRPr lang="lt-LT" altLang="fr-FR" sz="4400" dirty="0" smtClean="0">
              <a:solidFill>
                <a:schemeClr val="tx1"/>
              </a:solidFill>
              <a:latin typeface="+mn-lt"/>
            </a:endParaRPr>
          </a:p>
          <a:p>
            <a:pPr>
              <a:spcBef>
                <a:spcPct val="0"/>
              </a:spcBef>
              <a:buNone/>
            </a:pPr>
            <a:endParaRPr lang="lt-LT" altLang="fr-FR" sz="2800" dirty="0" smtClean="0">
              <a:solidFill>
                <a:schemeClr val="tx1"/>
              </a:solidFill>
              <a:latin typeface="+mn-lt"/>
            </a:endParaRPr>
          </a:p>
          <a:p>
            <a:pPr>
              <a:spcBef>
                <a:spcPct val="0"/>
              </a:spcBef>
              <a:buNone/>
            </a:pPr>
            <a:r>
              <a:rPr lang="lt-LT" altLang="fr-FR" dirty="0" smtClean="0">
                <a:solidFill>
                  <a:schemeClr val="tx1"/>
                </a:solidFill>
                <a:latin typeface="+mn-lt"/>
              </a:rPr>
              <a:t>                                                               </a:t>
            </a:r>
            <a:endParaRPr lang="en-US" altLang="fr-FR" sz="1800" i="1" dirty="0">
              <a:solidFill>
                <a:schemeClr val="tx1"/>
              </a:solidFill>
              <a:latin typeface="+mn-lt"/>
            </a:endParaRPr>
          </a:p>
        </p:txBody>
      </p:sp>
      <p:sp>
        <p:nvSpPr>
          <p:cNvPr id="52" name="Text Box 471"/>
          <p:cNvSpPr txBox="1">
            <a:spLocks noChangeArrowheads="1"/>
          </p:cNvSpPr>
          <p:nvPr/>
        </p:nvSpPr>
        <p:spPr bwMode="auto">
          <a:xfrm>
            <a:off x="10895796" y="19725906"/>
            <a:ext cx="17998925" cy="906570"/>
          </a:xfrm>
          <a:prstGeom prst="rect">
            <a:avLst/>
          </a:prstGeom>
          <a:solidFill>
            <a:schemeClr val="accent3">
              <a:lumMod val="75000"/>
            </a:schemeClr>
          </a:solidFill>
          <a:ln>
            <a:noFill/>
          </a:ln>
        </p:spPr>
        <p:txBody>
          <a:bodyPr wrap="square"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lt-LT" altLang="fr-FR" sz="5400" b="1" dirty="0" err="1">
                <a:solidFill>
                  <a:schemeClr val="bg1"/>
                </a:solidFill>
                <a:latin typeface="+mn-lt"/>
              </a:rPr>
              <a:t>Results</a:t>
            </a:r>
            <a:endParaRPr lang="en-US" altLang="fr-FR" sz="5400" b="1" dirty="0">
              <a:solidFill>
                <a:schemeClr val="bg1"/>
              </a:solidFill>
              <a:latin typeface="+mn-lt"/>
            </a:endParaRPr>
          </a:p>
        </p:txBody>
      </p:sp>
      <p:sp>
        <p:nvSpPr>
          <p:cNvPr id="53" name="Text Box 472"/>
          <p:cNvSpPr txBox="1">
            <a:spLocks noChangeArrowheads="1"/>
          </p:cNvSpPr>
          <p:nvPr/>
        </p:nvSpPr>
        <p:spPr bwMode="auto">
          <a:xfrm>
            <a:off x="10902500" y="20738067"/>
            <a:ext cx="17943557" cy="14926111"/>
          </a:xfrm>
          <a:prstGeom prst="rect">
            <a:avLst/>
          </a:prstGeom>
          <a:solidFill>
            <a:schemeClr val="bg2">
              <a:lumMod val="90000"/>
            </a:schemeClr>
          </a:solidFill>
          <a:ln>
            <a:noFill/>
          </a:ln>
        </p:spPr>
        <p:txBody>
          <a:bodyPr wrap="square"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None/>
            </a:pPr>
            <a:endParaRPr lang="lt-LT" altLang="fr-FR" sz="4400" dirty="0" smtClean="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a:solidFill>
                <a:schemeClr val="tx1"/>
              </a:solidFill>
              <a:latin typeface="+mn-lt"/>
            </a:endParaRPr>
          </a:p>
          <a:p>
            <a:pPr>
              <a:spcBef>
                <a:spcPct val="0"/>
              </a:spcBef>
              <a:buNone/>
            </a:pPr>
            <a:endParaRPr lang="lt-LT" altLang="fr-FR" sz="4400" dirty="0" smtClean="0">
              <a:solidFill>
                <a:schemeClr val="tx1"/>
              </a:solidFill>
              <a:latin typeface="+mn-lt"/>
            </a:endParaRPr>
          </a:p>
          <a:p>
            <a:pPr>
              <a:spcBef>
                <a:spcPct val="0"/>
              </a:spcBef>
              <a:buNone/>
            </a:pPr>
            <a:endParaRPr lang="lt-LT" altLang="fr-FR" sz="4400" dirty="0">
              <a:solidFill>
                <a:schemeClr val="tx1"/>
              </a:solidFill>
              <a:latin typeface="+mn-lt"/>
            </a:endParaRPr>
          </a:p>
        </p:txBody>
      </p:sp>
      <p:pic>
        <p:nvPicPr>
          <p:cNvPr id="2" name="Picture 1"/>
          <p:cNvPicPr>
            <a:picLocks noChangeAspect="1"/>
          </p:cNvPicPr>
          <p:nvPr/>
        </p:nvPicPr>
        <p:blipFill>
          <a:blip r:embed="rId3"/>
          <a:stretch>
            <a:fillRect/>
          </a:stretch>
        </p:blipFill>
        <p:spPr>
          <a:xfrm>
            <a:off x="1594560" y="2220097"/>
            <a:ext cx="3331725" cy="3297464"/>
          </a:xfrm>
          <a:prstGeom prst="rect">
            <a:avLst/>
          </a:prstGeom>
        </p:spPr>
      </p:pic>
      <p:sp>
        <p:nvSpPr>
          <p:cNvPr id="5" name="TextBox 4"/>
          <p:cNvSpPr txBox="1"/>
          <p:nvPr/>
        </p:nvSpPr>
        <p:spPr>
          <a:xfrm>
            <a:off x="23289528" y="11473390"/>
            <a:ext cx="4080793" cy="6801862"/>
          </a:xfrm>
          <a:prstGeom prst="rect">
            <a:avLst/>
          </a:prstGeom>
          <a:noFill/>
        </p:spPr>
        <p:txBody>
          <a:bodyPr wrap="square" rtlCol="0">
            <a:spAutoFit/>
          </a:bodyPr>
          <a:lstStyle/>
          <a:p>
            <a:r>
              <a:rPr lang="lt-LT" sz="3600" dirty="0" err="1" smtClean="0"/>
              <a:t>These</a:t>
            </a:r>
            <a:r>
              <a:rPr lang="lt-LT" sz="3600" dirty="0" smtClean="0"/>
              <a:t> </a:t>
            </a:r>
            <a:r>
              <a:rPr lang="lt-LT" sz="3600" dirty="0" err="1" smtClean="0"/>
              <a:t>experiment</a:t>
            </a:r>
            <a:r>
              <a:rPr lang="lt-LT" sz="3600" dirty="0" smtClean="0"/>
              <a:t> </a:t>
            </a:r>
            <a:r>
              <a:rPr lang="lt-LT" sz="3600" dirty="0" err="1" smtClean="0"/>
              <a:t>treatments</a:t>
            </a:r>
            <a:r>
              <a:rPr lang="lt-LT" sz="3600" dirty="0" smtClean="0"/>
              <a:t> </a:t>
            </a:r>
            <a:r>
              <a:rPr lang="lt-LT" sz="3600" dirty="0" err="1" smtClean="0"/>
              <a:t>of</a:t>
            </a:r>
            <a:r>
              <a:rPr lang="lt-LT" sz="3600" dirty="0" smtClean="0"/>
              <a:t> </a:t>
            </a:r>
            <a:r>
              <a:rPr lang="lt-LT" sz="3600" dirty="0" err="1" smtClean="0"/>
              <a:t>multifunctional</a:t>
            </a:r>
            <a:r>
              <a:rPr lang="lt-LT" sz="3600" dirty="0" smtClean="0"/>
              <a:t> </a:t>
            </a:r>
            <a:r>
              <a:rPr lang="lt-LT" sz="3600" dirty="0" err="1" smtClean="0"/>
              <a:t>crops</a:t>
            </a:r>
            <a:r>
              <a:rPr lang="lt-LT" sz="3600" dirty="0" smtClean="0"/>
              <a:t> </a:t>
            </a:r>
            <a:r>
              <a:rPr lang="lt-LT" sz="3600" dirty="0" err="1" smtClean="0"/>
              <a:t>were</a:t>
            </a:r>
            <a:r>
              <a:rPr lang="lt-LT" sz="3600" dirty="0" smtClean="0"/>
              <a:t> </a:t>
            </a:r>
            <a:r>
              <a:rPr lang="lt-LT" sz="3600" dirty="0" err="1" smtClean="0"/>
              <a:t>investigated</a:t>
            </a:r>
            <a:r>
              <a:rPr lang="lt-LT" sz="3600" dirty="0" smtClean="0"/>
              <a:t>:</a:t>
            </a:r>
          </a:p>
          <a:p>
            <a:pPr marL="457200" indent="-457200">
              <a:buAutoNum type="arabicPeriod"/>
            </a:pPr>
            <a:r>
              <a:rPr lang="lt-LT" sz="3200" dirty="0" err="1" smtClean="0"/>
              <a:t>Maize</a:t>
            </a:r>
            <a:r>
              <a:rPr lang="lt-LT" sz="3200" dirty="0" smtClean="0"/>
              <a:t>;</a:t>
            </a:r>
          </a:p>
          <a:p>
            <a:pPr marL="457200" indent="-457200">
              <a:buAutoNum type="arabicPeriod"/>
            </a:pPr>
            <a:r>
              <a:rPr lang="lt-LT" sz="3200" dirty="0"/>
              <a:t>H</a:t>
            </a:r>
            <a:r>
              <a:rPr lang="lt-LT" sz="3200" dirty="0" smtClean="0"/>
              <a:t>emp;</a:t>
            </a:r>
          </a:p>
          <a:p>
            <a:pPr marL="457200" indent="-457200">
              <a:buAutoNum type="arabicPeriod"/>
            </a:pPr>
            <a:r>
              <a:rPr lang="lt-LT" sz="3200" dirty="0" err="1" smtClean="0"/>
              <a:t>Faba</a:t>
            </a:r>
            <a:r>
              <a:rPr lang="lt-LT" sz="3200" dirty="0" smtClean="0"/>
              <a:t> </a:t>
            </a:r>
            <a:r>
              <a:rPr lang="lt-LT" sz="3200" dirty="0" err="1" smtClean="0"/>
              <a:t>bean</a:t>
            </a:r>
            <a:r>
              <a:rPr lang="lt-LT" sz="3200" dirty="0" smtClean="0"/>
              <a:t>;</a:t>
            </a:r>
          </a:p>
          <a:p>
            <a:pPr marL="457200" indent="-457200">
              <a:buAutoNum type="arabicPeriod"/>
            </a:pPr>
            <a:r>
              <a:rPr lang="lt-LT" sz="3200" dirty="0" smtClean="0"/>
              <a:t>Maize + </a:t>
            </a:r>
            <a:r>
              <a:rPr lang="lt-LT" sz="3200" dirty="0"/>
              <a:t>H</a:t>
            </a:r>
            <a:r>
              <a:rPr lang="lt-LT" sz="3200" dirty="0" smtClean="0"/>
              <a:t>emp;</a:t>
            </a:r>
          </a:p>
          <a:p>
            <a:pPr marL="457200" indent="-457200">
              <a:buAutoNum type="arabicPeriod"/>
            </a:pPr>
            <a:r>
              <a:rPr lang="lt-LT" sz="3200" dirty="0" err="1" smtClean="0"/>
              <a:t>Maize</a:t>
            </a:r>
            <a:r>
              <a:rPr lang="lt-LT" sz="3200" dirty="0" smtClean="0"/>
              <a:t> + </a:t>
            </a:r>
            <a:r>
              <a:rPr lang="lt-LT" sz="3200" dirty="0" err="1"/>
              <a:t>F</a:t>
            </a:r>
            <a:r>
              <a:rPr lang="lt-LT" sz="3200" dirty="0" err="1" smtClean="0"/>
              <a:t>aba</a:t>
            </a:r>
            <a:r>
              <a:rPr lang="lt-LT" sz="3200" dirty="0" smtClean="0"/>
              <a:t> </a:t>
            </a:r>
            <a:r>
              <a:rPr lang="lt-LT" sz="3200" dirty="0" err="1" smtClean="0"/>
              <a:t>bean</a:t>
            </a:r>
            <a:r>
              <a:rPr lang="lt-LT" sz="3200" dirty="0" smtClean="0"/>
              <a:t>;</a:t>
            </a:r>
          </a:p>
          <a:p>
            <a:pPr marL="457200" indent="-457200">
              <a:buAutoNum type="arabicPeriod"/>
            </a:pPr>
            <a:r>
              <a:rPr lang="lt-LT" sz="3200" dirty="0" smtClean="0"/>
              <a:t>Hemp + Faba bean;</a:t>
            </a:r>
          </a:p>
          <a:p>
            <a:pPr marL="457200" indent="-457200">
              <a:buAutoNum type="arabicPeriod"/>
            </a:pPr>
            <a:r>
              <a:rPr lang="lt-LT" sz="3200" dirty="0" smtClean="0"/>
              <a:t>Maize + Hemp + Faba bean.</a:t>
            </a:r>
            <a:endParaRPr lang="lt-LT" sz="3200" dirty="0"/>
          </a:p>
        </p:txBody>
      </p:sp>
      <p:pic>
        <p:nvPicPr>
          <p:cNvPr id="3" name="Picture 2"/>
          <p:cNvPicPr>
            <a:picLocks noChangeAspect="1"/>
          </p:cNvPicPr>
          <p:nvPr/>
        </p:nvPicPr>
        <p:blipFill>
          <a:blip r:embed="rId4"/>
          <a:stretch>
            <a:fillRect/>
          </a:stretch>
        </p:blipFill>
        <p:spPr>
          <a:xfrm>
            <a:off x="11226498" y="11194889"/>
            <a:ext cx="11774179" cy="7358864"/>
          </a:xfrm>
          <a:prstGeom prst="rect">
            <a:avLst/>
          </a:prstGeom>
        </p:spPr>
      </p:pic>
      <p:sp>
        <p:nvSpPr>
          <p:cNvPr id="6" name="TextBox 5"/>
          <p:cNvSpPr txBox="1"/>
          <p:nvPr/>
        </p:nvSpPr>
        <p:spPr>
          <a:xfrm>
            <a:off x="12871938" y="18724331"/>
            <a:ext cx="9495692" cy="830997"/>
          </a:xfrm>
          <a:prstGeom prst="rect">
            <a:avLst/>
          </a:prstGeom>
          <a:noFill/>
        </p:spPr>
        <p:txBody>
          <a:bodyPr wrap="square" rtlCol="0">
            <a:spAutoFit/>
          </a:bodyPr>
          <a:lstStyle/>
          <a:p>
            <a:pPr algn="ctr"/>
            <a:r>
              <a:rPr lang="lt-LT" sz="2800" b="1" i="1" dirty="0" smtClean="0"/>
              <a:t>Figure 1.</a:t>
            </a:r>
            <a:r>
              <a:rPr lang="lt-LT" sz="2800" i="1" dirty="0" smtClean="0"/>
              <a:t> </a:t>
            </a:r>
            <a:r>
              <a:rPr lang="en-GB" sz="2800" i="1" dirty="0"/>
              <a:t>The sowing scheme </a:t>
            </a:r>
            <a:r>
              <a:rPr lang="en-GB" sz="2800" i="1" dirty="0" smtClean="0"/>
              <a:t>of</a:t>
            </a:r>
            <a:r>
              <a:rPr lang="lt-LT" sz="2800" i="1" dirty="0" smtClean="0"/>
              <a:t> </a:t>
            </a:r>
            <a:r>
              <a:rPr lang="en-GB" sz="2800" i="1" dirty="0" smtClean="0"/>
              <a:t>ternary</a:t>
            </a:r>
            <a:r>
              <a:rPr lang="lt-LT" sz="2800" i="1" dirty="0" smtClean="0"/>
              <a:t> </a:t>
            </a:r>
            <a:r>
              <a:rPr lang="en-GB" sz="2800" i="1" dirty="0" smtClean="0"/>
              <a:t>cultivations</a:t>
            </a:r>
            <a:endParaRPr lang="en-US" sz="2800" i="1" dirty="0"/>
          </a:p>
          <a:p>
            <a:endParaRPr lang="en-US" sz="2000" dirty="0"/>
          </a:p>
        </p:txBody>
      </p:sp>
      <p:sp>
        <p:nvSpPr>
          <p:cNvPr id="4" name="TextBox 3"/>
          <p:cNvSpPr txBox="1"/>
          <p:nvPr/>
        </p:nvSpPr>
        <p:spPr>
          <a:xfrm>
            <a:off x="1272849" y="35917392"/>
            <a:ext cx="27573209" cy="5942461"/>
          </a:xfrm>
          <a:prstGeom prst="rect">
            <a:avLst/>
          </a:prstGeom>
          <a:solidFill>
            <a:srgbClr val="78A22F"/>
          </a:solidFill>
        </p:spPr>
        <p:txBody>
          <a:bodyPr wrap="square" rtlCol="0">
            <a:spAutoFit/>
          </a:bodyPr>
          <a:lstStyle/>
          <a:p>
            <a:pPr lvl="0" algn="ctr">
              <a:lnSpc>
                <a:spcPts val="5640"/>
              </a:lnSpc>
            </a:pPr>
            <a:endParaRPr lang="lt-LT" sz="6000" b="1" dirty="0">
              <a:solidFill>
                <a:prstClr val="white"/>
              </a:solidFill>
            </a:endParaRPr>
          </a:p>
          <a:p>
            <a:pPr lvl="0" algn="ctr">
              <a:lnSpc>
                <a:spcPts val="5640"/>
              </a:lnSpc>
            </a:pPr>
            <a:r>
              <a:rPr lang="lt-LT" sz="5400" b="1" dirty="0" smtClean="0">
                <a:solidFill>
                  <a:schemeClr val="bg1"/>
                </a:solidFill>
              </a:rPr>
              <a:t>Conclusions</a:t>
            </a:r>
            <a:endParaRPr lang="en-US" sz="5400" b="1" dirty="0">
              <a:solidFill>
                <a:schemeClr val="bg1"/>
              </a:solidFill>
            </a:endParaRPr>
          </a:p>
          <a:p>
            <a:pPr marR="179070" lvl="0" algn="just">
              <a:lnSpc>
                <a:spcPct val="107000"/>
              </a:lnSpc>
              <a:spcAft>
                <a:spcPts val="800"/>
              </a:spcAft>
            </a:pP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significant increase in green biomass in the middle of vegetation was found in trinomial </a:t>
            </a:r>
            <a:r>
              <a:rPr lang="lt-LT"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crop</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(1725.7 g m</a:t>
            </a:r>
            <a:r>
              <a:rPr lang="en-US" sz="44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the end of plant vegetation, 1.5 times lower green plant biomass (2737.8 g m</a:t>
            </a:r>
            <a:r>
              <a:rPr lang="en-US" sz="44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lt-LT"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also </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was found in trinomial </a:t>
            </a:r>
            <a:r>
              <a:rPr lang="lt-LT"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plots</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than in the treatments where maize was grown as mono-crop (4163.3 g m</a:t>
            </a:r>
            <a:r>
              <a:rPr lang="en-US" sz="44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lt-LT"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R="179070" lvl="0" algn="just">
              <a:lnSpc>
                <a:spcPct val="107000"/>
              </a:lnSpc>
              <a:spcAft>
                <a:spcPts val="800"/>
              </a:spcAft>
            </a:pP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significant </a:t>
            </a:r>
            <a:r>
              <a:rPr lang="lt-LT"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less</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dry biomass in the middle and the end of plant vegetation was found in </a:t>
            </a:r>
            <a:r>
              <a:rPr lang="lt-LT"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plots</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where </a:t>
            </a:r>
            <a:r>
              <a:rPr lang="en-US" sz="4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true hemp </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was grown as a mono crop (15.7 g m</a:t>
            </a:r>
            <a:r>
              <a:rPr lang="en-US" sz="44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133.2 g m</a:t>
            </a:r>
            <a:r>
              <a:rPr lang="en-US" sz="44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the end of vegetation, it was three times </a:t>
            </a:r>
            <a:r>
              <a:rPr lang="lt-LT"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less</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than in </a:t>
            </a:r>
            <a:r>
              <a:rPr lang="lt-LT"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plots</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with trinomial crop</a:t>
            </a:r>
            <a:r>
              <a:rPr lang="lt-LT"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cultivation (412.9 g m</a:t>
            </a:r>
            <a:r>
              <a:rPr lang="en-US" sz="44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4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5"/>
          <a:stretch>
            <a:fillRect/>
          </a:stretch>
        </p:blipFill>
        <p:spPr>
          <a:xfrm>
            <a:off x="13693480" y="20982475"/>
            <a:ext cx="12403553" cy="6365312"/>
          </a:xfrm>
          <a:prstGeom prst="rect">
            <a:avLst/>
          </a:prstGeom>
        </p:spPr>
      </p:pic>
      <p:pic>
        <p:nvPicPr>
          <p:cNvPr id="8" name="Picture 7"/>
          <p:cNvPicPr>
            <a:picLocks noChangeAspect="1"/>
          </p:cNvPicPr>
          <p:nvPr/>
        </p:nvPicPr>
        <p:blipFill>
          <a:blip r:embed="rId6"/>
          <a:stretch>
            <a:fillRect/>
          </a:stretch>
        </p:blipFill>
        <p:spPr>
          <a:xfrm>
            <a:off x="13693480" y="28537481"/>
            <a:ext cx="12403553" cy="6151660"/>
          </a:xfrm>
          <a:prstGeom prst="rect">
            <a:avLst/>
          </a:prstGeom>
        </p:spPr>
      </p:pic>
      <p:sp>
        <p:nvSpPr>
          <p:cNvPr id="27" name="TextBox 26"/>
          <p:cNvSpPr txBox="1"/>
          <p:nvPr/>
        </p:nvSpPr>
        <p:spPr>
          <a:xfrm>
            <a:off x="13693480" y="27347787"/>
            <a:ext cx="12403553" cy="1015663"/>
          </a:xfrm>
          <a:prstGeom prst="rect">
            <a:avLst/>
          </a:prstGeom>
          <a:noFill/>
        </p:spPr>
        <p:txBody>
          <a:bodyPr wrap="square" rtlCol="0">
            <a:spAutoFit/>
          </a:bodyPr>
          <a:lstStyle/>
          <a:p>
            <a:r>
              <a:rPr lang="lt-LT" sz="1400" b="1" dirty="0" smtClean="0">
                <a:solidFill>
                  <a:schemeClr val="tx2"/>
                </a:solidFill>
              </a:rPr>
              <a:t>Note: * - </a:t>
            </a:r>
            <a:r>
              <a:rPr lang="en-US" sz="1400" b="1" dirty="0">
                <a:solidFill>
                  <a:schemeClr val="tx2"/>
                </a:solidFill>
              </a:rPr>
              <a:t>t</a:t>
            </a:r>
            <a:r>
              <a:rPr lang="lt-LT" sz="1400" b="1" dirty="0" smtClean="0">
                <a:solidFill>
                  <a:schemeClr val="tx2"/>
                </a:solidFill>
                <a:latin typeface="Calibri" panose="020F0502020204030204" pitchFamily="34" charset="0"/>
                <a:cs typeface="Calibri" panose="020F0502020204030204" pitchFamily="34" charset="0"/>
              </a:rPr>
              <a:t>he averages of the treatments not marked with the same letter (a, b, c, d) are essential.</a:t>
            </a:r>
          </a:p>
          <a:p>
            <a:r>
              <a:rPr lang="en-US" sz="1400" dirty="0" smtClean="0">
                <a:latin typeface="Calibri" panose="020F0502020204030204" pitchFamily="34" charset="0"/>
                <a:cs typeface="Calibri" panose="020F0502020204030204" pitchFamily="34" charset="0"/>
              </a:rPr>
              <a:t>MA</a:t>
            </a:r>
            <a:r>
              <a:rPr lang="lt-LT" sz="1400" dirty="0" smtClean="0">
                <a:latin typeface="Calibri" panose="020F0502020204030204" pitchFamily="34" charset="0"/>
                <a:cs typeface="Calibri" panose="020F0502020204030204" pitchFamily="34" charset="0"/>
              </a:rPr>
              <a:t> – </a:t>
            </a:r>
            <a:r>
              <a:rPr lang="lt-LT" sz="1400" dirty="0">
                <a:latin typeface="Calibri" panose="020F0502020204030204" pitchFamily="34" charset="0"/>
                <a:cs typeface="Calibri" panose="020F0502020204030204" pitchFamily="34" charset="0"/>
              </a:rPr>
              <a:t>M</a:t>
            </a:r>
            <a:r>
              <a:rPr lang="lt-LT" sz="1400" dirty="0" smtClean="0">
                <a:latin typeface="Calibri" panose="020F0502020204030204" pitchFamily="34" charset="0"/>
                <a:cs typeface="Calibri" panose="020F0502020204030204" pitchFamily="34" charset="0"/>
              </a:rPr>
              <a:t>aize; </a:t>
            </a:r>
            <a:r>
              <a:rPr lang="en-US" sz="1400" dirty="0" smtClean="0">
                <a:latin typeface="Calibri" panose="020F0502020204030204" pitchFamily="34" charset="0"/>
                <a:cs typeface="Calibri" panose="020F0502020204030204" pitchFamily="34" charset="0"/>
              </a:rPr>
              <a:t>HE</a:t>
            </a:r>
            <a:r>
              <a:rPr lang="lt-LT" sz="1400" dirty="0" smtClean="0">
                <a:latin typeface="Calibri" panose="020F0502020204030204" pitchFamily="34" charset="0"/>
                <a:cs typeface="Calibri" panose="020F0502020204030204" pitchFamily="34" charset="0"/>
              </a:rPr>
              <a:t> – </a:t>
            </a:r>
            <a:r>
              <a:rPr lang="en-US" sz="1400" dirty="0" smtClean="0">
                <a:latin typeface="Calibri" panose="020F0502020204030204" pitchFamily="34" charset="0"/>
                <a:cs typeface="Calibri" panose="020F0502020204030204" pitchFamily="34" charset="0"/>
              </a:rPr>
              <a:t>Hemp</a:t>
            </a:r>
            <a:r>
              <a:rPr lang="lt-LT" sz="1400" dirty="0" smtClean="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FB</a:t>
            </a:r>
            <a:r>
              <a:rPr lang="lt-LT" sz="1400" dirty="0" smtClean="0">
                <a:latin typeface="Calibri" panose="020F0502020204030204" pitchFamily="34" charset="0"/>
                <a:cs typeface="Calibri" panose="020F0502020204030204" pitchFamily="34" charset="0"/>
              </a:rPr>
              <a:t> – Faba bean; </a:t>
            </a:r>
            <a:r>
              <a:rPr lang="en-US" sz="1400" dirty="0" smtClean="0">
                <a:latin typeface="Calibri" panose="020F0502020204030204" pitchFamily="34" charset="0"/>
                <a:cs typeface="Calibri" panose="020F0502020204030204" pitchFamily="34" charset="0"/>
              </a:rPr>
              <a:t>MA</a:t>
            </a:r>
            <a:r>
              <a:rPr lang="lt-LT" sz="1400" dirty="0" smtClean="0">
                <a:latin typeface="Calibri" panose="020F0502020204030204" pitchFamily="34" charset="0"/>
                <a:cs typeface="Calibri" panose="020F0502020204030204" pitchFamily="34" charset="0"/>
              </a:rPr>
              <a:t>+</a:t>
            </a:r>
            <a:r>
              <a:rPr lang="en-US" sz="1400" dirty="0" smtClean="0">
                <a:latin typeface="Calibri" panose="020F0502020204030204" pitchFamily="34" charset="0"/>
                <a:cs typeface="Calibri" panose="020F0502020204030204" pitchFamily="34" charset="0"/>
              </a:rPr>
              <a:t>HE</a:t>
            </a:r>
            <a:r>
              <a:rPr lang="lt-LT" sz="1400" dirty="0" smtClean="0">
                <a:latin typeface="Calibri" panose="020F0502020204030204" pitchFamily="34" charset="0"/>
                <a:cs typeface="Calibri" panose="020F0502020204030204" pitchFamily="34" charset="0"/>
              </a:rPr>
              <a:t> – Maize+</a:t>
            </a:r>
            <a:r>
              <a:rPr lang="en-US" sz="1400" dirty="0" smtClean="0">
                <a:latin typeface="Calibri" panose="020F0502020204030204" pitchFamily="34" charset="0"/>
                <a:cs typeface="Calibri" panose="020F0502020204030204" pitchFamily="34" charset="0"/>
              </a:rPr>
              <a:t>Hemp</a:t>
            </a:r>
            <a:r>
              <a:rPr lang="lt-LT" sz="1400" dirty="0" smtClean="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MA</a:t>
            </a:r>
            <a:r>
              <a:rPr lang="lt-LT" sz="1400" dirty="0" smtClean="0">
                <a:latin typeface="Calibri" panose="020F0502020204030204" pitchFamily="34" charset="0"/>
                <a:cs typeface="Calibri" panose="020F0502020204030204" pitchFamily="34" charset="0"/>
              </a:rPr>
              <a:t>+</a:t>
            </a:r>
            <a:r>
              <a:rPr lang="en-US" sz="1400" dirty="0" smtClean="0">
                <a:latin typeface="Calibri" panose="020F0502020204030204" pitchFamily="34" charset="0"/>
                <a:cs typeface="Calibri" panose="020F0502020204030204" pitchFamily="34" charset="0"/>
              </a:rPr>
              <a:t>FB</a:t>
            </a:r>
            <a:r>
              <a:rPr lang="lt-LT" sz="1400" dirty="0" smtClean="0">
                <a:latin typeface="Calibri" panose="020F0502020204030204" pitchFamily="34" charset="0"/>
                <a:cs typeface="Calibri" panose="020F0502020204030204" pitchFamily="34" charset="0"/>
              </a:rPr>
              <a:t> – Maize+Faba bean; </a:t>
            </a:r>
            <a:r>
              <a:rPr lang="en-US" sz="1400" dirty="0" smtClean="0">
                <a:latin typeface="Calibri" panose="020F0502020204030204" pitchFamily="34" charset="0"/>
                <a:cs typeface="Calibri" panose="020F0502020204030204" pitchFamily="34" charset="0"/>
              </a:rPr>
              <a:t>HE</a:t>
            </a:r>
            <a:r>
              <a:rPr lang="lt-LT" sz="1400" dirty="0" smtClean="0">
                <a:latin typeface="Calibri" panose="020F0502020204030204" pitchFamily="34" charset="0"/>
                <a:cs typeface="Calibri" panose="020F0502020204030204" pitchFamily="34" charset="0"/>
              </a:rPr>
              <a:t>+</a:t>
            </a:r>
            <a:r>
              <a:rPr lang="en-US" sz="1400" dirty="0" smtClean="0">
                <a:latin typeface="Calibri" panose="020F0502020204030204" pitchFamily="34" charset="0"/>
                <a:cs typeface="Calibri" panose="020F0502020204030204" pitchFamily="34" charset="0"/>
              </a:rPr>
              <a:t>FB</a:t>
            </a:r>
            <a:r>
              <a:rPr lang="lt-LT" sz="1400" dirty="0" smtClean="0">
                <a:latin typeface="Calibri" panose="020F0502020204030204" pitchFamily="34" charset="0"/>
                <a:cs typeface="Calibri" panose="020F0502020204030204" pitchFamily="34" charset="0"/>
              </a:rPr>
              <a:t> – </a:t>
            </a:r>
            <a:r>
              <a:rPr lang="en-US" sz="1400" dirty="0" smtClean="0">
                <a:latin typeface="Calibri" panose="020F0502020204030204" pitchFamily="34" charset="0"/>
                <a:cs typeface="Calibri" panose="020F0502020204030204" pitchFamily="34" charset="0"/>
              </a:rPr>
              <a:t>Hemp </a:t>
            </a:r>
            <a:r>
              <a:rPr lang="lt-LT" sz="1400" dirty="0" smtClean="0">
                <a:latin typeface="Calibri" panose="020F0502020204030204" pitchFamily="34" charset="0"/>
                <a:cs typeface="Calibri" panose="020F0502020204030204" pitchFamily="34" charset="0"/>
              </a:rPr>
              <a:t>+Faba bean; </a:t>
            </a:r>
            <a:r>
              <a:rPr lang="en-US" sz="1400" dirty="0" smtClean="0">
                <a:latin typeface="Calibri" panose="020F0502020204030204" pitchFamily="34" charset="0"/>
                <a:cs typeface="Calibri" panose="020F0502020204030204" pitchFamily="34" charset="0"/>
              </a:rPr>
              <a:t>MA</a:t>
            </a:r>
            <a:r>
              <a:rPr lang="lt-LT" sz="1400" dirty="0" smtClean="0">
                <a:latin typeface="Calibri" panose="020F0502020204030204" pitchFamily="34" charset="0"/>
                <a:cs typeface="Calibri" panose="020F0502020204030204" pitchFamily="34" charset="0"/>
              </a:rPr>
              <a:t>+</a:t>
            </a:r>
            <a:r>
              <a:rPr lang="en-US" sz="1400" dirty="0" smtClean="0">
                <a:latin typeface="Calibri" panose="020F0502020204030204" pitchFamily="34" charset="0"/>
                <a:cs typeface="Calibri" panose="020F0502020204030204" pitchFamily="34" charset="0"/>
              </a:rPr>
              <a:t>HE</a:t>
            </a:r>
            <a:r>
              <a:rPr lang="lt-LT" sz="1400" dirty="0" smtClean="0">
                <a:latin typeface="Calibri" panose="020F0502020204030204" pitchFamily="34" charset="0"/>
                <a:cs typeface="Calibri" panose="020F0502020204030204" pitchFamily="34" charset="0"/>
              </a:rPr>
              <a:t>+</a:t>
            </a:r>
            <a:r>
              <a:rPr lang="en-US" sz="1400" dirty="0" smtClean="0">
                <a:latin typeface="Calibri" panose="020F0502020204030204" pitchFamily="34" charset="0"/>
                <a:cs typeface="Calibri" panose="020F0502020204030204" pitchFamily="34" charset="0"/>
              </a:rPr>
              <a:t>FB</a:t>
            </a:r>
            <a:r>
              <a:rPr lang="lt-LT" sz="1400" dirty="0" smtClean="0">
                <a:latin typeface="Calibri" panose="020F0502020204030204" pitchFamily="34" charset="0"/>
                <a:cs typeface="Calibri" panose="020F0502020204030204" pitchFamily="34" charset="0"/>
              </a:rPr>
              <a:t> – Maize+</a:t>
            </a:r>
            <a:r>
              <a:rPr lang="en-US" sz="1400" dirty="0" smtClean="0">
                <a:latin typeface="Calibri" panose="020F0502020204030204" pitchFamily="34" charset="0"/>
                <a:cs typeface="Calibri" panose="020F0502020204030204" pitchFamily="34" charset="0"/>
              </a:rPr>
              <a:t>Hemp</a:t>
            </a:r>
            <a:r>
              <a:rPr lang="lt-LT" sz="1400" dirty="0" smtClean="0">
                <a:latin typeface="Calibri" panose="020F0502020204030204" pitchFamily="34" charset="0"/>
                <a:cs typeface="Calibri" panose="020F0502020204030204" pitchFamily="34" charset="0"/>
              </a:rPr>
              <a:t>+Faba bean</a:t>
            </a:r>
          </a:p>
          <a:p>
            <a:pPr algn="ctr"/>
            <a:endParaRPr lang="lt-LT" sz="1400" i="1" dirty="0" smtClean="0">
              <a:latin typeface="Calibri" panose="020F0502020204030204" pitchFamily="34" charset="0"/>
              <a:cs typeface="Calibri" panose="020F0502020204030204" pitchFamily="34" charset="0"/>
            </a:endParaRPr>
          </a:p>
          <a:p>
            <a:pPr algn="ctr"/>
            <a:r>
              <a:rPr lang="lt-LT" sz="1800" b="1" i="1" dirty="0" err="1" smtClean="0">
                <a:latin typeface="Calibri" panose="020F0502020204030204" pitchFamily="34" charset="0"/>
                <a:cs typeface="Calibri" panose="020F0502020204030204" pitchFamily="34" charset="0"/>
              </a:rPr>
              <a:t>Figure</a:t>
            </a:r>
            <a:r>
              <a:rPr lang="lt-LT" sz="1800" b="1" i="1" dirty="0" smtClean="0">
                <a:latin typeface="Calibri" panose="020F0502020204030204" pitchFamily="34" charset="0"/>
                <a:cs typeface="Calibri" panose="020F0502020204030204" pitchFamily="34" charset="0"/>
              </a:rPr>
              <a:t> 2 </a:t>
            </a:r>
            <a:r>
              <a:rPr lang="lt-LT" sz="1800" i="1" dirty="0" smtClean="0">
                <a:latin typeface="Calibri" panose="020F0502020204030204" pitchFamily="34" charset="0"/>
                <a:cs typeface="Calibri" panose="020F0502020204030204" pitchFamily="34" charset="0"/>
              </a:rPr>
              <a:t>. </a:t>
            </a:r>
            <a:r>
              <a:rPr lang="en-US" sz="1800" i="1" dirty="0" smtClean="0"/>
              <a:t>Impact of inter-cropping on </a:t>
            </a:r>
            <a:r>
              <a:rPr lang="lt-LT" sz="1800" i="1" dirty="0" err="1" smtClean="0"/>
              <a:t>green</a:t>
            </a:r>
            <a:r>
              <a:rPr lang="en-US" sz="1800" i="1" dirty="0" smtClean="0"/>
              <a:t> biomass productivity, g</a:t>
            </a:r>
            <a:r>
              <a:rPr lang="lt-LT" sz="1800" i="1" dirty="0" smtClean="0"/>
              <a:t> m</a:t>
            </a:r>
            <a:r>
              <a:rPr lang="lt-LT" sz="1800" i="1" baseline="30000" dirty="0" smtClean="0"/>
              <a:t>-2</a:t>
            </a:r>
            <a:endParaRPr lang="lt-LT" sz="1800" i="1" dirty="0"/>
          </a:p>
        </p:txBody>
      </p:sp>
      <p:sp>
        <p:nvSpPr>
          <p:cNvPr id="28" name="TextBox 27"/>
          <p:cNvSpPr txBox="1"/>
          <p:nvPr/>
        </p:nvSpPr>
        <p:spPr>
          <a:xfrm>
            <a:off x="13664717" y="34648515"/>
            <a:ext cx="12403553" cy="1015663"/>
          </a:xfrm>
          <a:prstGeom prst="rect">
            <a:avLst/>
          </a:prstGeom>
          <a:noFill/>
        </p:spPr>
        <p:txBody>
          <a:bodyPr wrap="square" rtlCol="0">
            <a:spAutoFit/>
          </a:bodyPr>
          <a:lstStyle/>
          <a:p>
            <a:r>
              <a:rPr lang="lt-LT" sz="1400" b="1" dirty="0" smtClean="0">
                <a:solidFill>
                  <a:schemeClr val="tx2"/>
                </a:solidFill>
              </a:rPr>
              <a:t>Note: * - </a:t>
            </a:r>
            <a:r>
              <a:rPr lang="en-US" sz="1400" b="1" dirty="0">
                <a:solidFill>
                  <a:schemeClr val="tx2"/>
                </a:solidFill>
              </a:rPr>
              <a:t>t</a:t>
            </a:r>
            <a:r>
              <a:rPr lang="lt-LT" sz="1400" b="1" dirty="0" smtClean="0">
                <a:solidFill>
                  <a:schemeClr val="tx2"/>
                </a:solidFill>
                <a:latin typeface="Calibri" panose="020F0502020204030204" pitchFamily="34" charset="0"/>
                <a:cs typeface="Calibri" panose="020F0502020204030204" pitchFamily="34" charset="0"/>
              </a:rPr>
              <a:t>he averages of the treatments not marked with the same letter (a, b, c, d) are essential.</a:t>
            </a:r>
          </a:p>
          <a:p>
            <a:r>
              <a:rPr lang="en-US" sz="1400" dirty="0" smtClean="0">
                <a:latin typeface="Calibri" panose="020F0502020204030204" pitchFamily="34" charset="0"/>
                <a:cs typeface="Calibri" panose="020F0502020204030204" pitchFamily="34" charset="0"/>
              </a:rPr>
              <a:t>MA</a:t>
            </a:r>
            <a:r>
              <a:rPr lang="lt-LT" sz="1400" dirty="0" smtClean="0">
                <a:latin typeface="Calibri" panose="020F0502020204030204" pitchFamily="34" charset="0"/>
                <a:cs typeface="Calibri" panose="020F0502020204030204" pitchFamily="34" charset="0"/>
              </a:rPr>
              <a:t> – </a:t>
            </a:r>
            <a:r>
              <a:rPr lang="lt-LT" sz="1400" dirty="0">
                <a:latin typeface="Calibri" panose="020F0502020204030204" pitchFamily="34" charset="0"/>
                <a:cs typeface="Calibri" panose="020F0502020204030204" pitchFamily="34" charset="0"/>
              </a:rPr>
              <a:t>M</a:t>
            </a:r>
            <a:r>
              <a:rPr lang="lt-LT" sz="1400" dirty="0" smtClean="0">
                <a:latin typeface="Calibri" panose="020F0502020204030204" pitchFamily="34" charset="0"/>
                <a:cs typeface="Calibri" panose="020F0502020204030204" pitchFamily="34" charset="0"/>
              </a:rPr>
              <a:t>aize; </a:t>
            </a:r>
            <a:r>
              <a:rPr lang="en-US" sz="1400" dirty="0" smtClean="0">
                <a:latin typeface="Calibri" panose="020F0502020204030204" pitchFamily="34" charset="0"/>
                <a:cs typeface="Calibri" panose="020F0502020204030204" pitchFamily="34" charset="0"/>
              </a:rPr>
              <a:t>HE</a:t>
            </a:r>
            <a:r>
              <a:rPr lang="lt-LT" sz="1400" dirty="0" smtClean="0">
                <a:latin typeface="Calibri" panose="020F0502020204030204" pitchFamily="34" charset="0"/>
                <a:cs typeface="Calibri" panose="020F0502020204030204" pitchFamily="34" charset="0"/>
              </a:rPr>
              <a:t> – </a:t>
            </a:r>
            <a:r>
              <a:rPr lang="en-US" sz="1400" dirty="0" smtClean="0">
                <a:latin typeface="Calibri" panose="020F0502020204030204" pitchFamily="34" charset="0"/>
                <a:cs typeface="Calibri" panose="020F0502020204030204" pitchFamily="34" charset="0"/>
              </a:rPr>
              <a:t>Hemp</a:t>
            </a:r>
            <a:r>
              <a:rPr lang="lt-LT" sz="1400" dirty="0" smtClean="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FB</a:t>
            </a:r>
            <a:r>
              <a:rPr lang="lt-LT" sz="1400" dirty="0" smtClean="0">
                <a:latin typeface="Calibri" panose="020F0502020204030204" pitchFamily="34" charset="0"/>
                <a:cs typeface="Calibri" panose="020F0502020204030204" pitchFamily="34" charset="0"/>
              </a:rPr>
              <a:t> – Faba bean; </a:t>
            </a:r>
            <a:r>
              <a:rPr lang="en-US" sz="1400" dirty="0" smtClean="0">
                <a:latin typeface="Calibri" panose="020F0502020204030204" pitchFamily="34" charset="0"/>
                <a:cs typeface="Calibri" panose="020F0502020204030204" pitchFamily="34" charset="0"/>
              </a:rPr>
              <a:t>MA</a:t>
            </a:r>
            <a:r>
              <a:rPr lang="lt-LT" sz="1400" dirty="0" smtClean="0">
                <a:latin typeface="Calibri" panose="020F0502020204030204" pitchFamily="34" charset="0"/>
                <a:cs typeface="Calibri" panose="020F0502020204030204" pitchFamily="34" charset="0"/>
              </a:rPr>
              <a:t>+</a:t>
            </a:r>
            <a:r>
              <a:rPr lang="en-US" sz="1400" dirty="0" smtClean="0">
                <a:latin typeface="Calibri" panose="020F0502020204030204" pitchFamily="34" charset="0"/>
                <a:cs typeface="Calibri" panose="020F0502020204030204" pitchFamily="34" charset="0"/>
              </a:rPr>
              <a:t>HE</a:t>
            </a:r>
            <a:r>
              <a:rPr lang="lt-LT" sz="1400" dirty="0" smtClean="0">
                <a:latin typeface="Calibri" panose="020F0502020204030204" pitchFamily="34" charset="0"/>
                <a:cs typeface="Calibri" panose="020F0502020204030204" pitchFamily="34" charset="0"/>
              </a:rPr>
              <a:t> – Maize+</a:t>
            </a:r>
            <a:r>
              <a:rPr lang="en-US" sz="1400" dirty="0" smtClean="0">
                <a:latin typeface="Calibri" panose="020F0502020204030204" pitchFamily="34" charset="0"/>
                <a:cs typeface="Calibri" panose="020F0502020204030204" pitchFamily="34" charset="0"/>
              </a:rPr>
              <a:t>Hemp</a:t>
            </a:r>
            <a:r>
              <a:rPr lang="lt-LT" sz="1400" dirty="0" smtClean="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MA</a:t>
            </a:r>
            <a:r>
              <a:rPr lang="lt-LT" sz="1400" dirty="0" smtClean="0">
                <a:latin typeface="Calibri" panose="020F0502020204030204" pitchFamily="34" charset="0"/>
                <a:cs typeface="Calibri" panose="020F0502020204030204" pitchFamily="34" charset="0"/>
              </a:rPr>
              <a:t>+</a:t>
            </a:r>
            <a:r>
              <a:rPr lang="en-US" sz="1400" dirty="0" smtClean="0">
                <a:latin typeface="Calibri" panose="020F0502020204030204" pitchFamily="34" charset="0"/>
                <a:cs typeface="Calibri" panose="020F0502020204030204" pitchFamily="34" charset="0"/>
              </a:rPr>
              <a:t>FB</a:t>
            </a:r>
            <a:r>
              <a:rPr lang="lt-LT" sz="1400" dirty="0" smtClean="0">
                <a:latin typeface="Calibri" panose="020F0502020204030204" pitchFamily="34" charset="0"/>
                <a:cs typeface="Calibri" panose="020F0502020204030204" pitchFamily="34" charset="0"/>
              </a:rPr>
              <a:t> – Maize+Faba bean; </a:t>
            </a:r>
            <a:r>
              <a:rPr lang="en-US" sz="1400" dirty="0" smtClean="0">
                <a:latin typeface="Calibri" panose="020F0502020204030204" pitchFamily="34" charset="0"/>
                <a:cs typeface="Calibri" panose="020F0502020204030204" pitchFamily="34" charset="0"/>
              </a:rPr>
              <a:t>HE</a:t>
            </a:r>
            <a:r>
              <a:rPr lang="lt-LT" sz="1400" dirty="0" smtClean="0">
                <a:latin typeface="Calibri" panose="020F0502020204030204" pitchFamily="34" charset="0"/>
                <a:cs typeface="Calibri" panose="020F0502020204030204" pitchFamily="34" charset="0"/>
              </a:rPr>
              <a:t>+</a:t>
            </a:r>
            <a:r>
              <a:rPr lang="en-US" sz="1400" dirty="0" smtClean="0">
                <a:latin typeface="Calibri" panose="020F0502020204030204" pitchFamily="34" charset="0"/>
                <a:cs typeface="Calibri" panose="020F0502020204030204" pitchFamily="34" charset="0"/>
              </a:rPr>
              <a:t>FB</a:t>
            </a:r>
            <a:r>
              <a:rPr lang="lt-LT" sz="1400" dirty="0" smtClean="0">
                <a:latin typeface="Calibri" panose="020F0502020204030204" pitchFamily="34" charset="0"/>
                <a:cs typeface="Calibri" panose="020F0502020204030204" pitchFamily="34" charset="0"/>
              </a:rPr>
              <a:t> – </a:t>
            </a:r>
            <a:r>
              <a:rPr lang="en-US" sz="1400" dirty="0" smtClean="0">
                <a:latin typeface="Calibri" panose="020F0502020204030204" pitchFamily="34" charset="0"/>
                <a:cs typeface="Calibri" panose="020F0502020204030204" pitchFamily="34" charset="0"/>
              </a:rPr>
              <a:t>Hemp </a:t>
            </a:r>
            <a:r>
              <a:rPr lang="lt-LT" sz="1400" dirty="0" smtClean="0">
                <a:latin typeface="Calibri" panose="020F0502020204030204" pitchFamily="34" charset="0"/>
                <a:cs typeface="Calibri" panose="020F0502020204030204" pitchFamily="34" charset="0"/>
              </a:rPr>
              <a:t>+Faba bean; </a:t>
            </a:r>
            <a:r>
              <a:rPr lang="en-US" sz="1400" dirty="0" smtClean="0">
                <a:latin typeface="Calibri" panose="020F0502020204030204" pitchFamily="34" charset="0"/>
                <a:cs typeface="Calibri" panose="020F0502020204030204" pitchFamily="34" charset="0"/>
              </a:rPr>
              <a:t>MA</a:t>
            </a:r>
            <a:r>
              <a:rPr lang="lt-LT" sz="1400" dirty="0" smtClean="0">
                <a:latin typeface="Calibri" panose="020F0502020204030204" pitchFamily="34" charset="0"/>
                <a:cs typeface="Calibri" panose="020F0502020204030204" pitchFamily="34" charset="0"/>
              </a:rPr>
              <a:t>+</a:t>
            </a:r>
            <a:r>
              <a:rPr lang="en-US" sz="1400" dirty="0" smtClean="0">
                <a:latin typeface="Calibri" panose="020F0502020204030204" pitchFamily="34" charset="0"/>
                <a:cs typeface="Calibri" panose="020F0502020204030204" pitchFamily="34" charset="0"/>
              </a:rPr>
              <a:t>HE</a:t>
            </a:r>
            <a:r>
              <a:rPr lang="lt-LT" sz="1400" dirty="0" smtClean="0">
                <a:latin typeface="Calibri" panose="020F0502020204030204" pitchFamily="34" charset="0"/>
                <a:cs typeface="Calibri" panose="020F0502020204030204" pitchFamily="34" charset="0"/>
              </a:rPr>
              <a:t>+</a:t>
            </a:r>
            <a:r>
              <a:rPr lang="en-US" sz="1400" dirty="0" smtClean="0">
                <a:latin typeface="Calibri" panose="020F0502020204030204" pitchFamily="34" charset="0"/>
                <a:cs typeface="Calibri" panose="020F0502020204030204" pitchFamily="34" charset="0"/>
              </a:rPr>
              <a:t>FB</a:t>
            </a:r>
            <a:r>
              <a:rPr lang="lt-LT" sz="1400" dirty="0" smtClean="0">
                <a:latin typeface="Calibri" panose="020F0502020204030204" pitchFamily="34" charset="0"/>
                <a:cs typeface="Calibri" panose="020F0502020204030204" pitchFamily="34" charset="0"/>
              </a:rPr>
              <a:t> – Maize+</a:t>
            </a:r>
            <a:r>
              <a:rPr lang="en-US" sz="1400" dirty="0" smtClean="0">
                <a:latin typeface="Calibri" panose="020F0502020204030204" pitchFamily="34" charset="0"/>
                <a:cs typeface="Calibri" panose="020F0502020204030204" pitchFamily="34" charset="0"/>
              </a:rPr>
              <a:t>Hemp</a:t>
            </a:r>
            <a:r>
              <a:rPr lang="lt-LT" sz="1400" dirty="0" smtClean="0">
                <a:latin typeface="Calibri" panose="020F0502020204030204" pitchFamily="34" charset="0"/>
                <a:cs typeface="Calibri" panose="020F0502020204030204" pitchFamily="34" charset="0"/>
              </a:rPr>
              <a:t>+Faba bean</a:t>
            </a:r>
          </a:p>
          <a:p>
            <a:pPr algn="ctr"/>
            <a:endParaRPr lang="lt-LT" sz="1400" i="1" dirty="0" smtClean="0">
              <a:latin typeface="Calibri" panose="020F0502020204030204" pitchFamily="34" charset="0"/>
              <a:cs typeface="Calibri" panose="020F0502020204030204" pitchFamily="34" charset="0"/>
            </a:endParaRPr>
          </a:p>
          <a:p>
            <a:pPr algn="ctr"/>
            <a:r>
              <a:rPr lang="lt-LT" sz="1800" b="1" i="1" dirty="0" smtClean="0">
                <a:latin typeface="Calibri" panose="020F0502020204030204" pitchFamily="34" charset="0"/>
                <a:cs typeface="Calibri" panose="020F0502020204030204" pitchFamily="34" charset="0"/>
              </a:rPr>
              <a:t>Figure </a:t>
            </a:r>
            <a:r>
              <a:rPr lang="en-US" sz="1800" b="1" i="1" dirty="0">
                <a:latin typeface="Calibri" panose="020F0502020204030204" pitchFamily="34" charset="0"/>
                <a:cs typeface="Calibri" panose="020F0502020204030204" pitchFamily="34" charset="0"/>
              </a:rPr>
              <a:t>3</a:t>
            </a:r>
            <a:r>
              <a:rPr lang="lt-LT" sz="1800" i="1" dirty="0" smtClean="0">
                <a:latin typeface="Calibri" panose="020F0502020204030204" pitchFamily="34" charset="0"/>
                <a:cs typeface="Calibri" panose="020F0502020204030204" pitchFamily="34" charset="0"/>
              </a:rPr>
              <a:t>. </a:t>
            </a:r>
            <a:r>
              <a:rPr lang="en-US" sz="1800" i="1" dirty="0" smtClean="0"/>
              <a:t>Impact of inter-cropping on dry biomass productivity, g</a:t>
            </a:r>
            <a:r>
              <a:rPr lang="lt-LT" sz="1800" i="1" dirty="0" smtClean="0"/>
              <a:t> m</a:t>
            </a:r>
            <a:r>
              <a:rPr lang="lt-LT" sz="1800" i="1" baseline="30000" dirty="0" smtClean="0"/>
              <a:t>-2</a:t>
            </a:r>
            <a:endParaRPr lang="lt-LT" sz="1800" i="1" dirty="0"/>
          </a:p>
        </p:txBody>
      </p:sp>
      <p:pic>
        <p:nvPicPr>
          <p:cNvPr id="9" name="Picture 8"/>
          <p:cNvPicPr>
            <a:picLocks noChangeAspect="1"/>
          </p:cNvPicPr>
          <p:nvPr/>
        </p:nvPicPr>
        <p:blipFill>
          <a:blip r:embed="rId7"/>
          <a:stretch>
            <a:fillRect/>
          </a:stretch>
        </p:blipFill>
        <p:spPr>
          <a:xfrm>
            <a:off x="1975907" y="29374097"/>
            <a:ext cx="7841347" cy="5274418"/>
          </a:xfrm>
          <a:prstGeom prst="rect">
            <a:avLst/>
          </a:prstGeom>
        </p:spPr>
      </p:pic>
      <p:sp>
        <p:nvSpPr>
          <p:cNvPr id="10" name="TextBox 9"/>
          <p:cNvSpPr txBox="1"/>
          <p:nvPr/>
        </p:nvSpPr>
        <p:spPr>
          <a:xfrm>
            <a:off x="1988454" y="34894736"/>
            <a:ext cx="7741920" cy="523220"/>
          </a:xfrm>
          <a:prstGeom prst="rect">
            <a:avLst/>
          </a:prstGeom>
          <a:noFill/>
        </p:spPr>
        <p:txBody>
          <a:bodyPr wrap="square" rtlCol="0">
            <a:spAutoFit/>
          </a:bodyPr>
          <a:lstStyle/>
          <a:p>
            <a:pPr algn="ctr"/>
            <a:r>
              <a:rPr lang="en-US" sz="2800" b="1" i="1" dirty="0" smtClean="0"/>
              <a:t>Picture 1</a:t>
            </a:r>
            <a:r>
              <a:rPr lang="en-US" sz="2800" dirty="0" smtClean="0"/>
              <a:t>. Ternary crop cultivation</a:t>
            </a:r>
            <a:endParaRPr lang="en-US" sz="2800" dirty="0"/>
          </a:p>
        </p:txBody>
      </p:sp>
    </p:spTree>
  </p:cSld>
  <p:clrMapOvr>
    <a:masterClrMapping/>
  </p:clrMapOvr>
</p:sld>
</file>

<file path=ppt/theme/theme1.xml><?xml version="1.0" encoding="utf-8"?>
<a:theme xmlns:a="http://schemas.openxmlformats.org/drawingml/2006/main" name="Portrait_poster_template-PLA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362D038233C51469147F003D8E0F8C5" ma:contentTypeVersion="2" ma:contentTypeDescription="Create a new document." ma:contentTypeScope="" ma:versionID="460adbf0d06597c5193aeeffe506f3a5">
  <xsd:schema xmlns:xsd="http://www.w3.org/2001/XMLSchema" xmlns:xs="http://www.w3.org/2001/XMLSchema" xmlns:p="http://schemas.microsoft.com/office/2006/metadata/properties" xmlns:ns1="http://schemas.microsoft.com/sharepoint/v3" xmlns:ns2="dd4118c1-80c0-4fd0-a895-4f8cc7b15db9" targetNamespace="http://schemas.microsoft.com/office/2006/metadata/properties" ma:root="true" ma:fieldsID="7fdb9e80014ce22284f30f74730fcf76" ns1:_="" ns2:_="">
    <xsd:import namespace="http://schemas.microsoft.com/sharepoint/v3"/>
    <xsd:import namespace="dd4118c1-80c0-4fd0-a895-4f8cc7b15db9"/>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2:TaxCatchAllLabe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4118c1-80c0-4fd0-a895-4f8cc7b15db9"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fieldId="{23f27201-bee3-471e-b2e7-b64fd8b7ca38}" ma:taxonomyMulti="true" ma:sspId="0fbbd0a1-8703-46e1-8d9e-cad271c09ae8"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7a9d32c9-126f-4343-9ebe-808524d350ec}" ma:internalName="TaxCatchAll" ma:showField="CatchAllData" ma:web="dd4118c1-80c0-4fd0-a895-4f8cc7b15db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7a9d32c9-126f-4343-9ebe-808524d350ec}" ma:internalName="TaxCatchAllLabel" ma:readOnly="true" ma:showField="CatchAllDataLabel" ma:web="dd4118c1-80c0-4fd0-a895-4f8cc7b15db9">
      <xsd:complexType>
        <xsd:complexContent>
          <xsd:extension base="dms:MultiChoiceLookup">
            <xsd:sequence>
              <xsd:element name="Value" type="dms:Lookup" maxOccurs="unbounded" minOccurs="0" nillable="true"/>
            </xsd:sequence>
          </xsd:extension>
        </xsd:complexContent>
      </xsd:complexType>
    </xsd:element>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dd4118c1-80c0-4fd0-a895-4f8cc7b15db9">
      <Terms xmlns="http://schemas.microsoft.com/office/infopath/2007/PartnerControls"/>
    </TaxKeywordTaxHTField>
    <TaxCatchAll xmlns="dd4118c1-80c0-4fd0-a895-4f8cc7b15db9"/>
    <PublishingExpirationDate xmlns="http://schemas.microsoft.com/sharepoint/v3" xsi:nil="true"/>
    <PublishingStartDate xmlns="http://schemas.microsoft.com/sharepoint/v3" xsi:nil="true"/>
    <_dlc_DocId xmlns="dd4118c1-80c0-4fd0-a895-4f8cc7b15db9">6X5HV3WVA3CC-138-124</_dlc_DocId>
    <_dlc_DocIdUrl xmlns="dd4118c1-80c0-4fd0-a895-4f8cc7b15db9">
      <Url>http://connect.hutton.ac.uk/Organisation/Comms/_layouts/15/DocIdRedir.aspx?ID=6X5HV3WVA3CC-138-124</Url>
      <Description>6X5HV3WVA3CC-138-124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08FE15-FD71-4071-8E0F-8BE34A00D6BD}">
  <ds:schemaRefs>
    <ds:schemaRef ds:uri="http://schemas.microsoft.com/sharepoint/events"/>
  </ds:schemaRefs>
</ds:datastoreItem>
</file>

<file path=customXml/itemProps2.xml><?xml version="1.0" encoding="utf-8"?>
<ds:datastoreItem xmlns:ds="http://schemas.openxmlformats.org/officeDocument/2006/customXml" ds:itemID="{2A684197-0294-4E1E-AEB6-0DCD322345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4118c1-80c0-4fd0-a895-4f8cc7b15d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260B71-EADC-4271-AC86-2F194793104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dd4118c1-80c0-4fd0-a895-4f8cc7b15db9"/>
    <ds:schemaRef ds:uri="http://purl.org/dc/dcmitype/"/>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5D34737E-61E8-4035-A868-C618842E7C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Portrait_poster_template-PLAID</Template>
  <TotalTime>1075</TotalTime>
  <Words>631</Words>
  <Application>Microsoft Office PowerPoint</Application>
  <PresentationFormat>Custom</PresentationFormat>
  <Paragraphs>71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PGothic</vt:lpstr>
      <vt:lpstr>Arial</vt:lpstr>
      <vt:lpstr>Calibri</vt:lpstr>
      <vt:lpstr>Times New Roman</vt:lpstr>
      <vt:lpstr>Portrait_poster_template-PLAID</vt:lpstr>
      <vt:lpstr>PowerPoint Presentation</vt:lpstr>
    </vt:vector>
  </TitlesOfParts>
  <Company>The James Hutton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Hardy</dc:creator>
  <cp:lastModifiedBy>Jovita</cp:lastModifiedBy>
  <cp:revision>80</cp:revision>
  <cp:lastPrinted>2011-03-22T13:38:00Z</cp:lastPrinted>
  <dcterms:created xsi:type="dcterms:W3CDTF">2018-01-05T14:12:18Z</dcterms:created>
  <dcterms:modified xsi:type="dcterms:W3CDTF">2022-01-03T14:44:47Z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0x0101008362D038233C51469147F003D8E0F8C5</vt:lpwstr>
  </property>
  <property fmtid="{D5CDD505-2E9C-101B-9397-08002B2CF9AE}" pid="3" name="_dlc_DocIdItemGuid">
    <vt:lpwstr>7a82cd6d-7a63-47ef-a056-dc8a371c78f2</vt:lpwstr>
  </property>
</Properties>
</file>