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</p:sldIdLst>
  <p:sldSz cx="13716000" cy="19511963"/>
  <p:notesSz cx="6858000" cy="9144000"/>
  <p:defaultTextStyle>
    <a:lvl1pPr marL="0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1pPr>
    <a:lvl2pPr marL="457005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2pPr>
    <a:lvl3pPr marL="914011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3pPr>
    <a:lvl4pPr marL="1371014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4pPr>
    <a:lvl5pPr marL="1828019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5pPr>
    <a:lvl6pPr marL="2285024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6pPr>
    <a:lvl7pPr marL="2742029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7pPr>
    <a:lvl8pPr marL="3199035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8pPr>
    <a:lvl9pPr marL="3656038" marR="0" indent="0" algn="l" defTabSz="449389">
      <a:lnSpc>
        <a:spcPct val="100000"/>
      </a:lnSpc>
      <a:spcBef>
        <a:spcPts val="0"/>
      </a:spcBef>
      <a:spcAft>
        <a:spcPts val="0"/>
      </a:spcAft>
      <a:buNone/>
      <a:tabLst/>
      <a:defRPr sz="19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46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smNativeData">
      <pr:smAppRevision xmlns="" xmlns:p14="http://schemas.microsoft.com/office/powerpoint/2010/main" xmlns:pr="smNativeData" dt="1647169782" val="982" revOS="4"/>
      <pr:smFileRevision xmlns="" xmlns:p14="http://schemas.microsoft.com/office/powerpoint/2010/main" xmlns:pr="smNativeData" dt="1647169782" val="101"/>
      <pr:guideOptions xmlns="" xmlns:p14="http://schemas.microsoft.com/office/powerpoint/2010/main" xmlns:pr="smNativeData" dt="1647169782" snapToGrid="1" snapToBorders="1" snapToGuides="1"/>
      <pr:pdfExportOpt xmlns="" xmlns:p14="http://schemas.microsoft.com/office/powerpoint/2010/main" xmlns:pr="smNativeData" dt="1647169782" pagesRangeIndex="1" pagesSelectionIndex="0" qualityIndex="3" embedFonts="2" useJpegs="0" useSubsetFonts="1" useAlpha="1" relativeLinks="0" taggedPdf="1" pane="0" zoom="0" zoomContents="100" layout="0" includeDoc="0" viewFlags="0" openViewer="1" jpegQuality="90" flags="252" layoutIndex="0" exportSlideNames="1" name="C:\Users\Pauko\OneDrive\Документы\Poster.pdf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4" autoAdjust="0"/>
    <p:restoredTop sz="93211" autoAdjust="0"/>
  </p:normalViewPr>
  <p:slideViewPr>
    <p:cSldViewPr snapToObjects="1" showGuides="1">
      <p:cViewPr>
        <p:scale>
          <a:sx n="50" d="100"/>
          <a:sy n="50" d="100"/>
        </p:scale>
        <p:origin x="-808" y="-48"/>
      </p:cViewPr>
      <p:guideLst>
        <p:guide orient="horz" pos="6146"/>
        <p:guide pos="432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" d="100"/>
        <a:sy n="11" d="100"/>
      </p:scale>
      <p:origin x="0" y="0"/>
    </p:cViewPr>
  </p:sorterViewPr>
  <p:notesViewPr>
    <p:cSldViewPr snapToObjects="1" showGuides="1">
      <p:cViewPr>
        <p:scale>
          <a:sx n="43" d="100"/>
          <a:sy n="43" d="100"/>
        </p:scale>
        <p:origin x="1153" y="8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001925"/>
            <a:ext cx="13716000" cy="851003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3716000" cy="110019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7546193"/>
            <a:ext cx="13716000" cy="65039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4552792"/>
            <a:ext cx="13716000" cy="145255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693" y="14375194"/>
            <a:ext cx="8455515" cy="2509751"/>
          </a:xfrm>
        </p:spPr>
        <p:txBody>
          <a:bodyPr>
            <a:normAutofit/>
          </a:bodyPr>
          <a:lstStyle>
            <a:lvl1pPr marL="0" indent="0" algn="l">
              <a:buNone/>
              <a:defRPr sz="4600">
                <a:solidFill>
                  <a:schemeClr val="tx2"/>
                </a:solidFill>
              </a:defRPr>
            </a:lvl1pPr>
            <a:lvl2pPr marL="949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9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4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9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4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9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64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9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38EF-A1D9-C3CE-972E-579B76606102}" type="datetime1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1D7-99D9-C387-972E-6FD23F6061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72" y="8911802"/>
            <a:ext cx="10763027" cy="5101809"/>
          </a:xfrm>
          <a:effectLst/>
        </p:spPr>
        <p:txBody>
          <a:bodyPr>
            <a:noAutofit/>
          </a:bodyPr>
          <a:lstStyle>
            <a:lvl1pPr marL="1329062" indent="-949330" algn="l">
              <a:defRPr sz="11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0" y="2081273"/>
            <a:ext cx="9601200" cy="988606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382E-60D9-C3CE-972E-969B766061C3}" type="datetime1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45C6-88D9-C3B3-972E-7EE60B60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0637" y="1071245"/>
            <a:ext cx="3086100" cy="1490380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6170" y="2081275"/>
            <a:ext cx="7243931" cy="13926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3942-0CD9-C3CF-972E-FA9A776061AF}" type="datetime1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4627-69D9-C3B0-972E-9FE508606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0796-D8D9-C3F1-972E-2EA44960617B}" type="datetime1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7D4-9AD9-C3A1-972E-6CF4196061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714500" y="2081276"/>
            <a:ext cx="9601200" cy="98860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001925"/>
            <a:ext cx="13716000" cy="851003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0" cy="110019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546193"/>
            <a:ext cx="13716000" cy="65039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552792"/>
            <a:ext cx="13716000" cy="145255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793" y="6181486"/>
            <a:ext cx="8949999" cy="6894756"/>
          </a:xfrm>
          <a:effectLst/>
        </p:spPr>
        <p:txBody>
          <a:bodyPr anchor="b"/>
          <a:lstStyle>
            <a:lvl1pPr algn="r">
              <a:defRPr sz="9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657" y="13109009"/>
            <a:ext cx="8955741" cy="2377000"/>
          </a:xfrm>
        </p:spPr>
        <p:txBody>
          <a:bodyPr anchor="t"/>
          <a:lstStyle>
            <a:lvl1pPr marL="0" indent="0" algn="r">
              <a:buNone/>
              <a:defRPr sz="4200">
                <a:solidFill>
                  <a:schemeClr val="tx2"/>
                </a:solidFill>
              </a:defRPr>
            </a:lvl1pPr>
            <a:lvl2pPr marL="94933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9866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479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973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4665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959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64531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9464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924-6AD9-C39F-972E-9CCA276061C9}" type="datetime1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{Нижний колонтитул}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175A-14D9-C3E1-972E-E2B459606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0796-D8D9-C3F1-972E-2EA44960617B}" type="datetime1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7D4-9AD9-C3A1-972E-6CF4196061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14499" y="2081273"/>
            <a:ext cx="5020056" cy="98860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967728" y="2081276"/>
            <a:ext cx="5020056" cy="98860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2081276"/>
            <a:ext cx="5020056" cy="182021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5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949330" indent="0">
              <a:buNone/>
              <a:defRPr sz="4200" b="1"/>
            </a:lvl2pPr>
            <a:lvl3pPr marL="1898660" indent="0">
              <a:buNone/>
              <a:defRPr sz="3700" b="1"/>
            </a:lvl3pPr>
            <a:lvl4pPr marL="2847990" indent="0">
              <a:buNone/>
              <a:defRPr sz="3300" b="1"/>
            </a:lvl4pPr>
            <a:lvl5pPr marL="3797320" indent="0">
              <a:buNone/>
              <a:defRPr sz="3300" b="1"/>
            </a:lvl5pPr>
            <a:lvl6pPr marL="4746650" indent="0">
              <a:buNone/>
              <a:defRPr sz="3300" b="1"/>
            </a:lvl6pPr>
            <a:lvl7pPr marL="5695980" indent="0">
              <a:buNone/>
              <a:defRPr sz="3300" b="1"/>
            </a:lvl7pPr>
            <a:lvl8pPr marL="6645311" indent="0">
              <a:buNone/>
              <a:defRPr sz="3300" b="1"/>
            </a:lvl8pPr>
            <a:lvl9pPr marL="7594641" indent="0">
              <a:buNone/>
              <a:defRPr sz="3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671" y="3984125"/>
            <a:ext cx="5020056" cy="7804785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7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0953" y="2081276"/>
            <a:ext cx="5020056" cy="182021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5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949330" indent="0">
              <a:buNone/>
              <a:defRPr sz="4200" b="1"/>
            </a:lvl2pPr>
            <a:lvl3pPr marL="1898660" indent="0">
              <a:buNone/>
              <a:defRPr sz="3700" b="1"/>
            </a:lvl3pPr>
            <a:lvl4pPr marL="2847990" indent="0">
              <a:buNone/>
              <a:defRPr sz="3300" b="1"/>
            </a:lvl4pPr>
            <a:lvl5pPr marL="3797320" indent="0">
              <a:buNone/>
              <a:defRPr sz="3300" b="1"/>
            </a:lvl5pPr>
            <a:lvl6pPr marL="4746650" indent="0">
              <a:buNone/>
              <a:defRPr sz="3300" b="1"/>
            </a:lvl6pPr>
            <a:lvl7pPr marL="5695980" indent="0">
              <a:buNone/>
              <a:defRPr sz="3300" b="1"/>
            </a:lvl7pPr>
            <a:lvl8pPr marL="6645311" indent="0">
              <a:buNone/>
              <a:defRPr sz="3300" b="1"/>
            </a:lvl8pPr>
            <a:lvl9pPr marL="7594641" indent="0">
              <a:buNone/>
              <a:defRPr sz="3300" b="1"/>
            </a:lvl9pPr>
          </a:lstStyle>
          <a:p>
            <a:pPr marL="0" lvl="0" indent="0" algn="ctr" defTabSz="1898660" rtl="0" eaLnBrk="1" latinLnBrk="0" hangingPunct="1">
              <a:spcBef>
                <a:spcPct val="20000"/>
              </a:spcBef>
              <a:spcAft>
                <a:spcPts val="623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980441"/>
            <a:ext cx="5020056" cy="7804785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7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3DE4-AAD9-C3CB-972E-5C9E73606109}" type="datetime1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03AE-E0D9-C3F5-972E-16A04D6061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77D3-9DD9-C381-972E-6BD43960613E}" type="datetime1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0FF0-BED9-C3F9-972E-48AC41606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0796-D8D9-C3F1-972E-2EA44960617B}" type="datetime1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7D4-9AD9-C3A1-972E-6CF419606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3" y="6287190"/>
            <a:ext cx="5454128" cy="3580587"/>
          </a:xfrm>
          <a:effectLst/>
        </p:spPr>
        <p:txBody>
          <a:bodyPr anchor="b">
            <a:noAutofit/>
          </a:bodyPr>
          <a:lstStyle>
            <a:lvl1pPr marL="474665" indent="-474665" algn="l">
              <a:defRPr sz="5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273" y="2081276"/>
            <a:ext cx="6025628" cy="13926187"/>
          </a:xfrm>
        </p:spPr>
        <p:txBody>
          <a:bodyPr anchor="ctr"/>
          <a:lstStyle>
            <a:lvl1pPr>
              <a:defRPr sz="4600"/>
            </a:lvl1pPr>
            <a:lvl2pPr>
              <a:defRPr sz="4200"/>
            </a:lvl2pPr>
            <a:lvl3pPr>
              <a:defRPr sz="3700"/>
            </a:lvl3pPr>
            <a:lvl4pPr>
              <a:defRPr sz="3300"/>
            </a:lvl4pPr>
            <a:lvl5pPr>
              <a:defRPr sz="29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648" y="9951733"/>
            <a:ext cx="5082990" cy="6087226"/>
          </a:xfrm>
        </p:spPr>
        <p:txBody>
          <a:bodyPr/>
          <a:lstStyle>
            <a:lvl1pPr marL="0" indent="0">
              <a:buNone/>
              <a:defRPr sz="2900"/>
            </a:lvl1pPr>
            <a:lvl2pPr marL="949330" indent="0">
              <a:buNone/>
              <a:defRPr sz="2500"/>
            </a:lvl2pPr>
            <a:lvl3pPr marL="1898660" indent="0">
              <a:buNone/>
              <a:defRPr sz="2100"/>
            </a:lvl3pPr>
            <a:lvl4pPr marL="2847990" indent="0">
              <a:buNone/>
              <a:defRPr sz="1900"/>
            </a:lvl4pPr>
            <a:lvl5pPr marL="3797320" indent="0">
              <a:buNone/>
              <a:defRPr sz="1900"/>
            </a:lvl5pPr>
            <a:lvl6pPr marL="4746650" indent="0">
              <a:buNone/>
              <a:defRPr sz="1900"/>
            </a:lvl6pPr>
            <a:lvl7pPr marL="5695980" indent="0">
              <a:buNone/>
              <a:defRPr sz="1900"/>
            </a:lvl7pPr>
            <a:lvl8pPr marL="6645311" indent="0">
              <a:buNone/>
              <a:defRPr sz="1900"/>
            </a:lvl8pPr>
            <a:lvl9pPr marL="7594641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788-C6D9-C391-972E-30C429606165}" type="datetime1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B36-78D9-C3CD-972E-8E9875606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001925"/>
            <a:ext cx="13716000" cy="851003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716000" cy="110019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7546193"/>
            <a:ext cx="13716000" cy="65039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4552792"/>
            <a:ext cx="13716000" cy="145255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2763" y="3251994"/>
            <a:ext cx="6172200" cy="8899043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4200"/>
            </a:lvl1pPr>
            <a:lvl2pPr marL="949330" indent="0">
              <a:buNone/>
              <a:defRPr sz="5800"/>
            </a:lvl2pPr>
            <a:lvl3pPr marL="1898660" indent="0">
              <a:buNone/>
              <a:defRPr sz="5000"/>
            </a:lvl3pPr>
            <a:lvl4pPr marL="2847990" indent="0">
              <a:buNone/>
              <a:defRPr sz="4200"/>
            </a:lvl4pPr>
            <a:lvl5pPr marL="3797320" indent="0">
              <a:buNone/>
              <a:defRPr sz="4200"/>
            </a:lvl5pPr>
            <a:lvl6pPr marL="4746650" indent="0">
              <a:buNone/>
              <a:defRPr sz="4200"/>
            </a:lvl6pPr>
            <a:lvl7pPr marL="5695980" indent="0">
              <a:buNone/>
              <a:defRPr sz="4200"/>
            </a:lvl7pPr>
            <a:lvl8pPr marL="6645311" indent="0">
              <a:buNone/>
              <a:defRPr sz="4200"/>
            </a:lvl8pPr>
            <a:lvl9pPr marL="7594641" indent="0">
              <a:buNone/>
              <a:defRPr sz="4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831" y="2874973"/>
            <a:ext cx="5541171" cy="6154092"/>
          </a:xfrm>
        </p:spPr>
        <p:txBody>
          <a:bodyPr anchor="b"/>
          <a:lstStyle>
            <a:lvl1pPr marL="379732" indent="-379732">
              <a:buFont typeface="Georgia" pitchFamily="18" charset="0"/>
              <a:buChar char="*"/>
              <a:defRPr sz="3300"/>
            </a:lvl1pPr>
            <a:lvl2pPr marL="949330" indent="0">
              <a:buNone/>
              <a:defRPr sz="2500"/>
            </a:lvl2pPr>
            <a:lvl3pPr marL="1898660" indent="0">
              <a:buNone/>
              <a:defRPr sz="2100"/>
            </a:lvl3pPr>
            <a:lvl4pPr marL="2847990" indent="0">
              <a:buNone/>
              <a:defRPr sz="1900"/>
            </a:lvl4pPr>
            <a:lvl5pPr marL="3797320" indent="0">
              <a:buNone/>
              <a:defRPr sz="1900"/>
            </a:lvl5pPr>
            <a:lvl6pPr marL="4746650" indent="0">
              <a:buNone/>
              <a:defRPr sz="1900"/>
            </a:lvl6pPr>
            <a:lvl7pPr marL="5695980" indent="0">
              <a:buNone/>
              <a:defRPr sz="1900"/>
            </a:lvl7pPr>
            <a:lvl8pPr marL="6645311" indent="0">
              <a:buNone/>
              <a:defRPr sz="1900"/>
            </a:lvl8pPr>
            <a:lvl9pPr marL="7594641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7E9A-D4D9-C388-972E-22DD30606177}" type="datetime1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6724-6AD9-C391-972E-9CC4296061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02" y="12701898"/>
            <a:ext cx="9575307" cy="3251994"/>
          </a:xfrm>
        </p:spPr>
        <p:txBody>
          <a:bodyPr anchor="b">
            <a:noAutofit/>
          </a:bodyPr>
          <a:lstStyle>
            <a:lvl1pPr algn="l">
              <a:defRPr sz="9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525572"/>
            <a:ext cx="13716000" cy="498639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0" cy="145255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721348"/>
            <a:ext cx="13716000" cy="65039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552792"/>
            <a:ext cx="13716000" cy="145255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66" tIns="94933" rIns="189866" bIns="9493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934" y="12439425"/>
            <a:ext cx="9768767" cy="3251994"/>
          </a:xfrm>
          <a:prstGeom prst="rect">
            <a:avLst/>
          </a:prstGeom>
          <a:effectLst/>
        </p:spPr>
        <p:txBody>
          <a:bodyPr vert="horz" lIns="189866" tIns="94933" rIns="189866" bIns="9493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2083382"/>
            <a:ext cx="9601200" cy="9886061"/>
          </a:xfrm>
          <a:prstGeom prst="rect">
            <a:avLst/>
          </a:prstGeom>
        </p:spPr>
        <p:txBody>
          <a:bodyPr vert="horz" lIns="189866" tIns="94933" rIns="189866" bIns="949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0" y="17560768"/>
            <a:ext cx="3771900" cy="1038831"/>
          </a:xfrm>
          <a:prstGeom prst="rect">
            <a:avLst/>
          </a:prstGeom>
        </p:spPr>
        <p:txBody>
          <a:bodyPr vert="horz" lIns="189866" tIns="94933" rIns="189866" bIns="94933" rtlCol="0" anchor="ctr"/>
          <a:lstStyle>
            <a:lvl1pPr algn="r">
              <a:defRPr sz="2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60796-D8D9-C3F1-972E-2EA44960617B}" type="datetime1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799" y="17560768"/>
            <a:ext cx="5029202" cy="1038831"/>
          </a:xfrm>
          <a:prstGeom prst="rect">
            <a:avLst/>
          </a:prstGeom>
        </p:spPr>
        <p:txBody>
          <a:bodyPr vert="horz" lIns="189866" tIns="94933" rIns="189866" bIns="94933" rtlCol="0" anchor="ctr"/>
          <a:lstStyle>
            <a:lvl1pPr algn="l">
              <a:defRPr sz="2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17560768"/>
            <a:ext cx="2743200" cy="1038831"/>
          </a:xfrm>
          <a:prstGeom prst="rect">
            <a:avLst/>
          </a:prstGeom>
        </p:spPr>
        <p:txBody>
          <a:bodyPr vert="horz" lIns="189866" tIns="94933" rIns="189866" bIns="94933" rtlCol="0" anchor="ctr"/>
          <a:lstStyle>
            <a:lvl1pPr algn="ctr">
              <a:defRPr sz="2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657D4-9AD9-C3A1-972E-6CF4196061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664531" indent="-664531" algn="r" defTabSz="189866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9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74665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39196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08794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8392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885963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455561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082119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746650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373208" indent="-379732" algn="l" defTabSz="1898660" rtl="0" eaLnBrk="1" latinLnBrk="0" hangingPunct="1">
        <a:spcBef>
          <a:spcPct val="20000"/>
        </a:spcBef>
        <a:spcAft>
          <a:spcPts val="62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933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9866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4799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9732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4665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95980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645311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94641" algn="l" defTabSz="189866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Автофигура4">
            <a:extLst>
              <a:ext uri="{FF2B5EF4-FFF2-40B4-BE49-F238E27FC236}">
                <a16:creationId xmlns:a16="http://schemas.microsoft.com/office/drawing/2014/main" xmlns="" id="{A87F3EE0-E975-4808-B0CC-D4AF132C8EC0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VF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tToAADAqAADMYQAAEAAAACYAAAAIAAAA//////////8="/>
              </a:ext>
            </a:extLst>
          </p:cNvSpPr>
          <p:nvPr/>
        </p:nvSpPr>
        <p:spPr>
          <a:xfrm>
            <a:off x="71758" y="10448410"/>
            <a:ext cx="6775451" cy="569376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lIns="91401" tIns="45699" rIns="91401" bIns="45699"/>
          <a:lstStyle/>
          <a:p>
            <a:endParaRPr lang="ru-RU" dirty="0"/>
          </a:p>
        </p:txBody>
      </p:sp>
      <p:sp>
        <p:nvSpPr>
          <p:cNvPr id="2" name="Объект TextArt1"/>
          <p:cNvSpPr>
            <a:extLst>
              <a:ext uri="smNativeData">
                <pr:smNativeData xmlns="" xmlns:p14="http://schemas.microsoft.com/office/powerpoint/2010/main" xmlns:pr="smNativeData" val="SMDATA_14_9tAtYhMAAAAlAAAAEAAAAA8BAAAAkAAAAEgAAACQAAAASAAAAAAAAAAAAAAAAAAAAAEAAABQAAAAAAAAAAAAAAAzMzMzMzPTPwAAAAAAAOA/AAAAAAAA4D8AAAAAAADgPwAAAAAAAOA/AAAAAAAA4D8AAAAAAADgPwAAAAAAAOA/AAAAAAAA4D8CAAAAjAAAAAEAAAAAAAAAAJmZDgAAAAAAAAAAAAAAAAAAAAAAAAAAAAAAAAAAAAAAAAAAZAAAAAEAAABAAAAAAAAAAAAAAAAAAAAAAAAAAAAAAAA6AAAAAEFBAAAAAAAAAAAAAAAAAAAAAAAAAAAAAAAAAAAAAAAAAAAAAAAAAAAAAAAAAAAAAAAAAAAAAAAAAAAAFAAAADwAAAABAAAAAAAAAAAAAAABAAAAAQAAABQAAAAUAAAAFAAAAAEAAAAAAAAAZAAAAGQAAAAAAAAAZAAAAGQAAAAVAAAAYAAAAAAAAAAAAAAADwAAACADAAAAAAAAAAAAAAEAAACgMgAAAAAAAAAAAAABAAAAf39/AAEAAABkAAAAAAAAABQAAABAHwAAQB8AACYAAAAAAAAAwOD//wAAAAAmAAAAZAAAABYAAABMAAAAAAAAAAAAAAAEAAAAAAAAAAEAAACZmf8AAAAAACEAAAAhAAAAZAAAAGQAAAAAAAAAzMzMAAAAAABQAAAAUAAAAGQAAABkAAAAAAAAAAYAAABRAAAAVABpAG0AZQBzACAATgBlAHcAIABSAG8AbQBhAG4AAAAAAAAAAAAAAAAAAAAAAAAAAAAAAAAAAAAAAAAAAAAAABAOAAABAAAAAWQAAABkAAAAFwAAABQAAAAAAAAAAAAAAP9/AAD/fwAAAAAAAAkAAAAEAAAAQAAAAAwAAAAQAAAAAAAAAAAAAAAAAAAAAAAAAB4AAABoAAAAAAAAAAAAAAAAAAAAAAAAAAAAAAAQJwAAECcAAAAAAAAAAAAAAAAAAAAAAAAAAAAAAAAAAAAAAAAAAAAAFAAAAAAAAADAwP8AAAAAAGQAAAAyAAAAAAAAAGQAAAAAAAAAf39/AAoAAAAfAAAAVAAAAACZmQcAAAAAAEFBAAAAAAAAAAAAAAAAAAAAAAAAAAAAAAAAAAAAAAAAAAAAf39/AJmZ/wDMzMwAwMD/AH9/fwAAAAAAAAAAAAAAAAAAAAAAAAAAACEAAAAYAAAAFAAAAFMBAABSAQAAi1IAAJ8GAAAQAAAAJgAAAAgAAAD//////////w=="/>
              </a:ext>
            </a:extLst>
          </p:cNvSpPr>
          <p:nvPr/>
        </p:nvSpPr>
        <p:spPr>
          <a:xfrm>
            <a:off x="256543" y="214629"/>
            <a:ext cx="13202921" cy="861696"/>
          </a:xfrm>
          <a:prstGeom prst="rect">
            <a:avLst/>
          </a:prstGeom>
        </p:spPr>
        <p:txBody>
          <a:bodyPr wrap="none" lIns="91401" tIns="45699" rIns="91401" bIns="45699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sz="3500" b="1" dirty="0">
                <a:ln w="635" cap="flat" cmpd="sng" algn="ctr">
                  <a:solidFill>
                    <a:srgbClr val="000000"/>
                  </a:solidFill>
                  <a:prstDash val="solid"/>
                  <a:headEnd type="none"/>
                  <a:tailEnd type="none"/>
                </a:ln>
                <a:solidFill>
                  <a:schemeClr val="hlink"/>
                </a:solidFill>
                <a:latin typeface="Times New Roman"/>
              </a:rPr>
              <a:t>Comparison of Optoelectronic Properties of Doped and Pristine Nanotubes </a:t>
            </a:r>
            <a:r>
              <a:rPr dirty="0"/>
              <a:t/>
            </a:r>
            <a:br>
              <a:rPr dirty="0"/>
            </a:br>
            <a:r>
              <a:rPr sz="3500" b="1" dirty="0">
                <a:ln w="635" cap="flat" cmpd="sng" algn="ctr">
                  <a:solidFill>
                    <a:srgbClr val="000000"/>
                  </a:solidFill>
                  <a:prstDash val="solid"/>
                  <a:headEnd type="none"/>
                  <a:tailEnd type="none"/>
                </a:ln>
                <a:solidFill>
                  <a:schemeClr val="hlink"/>
                </a:solidFill>
                <a:latin typeface="Times New Roman"/>
              </a:rPr>
              <a:t>Based on Carbon and Tungsten Disulfide</a:t>
            </a:r>
          </a:p>
        </p:txBody>
      </p:sp>
      <p:sp>
        <p:nvSpPr>
          <p:cNvPr id="3" name="Автофигура1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V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BgAAAAMAAAAEAAAAK/DR/F7jAg/AAAAAAAAA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cgAAAN5TAAAJCwAAEAAAACYAAAAIAAAA//////////8="/>
              </a:ext>
            </a:extLst>
          </p:cNvSpPr>
          <p:nvPr/>
        </p:nvSpPr>
        <p:spPr>
          <a:xfrm>
            <a:off x="71757" y="66357"/>
            <a:ext cx="13561695" cy="189325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lIns="91401" tIns="45699" rIns="91401" bIns="45699"/>
          <a:lstStyle/>
          <a:p>
            <a:endParaRPr lang="ru-RU" dirty="0"/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nwYAAItSAACPCgAAEAAAACYAAAAIAAAA//////////8="/>
              </a:ext>
            </a:extLst>
          </p:cNvSpPr>
          <p:nvPr/>
        </p:nvSpPr>
        <p:spPr>
          <a:xfrm>
            <a:off x="430532" y="1076325"/>
            <a:ext cx="12987656" cy="8445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ctr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b="1" u="sng" dirty="0"/>
              <a:t>Maksim </a:t>
            </a:r>
            <a:r>
              <a:rPr b="1" u="sng" dirty="0" err="1"/>
              <a:t>Paukov</a:t>
            </a:r>
            <a:r>
              <a:rPr dirty="0"/>
              <a:t>, Anastasia </a:t>
            </a:r>
            <a:r>
              <a:rPr dirty="0" err="1"/>
              <a:t>Goldt</a:t>
            </a:r>
            <a:r>
              <a:rPr dirty="0"/>
              <a:t>, </a:t>
            </a:r>
            <a:r>
              <a:rPr dirty="0" err="1"/>
              <a:t>Gennadiy</a:t>
            </a:r>
            <a:r>
              <a:rPr dirty="0"/>
              <a:t> </a:t>
            </a:r>
            <a:r>
              <a:rPr dirty="0" err="1"/>
              <a:t>Komandin</a:t>
            </a:r>
            <a:r>
              <a:rPr dirty="0"/>
              <a:t>, Alexander </a:t>
            </a:r>
            <a:r>
              <a:rPr dirty="0" err="1"/>
              <a:t>Syuy</a:t>
            </a:r>
            <a:r>
              <a:rPr dirty="0"/>
              <a:t>, Dmitriy </a:t>
            </a:r>
            <a:r>
              <a:rPr dirty="0" err="1"/>
              <a:t>Yakubovskiy</a:t>
            </a:r>
            <a:r>
              <a:rPr dirty="0"/>
              <a:t>, Sergei Novikov, Alexander Polyakov, </a:t>
            </a:r>
            <a:r>
              <a:rPr dirty="0" err="1"/>
              <a:t>Reshef</a:t>
            </a:r>
            <a:r>
              <a:rPr dirty="0"/>
              <a:t> Tenne, </a:t>
            </a:r>
            <a:r>
              <a:rPr dirty="0" err="1"/>
              <a:t>Alla</a:t>
            </a:r>
            <a:r>
              <a:rPr dirty="0"/>
              <a:t> Zak, Albert </a:t>
            </a:r>
            <a:r>
              <a:rPr dirty="0" err="1"/>
              <a:t>Nasibulin</a:t>
            </a:r>
            <a:r>
              <a:rPr dirty="0"/>
              <a:t>, </a:t>
            </a:r>
            <a:r>
              <a:rPr dirty="0" err="1"/>
              <a:t>Aleksei</a:t>
            </a:r>
            <a:r>
              <a:rPr dirty="0"/>
              <a:t> </a:t>
            </a:r>
            <a:r>
              <a:rPr dirty="0" err="1"/>
              <a:t>Arsenin</a:t>
            </a:r>
            <a:r>
              <a:rPr dirty="0"/>
              <a:t>, </a:t>
            </a:r>
            <a:r>
              <a:rPr dirty="0" err="1" smtClean="0"/>
              <a:t>Valentyn</a:t>
            </a:r>
            <a:r>
              <a:rPr lang="en-US" dirty="0" smtClean="0"/>
              <a:t> </a:t>
            </a:r>
            <a:r>
              <a:rPr dirty="0" err="1" smtClean="0"/>
              <a:t>Volkov</a:t>
            </a:r>
            <a:r>
              <a:rPr dirty="0"/>
              <a:t>, Maria </a:t>
            </a:r>
            <a:r>
              <a:rPr dirty="0" err="1"/>
              <a:t>Burdanova</a:t>
            </a:r>
            <a:endParaRPr lang="en-US" dirty="0"/>
          </a:p>
          <a:p>
            <a:pPr algn="ctr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b="1" u="sng" dirty="0"/>
              <a:t>e-mail: paukov.mi@phystech.edu</a:t>
            </a:r>
          </a:p>
          <a:p>
            <a:pPr algn="ctr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sp>
        <p:nvSpPr>
          <p:cNvPr id="5" name="Автофигура2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V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C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jgwAADAqAAC1OgAAEAAAACYAAAAIAAAA//////////8="/>
              </a:ext>
            </a:extLst>
          </p:cNvSpPr>
          <p:nvPr/>
        </p:nvSpPr>
        <p:spPr>
          <a:xfrm>
            <a:off x="107316" y="2090026"/>
            <a:ext cx="6673215" cy="7224789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Текстовое поле2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C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5AwAAFA0AAN0TAADkDwAAECAAACYAAAAIAAAA//////////8="/>
              </a:ext>
            </a:extLst>
          </p:cNvSpPr>
          <p:nvPr/>
        </p:nvSpPr>
        <p:spPr>
          <a:xfrm>
            <a:off x="2344737" y="2073675"/>
            <a:ext cx="258318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Introduction</a:t>
            </a:r>
          </a:p>
        </p:txBody>
      </p:sp>
      <p:sp>
        <p:nvSpPr>
          <p:cNvPr id="8" name="Текстовое поле3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CAgI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cw8AAA0pAAA7FQAAEAAAACYAAAAIAAAA//////////8="/>
              </a:ext>
            </a:extLst>
          </p:cNvSpPr>
          <p:nvPr/>
        </p:nvSpPr>
        <p:spPr>
          <a:xfrm>
            <a:off x="125412" y="2511424"/>
            <a:ext cx="6457950" cy="9398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just">
              <a:defRPr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u="sng" dirty="0"/>
              <a:t>Aim:</a:t>
            </a:r>
            <a:r>
              <a:rPr sz="1700" dirty="0"/>
              <a:t>  investigation of the optical and terahertz features of carbon (C) and tungsten disulfide (WS</a:t>
            </a:r>
            <a:r>
              <a:rPr sz="800" dirty="0"/>
              <a:t>2</a:t>
            </a:r>
            <a:r>
              <a:rPr sz="1700" dirty="0"/>
              <a:t>) nanotubes (NT) and tuning of these properties by p-</a:t>
            </a:r>
            <a:r>
              <a:rPr lang="en-US" sz="1700" dirty="0"/>
              <a:t>type </a:t>
            </a:r>
            <a:r>
              <a:rPr sz="1700" dirty="0"/>
              <a:t>doping with </a:t>
            </a:r>
            <a:r>
              <a:rPr sz="1700" dirty="0"/>
              <a:t>HAuCl</a:t>
            </a:r>
            <a:r>
              <a:rPr sz="800" dirty="0"/>
              <a:t>4</a:t>
            </a:r>
            <a:r>
              <a:rPr lang="ru-RU" sz="800" dirty="0"/>
              <a:t> </a:t>
            </a:r>
            <a:r>
              <a:rPr lang="ru-RU" sz="1700" dirty="0"/>
              <a:t>(</a:t>
            </a:r>
            <a:r>
              <a:rPr lang="en-US" sz="1700" dirty="0"/>
              <a:t>gold </a:t>
            </a:r>
            <a:r>
              <a:rPr lang="en-US" sz="1700" dirty="0"/>
              <a:t>nanoparticles</a:t>
            </a:r>
            <a:r>
              <a:rPr lang="en-US" sz="1700" dirty="0"/>
              <a:t>)</a:t>
            </a:r>
            <a:endParaRPr lang="ru-RU" sz="1700" dirty="0"/>
          </a:p>
          <a:p>
            <a:pPr algn="just">
              <a:defRPr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dirty="0"/>
              <a:t> </a:t>
            </a:r>
          </a:p>
        </p:txBody>
      </p:sp>
      <p:sp>
        <p:nvSpPr>
          <p:cNvPr id="9" name="Текстовое поле4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CAgI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MBUAAA0pAAD4GgAAEAAAACYAAAAIAAAA//////////8="/>
              </a:ext>
            </a:extLst>
          </p:cNvSpPr>
          <p:nvPr/>
        </p:nvSpPr>
        <p:spPr>
          <a:xfrm>
            <a:off x="94932" y="3293910"/>
            <a:ext cx="6457950" cy="14592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just">
              <a:defRPr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u="sng" dirty="0"/>
              <a:t>Approach:</a:t>
            </a:r>
            <a:r>
              <a:rPr sz="1700" dirty="0"/>
              <a:t> geometry of given samples was studied by transm</a:t>
            </a:r>
            <a:r>
              <a:rPr lang="en-US" sz="1700" dirty="0"/>
              <a:t>iss</a:t>
            </a:r>
            <a:r>
              <a:rPr sz="1700" dirty="0"/>
              <a:t>ion and scanning electron microscopy (TEM and SEM</a:t>
            </a:r>
            <a:r>
              <a:rPr lang="en-US" sz="1700" dirty="0"/>
              <a:t> respectively</a:t>
            </a:r>
            <a:r>
              <a:rPr sz="1700" dirty="0"/>
              <a:t>), their optoelectronic features were examined via Raman spectroscopy, </a:t>
            </a:r>
            <a:r>
              <a:rPr lang="en-US" sz="1700" dirty="0"/>
              <a:t>absorption</a:t>
            </a:r>
            <a:r>
              <a:rPr sz="1700" dirty="0"/>
              <a:t> spectroscopy in ultra-violet and visible range, and terahertz spectroscopy in time domain (TDS).</a:t>
            </a:r>
          </a:p>
        </p:txBody>
      </p:sp>
      <p:sp>
        <p:nvSpPr>
          <p:cNvPr id="10" name="Автофигура4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VF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tToAADAqAADMYQAAEAAAACYAAAAIAAAA//////////8="/>
              </a:ext>
            </a:extLst>
          </p:cNvSpPr>
          <p:nvPr/>
        </p:nvSpPr>
        <p:spPr>
          <a:xfrm>
            <a:off x="94936" y="9314815"/>
            <a:ext cx="6660833" cy="113359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Автофигура6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V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C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KgAAp0IAAN5TAAD+YQAAEAAAACYAAAAIAAAA//////////8="/>
              </a:ext>
            </a:extLst>
          </p:cNvSpPr>
          <p:nvPr/>
        </p:nvSpPr>
        <p:spPr>
          <a:xfrm>
            <a:off x="6960237" y="11092100"/>
            <a:ext cx="6673215" cy="5121832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Автофигура7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W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G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YWoAAMVBAAAAcQAAEAAAACYAAAAIAAAA//////////8="/>
              </a:ext>
            </a:extLst>
          </p:cNvSpPr>
          <p:nvPr/>
        </p:nvSpPr>
        <p:spPr>
          <a:xfrm>
            <a:off x="98743" y="17430711"/>
            <a:ext cx="10619741" cy="842976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3" name="Автофигура8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W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G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iAAAAcXEAAMVBAACfdwAAEAAAACYAAAAIAAAA//////////8="/>
              </a:ext>
            </a:extLst>
          </p:cNvSpPr>
          <p:nvPr/>
        </p:nvSpPr>
        <p:spPr>
          <a:xfrm>
            <a:off x="143511" y="18344043"/>
            <a:ext cx="11572874" cy="1170618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4" name="Текстовое поле6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5AwAA/DoAAEcYAADMPQAAECAAACYAAAAIAAAA//////////8="/>
              </a:ext>
            </a:extLst>
          </p:cNvSpPr>
          <p:nvPr/>
        </p:nvSpPr>
        <p:spPr>
          <a:xfrm>
            <a:off x="1911086" y="9234927"/>
            <a:ext cx="513588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dirty="0"/>
              <a:t>Sample preparation </a:t>
            </a:r>
            <a:endParaRPr dirty="0"/>
          </a:p>
        </p:txBody>
      </p:sp>
      <p:sp>
        <p:nvSpPr>
          <p:cNvPr id="15" name="Текстовое поле7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gB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5AwAASx4AAEcYAAAbIQAAECAAACYAAAAIAAAA//////////8="/>
              </a:ext>
            </a:extLst>
          </p:cNvSpPr>
          <p:nvPr/>
        </p:nvSpPr>
        <p:spPr>
          <a:xfrm>
            <a:off x="1022349" y="4582960"/>
            <a:ext cx="4705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dirty="0"/>
              <a:t>Organic and inorganic N</a:t>
            </a:r>
            <a:r>
              <a:rPr dirty="0"/>
              <a:t>anotubes</a:t>
            </a:r>
          </a:p>
        </p:txBody>
      </p:sp>
      <p:sp>
        <p:nvSpPr>
          <p:cNvPr id="16" name="Текстовое поле8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KLgAAowwAAK4+AABzDwAAECAAACYAAAAIAAAA//////////8="/>
              </a:ext>
            </a:extLst>
          </p:cNvSpPr>
          <p:nvPr/>
        </p:nvSpPr>
        <p:spPr>
          <a:xfrm>
            <a:off x="8987472" y="2040893"/>
            <a:ext cx="258318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Optical properties</a:t>
            </a:r>
          </a:p>
        </p:txBody>
      </p:sp>
      <p:sp>
        <p:nvSpPr>
          <p:cNvPr id="17" name="Текстовое поле10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oLQAANkIAAChKAAAGRQAAECAAACYAAAAIAAAA//////////8="/>
              </a:ext>
            </a:extLst>
          </p:cNvSpPr>
          <p:nvPr/>
        </p:nvSpPr>
        <p:spPr>
          <a:xfrm>
            <a:off x="8617747" y="11047571"/>
            <a:ext cx="459232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Terahertz spectroscopy</a:t>
            </a:r>
          </a:p>
        </p:txBody>
      </p:sp>
      <p:sp>
        <p:nvSpPr>
          <p:cNvPr id="18" name="Автофигура5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R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BYM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b2IAAN5TAAB/aQAAEAAAACYAAAAIAAAA//////////8="/>
              </a:ext>
            </a:extLst>
          </p:cNvSpPr>
          <p:nvPr/>
        </p:nvSpPr>
        <p:spPr>
          <a:xfrm>
            <a:off x="6948503" y="16265193"/>
            <a:ext cx="6684948" cy="1121011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9" name="Текстовое поле9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EAQAA/mEAAAQeAADOZAAAECAAACYAAAAIAAAA//////////8="/>
              </a:ext>
            </a:extLst>
          </p:cNvSpPr>
          <p:nvPr/>
        </p:nvSpPr>
        <p:spPr>
          <a:xfrm>
            <a:off x="9369611" y="16207730"/>
            <a:ext cx="219294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Future plans</a:t>
            </a:r>
          </a:p>
        </p:txBody>
      </p:sp>
      <p:pic>
        <p:nvPicPr>
          <p:cNvPr id="20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USCXnZREiQMMoOtkZRPW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k4AAEdqAAD4UwAArW8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828957" y="17430711"/>
            <a:ext cx="877571" cy="8775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Изображение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NkIAAHpqAAAkTgAAy24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746740" y="17488839"/>
            <a:ext cx="1939290" cy="7016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Изображение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CXbQXrXiksQKCdd/EIGCJ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90IAAB5wAABGSQAAvX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2003405" y="18273687"/>
            <a:ext cx="1025525" cy="107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Текстовое поле11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Cg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EAQAAxmkAAAQeAACWbAAAECAAACYAAAAIAAAA//////////8="/>
              </a:ext>
            </a:extLst>
          </p:cNvSpPr>
          <p:nvPr/>
        </p:nvSpPr>
        <p:spPr>
          <a:xfrm>
            <a:off x="287023" y="17358870"/>
            <a:ext cx="459232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Acknowledgements</a:t>
            </a:r>
          </a:p>
        </p:txBody>
      </p:sp>
      <p:sp>
        <p:nvSpPr>
          <p:cNvPr id="24" name="Текстовое поле12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EAQAA1nAAAAQeAACmcwAAECAAACYAAAAIAAAA//////////8="/>
              </a:ext>
            </a:extLst>
          </p:cNvSpPr>
          <p:nvPr/>
        </p:nvSpPr>
        <p:spPr>
          <a:xfrm>
            <a:off x="287023" y="18223071"/>
            <a:ext cx="459232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References</a:t>
            </a:r>
          </a:p>
        </p:txBody>
      </p:sp>
      <p:sp>
        <p:nvSpPr>
          <p:cNvPr id="26" name="Текстовое поле5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qiAAAH4pAAByJgAAEAAAACYAAAAIAAAA//////////8="/>
              </a:ext>
            </a:extLst>
          </p:cNvSpPr>
          <p:nvPr/>
        </p:nvSpPr>
        <p:spPr>
          <a:xfrm>
            <a:off x="130333" y="4898819"/>
            <a:ext cx="6553678" cy="4211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143938" anchor="t">
            <a:spAutoFit/>
          </a:bodyPr>
          <a:lstStyle/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CNTs and  WS</a:t>
            </a:r>
            <a:r>
              <a:rPr lang="en-US" sz="17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NTs are theoretically constructed by rolling up a 2D sheet of the corresponding material to form a single-walled or multi-walled cylinder (Fig. 1). </a:t>
            </a:r>
          </a:p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99"/>
              </a:spcAft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the production method, 2/3 of obtained CNTs demonstrate metallic behavior and 1/3 - semiconducting, whereas WS</a:t>
            </a:r>
            <a:r>
              <a:rPr lang="en-US" sz="17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NTs are semiconducting ones.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630" indent="-285630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P-doping shifts the Fermi level of the materials, allowing to control their optoelectronic properties.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Изображение5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wAQ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sRwAAGlQAABbKQAADFo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664077" y="13212286"/>
            <a:ext cx="2058671" cy="15665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Изображение6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vLy+f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3A4AAFpQAADPGwAADFo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2415540" y="13202761"/>
            <a:ext cx="2105025" cy="15760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Изображение7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xsrL/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wEAAFZQAACvDQAAzVk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84787" y="13168470"/>
            <a:ext cx="2039621" cy="153860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Текстовое поле13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Wz0AAH4pAAAjQwAAAAAAACYAAAAIAAAA//////////8="/>
              </a:ext>
            </a:extLst>
          </p:cNvSpPr>
          <p:nvPr/>
        </p:nvSpPr>
        <p:spPr>
          <a:xfrm>
            <a:off x="188915" y="9594850"/>
            <a:ext cx="6529706" cy="853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marL="285630" indent="-285630" algn="just">
              <a:buFont typeface="Arial" panose="020B0604020202020204" pitchFamily="34" charset="0"/>
              <a:buChar char="•"/>
              <a:defRPr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dirty="0"/>
              <a:t>CNTs</a:t>
            </a:r>
            <a:r>
              <a:rPr lang="en-US" sz="1700" dirty="0"/>
              <a:t> </a:t>
            </a:r>
            <a:r>
              <a:rPr lang="en-US" sz="1700" dirty="0"/>
              <a:t>films</a:t>
            </a:r>
            <a:r>
              <a:rPr lang="ru-RU" sz="1700" dirty="0"/>
              <a:t> </a:t>
            </a:r>
            <a:r>
              <a:rPr sz="1700" dirty="0"/>
              <a:t>were </a:t>
            </a:r>
            <a:r>
              <a:rPr sz="1700" dirty="0"/>
              <a:t>synthesized </a:t>
            </a:r>
            <a:r>
              <a:rPr lang="en-US" sz="1700" dirty="0"/>
              <a:t>using</a:t>
            </a:r>
            <a:r>
              <a:rPr sz="1700" dirty="0"/>
              <a:t> the aerosol method</a:t>
            </a:r>
            <a:endParaRPr lang="en-US" sz="1700" dirty="0"/>
          </a:p>
          <a:p>
            <a:pPr marL="285630" indent="-285630" algn="just">
              <a:buFont typeface="Arial" panose="020B0604020202020204" pitchFamily="34" charset="0"/>
              <a:buChar char="•"/>
              <a:defRPr>
                <a:uFill>
                  <a:solidFill>
                    <a:srgbClr val="000000"/>
                  </a:solidFill>
                </a:u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dirty="0"/>
              <a:t>WS</a:t>
            </a:r>
            <a:r>
              <a:rPr sz="1700" baseline="-25000" dirty="0"/>
              <a:t>2</a:t>
            </a:r>
            <a:r>
              <a:rPr sz="1700" dirty="0"/>
              <a:t>NTs </a:t>
            </a:r>
            <a:r>
              <a:rPr lang="en-US" sz="1700" dirty="0"/>
              <a:t>films were produced from </a:t>
            </a:r>
            <a:r>
              <a:rPr sz="1700" dirty="0"/>
              <a:t>commercially</a:t>
            </a:r>
            <a:r>
              <a:rPr lang="en-US" sz="1700" dirty="0"/>
              <a:t>-available powder (</a:t>
            </a:r>
            <a:r>
              <a:rPr lang="en-US" sz="1700" dirty="0" err="1"/>
              <a:t>NanoMaterials</a:t>
            </a:r>
            <a:r>
              <a:rPr lang="en-US" sz="1700" dirty="0"/>
              <a:t> Ltd)</a:t>
            </a:r>
            <a:r>
              <a:rPr sz="1700" dirty="0"/>
              <a:t> </a:t>
            </a:r>
            <a:r>
              <a:rPr lang="en-US" sz="1700" dirty="0"/>
              <a:t>using</a:t>
            </a:r>
            <a:r>
              <a:rPr sz="1700" dirty="0"/>
              <a:t> vacuum filtration method</a:t>
            </a:r>
          </a:p>
          <a:p>
            <a:pPr algn="just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sz="1700" dirty="0"/>
          </a:p>
          <a:p>
            <a:pPr algn="just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    </a:t>
            </a:r>
          </a:p>
          <a:p>
            <a:pPr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/>
          </a:p>
        </p:txBody>
      </p:sp>
      <p:sp>
        <p:nvSpPr>
          <p:cNvPr id="31" name="Текстовое поле14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CKwAAcw8AAG1TAAASFgAAAAAAACYAAAAIAAAA//////////8="/>
              </a:ext>
            </a:extLst>
          </p:cNvSpPr>
          <p:nvPr/>
        </p:nvSpPr>
        <p:spPr>
          <a:xfrm>
            <a:off x="6973941" y="2433267"/>
            <a:ext cx="6293802" cy="8606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just">
              <a:defRPr b="0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sz="1700" dirty="0" smtClean="0"/>
              <a:t>  When </a:t>
            </a:r>
            <a:r>
              <a:rPr lang="en-US" sz="1700" dirty="0"/>
              <a:t>the energy of incident photons matches these transitions the resonant enhancement of </a:t>
            </a:r>
            <a:r>
              <a:rPr lang="en-US" sz="1700" dirty="0" err="1"/>
              <a:t>photophysical</a:t>
            </a:r>
            <a:r>
              <a:rPr lang="en-US" sz="1700" dirty="0"/>
              <a:t> </a:t>
            </a:r>
            <a:r>
              <a:rPr lang="en-US" sz="1700" dirty="0"/>
              <a:t>processes </a:t>
            </a:r>
            <a:r>
              <a:rPr lang="en-US" sz="1700" dirty="0"/>
              <a:t>such Raman scattering, Absorption, and </a:t>
            </a:r>
            <a:r>
              <a:rPr lang="en-US" sz="1700" dirty="0"/>
              <a:t>others are </a:t>
            </a:r>
            <a:r>
              <a:rPr lang="en-US" sz="1700" dirty="0"/>
              <a:t>expected to be seen.</a:t>
            </a:r>
          </a:p>
        </p:txBody>
      </p:sp>
      <p:sp>
        <p:nvSpPr>
          <p:cNvPr id="33" name="Текстовое поле16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C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7lkAAA0pAAD+YQAAACAAACYAAAAIAAAA//////////8="/>
              </a:ext>
            </a:extLst>
          </p:cNvSpPr>
          <p:nvPr/>
        </p:nvSpPr>
        <p:spPr>
          <a:xfrm>
            <a:off x="226061" y="14694638"/>
            <a:ext cx="6529708" cy="13106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ctr">
              <a:defRPr sz="1600"/>
            </a:pPr>
            <a:r>
              <a:rPr sz="1700" dirty="0">
                <a:latin typeface="Times New Roman" pitchFamily="1" charset="-52"/>
                <a:ea typeface="Times New Roman" pitchFamily="1" charset="-52"/>
              </a:rPr>
              <a:t>Fig. 2.  TEM images of a) CNTs (blue arrows show the bundles,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small particles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 are cataly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sts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) and b) 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typical individual 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WS</a:t>
            </a:r>
            <a:r>
              <a:rPr sz="1700" baseline="-25000" dirty="0">
                <a:latin typeface="Times New Roman" pitchFamily="1" charset="-52"/>
                <a:ea typeface="Times New Roman" pitchFamily="1" charset="-52"/>
              </a:rPr>
              <a:t>2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NT (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the 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orange line shows the diameter, light green arrows -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the thickness of NT’s walls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); c) SEM image of doped WS</a:t>
            </a:r>
            <a:r>
              <a:rPr sz="1700" baseline="-25000" dirty="0">
                <a:latin typeface="Times New Roman" pitchFamily="1" charset="-52"/>
                <a:ea typeface="Times New Roman" pitchFamily="1" charset="-52"/>
              </a:rPr>
              <a:t>2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NT (yellow arrows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indicated NT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 dotted with gold nanoparticles, green arrow shows the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typical 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length)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.</a:t>
            </a:r>
            <a:endParaRPr sz="1700" dirty="0">
              <a:latin typeface="Times New Roman" pitchFamily="1" charset="-52"/>
              <a:ea typeface="Times New Roman" pitchFamily="1" charset="-52"/>
            </a:endParaRPr>
          </a:p>
        </p:txBody>
      </p:sp>
      <p:pic>
        <p:nvPicPr>
          <p:cNvPr id="34" name="Изображение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UAAAAsaAABtUwAAxScAAA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62" y="4760196"/>
            <a:ext cx="3093720" cy="22313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" name="Изображение9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vLy+f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pisAAAsaAACuPgAAxScAAA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948503" y="4760196"/>
            <a:ext cx="3093720" cy="22313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Изображение10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C3Ssh+8ctU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UAAAJowAAAJUwAAHT8AAAAAAAAmAAAACAAAAP//////////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10194609" y="8238258"/>
            <a:ext cx="3213735" cy="24505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Текстовое поле17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8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SAQAAJWwAAFRBAAA1cQAAACAAACYAAAAIAAAA//////////8="/>
              </a:ext>
            </a:extLst>
          </p:cNvSpPr>
          <p:nvPr/>
        </p:nvSpPr>
        <p:spPr>
          <a:xfrm>
            <a:off x="199908" y="17687132"/>
            <a:ext cx="10405110" cy="8229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1600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dirty="0"/>
              <a:t>This project is supported by </a:t>
            </a:r>
            <a:r>
              <a:rPr dirty="0"/>
              <a:t>Russian Science Foundation </a:t>
            </a:r>
            <a:r>
              <a:rPr lang="en-US" dirty="0"/>
              <a:t>(</a:t>
            </a:r>
            <a:r>
              <a:rPr dirty="0"/>
              <a:t>No. 21-79-10097</a:t>
            </a:r>
            <a:r>
              <a:rPr lang="en-US" dirty="0"/>
              <a:t>), </a:t>
            </a:r>
            <a:r>
              <a:rPr dirty="0"/>
              <a:t>Ministry of Science and Higher Education of the Russian Federation </a:t>
            </a:r>
            <a:r>
              <a:rPr lang="en-US" dirty="0"/>
              <a:t>(</a:t>
            </a:r>
            <a:r>
              <a:rPr dirty="0"/>
              <a:t>No. 075-15-2021-606</a:t>
            </a:r>
            <a:r>
              <a:rPr lang="en-US" dirty="0"/>
              <a:t>), and </a:t>
            </a:r>
            <a:r>
              <a:rPr dirty="0"/>
              <a:t>Russian Foundation for Basic Research </a:t>
            </a:r>
            <a:r>
              <a:rPr lang="en-US" dirty="0"/>
              <a:t>(No.</a:t>
            </a:r>
            <a:r>
              <a:rPr dirty="0"/>
              <a:t>18-29-27010 MK</a:t>
            </a:r>
            <a:r>
              <a:rPr lang="en-US" dirty="0"/>
              <a:t>)</a:t>
            </a:r>
            <a:r>
              <a:rPr dirty="0"/>
              <a:t>. </a:t>
            </a:r>
          </a:p>
        </p:txBody>
      </p:sp>
      <p:pic>
        <p:nvPicPr>
          <p:cNvPr id="38" name="Изображение1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vLy+f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sysAAKYwAAC7PgAA8D4AAAAAAAAmAAAACAAAAP//////////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7013892" y="8320881"/>
            <a:ext cx="3093720" cy="23228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9" name="Текстовое поле18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CKwAAfikAAG1TAAD/MAAAAAAAACYAAAAIAAAA//////////8="/>
              </a:ext>
            </a:extLst>
          </p:cNvSpPr>
          <p:nvPr/>
        </p:nvSpPr>
        <p:spPr>
          <a:xfrm>
            <a:off x="6858000" y="7190426"/>
            <a:ext cx="6529706" cy="12198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marL="285630" indent="-285630" algn="just">
              <a:buFont typeface="Arial" panose="020B0604020202020204" pitchFamily="34" charset="0"/>
              <a:buChar char="•"/>
              <a:defRPr b="0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dirty="0"/>
              <a:t>The </a:t>
            </a:r>
            <a:r>
              <a:rPr lang="en-US" sz="1700" dirty="0"/>
              <a:t>absorption</a:t>
            </a:r>
            <a:r>
              <a:rPr sz="1700" dirty="0"/>
              <a:t> spectroscopy allowed us to detect the </a:t>
            </a:r>
            <a:r>
              <a:rPr sz="1700" b="1" dirty="0"/>
              <a:t>excitonic transitions</a:t>
            </a:r>
            <a:r>
              <a:rPr sz="1700" dirty="0"/>
              <a:t> in the </a:t>
            </a:r>
            <a:r>
              <a:rPr lang="en-US" sz="1700" dirty="0"/>
              <a:t>NT</a:t>
            </a:r>
            <a:r>
              <a:rPr sz="1700" dirty="0"/>
              <a:t> as well as the impact of p-doping on shifting the Fermi level.</a:t>
            </a:r>
            <a:r>
              <a:rPr lang="en-US" sz="1700" dirty="0"/>
              <a:t> Compare to their 2D analogues</a:t>
            </a:r>
            <a:r>
              <a:rPr sz="1700" dirty="0"/>
              <a:t>, NTs demonstrate a shift in the position of these transitions.</a:t>
            </a:r>
          </a:p>
        </p:txBody>
      </p:sp>
      <p:sp>
        <p:nvSpPr>
          <p:cNvPr id="40" name="Текстовое поле19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BAAE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CKwAAa0QAAG1TAADsSwAAAAAAACYAAAAIAAAA//////////8="/>
              </a:ext>
            </a:extLst>
          </p:cNvSpPr>
          <p:nvPr/>
        </p:nvSpPr>
        <p:spPr>
          <a:xfrm>
            <a:off x="7084541" y="11340940"/>
            <a:ext cx="3301113" cy="2576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just">
              <a:defRPr b="0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700" dirty="0"/>
              <a:t>Both types of NTs appear to have two contributions in </a:t>
            </a:r>
            <a:r>
              <a:rPr sz="1700" dirty="0" smtClean="0"/>
              <a:t>their</a:t>
            </a:r>
            <a:r>
              <a:rPr lang="en-US" sz="1700" dirty="0" smtClean="0"/>
              <a:t> </a:t>
            </a:r>
            <a:r>
              <a:rPr sz="1700" dirty="0" smtClean="0"/>
              <a:t>conductivit</a:t>
            </a:r>
            <a:r>
              <a:rPr lang="en-US" sz="1700" dirty="0"/>
              <a:t>y</a:t>
            </a:r>
            <a:r>
              <a:rPr sz="1700" dirty="0"/>
              <a:t>:</a:t>
            </a:r>
            <a:br>
              <a:rPr sz="1700" dirty="0"/>
            </a:br>
            <a:r>
              <a:rPr sz="1700" dirty="0"/>
              <a:t>1)</a:t>
            </a:r>
            <a:r>
              <a:rPr lang="ru-RU" sz="1700" dirty="0"/>
              <a:t> </a:t>
            </a:r>
            <a:r>
              <a:rPr lang="en-US" sz="1700" dirty="0"/>
              <a:t>a</a:t>
            </a:r>
            <a:r>
              <a:rPr lang="ru-RU" sz="1700" dirty="0"/>
              <a:t> </a:t>
            </a:r>
            <a:r>
              <a:rPr sz="1700" b="1" dirty="0" err="1"/>
              <a:t>Drude</a:t>
            </a:r>
            <a:r>
              <a:rPr sz="1700" dirty="0"/>
              <a:t> component, responsible for the motion of </a:t>
            </a:r>
            <a:r>
              <a:rPr sz="1700" b="1" dirty="0"/>
              <a:t>free charges</a:t>
            </a:r>
            <a:r>
              <a:rPr sz="1700" dirty="0"/>
              <a:t> in the presence of the electric field;</a:t>
            </a:r>
            <a:br>
              <a:rPr sz="1700" dirty="0"/>
            </a:br>
            <a:r>
              <a:rPr sz="1700" dirty="0"/>
              <a:t>2) a </a:t>
            </a:r>
            <a:r>
              <a:rPr sz="1700" b="1" dirty="0"/>
              <a:t>Lorentz</a:t>
            </a:r>
            <a:r>
              <a:rPr sz="1700" dirty="0"/>
              <a:t> component, which describes the localized state of</a:t>
            </a:r>
            <a:r>
              <a:rPr sz="1700" b="1" dirty="0"/>
              <a:t> axial plasmons</a:t>
            </a:r>
            <a:r>
              <a:rPr sz="1700" dirty="0"/>
              <a:t>.</a:t>
            </a:r>
            <a:endParaRPr lang="en-US" sz="1700" dirty="0"/>
          </a:p>
        </p:txBody>
      </p:sp>
      <p:pic>
        <p:nvPicPr>
          <p:cNvPr id="41" name="Изображение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kpKT/DAAAABAAAABFbcD0r4jDP19CewntJda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j8AANhRAAD8UgAAWF8AAAAAAAAmAAAACAAAAP//////////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10385654" y="13399651"/>
            <a:ext cx="3111855" cy="21095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2" name="Текстовое поле20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kLAAAuicAABpSAAD6KQAAACAAACYAAAAIAAAA//////////8="/>
              </a:ext>
            </a:extLst>
          </p:cNvSpPr>
          <p:nvPr/>
        </p:nvSpPr>
        <p:spPr>
          <a:xfrm>
            <a:off x="7084541" y="6885781"/>
            <a:ext cx="617093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ctr"/>
            <a:r>
              <a:rPr sz="1700" dirty="0">
                <a:latin typeface="Times New Roman" pitchFamily="1" charset="-52"/>
                <a:ea typeface="Times New Roman" pitchFamily="1" charset="-52"/>
              </a:rPr>
              <a:t>Fig. 3. Raman spectra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 of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 CNT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(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right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)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 and WS</a:t>
            </a:r>
            <a:r>
              <a:rPr lang="en-US" sz="1700" baseline="-25000" dirty="0">
                <a:latin typeface="Times New Roman" pitchFamily="1" charset="-52"/>
                <a:ea typeface="Times New Roman" pitchFamily="1" charset="-52"/>
              </a:rPr>
              <a:t>2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NT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 (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left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). </a:t>
            </a:r>
            <a:endParaRPr dirty="0"/>
          </a:p>
        </p:txBody>
      </p:sp>
      <p:sp>
        <p:nvSpPr>
          <p:cNvPr id="43" name="Текстовое поле21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B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LAAAhT8AAItSAADFQQAAACAAACYAAAAIAAAA//////////8="/>
              </a:ext>
            </a:extLst>
          </p:cNvSpPr>
          <p:nvPr/>
        </p:nvSpPr>
        <p:spPr>
          <a:xfrm>
            <a:off x="7157405" y="10559773"/>
            <a:ext cx="617093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ctr"/>
            <a:r>
              <a:rPr sz="1700" dirty="0">
                <a:latin typeface="Times New Roman" pitchFamily="1" charset="-52"/>
                <a:ea typeface="Times New Roman" pitchFamily="1" charset="-52"/>
              </a:rPr>
              <a:t>Fig.4. Absorbance spectra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 of 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CNT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(left) 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and WS</a:t>
            </a:r>
            <a:r>
              <a:rPr lang="en-US" sz="1700" baseline="-25000" dirty="0">
                <a:latin typeface="Times New Roman" pitchFamily="1" charset="-52"/>
                <a:ea typeface="Times New Roman" pitchFamily="1" charset="-52"/>
              </a:rPr>
              <a:t>2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NT 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(right).</a:t>
            </a:r>
            <a:r>
              <a:rPr dirty="0"/>
              <a:t> </a:t>
            </a:r>
          </a:p>
        </p:txBody>
      </p:sp>
      <p:sp>
        <p:nvSpPr>
          <p:cNvPr id="44" name="Текстовое поле22"/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LAAATV8AAItSAACNYQAAACAAACYAAAAIAAAA//////////8="/>
              </a:ext>
            </a:extLst>
          </p:cNvSpPr>
          <p:nvPr/>
        </p:nvSpPr>
        <p:spPr>
          <a:xfrm>
            <a:off x="10212707" y="15493762"/>
            <a:ext cx="3361637" cy="1612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ctr"/>
            <a:r>
              <a:rPr sz="1700" dirty="0">
                <a:latin typeface="Times New Roman" pitchFamily="1" charset="-52"/>
                <a:ea typeface="Times New Roman" pitchFamily="1" charset="-52"/>
              </a:rPr>
              <a:t>Fig.5. Terahertz conductivity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 of 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CNT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(top)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 and WS</a:t>
            </a:r>
            <a:r>
              <a:rPr sz="800" dirty="0">
                <a:latin typeface="Times New Roman" pitchFamily="1" charset="-52"/>
                <a:ea typeface="Times New Roman" pitchFamily="1" charset="-52"/>
              </a:rPr>
              <a:t>2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NT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(bottom).</a:t>
            </a:r>
            <a:r>
              <a:rPr dirty="0"/>
              <a:t> </a:t>
            </a:r>
          </a:p>
        </p:txBody>
      </p:sp>
      <p:sp>
        <p:nvSpPr>
          <p:cNvPr id="45" name="Текстовое поле23"/>
          <p:cNvSpPr txBox="1">
            <a:extLst>
              <a:ext uri="smNativeData">
                <pr:smNativeData xmlns="" xmlns:p14="http://schemas.microsoft.com/office/powerpoint/2010/main" xmlns:pr="smNativeData" val="SMDATA_13_9tAtY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CAAAAAMAAAAEAAAAACkqgFAqho/jI0A0ZqYIk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t2MAAN5TAAB/aQAAAAAAACYAAAAIAAAA//////////8="/>
              </a:ext>
            </a:extLst>
          </p:cNvSpPr>
          <p:nvPr/>
        </p:nvSpPr>
        <p:spPr>
          <a:xfrm>
            <a:off x="7022043" y="16551354"/>
            <a:ext cx="6441653" cy="9398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just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sz="1700" dirty="0"/>
              <a:t>Different length and diameter WS</a:t>
            </a:r>
            <a:r>
              <a:rPr lang="en-US" sz="1700" baseline="-25000" dirty="0"/>
              <a:t>2</a:t>
            </a:r>
            <a:r>
              <a:rPr lang="en-US" sz="1700" dirty="0"/>
              <a:t>NT with different morphology </a:t>
            </a:r>
            <a:r>
              <a:rPr lang="en-US" sz="1700" dirty="0"/>
              <a:t>are </a:t>
            </a:r>
            <a:r>
              <a:rPr lang="en-US" sz="1700" dirty="0"/>
              <a:t>to be investigated to understand the origin of the conductivity peak in THz region. </a:t>
            </a:r>
            <a:endParaRPr sz="1700" dirty="0"/>
          </a:p>
        </p:txBody>
      </p:sp>
      <p:sp>
        <p:nvSpPr>
          <p:cNvPr id="51" name="Текстовое поле6">
            <a:extLst>
              <a:ext uri="{FF2B5EF4-FFF2-40B4-BE49-F238E27FC236}">
                <a16:creationId xmlns:a16="http://schemas.microsoft.com/office/drawing/2014/main" xmlns="" id="{3DE84CB7-63DD-40FE-8346-9481CA0B4D42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5AwAA/DoAAEcYAADMPQAAECAAACYAAAAIAAAA//////////8="/>
              </a:ext>
            </a:extLst>
          </p:cNvSpPr>
          <p:nvPr/>
        </p:nvSpPr>
        <p:spPr>
          <a:xfrm>
            <a:off x="1447482" y="10375106"/>
            <a:ext cx="513588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dirty="0"/>
              <a:t>Microscopy characterization</a:t>
            </a:r>
            <a:endParaRPr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45B0C35-0038-4B31-A183-0E3ADA57D483}"/>
              </a:ext>
            </a:extLst>
          </p:cNvPr>
          <p:cNvSpPr txBox="1"/>
          <p:nvPr/>
        </p:nvSpPr>
        <p:spPr>
          <a:xfrm>
            <a:off x="107316" y="10753440"/>
            <a:ext cx="6764655" cy="244678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algn="just"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700" dirty="0"/>
              <a:t>     </a:t>
            </a:r>
            <a:r>
              <a:rPr lang="en-US" sz="1700" dirty="0" smtClean="0"/>
              <a:t>The </a:t>
            </a:r>
            <a:r>
              <a:rPr lang="en-US" sz="1700" dirty="0"/>
              <a:t>morphology of studied samples was investigated using TEM and SEM.</a:t>
            </a:r>
          </a:p>
          <a:p>
            <a:pPr marL="285630" indent="-285630" algn="just">
              <a:buFont typeface="Arial" panose="020B0604020202020204" pitchFamily="34" charset="0"/>
              <a:buChar char="•"/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sz="1700" dirty="0"/>
              <a:t> The TEM images showed that CNTs tend to form </a:t>
            </a:r>
            <a:r>
              <a:rPr lang="en-US" sz="1700" b="1" dirty="0"/>
              <a:t>bundles </a:t>
            </a:r>
            <a:r>
              <a:rPr lang="en-US" sz="1700" dirty="0"/>
              <a:t>due to the interactions via Van der Waals forces. The averaged diameter of the bundle was 8.9 nm while the mean diameter of individual NT - 1.8 nm. </a:t>
            </a:r>
            <a:r>
              <a:rPr lang="ru-RU" sz="1700" dirty="0"/>
              <a:t> </a:t>
            </a:r>
            <a:r>
              <a:rPr lang="en-US" sz="1700" dirty="0"/>
              <a:t>The averaged length is &gt;10 </a:t>
            </a:r>
            <a:r>
              <a:rPr lang="el-GR" sz="1700" dirty="0"/>
              <a:t>μ</a:t>
            </a:r>
            <a:r>
              <a:rPr lang="en-US" sz="1700" dirty="0"/>
              <a:t>m.</a:t>
            </a:r>
          </a:p>
          <a:p>
            <a:pPr marL="285630" indent="-285630" algn="just">
              <a:buFont typeface="Arial" panose="020B0604020202020204" pitchFamily="34" charset="0"/>
              <a:buChar char="•"/>
              <a:defRPr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sz="1700" dirty="0"/>
              <a:t>WS</a:t>
            </a:r>
            <a:r>
              <a:rPr lang="en-US" sz="1700" baseline="-25000" dirty="0"/>
              <a:t>2</a:t>
            </a:r>
            <a:r>
              <a:rPr lang="en-US" sz="1700" dirty="0"/>
              <a:t>NTs appear to be </a:t>
            </a:r>
            <a:r>
              <a:rPr lang="en-US" sz="1700" b="1" dirty="0"/>
              <a:t>multi-walled</a:t>
            </a:r>
            <a:r>
              <a:rPr lang="en-US" sz="1700" dirty="0"/>
              <a:t> and have a wider diameter distribution of 79.6 nm. The SEM images allowed to determine the mean length of WS</a:t>
            </a:r>
            <a:r>
              <a:rPr lang="en-US" sz="1700" baseline="-25000" dirty="0"/>
              <a:t>2</a:t>
            </a:r>
            <a:r>
              <a:rPr lang="en-US" sz="1700" dirty="0"/>
              <a:t>NTs, which is 1.3 µm. 	</a:t>
            </a:r>
            <a:endParaRPr lang="ru-RU" sz="1700" dirty="0"/>
          </a:p>
        </p:txBody>
      </p:sp>
      <p:pic>
        <p:nvPicPr>
          <p:cNvPr id="55" name="Изображение4">
            <a:extLst>
              <a:ext uri="{FF2B5EF4-FFF2-40B4-BE49-F238E27FC236}">
                <a16:creationId xmlns:a16="http://schemas.microsoft.com/office/drawing/2014/main" xmlns="" id="{2D0E89F3-F05C-4D95-A3FE-2DA5DB9461D7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9tAtY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UwEAAOQsAAANKQAAoDYAABAAAAAmAAAACAAAAP//////////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260667" y="5875892"/>
            <a:ext cx="6457950" cy="15824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6" name="Текстовое поле15">
            <a:extLst>
              <a:ext uri="{FF2B5EF4-FFF2-40B4-BE49-F238E27FC236}">
                <a16:creationId xmlns:a16="http://schemas.microsoft.com/office/drawing/2014/main" xmlns="" id="{57FF8CDD-50F9-4F2E-8A01-57727DD52B16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B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vDYAACsoAAB8OgAAACAAACYAAAAIAAAA//////////8="/>
              </a:ext>
            </a:extLst>
          </p:cNvSpPr>
          <p:nvPr/>
        </p:nvSpPr>
        <p:spPr>
          <a:xfrm>
            <a:off x="584839" y="7352508"/>
            <a:ext cx="6170930" cy="609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 algn="ctr"/>
            <a:r>
              <a:rPr sz="1700" dirty="0">
                <a:latin typeface="Times New Roman" pitchFamily="1" charset="-52"/>
                <a:ea typeface="Times New Roman" pitchFamily="1" charset="-52"/>
              </a:rPr>
              <a:t>Fig</a:t>
            </a:r>
            <a:r>
              <a:rPr sz="1700" dirty="0">
                <a:latin typeface="Times New Roman" pitchFamily="1" charset="-52"/>
                <a:ea typeface="Times New Roman" pitchFamily="1" charset="-52"/>
              </a:rPr>
              <a:t>. 1. The scheme of tubes’ formation</a:t>
            </a:r>
            <a:r>
              <a:rPr lang="en-US" sz="1700" dirty="0">
                <a:latin typeface="Times New Roman" pitchFamily="1" charset="-52"/>
                <a:ea typeface="Times New Roman" pitchFamily="1" charset="-52"/>
              </a:rPr>
              <a:t>.</a:t>
            </a:r>
            <a:endParaRPr sz="1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459876D-7170-45BE-9D7E-A674E837FBA6}"/>
              </a:ext>
            </a:extLst>
          </p:cNvPr>
          <p:cNvSpPr txBox="1"/>
          <p:nvPr/>
        </p:nvSpPr>
        <p:spPr>
          <a:xfrm>
            <a:off x="6871971" y="3168345"/>
            <a:ext cx="6616647" cy="1923561"/>
          </a:xfrm>
          <a:prstGeom prst="rect">
            <a:avLst/>
          </a:prstGeom>
          <a:noFill/>
        </p:spPr>
        <p:txBody>
          <a:bodyPr wrap="square" lIns="91401" tIns="45699" rIns="91401" bIns="45699" rtlCol="0">
            <a:spAutoFit/>
          </a:bodyPr>
          <a:lstStyle/>
          <a:p>
            <a:pPr marL="285630" indent="-28563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can be seen, the p-doping influences the position and lessens the intensity of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Raman active modes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their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2D-counterparts,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NT show a difference of the resonant frequencies, which can be explained by the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 and curvature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tube’s structure.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Doping with HAuCl</a:t>
            </a:r>
            <a:r>
              <a:rPr lang="en-US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in the shift towards higher frequency in both CNT and WS</a:t>
            </a:r>
            <a:r>
              <a:rPr lang="en-US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which indicates p-doping.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ECC8287-4D55-4A95-8345-868C7360D143}"/>
              </a:ext>
            </a:extLst>
          </p:cNvPr>
          <p:cNvSpPr txBox="1"/>
          <p:nvPr/>
        </p:nvSpPr>
        <p:spPr>
          <a:xfrm>
            <a:off x="7046966" y="13732858"/>
            <a:ext cx="3232096" cy="1923561"/>
          </a:xfrm>
          <a:prstGeom prst="rect">
            <a:avLst/>
          </a:prstGeom>
          <a:noFill/>
        </p:spPr>
        <p:txBody>
          <a:bodyPr wrap="square" lIns="91401" tIns="45699" rIns="91401" bIns="45699">
            <a:spAutoFit/>
          </a:bodyPr>
          <a:lstStyle/>
          <a:p>
            <a:pPr algn="just">
              <a:defRPr b="0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sz="1700" dirty="0"/>
              <a:t>The peak, corresponding to axial plasmon, is red-shifted for WS</a:t>
            </a:r>
            <a:r>
              <a:rPr lang="en-US" sz="1700" baseline="-25000" dirty="0"/>
              <a:t>2</a:t>
            </a:r>
            <a:r>
              <a:rPr lang="en-US" sz="1700" dirty="0"/>
              <a:t>NTs compared with CNTs due to the difference in the length. Doping </a:t>
            </a:r>
            <a:r>
              <a:rPr lang="en-US" sz="1700" dirty="0"/>
              <a:t>leads to the </a:t>
            </a:r>
            <a:r>
              <a:rPr lang="en-US" sz="1700" dirty="0"/>
              <a:t>broadening of the conductivity due to the additional free charges. </a:t>
            </a:r>
          </a:p>
        </p:txBody>
      </p:sp>
      <p:sp>
        <p:nvSpPr>
          <p:cNvPr id="62" name="Автофигура5">
            <a:extLst>
              <a:ext uri="{FF2B5EF4-FFF2-40B4-BE49-F238E27FC236}">
                <a16:creationId xmlns:a16="http://schemas.microsoft.com/office/drawing/2014/main" xmlns="" id="{25F0312E-0740-4066-B988-B2EF645369A9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R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BYM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b2IAAN5TAAB/aQAAEAAAACYAAAAIAAAA//////////8="/>
              </a:ext>
            </a:extLst>
          </p:cNvSpPr>
          <p:nvPr/>
        </p:nvSpPr>
        <p:spPr>
          <a:xfrm>
            <a:off x="88593" y="16142175"/>
            <a:ext cx="6769407" cy="1229491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lIns="91401" tIns="45699" rIns="91401" bIns="45699"/>
          <a:lstStyle/>
          <a:p>
            <a:endParaRPr lang="en-US" sz="1700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Overall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NT possesses the optoelectronic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properties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that are changed because of the curvature, quantum confinement, and localization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Doping with HAuCl</a:t>
            </a:r>
            <a:r>
              <a:rPr lang="en-US" sz="1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results in tunability of all optoelectronic properties.  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1700" dirty="0"/>
          </a:p>
        </p:txBody>
      </p:sp>
      <p:sp>
        <p:nvSpPr>
          <p:cNvPr id="63" name="Текстовое поле9">
            <a:extLst>
              <a:ext uri="{FF2B5EF4-FFF2-40B4-BE49-F238E27FC236}">
                <a16:creationId xmlns:a16="http://schemas.microsoft.com/office/drawing/2014/main" xmlns="" id="{10C36A1E-45B2-4FF5-ADD2-E460D4CCB0E1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3_9tAtY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EAQAA/mEAAAQeAADOZAAAECAAACYAAAAIAAAA//////////8="/>
              </a:ext>
            </a:extLst>
          </p:cNvSpPr>
          <p:nvPr/>
        </p:nvSpPr>
        <p:spPr>
          <a:xfrm>
            <a:off x="2686395" y="16072483"/>
            <a:ext cx="219294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1" tIns="45699" rIns="91401" bIns="45699" numCol="1" spcCol="215809" anchor="t"/>
          <a:lstStyle/>
          <a:p>
            <a:pPr>
              <a:defRPr sz="2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en-US" dirty="0"/>
              <a:t>Conclusions</a:t>
            </a:r>
            <a:endParaRPr dirty="0"/>
          </a:p>
        </p:txBody>
      </p:sp>
      <p:graphicFrame>
        <p:nvGraphicFramePr>
          <p:cNvPr id="64" name="Объект 63">
            <a:extLst>
              <a:ext uri="{FF2B5EF4-FFF2-40B4-BE49-F238E27FC236}">
                <a16:creationId xmlns:a16="http://schemas.microsoft.com/office/drawing/2014/main" xmlns="" id="{5A7FC3F1-2886-4060-AB8C-5D52C76C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81965"/>
              </p:ext>
            </p:extLst>
          </p:nvPr>
        </p:nvGraphicFramePr>
        <p:xfrm>
          <a:off x="10542225" y="11466297"/>
          <a:ext cx="2965446" cy="193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15" imgW="1295280" imgH="844560" progId="Acrobat.Document.DC">
                  <p:embed/>
                </p:oleObj>
              </mc:Choice>
              <mc:Fallback>
                <p:oleObj name="Acrobat Document" r:id="rId15" imgW="1295280" imgH="8445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542225" y="11466297"/>
                        <a:ext cx="2965446" cy="193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1757" y="18506678"/>
            <a:ext cx="11644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Burdanova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G., et.al.,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Terahertz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Photoconductivity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Nanotubes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Heteronanotubes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Adv. Optical Mater., 2021, 210104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Sinha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S.S.,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al.,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MoS2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WS2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Nanotubes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Synthesis,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Elucidation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Optical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Phys. Chem. C, 2021, 125 (11), 6324-6340.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Автофигура2"/>
          <p:cNvSpPr>
            <a:extLst>
              <a:ext uri="smNativeData">
                <pr:smNativeData xmlns="" xmlns:p14="http://schemas.microsoft.com/office/powerpoint/2010/main" xmlns:pr="smNativeData" val="SMDATA_13_9tAtYhMAAAAlAAAAZQAAAA8BAAAAkAAAAEgAAACQAAAASAAAAAAAAAAAAAAAAAAAAAEAAABQAAAAVVVVVVVV1T8AAAAAAADgPwAAAAAAAOA/AAAAAAAA4D8AAAAAAADgPwAAAAAAAOA/AAAAAAAA4D8AAAAAAADgPwAAAAAAAOA/AAAAAAAA4D8CAAAAjAAAAAEAAAAAAAAAu+DjDP///whk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C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xAAAAjgwAADAqAAC1OgAAEAAAACYAAAAIAAAA//////////8="/>
              </a:ext>
            </a:extLst>
          </p:cNvSpPr>
          <p:nvPr/>
        </p:nvSpPr>
        <p:spPr>
          <a:xfrm>
            <a:off x="6871971" y="2149951"/>
            <a:ext cx="6761481" cy="8942148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832</Words>
  <Application>Microsoft Office PowerPoint</Application>
  <PresentationFormat>Произвольный</PresentationFormat>
  <Paragraphs>47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Воздушный поток</vt:lpstr>
      <vt:lpstr>Acrobat Document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Максим Пауков</cp:lastModifiedBy>
  <cp:revision>5</cp:revision>
  <dcterms:created xsi:type="dcterms:W3CDTF">2022-03-09T09:01:46Z</dcterms:created>
  <dcterms:modified xsi:type="dcterms:W3CDTF">2022-03-13T18:40:22Z</dcterms:modified>
</cp:coreProperties>
</file>