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747" y="43"/>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IN"/>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D2894AE-DD79-4173-8017-F3DF850CB338}" type="datetimeFigureOut">
              <a:rPr lang="en-IN" smtClean="0"/>
              <a:t>15-03-2022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910D15-B11C-4AB3-A2D6-CDBC79A27AD6}" type="slidenum">
              <a:rPr lang="en-IN" smtClean="0"/>
              <a:t>‹#›</a:t>
            </a:fld>
            <a:endParaRPr lang="en-IN"/>
          </a:p>
        </p:txBody>
      </p:sp>
    </p:spTree>
    <p:extLst>
      <p:ext uri="{BB962C8B-B14F-4D97-AF65-F5344CB8AC3E}">
        <p14:creationId xmlns:p14="http://schemas.microsoft.com/office/powerpoint/2010/main" val="1810942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D2894AE-DD79-4173-8017-F3DF850CB338}" type="datetimeFigureOut">
              <a:rPr lang="en-IN" smtClean="0"/>
              <a:t>15-03-2022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910D15-B11C-4AB3-A2D6-CDBC79A27AD6}" type="slidenum">
              <a:rPr lang="en-IN" smtClean="0"/>
              <a:t>‹#›</a:t>
            </a:fld>
            <a:endParaRPr lang="en-IN"/>
          </a:p>
        </p:txBody>
      </p:sp>
    </p:spTree>
    <p:extLst>
      <p:ext uri="{BB962C8B-B14F-4D97-AF65-F5344CB8AC3E}">
        <p14:creationId xmlns:p14="http://schemas.microsoft.com/office/powerpoint/2010/main" val="4278461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D2894AE-DD79-4173-8017-F3DF850CB338}" type="datetimeFigureOut">
              <a:rPr lang="en-IN" smtClean="0"/>
              <a:t>15-03-2022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910D15-B11C-4AB3-A2D6-CDBC79A27AD6}" type="slidenum">
              <a:rPr lang="en-IN" smtClean="0"/>
              <a:t>‹#›</a:t>
            </a:fld>
            <a:endParaRPr lang="en-IN"/>
          </a:p>
        </p:txBody>
      </p:sp>
    </p:spTree>
    <p:extLst>
      <p:ext uri="{BB962C8B-B14F-4D97-AF65-F5344CB8AC3E}">
        <p14:creationId xmlns:p14="http://schemas.microsoft.com/office/powerpoint/2010/main" val="3310478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D2894AE-DD79-4173-8017-F3DF850CB338}" type="datetimeFigureOut">
              <a:rPr lang="en-IN" smtClean="0"/>
              <a:t>15-03-2022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910D15-B11C-4AB3-A2D6-CDBC79A27AD6}" type="slidenum">
              <a:rPr lang="en-IN" smtClean="0"/>
              <a:t>‹#›</a:t>
            </a:fld>
            <a:endParaRPr lang="en-IN"/>
          </a:p>
        </p:txBody>
      </p:sp>
    </p:spTree>
    <p:extLst>
      <p:ext uri="{BB962C8B-B14F-4D97-AF65-F5344CB8AC3E}">
        <p14:creationId xmlns:p14="http://schemas.microsoft.com/office/powerpoint/2010/main" val="483629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2894AE-DD79-4173-8017-F3DF850CB338}" type="datetimeFigureOut">
              <a:rPr lang="en-IN" smtClean="0"/>
              <a:t>15-03-2022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4910D15-B11C-4AB3-A2D6-CDBC79A27AD6}" type="slidenum">
              <a:rPr lang="en-IN" smtClean="0"/>
              <a:t>‹#›</a:t>
            </a:fld>
            <a:endParaRPr lang="en-IN"/>
          </a:p>
        </p:txBody>
      </p:sp>
    </p:spTree>
    <p:extLst>
      <p:ext uri="{BB962C8B-B14F-4D97-AF65-F5344CB8AC3E}">
        <p14:creationId xmlns:p14="http://schemas.microsoft.com/office/powerpoint/2010/main" val="2412040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D2894AE-DD79-4173-8017-F3DF850CB338}" type="datetimeFigureOut">
              <a:rPr lang="en-IN" smtClean="0"/>
              <a:t>15-03-2022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4910D15-B11C-4AB3-A2D6-CDBC79A27AD6}" type="slidenum">
              <a:rPr lang="en-IN" smtClean="0"/>
              <a:t>‹#›</a:t>
            </a:fld>
            <a:endParaRPr lang="en-IN"/>
          </a:p>
        </p:txBody>
      </p:sp>
    </p:spTree>
    <p:extLst>
      <p:ext uri="{BB962C8B-B14F-4D97-AF65-F5344CB8AC3E}">
        <p14:creationId xmlns:p14="http://schemas.microsoft.com/office/powerpoint/2010/main" val="2119060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D2894AE-DD79-4173-8017-F3DF850CB338}" type="datetimeFigureOut">
              <a:rPr lang="en-IN" smtClean="0"/>
              <a:t>15-03-2022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4910D15-B11C-4AB3-A2D6-CDBC79A27AD6}" type="slidenum">
              <a:rPr lang="en-IN" smtClean="0"/>
              <a:t>‹#›</a:t>
            </a:fld>
            <a:endParaRPr lang="en-IN"/>
          </a:p>
        </p:txBody>
      </p:sp>
    </p:spTree>
    <p:extLst>
      <p:ext uri="{BB962C8B-B14F-4D97-AF65-F5344CB8AC3E}">
        <p14:creationId xmlns:p14="http://schemas.microsoft.com/office/powerpoint/2010/main" val="2010493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D2894AE-DD79-4173-8017-F3DF850CB338}" type="datetimeFigureOut">
              <a:rPr lang="en-IN" smtClean="0"/>
              <a:t>15-03-2022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4910D15-B11C-4AB3-A2D6-CDBC79A27AD6}" type="slidenum">
              <a:rPr lang="en-IN" smtClean="0"/>
              <a:t>‹#›</a:t>
            </a:fld>
            <a:endParaRPr lang="en-IN"/>
          </a:p>
        </p:txBody>
      </p:sp>
    </p:spTree>
    <p:extLst>
      <p:ext uri="{BB962C8B-B14F-4D97-AF65-F5344CB8AC3E}">
        <p14:creationId xmlns:p14="http://schemas.microsoft.com/office/powerpoint/2010/main" val="1807767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2894AE-DD79-4173-8017-F3DF850CB338}" type="datetimeFigureOut">
              <a:rPr lang="en-IN" smtClean="0"/>
              <a:t>15-03-2022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4910D15-B11C-4AB3-A2D6-CDBC79A27AD6}" type="slidenum">
              <a:rPr lang="en-IN" smtClean="0"/>
              <a:t>‹#›</a:t>
            </a:fld>
            <a:endParaRPr lang="en-IN"/>
          </a:p>
        </p:txBody>
      </p:sp>
    </p:spTree>
    <p:extLst>
      <p:ext uri="{BB962C8B-B14F-4D97-AF65-F5344CB8AC3E}">
        <p14:creationId xmlns:p14="http://schemas.microsoft.com/office/powerpoint/2010/main" val="1025144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2894AE-DD79-4173-8017-F3DF850CB338}" type="datetimeFigureOut">
              <a:rPr lang="en-IN" smtClean="0"/>
              <a:t>15-03-2022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4910D15-B11C-4AB3-A2D6-CDBC79A27AD6}" type="slidenum">
              <a:rPr lang="en-IN" smtClean="0"/>
              <a:t>‹#›</a:t>
            </a:fld>
            <a:endParaRPr lang="en-IN"/>
          </a:p>
        </p:txBody>
      </p:sp>
    </p:spTree>
    <p:extLst>
      <p:ext uri="{BB962C8B-B14F-4D97-AF65-F5344CB8AC3E}">
        <p14:creationId xmlns:p14="http://schemas.microsoft.com/office/powerpoint/2010/main" val="3587023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2894AE-DD79-4173-8017-F3DF850CB338}" type="datetimeFigureOut">
              <a:rPr lang="en-IN" smtClean="0"/>
              <a:t>15-03-2022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4910D15-B11C-4AB3-A2D6-CDBC79A27AD6}" type="slidenum">
              <a:rPr lang="en-IN" smtClean="0"/>
              <a:t>‹#›</a:t>
            </a:fld>
            <a:endParaRPr lang="en-IN"/>
          </a:p>
        </p:txBody>
      </p:sp>
    </p:spTree>
    <p:extLst>
      <p:ext uri="{BB962C8B-B14F-4D97-AF65-F5344CB8AC3E}">
        <p14:creationId xmlns:p14="http://schemas.microsoft.com/office/powerpoint/2010/main" val="665625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D2894AE-DD79-4173-8017-F3DF850CB338}" type="datetimeFigureOut">
              <a:rPr lang="en-IN" smtClean="0"/>
              <a:t>15-03-2022</a:t>
            </a:fld>
            <a:endParaRPr lang="en-IN"/>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4910D15-B11C-4AB3-A2D6-CDBC79A27AD6}" type="slidenum">
              <a:rPr lang="en-IN" smtClean="0"/>
              <a:t>‹#›</a:t>
            </a:fld>
            <a:endParaRPr lang="en-IN"/>
          </a:p>
        </p:txBody>
      </p:sp>
    </p:spTree>
    <p:extLst>
      <p:ext uri="{BB962C8B-B14F-4D97-AF65-F5344CB8AC3E}">
        <p14:creationId xmlns:p14="http://schemas.microsoft.com/office/powerpoint/2010/main" val="2555148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l="2387" t="5821" r="84946" b="62616"/>
          <a:stretch/>
        </p:blipFill>
        <p:spPr>
          <a:xfrm>
            <a:off x="6106015" y="43889"/>
            <a:ext cx="724665" cy="450811"/>
          </a:xfrm>
          <a:prstGeom prst="rect">
            <a:avLst/>
          </a:prstGeom>
        </p:spPr>
      </p:pic>
      <p:pic>
        <p:nvPicPr>
          <p:cNvPr id="1026" name="Picture 2" descr="M:\Downloads\LOGO.jf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624" y="60722"/>
            <a:ext cx="504056" cy="43397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txBox="1">
            <a:spLocks/>
          </p:cNvSpPr>
          <p:nvPr/>
        </p:nvSpPr>
        <p:spPr>
          <a:xfrm>
            <a:off x="548680" y="107505"/>
            <a:ext cx="5544616" cy="38719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sz="1100" dirty="0">
                <a:latin typeface="Times New Roman" pitchFamily="18" charset="0"/>
                <a:cs typeface="Times New Roman" pitchFamily="18" charset="0"/>
              </a:rPr>
              <a:t>A DELVE INTO THE NOVEL FIELD OF ESSENTIAL OIL-BASED SILVER NANOPARTICLES AND ITS ANTI-INFLAMMATORY POTENTIAL </a:t>
            </a:r>
            <a:endParaRPr lang="en-US" sz="1100" dirty="0">
              <a:latin typeface="Times New Roman" pitchFamily="18" charset="0"/>
              <a:cs typeface="Times New Roman" pitchFamily="18" charset="0"/>
            </a:endParaRPr>
          </a:p>
        </p:txBody>
      </p:sp>
      <p:sp>
        <p:nvSpPr>
          <p:cNvPr id="5" name="TextBox 4"/>
          <p:cNvSpPr txBox="1"/>
          <p:nvPr/>
        </p:nvSpPr>
        <p:spPr>
          <a:xfrm>
            <a:off x="0" y="514322"/>
            <a:ext cx="6858000" cy="507831"/>
          </a:xfrm>
          <a:prstGeom prst="rect">
            <a:avLst/>
          </a:prstGeom>
          <a:solidFill>
            <a:srgbClr val="663399"/>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lnSpc>
                <a:spcPct val="150000"/>
              </a:lnSpc>
            </a:pPr>
            <a:r>
              <a:rPr lang="en-US" sz="600" b="1" u="sng" dirty="0" smtClean="0">
                <a:solidFill>
                  <a:srgbClr val="FFFF00"/>
                </a:solidFill>
                <a:latin typeface="Times New Roman" pitchFamily="18" charset="0"/>
                <a:cs typeface="Times New Roman" pitchFamily="18" charset="0"/>
              </a:rPr>
              <a:t>Shreyashi Pal</a:t>
            </a:r>
            <a:r>
              <a:rPr lang="en-US" sz="600" b="1" dirty="0" smtClean="0">
                <a:solidFill>
                  <a:srgbClr val="FFFF00"/>
                </a:solidFill>
                <a:latin typeface="Times New Roman" pitchFamily="18" charset="0"/>
                <a:cs typeface="Times New Roman" pitchFamily="18" charset="0"/>
              </a:rPr>
              <a:t>, </a:t>
            </a:r>
            <a:r>
              <a:rPr lang="en-US" sz="600" b="1" dirty="0" err="1" smtClean="0">
                <a:solidFill>
                  <a:srgbClr val="FFFF00"/>
                </a:solidFill>
                <a:latin typeface="Times New Roman" pitchFamily="18" charset="0"/>
                <a:cs typeface="Times New Roman" pitchFamily="18" charset="0"/>
              </a:rPr>
              <a:t>Shivesh</a:t>
            </a:r>
            <a:r>
              <a:rPr lang="en-US" sz="600" b="1" dirty="0" smtClean="0">
                <a:solidFill>
                  <a:srgbClr val="FFFF00"/>
                </a:solidFill>
                <a:latin typeface="Times New Roman" pitchFamily="18" charset="0"/>
                <a:cs typeface="Times New Roman" pitchFamily="18" charset="0"/>
              </a:rPr>
              <a:t> </a:t>
            </a:r>
            <a:r>
              <a:rPr lang="en-US" sz="600" b="1" dirty="0" err="1" smtClean="0">
                <a:solidFill>
                  <a:srgbClr val="FFFF00"/>
                </a:solidFill>
                <a:latin typeface="Times New Roman" pitchFamily="18" charset="0"/>
                <a:cs typeface="Times New Roman" pitchFamily="18" charset="0"/>
              </a:rPr>
              <a:t>Jha</a:t>
            </a:r>
            <a:endParaRPr lang="en-US" sz="600" b="1" dirty="0">
              <a:solidFill>
                <a:srgbClr val="FFFF00"/>
              </a:solidFill>
              <a:latin typeface="Times New Roman" pitchFamily="18" charset="0"/>
              <a:cs typeface="Times New Roman" pitchFamily="18" charset="0"/>
            </a:endParaRPr>
          </a:p>
          <a:p>
            <a:pPr algn="ctr">
              <a:lnSpc>
                <a:spcPct val="150000"/>
              </a:lnSpc>
            </a:pPr>
            <a:r>
              <a:rPr lang="en-US" sz="600" dirty="0" smtClean="0">
                <a:solidFill>
                  <a:schemeClr val="bg1"/>
                </a:solidFill>
                <a:latin typeface="Times New Roman" pitchFamily="18" charset="0"/>
                <a:cs typeface="Times New Roman" pitchFamily="18" charset="0"/>
              </a:rPr>
              <a:t>Department of Pharmaceutical Science and </a:t>
            </a:r>
            <a:r>
              <a:rPr lang="en-US" sz="600" dirty="0">
                <a:solidFill>
                  <a:schemeClr val="bg1"/>
                </a:solidFill>
                <a:latin typeface="Times New Roman" pitchFamily="18" charset="0"/>
                <a:cs typeface="Times New Roman" pitchFamily="18" charset="0"/>
              </a:rPr>
              <a:t>Technology , BIT </a:t>
            </a:r>
            <a:r>
              <a:rPr lang="en-US" sz="600" dirty="0" err="1">
                <a:solidFill>
                  <a:schemeClr val="bg1"/>
                </a:solidFill>
                <a:latin typeface="Times New Roman" pitchFamily="18" charset="0"/>
                <a:cs typeface="Times New Roman" pitchFamily="18" charset="0"/>
              </a:rPr>
              <a:t>Mesra</a:t>
            </a:r>
            <a:r>
              <a:rPr lang="en-US" sz="600" dirty="0">
                <a:solidFill>
                  <a:schemeClr val="bg1"/>
                </a:solidFill>
                <a:latin typeface="Times New Roman" pitchFamily="18" charset="0"/>
                <a:cs typeface="Times New Roman" pitchFamily="18" charset="0"/>
              </a:rPr>
              <a:t>, Ranchi, JH, </a:t>
            </a:r>
            <a:r>
              <a:rPr lang="en-US" sz="600" dirty="0" smtClean="0">
                <a:solidFill>
                  <a:schemeClr val="bg1"/>
                </a:solidFill>
                <a:latin typeface="Times New Roman" pitchFamily="18" charset="0"/>
                <a:cs typeface="Times New Roman" pitchFamily="18" charset="0"/>
              </a:rPr>
              <a:t>India.</a:t>
            </a:r>
          </a:p>
          <a:p>
            <a:pPr algn="ctr">
              <a:lnSpc>
                <a:spcPct val="150000"/>
              </a:lnSpc>
            </a:pPr>
            <a:r>
              <a:rPr lang="en-US" sz="600" dirty="0" smtClean="0">
                <a:solidFill>
                  <a:schemeClr val="bg1"/>
                </a:solidFill>
                <a:latin typeface="Times New Roman" pitchFamily="18" charset="0"/>
                <a:cs typeface="Times New Roman" pitchFamily="18" charset="0"/>
              </a:rPr>
              <a:t>Email ID: shreyashipal1997@gmail.com</a:t>
            </a:r>
          </a:p>
        </p:txBody>
      </p:sp>
      <p:sp>
        <p:nvSpPr>
          <p:cNvPr id="6" name="TextBox 5"/>
          <p:cNvSpPr txBox="1"/>
          <p:nvPr/>
        </p:nvSpPr>
        <p:spPr>
          <a:xfrm>
            <a:off x="0" y="1005610"/>
            <a:ext cx="6858000" cy="1015663"/>
          </a:xfrm>
          <a:prstGeom prst="rect">
            <a:avLst/>
          </a:prstGeom>
          <a:solidFill>
            <a:schemeClr val="bg2">
              <a:lumMod val="90000"/>
            </a:schemeClr>
          </a:solidFill>
        </p:spPr>
        <p:txBody>
          <a:bodyPr wrap="square" rtlCol="0">
            <a:spAutoFit/>
          </a:bodyPr>
          <a:lstStyle/>
          <a:p>
            <a:pPr algn="just"/>
            <a:r>
              <a:rPr lang="en-US" sz="600" b="1" dirty="0">
                <a:latin typeface="Times New Roman" pitchFamily="18" charset="0"/>
                <a:cs typeface="Times New Roman" pitchFamily="18" charset="0"/>
              </a:rPr>
              <a:t>Abstract: </a:t>
            </a:r>
            <a:r>
              <a:rPr lang="en-IN" sz="600" dirty="0">
                <a:latin typeface="Times New Roman" pitchFamily="18" charset="0"/>
                <a:cs typeface="Times New Roman" pitchFamily="18" charset="0"/>
              </a:rPr>
              <a:t>The overall interest in natural products is ever-increasing which clearly explains the involvement of various essential oils in different aspects of the day-to-day lives of common people. These pharmacologically relevant agents are categorised as secondary metabolites of plants extracted or distilled from different parts of plants, and that show pharmacological activities like anti-inflammatory, antioxidant, antimicrobial, </a:t>
            </a:r>
            <a:r>
              <a:rPr lang="en-IN" sz="600" dirty="0" err="1">
                <a:latin typeface="Times New Roman" pitchFamily="18" charset="0"/>
                <a:cs typeface="Times New Roman" pitchFamily="18" charset="0"/>
              </a:rPr>
              <a:t>larvicidal</a:t>
            </a:r>
            <a:r>
              <a:rPr lang="en-IN" sz="600" dirty="0">
                <a:latin typeface="Times New Roman" pitchFamily="18" charset="0"/>
                <a:cs typeface="Times New Roman" pitchFamily="18" charset="0"/>
              </a:rPr>
              <a:t>, etc.</a:t>
            </a:r>
          </a:p>
          <a:p>
            <a:pPr algn="just"/>
            <a:r>
              <a:rPr lang="en-IN" sz="600" dirty="0">
                <a:latin typeface="Times New Roman" pitchFamily="18" charset="0"/>
                <a:cs typeface="Times New Roman" pitchFamily="18" charset="0"/>
              </a:rPr>
              <a:t>The synthesis of metal nanoparticles has been developed by including different polymers, capping agents, and metal sources in the reaction. With the advancement of research, biological capping agents are being used for synthesizing metal nanoparticles like plant extracts, algae, fungi, etc. Essential oil is a newly added member of this list of capping agents. In the case of other metallic nanoparticles produced from biological capping agents, it was seen that the therapeutic activity of the plant material is also present within the produced nanoparticle. Similarly, for essential oil-derived nanoparticles, the therapeutic efficacy of the oil will be present within the nanoparticle. So, essential oils derived from plants like Eucalyptus, Clove, Lavender, etc. can be used to create nanoparticles that can act as anti-inflammatory agents. With work initiating on cumin oil and other oils like turmeric oil, it can be understood that the field of essential oil-derived nanoparticles is gaining much traction. The poster will present an accumulation of knowledge and show the available literature related to the anti-inflammatory potential of essential oil-mediated silver nanoparticle</a:t>
            </a:r>
            <a:r>
              <a:rPr lang="en-US" sz="600" dirty="0">
                <a:latin typeface="Times New Roman" pitchFamily="18" charset="0"/>
                <a:cs typeface="Times New Roman" pitchFamily="18" charset="0"/>
              </a:rPr>
              <a:t>.</a:t>
            </a:r>
            <a:endParaRPr lang="en-IN" sz="600" dirty="0">
              <a:latin typeface="Times New Roman" pitchFamily="18" charset="0"/>
              <a:cs typeface="Times New Roman" pitchFamily="18" charset="0"/>
            </a:endParaRPr>
          </a:p>
          <a:p>
            <a:pPr algn="just"/>
            <a:r>
              <a:rPr lang="en-US" sz="600" b="1" dirty="0">
                <a:latin typeface="Times New Roman" pitchFamily="18" charset="0"/>
                <a:cs typeface="Times New Roman" pitchFamily="18" charset="0"/>
              </a:rPr>
              <a:t>Keywords: </a:t>
            </a:r>
            <a:r>
              <a:rPr lang="en-IN" sz="600" dirty="0">
                <a:latin typeface="Times New Roman" pitchFamily="18" charset="0"/>
                <a:cs typeface="Times New Roman" pitchFamily="18" charset="0"/>
              </a:rPr>
              <a:t>Anti-inflammatory activity; Capping agents; Essential oils; Green synthesis; Metal nanoparticles; Silver nanoparticles.</a:t>
            </a:r>
          </a:p>
        </p:txBody>
      </p:sp>
      <p:sp>
        <p:nvSpPr>
          <p:cNvPr id="10" name="TextBox 9"/>
          <p:cNvSpPr txBox="1"/>
          <p:nvPr/>
        </p:nvSpPr>
        <p:spPr>
          <a:xfrm>
            <a:off x="-14968" y="2067439"/>
            <a:ext cx="3047527" cy="24622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1000" dirty="0">
                <a:latin typeface="Times New Roman" pitchFamily="18" charset="0"/>
                <a:cs typeface="Times New Roman" pitchFamily="18" charset="0"/>
              </a:rPr>
              <a:t>Anti-inflammatory Potential of Essential Oils</a:t>
            </a:r>
            <a:endParaRPr lang="en-IN" sz="1000" dirty="0">
              <a:latin typeface="Times New Roman" pitchFamily="18" charset="0"/>
              <a:cs typeface="Times New Roman" pitchFamily="18" charset="0"/>
            </a:endParaRPr>
          </a:p>
        </p:txBody>
      </p:sp>
      <p:sp>
        <p:nvSpPr>
          <p:cNvPr id="11" name="TextBox 10"/>
          <p:cNvSpPr txBox="1"/>
          <p:nvPr/>
        </p:nvSpPr>
        <p:spPr>
          <a:xfrm>
            <a:off x="0" y="6737198"/>
            <a:ext cx="3103495" cy="24622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IN" sz="1000" dirty="0" smtClean="0">
                <a:latin typeface="Times New Roman" pitchFamily="18" charset="0"/>
                <a:cs typeface="Times New Roman" pitchFamily="18" charset="0"/>
              </a:rPr>
              <a:t>Nanoparticles</a:t>
            </a:r>
            <a:endParaRPr lang="en-IN" sz="1000" dirty="0">
              <a:latin typeface="Times New Roman" pitchFamily="18" charset="0"/>
              <a:cs typeface="Times New Roman" pitchFamily="18" charset="0"/>
            </a:endParaRPr>
          </a:p>
        </p:txBody>
      </p:sp>
      <p:sp>
        <p:nvSpPr>
          <p:cNvPr id="13" name="TextBox 12"/>
          <p:cNvSpPr txBox="1"/>
          <p:nvPr/>
        </p:nvSpPr>
        <p:spPr>
          <a:xfrm>
            <a:off x="3297376" y="2067439"/>
            <a:ext cx="3509692" cy="25391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IN" sz="1000" dirty="0" smtClean="0">
                <a:latin typeface="Times New Roman" pitchFamily="18" charset="0"/>
                <a:cs typeface="Times New Roman" pitchFamily="18" charset="0"/>
              </a:rPr>
              <a:t>Anti-inflammatory Potential of Silver Nanoparticles</a:t>
            </a:r>
            <a:endParaRPr lang="en-IN" sz="1000" dirty="0">
              <a:latin typeface="Times New Roman" pitchFamily="18" charset="0"/>
              <a:cs typeface="Times New Roman" pitchFamily="18" charset="0"/>
            </a:endParaRPr>
          </a:p>
        </p:txBody>
      </p:sp>
      <p:sp>
        <p:nvSpPr>
          <p:cNvPr id="14" name="TextBox 13"/>
          <p:cNvSpPr txBox="1"/>
          <p:nvPr/>
        </p:nvSpPr>
        <p:spPr>
          <a:xfrm>
            <a:off x="3320988" y="5940152"/>
            <a:ext cx="3537012" cy="40011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IN" sz="1000" dirty="0" smtClean="0">
                <a:latin typeface="Times New Roman" pitchFamily="18" charset="0"/>
                <a:cs typeface="Times New Roman" pitchFamily="18" charset="0"/>
              </a:rPr>
              <a:t>Anti-inflammatory Activity of Essential oil-mediated Silver Nanoparticles</a:t>
            </a:r>
            <a:endParaRPr lang="en-IN" sz="1000" dirty="0">
              <a:latin typeface="Times New Roman" pitchFamily="18" charset="0"/>
              <a:cs typeface="Times New Roman" pitchFamily="18" charset="0"/>
            </a:endParaRPr>
          </a:p>
        </p:txBody>
      </p:sp>
      <p:pic>
        <p:nvPicPr>
          <p:cNvPr id="15" name="Picture 1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02" y="7164288"/>
            <a:ext cx="1501090" cy="1493291"/>
          </a:xfrm>
          <a:prstGeom prst="rect">
            <a:avLst/>
          </a:prstGeom>
          <a:noFill/>
        </p:spPr>
      </p:pic>
      <p:pic>
        <p:nvPicPr>
          <p:cNvPr id="16" name="Picture 15"/>
          <p:cNvPicPr/>
          <p:nvPr/>
        </p:nvPicPr>
        <p:blipFill rotWithShape="1">
          <a:blip r:embed="rId5" cstate="print">
            <a:extLst>
              <a:ext uri="{28A0092B-C50C-407E-A947-70E740481C1C}">
                <a14:useLocalDpi xmlns:a14="http://schemas.microsoft.com/office/drawing/2010/main" val="0"/>
              </a:ext>
            </a:extLst>
          </a:blip>
          <a:srcRect l="802" t="3236"/>
          <a:stretch/>
        </p:blipFill>
        <p:spPr bwMode="auto">
          <a:xfrm>
            <a:off x="3336560" y="4499992"/>
            <a:ext cx="2363705" cy="1381303"/>
          </a:xfrm>
          <a:prstGeom prst="rect">
            <a:avLst/>
          </a:prstGeom>
          <a:ln>
            <a:noFill/>
          </a:ln>
          <a:extLst>
            <a:ext uri="{53640926-AAD7-44D8-BBD7-CCE9431645EC}">
              <a14:shadowObscured xmlns:a14="http://schemas.microsoft.com/office/drawing/2010/main"/>
            </a:ext>
          </a:extLst>
        </p:spPr>
      </p:pic>
      <p:sp>
        <p:nvSpPr>
          <p:cNvPr id="12" name="TextBox 11"/>
          <p:cNvSpPr txBox="1"/>
          <p:nvPr/>
        </p:nvSpPr>
        <p:spPr>
          <a:xfrm>
            <a:off x="44624" y="8657580"/>
            <a:ext cx="1584175" cy="215444"/>
          </a:xfrm>
          <a:prstGeom prst="rect">
            <a:avLst/>
          </a:prstGeom>
          <a:noFill/>
        </p:spPr>
        <p:txBody>
          <a:bodyPr wrap="square" rtlCol="0">
            <a:spAutoFit/>
          </a:bodyPr>
          <a:lstStyle/>
          <a:p>
            <a:pPr algn="ctr"/>
            <a:r>
              <a:rPr lang="en-IN" sz="800" dirty="0" smtClean="0">
                <a:latin typeface="Times New Roman" pitchFamily="18" charset="0"/>
                <a:cs typeface="Times New Roman" pitchFamily="18" charset="0"/>
              </a:rPr>
              <a:t>Fig: Application of Nanoparticle</a:t>
            </a:r>
            <a:endParaRPr lang="en-IN" sz="800" dirty="0">
              <a:latin typeface="Times New Roman" pitchFamily="18" charset="0"/>
              <a:cs typeface="Times New Roman" pitchFamily="18" charset="0"/>
            </a:endParaRPr>
          </a:p>
        </p:txBody>
      </p:sp>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35804" y="7164288"/>
            <a:ext cx="1545259" cy="1493291"/>
          </a:xfrm>
          <a:prstGeom prst="rect">
            <a:avLst/>
          </a:prstGeom>
        </p:spPr>
      </p:pic>
      <p:sp>
        <p:nvSpPr>
          <p:cNvPr id="19" name="TextBox 18"/>
          <p:cNvSpPr txBox="1"/>
          <p:nvPr/>
        </p:nvSpPr>
        <p:spPr>
          <a:xfrm>
            <a:off x="1564764" y="8657580"/>
            <a:ext cx="1467795" cy="215444"/>
          </a:xfrm>
          <a:prstGeom prst="rect">
            <a:avLst/>
          </a:prstGeom>
          <a:noFill/>
        </p:spPr>
        <p:txBody>
          <a:bodyPr wrap="square" rtlCol="0">
            <a:spAutoFit/>
          </a:bodyPr>
          <a:lstStyle/>
          <a:p>
            <a:pPr algn="ctr"/>
            <a:r>
              <a:rPr lang="en-IN" sz="800" dirty="0" smtClean="0">
                <a:latin typeface="Times New Roman" pitchFamily="18" charset="0"/>
                <a:cs typeface="Times New Roman" pitchFamily="18" charset="0"/>
              </a:rPr>
              <a:t>Fig: Types of Nanoparticles</a:t>
            </a:r>
            <a:endParaRPr lang="en-IN" sz="800" dirty="0">
              <a:latin typeface="Times New Roman" pitchFamily="18" charset="0"/>
              <a:cs typeface="Times New Roman" pitchFamily="18"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359894070"/>
              </p:ext>
            </p:extLst>
          </p:nvPr>
        </p:nvGraphicFramePr>
        <p:xfrm>
          <a:off x="11098" y="2440618"/>
          <a:ext cx="3070742" cy="4160520"/>
        </p:xfrm>
        <a:graphic>
          <a:graphicData uri="http://schemas.openxmlformats.org/drawingml/2006/table">
            <a:tbl>
              <a:tblPr firstRow="1" firstCol="1" bandRow="1">
                <a:tableStyleId>{5C22544A-7EE6-4342-B048-85BDC9FD1C3A}</a:tableStyleId>
              </a:tblPr>
              <a:tblGrid>
                <a:gridCol w="454453"/>
                <a:gridCol w="467659"/>
                <a:gridCol w="446027"/>
                <a:gridCol w="625624"/>
                <a:gridCol w="622416"/>
                <a:gridCol w="454563"/>
              </a:tblGrid>
              <a:tr h="316409">
                <a:tc>
                  <a:txBody>
                    <a:bodyPr/>
                    <a:lstStyle/>
                    <a:p>
                      <a:pPr algn="ctr">
                        <a:lnSpc>
                          <a:spcPct val="100000"/>
                        </a:lnSpc>
                        <a:spcAft>
                          <a:spcPts val="0"/>
                        </a:spcAft>
                      </a:pPr>
                      <a:r>
                        <a:rPr lang="en-US" sz="700" dirty="0">
                          <a:effectLst/>
                          <a:latin typeface="Times New Roman" pitchFamily="18" charset="0"/>
                          <a:cs typeface="Times New Roman" pitchFamily="18" charset="0"/>
                        </a:rPr>
                        <a:t>Name of the Plant</a:t>
                      </a:r>
                      <a:endParaRPr lang="en-IN" sz="700" dirty="0">
                        <a:solidFill>
                          <a:srgbClr val="000000"/>
                        </a:solidFill>
                        <a:effectLst/>
                        <a:latin typeface="Times New Roman" pitchFamily="18" charset="0"/>
                        <a:ea typeface="Times New Roman"/>
                        <a:cs typeface="Times New Roman" pitchFamily="18" charset="0"/>
                      </a:endParaRPr>
                    </a:p>
                  </a:txBody>
                  <a:tcPr marL="65960" marR="65960" marT="0" marB="0" anchor="ctr"/>
                </a:tc>
                <a:tc>
                  <a:txBody>
                    <a:bodyPr/>
                    <a:lstStyle/>
                    <a:p>
                      <a:pPr algn="ctr">
                        <a:lnSpc>
                          <a:spcPct val="100000"/>
                        </a:lnSpc>
                        <a:spcAft>
                          <a:spcPts val="0"/>
                        </a:spcAft>
                      </a:pPr>
                      <a:r>
                        <a:rPr lang="en-US" sz="700" dirty="0">
                          <a:effectLst/>
                          <a:latin typeface="Times New Roman" pitchFamily="18" charset="0"/>
                          <a:cs typeface="Times New Roman" pitchFamily="18" charset="0"/>
                        </a:rPr>
                        <a:t>Part Used</a:t>
                      </a:r>
                      <a:endParaRPr lang="en-IN" sz="700" dirty="0">
                        <a:solidFill>
                          <a:srgbClr val="000000"/>
                        </a:solidFill>
                        <a:effectLst/>
                        <a:latin typeface="Times New Roman" pitchFamily="18" charset="0"/>
                        <a:ea typeface="Times New Roman"/>
                        <a:cs typeface="Times New Roman" pitchFamily="18" charset="0"/>
                      </a:endParaRPr>
                    </a:p>
                  </a:txBody>
                  <a:tcPr marL="65960" marR="65960" marT="0" marB="0" anchor="ctr"/>
                </a:tc>
                <a:tc>
                  <a:txBody>
                    <a:bodyPr/>
                    <a:lstStyle/>
                    <a:p>
                      <a:pPr algn="ctr">
                        <a:lnSpc>
                          <a:spcPct val="100000"/>
                        </a:lnSpc>
                        <a:spcAft>
                          <a:spcPts val="0"/>
                        </a:spcAft>
                      </a:pPr>
                      <a:r>
                        <a:rPr lang="en-US" sz="700" dirty="0">
                          <a:effectLst/>
                          <a:latin typeface="Times New Roman" pitchFamily="18" charset="0"/>
                          <a:cs typeface="Times New Roman" pitchFamily="18" charset="0"/>
                        </a:rPr>
                        <a:t>Main Component</a:t>
                      </a:r>
                      <a:endParaRPr lang="en-IN" sz="700" dirty="0">
                        <a:solidFill>
                          <a:srgbClr val="000000"/>
                        </a:solidFill>
                        <a:effectLst/>
                        <a:latin typeface="Times New Roman" pitchFamily="18" charset="0"/>
                        <a:ea typeface="Times New Roman"/>
                        <a:cs typeface="Times New Roman" pitchFamily="18" charset="0"/>
                      </a:endParaRPr>
                    </a:p>
                  </a:txBody>
                  <a:tcPr marL="65960" marR="65960" marT="0" marB="0" anchor="ctr"/>
                </a:tc>
                <a:tc>
                  <a:txBody>
                    <a:bodyPr/>
                    <a:lstStyle/>
                    <a:p>
                      <a:pPr algn="ctr">
                        <a:lnSpc>
                          <a:spcPct val="100000"/>
                        </a:lnSpc>
                        <a:spcAft>
                          <a:spcPts val="0"/>
                        </a:spcAft>
                      </a:pPr>
                      <a:r>
                        <a:rPr lang="en-US" sz="700" dirty="0">
                          <a:effectLst/>
                          <a:latin typeface="Times New Roman" pitchFamily="18" charset="0"/>
                          <a:cs typeface="Times New Roman" pitchFamily="18" charset="0"/>
                        </a:rPr>
                        <a:t>Experimental Model</a:t>
                      </a:r>
                      <a:endParaRPr lang="en-IN" sz="700" dirty="0">
                        <a:solidFill>
                          <a:srgbClr val="000000"/>
                        </a:solidFill>
                        <a:effectLst/>
                        <a:latin typeface="Times New Roman" pitchFamily="18" charset="0"/>
                        <a:ea typeface="Times New Roman"/>
                        <a:cs typeface="Times New Roman" pitchFamily="18" charset="0"/>
                      </a:endParaRPr>
                    </a:p>
                  </a:txBody>
                  <a:tcPr marL="65960" marR="65960" marT="0" marB="0" anchor="ctr"/>
                </a:tc>
                <a:tc>
                  <a:txBody>
                    <a:bodyPr/>
                    <a:lstStyle/>
                    <a:p>
                      <a:pPr algn="ctr">
                        <a:lnSpc>
                          <a:spcPct val="100000"/>
                        </a:lnSpc>
                        <a:spcAft>
                          <a:spcPts val="0"/>
                        </a:spcAft>
                      </a:pPr>
                      <a:r>
                        <a:rPr lang="en-US" sz="700" dirty="0">
                          <a:effectLst/>
                          <a:latin typeface="Times New Roman" pitchFamily="18" charset="0"/>
                          <a:cs typeface="Times New Roman" pitchFamily="18" charset="0"/>
                        </a:rPr>
                        <a:t>Mechanism of Action</a:t>
                      </a:r>
                      <a:endParaRPr lang="en-IN" sz="700" dirty="0">
                        <a:solidFill>
                          <a:srgbClr val="000000"/>
                        </a:solidFill>
                        <a:effectLst/>
                        <a:latin typeface="Times New Roman" pitchFamily="18" charset="0"/>
                        <a:ea typeface="Times New Roman"/>
                        <a:cs typeface="Times New Roman" pitchFamily="18" charset="0"/>
                      </a:endParaRPr>
                    </a:p>
                  </a:txBody>
                  <a:tcPr marL="65960" marR="65960" marT="0" marB="0" anchor="ctr"/>
                </a:tc>
                <a:tc>
                  <a:txBody>
                    <a:bodyPr/>
                    <a:lstStyle/>
                    <a:p>
                      <a:pPr algn="ctr">
                        <a:lnSpc>
                          <a:spcPct val="100000"/>
                        </a:lnSpc>
                        <a:spcAft>
                          <a:spcPts val="0"/>
                        </a:spcAft>
                      </a:pPr>
                      <a:r>
                        <a:rPr lang="en-IN" sz="700" dirty="0" smtClean="0">
                          <a:solidFill>
                            <a:schemeClr val="bg1"/>
                          </a:solidFill>
                          <a:effectLst/>
                          <a:latin typeface="Times New Roman" pitchFamily="18" charset="0"/>
                          <a:ea typeface="Times New Roman"/>
                          <a:cs typeface="Times New Roman" pitchFamily="18" charset="0"/>
                        </a:rPr>
                        <a:t>References</a:t>
                      </a:r>
                      <a:endParaRPr lang="en-IN" sz="700" dirty="0">
                        <a:solidFill>
                          <a:schemeClr val="bg1"/>
                        </a:solidFill>
                        <a:effectLst/>
                        <a:latin typeface="Times New Roman" pitchFamily="18" charset="0"/>
                        <a:ea typeface="Times New Roman"/>
                        <a:cs typeface="Times New Roman" pitchFamily="18" charset="0"/>
                      </a:endParaRPr>
                    </a:p>
                  </a:txBody>
                  <a:tcPr marL="65960" marR="65960" marT="0" marB="0" anchor="ctr"/>
                </a:tc>
              </a:tr>
              <a:tr h="1687513">
                <a:tc>
                  <a:txBody>
                    <a:bodyPr/>
                    <a:lstStyle/>
                    <a:p>
                      <a:pPr algn="ctr">
                        <a:lnSpc>
                          <a:spcPct val="100000"/>
                        </a:lnSpc>
                        <a:spcAft>
                          <a:spcPts val="0"/>
                        </a:spcAft>
                      </a:pPr>
                      <a:r>
                        <a:rPr lang="en-US" sz="700" i="1" dirty="0">
                          <a:effectLst/>
                          <a:latin typeface="Times New Roman" pitchFamily="18" charset="0"/>
                          <a:cs typeface="Times New Roman" pitchFamily="18" charset="0"/>
                        </a:rPr>
                        <a:t>Thymus </a:t>
                      </a:r>
                      <a:r>
                        <a:rPr lang="en-US" sz="700" i="1" dirty="0" err="1">
                          <a:effectLst/>
                          <a:latin typeface="Times New Roman" pitchFamily="18" charset="0"/>
                          <a:cs typeface="Times New Roman" pitchFamily="18" charset="0"/>
                        </a:rPr>
                        <a:t>carnosus</a:t>
                      </a:r>
                      <a:r>
                        <a:rPr lang="en-US" sz="700" i="1" dirty="0">
                          <a:effectLst/>
                          <a:latin typeface="Times New Roman" pitchFamily="18" charset="0"/>
                          <a:cs typeface="Times New Roman" pitchFamily="18" charset="0"/>
                        </a:rPr>
                        <a:t>, Thymus </a:t>
                      </a:r>
                      <a:r>
                        <a:rPr lang="en-US" sz="700" i="1" dirty="0" err="1">
                          <a:effectLst/>
                          <a:latin typeface="Times New Roman" pitchFamily="18" charset="0"/>
                          <a:cs typeface="Times New Roman" pitchFamily="18" charset="0"/>
                        </a:rPr>
                        <a:t>camphoratus</a:t>
                      </a:r>
                      <a:endParaRPr lang="en-IN" sz="700" i="1" dirty="0">
                        <a:solidFill>
                          <a:srgbClr val="000000"/>
                        </a:solidFill>
                        <a:effectLst/>
                        <a:latin typeface="Times New Roman" pitchFamily="18" charset="0"/>
                        <a:ea typeface="Times New Roman"/>
                        <a:cs typeface="Times New Roman" pitchFamily="18" charset="0"/>
                      </a:endParaRPr>
                    </a:p>
                  </a:txBody>
                  <a:tcPr marL="65960" marR="65960" marT="0" marB="0" anchor="ctr"/>
                </a:tc>
                <a:tc>
                  <a:txBody>
                    <a:bodyPr/>
                    <a:lstStyle/>
                    <a:p>
                      <a:pPr algn="ctr">
                        <a:lnSpc>
                          <a:spcPct val="100000"/>
                        </a:lnSpc>
                        <a:spcAft>
                          <a:spcPts val="0"/>
                        </a:spcAft>
                      </a:pPr>
                      <a:r>
                        <a:rPr lang="en-US" sz="700" dirty="0">
                          <a:effectLst/>
                          <a:latin typeface="Times New Roman" pitchFamily="18" charset="0"/>
                          <a:cs typeface="Times New Roman" pitchFamily="18" charset="0"/>
                        </a:rPr>
                        <a:t>Flowering aerial parts</a:t>
                      </a:r>
                      <a:endParaRPr lang="en-IN" sz="700" dirty="0">
                        <a:solidFill>
                          <a:srgbClr val="000000"/>
                        </a:solidFill>
                        <a:effectLst/>
                        <a:latin typeface="Times New Roman" pitchFamily="18" charset="0"/>
                        <a:ea typeface="Times New Roman"/>
                        <a:cs typeface="Times New Roman" pitchFamily="18" charset="0"/>
                      </a:endParaRPr>
                    </a:p>
                  </a:txBody>
                  <a:tcPr marL="65960" marR="65960" marT="0" marB="0" anchor="ctr"/>
                </a:tc>
                <a:tc>
                  <a:txBody>
                    <a:bodyPr/>
                    <a:lstStyle/>
                    <a:p>
                      <a:pPr algn="ctr">
                        <a:lnSpc>
                          <a:spcPct val="100000"/>
                        </a:lnSpc>
                        <a:spcAft>
                          <a:spcPts val="0"/>
                        </a:spcAft>
                      </a:pPr>
                      <a:r>
                        <a:rPr lang="en-US" sz="700" dirty="0">
                          <a:effectLst/>
                          <a:latin typeface="Times New Roman" pitchFamily="18" charset="0"/>
                          <a:cs typeface="Times New Roman" pitchFamily="18" charset="0"/>
                        </a:rPr>
                        <a:t>T. </a:t>
                      </a:r>
                      <a:r>
                        <a:rPr lang="en-US" sz="700" dirty="0" err="1">
                          <a:effectLst/>
                          <a:latin typeface="Times New Roman" pitchFamily="18" charset="0"/>
                          <a:cs typeface="Times New Roman" pitchFamily="18" charset="0"/>
                        </a:rPr>
                        <a:t>carnosus</a:t>
                      </a:r>
                      <a:r>
                        <a:rPr lang="en-US" sz="700" dirty="0">
                          <a:effectLst/>
                          <a:latin typeface="Times New Roman" pitchFamily="18" charset="0"/>
                          <a:cs typeface="Times New Roman" pitchFamily="18" charset="0"/>
                        </a:rPr>
                        <a:t> [</a:t>
                      </a:r>
                      <a:r>
                        <a:rPr lang="en-US" sz="700" dirty="0" err="1">
                          <a:effectLst/>
                          <a:latin typeface="Times New Roman" pitchFamily="18" charset="0"/>
                          <a:cs typeface="Times New Roman" pitchFamily="18" charset="0"/>
                        </a:rPr>
                        <a:t>Borneol</a:t>
                      </a:r>
                      <a:r>
                        <a:rPr lang="en-US" sz="700" dirty="0">
                          <a:effectLst/>
                          <a:latin typeface="Times New Roman" pitchFamily="18" charset="0"/>
                          <a:cs typeface="Times New Roman" pitchFamily="18" charset="0"/>
                        </a:rPr>
                        <a:t> (29%), Camphene (19.5%)]</a:t>
                      </a:r>
                      <a:endParaRPr lang="en-IN" sz="700" dirty="0">
                        <a:effectLst/>
                        <a:latin typeface="Times New Roman" pitchFamily="18" charset="0"/>
                        <a:cs typeface="Times New Roman" pitchFamily="18" charset="0"/>
                      </a:endParaRPr>
                    </a:p>
                    <a:p>
                      <a:pPr algn="ctr">
                        <a:lnSpc>
                          <a:spcPct val="100000"/>
                        </a:lnSpc>
                        <a:spcAft>
                          <a:spcPts val="0"/>
                        </a:spcAft>
                      </a:pPr>
                      <a:r>
                        <a:rPr lang="en-US" sz="700" dirty="0">
                          <a:effectLst/>
                          <a:latin typeface="Times New Roman" pitchFamily="18" charset="0"/>
                          <a:cs typeface="Times New Roman" pitchFamily="18" charset="0"/>
                        </a:rPr>
                        <a:t>T. </a:t>
                      </a:r>
                      <a:r>
                        <a:rPr lang="en-US" sz="700" dirty="0" err="1">
                          <a:effectLst/>
                          <a:latin typeface="Times New Roman" pitchFamily="18" charset="0"/>
                          <a:cs typeface="Times New Roman" pitchFamily="18" charset="0"/>
                        </a:rPr>
                        <a:t>camphoratus</a:t>
                      </a:r>
                      <a:r>
                        <a:rPr lang="en-US" sz="700" dirty="0">
                          <a:effectLst/>
                          <a:latin typeface="Times New Roman" pitchFamily="18" charset="0"/>
                          <a:cs typeface="Times New Roman" pitchFamily="18" charset="0"/>
                        </a:rPr>
                        <a:t> [</a:t>
                      </a:r>
                      <a:r>
                        <a:rPr lang="en-US" sz="700" dirty="0" err="1">
                          <a:effectLst/>
                          <a:latin typeface="Times New Roman" pitchFamily="18" charset="0"/>
                          <a:cs typeface="Times New Roman" pitchFamily="18" charset="0"/>
                        </a:rPr>
                        <a:t>Borneol</a:t>
                      </a:r>
                      <a:r>
                        <a:rPr lang="en-US" sz="700" dirty="0">
                          <a:effectLst/>
                          <a:latin typeface="Times New Roman" pitchFamily="18" charset="0"/>
                          <a:cs typeface="Times New Roman" pitchFamily="18" charset="0"/>
                        </a:rPr>
                        <a:t> (20%), 1, 8-cineole (29%)]</a:t>
                      </a:r>
                      <a:endParaRPr lang="en-IN" sz="700" dirty="0">
                        <a:solidFill>
                          <a:srgbClr val="000000"/>
                        </a:solidFill>
                        <a:effectLst/>
                        <a:latin typeface="Times New Roman" pitchFamily="18" charset="0"/>
                        <a:ea typeface="Times New Roman"/>
                        <a:cs typeface="Times New Roman" pitchFamily="18" charset="0"/>
                      </a:endParaRPr>
                    </a:p>
                  </a:txBody>
                  <a:tcPr marL="65960" marR="65960" marT="0" marB="0" anchor="ctr"/>
                </a:tc>
                <a:tc>
                  <a:txBody>
                    <a:bodyPr/>
                    <a:lstStyle/>
                    <a:p>
                      <a:pPr algn="ctr">
                        <a:lnSpc>
                          <a:spcPct val="100000"/>
                        </a:lnSpc>
                        <a:spcAft>
                          <a:spcPts val="0"/>
                        </a:spcAft>
                      </a:pPr>
                      <a:r>
                        <a:rPr lang="en-US" sz="700" dirty="0">
                          <a:effectLst/>
                          <a:latin typeface="Times New Roman" pitchFamily="18" charset="0"/>
                          <a:cs typeface="Times New Roman" pitchFamily="18" charset="0"/>
                        </a:rPr>
                        <a:t>RAW 264.7 and HepG2 cell lines</a:t>
                      </a:r>
                      <a:endParaRPr lang="en-IN" sz="700" dirty="0">
                        <a:solidFill>
                          <a:srgbClr val="000000"/>
                        </a:solidFill>
                        <a:effectLst/>
                        <a:latin typeface="Times New Roman" pitchFamily="18" charset="0"/>
                        <a:ea typeface="Times New Roman"/>
                        <a:cs typeface="Times New Roman" pitchFamily="18" charset="0"/>
                      </a:endParaRPr>
                    </a:p>
                  </a:txBody>
                  <a:tcPr marL="65960" marR="65960" marT="0" marB="0" anchor="ctr"/>
                </a:tc>
                <a:tc>
                  <a:txBody>
                    <a:bodyPr/>
                    <a:lstStyle/>
                    <a:p>
                      <a:pPr algn="ctr">
                        <a:lnSpc>
                          <a:spcPct val="100000"/>
                        </a:lnSpc>
                        <a:spcAft>
                          <a:spcPts val="0"/>
                        </a:spcAft>
                      </a:pPr>
                      <a:r>
                        <a:rPr lang="en-US" sz="700" dirty="0">
                          <a:effectLst/>
                          <a:latin typeface="Times New Roman" pitchFamily="18" charset="0"/>
                          <a:cs typeface="Times New Roman" pitchFamily="18" charset="0"/>
                        </a:rPr>
                        <a:t>Inhibition of nitric oxide production; T. </a:t>
                      </a:r>
                      <a:r>
                        <a:rPr lang="en-US" sz="700" dirty="0" err="1">
                          <a:effectLst/>
                          <a:latin typeface="Times New Roman" pitchFamily="18" charset="0"/>
                          <a:cs typeface="Times New Roman" pitchFamily="18" charset="0"/>
                        </a:rPr>
                        <a:t>camphoratus</a:t>
                      </a:r>
                      <a:r>
                        <a:rPr lang="en-US" sz="700" dirty="0">
                          <a:effectLst/>
                          <a:latin typeface="Times New Roman" pitchFamily="18" charset="0"/>
                          <a:cs typeface="Times New Roman" pitchFamily="18" charset="0"/>
                        </a:rPr>
                        <a:t> inhibits COX-2 &amp; </a:t>
                      </a:r>
                      <a:r>
                        <a:rPr lang="en-US" sz="700" dirty="0" err="1">
                          <a:effectLst/>
                          <a:latin typeface="Times New Roman" pitchFamily="18" charset="0"/>
                          <a:cs typeface="Times New Roman" pitchFamily="18" charset="0"/>
                        </a:rPr>
                        <a:t>iNOS</a:t>
                      </a:r>
                      <a:endParaRPr lang="en-IN" sz="700" dirty="0">
                        <a:solidFill>
                          <a:srgbClr val="000000"/>
                        </a:solidFill>
                        <a:effectLst/>
                        <a:latin typeface="Times New Roman" pitchFamily="18" charset="0"/>
                        <a:ea typeface="Times New Roman"/>
                        <a:cs typeface="Times New Roman" pitchFamily="18" charset="0"/>
                      </a:endParaRPr>
                    </a:p>
                  </a:txBody>
                  <a:tcPr marL="65960" marR="65960" marT="0" marB="0" anchor="ctr"/>
                </a:tc>
                <a:tc>
                  <a:txBody>
                    <a:bodyPr/>
                    <a:lstStyle/>
                    <a:p>
                      <a:pPr algn="ctr">
                        <a:lnSpc>
                          <a:spcPct val="100000"/>
                        </a:lnSpc>
                        <a:spcAft>
                          <a:spcPts val="0"/>
                        </a:spcAft>
                      </a:pPr>
                      <a:r>
                        <a:rPr lang="en-IN" sz="700" dirty="0" err="1" smtClean="0">
                          <a:solidFill>
                            <a:srgbClr val="000000"/>
                          </a:solidFill>
                          <a:effectLst/>
                          <a:latin typeface="Times New Roman" pitchFamily="18" charset="0"/>
                          <a:ea typeface="Times New Roman"/>
                          <a:cs typeface="Times New Roman" pitchFamily="18" charset="0"/>
                        </a:rPr>
                        <a:t>Zuzarte</a:t>
                      </a:r>
                      <a:r>
                        <a:rPr lang="en-IN" sz="700" dirty="0" smtClean="0">
                          <a:solidFill>
                            <a:srgbClr val="000000"/>
                          </a:solidFill>
                          <a:effectLst/>
                          <a:latin typeface="Times New Roman" pitchFamily="18" charset="0"/>
                          <a:ea typeface="Times New Roman"/>
                          <a:cs typeface="Times New Roman" pitchFamily="18" charset="0"/>
                        </a:rPr>
                        <a:t> </a:t>
                      </a:r>
                      <a:r>
                        <a:rPr lang="en-IN" sz="700" i="1" dirty="0" smtClean="0">
                          <a:solidFill>
                            <a:srgbClr val="000000"/>
                          </a:solidFill>
                          <a:effectLst/>
                          <a:latin typeface="Times New Roman" pitchFamily="18" charset="0"/>
                          <a:ea typeface="Times New Roman"/>
                          <a:cs typeface="Times New Roman" pitchFamily="18" charset="0"/>
                        </a:rPr>
                        <a:t>et al</a:t>
                      </a:r>
                      <a:r>
                        <a:rPr lang="en-IN" sz="700" i="0" dirty="0" smtClean="0">
                          <a:solidFill>
                            <a:srgbClr val="000000"/>
                          </a:solidFill>
                          <a:effectLst/>
                          <a:latin typeface="Times New Roman" pitchFamily="18" charset="0"/>
                          <a:ea typeface="Times New Roman"/>
                          <a:cs typeface="Times New Roman" pitchFamily="18" charset="0"/>
                        </a:rPr>
                        <a:t>.,</a:t>
                      </a:r>
                      <a:r>
                        <a:rPr lang="en-IN" sz="700" i="0" baseline="0" dirty="0" smtClean="0">
                          <a:solidFill>
                            <a:srgbClr val="000000"/>
                          </a:solidFill>
                          <a:effectLst/>
                          <a:latin typeface="Times New Roman" pitchFamily="18" charset="0"/>
                          <a:ea typeface="Times New Roman"/>
                          <a:cs typeface="Times New Roman" pitchFamily="18" charset="0"/>
                        </a:rPr>
                        <a:t> 2018</a:t>
                      </a:r>
                      <a:endParaRPr lang="en-IN" sz="700" dirty="0">
                        <a:solidFill>
                          <a:srgbClr val="000000"/>
                        </a:solidFill>
                        <a:effectLst/>
                        <a:latin typeface="Times New Roman" pitchFamily="18" charset="0"/>
                        <a:ea typeface="Times New Roman"/>
                        <a:cs typeface="Times New Roman" pitchFamily="18" charset="0"/>
                      </a:endParaRPr>
                    </a:p>
                  </a:txBody>
                  <a:tcPr marL="65960" marR="65960" marT="0" marB="0" anchor="ctr"/>
                </a:tc>
              </a:tr>
              <a:tr h="949226">
                <a:tc>
                  <a:txBody>
                    <a:bodyPr/>
                    <a:lstStyle/>
                    <a:p>
                      <a:pPr algn="ctr">
                        <a:lnSpc>
                          <a:spcPct val="100000"/>
                        </a:lnSpc>
                        <a:spcAft>
                          <a:spcPts val="0"/>
                        </a:spcAft>
                      </a:pPr>
                      <a:r>
                        <a:rPr lang="en-US" sz="700" dirty="0">
                          <a:effectLst/>
                          <a:latin typeface="Times New Roman" pitchFamily="18" charset="0"/>
                          <a:cs typeface="Times New Roman" pitchFamily="18" charset="0"/>
                        </a:rPr>
                        <a:t> </a:t>
                      </a:r>
                      <a:r>
                        <a:rPr lang="en-US" sz="700" i="1" dirty="0">
                          <a:effectLst/>
                          <a:latin typeface="Times New Roman" pitchFamily="18" charset="0"/>
                          <a:cs typeface="Times New Roman" pitchFamily="18" charset="0"/>
                        </a:rPr>
                        <a:t>Citrus </a:t>
                      </a:r>
                      <a:r>
                        <a:rPr lang="en-US" sz="700" i="1" dirty="0" err="1">
                          <a:effectLst/>
                          <a:latin typeface="Times New Roman" pitchFamily="18" charset="0"/>
                          <a:cs typeface="Times New Roman" pitchFamily="18" charset="0"/>
                        </a:rPr>
                        <a:t>limon</a:t>
                      </a:r>
                      <a:r>
                        <a:rPr lang="en-US" sz="700" i="1" dirty="0">
                          <a:effectLst/>
                          <a:latin typeface="Times New Roman" pitchFamily="18" charset="0"/>
                          <a:cs typeface="Times New Roman" pitchFamily="18" charset="0"/>
                        </a:rPr>
                        <a:t>, Citrus </a:t>
                      </a:r>
                      <a:r>
                        <a:rPr lang="en-US" sz="700" i="1" dirty="0" err="1">
                          <a:effectLst/>
                          <a:latin typeface="Times New Roman" pitchFamily="18" charset="0"/>
                          <a:cs typeface="Times New Roman" pitchFamily="18" charset="0"/>
                        </a:rPr>
                        <a:t>aurantifolia</a:t>
                      </a:r>
                      <a:r>
                        <a:rPr lang="en-US" sz="700" i="1" dirty="0">
                          <a:effectLst/>
                          <a:latin typeface="Times New Roman" pitchFamily="18" charset="0"/>
                          <a:cs typeface="Times New Roman" pitchFamily="18" charset="0"/>
                        </a:rPr>
                        <a:t>, Citrus </a:t>
                      </a:r>
                      <a:r>
                        <a:rPr lang="en-US" sz="700" i="1" dirty="0" err="1">
                          <a:effectLst/>
                          <a:latin typeface="Times New Roman" pitchFamily="18" charset="0"/>
                          <a:cs typeface="Times New Roman" pitchFamily="18" charset="0"/>
                        </a:rPr>
                        <a:t>limonia</a:t>
                      </a:r>
                      <a:endParaRPr lang="en-IN" sz="700" i="1" dirty="0">
                        <a:solidFill>
                          <a:srgbClr val="000000"/>
                        </a:solidFill>
                        <a:effectLst/>
                        <a:latin typeface="Times New Roman" pitchFamily="18" charset="0"/>
                        <a:ea typeface="Times New Roman"/>
                        <a:cs typeface="Times New Roman" pitchFamily="18" charset="0"/>
                      </a:endParaRPr>
                    </a:p>
                  </a:txBody>
                  <a:tcPr marL="65960" marR="65960" marT="0" marB="0" anchor="ctr"/>
                </a:tc>
                <a:tc>
                  <a:txBody>
                    <a:bodyPr/>
                    <a:lstStyle/>
                    <a:p>
                      <a:pPr algn="ctr">
                        <a:lnSpc>
                          <a:spcPct val="100000"/>
                        </a:lnSpc>
                        <a:spcAft>
                          <a:spcPts val="0"/>
                        </a:spcAft>
                      </a:pPr>
                      <a:r>
                        <a:rPr lang="en-US" sz="700">
                          <a:effectLst/>
                          <a:latin typeface="Times New Roman" pitchFamily="18" charset="0"/>
                          <a:cs typeface="Times New Roman" pitchFamily="18" charset="0"/>
                        </a:rPr>
                        <a:t>Fruit peel</a:t>
                      </a:r>
                      <a:endParaRPr lang="en-IN" sz="700">
                        <a:solidFill>
                          <a:srgbClr val="000000"/>
                        </a:solidFill>
                        <a:effectLst/>
                        <a:latin typeface="Times New Roman" pitchFamily="18" charset="0"/>
                        <a:ea typeface="Times New Roman"/>
                        <a:cs typeface="Times New Roman" pitchFamily="18" charset="0"/>
                      </a:endParaRPr>
                    </a:p>
                  </a:txBody>
                  <a:tcPr marL="65960" marR="65960" marT="0" marB="0" anchor="ctr"/>
                </a:tc>
                <a:tc>
                  <a:txBody>
                    <a:bodyPr/>
                    <a:lstStyle/>
                    <a:p>
                      <a:pPr algn="ctr">
                        <a:lnSpc>
                          <a:spcPct val="100000"/>
                        </a:lnSpc>
                        <a:spcAft>
                          <a:spcPts val="0"/>
                        </a:spcAft>
                      </a:pPr>
                      <a:r>
                        <a:rPr lang="en-US" sz="700" dirty="0">
                          <a:effectLst/>
                          <a:latin typeface="Times New Roman" pitchFamily="18" charset="0"/>
                          <a:cs typeface="Times New Roman" pitchFamily="18" charset="0"/>
                        </a:rPr>
                        <a:t>Limonene, β- </a:t>
                      </a:r>
                      <a:r>
                        <a:rPr lang="en-US" sz="700" dirty="0" err="1">
                          <a:effectLst/>
                          <a:latin typeface="Times New Roman" pitchFamily="18" charset="0"/>
                          <a:cs typeface="Times New Roman" pitchFamily="18" charset="0"/>
                        </a:rPr>
                        <a:t>pinene</a:t>
                      </a:r>
                      <a:r>
                        <a:rPr lang="en-US" sz="700" dirty="0">
                          <a:effectLst/>
                          <a:latin typeface="Times New Roman" pitchFamily="18" charset="0"/>
                          <a:cs typeface="Times New Roman" pitchFamily="18" charset="0"/>
                        </a:rPr>
                        <a:t>, γ-</a:t>
                      </a:r>
                      <a:r>
                        <a:rPr lang="en-US" sz="700" dirty="0" err="1">
                          <a:effectLst/>
                          <a:latin typeface="Times New Roman" pitchFamily="18" charset="0"/>
                          <a:cs typeface="Times New Roman" pitchFamily="18" charset="0"/>
                        </a:rPr>
                        <a:t>tripinene</a:t>
                      </a:r>
                      <a:endParaRPr lang="en-IN" sz="700" dirty="0">
                        <a:solidFill>
                          <a:srgbClr val="000000"/>
                        </a:solidFill>
                        <a:effectLst/>
                        <a:latin typeface="Times New Roman" pitchFamily="18" charset="0"/>
                        <a:ea typeface="Times New Roman"/>
                        <a:cs typeface="Times New Roman" pitchFamily="18" charset="0"/>
                      </a:endParaRPr>
                    </a:p>
                  </a:txBody>
                  <a:tcPr marL="65960" marR="65960" marT="0" marB="0" anchor="ctr"/>
                </a:tc>
                <a:tc>
                  <a:txBody>
                    <a:bodyPr/>
                    <a:lstStyle/>
                    <a:p>
                      <a:pPr algn="ctr">
                        <a:lnSpc>
                          <a:spcPct val="100000"/>
                        </a:lnSpc>
                        <a:spcAft>
                          <a:spcPts val="0"/>
                        </a:spcAft>
                      </a:pPr>
                      <a:r>
                        <a:rPr lang="en-US" sz="700" dirty="0">
                          <a:effectLst/>
                          <a:latin typeface="Times New Roman" pitchFamily="18" charset="0"/>
                          <a:cs typeface="Times New Roman" pitchFamily="18" charset="0"/>
                        </a:rPr>
                        <a:t>In vivo anti-inflammatory tests: Hot plate test, Formalin test; Subcutaneous air pouch (SAP) model</a:t>
                      </a:r>
                      <a:endParaRPr lang="en-IN" sz="700" dirty="0">
                        <a:solidFill>
                          <a:srgbClr val="000000"/>
                        </a:solidFill>
                        <a:effectLst/>
                        <a:latin typeface="Times New Roman" pitchFamily="18" charset="0"/>
                        <a:ea typeface="Times New Roman"/>
                        <a:cs typeface="Times New Roman" pitchFamily="18" charset="0"/>
                      </a:endParaRPr>
                    </a:p>
                  </a:txBody>
                  <a:tcPr marL="65960" marR="65960" marT="0" marB="0" anchor="ctr"/>
                </a:tc>
                <a:tc>
                  <a:txBody>
                    <a:bodyPr/>
                    <a:lstStyle/>
                    <a:p>
                      <a:pPr algn="ctr">
                        <a:lnSpc>
                          <a:spcPct val="100000"/>
                        </a:lnSpc>
                        <a:spcAft>
                          <a:spcPts val="0"/>
                        </a:spcAft>
                      </a:pPr>
                      <a:r>
                        <a:rPr lang="en-US" sz="700" dirty="0">
                          <a:effectLst/>
                          <a:latin typeface="Times New Roman" pitchFamily="18" charset="0"/>
                          <a:cs typeface="Times New Roman" pitchFamily="18" charset="0"/>
                        </a:rPr>
                        <a:t>Reduce increased levels of TNF-α, IL-1β, IFN- γ</a:t>
                      </a:r>
                      <a:endParaRPr lang="en-IN" sz="700" dirty="0">
                        <a:solidFill>
                          <a:srgbClr val="000000"/>
                        </a:solidFill>
                        <a:effectLst/>
                        <a:latin typeface="Times New Roman" pitchFamily="18" charset="0"/>
                        <a:ea typeface="Times New Roman"/>
                        <a:cs typeface="Times New Roman" pitchFamily="18" charset="0"/>
                      </a:endParaRPr>
                    </a:p>
                  </a:txBody>
                  <a:tcPr marL="65960" marR="65960" marT="0" marB="0" anchor="ctr"/>
                </a:tc>
                <a:tc>
                  <a:txBody>
                    <a:bodyPr/>
                    <a:lstStyle/>
                    <a:p>
                      <a:pPr algn="ctr">
                        <a:lnSpc>
                          <a:spcPct val="100000"/>
                        </a:lnSpc>
                        <a:spcAft>
                          <a:spcPts val="0"/>
                        </a:spcAft>
                      </a:pPr>
                      <a:r>
                        <a:rPr lang="en-IN" sz="700" dirty="0" err="1" smtClean="0">
                          <a:solidFill>
                            <a:srgbClr val="000000"/>
                          </a:solidFill>
                          <a:effectLst/>
                          <a:latin typeface="Times New Roman" pitchFamily="18" charset="0"/>
                          <a:ea typeface="Times New Roman"/>
                          <a:cs typeface="Times New Roman" pitchFamily="18" charset="0"/>
                        </a:rPr>
                        <a:t>Amorin</a:t>
                      </a:r>
                      <a:r>
                        <a:rPr lang="en-IN" sz="700" dirty="0" smtClean="0">
                          <a:solidFill>
                            <a:srgbClr val="000000"/>
                          </a:solidFill>
                          <a:effectLst/>
                          <a:latin typeface="Times New Roman" pitchFamily="18" charset="0"/>
                          <a:ea typeface="Times New Roman"/>
                          <a:cs typeface="Times New Roman" pitchFamily="18" charset="0"/>
                        </a:rPr>
                        <a:t> </a:t>
                      </a:r>
                      <a:r>
                        <a:rPr lang="en-IN" sz="700" i="1" dirty="0" smtClean="0">
                          <a:solidFill>
                            <a:srgbClr val="000000"/>
                          </a:solidFill>
                          <a:effectLst/>
                          <a:latin typeface="Times New Roman" pitchFamily="18" charset="0"/>
                          <a:ea typeface="Times New Roman"/>
                          <a:cs typeface="Times New Roman" pitchFamily="18" charset="0"/>
                        </a:rPr>
                        <a:t>et al</a:t>
                      </a:r>
                      <a:r>
                        <a:rPr lang="en-IN" sz="700" i="0" dirty="0" smtClean="0">
                          <a:solidFill>
                            <a:srgbClr val="000000"/>
                          </a:solidFill>
                          <a:effectLst/>
                          <a:latin typeface="Times New Roman" pitchFamily="18" charset="0"/>
                          <a:ea typeface="Times New Roman"/>
                          <a:cs typeface="Times New Roman" pitchFamily="18" charset="0"/>
                        </a:rPr>
                        <a:t>., 2016</a:t>
                      </a:r>
                      <a:endParaRPr lang="en-IN" sz="700" dirty="0">
                        <a:solidFill>
                          <a:srgbClr val="000000"/>
                        </a:solidFill>
                        <a:effectLst/>
                        <a:latin typeface="Times New Roman" pitchFamily="18" charset="0"/>
                        <a:ea typeface="Times New Roman"/>
                        <a:cs typeface="Times New Roman" pitchFamily="18" charset="0"/>
                      </a:endParaRPr>
                    </a:p>
                  </a:txBody>
                  <a:tcPr marL="65960" marR="65960" marT="0" marB="0" anchor="ctr"/>
                </a:tc>
              </a:tr>
              <a:tr h="1160165">
                <a:tc>
                  <a:txBody>
                    <a:bodyPr/>
                    <a:lstStyle/>
                    <a:p>
                      <a:pPr algn="ctr">
                        <a:lnSpc>
                          <a:spcPct val="100000"/>
                        </a:lnSpc>
                        <a:spcAft>
                          <a:spcPts val="0"/>
                        </a:spcAft>
                      </a:pPr>
                      <a:r>
                        <a:rPr lang="en-US" sz="700" i="1" dirty="0" err="1">
                          <a:effectLst/>
                          <a:latin typeface="Times New Roman" pitchFamily="18" charset="0"/>
                          <a:cs typeface="Times New Roman" pitchFamily="18" charset="0"/>
                        </a:rPr>
                        <a:t>Citratus</a:t>
                      </a:r>
                      <a:r>
                        <a:rPr lang="en-US" sz="700" i="1" dirty="0">
                          <a:effectLst/>
                          <a:latin typeface="Times New Roman" pitchFamily="18" charset="0"/>
                          <a:cs typeface="Times New Roman" pitchFamily="18" charset="0"/>
                        </a:rPr>
                        <a:t> </a:t>
                      </a:r>
                      <a:r>
                        <a:rPr lang="en-US" sz="700" i="1" dirty="0" err="1">
                          <a:effectLst/>
                          <a:latin typeface="Times New Roman" pitchFamily="18" charset="0"/>
                          <a:cs typeface="Times New Roman" pitchFamily="18" charset="0"/>
                        </a:rPr>
                        <a:t>aurantium</a:t>
                      </a:r>
                      <a:r>
                        <a:rPr lang="en-US" sz="700" dirty="0">
                          <a:effectLst/>
                          <a:latin typeface="Times New Roman" pitchFamily="18" charset="0"/>
                          <a:cs typeface="Times New Roman" pitchFamily="18" charset="0"/>
                        </a:rPr>
                        <a:t> L.</a:t>
                      </a:r>
                      <a:endParaRPr lang="en-IN" sz="700" dirty="0">
                        <a:solidFill>
                          <a:srgbClr val="000000"/>
                        </a:solidFill>
                        <a:effectLst/>
                        <a:latin typeface="Times New Roman" pitchFamily="18" charset="0"/>
                        <a:ea typeface="Times New Roman"/>
                        <a:cs typeface="Times New Roman" pitchFamily="18" charset="0"/>
                      </a:endParaRPr>
                    </a:p>
                  </a:txBody>
                  <a:tcPr marL="65960" marR="65960" marT="0" marB="0" anchor="ctr"/>
                </a:tc>
                <a:tc>
                  <a:txBody>
                    <a:bodyPr/>
                    <a:lstStyle/>
                    <a:p>
                      <a:pPr algn="ctr">
                        <a:lnSpc>
                          <a:spcPct val="100000"/>
                        </a:lnSpc>
                        <a:spcAft>
                          <a:spcPts val="0"/>
                        </a:spcAft>
                      </a:pPr>
                      <a:r>
                        <a:rPr lang="en-US" sz="700">
                          <a:effectLst/>
                          <a:latin typeface="Times New Roman" pitchFamily="18" charset="0"/>
                          <a:cs typeface="Times New Roman" pitchFamily="18" charset="0"/>
                        </a:rPr>
                        <a:t>Fresh blossoms</a:t>
                      </a:r>
                      <a:endParaRPr lang="en-IN" sz="700">
                        <a:solidFill>
                          <a:srgbClr val="000000"/>
                        </a:solidFill>
                        <a:effectLst/>
                        <a:latin typeface="Times New Roman" pitchFamily="18" charset="0"/>
                        <a:ea typeface="Times New Roman"/>
                        <a:cs typeface="Times New Roman" pitchFamily="18" charset="0"/>
                      </a:endParaRPr>
                    </a:p>
                  </a:txBody>
                  <a:tcPr marL="65960" marR="65960" marT="0" marB="0" anchor="ctr"/>
                </a:tc>
                <a:tc>
                  <a:txBody>
                    <a:bodyPr/>
                    <a:lstStyle/>
                    <a:p>
                      <a:pPr algn="ctr">
                        <a:lnSpc>
                          <a:spcPct val="100000"/>
                        </a:lnSpc>
                        <a:spcAft>
                          <a:spcPts val="0"/>
                        </a:spcAft>
                      </a:pPr>
                      <a:r>
                        <a:rPr lang="en-US" sz="700" dirty="0">
                          <a:effectLst/>
                          <a:latin typeface="Times New Roman" pitchFamily="18" charset="0"/>
                          <a:cs typeface="Times New Roman" pitchFamily="18" charset="0"/>
                        </a:rPr>
                        <a:t>Linalool</a:t>
                      </a:r>
                      <a:endParaRPr lang="en-IN" sz="700" dirty="0">
                        <a:solidFill>
                          <a:srgbClr val="000000"/>
                        </a:solidFill>
                        <a:effectLst/>
                        <a:latin typeface="Times New Roman" pitchFamily="18" charset="0"/>
                        <a:ea typeface="Times New Roman"/>
                        <a:cs typeface="Times New Roman" pitchFamily="18" charset="0"/>
                      </a:endParaRPr>
                    </a:p>
                  </a:txBody>
                  <a:tcPr marL="65960" marR="65960" marT="0" marB="0" anchor="ctr"/>
                </a:tc>
                <a:tc>
                  <a:txBody>
                    <a:bodyPr/>
                    <a:lstStyle/>
                    <a:p>
                      <a:pPr algn="ctr">
                        <a:lnSpc>
                          <a:spcPct val="100000"/>
                        </a:lnSpc>
                        <a:spcAft>
                          <a:spcPts val="0"/>
                        </a:spcAft>
                      </a:pPr>
                      <a:r>
                        <a:rPr lang="en-US" sz="700" dirty="0">
                          <a:effectLst/>
                          <a:latin typeface="Times New Roman" pitchFamily="18" charset="0"/>
                          <a:cs typeface="Times New Roman" pitchFamily="18" charset="0"/>
                        </a:rPr>
                        <a:t>Inflammatory paw edema test, cotton plate-induced granuloma</a:t>
                      </a:r>
                      <a:endParaRPr lang="en-IN" sz="700" dirty="0">
                        <a:solidFill>
                          <a:srgbClr val="000000"/>
                        </a:solidFill>
                        <a:effectLst/>
                        <a:latin typeface="Times New Roman" pitchFamily="18" charset="0"/>
                        <a:ea typeface="Times New Roman"/>
                        <a:cs typeface="Times New Roman" pitchFamily="18" charset="0"/>
                      </a:endParaRPr>
                    </a:p>
                  </a:txBody>
                  <a:tcPr marL="65960" marR="65960" marT="0" marB="0" anchor="ctr"/>
                </a:tc>
                <a:tc>
                  <a:txBody>
                    <a:bodyPr/>
                    <a:lstStyle/>
                    <a:p>
                      <a:pPr algn="ctr">
                        <a:lnSpc>
                          <a:spcPct val="100000"/>
                        </a:lnSpc>
                        <a:spcAft>
                          <a:spcPts val="0"/>
                        </a:spcAft>
                      </a:pPr>
                      <a:r>
                        <a:rPr lang="en-US" sz="700" dirty="0">
                          <a:effectLst/>
                          <a:latin typeface="Times New Roman" pitchFamily="18" charset="0"/>
                          <a:cs typeface="Times New Roman" pitchFamily="18" charset="0"/>
                        </a:rPr>
                        <a:t>Inhibition of expression of prostaglandin synthesis through the COX pathway, inhibits formation or release of nitric oxide</a:t>
                      </a:r>
                      <a:endParaRPr lang="en-IN" sz="700" dirty="0">
                        <a:solidFill>
                          <a:srgbClr val="000000"/>
                        </a:solidFill>
                        <a:effectLst/>
                        <a:latin typeface="Times New Roman" pitchFamily="18" charset="0"/>
                        <a:ea typeface="Times New Roman"/>
                        <a:cs typeface="Times New Roman" pitchFamily="18" charset="0"/>
                      </a:endParaRPr>
                    </a:p>
                  </a:txBody>
                  <a:tcPr marL="65960" marR="65960" marT="0" marB="0" anchor="ctr"/>
                </a:tc>
                <a:tc>
                  <a:txBody>
                    <a:bodyPr/>
                    <a:lstStyle/>
                    <a:p>
                      <a:pPr algn="ctr">
                        <a:lnSpc>
                          <a:spcPct val="100000"/>
                        </a:lnSpc>
                        <a:spcAft>
                          <a:spcPts val="0"/>
                        </a:spcAft>
                      </a:pPr>
                      <a:r>
                        <a:rPr lang="en-IN" sz="700" dirty="0" err="1" smtClean="0">
                          <a:solidFill>
                            <a:srgbClr val="000000"/>
                          </a:solidFill>
                          <a:effectLst/>
                          <a:latin typeface="Times New Roman" pitchFamily="18" charset="0"/>
                          <a:ea typeface="Times New Roman"/>
                          <a:cs typeface="Times New Roman" pitchFamily="18" charset="0"/>
                        </a:rPr>
                        <a:t>Khodanakhsh</a:t>
                      </a:r>
                      <a:r>
                        <a:rPr lang="en-IN" sz="700" dirty="0" smtClean="0">
                          <a:solidFill>
                            <a:srgbClr val="000000"/>
                          </a:solidFill>
                          <a:effectLst/>
                          <a:latin typeface="Times New Roman" pitchFamily="18" charset="0"/>
                          <a:ea typeface="Times New Roman"/>
                          <a:cs typeface="Times New Roman" pitchFamily="18" charset="0"/>
                        </a:rPr>
                        <a:t> </a:t>
                      </a:r>
                      <a:r>
                        <a:rPr lang="en-IN" sz="700" i="1" dirty="0" smtClean="0">
                          <a:solidFill>
                            <a:srgbClr val="000000"/>
                          </a:solidFill>
                          <a:effectLst/>
                          <a:latin typeface="Times New Roman" pitchFamily="18" charset="0"/>
                          <a:ea typeface="Times New Roman"/>
                          <a:cs typeface="Times New Roman" pitchFamily="18" charset="0"/>
                        </a:rPr>
                        <a:t>et al</a:t>
                      </a:r>
                      <a:r>
                        <a:rPr lang="en-IN" sz="700" i="0" dirty="0" smtClean="0">
                          <a:solidFill>
                            <a:srgbClr val="000000"/>
                          </a:solidFill>
                          <a:effectLst/>
                          <a:latin typeface="Times New Roman" pitchFamily="18" charset="0"/>
                          <a:ea typeface="Times New Roman"/>
                          <a:cs typeface="Times New Roman" pitchFamily="18" charset="0"/>
                        </a:rPr>
                        <a:t>., 2015</a:t>
                      </a:r>
                      <a:endParaRPr lang="en-IN" sz="700" dirty="0">
                        <a:solidFill>
                          <a:srgbClr val="000000"/>
                        </a:solidFill>
                        <a:effectLst/>
                        <a:latin typeface="Times New Roman" pitchFamily="18" charset="0"/>
                        <a:ea typeface="Times New Roman"/>
                        <a:cs typeface="Times New Roman" pitchFamily="18" charset="0"/>
                      </a:endParaRPr>
                    </a:p>
                  </a:txBody>
                  <a:tcPr marL="65960" marR="65960" marT="0" marB="0" anchor="ctr"/>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2978529532"/>
              </p:ext>
            </p:extLst>
          </p:nvPr>
        </p:nvGraphicFramePr>
        <p:xfrm>
          <a:off x="3322644" y="2411760"/>
          <a:ext cx="3537012" cy="2026920"/>
        </p:xfrm>
        <a:graphic>
          <a:graphicData uri="http://schemas.openxmlformats.org/drawingml/2006/table">
            <a:tbl>
              <a:tblPr firstRow="1" firstCol="1" bandRow="1">
                <a:tableStyleId>{5C22544A-7EE6-4342-B048-85BDC9FD1C3A}</a:tableStyleId>
              </a:tblPr>
              <a:tblGrid>
                <a:gridCol w="442985"/>
                <a:gridCol w="786618"/>
                <a:gridCol w="786618"/>
                <a:gridCol w="1101263"/>
                <a:gridCol w="419528"/>
              </a:tblGrid>
              <a:tr h="409308">
                <a:tc>
                  <a:txBody>
                    <a:bodyPr/>
                    <a:lstStyle/>
                    <a:p>
                      <a:pPr algn="ctr">
                        <a:lnSpc>
                          <a:spcPct val="100000"/>
                        </a:lnSpc>
                        <a:spcAft>
                          <a:spcPts val="0"/>
                        </a:spcAft>
                      </a:pPr>
                      <a:r>
                        <a:rPr lang="en-US" sz="700" dirty="0">
                          <a:effectLst/>
                          <a:latin typeface="Times New Roman" pitchFamily="18" charset="0"/>
                          <a:cs typeface="Times New Roman" pitchFamily="18" charset="0"/>
                        </a:rPr>
                        <a:t>Biological Material Used</a:t>
                      </a:r>
                      <a:endParaRPr lang="en-IN" sz="700" dirty="0">
                        <a:solidFill>
                          <a:srgbClr val="000000"/>
                        </a:solidFill>
                        <a:effectLst/>
                        <a:latin typeface="Times New Roman" pitchFamily="18" charset="0"/>
                        <a:ea typeface="Times New Roman"/>
                        <a:cs typeface="Times New Roman" pitchFamily="18" charset="0"/>
                      </a:endParaRPr>
                    </a:p>
                  </a:txBody>
                  <a:tcPr marL="67367" marR="67367" marT="0" marB="0" anchor="ctr"/>
                </a:tc>
                <a:tc>
                  <a:txBody>
                    <a:bodyPr/>
                    <a:lstStyle/>
                    <a:p>
                      <a:pPr algn="ctr">
                        <a:lnSpc>
                          <a:spcPct val="100000"/>
                        </a:lnSpc>
                        <a:spcAft>
                          <a:spcPts val="0"/>
                        </a:spcAft>
                      </a:pPr>
                      <a:r>
                        <a:rPr lang="en-US" sz="700" dirty="0">
                          <a:effectLst/>
                          <a:latin typeface="Times New Roman" pitchFamily="18" charset="0"/>
                          <a:cs typeface="Times New Roman" pitchFamily="18" charset="0"/>
                        </a:rPr>
                        <a:t>Characteristics of the nanoparticles</a:t>
                      </a:r>
                      <a:endParaRPr lang="en-IN" sz="700" dirty="0">
                        <a:solidFill>
                          <a:srgbClr val="000000"/>
                        </a:solidFill>
                        <a:effectLst/>
                        <a:latin typeface="Times New Roman" pitchFamily="18" charset="0"/>
                        <a:ea typeface="Times New Roman"/>
                        <a:cs typeface="Times New Roman" pitchFamily="18" charset="0"/>
                      </a:endParaRPr>
                    </a:p>
                  </a:txBody>
                  <a:tcPr marL="67367" marR="67367" marT="0" marB="0" anchor="ctr"/>
                </a:tc>
                <a:tc>
                  <a:txBody>
                    <a:bodyPr/>
                    <a:lstStyle/>
                    <a:p>
                      <a:pPr algn="ctr">
                        <a:lnSpc>
                          <a:spcPct val="100000"/>
                        </a:lnSpc>
                        <a:spcAft>
                          <a:spcPts val="0"/>
                        </a:spcAft>
                      </a:pPr>
                      <a:r>
                        <a:rPr lang="en-US" sz="700">
                          <a:effectLst/>
                          <a:latin typeface="Times New Roman" pitchFamily="18" charset="0"/>
                          <a:cs typeface="Times New Roman" pitchFamily="18" charset="0"/>
                        </a:rPr>
                        <a:t>Inflammation Model used</a:t>
                      </a:r>
                      <a:endParaRPr lang="en-IN" sz="700">
                        <a:solidFill>
                          <a:srgbClr val="000000"/>
                        </a:solidFill>
                        <a:effectLst/>
                        <a:latin typeface="Times New Roman" pitchFamily="18" charset="0"/>
                        <a:ea typeface="Times New Roman"/>
                        <a:cs typeface="Times New Roman" pitchFamily="18" charset="0"/>
                      </a:endParaRPr>
                    </a:p>
                  </a:txBody>
                  <a:tcPr marL="67367" marR="67367" marT="0" marB="0" anchor="ctr"/>
                </a:tc>
                <a:tc>
                  <a:txBody>
                    <a:bodyPr/>
                    <a:lstStyle/>
                    <a:p>
                      <a:pPr algn="ctr">
                        <a:lnSpc>
                          <a:spcPct val="100000"/>
                        </a:lnSpc>
                        <a:spcAft>
                          <a:spcPts val="0"/>
                        </a:spcAft>
                      </a:pPr>
                      <a:r>
                        <a:rPr lang="en-US" sz="700" dirty="0">
                          <a:effectLst/>
                          <a:latin typeface="Times New Roman" pitchFamily="18" charset="0"/>
                          <a:cs typeface="Times New Roman" pitchFamily="18" charset="0"/>
                        </a:rPr>
                        <a:t>Mechanism of Action</a:t>
                      </a:r>
                      <a:endParaRPr lang="en-IN" sz="700" dirty="0">
                        <a:solidFill>
                          <a:srgbClr val="000000"/>
                        </a:solidFill>
                        <a:effectLst/>
                        <a:latin typeface="Times New Roman" pitchFamily="18" charset="0"/>
                        <a:ea typeface="Times New Roman"/>
                        <a:cs typeface="Times New Roman" pitchFamily="18" charset="0"/>
                      </a:endParaRPr>
                    </a:p>
                  </a:txBody>
                  <a:tcPr marL="67367" marR="67367" marT="0" marB="0" anchor="ctr"/>
                </a:tc>
                <a:tc>
                  <a:txBody>
                    <a:bodyPr/>
                    <a:lstStyle/>
                    <a:p>
                      <a:pPr algn="ctr">
                        <a:lnSpc>
                          <a:spcPct val="100000"/>
                        </a:lnSpc>
                        <a:spcAft>
                          <a:spcPts val="0"/>
                        </a:spcAft>
                      </a:pPr>
                      <a:r>
                        <a:rPr lang="en-IN" sz="700" dirty="0" smtClean="0">
                          <a:solidFill>
                            <a:schemeClr val="bg1"/>
                          </a:solidFill>
                          <a:effectLst/>
                          <a:latin typeface="Times New Roman" pitchFamily="18" charset="0"/>
                          <a:ea typeface="Times New Roman"/>
                          <a:cs typeface="Times New Roman" pitchFamily="18" charset="0"/>
                        </a:rPr>
                        <a:t>Reference</a:t>
                      </a:r>
                      <a:endParaRPr lang="en-IN" sz="700" dirty="0">
                        <a:solidFill>
                          <a:schemeClr val="bg1"/>
                        </a:solidFill>
                        <a:effectLst/>
                        <a:latin typeface="Times New Roman" pitchFamily="18" charset="0"/>
                        <a:ea typeface="Times New Roman"/>
                        <a:cs typeface="Times New Roman" pitchFamily="18" charset="0"/>
                      </a:endParaRPr>
                    </a:p>
                  </a:txBody>
                  <a:tcPr marL="67367" marR="67367" marT="0" marB="0" anchor="ctr"/>
                </a:tc>
              </a:tr>
              <a:tr h="511636">
                <a:tc>
                  <a:txBody>
                    <a:bodyPr/>
                    <a:lstStyle/>
                    <a:p>
                      <a:pPr algn="ctr">
                        <a:lnSpc>
                          <a:spcPct val="100000"/>
                        </a:lnSpc>
                        <a:spcAft>
                          <a:spcPts val="0"/>
                        </a:spcAft>
                      </a:pPr>
                      <a:r>
                        <a:rPr lang="en-US" sz="700" dirty="0">
                          <a:effectLst/>
                          <a:latin typeface="Times New Roman" pitchFamily="18" charset="0"/>
                          <a:cs typeface="Times New Roman" pitchFamily="18" charset="0"/>
                        </a:rPr>
                        <a:t>Leaves of </a:t>
                      </a:r>
                      <a:r>
                        <a:rPr lang="en-US" sz="700" i="1" dirty="0">
                          <a:effectLst/>
                          <a:latin typeface="Times New Roman" pitchFamily="18" charset="0"/>
                          <a:cs typeface="Times New Roman" pitchFamily="18" charset="0"/>
                        </a:rPr>
                        <a:t>Salvia </a:t>
                      </a:r>
                      <a:r>
                        <a:rPr lang="en-US" sz="700" i="1" dirty="0" err="1">
                          <a:effectLst/>
                          <a:latin typeface="Times New Roman" pitchFamily="18" charset="0"/>
                          <a:cs typeface="Times New Roman" pitchFamily="18" charset="0"/>
                        </a:rPr>
                        <a:t>coccinea</a:t>
                      </a:r>
                      <a:endParaRPr lang="en-IN" sz="700" i="1" dirty="0">
                        <a:solidFill>
                          <a:srgbClr val="000000"/>
                        </a:solidFill>
                        <a:effectLst/>
                        <a:latin typeface="Times New Roman" pitchFamily="18" charset="0"/>
                        <a:ea typeface="Times New Roman"/>
                        <a:cs typeface="Times New Roman" pitchFamily="18" charset="0"/>
                      </a:endParaRPr>
                    </a:p>
                  </a:txBody>
                  <a:tcPr marL="67367" marR="67367" marT="0" marB="0" anchor="ctr"/>
                </a:tc>
                <a:tc>
                  <a:txBody>
                    <a:bodyPr/>
                    <a:lstStyle/>
                    <a:p>
                      <a:pPr algn="ctr">
                        <a:lnSpc>
                          <a:spcPct val="100000"/>
                        </a:lnSpc>
                        <a:spcAft>
                          <a:spcPts val="0"/>
                        </a:spcAft>
                      </a:pPr>
                      <a:r>
                        <a:rPr lang="en-US" sz="700" dirty="0">
                          <a:effectLst/>
                          <a:latin typeface="Times New Roman" pitchFamily="18" charset="0"/>
                          <a:cs typeface="Times New Roman" pitchFamily="18" charset="0"/>
                        </a:rPr>
                        <a:t>Size: 24nm; Shape: Spherical</a:t>
                      </a:r>
                      <a:endParaRPr lang="en-IN" sz="700" dirty="0">
                        <a:solidFill>
                          <a:srgbClr val="000000"/>
                        </a:solidFill>
                        <a:effectLst/>
                        <a:latin typeface="Times New Roman" pitchFamily="18" charset="0"/>
                        <a:ea typeface="Times New Roman"/>
                        <a:cs typeface="Times New Roman" pitchFamily="18" charset="0"/>
                      </a:endParaRPr>
                    </a:p>
                  </a:txBody>
                  <a:tcPr marL="67367" marR="67367" marT="0" marB="0" anchor="ctr"/>
                </a:tc>
                <a:tc>
                  <a:txBody>
                    <a:bodyPr/>
                    <a:lstStyle/>
                    <a:p>
                      <a:pPr algn="ctr">
                        <a:lnSpc>
                          <a:spcPct val="100000"/>
                        </a:lnSpc>
                        <a:spcAft>
                          <a:spcPts val="0"/>
                        </a:spcAft>
                      </a:pPr>
                      <a:r>
                        <a:rPr lang="en-US" sz="700" dirty="0">
                          <a:effectLst/>
                          <a:latin typeface="Times New Roman" pitchFamily="18" charset="0"/>
                          <a:cs typeface="Times New Roman" pitchFamily="18" charset="0"/>
                        </a:rPr>
                        <a:t>THP-1 cell line</a:t>
                      </a:r>
                      <a:endParaRPr lang="en-IN" sz="700" dirty="0">
                        <a:solidFill>
                          <a:srgbClr val="000000"/>
                        </a:solidFill>
                        <a:effectLst/>
                        <a:latin typeface="Times New Roman" pitchFamily="18" charset="0"/>
                        <a:ea typeface="Times New Roman"/>
                        <a:cs typeface="Times New Roman" pitchFamily="18" charset="0"/>
                      </a:endParaRPr>
                    </a:p>
                  </a:txBody>
                  <a:tcPr marL="67367" marR="67367" marT="0" marB="0" anchor="ctr"/>
                </a:tc>
                <a:tc>
                  <a:txBody>
                    <a:bodyPr/>
                    <a:lstStyle/>
                    <a:p>
                      <a:pPr algn="ctr">
                        <a:lnSpc>
                          <a:spcPct val="100000"/>
                        </a:lnSpc>
                        <a:spcAft>
                          <a:spcPts val="0"/>
                        </a:spcAft>
                      </a:pPr>
                      <a:r>
                        <a:rPr lang="en-US" sz="700" dirty="0">
                          <a:effectLst/>
                          <a:latin typeface="Times New Roman" pitchFamily="18" charset="0"/>
                          <a:cs typeface="Times New Roman" pitchFamily="18" charset="0"/>
                        </a:rPr>
                        <a:t>Inhibition of oxidative stress transcription factor NF-</a:t>
                      </a:r>
                      <a:r>
                        <a:rPr lang="en-US" sz="700" dirty="0" err="1">
                          <a:effectLst/>
                          <a:latin typeface="Times New Roman" pitchFamily="18" charset="0"/>
                          <a:cs typeface="Times New Roman" pitchFamily="18" charset="0"/>
                        </a:rPr>
                        <a:t>κB</a:t>
                      </a:r>
                      <a:endParaRPr lang="en-IN" sz="700" dirty="0">
                        <a:solidFill>
                          <a:srgbClr val="000000"/>
                        </a:solidFill>
                        <a:effectLst/>
                        <a:latin typeface="Times New Roman" pitchFamily="18" charset="0"/>
                        <a:ea typeface="Times New Roman"/>
                        <a:cs typeface="Times New Roman" pitchFamily="18" charset="0"/>
                      </a:endParaRPr>
                    </a:p>
                  </a:txBody>
                  <a:tcPr marL="67367" marR="67367" marT="0" marB="0" anchor="ctr"/>
                </a:tc>
                <a:tc>
                  <a:txBody>
                    <a:bodyPr/>
                    <a:lstStyle/>
                    <a:p>
                      <a:pPr algn="ctr">
                        <a:lnSpc>
                          <a:spcPct val="100000"/>
                        </a:lnSpc>
                        <a:spcAft>
                          <a:spcPts val="0"/>
                        </a:spcAft>
                      </a:pPr>
                      <a:r>
                        <a:rPr lang="en-IN" sz="700" dirty="0" err="1" smtClean="0">
                          <a:solidFill>
                            <a:srgbClr val="000000"/>
                          </a:solidFill>
                          <a:effectLst/>
                          <a:latin typeface="Times New Roman" pitchFamily="18" charset="0"/>
                          <a:ea typeface="Times New Roman"/>
                          <a:cs typeface="Times New Roman" pitchFamily="18" charset="0"/>
                        </a:rPr>
                        <a:t>Gobinath</a:t>
                      </a:r>
                      <a:r>
                        <a:rPr lang="en-IN" sz="700" baseline="0" dirty="0" smtClean="0">
                          <a:solidFill>
                            <a:srgbClr val="000000"/>
                          </a:solidFill>
                          <a:effectLst/>
                          <a:latin typeface="Times New Roman" pitchFamily="18" charset="0"/>
                          <a:ea typeface="Times New Roman"/>
                          <a:cs typeface="Times New Roman" pitchFamily="18" charset="0"/>
                        </a:rPr>
                        <a:t> </a:t>
                      </a:r>
                      <a:r>
                        <a:rPr lang="en-IN" sz="700" i="1" baseline="0" dirty="0" smtClean="0">
                          <a:solidFill>
                            <a:srgbClr val="000000"/>
                          </a:solidFill>
                          <a:effectLst/>
                          <a:latin typeface="Times New Roman" pitchFamily="18" charset="0"/>
                          <a:ea typeface="Times New Roman"/>
                          <a:cs typeface="Times New Roman" pitchFamily="18" charset="0"/>
                        </a:rPr>
                        <a:t>et al</a:t>
                      </a:r>
                      <a:r>
                        <a:rPr lang="en-IN" sz="700" i="0" baseline="0" dirty="0" smtClean="0">
                          <a:solidFill>
                            <a:srgbClr val="000000"/>
                          </a:solidFill>
                          <a:effectLst/>
                          <a:latin typeface="Times New Roman" pitchFamily="18" charset="0"/>
                          <a:ea typeface="Times New Roman"/>
                          <a:cs typeface="Times New Roman" pitchFamily="18" charset="0"/>
                        </a:rPr>
                        <a:t>., 2021</a:t>
                      </a:r>
                      <a:endParaRPr lang="en-IN" sz="700" dirty="0">
                        <a:solidFill>
                          <a:srgbClr val="000000"/>
                        </a:solidFill>
                        <a:effectLst/>
                        <a:latin typeface="Times New Roman" pitchFamily="18" charset="0"/>
                        <a:ea typeface="Times New Roman"/>
                        <a:cs typeface="Times New Roman" pitchFamily="18" charset="0"/>
                      </a:endParaRPr>
                    </a:p>
                  </a:txBody>
                  <a:tcPr marL="67367" marR="67367" marT="0" marB="0" anchor="ctr"/>
                </a:tc>
              </a:tr>
              <a:tr h="409308">
                <a:tc>
                  <a:txBody>
                    <a:bodyPr/>
                    <a:lstStyle/>
                    <a:p>
                      <a:pPr algn="ctr">
                        <a:lnSpc>
                          <a:spcPct val="100000"/>
                        </a:lnSpc>
                        <a:spcAft>
                          <a:spcPts val="0"/>
                        </a:spcAft>
                      </a:pPr>
                      <a:r>
                        <a:rPr lang="en-US" sz="700" dirty="0">
                          <a:effectLst/>
                          <a:latin typeface="Times New Roman" pitchFamily="18" charset="0"/>
                          <a:cs typeface="Times New Roman" pitchFamily="18" charset="0"/>
                        </a:rPr>
                        <a:t>Petals of </a:t>
                      </a:r>
                      <a:r>
                        <a:rPr lang="en-US" sz="700" i="1" dirty="0">
                          <a:effectLst/>
                          <a:latin typeface="Times New Roman" pitchFamily="18" charset="0"/>
                          <a:cs typeface="Times New Roman" pitchFamily="18" charset="0"/>
                        </a:rPr>
                        <a:t>Rosa </a:t>
                      </a:r>
                      <a:r>
                        <a:rPr lang="en-US" sz="700" i="1" dirty="0" err="1">
                          <a:effectLst/>
                          <a:latin typeface="Times New Roman" pitchFamily="18" charset="0"/>
                          <a:cs typeface="Times New Roman" pitchFamily="18" charset="0"/>
                        </a:rPr>
                        <a:t>indica</a:t>
                      </a:r>
                      <a:endParaRPr lang="en-IN" sz="700" i="1" dirty="0">
                        <a:solidFill>
                          <a:srgbClr val="000000"/>
                        </a:solidFill>
                        <a:effectLst/>
                        <a:latin typeface="Times New Roman" pitchFamily="18" charset="0"/>
                        <a:ea typeface="Times New Roman"/>
                        <a:cs typeface="Times New Roman" pitchFamily="18" charset="0"/>
                      </a:endParaRPr>
                    </a:p>
                  </a:txBody>
                  <a:tcPr marL="67367" marR="67367" marT="0" marB="0" anchor="ctr"/>
                </a:tc>
                <a:tc>
                  <a:txBody>
                    <a:bodyPr/>
                    <a:lstStyle/>
                    <a:p>
                      <a:pPr algn="ctr">
                        <a:lnSpc>
                          <a:spcPct val="100000"/>
                        </a:lnSpc>
                        <a:spcAft>
                          <a:spcPts val="0"/>
                        </a:spcAft>
                      </a:pPr>
                      <a:r>
                        <a:rPr lang="en-US" sz="700" dirty="0">
                          <a:effectLst/>
                          <a:latin typeface="Times New Roman" pitchFamily="18" charset="0"/>
                          <a:cs typeface="Times New Roman" pitchFamily="18" charset="0"/>
                        </a:rPr>
                        <a:t>Size: 23.52-60.83nm; Shape: Spherical</a:t>
                      </a:r>
                      <a:endParaRPr lang="en-IN" sz="700" dirty="0">
                        <a:solidFill>
                          <a:srgbClr val="000000"/>
                        </a:solidFill>
                        <a:effectLst/>
                        <a:latin typeface="Times New Roman" pitchFamily="18" charset="0"/>
                        <a:ea typeface="Times New Roman"/>
                        <a:cs typeface="Times New Roman" pitchFamily="18" charset="0"/>
                      </a:endParaRPr>
                    </a:p>
                  </a:txBody>
                  <a:tcPr marL="67367" marR="67367" marT="0" marB="0" anchor="ctr"/>
                </a:tc>
                <a:tc>
                  <a:txBody>
                    <a:bodyPr/>
                    <a:lstStyle/>
                    <a:p>
                      <a:pPr algn="ctr">
                        <a:lnSpc>
                          <a:spcPct val="100000"/>
                        </a:lnSpc>
                        <a:spcAft>
                          <a:spcPts val="0"/>
                        </a:spcAft>
                      </a:pPr>
                      <a:r>
                        <a:rPr lang="en-US" sz="700" dirty="0">
                          <a:effectLst/>
                          <a:latin typeface="Times New Roman" pitchFamily="18" charset="0"/>
                          <a:cs typeface="Times New Roman" pitchFamily="18" charset="0"/>
                        </a:rPr>
                        <a:t>Rat peritoneal macrophages</a:t>
                      </a:r>
                      <a:endParaRPr lang="en-IN" sz="700" dirty="0">
                        <a:solidFill>
                          <a:srgbClr val="000000"/>
                        </a:solidFill>
                        <a:effectLst/>
                        <a:latin typeface="Times New Roman" pitchFamily="18" charset="0"/>
                        <a:ea typeface="Times New Roman"/>
                        <a:cs typeface="Times New Roman" pitchFamily="18" charset="0"/>
                      </a:endParaRPr>
                    </a:p>
                  </a:txBody>
                  <a:tcPr marL="67367" marR="67367" marT="0" marB="0" anchor="ctr"/>
                </a:tc>
                <a:tc>
                  <a:txBody>
                    <a:bodyPr/>
                    <a:lstStyle/>
                    <a:p>
                      <a:pPr algn="ctr">
                        <a:lnSpc>
                          <a:spcPct val="100000"/>
                        </a:lnSpc>
                        <a:spcAft>
                          <a:spcPts val="0"/>
                        </a:spcAft>
                      </a:pPr>
                      <a:r>
                        <a:rPr lang="en-US" sz="700" dirty="0">
                          <a:effectLst/>
                          <a:latin typeface="Times New Roman" pitchFamily="18" charset="0"/>
                          <a:cs typeface="Times New Roman" pitchFamily="18" charset="0"/>
                        </a:rPr>
                        <a:t>Inhibition of the production of nitric oxide and superoxide</a:t>
                      </a:r>
                      <a:endParaRPr lang="en-IN" sz="700" dirty="0">
                        <a:solidFill>
                          <a:srgbClr val="000000"/>
                        </a:solidFill>
                        <a:effectLst/>
                        <a:latin typeface="Times New Roman" pitchFamily="18" charset="0"/>
                        <a:ea typeface="Times New Roman"/>
                        <a:cs typeface="Times New Roman" pitchFamily="18" charset="0"/>
                      </a:endParaRPr>
                    </a:p>
                  </a:txBody>
                  <a:tcPr marL="67367" marR="67367" marT="0" marB="0" anchor="ctr"/>
                </a:tc>
                <a:tc>
                  <a:txBody>
                    <a:bodyPr/>
                    <a:lstStyle/>
                    <a:p>
                      <a:pPr algn="ctr">
                        <a:lnSpc>
                          <a:spcPct val="100000"/>
                        </a:lnSpc>
                        <a:spcAft>
                          <a:spcPts val="0"/>
                        </a:spcAft>
                      </a:pPr>
                      <a:r>
                        <a:rPr lang="en-IN" sz="700" dirty="0" err="1" smtClean="0">
                          <a:solidFill>
                            <a:srgbClr val="000000"/>
                          </a:solidFill>
                          <a:effectLst/>
                          <a:latin typeface="Times New Roman" pitchFamily="18" charset="0"/>
                          <a:ea typeface="Times New Roman"/>
                          <a:cs typeface="Times New Roman" pitchFamily="18" charset="0"/>
                        </a:rPr>
                        <a:t>Manikandan</a:t>
                      </a:r>
                      <a:r>
                        <a:rPr lang="en-IN" sz="700" dirty="0" smtClean="0">
                          <a:solidFill>
                            <a:srgbClr val="000000"/>
                          </a:solidFill>
                          <a:effectLst/>
                          <a:latin typeface="Times New Roman" pitchFamily="18" charset="0"/>
                          <a:ea typeface="Times New Roman"/>
                          <a:cs typeface="Times New Roman" pitchFamily="18" charset="0"/>
                        </a:rPr>
                        <a:t> </a:t>
                      </a:r>
                      <a:r>
                        <a:rPr lang="en-IN" sz="700" i="1" dirty="0" smtClean="0">
                          <a:solidFill>
                            <a:srgbClr val="000000"/>
                          </a:solidFill>
                          <a:effectLst/>
                          <a:latin typeface="Times New Roman" pitchFamily="18" charset="0"/>
                          <a:ea typeface="Times New Roman"/>
                          <a:cs typeface="Times New Roman" pitchFamily="18" charset="0"/>
                        </a:rPr>
                        <a:t>et al</a:t>
                      </a:r>
                      <a:r>
                        <a:rPr lang="en-IN" sz="700" i="0" dirty="0" smtClean="0">
                          <a:solidFill>
                            <a:srgbClr val="000000"/>
                          </a:solidFill>
                          <a:effectLst/>
                          <a:latin typeface="Times New Roman" pitchFamily="18" charset="0"/>
                          <a:ea typeface="Times New Roman"/>
                          <a:cs typeface="Times New Roman" pitchFamily="18" charset="0"/>
                        </a:rPr>
                        <a:t>., 2015</a:t>
                      </a:r>
                      <a:endParaRPr lang="en-IN" sz="700" dirty="0">
                        <a:solidFill>
                          <a:srgbClr val="000000"/>
                        </a:solidFill>
                        <a:effectLst/>
                        <a:latin typeface="Times New Roman" pitchFamily="18" charset="0"/>
                        <a:ea typeface="Times New Roman"/>
                        <a:cs typeface="Times New Roman" pitchFamily="18" charset="0"/>
                      </a:endParaRPr>
                    </a:p>
                  </a:txBody>
                  <a:tcPr marL="67367" marR="67367" marT="0" marB="0" anchor="ctr"/>
                </a:tc>
              </a:tr>
              <a:tr h="613963">
                <a:tc>
                  <a:txBody>
                    <a:bodyPr/>
                    <a:lstStyle/>
                    <a:p>
                      <a:pPr algn="l">
                        <a:lnSpc>
                          <a:spcPct val="100000"/>
                        </a:lnSpc>
                        <a:spcAft>
                          <a:spcPts val="0"/>
                        </a:spcAft>
                      </a:pPr>
                      <a:r>
                        <a:rPr lang="en-US" sz="700" dirty="0">
                          <a:effectLst/>
                          <a:latin typeface="Times New Roman" pitchFamily="18" charset="0"/>
                          <a:cs typeface="Times New Roman" pitchFamily="18" charset="0"/>
                        </a:rPr>
                        <a:t>Seeds of </a:t>
                      </a:r>
                      <a:r>
                        <a:rPr lang="en-US" sz="700" i="1" dirty="0" err="1">
                          <a:effectLst/>
                          <a:latin typeface="Times New Roman" pitchFamily="18" charset="0"/>
                          <a:cs typeface="Times New Roman" pitchFamily="18" charset="0"/>
                        </a:rPr>
                        <a:t>Acranythes</a:t>
                      </a:r>
                      <a:r>
                        <a:rPr lang="en-US" sz="700" i="1" dirty="0">
                          <a:effectLst/>
                          <a:latin typeface="Times New Roman" pitchFamily="18" charset="0"/>
                          <a:cs typeface="Times New Roman" pitchFamily="18" charset="0"/>
                        </a:rPr>
                        <a:t> </a:t>
                      </a:r>
                      <a:r>
                        <a:rPr lang="en-US" sz="700" i="1" dirty="0" err="1">
                          <a:effectLst/>
                          <a:latin typeface="Times New Roman" pitchFamily="18" charset="0"/>
                          <a:cs typeface="Times New Roman" pitchFamily="18" charset="0"/>
                        </a:rPr>
                        <a:t>aspera</a:t>
                      </a:r>
                      <a:r>
                        <a:rPr lang="en-US" sz="700" i="1" dirty="0">
                          <a:effectLst/>
                          <a:latin typeface="Times New Roman" pitchFamily="18" charset="0"/>
                          <a:cs typeface="Times New Roman" pitchFamily="18" charset="0"/>
                        </a:rPr>
                        <a:t> </a:t>
                      </a:r>
                      <a:r>
                        <a:rPr lang="en-US" sz="700" dirty="0">
                          <a:effectLst/>
                          <a:latin typeface="Times New Roman" pitchFamily="18" charset="0"/>
                          <a:cs typeface="Times New Roman" pitchFamily="18" charset="0"/>
                        </a:rPr>
                        <a:t>Linn.</a:t>
                      </a:r>
                      <a:endParaRPr lang="en-IN" sz="700" dirty="0">
                        <a:solidFill>
                          <a:srgbClr val="000000"/>
                        </a:solidFill>
                        <a:effectLst/>
                        <a:latin typeface="Times New Roman" pitchFamily="18" charset="0"/>
                        <a:ea typeface="Times New Roman"/>
                        <a:cs typeface="Times New Roman" pitchFamily="18" charset="0"/>
                      </a:endParaRPr>
                    </a:p>
                  </a:txBody>
                  <a:tcPr marL="67367" marR="67367" marT="0" marB="0" anchor="ctr"/>
                </a:tc>
                <a:tc>
                  <a:txBody>
                    <a:bodyPr/>
                    <a:lstStyle/>
                    <a:p>
                      <a:pPr algn="ctr">
                        <a:lnSpc>
                          <a:spcPct val="100000"/>
                        </a:lnSpc>
                        <a:spcAft>
                          <a:spcPts val="0"/>
                        </a:spcAft>
                      </a:pPr>
                      <a:r>
                        <a:rPr lang="en-US" sz="700" dirty="0">
                          <a:effectLst/>
                          <a:latin typeface="Times New Roman" pitchFamily="18" charset="0"/>
                          <a:cs typeface="Times New Roman" pitchFamily="18" charset="0"/>
                        </a:rPr>
                        <a:t>Size: 20-35nm; Shape: Cuboidal, rectangular</a:t>
                      </a:r>
                      <a:endParaRPr lang="en-IN" sz="700" dirty="0">
                        <a:solidFill>
                          <a:srgbClr val="000000"/>
                        </a:solidFill>
                        <a:effectLst/>
                        <a:latin typeface="Times New Roman" pitchFamily="18" charset="0"/>
                        <a:ea typeface="Times New Roman"/>
                        <a:cs typeface="Times New Roman" pitchFamily="18" charset="0"/>
                      </a:endParaRPr>
                    </a:p>
                  </a:txBody>
                  <a:tcPr marL="67367" marR="67367" marT="0" marB="0" anchor="ctr"/>
                </a:tc>
                <a:tc>
                  <a:txBody>
                    <a:bodyPr/>
                    <a:lstStyle/>
                    <a:p>
                      <a:pPr algn="ctr">
                        <a:lnSpc>
                          <a:spcPct val="100000"/>
                        </a:lnSpc>
                        <a:spcAft>
                          <a:spcPts val="0"/>
                        </a:spcAft>
                      </a:pPr>
                      <a:r>
                        <a:rPr lang="en-US" sz="700" dirty="0">
                          <a:effectLst/>
                          <a:latin typeface="Times New Roman" pitchFamily="18" charset="0"/>
                          <a:cs typeface="Times New Roman" pitchFamily="18" charset="0"/>
                        </a:rPr>
                        <a:t>Carrageenan-induced in albino rat</a:t>
                      </a:r>
                      <a:endParaRPr lang="en-IN" sz="700" dirty="0">
                        <a:solidFill>
                          <a:srgbClr val="000000"/>
                        </a:solidFill>
                        <a:effectLst/>
                        <a:latin typeface="Times New Roman" pitchFamily="18" charset="0"/>
                        <a:ea typeface="Times New Roman"/>
                        <a:cs typeface="Times New Roman" pitchFamily="18" charset="0"/>
                      </a:endParaRPr>
                    </a:p>
                  </a:txBody>
                  <a:tcPr marL="67367" marR="67367" marT="0" marB="0" anchor="ctr"/>
                </a:tc>
                <a:tc>
                  <a:txBody>
                    <a:bodyPr/>
                    <a:lstStyle/>
                    <a:p>
                      <a:pPr algn="ctr">
                        <a:lnSpc>
                          <a:spcPct val="100000"/>
                        </a:lnSpc>
                        <a:spcAft>
                          <a:spcPts val="0"/>
                        </a:spcAft>
                      </a:pPr>
                      <a:r>
                        <a:rPr lang="en-US" sz="700" dirty="0">
                          <a:effectLst/>
                          <a:latin typeface="Times New Roman" pitchFamily="18" charset="0"/>
                          <a:cs typeface="Times New Roman" pitchFamily="18" charset="0"/>
                        </a:rPr>
                        <a:t>Inhibition of paw edema</a:t>
                      </a:r>
                      <a:endParaRPr lang="en-IN" sz="700" dirty="0">
                        <a:solidFill>
                          <a:srgbClr val="000000"/>
                        </a:solidFill>
                        <a:effectLst/>
                        <a:latin typeface="Times New Roman" pitchFamily="18" charset="0"/>
                        <a:ea typeface="Times New Roman"/>
                        <a:cs typeface="Times New Roman" pitchFamily="18" charset="0"/>
                      </a:endParaRPr>
                    </a:p>
                  </a:txBody>
                  <a:tcPr marL="67367" marR="67367" marT="0" marB="0" anchor="ctr"/>
                </a:tc>
                <a:tc>
                  <a:txBody>
                    <a:bodyPr/>
                    <a:lstStyle/>
                    <a:p>
                      <a:pPr algn="ctr">
                        <a:lnSpc>
                          <a:spcPct val="100000"/>
                        </a:lnSpc>
                        <a:spcAft>
                          <a:spcPts val="0"/>
                        </a:spcAft>
                      </a:pPr>
                      <a:r>
                        <a:rPr lang="en-IN" sz="700" dirty="0" err="1" smtClean="0">
                          <a:solidFill>
                            <a:srgbClr val="000000"/>
                          </a:solidFill>
                          <a:effectLst/>
                          <a:latin typeface="Times New Roman" pitchFamily="18" charset="0"/>
                          <a:ea typeface="Times New Roman"/>
                          <a:cs typeface="Times New Roman" pitchFamily="18" charset="0"/>
                        </a:rPr>
                        <a:t>Vijayaraj</a:t>
                      </a:r>
                      <a:r>
                        <a:rPr lang="en-IN" sz="700" dirty="0" smtClean="0">
                          <a:solidFill>
                            <a:srgbClr val="000000"/>
                          </a:solidFill>
                          <a:effectLst/>
                          <a:latin typeface="Times New Roman" pitchFamily="18" charset="0"/>
                          <a:ea typeface="Times New Roman"/>
                          <a:cs typeface="Times New Roman" pitchFamily="18" charset="0"/>
                        </a:rPr>
                        <a:t> </a:t>
                      </a:r>
                      <a:r>
                        <a:rPr lang="en-IN" sz="700" i="1" dirty="0" smtClean="0">
                          <a:solidFill>
                            <a:srgbClr val="000000"/>
                          </a:solidFill>
                          <a:effectLst/>
                          <a:latin typeface="Times New Roman" pitchFamily="18" charset="0"/>
                          <a:ea typeface="Times New Roman"/>
                          <a:cs typeface="Times New Roman" pitchFamily="18" charset="0"/>
                        </a:rPr>
                        <a:t>et al</a:t>
                      </a:r>
                      <a:r>
                        <a:rPr lang="en-IN" sz="700" i="0" dirty="0" smtClean="0">
                          <a:solidFill>
                            <a:srgbClr val="000000"/>
                          </a:solidFill>
                          <a:effectLst/>
                          <a:latin typeface="Times New Roman" pitchFamily="18" charset="0"/>
                          <a:ea typeface="Times New Roman"/>
                          <a:cs typeface="Times New Roman" pitchFamily="18" charset="0"/>
                        </a:rPr>
                        <a:t>.,</a:t>
                      </a:r>
                      <a:r>
                        <a:rPr lang="en-IN" sz="700" i="0" baseline="0" dirty="0" smtClean="0">
                          <a:solidFill>
                            <a:srgbClr val="000000"/>
                          </a:solidFill>
                          <a:effectLst/>
                          <a:latin typeface="Times New Roman" pitchFamily="18" charset="0"/>
                          <a:ea typeface="Times New Roman"/>
                          <a:cs typeface="Times New Roman" pitchFamily="18" charset="0"/>
                        </a:rPr>
                        <a:t> 2016</a:t>
                      </a:r>
                      <a:endParaRPr lang="en-IN" sz="700" dirty="0">
                        <a:solidFill>
                          <a:srgbClr val="000000"/>
                        </a:solidFill>
                        <a:effectLst/>
                        <a:latin typeface="Times New Roman" pitchFamily="18" charset="0"/>
                        <a:ea typeface="Times New Roman"/>
                        <a:cs typeface="Times New Roman" pitchFamily="18" charset="0"/>
                      </a:endParaRPr>
                    </a:p>
                  </a:txBody>
                  <a:tcPr marL="67367" marR="67367" marT="0" marB="0" anchor="ctr"/>
                </a:tc>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2616324466"/>
              </p:ext>
            </p:extLst>
          </p:nvPr>
        </p:nvGraphicFramePr>
        <p:xfrm>
          <a:off x="3348308" y="6444208"/>
          <a:ext cx="3509692" cy="920112"/>
        </p:xfrm>
        <a:graphic>
          <a:graphicData uri="http://schemas.openxmlformats.org/drawingml/2006/table">
            <a:tbl>
              <a:tblPr firstRow="1" firstCol="1" bandRow="1">
                <a:tableStyleId>{5C22544A-7EE6-4342-B048-85BDC9FD1C3A}</a:tableStyleId>
              </a:tblPr>
              <a:tblGrid>
                <a:gridCol w="859809"/>
                <a:gridCol w="877067"/>
                <a:gridCol w="1151374"/>
                <a:gridCol w="621442"/>
              </a:tblGrid>
              <a:tr h="300606">
                <a:tc>
                  <a:txBody>
                    <a:bodyPr/>
                    <a:lstStyle/>
                    <a:p>
                      <a:pPr algn="ctr">
                        <a:lnSpc>
                          <a:spcPts val="1300"/>
                        </a:lnSpc>
                        <a:spcAft>
                          <a:spcPts val="0"/>
                        </a:spcAft>
                      </a:pPr>
                      <a:r>
                        <a:rPr lang="en-US" sz="700" dirty="0">
                          <a:effectLst/>
                          <a:latin typeface="Times New Roman" pitchFamily="18" charset="0"/>
                          <a:cs typeface="Times New Roman" pitchFamily="18" charset="0"/>
                        </a:rPr>
                        <a:t>Plant Name</a:t>
                      </a:r>
                      <a:endParaRPr lang="en-IN" sz="700" dirty="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ts val="1300"/>
                        </a:lnSpc>
                        <a:spcAft>
                          <a:spcPts val="0"/>
                        </a:spcAft>
                      </a:pPr>
                      <a:r>
                        <a:rPr lang="en-US" sz="700" dirty="0">
                          <a:effectLst/>
                          <a:latin typeface="Times New Roman" pitchFamily="18" charset="0"/>
                          <a:cs typeface="Times New Roman" pitchFamily="18" charset="0"/>
                        </a:rPr>
                        <a:t>Characterization</a:t>
                      </a:r>
                      <a:endParaRPr lang="en-IN" sz="700" dirty="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ts val="1300"/>
                        </a:lnSpc>
                        <a:spcAft>
                          <a:spcPts val="0"/>
                        </a:spcAft>
                      </a:pPr>
                      <a:r>
                        <a:rPr lang="en-US" sz="700" dirty="0">
                          <a:effectLst/>
                          <a:latin typeface="Times New Roman" pitchFamily="18" charset="0"/>
                          <a:cs typeface="Times New Roman" pitchFamily="18" charset="0"/>
                        </a:rPr>
                        <a:t>Experimental Model</a:t>
                      </a:r>
                      <a:endParaRPr lang="en-IN" sz="700" dirty="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ts val="1300"/>
                        </a:lnSpc>
                        <a:spcAft>
                          <a:spcPts val="0"/>
                        </a:spcAft>
                      </a:pPr>
                      <a:r>
                        <a:rPr lang="en-IN" sz="700" dirty="0" smtClean="0">
                          <a:solidFill>
                            <a:schemeClr val="bg1"/>
                          </a:solidFill>
                          <a:effectLst/>
                          <a:latin typeface="Times New Roman" pitchFamily="18" charset="0"/>
                          <a:ea typeface="Times New Roman"/>
                          <a:cs typeface="Times New Roman" pitchFamily="18" charset="0"/>
                        </a:rPr>
                        <a:t>References</a:t>
                      </a:r>
                      <a:endParaRPr lang="en-IN" sz="700" dirty="0">
                        <a:solidFill>
                          <a:schemeClr val="bg1"/>
                        </a:solidFill>
                        <a:effectLst/>
                        <a:latin typeface="Times New Roman" pitchFamily="18" charset="0"/>
                        <a:ea typeface="Times New Roman"/>
                        <a:cs typeface="Times New Roman" pitchFamily="18" charset="0"/>
                      </a:endParaRPr>
                    </a:p>
                  </a:txBody>
                  <a:tcPr marL="68580" marR="68580" marT="0" marB="0" anchor="ctr"/>
                </a:tc>
              </a:tr>
              <a:tr h="300606">
                <a:tc>
                  <a:txBody>
                    <a:bodyPr/>
                    <a:lstStyle/>
                    <a:p>
                      <a:pPr algn="ctr">
                        <a:lnSpc>
                          <a:spcPts val="1300"/>
                        </a:lnSpc>
                        <a:spcAft>
                          <a:spcPts val="0"/>
                        </a:spcAft>
                      </a:pPr>
                      <a:r>
                        <a:rPr lang="en-US" sz="700" dirty="0">
                          <a:effectLst/>
                          <a:latin typeface="Times New Roman" pitchFamily="18" charset="0"/>
                          <a:cs typeface="Times New Roman" pitchFamily="18" charset="0"/>
                        </a:rPr>
                        <a:t>Ginger (</a:t>
                      </a:r>
                      <a:r>
                        <a:rPr lang="en-US" sz="700" i="1" dirty="0" err="1">
                          <a:effectLst/>
                          <a:latin typeface="Times New Roman" pitchFamily="18" charset="0"/>
                          <a:cs typeface="Times New Roman" pitchFamily="18" charset="0"/>
                        </a:rPr>
                        <a:t>Zingiber</a:t>
                      </a:r>
                      <a:r>
                        <a:rPr lang="en-US" sz="700" i="1" dirty="0">
                          <a:effectLst/>
                          <a:latin typeface="Times New Roman" pitchFamily="18" charset="0"/>
                          <a:cs typeface="Times New Roman" pitchFamily="18" charset="0"/>
                        </a:rPr>
                        <a:t> </a:t>
                      </a:r>
                      <a:r>
                        <a:rPr lang="en-US" sz="700" i="1" dirty="0" err="1">
                          <a:effectLst/>
                          <a:latin typeface="Times New Roman" pitchFamily="18" charset="0"/>
                          <a:cs typeface="Times New Roman" pitchFamily="18" charset="0"/>
                        </a:rPr>
                        <a:t>officinale</a:t>
                      </a:r>
                      <a:r>
                        <a:rPr lang="en-US" sz="700" dirty="0">
                          <a:effectLst/>
                          <a:latin typeface="Times New Roman" pitchFamily="18" charset="0"/>
                          <a:cs typeface="Times New Roman" pitchFamily="18" charset="0"/>
                        </a:rPr>
                        <a:t>)</a:t>
                      </a:r>
                      <a:endParaRPr lang="en-IN" sz="700" dirty="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ts val="1300"/>
                        </a:lnSpc>
                        <a:spcAft>
                          <a:spcPts val="0"/>
                        </a:spcAft>
                      </a:pPr>
                      <a:r>
                        <a:rPr lang="en-US" sz="700" dirty="0">
                          <a:effectLst/>
                          <a:latin typeface="Times New Roman" pitchFamily="18" charset="0"/>
                          <a:cs typeface="Times New Roman" pitchFamily="18" charset="0"/>
                        </a:rPr>
                        <a:t>UV-Vis spectroscopy</a:t>
                      </a:r>
                      <a:endParaRPr lang="en-IN" sz="700" dirty="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ts val="1300"/>
                        </a:lnSpc>
                        <a:spcAft>
                          <a:spcPts val="0"/>
                        </a:spcAft>
                      </a:pPr>
                      <a:r>
                        <a:rPr lang="en-US" sz="700" dirty="0">
                          <a:effectLst/>
                          <a:latin typeface="Times New Roman" pitchFamily="18" charset="0"/>
                          <a:cs typeface="Times New Roman" pitchFamily="18" charset="0"/>
                        </a:rPr>
                        <a:t>In vitro assay; Inhibition of albumin denaturation assay</a:t>
                      </a:r>
                      <a:endParaRPr lang="en-IN" sz="700" dirty="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ts val="1300"/>
                        </a:lnSpc>
                        <a:spcAft>
                          <a:spcPts val="0"/>
                        </a:spcAft>
                      </a:pPr>
                      <a:r>
                        <a:rPr lang="en-IN" sz="700" dirty="0" err="1" smtClean="0">
                          <a:solidFill>
                            <a:srgbClr val="000000"/>
                          </a:solidFill>
                          <a:effectLst/>
                          <a:latin typeface="Times New Roman" pitchFamily="18" charset="0"/>
                          <a:ea typeface="Times New Roman"/>
                          <a:cs typeface="Times New Roman" pitchFamily="18" charset="0"/>
                        </a:rPr>
                        <a:t>Aafreen</a:t>
                      </a:r>
                      <a:r>
                        <a:rPr lang="en-IN" sz="700" dirty="0" smtClean="0">
                          <a:solidFill>
                            <a:srgbClr val="000000"/>
                          </a:solidFill>
                          <a:effectLst/>
                          <a:latin typeface="Times New Roman" pitchFamily="18" charset="0"/>
                          <a:ea typeface="Times New Roman"/>
                          <a:cs typeface="Times New Roman" pitchFamily="18" charset="0"/>
                        </a:rPr>
                        <a:t> </a:t>
                      </a:r>
                      <a:r>
                        <a:rPr lang="en-IN" sz="700" i="1" dirty="0" smtClean="0">
                          <a:solidFill>
                            <a:srgbClr val="000000"/>
                          </a:solidFill>
                          <a:effectLst/>
                          <a:latin typeface="Times New Roman" pitchFamily="18" charset="0"/>
                          <a:ea typeface="Times New Roman"/>
                          <a:cs typeface="Times New Roman" pitchFamily="18" charset="0"/>
                        </a:rPr>
                        <a:t>et al</a:t>
                      </a:r>
                      <a:r>
                        <a:rPr lang="en-IN" sz="700" i="0" dirty="0" smtClean="0">
                          <a:solidFill>
                            <a:srgbClr val="000000"/>
                          </a:solidFill>
                          <a:effectLst/>
                          <a:latin typeface="Times New Roman" pitchFamily="18" charset="0"/>
                          <a:ea typeface="Times New Roman"/>
                          <a:cs typeface="Times New Roman" pitchFamily="18" charset="0"/>
                        </a:rPr>
                        <a:t>., 2019</a:t>
                      </a:r>
                      <a:endParaRPr lang="en-IN" sz="700" dirty="0">
                        <a:solidFill>
                          <a:srgbClr val="000000"/>
                        </a:solidFill>
                        <a:effectLst/>
                        <a:latin typeface="Times New Roman" pitchFamily="18" charset="0"/>
                        <a:ea typeface="Times New Roman"/>
                        <a:cs typeface="Times New Roman" pitchFamily="18" charset="0"/>
                      </a:endParaRPr>
                    </a:p>
                  </a:txBody>
                  <a:tcPr marL="68580" marR="68580" marT="0" marB="0" anchor="ctr"/>
                </a:tc>
              </a:tr>
              <a:tr h="300606">
                <a:tc>
                  <a:txBody>
                    <a:bodyPr/>
                    <a:lstStyle/>
                    <a:p>
                      <a:pPr algn="ctr">
                        <a:lnSpc>
                          <a:spcPts val="1300"/>
                        </a:lnSpc>
                        <a:spcAft>
                          <a:spcPts val="0"/>
                        </a:spcAft>
                      </a:pPr>
                      <a:r>
                        <a:rPr lang="en-US" sz="700">
                          <a:effectLst/>
                          <a:latin typeface="Times New Roman" pitchFamily="18" charset="0"/>
                          <a:cs typeface="Times New Roman" pitchFamily="18" charset="0"/>
                        </a:rPr>
                        <a:t>Cumin</a:t>
                      </a:r>
                      <a:endParaRPr lang="en-IN" sz="70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ts val="1300"/>
                        </a:lnSpc>
                        <a:spcAft>
                          <a:spcPts val="0"/>
                        </a:spcAft>
                      </a:pPr>
                      <a:r>
                        <a:rPr lang="en-US" sz="700" dirty="0">
                          <a:effectLst/>
                          <a:latin typeface="Times New Roman" pitchFamily="18" charset="0"/>
                          <a:cs typeface="Times New Roman" pitchFamily="18" charset="0"/>
                        </a:rPr>
                        <a:t>UV-Vis spectroscopy</a:t>
                      </a:r>
                      <a:endParaRPr lang="en-IN" sz="700" dirty="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ts val="1300"/>
                        </a:lnSpc>
                        <a:spcAft>
                          <a:spcPts val="0"/>
                        </a:spcAft>
                      </a:pPr>
                      <a:r>
                        <a:rPr lang="en-US" sz="700" dirty="0">
                          <a:effectLst/>
                          <a:latin typeface="Times New Roman" pitchFamily="18" charset="0"/>
                          <a:cs typeface="Times New Roman" pitchFamily="18" charset="0"/>
                        </a:rPr>
                        <a:t>In vitro assay; Inhibition of albumin denaturation assay</a:t>
                      </a:r>
                      <a:endParaRPr lang="en-IN" sz="700" dirty="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ts val="1300"/>
                        </a:lnSpc>
                        <a:spcAft>
                          <a:spcPts val="0"/>
                        </a:spcAft>
                      </a:pPr>
                      <a:r>
                        <a:rPr lang="en-IN" sz="700" dirty="0" smtClean="0">
                          <a:solidFill>
                            <a:srgbClr val="000000"/>
                          </a:solidFill>
                          <a:effectLst/>
                          <a:latin typeface="Times New Roman" pitchFamily="18" charset="0"/>
                          <a:ea typeface="Times New Roman"/>
                          <a:cs typeface="Times New Roman" pitchFamily="18" charset="0"/>
                        </a:rPr>
                        <a:t>Jain </a:t>
                      </a:r>
                      <a:r>
                        <a:rPr lang="en-IN" sz="700" i="1" dirty="0" smtClean="0">
                          <a:solidFill>
                            <a:srgbClr val="000000"/>
                          </a:solidFill>
                          <a:effectLst/>
                          <a:latin typeface="Times New Roman" pitchFamily="18" charset="0"/>
                          <a:ea typeface="Times New Roman"/>
                          <a:cs typeface="Times New Roman" pitchFamily="18" charset="0"/>
                        </a:rPr>
                        <a:t>et al</a:t>
                      </a:r>
                      <a:r>
                        <a:rPr lang="en-IN" sz="700" i="0" dirty="0" smtClean="0">
                          <a:solidFill>
                            <a:srgbClr val="000000"/>
                          </a:solidFill>
                          <a:effectLst/>
                          <a:latin typeface="Times New Roman" pitchFamily="18" charset="0"/>
                          <a:ea typeface="Times New Roman"/>
                          <a:cs typeface="Times New Roman" pitchFamily="18" charset="0"/>
                        </a:rPr>
                        <a:t>., 2019</a:t>
                      </a:r>
                      <a:endParaRPr lang="en-IN" sz="700" dirty="0">
                        <a:solidFill>
                          <a:srgbClr val="000000"/>
                        </a:solidFill>
                        <a:effectLst/>
                        <a:latin typeface="Times New Roman" pitchFamily="18" charset="0"/>
                        <a:ea typeface="Times New Roman"/>
                        <a:cs typeface="Times New Roman" pitchFamily="18" charset="0"/>
                      </a:endParaRPr>
                    </a:p>
                  </a:txBody>
                  <a:tcPr marL="68580" marR="68580" marT="0" marB="0" anchor="ctr"/>
                </a:tc>
              </a:tr>
            </a:tbl>
          </a:graphicData>
        </a:graphic>
      </p:graphicFrame>
      <p:sp>
        <p:nvSpPr>
          <p:cNvPr id="3" name="TextBox 2"/>
          <p:cNvSpPr txBox="1"/>
          <p:nvPr/>
        </p:nvSpPr>
        <p:spPr>
          <a:xfrm>
            <a:off x="5648416" y="4959810"/>
            <a:ext cx="1169432" cy="461665"/>
          </a:xfrm>
          <a:prstGeom prst="rect">
            <a:avLst/>
          </a:prstGeom>
          <a:noFill/>
        </p:spPr>
        <p:txBody>
          <a:bodyPr wrap="square" rtlCol="0">
            <a:spAutoFit/>
          </a:bodyPr>
          <a:lstStyle/>
          <a:p>
            <a:pPr algn="ctr"/>
            <a:r>
              <a:rPr lang="en-IN" sz="800" dirty="0" smtClean="0">
                <a:latin typeface="Times New Roman" pitchFamily="18" charset="0"/>
                <a:cs typeface="Times New Roman" pitchFamily="18" charset="0"/>
              </a:rPr>
              <a:t>Fig: Mechanism of action of silver nanoparticles</a:t>
            </a:r>
            <a:endParaRPr lang="en-IN" sz="800" dirty="0">
              <a:latin typeface="Times New Roman" pitchFamily="18" charset="0"/>
              <a:cs typeface="Times New Roman" pitchFamily="18" charset="0"/>
            </a:endParaRPr>
          </a:p>
        </p:txBody>
      </p:sp>
      <p:sp>
        <p:nvSpPr>
          <p:cNvPr id="22" name="TextBox 21"/>
          <p:cNvSpPr txBox="1"/>
          <p:nvPr/>
        </p:nvSpPr>
        <p:spPr>
          <a:xfrm>
            <a:off x="3336560" y="7452320"/>
            <a:ext cx="3537012" cy="24622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IN" sz="1000" dirty="0" smtClean="0">
                <a:latin typeface="Times New Roman" pitchFamily="18" charset="0"/>
                <a:cs typeface="Times New Roman" pitchFamily="18" charset="0"/>
              </a:rPr>
              <a:t>Conclusion</a:t>
            </a:r>
            <a:endParaRPr lang="en-IN" sz="1000" dirty="0">
              <a:latin typeface="Times New Roman" pitchFamily="18" charset="0"/>
              <a:cs typeface="Times New Roman" pitchFamily="18" charset="0"/>
            </a:endParaRPr>
          </a:p>
        </p:txBody>
      </p:sp>
      <p:sp>
        <p:nvSpPr>
          <p:cNvPr id="23" name="TextBox 22"/>
          <p:cNvSpPr txBox="1"/>
          <p:nvPr/>
        </p:nvSpPr>
        <p:spPr>
          <a:xfrm>
            <a:off x="3348308" y="7810905"/>
            <a:ext cx="3509692" cy="830997"/>
          </a:xfrm>
          <a:prstGeom prst="rect">
            <a:avLst/>
          </a:prstGeom>
          <a:noFill/>
        </p:spPr>
        <p:txBody>
          <a:bodyPr wrap="square" rtlCol="0">
            <a:spAutoFit/>
          </a:bodyPr>
          <a:lstStyle/>
          <a:p>
            <a:pPr marL="171450" indent="-171450" algn="just">
              <a:buFont typeface="Arial" pitchFamily="34" charset="0"/>
              <a:buChar char="•"/>
            </a:pPr>
            <a:r>
              <a:rPr lang="en-IN" sz="800" dirty="0" smtClean="0">
                <a:latin typeface="Times New Roman" pitchFamily="18" charset="0"/>
                <a:cs typeface="Times New Roman" pitchFamily="18" charset="0"/>
              </a:rPr>
              <a:t>Essential oils can be a great alternative medicine for the treatment of inflammation with less number of side effects.</a:t>
            </a:r>
          </a:p>
          <a:p>
            <a:pPr marL="171450" indent="-171450" algn="just">
              <a:buFont typeface="Arial" pitchFamily="34" charset="0"/>
              <a:buChar char="•"/>
            </a:pPr>
            <a:r>
              <a:rPr lang="en-IN" sz="800" dirty="0" smtClean="0">
                <a:latin typeface="Times New Roman" pitchFamily="18" charset="0"/>
                <a:cs typeface="Times New Roman" pitchFamily="18" charset="0"/>
              </a:rPr>
              <a:t>Adding essential oil as a capping agent can act as synergistic action and show better anti-inflammatory agent than the essential oil alone.</a:t>
            </a:r>
          </a:p>
          <a:p>
            <a:pPr marL="171450" indent="-171450" algn="just">
              <a:buFont typeface="Arial" pitchFamily="34" charset="0"/>
              <a:buChar char="•"/>
            </a:pPr>
            <a:r>
              <a:rPr lang="en-IN" sz="800" dirty="0" smtClean="0">
                <a:latin typeface="Times New Roman" pitchFamily="18" charset="0"/>
                <a:cs typeface="Times New Roman" pitchFamily="18" charset="0"/>
              </a:rPr>
              <a:t>There is lack of proper animal study which gives the scope for research in future.</a:t>
            </a:r>
            <a:endParaRPr lang="en-IN" sz="800" dirty="0">
              <a:latin typeface="Times New Roman" pitchFamily="18" charset="0"/>
              <a:cs typeface="Times New Roman" pitchFamily="18" charset="0"/>
            </a:endParaRPr>
          </a:p>
        </p:txBody>
      </p:sp>
    </p:spTree>
    <p:extLst>
      <p:ext uri="{BB962C8B-B14F-4D97-AF65-F5344CB8AC3E}">
        <p14:creationId xmlns:p14="http://schemas.microsoft.com/office/powerpoint/2010/main" val="2593544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711</Words>
  <Application>Microsoft Office PowerPoint</Application>
  <PresentationFormat>On-screen Show (4:3)</PresentationFormat>
  <Paragraphs>75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Shreyashi Pal</dc:creator>
  <cp:lastModifiedBy>Shreyashi Pal</cp:lastModifiedBy>
  <cp:revision>15</cp:revision>
  <dcterms:created xsi:type="dcterms:W3CDTF">2022-03-15T12:58:54Z</dcterms:created>
  <dcterms:modified xsi:type="dcterms:W3CDTF">2022-03-15T17:15:01Z</dcterms:modified>
</cp:coreProperties>
</file>