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1A3EB"/>
    <a:srgbClr val="F56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321AD-6355-4087-BF43-68B912D96D7E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29D7-9201-4589-B299-C31F5BB699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72745" y="1710055"/>
            <a:ext cx="9890125" cy="315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6615" y="2012315"/>
            <a:ext cx="8392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High-capacity zinc vanadium oxides 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with long-term </a:t>
            </a:r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cyclability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 enabled by 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in-situ electrochemical oxidation 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for zinc-ion batteries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29070" y="4974590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latin typeface="Arial" panose="020B0604020202020204" pitchFamily="34" charset="0"/>
                <a:ea typeface="Arial Unicode MS" panose="020B0604020202020204" charset="-122"/>
                <a:cs typeface="Arial" panose="020B0604020202020204" pitchFamily="34" charset="0"/>
              </a:rPr>
              <a:t>Zhangxi</a:t>
            </a:r>
            <a:endParaRPr lang="en-US" altLang="zh-CN" sz="3200" b="1" dirty="0">
              <a:latin typeface="Arial" panose="020B0604020202020204" pitchFamily="34" charset="0"/>
              <a:ea typeface="Arial Unicode MS" panose="020B0604020202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47115" y="1154427"/>
            <a:ext cx="7507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rechargeable aqueous zinc ion batteries hold great promise </a:t>
            </a:r>
          </a:p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are extremely limited by the lack of suitable cathodes.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7115" y="2161378"/>
            <a:ext cx="7478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structural instability and poor conductivity of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vanadide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need </a:t>
            </a:r>
          </a:p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be solved.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7115" y="3125536"/>
            <a:ext cx="7359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introduction of metal ions at interlayers of host materials is </a:t>
            </a:r>
          </a:p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effective modification strategy.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64" y="4132487"/>
            <a:ext cx="3110515" cy="2130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3" y="4132488"/>
            <a:ext cx="3111740" cy="213027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34179"/>
            <a:ext cx="6180083" cy="464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3" y="825538"/>
            <a:ext cx="7693083" cy="16338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3" y="3424553"/>
            <a:ext cx="3449352" cy="2671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00" y="3488072"/>
            <a:ext cx="3626514" cy="26714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34179"/>
            <a:ext cx="6180083" cy="464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 and Materials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5413" y="2757413"/>
            <a:ext cx="783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Scheme 1. Schematic diagram of preparation of VOOH and conversion to ZVO and </a:t>
            </a:r>
          </a:p>
          <a:p>
            <a:r>
              <a:rPr lang="en-US" altLang="zh-CN" dirty="0" smtClean="0"/>
              <a:t>V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O</a:t>
            </a:r>
            <a:r>
              <a:rPr lang="en-US" altLang="zh-CN" sz="1400" dirty="0" smtClean="0"/>
              <a:t>5</a:t>
            </a:r>
            <a:r>
              <a:rPr lang="en-US" altLang="zh-CN" dirty="0" smtClean="0"/>
              <a:t>·nH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O.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25413" y="6179888"/>
            <a:ext cx="707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Fig. 1. V 2p spectra of ZVO and V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O</a:t>
            </a:r>
            <a:r>
              <a:rPr lang="en-US" altLang="zh-CN" sz="1400" dirty="0" smtClean="0"/>
              <a:t>5</a:t>
            </a:r>
            <a:r>
              <a:rPr lang="en-US" altLang="zh-CN" dirty="0" smtClean="0"/>
              <a:t>·nH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O (a) and EDS spectra of ZVO (b).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882823" y="2757413"/>
            <a:ext cx="7378262" cy="2787324"/>
            <a:chOff x="882823" y="2543290"/>
            <a:chExt cx="7378262" cy="2787324"/>
          </a:xfrm>
        </p:grpSpPr>
        <p:sp>
          <p:nvSpPr>
            <p:cNvPr id="11" name="圆角矩形标注 10"/>
            <p:cNvSpPr/>
            <p:nvPr/>
          </p:nvSpPr>
          <p:spPr>
            <a:xfrm rot="10800000">
              <a:off x="882823" y="2543290"/>
              <a:ext cx="7378262" cy="2787324"/>
            </a:xfrm>
            <a:prstGeom prst="wedgeRoundRectCallout">
              <a:avLst>
                <a:gd name="adj1" fmla="val 21047"/>
                <a:gd name="adj2" fmla="val 71550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41A3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944" y="2685869"/>
              <a:ext cx="6801799" cy="243874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890345" y="2685869"/>
              <a:ext cx="515007" cy="162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34179"/>
            <a:ext cx="6180083" cy="464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 and Materials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902650"/>
            <a:ext cx="3288381" cy="24230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34" y="812498"/>
            <a:ext cx="3756572" cy="2460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8" y="3272658"/>
            <a:ext cx="6982529" cy="24084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4374" y="5793708"/>
            <a:ext cx="7772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Fig. 2. Electrochemical properties of ZVO and V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O</a:t>
            </a:r>
            <a:r>
              <a:rPr lang="en-US" altLang="zh-CN" sz="1400" dirty="0" smtClean="0"/>
              <a:t>5</a:t>
            </a:r>
            <a:r>
              <a:rPr lang="en-US" altLang="zh-CN" dirty="0" smtClean="0"/>
              <a:t>·nH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O. (a) Rate performance, </a:t>
            </a:r>
          </a:p>
          <a:p>
            <a:r>
              <a:rPr lang="en-US" altLang="zh-CN" dirty="0" smtClean="0"/>
              <a:t>(b) </a:t>
            </a:r>
            <a:r>
              <a:rPr lang="en-US" altLang="zh-CN" dirty="0" err="1" smtClean="0"/>
              <a:t>cyclability</a:t>
            </a:r>
            <a:r>
              <a:rPr lang="en-US" altLang="zh-CN" dirty="0" smtClean="0"/>
              <a:t> at 0.5 A g</a:t>
            </a:r>
            <a:r>
              <a:rPr lang="en-US" altLang="zh-CN" baseline="30000" dirty="0" smtClean="0"/>
              <a:t>-1</a:t>
            </a:r>
            <a:r>
              <a:rPr lang="en-US" altLang="zh-CN" dirty="0" smtClean="0"/>
              <a:t> and (c) </a:t>
            </a:r>
            <a:r>
              <a:rPr lang="en-US" altLang="zh-CN" dirty="0" err="1" smtClean="0"/>
              <a:t>cyclability</a:t>
            </a:r>
            <a:r>
              <a:rPr lang="en-US" altLang="zh-CN" dirty="0" smtClean="0"/>
              <a:t> at 5 A g</a:t>
            </a:r>
            <a:r>
              <a:rPr lang="en-US" altLang="zh-CN" baseline="30000" dirty="0" smtClean="0"/>
              <a:t>-1</a:t>
            </a:r>
            <a:r>
              <a:rPr lang="en-US" altLang="zh-CN" dirty="0" smtClean="0"/>
              <a:t> of ZVO and V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O</a:t>
            </a:r>
            <a:r>
              <a:rPr lang="en-US" altLang="zh-CN" sz="1400" dirty="0" smtClean="0"/>
              <a:t>5</a:t>
            </a:r>
            <a:r>
              <a:rPr lang="en-US" altLang="zh-CN" dirty="0" smtClean="0"/>
              <a:t>·nH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O.</a:t>
            </a:r>
            <a:endParaRPr lang="zh-CN" altLang="en-US" dirty="0"/>
          </a:p>
        </p:txBody>
      </p:sp>
      <p:grpSp>
        <p:nvGrpSpPr>
          <p:cNvPr id="117" name="组合 116"/>
          <p:cNvGrpSpPr/>
          <p:nvPr/>
        </p:nvGrpSpPr>
        <p:grpSpPr>
          <a:xfrm>
            <a:off x="904735" y="3216105"/>
            <a:ext cx="7280833" cy="2468542"/>
            <a:chOff x="904735" y="3216105"/>
            <a:chExt cx="7280833" cy="2468542"/>
          </a:xfrm>
        </p:grpSpPr>
        <p:sp>
          <p:nvSpPr>
            <p:cNvPr id="10" name="矩形 9"/>
            <p:cNvSpPr/>
            <p:nvPr/>
          </p:nvSpPr>
          <p:spPr>
            <a:xfrm>
              <a:off x="904735" y="3216105"/>
              <a:ext cx="7280833" cy="246854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41A3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1444330" y="3438272"/>
              <a:ext cx="6201644" cy="2007252"/>
              <a:chOff x="1723696" y="3417376"/>
              <a:chExt cx="6201644" cy="2007252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870839" y="4197571"/>
                <a:ext cx="504498" cy="210207"/>
                <a:chOff x="1923391" y="2012727"/>
                <a:chExt cx="504498" cy="210207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923391" y="2028494"/>
                  <a:ext cx="396000" cy="17726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56854"/>
                    </a:gs>
                    <a:gs pos="0">
                      <a:srgbClr val="F56854">
                        <a:alpha val="50000"/>
                      </a:srgbClr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2228193" y="2012727"/>
                  <a:ext cx="199696" cy="210207"/>
                </a:xfrm>
                <a:prstGeom prst="ellipse">
                  <a:avLst/>
                </a:prstGeom>
                <a:solidFill>
                  <a:srgbClr val="F568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1723696" y="395058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996965" y="395058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270234" y="395058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554013" y="395058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37792" y="395058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126825" y="395058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400094" y="395058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673363" y="395058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46632" y="395058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723696" y="4828197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996965" y="4828197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270234" y="4828197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554013" y="4828197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37792" y="4828197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126825" y="4828197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400094" y="4828197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673363" y="4828197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46632" y="4828197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933844" y="3778868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207113" y="3778868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480382" y="3778868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764161" y="3778868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6047940" y="3778868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6326463" y="3778868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 rot="20921730">
                <a:off x="6664003" y="3746856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 rot="21063143">
                <a:off x="7096649" y="3657146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 rot="20223843">
                <a:off x="7472816" y="3417376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4933844" y="502434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207113" y="502434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480382" y="502434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5764161" y="502434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6047940" y="502434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6326463" y="502434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 rot="822755">
                <a:off x="6673615" y="5024341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 rot="1113064">
                <a:off x="7105739" y="5078936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 rot="847297">
                <a:off x="7652071" y="5245952"/>
                <a:ext cx="273269" cy="1786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1839312" y="4108234"/>
                <a:ext cx="78827" cy="630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1839312" y="4171296"/>
                <a:ext cx="78827" cy="420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1834058" y="4218594"/>
                <a:ext cx="78827" cy="630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844568" y="4281656"/>
                <a:ext cx="78827" cy="420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2511973" y="4378878"/>
                <a:ext cx="199696" cy="210207"/>
              </a:xfrm>
              <a:prstGeom prst="ellipse">
                <a:avLst/>
              </a:prstGeom>
              <a:solidFill>
                <a:srgbClr val="F568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231931" y="4381506"/>
                <a:ext cx="199696" cy="210207"/>
              </a:xfrm>
              <a:prstGeom prst="ellipse">
                <a:avLst/>
              </a:prstGeom>
              <a:solidFill>
                <a:srgbClr val="F568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941377" y="4384133"/>
                <a:ext cx="199696" cy="210207"/>
              </a:xfrm>
              <a:prstGeom prst="ellipse">
                <a:avLst/>
              </a:prstGeom>
              <a:solidFill>
                <a:srgbClr val="F568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 flipH="1">
                <a:off x="1855077" y="4323696"/>
                <a:ext cx="78827" cy="630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组合 57"/>
              <p:cNvGrpSpPr/>
              <p:nvPr/>
            </p:nvGrpSpPr>
            <p:grpSpPr>
              <a:xfrm>
                <a:off x="1828804" y="4565433"/>
                <a:ext cx="99846" cy="268014"/>
                <a:chOff x="1881356" y="2380589"/>
                <a:chExt cx="99846" cy="268014"/>
              </a:xfrm>
            </p:grpSpPr>
            <p:cxnSp>
              <p:nvCxnSpPr>
                <p:cNvPr id="59" name="直接连接符 58"/>
                <p:cNvCxnSpPr/>
                <p:nvPr/>
              </p:nvCxnSpPr>
              <p:spPr>
                <a:xfrm>
                  <a:off x="1886610" y="244365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H="1">
                  <a:off x="1881356" y="248043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1891866" y="254350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 flipH="1">
                  <a:off x="1902375" y="2585541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1886610" y="238058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椭圆 63"/>
              <p:cNvSpPr/>
              <p:nvPr/>
            </p:nvSpPr>
            <p:spPr>
              <a:xfrm>
                <a:off x="1786759" y="4381506"/>
                <a:ext cx="199696" cy="210207"/>
              </a:xfrm>
              <a:prstGeom prst="ellipse">
                <a:avLst/>
              </a:prstGeom>
              <a:solidFill>
                <a:srgbClr val="F568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3988676" y="4572004"/>
                <a:ext cx="99846" cy="268014"/>
                <a:chOff x="1881356" y="2380589"/>
                <a:chExt cx="99846" cy="268014"/>
              </a:xfrm>
            </p:grpSpPr>
            <p:cxnSp>
              <p:nvCxnSpPr>
                <p:cNvPr id="66" name="直接连接符 65"/>
                <p:cNvCxnSpPr/>
                <p:nvPr/>
              </p:nvCxnSpPr>
              <p:spPr>
                <a:xfrm>
                  <a:off x="1886610" y="244365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1881356" y="248043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891866" y="254350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 flipH="1">
                  <a:off x="1902375" y="2585541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 flipH="1">
                  <a:off x="1886610" y="238058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组合 70"/>
              <p:cNvGrpSpPr/>
              <p:nvPr/>
            </p:nvGrpSpPr>
            <p:grpSpPr>
              <a:xfrm>
                <a:off x="4004441" y="4131884"/>
                <a:ext cx="99846" cy="268014"/>
                <a:chOff x="1881356" y="2380589"/>
                <a:chExt cx="99846" cy="268014"/>
              </a:xfrm>
            </p:grpSpPr>
            <p:cxnSp>
              <p:nvCxnSpPr>
                <p:cNvPr id="72" name="直接连接符 71"/>
                <p:cNvCxnSpPr/>
                <p:nvPr/>
              </p:nvCxnSpPr>
              <p:spPr>
                <a:xfrm>
                  <a:off x="1886610" y="244365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flipH="1">
                  <a:off x="1881356" y="248043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891866" y="254350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1902375" y="2585541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 flipH="1">
                  <a:off x="1886610" y="238058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组合 76"/>
              <p:cNvGrpSpPr/>
              <p:nvPr/>
            </p:nvGrpSpPr>
            <p:grpSpPr>
              <a:xfrm>
                <a:off x="2572406" y="4118744"/>
                <a:ext cx="99846" cy="268014"/>
                <a:chOff x="1881356" y="2380589"/>
                <a:chExt cx="99846" cy="268014"/>
              </a:xfrm>
            </p:grpSpPr>
            <p:cxnSp>
              <p:nvCxnSpPr>
                <p:cNvPr id="78" name="直接连接符 77"/>
                <p:cNvCxnSpPr/>
                <p:nvPr/>
              </p:nvCxnSpPr>
              <p:spPr>
                <a:xfrm>
                  <a:off x="1886610" y="244365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flipH="1">
                  <a:off x="1881356" y="248043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1891866" y="254350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 flipH="1">
                  <a:off x="1902375" y="2585541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 flipH="1">
                  <a:off x="1886610" y="238058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组合 82"/>
              <p:cNvGrpSpPr/>
              <p:nvPr/>
            </p:nvGrpSpPr>
            <p:grpSpPr>
              <a:xfrm>
                <a:off x="3300250" y="4102979"/>
                <a:ext cx="99846" cy="268014"/>
                <a:chOff x="1881356" y="2380589"/>
                <a:chExt cx="99846" cy="268014"/>
              </a:xfrm>
            </p:grpSpPr>
            <p:cxnSp>
              <p:nvCxnSpPr>
                <p:cNvPr id="84" name="直接连接符 83"/>
                <p:cNvCxnSpPr/>
                <p:nvPr/>
              </p:nvCxnSpPr>
              <p:spPr>
                <a:xfrm>
                  <a:off x="1886610" y="244365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 flipH="1">
                  <a:off x="1881356" y="248043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891866" y="254350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flipH="1">
                  <a:off x="1902375" y="2585541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1886610" y="238058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组合 88"/>
              <p:cNvGrpSpPr/>
              <p:nvPr/>
            </p:nvGrpSpPr>
            <p:grpSpPr>
              <a:xfrm>
                <a:off x="2537592" y="4591713"/>
                <a:ext cx="99846" cy="268014"/>
                <a:chOff x="1881356" y="2380589"/>
                <a:chExt cx="99846" cy="268014"/>
              </a:xfrm>
            </p:grpSpPr>
            <p:cxnSp>
              <p:nvCxnSpPr>
                <p:cNvPr id="90" name="直接连接符 89"/>
                <p:cNvCxnSpPr/>
                <p:nvPr/>
              </p:nvCxnSpPr>
              <p:spPr>
                <a:xfrm>
                  <a:off x="1886610" y="244365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>
                  <a:off x="1881356" y="248043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1891866" y="254350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 flipH="1">
                  <a:off x="1902375" y="2585541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 flipH="1">
                  <a:off x="1886610" y="238058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组合 94"/>
              <p:cNvGrpSpPr/>
              <p:nvPr/>
            </p:nvGrpSpPr>
            <p:grpSpPr>
              <a:xfrm>
                <a:off x="3263463" y="4591713"/>
                <a:ext cx="99846" cy="268014"/>
                <a:chOff x="1881356" y="2380589"/>
                <a:chExt cx="99846" cy="268014"/>
              </a:xfrm>
            </p:grpSpPr>
            <p:cxnSp>
              <p:nvCxnSpPr>
                <p:cNvPr id="96" name="直接连接符 95"/>
                <p:cNvCxnSpPr/>
                <p:nvPr/>
              </p:nvCxnSpPr>
              <p:spPr>
                <a:xfrm>
                  <a:off x="1886610" y="244365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 flipH="1">
                  <a:off x="1881356" y="248043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/>
                <p:cNvCxnSpPr/>
                <p:nvPr/>
              </p:nvCxnSpPr>
              <p:spPr>
                <a:xfrm>
                  <a:off x="1891866" y="2543501"/>
                  <a:ext cx="78827" cy="42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flipH="1">
                  <a:off x="1902375" y="2585541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/>
                <p:nvPr/>
              </p:nvCxnSpPr>
              <p:spPr>
                <a:xfrm flipH="1">
                  <a:off x="1886610" y="2380589"/>
                  <a:ext cx="78827" cy="630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组合 100"/>
              <p:cNvGrpSpPr/>
              <p:nvPr/>
            </p:nvGrpSpPr>
            <p:grpSpPr>
              <a:xfrm>
                <a:off x="2727433" y="4602215"/>
                <a:ext cx="504498" cy="210207"/>
                <a:chOff x="1923391" y="2012727"/>
                <a:chExt cx="504498" cy="210207"/>
              </a:xfrm>
            </p:grpSpPr>
            <p:sp>
              <p:nvSpPr>
                <p:cNvPr id="102" name="矩形 101"/>
                <p:cNvSpPr/>
                <p:nvPr/>
              </p:nvSpPr>
              <p:spPr>
                <a:xfrm>
                  <a:off x="1923391" y="2028494"/>
                  <a:ext cx="396000" cy="17726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56854"/>
                    </a:gs>
                    <a:gs pos="0">
                      <a:srgbClr val="F56854">
                        <a:alpha val="50000"/>
                      </a:srgbClr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2228193" y="2012727"/>
                  <a:ext cx="199696" cy="210207"/>
                </a:xfrm>
                <a:prstGeom prst="ellipse">
                  <a:avLst/>
                </a:prstGeom>
                <a:solidFill>
                  <a:srgbClr val="F568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" name="组合 103"/>
              <p:cNvGrpSpPr/>
              <p:nvPr/>
            </p:nvGrpSpPr>
            <p:grpSpPr>
              <a:xfrm>
                <a:off x="3452647" y="4181808"/>
                <a:ext cx="504498" cy="210207"/>
                <a:chOff x="1923391" y="2012727"/>
                <a:chExt cx="504498" cy="210207"/>
              </a:xfrm>
            </p:grpSpPr>
            <p:sp>
              <p:nvSpPr>
                <p:cNvPr id="105" name="矩形 104"/>
                <p:cNvSpPr/>
                <p:nvPr/>
              </p:nvSpPr>
              <p:spPr>
                <a:xfrm>
                  <a:off x="1923391" y="2028494"/>
                  <a:ext cx="396000" cy="17726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56854"/>
                    </a:gs>
                    <a:gs pos="0">
                      <a:srgbClr val="F56854">
                        <a:alpha val="50000"/>
                      </a:srgbClr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2228193" y="2012727"/>
                  <a:ext cx="199696" cy="210207"/>
                </a:xfrm>
                <a:prstGeom prst="ellipse">
                  <a:avLst/>
                </a:prstGeom>
                <a:solidFill>
                  <a:srgbClr val="F568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" name="组合 106"/>
              <p:cNvGrpSpPr/>
              <p:nvPr/>
            </p:nvGrpSpPr>
            <p:grpSpPr>
              <a:xfrm>
                <a:off x="5816711" y="4769458"/>
                <a:ext cx="504498" cy="210207"/>
                <a:chOff x="1923391" y="2012727"/>
                <a:chExt cx="504498" cy="210207"/>
              </a:xfrm>
            </p:grpSpPr>
            <p:sp>
              <p:nvSpPr>
                <p:cNvPr id="108" name="矩形 107"/>
                <p:cNvSpPr/>
                <p:nvPr/>
              </p:nvSpPr>
              <p:spPr>
                <a:xfrm>
                  <a:off x="1923391" y="2028494"/>
                  <a:ext cx="396000" cy="17726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56854"/>
                    </a:gs>
                    <a:gs pos="0">
                      <a:srgbClr val="F56854">
                        <a:alpha val="50000"/>
                      </a:srgbClr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椭圆 108"/>
                <p:cNvSpPr/>
                <p:nvPr/>
              </p:nvSpPr>
              <p:spPr>
                <a:xfrm>
                  <a:off x="2228193" y="2012727"/>
                  <a:ext cx="199696" cy="210207"/>
                </a:xfrm>
                <a:prstGeom prst="ellipse">
                  <a:avLst/>
                </a:prstGeom>
                <a:solidFill>
                  <a:srgbClr val="F568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5112518" y="4309636"/>
                <a:ext cx="504498" cy="210207"/>
                <a:chOff x="1923391" y="2012727"/>
                <a:chExt cx="504498" cy="210207"/>
              </a:xfrm>
            </p:grpSpPr>
            <p:sp>
              <p:nvSpPr>
                <p:cNvPr id="111" name="矩形 110"/>
                <p:cNvSpPr/>
                <p:nvPr/>
              </p:nvSpPr>
              <p:spPr>
                <a:xfrm>
                  <a:off x="1923391" y="2028494"/>
                  <a:ext cx="396000" cy="17726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56854"/>
                    </a:gs>
                    <a:gs pos="0">
                      <a:srgbClr val="F56854">
                        <a:alpha val="50000"/>
                      </a:srgbClr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2228193" y="2012727"/>
                  <a:ext cx="199696" cy="210207"/>
                </a:xfrm>
                <a:prstGeom prst="ellipse">
                  <a:avLst/>
                </a:prstGeom>
                <a:solidFill>
                  <a:srgbClr val="F568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6013011" y="3973308"/>
                <a:ext cx="504498" cy="210207"/>
                <a:chOff x="1923391" y="2012727"/>
                <a:chExt cx="504498" cy="210207"/>
              </a:xfrm>
            </p:grpSpPr>
            <p:sp>
              <p:nvSpPr>
                <p:cNvPr id="114" name="矩形 113"/>
                <p:cNvSpPr/>
                <p:nvPr/>
              </p:nvSpPr>
              <p:spPr>
                <a:xfrm>
                  <a:off x="1923391" y="2028494"/>
                  <a:ext cx="396000" cy="17726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56854"/>
                    </a:gs>
                    <a:gs pos="0">
                      <a:srgbClr val="F56854">
                        <a:alpha val="50000"/>
                      </a:srgbClr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2228193" y="2012727"/>
                  <a:ext cx="199696" cy="210207"/>
                </a:xfrm>
                <a:prstGeom prst="ellipse">
                  <a:avLst/>
                </a:prstGeom>
                <a:solidFill>
                  <a:srgbClr val="F568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7" y="998481"/>
            <a:ext cx="2677505" cy="19837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91" y="998481"/>
            <a:ext cx="2630309" cy="1983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09" y="998481"/>
            <a:ext cx="2545424" cy="19837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7" y="2982265"/>
            <a:ext cx="2020637" cy="19996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14" y="2982265"/>
            <a:ext cx="2047732" cy="19996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46" y="2982265"/>
            <a:ext cx="2049791" cy="19996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78" y="2982265"/>
            <a:ext cx="2014435" cy="19996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34179"/>
            <a:ext cx="6180083" cy="464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Electrochemical properties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8347" y="5281360"/>
            <a:ext cx="8419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Fig. 3. EIS patterns of all samples (a), CV profiles of ZVO-2 at different scan rates (b), the </a:t>
            </a:r>
          </a:p>
          <a:p>
            <a:r>
              <a:rPr lang="en-US" altLang="zh-CN" dirty="0" smtClean="0"/>
              <a:t>contribution ratio of capacitive capacities in ZVO-2 (c), GITT profiles and diffusion </a:t>
            </a:r>
          </a:p>
          <a:p>
            <a:r>
              <a:rPr lang="en-US" altLang="zh-CN" dirty="0" smtClean="0"/>
              <a:t>coefficients of all samples (d).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2759" y="1650124"/>
            <a:ext cx="9890235" cy="196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66041" y="2009056"/>
            <a:ext cx="4101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/>
              <a:t>Thank you!</a:t>
            </a:r>
            <a:endParaRPr lang="zh-CN" altLang="en-US" sz="6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881244" y="3867809"/>
            <a:ext cx="4112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Email:1019208029@tju.edu.cn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sunxh@tju.edu.cn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206</Words>
  <Application>Microsoft Office PowerPoint</Application>
  <PresentationFormat>全屏显示(4:3)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 Unicode MS</vt:lpstr>
      <vt:lpstr>等线</vt:lpstr>
      <vt:lpstr>等线 Light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ZN</dc:creator>
  <cp:lastModifiedBy>ZN</cp:lastModifiedBy>
  <cp:revision>29</cp:revision>
  <dcterms:created xsi:type="dcterms:W3CDTF">2022-03-09T08:03:00Z</dcterms:created>
  <dcterms:modified xsi:type="dcterms:W3CDTF">2022-04-09T03:22:19Z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2052-11.1.0.9991</vt:lpwstr>
  </property>
</Properties>
</file>