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4" r:id="rId2"/>
    <p:sldId id="258" r:id="rId3"/>
    <p:sldId id="265"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B7C"/>
    <a:srgbClr val="EAEAEA"/>
    <a:srgbClr val="FCFBF2"/>
    <a:srgbClr val="000000"/>
    <a:srgbClr val="EBE4AF"/>
    <a:srgbClr val="EBFFFF"/>
    <a:srgbClr val="073759"/>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0" d="100"/>
          <a:sy n="150" d="100"/>
        </p:scale>
        <p:origin x="209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3/14/2022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‹N›</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3/14/2022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‹N›</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3/14/2022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‹N›</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3/14/2022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‹N›</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28939591-1FE3-4926-B08F-D4925310DA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37036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4">
            <a:extLst>
              <a:ext uri="{FF2B5EF4-FFF2-40B4-BE49-F238E27FC236}">
                <a16:creationId xmlns:a16="http://schemas.microsoft.com/office/drawing/2014/main" id="{76435C6D-AB26-49C4-801B-EE6DBDE4B8FA}"/>
              </a:ext>
            </a:extLst>
          </p:cNvPr>
          <p:cNvSpPr>
            <a:spLocks noChangeArrowheads="1"/>
          </p:cNvSpPr>
          <p:nvPr/>
        </p:nvSpPr>
        <p:spPr bwMode="auto">
          <a:xfrm>
            <a:off x="565150" y="3818971"/>
            <a:ext cx="797622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Maddalena Sguizzato</a:t>
            </a:r>
            <a:r>
              <a:rPr kumimoji="0" lang="it-IT" altLang="it-IT" sz="1400" b="1" i="0" u="none" strike="noStrike" cap="none" normalizeH="0" baseline="3000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a:t>
            </a:r>
            <a:r>
              <a:rPr kumimoji="0" lang="it-IT" altLang="it-IT" sz="14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Francesca Ferrara</a:t>
            </a:r>
            <a:r>
              <a:rPr kumimoji="0" lang="it-IT" altLang="it-IT" sz="1400" b="1" i="0" u="none" strike="noStrike" cap="none" normalizeH="0" baseline="3000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a:t>
            </a:r>
            <a:r>
              <a:rPr kumimoji="0" lang="it-IT" altLang="it-IT" sz="14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Paolo Mariani</a:t>
            </a:r>
            <a:r>
              <a:rPr kumimoji="0" lang="it-IT" altLang="it-IT" sz="1400" b="1" i="0" u="none" strike="noStrike" cap="none" normalizeH="0" baseline="3000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a:t>
            </a:r>
            <a:r>
              <a:rPr kumimoji="0" lang="it-IT" altLang="it-IT" sz="14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Maria Grazia Ortore</a:t>
            </a:r>
            <a:r>
              <a:rPr kumimoji="0" lang="it-IT" altLang="it-IT" sz="1400" b="1" i="0" u="none" strike="noStrike" cap="none" normalizeH="0" baseline="3000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a:t>
            </a:r>
            <a:r>
              <a:rPr kumimoji="0" lang="it-IT" altLang="it-IT" sz="14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Alessia Pepe</a:t>
            </a:r>
            <a:r>
              <a:rPr kumimoji="0" lang="it-IT" altLang="it-IT" sz="1400" b="1" i="0" u="none" strike="noStrike" cap="none" normalizeH="0" baseline="3000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a:t>
            </a:r>
            <a:r>
              <a:rPr kumimoji="0" lang="it-IT" altLang="it-IT" sz="14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Rita Cortesi</a:t>
            </a:r>
            <a:r>
              <a:rPr kumimoji="0" lang="it-IT" altLang="it-IT" sz="1400" b="1" i="0" u="none" strike="noStrike" cap="none" normalizeH="0" baseline="3000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a:t>
            </a:r>
            <a:r>
              <a:rPr kumimoji="0" lang="it-IT" altLang="it-IT" sz="14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Mascia Benedusi</a:t>
            </a:r>
            <a:r>
              <a:rPr kumimoji="0" lang="it-IT" altLang="it-IT" sz="1400" b="1" i="0" u="none" strike="noStrike" cap="none" normalizeH="0" baseline="3000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a:t>
            </a:r>
            <a:r>
              <a:rPr kumimoji="0" lang="it-IT" altLang="it-IT" sz="14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Giuseppe Valacchi</a:t>
            </a:r>
            <a:r>
              <a:rPr kumimoji="0" lang="it-IT" altLang="it-IT" sz="1400" b="1" i="0" u="none" strike="noStrike" cap="none" normalizeH="0" baseline="3000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2,4,5* </a:t>
            </a:r>
            <a:r>
              <a:rPr kumimoji="0" lang="it-IT" altLang="it-IT" sz="14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and Elisabetta Esposito</a:t>
            </a:r>
            <a:r>
              <a:rPr kumimoji="0" lang="it-IT" altLang="it-IT" sz="1400" b="1" i="0" u="none" strike="noStrike" cap="none" normalizeH="0" baseline="3000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a:t>
            </a:r>
            <a:r>
              <a:rPr kumimoji="0" lang="it-IT" altLang="it-IT" sz="14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kumimoji="0" lang="it-IT" altLang="it-IT" sz="3200" b="0" i="0" u="none" strike="noStrike" cap="none" normalizeH="0" baseline="0" dirty="0">
              <a:ln>
                <a:noFill/>
              </a:ln>
              <a:solidFill>
                <a:schemeClr val="tx1"/>
              </a:solidFill>
              <a:effectLst/>
              <a:latin typeface="Arial" panose="020B0604020202020204" pitchFamily="34" charset="0"/>
            </a:endParaRPr>
          </a:p>
        </p:txBody>
      </p:sp>
      <p:sp>
        <p:nvSpPr>
          <p:cNvPr id="4" name="Rectangle 5">
            <a:extLst>
              <a:ext uri="{FF2B5EF4-FFF2-40B4-BE49-F238E27FC236}">
                <a16:creationId xmlns:a16="http://schemas.microsoft.com/office/drawing/2014/main" id="{F0CB05D4-7967-4D4B-982E-1CE989FD1806}"/>
              </a:ext>
            </a:extLst>
          </p:cNvPr>
          <p:cNvSpPr>
            <a:spLocks noChangeArrowheads="1"/>
          </p:cNvSpPr>
          <p:nvPr/>
        </p:nvSpPr>
        <p:spPr bwMode="auto">
          <a:xfrm>
            <a:off x="508067" y="4352699"/>
            <a:ext cx="8493834" cy="145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it-IT" sz="1000" b="0" i="0" u="none" strike="noStrike" cap="none" normalizeH="0" baseline="3000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1000" b="0" i="0" u="none" strike="noStrike" cap="none" normalizeH="0" baseline="3000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a:t>
            </a:r>
            <a:r>
              <a:rPr kumimoji="0" lang="en-GB"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Department of Chemical and Pharmaceutical Sciences,, University of Ferrara, I-44121 Ferrara, Italy</a:t>
            </a:r>
            <a:r>
              <a:rPr kumimoji="0" lang="en-US"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sgzmdl@unife.it (M.S.); crt@unife.it (R.C.); ese@unife.it (E.E.);</a:t>
            </a:r>
            <a:endParaRPr kumimoji="0" lang="it-IT" altLang="it-IT"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1000" b="0" i="0" u="none" strike="noStrike" cap="none" normalizeH="0" baseline="3000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a:t>
            </a:r>
            <a:r>
              <a:rPr kumimoji="0" lang="en-US"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Department of Neurosciences and Rehabilitation, University of Ferrara, Ferrara; </a:t>
            </a:r>
            <a:r>
              <a:rPr kumimoji="0" lang="en-GB"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I-44121 Ferrara, Italy; frrfnc3@unife.it (F.F.);</a:t>
            </a:r>
            <a:r>
              <a:rPr kumimoji="0" lang="en-US"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bndmsc@unife.it (M.B.); vlcgpp@unife.it (G.V.);</a:t>
            </a:r>
            <a:endParaRPr kumimoji="0" lang="it-IT" altLang="it-IT"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it-IT" sz="1000" b="0" i="0" u="none" strike="noStrike" cap="none" normalizeH="0" baseline="3000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a:t>
            </a:r>
            <a:r>
              <a:rPr kumimoji="0" lang="en-GB"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Department of Life and Environmental Sciences, </a:t>
            </a:r>
            <a:r>
              <a:rPr kumimoji="0" lang="en-GB" altLang="it-IT" sz="1000" b="0" i="0" u="none" strike="noStrike" cap="none" normalizeH="0" baseline="0" dirty="0" err="1">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Università</a:t>
            </a:r>
            <a:r>
              <a:rPr kumimoji="0" lang="en-GB"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kumimoji="0" lang="en-GB" altLang="it-IT" sz="1000" b="0" i="0" u="none" strike="noStrike" cap="none" normalizeH="0" baseline="0" dirty="0" err="1">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Politecnica</a:t>
            </a:r>
            <a:r>
              <a:rPr kumimoji="0" lang="en-GB"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kumimoji="0" lang="en-GB" altLang="it-IT" sz="1000" b="0" i="0" u="none" strike="noStrike" cap="none" normalizeH="0" baseline="0" dirty="0" err="1">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delle</a:t>
            </a:r>
            <a:r>
              <a:rPr kumimoji="0" lang="en-GB"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Marche, I-60131 Ancona, Italy; p.mariani@staff.univpm.it (P.M.); </a:t>
            </a:r>
            <a:r>
              <a:rPr kumimoji="0" lang="en-GB" altLang="it-IT" sz="1000" b="0" i="0" u="none" strike="noStrike" cap="none" normalizeH="0" baseline="0" dirty="0">
                <a:ln>
                  <a:noFill/>
                </a:ln>
                <a:solidFill>
                  <a:schemeClr val="tx1"/>
                </a:solidFill>
                <a:effectLst/>
                <a:latin typeface="Palatino Linotype" panose="02040502050505030304" pitchFamily="18" charset="0"/>
                <a:ea typeface="Times New Roman" panose="02020603050405020304" pitchFamily="18" charset="0"/>
                <a:cs typeface="Times New Roman" panose="02020603050405020304" pitchFamily="18" charset="0"/>
              </a:rPr>
              <a:t>m.g.ortore@staff.univpm.it (</a:t>
            </a:r>
            <a:r>
              <a:rPr kumimoji="0" lang="en-GB"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M.G.O.); </a:t>
            </a:r>
            <a:r>
              <a:rPr kumimoji="0" lang="en-GB" altLang="it-IT" sz="1000" b="0" i="0" u="none" strike="noStrike" cap="none" normalizeH="0" baseline="0" dirty="0">
                <a:ln>
                  <a:noFill/>
                </a:ln>
                <a:solidFill>
                  <a:schemeClr val="tx1"/>
                </a:solidFill>
                <a:effectLst/>
                <a:latin typeface="Palatino Linotype" panose="02040502050505030304" pitchFamily="18" charset="0"/>
                <a:ea typeface="Times New Roman" panose="02020603050405020304" pitchFamily="18" charset="0"/>
                <a:cs typeface="Times New Roman" panose="02020603050405020304" pitchFamily="18" charset="0"/>
              </a:rPr>
              <a:t>a.pepe@pm.univpm.it (</a:t>
            </a:r>
            <a:r>
              <a:rPr kumimoji="0" lang="en-GB"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100" b="1" i="0" u="none" strike="noStrike" cap="none" normalizeH="0" baseline="0" dirty="0">
              <a:ln>
                <a:noFill/>
              </a:ln>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100" b="1" i="0" u="none" strike="noStrike" cap="none" normalizeH="0" baseline="0" dirty="0">
                <a:ln>
                  <a:noFill/>
                </a:ln>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t>
            </a:r>
            <a:r>
              <a:rPr kumimoji="0" lang="en-US" altLang="zh-CN" sz="1100" b="0" i="0" u="none" strike="noStrike" cap="none" normalizeH="0" baseline="0" dirty="0">
                <a:ln>
                  <a:noFill/>
                </a:ln>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Correspondence: </a:t>
            </a:r>
            <a:r>
              <a:rPr kumimoji="0" lang="en-US" altLang="zh-CN" sz="1100" b="0" i="0" u="none" strike="noStrike" cap="none" normalizeH="0" baseline="0" dirty="0">
                <a:ln>
                  <a:noFill/>
                </a:ln>
                <a:solidFill>
                  <a:schemeClr val="tx1"/>
                </a:solidFill>
                <a:effectLst/>
                <a:latin typeface="Palatino Linotype" panose="02040502050505030304" pitchFamily="18" charset="0"/>
                <a:ea typeface="SimSun" panose="02010600030101010101" pitchFamily="2" charset="-122"/>
                <a:cs typeface="Times New Roman" panose="02020603050405020304" pitchFamily="18" charset="0"/>
              </a:rPr>
              <a:t>vlcgpp@unife.it (G.V.);  </a:t>
            </a:r>
            <a:r>
              <a:rPr kumimoji="0" lang="en-US" altLang="zh-CN" sz="1100" b="0" i="0" u="none" strike="noStrike" cap="none" normalizeH="0" baseline="0" dirty="0">
                <a:ln>
                  <a:noFill/>
                </a:ln>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ese@unife.it (E.E.) Tel.: +39-0532-455230</a:t>
            </a:r>
            <a:r>
              <a:rPr kumimoji="0" lang="it-IT" altLang="zh-CN" sz="600" b="0" i="0" u="none" strike="noStrike" cap="none" normalizeH="0" baseline="0" dirty="0">
                <a:ln>
                  <a:noFill/>
                </a:ln>
                <a:solidFill>
                  <a:schemeClr val="tx1"/>
                </a:solidFill>
                <a:effectLst/>
              </a:rPr>
              <a:t> </a:t>
            </a:r>
            <a:endParaRPr kumimoji="0" lang="it-IT" altLang="zh-CN" sz="2400" b="0" i="0" u="none" strike="noStrike" cap="none" normalizeH="0" baseline="0" dirty="0">
              <a:ln>
                <a:noFill/>
              </a:ln>
              <a:solidFill>
                <a:schemeClr val="tx1"/>
              </a:solidFill>
              <a:effectLst/>
              <a:latin typeface="Arial" panose="020B0604020202020204" pitchFamily="34" charset="0"/>
            </a:endParaRPr>
          </a:p>
        </p:txBody>
      </p:sp>
      <p:sp>
        <p:nvSpPr>
          <p:cNvPr id="8" name="CasellaDiTesto 7">
            <a:extLst>
              <a:ext uri="{FF2B5EF4-FFF2-40B4-BE49-F238E27FC236}">
                <a16:creationId xmlns:a16="http://schemas.microsoft.com/office/drawing/2014/main" id="{BBBB738B-42DE-41F4-91DC-18FB20754368}"/>
              </a:ext>
            </a:extLst>
          </p:cNvPr>
          <p:cNvSpPr txBox="1"/>
          <p:nvPr/>
        </p:nvSpPr>
        <p:spPr>
          <a:xfrm>
            <a:off x="565150" y="1851818"/>
            <a:ext cx="7575550" cy="83099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2400" b="1" i="0" u="none" strike="noStrike" cap="none" normalizeH="0" baseline="0" dirty="0">
                <a:ln>
                  <a:noFill/>
                </a:ln>
                <a:solidFill>
                  <a:schemeClr val="bg1"/>
                </a:solidFill>
                <a:effectLst/>
                <a:latin typeface="Palatino Linotype" panose="02040502050505030304" pitchFamily="18" charset="0"/>
                <a:ea typeface="Times New Roman" panose="02020603050405020304" pitchFamily="18" charset="0"/>
                <a:cs typeface="Times New Roman" panose="02020603050405020304" pitchFamily="18" charset="0"/>
              </a:rPr>
              <a:t>DESIGN OF NANOVESICULAR SYSTEMS FOR MANGIFERIN TRANSDERMAL DELIVERY </a:t>
            </a:r>
            <a:endParaRPr kumimoji="0" lang="it-IT" altLang="it-IT" sz="600" b="1" i="0" u="none" strike="noStrike" cap="none" normalizeH="0" baseline="0" dirty="0">
              <a:ln>
                <a:noFill/>
              </a:ln>
              <a:solidFill>
                <a:schemeClr val="bg1"/>
              </a:solidFill>
              <a:effectLst/>
            </a:endParaRPr>
          </a:p>
        </p:txBody>
      </p:sp>
      <p:pic>
        <p:nvPicPr>
          <p:cNvPr id="9" name="Immagine 8">
            <a:extLst>
              <a:ext uri="{FF2B5EF4-FFF2-40B4-BE49-F238E27FC236}">
                <a16:creationId xmlns:a16="http://schemas.microsoft.com/office/drawing/2014/main" id="{08F38863-D762-4B37-A39E-D369FC063674}"/>
              </a:ext>
            </a:extLst>
          </p:cNvPr>
          <p:cNvPicPr>
            <a:picLocks noChangeAspect="1"/>
          </p:cNvPicPr>
          <p:nvPr/>
        </p:nvPicPr>
        <p:blipFill>
          <a:blip r:embed="rId3"/>
          <a:stretch>
            <a:fillRect/>
          </a:stretch>
        </p:blipFill>
        <p:spPr>
          <a:xfrm>
            <a:off x="7543800" y="5394433"/>
            <a:ext cx="1337451" cy="1345810"/>
          </a:xfrm>
          <a:prstGeom prst="rect">
            <a:avLst/>
          </a:prstGeom>
        </p:spPr>
      </p:pic>
    </p:spTree>
    <p:extLst>
      <p:ext uri="{BB962C8B-B14F-4D97-AF65-F5344CB8AC3E}">
        <p14:creationId xmlns:p14="http://schemas.microsoft.com/office/powerpoint/2010/main" val="1302581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3204" y="506326"/>
            <a:ext cx="8324591" cy="5262979"/>
          </a:xfrm>
          <a:prstGeom prst="rect">
            <a:avLst/>
          </a:prstGeom>
          <a:noFill/>
        </p:spPr>
        <p:txBody>
          <a:bodyPr wrap="square" rtlCol="0">
            <a:spAutoFit/>
          </a:bodyPr>
          <a:lstStyle/>
          <a:p>
            <a:pPr algn="just"/>
            <a:r>
              <a:rPr lang="en-US" sz="1600" b="1" dirty="0">
                <a:latin typeface="Palatino Linotype" panose="02040502050505030304" pitchFamily="18" charset="0"/>
                <a:cs typeface="Times New Roman" panose="02020603050405020304" pitchFamily="18" charset="0"/>
              </a:rPr>
              <a:t>Abstract: </a:t>
            </a:r>
            <a:r>
              <a:rPr lang="en-US" sz="1600" dirty="0" err="1">
                <a:latin typeface="Palatino Linotype" panose="02040502050505030304" pitchFamily="18" charset="0"/>
                <a:cs typeface="Times New Roman" panose="02020603050405020304" pitchFamily="18" charset="0"/>
              </a:rPr>
              <a:t>Mangiferin</a:t>
            </a:r>
            <a:r>
              <a:rPr lang="en-US" sz="1600" dirty="0">
                <a:latin typeface="Palatino Linotype" panose="02040502050505030304" pitchFamily="18" charset="0"/>
                <a:cs typeface="Times New Roman" panose="02020603050405020304" pitchFamily="18" charset="0"/>
              </a:rPr>
              <a:t> is a natural glucosyl xanthone with antioxidant and anti-inflammatory potential that makes it suitable to treat skin diseases. To promote the transdermal administration of </a:t>
            </a:r>
            <a:r>
              <a:rPr lang="en-US" sz="1600" dirty="0" err="1">
                <a:latin typeface="Palatino Linotype" panose="02040502050505030304" pitchFamily="18" charset="0"/>
                <a:cs typeface="Times New Roman" panose="02020603050405020304" pitchFamily="18" charset="0"/>
              </a:rPr>
              <a:t>mangiferin</a:t>
            </a:r>
            <a:r>
              <a:rPr lang="en-US" sz="1600" dirty="0">
                <a:latin typeface="Palatino Linotype" panose="02040502050505030304" pitchFamily="18" charset="0"/>
                <a:cs typeface="Times New Roman" panose="02020603050405020304" pitchFamily="18" charset="0"/>
              </a:rPr>
              <a:t>, phospholipid based vesicular systems, </a:t>
            </a:r>
            <a:r>
              <a:rPr lang="en-US" sz="1600" dirty="0" err="1">
                <a:latin typeface="Palatino Linotype" panose="02040502050505030304" pitchFamily="18" charset="0"/>
                <a:cs typeface="Times New Roman" panose="02020603050405020304" pitchFamily="18" charset="0"/>
              </a:rPr>
              <a:t>ethosomes</a:t>
            </a:r>
            <a:r>
              <a:rPr lang="en-US" sz="1600" dirty="0">
                <a:latin typeface="Palatino Linotype" panose="02040502050505030304" pitchFamily="18" charset="0"/>
                <a:cs typeface="Times New Roman" panose="02020603050405020304" pitchFamily="18" charset="0"/>
              </a:rPr>
              <a:t> and </a:t>
            </a:r>
            <a:r>
              <a:rPr lang="en-US" sz="1600" dirty="0" err="1">
                <a:latin typeface="Palatino Linotype" panose="02040502050505030304" pitchFamily="18" charset="0"/>
                <a:cs typeface="Times New Roman" panose="02020603050405020304" pitchFamily="18" charset="0"/>
              </a:rPr>
              <a:t>transethosomes</a:t>
            </a:r>
            <a:r>
              <a:rPr lang="en-US" sz="1600" dirty="0">
                <a:latin typeface="Palatino Linotype" panose="02040502050505030304" pitchFamily="18" charset="0"/>
                <a:cs typeface="Times New Roman" panose="02020603050405020304" pitchFamily="18" charset="0"/>
              </a:rPr>
              <a:t>, were produced and characterized. The effect of polysorbate 80 and/or poloxamer 407 in </a:t>
            </a:r>
            <a:r>
              <a:rPr lang="en-US" sz="1600" dirty="0" err="1">
                <a:latin typeface="Palatino Linotype" panose="02040502050505030304" pitchFamily="18" charset="0"/>
                <a:cs typeface="Times New Roman" panose="02020603050405020304" pitchFamily="18" charset="0"/>
              </a:rPr>
              <a:t>transethosome</a:t>
            </a:r>
            <a:r>
              <a:rPr lang="en-US" sz="1600" dirty="0">
                <a:latin typeface="Palatino Linotype" panose="02040502050505030304" pitchFamily="18" charset="0"/>
                <a:cs typeface="Times New Roman" panose="02020603050405020304" pitchFamily="18" charset="0"/>
              </a:rPr>
              <a:t> composition was investigated on vesicles size distribution and morphology by photon </a:t>
            </a:r>
            <a:r>
              <a:rPr lang="en-US" sz="1600" dirty="0" err="1">
                <a:latin typeface="Palatino Linotype" panose="02040502050505030304" pitchFamily="18" charset="0"/>
                <a:cs typeface="Times New Roman" panose="02020603050405020304" pitchFamily="18" charset="0"/>
              </a:rPr>
              <a:t>corre-lation</a:t>
            </a:r>
            <a:r>
              <a:rPr lang="en-US" sz="1600" dirty="0">
                <a:latin typeface="Palatino Linotype" panose="02040502050505030304" pitchFamily="18" charset="0"/>
                <a:cs typeface="Times New Roman" panose="02020603050405020304" pitchFamily="18" charset="0"/>
              </a:rPr>
              <a:t> spectroscopy and transmission electron microscopy. To study the capability of </a:t>
            </a:r>
            <a:r>
              <a:rPr lang="en-US" sz="1600" dirty="0" err="1">
                <a:latin typeface="Palatino Linotype" panose="02040502050505030304" pitchFamily="18" charset="0"/>
                <a:cs typeface="Times New Roman" panose="02020603050405020304" pitchFamily="18" charset="0"/>
              </a:rPr>
              <a:t>ethosome</a:t>
            </a:r>
            <a:r>
              <a:rPr lang="en-US" sz="1600" dirty="0">
                <a:latin typeface="Palatino Linotype" panose="02040502050505030304" pitchFamily="18" charset="0"/>
                <a:cs typeface="Times New Roman" panose="02020603050405020304" pitchFamily="18" charset="0"/>
              </a:rPr>
              <a:t> and </a:t>
            </a:r>
            <a:r>
              <a:rPr lang="en-US" sz="1600" dirty="0" err="1">
                <a:latin typeface="Palatino Linotype" panose="02040502050505030304" pitchFamily="18" charset="0"/>
                <a:cs typeface="Times New Roman" panose="02020603050405020304" pitchFamily="18" charset="0"/>
              </a:rPr>
              <a:t>transethosome</a:t>
            </a:r>
            <a:r>
              <a:rPr lang="en-US" sz="1600" dirty="0">
                <a:latin typeface="Palatino Linotype" panose="02040502050505030304" pitchFamily="18" charset="0"/>
                <a:cs typeface="Times New Roman" panose="02020603050405020304" pitchFamily="18" charset="0"/>
              </a:rPr>
              <a:t> formulations as delivery systems for </a:t>
            </a:r>
            <a:r>
              <a:rPr lang="en-US" sz="1600" dirty="0" err="1">
                <a:latin typeface="Palatino Linotype" panose="02040502050505030304" pitchFamily="18" charset="0"/>
                <a:cs typeface="Times New Roman" panose="02020603050405020304" pitchFamily="18" charset="0"/>
              </a:rPr>
              <a:t>mangiferin</a:t>
            </a:r>
            <a:r>
              <a:rPr lang="en-US" sz="1600" dirty="0">
                <a:latin typeface="Palatino Linotype" panose="02040502050505030304" pitchFamily="18" charset="0"/>
                <a:cs typeface="Times New Roman" panose="02020603050405020304" pitchFamily="18" charset="0"/>
              </a:rPr>
              <a:t>, encapsulation efficiency and in vitro diffusion parameters were evaluated by Franz cells. Mean diameter of vesicles was affected by phosphatidylcholine concentration and by the presence of polysorbate or </a:t>
            </a:r>
            <a:r>
              <a:rPr lang="en-US" sz="1600" dirty="0" err="1">
                <a:latin typeface="Palatino Linotype" panose="02040502050505030304" pitchFamily="18" charset="0"/>
                <a:cs typeface="Times New Roman" panose="02020603050405020304" pitchFamily="18" charset="0"/>
              </a:rPr>
              <a:t>polox-amer</a:t>
            </a:r>
            <a:r>
              <a:rPr lang="en-US" sz="1600" dirty="0">
                <a:latin typeface="Palatino Linotype" panose="02040502050505030304" pitchFamily="18" charset="0"/>
                <a:cs typeface="Times New Roman" panose="02020603050405020304" pitchFamily="18" charset="0"/>
              </a:rPr>
              <a:t>, ranging between 200 and 550 nm. A </a:t>
            </a:r>
            <a:r>
              <a:rPr lang="en-US" sz="1600" dirty="0" err="1">
                <a:latin typeface="Palatino Linotype" panose="02040502050505030304" pitchFamily="18" charset="0"/>
                <a:cs typeface="Times New Roman" panose="02020603050405020304" pitchFamily="18" charset="0"/>
              </a:rPr>
              <a:t>unilamellar</a:t>
            </a:r>
            <a:r>
              <a:rPr lang="en-US" sz="1600" dirty="0">
                <a:latin typeface="Palatino Linotype" panose="02040502050505030304" pitchFamily="18" charset="0"/>
                <a:cs typeface="Times New Roman" panose="02020603050405020304" pitchFamily="18" charset="0"/>
              </a:rPr>
              <a:t> supramolecular structure was detectable in the case of </a:t>
            </a:r>
            <a:r>
              <a:rPr lang="en-US" sz="1600" dirty="0" err="1">
                <a:latin typeface="Palatino Linotype" panose="02040502050505030304" pitchFamily="18" charset="0"/>
                <a:cs typeface="Times New Roman" panose="02020603050405020304" pitchFamily="18" charset="0"/>
              </a:rPr>
              <a:t>ethosome</a:t>
            </a:r>
            <a:r>
              <a:rPr lang="en-US" sz="1600" dirty="0">
                <a:latin typeface="Palatino Linotype" panose="02040502050505030304" pitchFamily="18" charset="0"/>
                <a:cs typeface="Times New Roman" panose="02020603050405020304" pitchFamily="18" charset="0"/>
              </a:rPr>
              <a:t> and polysorbate </a:t>
            </a:r>
            <a:r>
              <a:rPr lang="en-US" sz="1600" dirty="0" err="1">
                <a:latin typeface="Palatino Linotype" panose="02040502050505030304" pitchFamily="18" charset="0"/>
                <a:cs typeface="Times New Roman" panose="02020603050405020304" pitchFamily="18" charset="0"/>
              </a:rPr>
              <a:t>transethosome</a:t>
            </a:r>
            <a:r>
              <a:rPr lang="en-US" sz="1600" dirty="0">
                <a:latin typeface="Palatino Linotype" panose="02040502050505030304" pitchFamily="18" charset="0"/>
                <a:cs typeface="Times New Roman" panose="02020603050405020304" pitchFamily="18" charset="0"/>
              </a:rPr>
              <a:t>, while the presence of poloxamer led to multilamellar structures. The diffusion kinetic of </a:t>
            </a:r>
            <a:r>
              <a:rPr lang="en-US" sz="1600" dirty="0" err="1">
                <a:latin typeface="Palatino Linotype" panose="02040502050505030304" pitchFamily="18" charset="0"/>
                <a:cs typeface="Times New Roman" panose="02020603050405020304" pitchFamily="18" charset="0"/>
              </a:rPr>
              <a:t>mangiferin</a:t>
            </a:r>
            <a:r>
              <a:rPr lang="en-US" sz="1600" dirty="0">
                <a:latin typeface="Palatino Linotype" panose="02040502050505030304" pitchFamily="18" charset="0"/>
                <a:cs typeface="Times New Roman" panose="02020603050405020304" pitchFamily="18" charset="0"/>
              </a:rPr>
              <a:t> was faster in the case of </a:t>
            </a:r>
            <a:r>
              <a:rPr lang="en-US" sz="1600" dirty="0" err="1">
                <a:latin typeface="Palatino Linotype" panose="02040502050505030304" pitchFamily="18" charset="0"/>
                <a:cs typeface="Times New Roman" panose="02020603050405020304" pitchFamily="18" charset="0"/>
              </a:rPr>
              <a:t>transethosomes</a:t>
            </a:r>
            <a:r>
              <a:rPr lang="en-US" sz="1600" dirty="0">
                <a:latin typeface="Palatino Linotype" panose="02040502050505030304" pitchFamily="18" charset="0"/>
                <a:cs typeface="Times New Roman" panose="02020603050405020304" pitchFamily="18" charset="0"/>
              </a:rPr>
              <a:t> produced in the presence of poloxamer. Furthermore, 3D human skin models exposed to ozone enabled to demonstrate the antioxidant and anti-inflammatory effect of </a:t>
            </a:r>
            <a:r>
              <a:rPr lang="en-US" sz="1600" dirty="0" err="1">
                <a:latin typeface="Palatino Linotype" panose="02040502050505030304" pitchFamily="18" charset="0"/>
                <a:cs typeface="Times New Roman" panose="02020603050405020304" pitchFamily="18" charset="0"/>
              </a:rPr>
              <a:t>mangiferin</a:t>
            </a:r>
            <a:r>
              <a:rPr lang="en-US" sz="1600" dirty="0">
                <a:latin typeface="Palatino Linotype" panose="02040502050505030304" pitchFamily="18" charset="0"/>
                <a:cs typeface="Times New Roman" panose="02020603050405020304" pitchFamily="18" charset="0"/>
              </a:rPr>
              <a:t> containing </a:t>
            </a:r>
            <a:r>
              <a:rPr lang="en-US" sz="1600" dirty="0" err="1">
                <a:latin typeface="Palatino Linotype" panose="02040502050505030304" pitchFamily="18" charset="0"/>
                <a:cs typeface="Times New Roman" panose="02020603050405020304" pitchFamily="18" charset="0"/>
              </a:rPr>
              <a:t>transethosomes</a:t>
            </a:r>
            <a:r>
              <a:rPr lang="en-US" sz="1600" dirty="0">
                <a:latin typeface="Palatino Linotype" panose="02040502050505030304" pitchFamily="18" charset="0"/>
                <a:cs typeface="Times New Roman" panose="02020603050405020304" pitchFamily="18" charset="0"/>
              </a:rPr>
              <a:t> against pollutants, especially in the case of vesicles produced in the presence of poloxamer, suggesting their possible application to prevent and treat skin conditions associated to ox-inflammatory mechanisms.</a:t>
            </a:r>
          </a:p>
          <a:p>
            <a:pPr algn="just"/>
            <a:endParaRPr lang="en-US" sz="1600" dirty="0">
              <a:latin typeface="Palatino Linotype" panose="02040502050505030304" pitchFamily="18" charset="0"/>
              <a:cs typeface="Times New Roman" panose="02020603050405020304" pitchFamily="18" charset="0"/>
            </a:endParaRPr>
          </a:p>
          <a:p>
            <a:pPr algn="just"/>
            <a:r>
              <a:rPr lang="fr-FR" sz="1600" b="1" dirty="0">
                <a:latin typeface="Palatino Linotype" panose="02040502050505030304" pitchFamily="18" charset="0"/>
                <a:cs typeface="Times New Roman" panose="02020603050405020304" pitchFamily="18" charset="0"/>
              </a:rPr>
              <a:t>Keywords: </a:t>
            </a:r>
            <a:r>
              <a:rPr lang="en-US" sz="1600" dirty="0" err="1">
                <a:latin typeface="Palatino Linotype" panose="02040502050505030304" pitchFamily="18" charset="0"/>
                <a:cs typeface="Times New Roman" panose="02020603050405020304" pitchFamily="18" charset="0"/>
              </a:rPr>
              <a:t>ethosomes</a:t>
            </a:r>
            <a:r>
              <a:rPr lang="en-US" sz="1600" dirty="0">
                <a:latin typeface="Palatino Linotype" panose="02040502050505030304" pitchFamily="18" charset="0"/>
                <a:cs typeface="Times New Roman" panose="02020603050405020304" pitchFamily="18" charset="0"/>
              </a:rPr>
              <a:t>; </a:t>
            </a:r>
            <a:r>
              <a:rPr lang="en-US" sz="1600" dirty="0" err="1">
                <a:latin typeface="Palatino Linotype" panose="02040502050505030304" pitchFamily="18" charset="0"/>
                <a:cs typeface="Times New Roman" panose="02020603050405020304" pitchFamily="18" charset="0"/>
              </a:rPr>
              <a:t>transethosomes</a:t>
            </a:r>
            <a:r>
              <a:rPr lang="en-US" sz="1600" dirty="0">
                <a:latin typeface="Palatino Linotype" panose="02040502050505030304" pitchFamily="18" charset="0"/>
                <a:cs typeface="Times New Roman" panose="02020603050405020304" pitchFamily="18" charset="0"/>
              </a:rPr>
              <a:t>; </a:t>
            </a:r>
            <a:r>
              <a:rPr lang="en-US" sz="1600" dirty="0" err="1">
                <a:latin typeface="Palatino Linotype" panose="02040502050505030304" pitchFamily="18" charset="0"/>
                <a:cs typeface="Times New Roman" panose="02020603050405020304" pitchFamily="18" charset="0"/>
              </a:rPr>
              <a:t>mangiferin</a:t>
            </a:r>
            <a:r>
              <a:rPr lang="en-US" sz="1600" dirty="0">
                <a:latin typeface="Palatino Linotype" panose="02040502050505030304" pitchFamily="18" charset="0"/>
                <a:cs typeface="Times New Roman" panose="02020603050405020304" pitchFamily="18" charset="0"/>
              </a:rPr>
              <a:t>; Franz cell; antioxidants</a:t>
            </a:r>
            <a:endParaRPr lang="fr-FR" sz="1600" dirty="0">
              <a:latin typeface="Palatino Linotype" panose="02040502050505030304" pitchFamily="18" charset="0"/>
              <a:cs typeface="Times New Roman" panose="0202060305040502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pic>
        <p:nvPicPr>
          <p:cNvPr id="6" name="Picture 2">
            <a:extLst>
              <a:ext uri="{FF2B5EF4-FFF2-40B4-BE49-F238E27FC236}">
                <a16:creationId xmlns:a16="http://schemas.microsoft.com/office/drawing/2014/main" id="{772BA603-8FE4-4A7D-848F-9BDFDA6D8C5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39" t="6516" r="85000" b="63137"/>
          <a:stretch/>
        </p:blipFill>
        <p:spPr bwMode="auto">
          <a:xfrm>
            <a:off x="7917913" y="5638800"/>
            <a:ext cx="1226087"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52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a:extLst>
              <a:ext uri="{FF2B5EF4-FFF2-40B4-BE49-F238E27FC236}">
                <a16:creationId xmlns:a16="http://schemas.microsoft.com/office/drawing/2014/main" id="{8BC89BBE-8284-4394-8465-975A085D2101}"/>
              </a:ext>
            </a:extLst>
          </p:cNvPr>
          <p:cNvGraphicFramePr>
            <a:graphicFrameLocks noGrp="1"/>
          </p:cNvGraphicFramePr>
          <p:nvPr>
            <p:extLst>
              <p:ext uri="{D42A27DB-BD31-4B8C-83A1-F6EECF244321}">
                <p14:modId xmlns:p14="http://schemas.microsoft.com/office/powerpoint/2010/main" val="3893209907"/>
              </p:ext>
            </p:extLst>
          </p:nvPr>
        </p:nvGraphicFramePr>
        <p:xfrm>
          <a:off x="1395121" y="1745213"/>
          <a:ext cx="6477001" cy="1583563"/>
        </p:xfrm>
        <a:graphic>
          <a:graphicData uri="http://schemas.openxmlformats.org/drawingml/2006/table">
            <a:tbl>
              <a:tblPr firstRow="1" firstCol="1" bandRow="1">
                <a:tableStyleId>{5C22544A-7EE6-4342-B048-85BDC9FD1C3A}</a:tableStyleId>
              </a:tblPr>
              <a:tblGrid>
                <a:gridCol w="1062365">
                  <a:extLst>
                    <a:ext uri="{9D8B030D-6E8A-4147-A177-3AD203B41FA5}">
                      <a16:colId xmlns:a16="http://schemas.microsoft.com/office/drawing/2014/main" val="1164923178"/>
                    </a:ext>
                  </a:extLst>
                </a:gridCol>
                <a:gridCol w="1007153">
                  <a:extLst>
                    <a:ext uri="{9D8B030D-6E8A-4147-A177-3AD203B41FA5}">
                      <a16:colId xmlns:a16="http://schemas.microsoft.com/office/drawing/2014/main" val="1798318925"/>
                    </a:ext>
                  </a:extLst>
                </a:gridCol>
                <a:gridCol w="989383">
                  <a:extLst>
                    <a:ext uri="{9D8B030D-6E8A-4147-A177-3AD203B41FA5}">
                      <a16:colId xmlns:a16="http://schemas.microsoft.com/office/drawing/2014/main" val="1575821374"/>
                    </a:ext>
                  </a:extLst>
                </a:gridCol>
                <a:gridCol w="899266">
                  <a:extLst>
                    <a:ext uri="{9D8B030D-6E8A-4147-A177-3AD203B41FA5}">
                      <a16:colId xmlns:a16="http://schemas.microsoft.com/office/drawing/2014/main" val="3228002734"/>
                    </a:ext>
                  </a:extLst>
                </a:gridCol>
                <a:gridCol w="809784">
                  <a:extLst>
                    <a:ext uri="{9D8B030D-6E8A-4147-A177-3AD203B41FA5}">
                      <a16:colId xmlns:a16="http://schemas.microsoft.com/office/drawing/2014/main" val="1926181350"/>
                    </a:ext>
                  </a:extLst>
                </a:gridCol>
                <a:gridCol w="809784">
                  <a:extLst>
                    <a:ext uri="{9D8B030D-6E8A-4147-A177-3AD203B41FA5}">
                      <a16:colId xmlns:a16="http://schemas.microsoft.com/office/drawing/2014/main" val="216916181"/>
                    </a:ext>
                  </a:extLst>
                </a:gridCol>
                <a:gridCol w="899266">
                  <a:extLst>
                    <a:ext uri="{9D8B030D-6E8A-4147-A177-3AD203B41FA5}">
                      <a16:colId xmlns:a16="http://schemas.microsoft.com/office/drawing/2014/main" val="1554461317"/>
                    </a:ext>
                  </a:extLst>
                </a:gridCol>
              </a:tblGrid>
              <a:tr h="0">
                <a:tc>
                  <a:txBody>
                    <a:bodyPr/>
                    <a:lstStyle/>
                    <a:p>
                      <a:pPr algn="ctr">
                        <a:lnSpc>
                          <a:spcPts val="1300"/>
                        </a:lnSpc>
                      </a:pPr>
                      <a:r>
                        <a:rPr lang="en-US" sz="1000">
                          <a:effectLst/>
                        </a:rPr>
                        <a:t>Formulation</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1000">
                          <a:effectLst/>
                        </a:rPr>
                        <a:t>PC</a:t>
                      </a:r>
                      <a:r>
                        <a:rPr lang="en-US" sz="1000" baseline="30000">
                          <a:effectLst/>
                        </a:rPr>
                        <a:t>1</a:t>
                      </a:r>
                      <a:endParaRPr lang="it-IT" sz="1000">
                        <a:effectLst/>
                      </a:endParaRPr>
                    </a:p>
                    <a:p>
                      <a:pPr algn="ctr">
                        <a:lnSpc>
                          <a:spcPts val="1300"/>
                        </a:lnSpc>
                      </a:pPr>
                      <a:r>
                        <a:rPr lang="en-US" sz="1000">
                          <a:effectLst/>
                        </a:rPr>
                        <a:t>% w/w</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1000">
                          <a:effectLst/>
                        </a:rPr>
                        <a:t>Ethanol</a:t>
                      </a:r>
                      <a:endParaRPr lang="it-IT" sz="1000">
                        <a:effectLst/>
                      </a:endParaRPr>
                    </a:p>
                    <a:p>
                      <a:pPr algn="ctr">
                        <a:lnSpc>
                          <a:spcPts val="1300"/>
                        </a:lnSpc>
                      </a:pPr>
                      <a:r>
                        <a:rPr lang="en-US" sz="1000">
                          <a:effectLst/>
                        </a:rPr>
                        <a:t>% w/w</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1000">
                          <a:effectLst/>
                        </a:rPr>
                        <a:t>TW</a:t>
                      </a:r>
                      <a:r>
                        <a:rPr lang="en-US" sz="1000" baseline="-25000">
                          <a:effectLst/>
                        </a:rPr>
                        <a:t>80</a:t>
                      </a:r>
                      <a:r>
                        <a:rPr lang="en-US" sz="1000" baseline="30000">
                          <a:effectLst/>
                        </a:rPr>
                        <a:t>2</a:t>
                      </a:r>
                      <a:endParaRPr lang="it-IT" sz="1000">
                        <a:effectLst/>
                      </a:endParaRPr>
                    </a:p>
                    <a:p>
                      <a:pPr algn="ctr">
                        <a:lnSpc>
                          <a:spcPts val="1300"/>
                        </a:lnSpc>
                      </a:pPr>
                      <a:r>
                        <a:rPr lang="en-US" sz="1000">
                          <a:effectLst/>
                        </a:rPr>
                        <a:t>% w/w</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20955" indent="247650" algn="l">
                        <a:lnSpc>
                          <a:spcPts val="1300"/>
                        </a:lnSpc>
                        <a:spcAft>
                          <a:spcPts val="0"/>
                        </a:spcAft>
                      </a:pPr>
                      <a:r>
                        <a:rPr lang="en-US" sz="1000">
                          <a:effectLst/>
                        </a:rPr>
                        <a:t>P407</a:t>
                      </a:r>
                      <a:r>
                        <a:rPr lang="en-US" sz="900" baseline="30000">
                          <a:effectLst/>
                        </a:rPr>
                        <a:t>3</a:t>
                      </a:r>
                      <a:endParaRPr lang="it-IT" sz="1000">
                        <a:effectLst/>
                      </a:endParaRPr>
                    </a:p>
                    <a:p>
                      <a:pPr marL="178435" algn="l">
                        <a:lnSpc>
                          <a:spcPts val="1300"/>
                        </a:lnSpc>
                      </a:pPr>
                      <a:r>
                        <a:rPr lang="en-GB" sz="900">
                          <a:effectLst/>
                        </a:rPr>
                        <a:t>% w/w</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1000">
                          <a:effectLst/>
                        </a:rPr>
                        <a:t>MG</a:t>
                      </a:r>
                      <a:r>
                        <a:rPr lang="en-US" sz="1000" baseline="30000">
                          <a:effectLst/>
                        </a:rPr>
                        <a:t>4</a:t>
                      </a:r>
                      <a:endParaRPr lang="it-IT" sz="1000">
                        <a:effectLst/>
                      </a:endParaRPr>
                    </a:p>
                    <a:p>
                      <a:pPr algn="ctr">
                        <a:lnSpc>
                          <a:spcPts val="1300"/>
                        </a:lnSpc>
                      </a:pPr>
                      <a:r>
                        <a:rPr lang="en-US" sz="1000">
                          <a:effectLst/>
                        </a:rPr>
                        <a:t>% w/w</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1000">
                          <a:effectLst/>
                        </a:rPr>
                        <a:t>Water</a:t>
                      </a:r>
                      <a:endParaRPr lang="it-IT" sz="1000">
                        <a:effectLst/>
                      </a:endParaRPr>
                    </a:p>
                    <a:p>
                      <a:pPr algn="ctr">
                        <a:lnSpc>
                          <a:spcPts val="1300"/>
                        </a:lnSpc>
                      </a:pPr>
                      <a:r>
                        <a:rPr lang="en-US" sz="1000">
                          <a:effectLst/>
                        </a:rPr>
                        <a:t>% w/w</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412619180"/>
                  </a:ext>
                </a:extLst>
              </a:tr>
              <a:tr h="0">
                <a:tc>
                  <a:txBody>
                    <a:bodyPr/>
                    <a:lstStyle/>
                    <a:p>
                      <a:pPr algn="ctr">
                        <a:lnSpc>
                          <a:spcPts val="1300"/>
                        </a:lnSpc>
                      </a:pPr>
                      <a:r>
                        <a:rPr lang="en-US" sz="1000">
                          <a:effectLst/>
                        </a:rPr>
                        <a:t>ETO</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0.9</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29.1</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70.0</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564956268"/>
                  </a:ext>
                </a:extLst>
              </a:tr>
              <a:tr h="0">
                <a:tc>
                  <a:txBody>
                    <a:bodyPr/>
                    <a:lstStyle/>
                    <a:p>
                      <a:pPr algn="ctr">
                        <a:lnSpc>
                          <a:spcPts val="1300"/>
                        </a:lnSpc>
                      </a:pPr>
                      <a:r>
                        <a:rPr lang="en-US" sz="1000">
                          <a:effectLst/>
                        </a:rPr>
                        <a:t>ETO-MG</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0.9</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29.1</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0.1</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69.9</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663504863"/>
                  </a:ext>
                </a:extLst>
              </a:tr>
              <a:tr h="0">
                <a:tc>
                  <a:txBody>
                    <a:bodyPr/>
                    <a:lstStyle/>
                    <a:p>
                      <a:pPr algn="ctr">
                        <a:lnSpc>
                          <a:spcPts val="1300"/>
                        </a:lnSpc>
                      </a:pPr>
                      <a:r>
                        <a:rPr lang="en-US" sz="1000">
                          <a:effectLst/>
                        </a:rPr>
                        <a:t>TETO 1</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0.9</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28.8</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0.3</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69.9</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688914457"/>
                  </a:ext>
                </a:extLst>
              </a:tr>
              <a:tr h="0">
                <a:tc>
                  <a:txBody>
                    <a:bodyPr/>
                    <a:lstStyle/>
                    <a:p>
                      <a:pPr algn="ctr">
                        <a:lnSpc>
                          <a:spcPts val="1300"/>
                        </a:lnSpc>
                      </a:pPr>
                      <a:r>
                        <a:rPr lang="en-US" sz="1000">
                          <a:effectLst/>
                        </a:rPr>
                        <a:t>TETO 1-MG</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0.89</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28.8</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0.3</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0.1</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69.9</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214132960"/>
                  </a:ext>
                </a:extLst>
              </a:tr>
              <a:tr h="0">
                <a:tc>
                  <a:txBody>
                    <a:bodyPr/>
                    <a:lstStyle/>
                    <a:p>
                      <a:pPr algn="ctr">
                        <a:lnSpc>
                          <a:spcPts val="1300"/>
                        </a:lnSpc>
                      </a:pPr>
                      <a:r>
                        <a:rPr lang="en-US" sz="1000">
                          <a:effectLst/>
                        </a:rPr>
                        <a:t>TETO 2</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1.8</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17</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1.2</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80.0</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254705860"/>
                  </a:ext>
                </a:extLst>
              </a:tr>
              <a:tr h="0">
                <a:tc>
                  <a:txBody>
                    <a:bodyPr/>
                    <a:lstStyle/>
                    <a:p>
                      <a:pPr algn="ctr">
                        <a:lnSpc>
                          <a:spcPts val="1300"/>
                        </a:lnSpc>
                      </a:pPr>
                      <a:r>
                        <a:rPr lang="en-US" sz="1000">
                          <a:effectLst/>
                        </a:rPr>
                        <a:t>TETO 2-MG</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1.8</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16.9</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1.2</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0.1</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80.0</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869323207"/>
                  </a:ext>
                </a:extLst>
              </a:tr>
              <a:tr h="0">
                <a:tc>
                  <a:txBody>
                    <a:bodyPr/>
                    <a:lstStyle/>
                    <a:p>
                      <a:pPr algn="ctr">
                        <a:lnSpc>
                          <a:spcPts val="1300"/>
                        </a:lnSpc>
                      </a:pPr>
                      <a:r>
                        <a:rPr lang="en-US" sz="1000">
                          <a:effectLst/>
                        </a:rPr>
                        <a:t>TETO 3</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1.8</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18</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0.2</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80.0</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984524578"/>
                  </a:ext>
                </a:extLst>
              </a:tr>
              <a:tr h="0">
                <a:tc>
                  <a:txBody>
                    <a:bodyPr/>
                    <a:lstStyle/>
                    <a:p>
                      <a:pPr algn="ctr">
                        <a:lnSpc>
                          <a:spcPts val="1300"/>
                        </a:lnSpc>
                      </a:pPr>
                      <a:r>
                        <a:rPr lang="en-US" sz="1000">
                          <a:effectLst/>
                        </a:rPr>
                        <a:t>TETO 3-MG</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1.8</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17.9</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0.2</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0.1</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80.0</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106350203"/>
                  </a:ext>
                </a:extLst>
              </a:tr>
            </a:tbl>
          </a:graphicData>
        </a:graphic>
      </p:graphicFrame>
      <p:sp>
        <p:nvSpPr>
          <p:cNvPr id="3" name="Rectangle 1">
            <a:extLst>
              <a:ext uri="{FF2B5EF4-FFF2-40B4-BE49-F238E27FC236}">
                <a16:creationId xmlns:a16="http://schemas.microsoft.com/office/drawing/2014/main" id="{DB66E4FE-2E3C-4F1A-A19A-F5A9DAF98866}"/>
              </a:ext>
            </a:extLst>
          </p:cNvPr>
          <p:cNvSpPr>
            <a:spLocks noChangeArrowheads="1"/>
          </p:cNvSpPr>
          <p:nvPr/>
        </p:nvSpPr>
        <p:spPr bwMode="auto">
          <a:xfrm>
            <a:off x="428848" y="654267"/>
            <a:ext cx="8550052"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lang="en-US" altLang="it-IT" sz="1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T</a:t>
            </a:r>
            <a:r>
              <a:rPr kumimoji="0" lang="en-US"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he </a:t>
            </a:r>
            <a:r>
              <a:rPr kumimoji="0" lang="en-US" altLang="it-IT" sz="1000" b="0" i="0" u="none" strike="noStrike" cap="none" normalizeH="0" baseline="0" dirty="0" err="1">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nanosystem</a:t>
            </a:r>
            <a:r>
              <a:rPr kumimoji="0" lang="en-US"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composition was mainly based on phosphatidylcholine (PC 0.9 or 1.8%) and ethanol 30%, resulting in the production of </a:t>
            </a:r>
            <a:r>
              <a:rPr kumimoji="0" lang="en-US" altLang="it-IT" sz="1000" b="0" i="0" u="none" strike="noStrike" cap="none" normalizeH="0" baseline="0" dirty="0" err="1">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ethosomes</a:t>
            </a:r>
            <a:r>
              <a:rPr kumimoji="0" lang="en-US"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(ETO), while the enrichment of ETO composition with TW</a:t>
            </a:r>
            <a:r>
              <a:rPr kumimoji="0" lang="en-US" altLang="it-IT" sz="1000" b="0" i="0" u="none" strike="noStrike" cap="none" normalizeH="0" baseline="-3000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80</a:t>
            </a:r>
            <a:r>
              <a:rPr kumimoji="0" lang="en-US"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(0.2 or 0.3%) or P407 (1.2 %) led to </a:t>
            </a:r>
            <a:r>
              <a:rPr kumimoji="0" lang="en-US" altLang="it-IT" sz="1000" b="0" i="0" u="none" strike="noStrike" cap="none" normalizeH="0" baseline="0" dirty="0" err="1">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transethosomes</a:t>
            </a:r>
            <a:r>
              <a:rPr kumimoji="0" lang="en-US"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(TETO) (Table 1). The vesicular dispersions appear homogeneous and milky, translucent in the case of TW</a:t>
            </a:r>
            <a:r>
              <a:rPr kumimoji="0" lang="en-US" altLang="it-IT" sz="1000" b="0" i="0" u="none" strike="noStrike" cap="none" normalizeH="0" baseline="-3000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80</a:t>
            </a:r>
            <a:r>
              <a:rPr kumimoji="0" lang="en-US"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presence. The loading of </a:t>
            </a:r>
            <a:r>
              <a:rPr kumimoji="0" lang="en-US" altLang="it-IT" sz="1000" b="0" i="0" u="none" strike="noStrike" cap="none" normalizeH="0" baseline="0" dirty="0" err="1">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mangiferin</a:t>
            </a:r>
            <a:r>
              <a:rPr kumimoji="0" lang="en-US"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(MG) MG did not affect the macroscopic aspect of ETO and TETO.</a:t>
            </a:r>
            <a:endParaRPr kumimoji="0" lang="it-IT" altLang="it-IT" sz="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it-IT" sz="9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a:t>
            </a:r>
            <a:endParaRPr kumimoji="0" lang="en-US" altLang="it-IT" sz="1800" b="0" i="0" u="none" strike="noStrike" cap="none" normalizeH="0" baseline="0" dirty="0">
              <a:ln>
                <a:noFill/>
              </a:ln>
              <a:solidFill>
                <a:schemeClr val="tx1"/>
              </a:solidFill>
              <a:effectLst/>
              <a:latin typeface="Arial" panose="020B0604020202020204" pitchFamily="34" charset="0"/>
            </a:endParaRPr>
          </a:p>
        </p:txBody>
      </p:sp>
      <p:sp>
        <p:nvSpPr>
          <p:cNvPr id="7" name="CasellaDiTesto 6">
            <a:extLst>
              <a:ext uri="{FF2B5EF4-FFF2-40B4-BE49-F238E27FC236}">
                <a16:creationId xmlns:a16="http://schemas.microsoft.com/office/drawing/2014/main" id="{4FE601EE-63E5-4B6A-9B30-57ADD4E1FC08}"/>
              </a:ext>
            </a:extLst>
          </p:cNvPr>
          <p:cNvSpPr txBox="1"/>
          <p:nvPr/>
        </p:nvSpPr>
        <p:spPr>
          <a:xfrm>
            <a:off x="2940050" y="1514381"/>
            <a:ext cx="4572000" cy="230832"/>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altLang="it-IT" sz="900" b="1" i="0" u="none" strike="noStrike" kern="1200" cap="none" spc="0" normalizeH="0" baseline="0" noProof="0" dirty="0">
                <a:ln>
                  <a:noFill/>
                </a:ln>
                <a:solidFill>
                  <a:srgbClr val="000000"/>
                </a:solidFill>
                <a:effectLst/>
                <a:uLnTx/>
                <a:uFillTx/>
                <a:latin typeface="Palatino Linotype" panose="02040502050505030304" pitchFamily="18" charset="0"/>
                <a:ea typeface="Times New Roman" panose="02020603050405020304" pitchFamily="18" charset="0"/>
                <a:cs typeface="Cordia New" panose="020B0304020202020204" pitchFamily="34" charset="-34"/>
              </a:rPr>
              <a:t>Table 1. </a:t>
            </a:r>
            <a:r>
              <a:rPr kumimoji="0" lang="en-US" altLang="it-IT" sz="900" b="0" i="0" u="none" strike="noStrike" kern="1200" cap="none" spc="0" normalizeH="0" baseline="0" noProof="0" dirty="0">
                <a:ln>
                  <a:noFill/>
                </a:ln>
                <a:solidFill>
                  <a:srgbClr val="000000"/>
                </a:solidFill>
                <a:effectLst/>
                <a:uLnTx/>
                <a:uFillTx/>
                <a:latin typeface="Palatino Linotype" panose="02040502050505030304" pitchFamily="18" charset="0"/>
                <a:ea typeface="Times New Roman" panose="02020603050405020304" pitchFamily="18" charset="0"/>
                <a:cs typeface="Cordia New" panose="020B0304020202020204" pitchFamily="34" charset="-34"/>
              </a:rPr>
              <a:t>Composition of </a:t>
            </a:r>
            <a:r>
              <a:rPr kumimoji="0" lang="en-US" altLang="it-IT" sz="900" b="0" i="0" u="none" strike="noStrike" kern="1200" cap="none" spc="0" normalizeH="0" baseline="0" noProof="0" dirty="0" err="1">
                <a:ln>
                  <a:noFill/>
                </a:ln>
                <a:solidFill>
                  <a:srgbClr val="000000"/>
                </a:solidFill>
                <a:effectLst/>
                <a:uLnTx/>
                <a:uFillTx/>
                <a:latin typeface="Palatino Linotype" panose="02040502050505030304" pitchFamily="18" charset="0"/>
                <a:ea typeface="Times New Roman" panose="02020603050405020304" pitchFamily="18" charset="0"/>
                <a:cs typeface="Cordia New" panose="020B0304020202020204" pitchFamily="34" charset="-34"/>
              </a:rPr>
              <a:t>ethosomes</a:t>
            </a:r>
            <a:r>
              <a:rPr kumimoji="0" lang="en-US" altLang="it-IT" sz="900" b="0" i="0" u="none" strike="noStrike" kern="1200" cap="none" spc="0" normalizeH="0" baseline="0" noProof="0" dirty="0">
                <a:ln>
                  <a:noFill/>
                </a:ln>
                <a:solidFill>
                  <a:srgbClr val="000000"/>
                </a:solidFill>
                <a:effectLst/>
                <a:uLnTx/>
                <a:uFillTx/>
                <a:latin typeface="Palatino Linotype" panose="02040502050505030304" pitchFamily="18" charset="0"/>
                <a:ea typeface="Times New Roman" panose="02020603050405020304" pitchFamily="18" charset="0"/>
                <a:cs typeface="Cordia New" panose="020B0304020202020204" pitchFamily="34" charset="-34"/>
              </a:rPr>
              <a:t> and </a:t>
            </a:r>
            <a:r>
              <a:rPr kumimoji="0" lang="en-US" altLang="it-IT" sz="900" b="0" i="0" u="none" strike="noStrike" kern="1200" cap="none" spc="0" normalizeH="0" baseline="0" noProof="0" dirty="0" err="1">
                <a:ln>
                  <a:noFill/>
                </a:ln>
                <a:solidFill>
                  <a:srgbClr val="000000"/>
                </a:solidFill>
                <a:effectLst/>
                <a:uLnTx/>
                <a:uFillTx/>
                <a:latin typeface="Palatino Linotype" panose="02040502050505030304" pitchFamily="18" charset="0"/>
                <a:ea typeface="Times New Roman" panose="02020603050405020304" pitchFamily="18" charset="0"/>
                <a:cs typeface="Cordia New" panose="020B0304020202020204" pitchFamily="34" charset="-34"/>
              </a:rPr>
              <a:t>transethosomes</a:t>
            </a:r>
            <a:r>
              <a:rPr kumimoji="0" lang="en-US" altLang="it-IT" sz="900" b="0" i="0" u="none" strike="noStrike" kern="1200" cap="none" spc="0" normalizeH="0" baseline="0" noProof="0" dirty="0">
                <a:ln>
                  <a:noFill/>
                </a:ln>
                <a:solidFill>
                  <a:srgbClr val="000000"/>
                </a:solidFill>
                <a:effectLst/>
                <a:uLnTx/>
                <a:uFillTx/>
                <a:latin typeface="Palatino Linotype" panose="02040502050505030304" pitchFamily="18" charset="0"/>
                <a:ea typeface="Times New Roman" panose="02020603050405020304" pitchFamily="18" charset="0"/>
                <a:cs typeface="Cordia New" panose="020B0304020202020204" pitchFamily="34" charset="-34"/>
              </a:rPr>
              <a:t>.</a:t>
            </a:r>
            <a:endParaRPr kumimoji="0" lang="it-IT" altLang="it-IT" sz="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CasellaDiTesto 10">
            <a:extLst>
              <a:ext uri="{FF2B5EF4-FFF2-40B4-BE49-F238E27FC236}">
                <a16:creationId xmlns:a16="http://schemas.microsoft.com/office/drawing/2014/main" id="{A4EAE488-C730-430E-908D-744EBBE1F360}"/>
              </a:ext>
            </a:extLst>
          </p:cNvPr>
          <p:cNvSpPr txBox="1"/>
          <p:nvPr/>
        </p:nvSpPr>
        <p:spPr>
          <a:xfrm>
            <a:off x="2667000" y="3328776"/>
            <a:ext cx="4572000" cy="230832"/>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altLang="it-IT" sz="900" b="0" i="0" u="none" strike="noStrike" kern="1200" cap="none" spc="0" normalizeH="0" baseline="0" noProof="0" dirty="0">
                <a:ln>
                  <a:noFill/>
                </a:ln>
                <a:solidFill>
                  <a:srgbClr val="000000"/>
                </a:solidFill>
                <a:effectLst/>
                <a:uLnTx/>
                <a:uFillTx/>
                <a:latin typeface="Palatino Linotype" panose="02040502050505030304" pitchFamily="18" charset="0"/>
                <a:ea typeface="Times New Roman" panose="02020603050405020304" pitchFamily="18" charset="0"/>
                <a:cs typeface="Cordia New" panose="020B0304020202020204" pitchFamily="34" charset="-34"/>
              </a:rPr>
              <a:t>1: phosphatidyl choline; 2: polysorbate 80; 3: poloxamer 407; 4: </a:t>
            </a:r>
            <a:r>
              <a:rPr kumimoji="0" lang="en-US" altLang="it-IT" sz="900" b="0" i="0" u="none" strike="noStrike" kern="1200" cap="none" spc="0" normalizeH="0" baseline="0" noProof="0" dirty="0" err="1">
                <a:ln>
                  <a:noFill/>
                </a:ln>
                <a:solidFill>
                  <a:srgbClr val="000000"/>
                </a:solidFill>
                <a:effectLst/>
                <a:uLnTx/>
                <a:uFillTx/>
                <a:latin typeface="Palatino Linotype" panose="02040502050505030304" pitchFamily="18" charset="0"/>
                <a:ea typeface="Times New Roman" panose="02020603050405020304" pitchFamily="18" charset="0"/>
                <a:cs typeface="Cordia New" panose="020B0304020202020204" pitchFamily="34" charset="-34"/>
              </a:rPr>
              <a:t>mangiferin</a:t>
            </a:r>
            <a:r>
              <a:rPr kumimoji="0" lang="en-US" altLang="it-IT" sz="900" b="0" i="0" u="none" strike="noStrike" kern="1200" cap="none" spc="0" normalizeH="0" baseline="0" noProof="0" dirty="0">
                <a:ln>
                  <a:noFill/>
                </a:ln>
                <a:solidFill>
                  <a:srgbClr val="000000"/>
                </a:solidFill>
                <a:effectLst/>
                <a:uLnTx/>
                <a:uFillTx/>
                <a:latin typeface="Palatino Linotype" panose="02040502050505030304" pitchFamily="18" charset="0"/>
                <a:ea typeface="Times New Roman" panose="02020603050405020304" pitchFamily="18" charset="0"/>
                <a:cs typeface="Cordia New" panose="020B0304020202020204" pitchFamily="34" charset="-34"/>
              </a:rPr>
              <a:t>.</a:t>
            </a:r>
            <a:endParaRPr kumimoji="0" lang="en-US" altLang="it-IT"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2" name="TextBox 3">
            <a:extLst>
              <a:ext uri="{FF2B5EF4-FFF2-40B4-BE49-F238E27FC236}">
                <a16:creationId xmlns:a16="http://schemas.microsoft.com/office/drawing/2014/main" id="{102799B8-205D-446C-BFE6-F9ACF375A430}"/>
              </a:ext>
            </a:extLst>
          </p:cNvPr>
          <p:cNvSpPr txBox="1"/>
          <p:nvPr/>
        </p:nvSpPr>
        <p:spPr>
          <a:xfrm>
            <a:off x="527050" y="190104"/>
            <a:ext cx="35179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graphicFrame>
        <p:nvGraphicFramePr>
          <p:cNvPr id="13" name="Tabella 12">
            <a:extLst>
              <a:ext uri="{FF2B5EF4-FFF2-40B4-BE49-F238E27FC236}">
                <a16:creationId xmlns:a16="http://schemas.microsoft.com/office/drawing/2014/main" id="{C22E5C4D-06E9-4504-B516-13E763628503}"/>
              </a:ext>
            </a:extLst>
          </p:cNvPr>
          <p:cNvGraphicFramePr>
            <a:graphicFrameLocks noGrp="1"/>
          </p:cNvGraphicFramePr>
          <p:nvPr>
            <p:extLst>
              <p:ext uri="{D42A27DB-BD31-4B8C-83A1-F6EECF244321}">
                <p14:modId xmlns:p14="http://schemas.microsoft.com/office/powerpoint/2010/main" val="3305154962"/>
              </p:ext>
            </p:extLst>
          </p:nvPr>
        </p:nvGraphicFramePr>
        <p:xfrm>
          <a:off x="1299872" y="4787419"/>
          <a:ext cx="6572250" cy="1583563"/>
        </p:xfrm>
        <a:graphic>
          <a:graphicData uri="http://schemas.openxmlformats.org/drawingml/2006/table">
            <a:tbl>
              <a:tblPr firstRow="1" firstCol="1" bandRow="1">
                <a:tableStyleId>{5C22544A-7EE6-4342-B048-85BDC9FD1C3A}</a:tableStyleId>
              </a:tblPr>
              <a:tblGrid>
                <a:gridCol w="1438970">
                  <a:extLst>
                    <a:ext uri="{9D8B030D-6E8A-4147-A177-3AD203B41FA5}">
                      <a16:colId xmlns:a16="http://schemas.microsoft.com/office/drawing/2014/main" val="3398280383"/>
                    </a:ext>
                  </a:extLst>
                </a:gridCol>
                <a:gridCol w="1351298">
                  <a:extLst>
                    <a:ext uri="{9D8B030D-6E8A-4147-A177-3AD203B41FA5}">
                      <a16:colId xmlns:a16="http://schemas.microsoft.com/office/drawing/2014/main" val="3438625366"/>
                    </a:ext>
                  </a:extLst>
                </a:gridCol>
                <a:gridCol w="1350662">
                  <a:extLst>
                    <a:ext uri="{9D8B030D-6E8A-4147-A177-3AD203B41FA5}">
                      <a16:colId xmlns:a16="http://schemas.microsoft.com/office/drawing/2014/main" val="2772532074"/>
                    </a:ext>
                  </a:extLst>
                </a:gridCol>
                <a:gridCol w="1260449">
                  <a:extLst>
                    <a:ext uri="{9D8B030D-6E8A-4147-A177-3AD203B41FA5}">
                      <a16:colId xmlns:a16="http://schemas.microsoft.com/office/drawing/2014/main" val="2797321658"/>
                    </a:ext>
                  </a:extLst>
                </a:gridCol>
                <a:gridCol w="1170871">
                  <a:extLst>
                    <a:ext uri="{9D8B030D-6E8A-4147-A177-3AD203B41FA5}">
                      <a16:colId xmlns:a16="http://schemas.microsoft.com/office/drawing/2014/main" val="3406872769"/>
                    </a:ext>
                  </a:extLst>
                </a:gridCol>
              </a:tblGrid>
              <a:tr h="0">
                <a:tc rowSpan="2">
                  <a:txBody>
                    <a:bodyPr/>
                    <a:lstStyle/>
                    <a:p>
                      <a:pPr algn="ctr">
                        <a:lnSpc>
                          <a:spcPts val="1300"/>
                        </a:lnSpc>
                      </a:pPr>
                      <a:r>
                        <a:rPr lang="en-US" sz="1000">
                          <a:effectLst/>
                        </a:rPr>
                        <a:t>Formulation</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rowSpan="2">
                  <a:txBody>
                    <a:bodyPr/>
                    <a:lstStyle/>
                    <a:p>
                      <a:pPr algn="ctr">
                        <a:lnSpc>
                          <a:spcPts val="1300"/>
                        </a:lnSpc>
                      </a:pPr>
                      <a:r>
                        <a:rPr lang="en-US" sz="1000">
                          <a:effectLst/>
                        </a:rPr>
                        <a:t>Z-Average (nm) ± s.d. (nm)</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gridSpan="2">
                  <a:txBody>
                    <a:bodyPr/>
                    <a:lstStyle/>
                    <a:p>
                      <a:pPr algn="ctr">
                        <a:lnSpc>
                          <a:spcPts val="1300"/>
                        </a:lnSpc>
                      </a:pPr>
                      <a:r>
                        <a:rPr lang="en-US" sz="1000">
                          <a:effectLst/>
                        </a:rPr>
                        <a:t>Typical Intensity distribution </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it-IT"/>
                    </a:p>
                  </a:txBody>
                  <a:tcPr/>
                </a:tc>
                <a:tc rowSpan="2">
                  <a:txBody>
                    <a:bodyPr/>
                    <a:lstStyle/>
                    <a:p>
                      <a:pPr algn="ctr">
                        <a:lnSpc>
                          <a:spcPts val="1300"/>
                        </a:lnSpc>
                      </a:pPr>
                      <a:r>
                        <a:rPr lang="en-US" sz="1000">
                          <a:effectLst/>
                        </a:rPr>
                        <a:t>Dispersity index</a:t>
                      </a:r>
                      <a:endParaRPr lang="it-IT" sz="1000">
                        <a:effectLst/>
                      </a:endParaRPr>
                    </a:p>
                    <a:p>
                      <a:pPr algn="ctr">
                        <a:lnSpc>
                          <a:spcPts val="1300"/>
                        </a:lnSpc>
                      </a:pPr>
                      <a:r>
                        <a:rPr lang="en-US" sz="1000">
                          <a:effectLst/>
                        </a:rPr>
                        <a:t>± s.d. (nm)</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696268098"/>
                  </a:ext>
                </a:extLst>
              </a:tr>
              <a:tr h="0">
                <a:tc vMerge="1">
                  <a:txBody>
                    <a:bodyPr/>
                    <a:lstStyle/>
                    <a:p>
                      <a:endParaRPr lang="it-IT"/>
                    </a:p>
                  </a:txBody>
                  <a:tcPr/>
                </a:tc>
                <a:tc vMerge="1">
                  <a:txBody>
                    <a:bodyPr/>
                    <a:lstStyle/>
                    <a:p>
                      <a:endParaRPr lang="it-IT"/>
                    </a:p>
                  </a:txBody>
                  <a:tcPr/>
                </a:tc>
                <a:tc>
                  <a:txBody>
                    <a:bodyPr/>
                    <a:lstStyle/>
                    <a:p>
                      <a:pPr algn="ctr">
                        <a:lnSpc>
                          <a:spcPts val="1300"/>
                        </a:lnSpc>
                      </a:pPr>
                      <a:r>
                        <a:rPr lang="en-US" sz="1000">
                          <a:effectLst/>
                        </a:rPr>
                        <a:t>nm</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1000">
                          <a:effectLst/>
                        </a:rPr>
                        <a:t>Area %</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vMerge="1">
                  <a:txBody>
                    <a:bodyPr/>
                    <a:lstStyle/>
                    <a:p>
                      <a:endParaRPr lang="it-IT"/>
                    </a:p>
                  </a:txBody>
                  <a:tcPr/>
                </a:tc>
                <a:extLst>
                  <a:ext uri="{0D108BD9-81ED-4DB2-BD59-A6C34878D82A}">
                    <a16:rowId xmlns:a16="http://schemas.microsoft.com/office/drawing/2014/main" val="3515402984"/>
                  </a:ext>
                </a:extLst>
              </a:tr>
              <a:tr h="0">
                <a:tc>
                  <a:txBody>
                    <a:bodyPr/>
                    <a:lstStyle/>
                    <a:p>
                      <a:pPr algn="ctr">
                        <a:lnSpc>
                          <a:spcPts val="1300"/>
                        </a:lnSpc>
                      </a:pPr>
                      <a:r>
                        <a:rPr lang="en-US" sz="1000">
                          <a:effectLst/>
                        </a:rPr>
                        <a:t>ETO</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206.3 </a:t>
                      </a:r>
                      <a:r>
                        <a:rPr lang="en-US" sz="900" dirty="0">
                          <a:effectLst/>
                          <a:sym typeface="Symbol" panose="05050102010706020507" pitchFamily="18" charset="2"/>
                        </a:rPr>
                        <a:t></a:t>
                      </a:r>
                      <a:r>
                        <a:rPr lang="en-US" sz="900" dirty="0">
                          <a:effectLst/>
                        </a:rPr>
                        <a:t> 33</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261 (5065)* </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99.5 (0.5)*</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0.14 </a:t>
                      </a:r>
                      <a:r>
                        <a:rPr lang="en-US" sz="900">
                          <a:effectLst/>
                          <a:sym typeface="Symbol" panose="05050102010706020507" pitchFamily="18" charset="2"/>
                        </a:rPr>
                        <a:t></a:t>
                      </a:r>
                      <a:r>
                        <a:rPr lang="en-US" sz="900">
                          <a:effectLst/>
                        </a:rPr>
                        <a:t> 0.04</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76445698"/>
                  </a:ext>
                </a:extLst>
              </a:tr>
              <a:tr h="0">
                <a:tc>
                  <a:txBody>
                    <a:bodyPr/>
                    <a:lstStyle/>
                    <a:p>
                      <a:pPr algn="ctr">
                        <a:lnSpc>
                          <a:spcPts val="1300"/>
                        </a:lnSpc>
                      </a:pPr>
                      <a:r>
                        <a:rPr lang="en-US" sz="1000">
                          <a:effectLst/>
                        </a:rPr>
                        <a:t>ETO-MG</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189.8 </a:t>
                      </a:r>
                      <a:r>
                        <a:rPr lang="en-US" sz="900" dirty="0">
                          <a:effectLst/>
                          <a:sym typeface="Symbol" panose="05050102010706020507" pitchFamily="18" charset="2"/>
                        </a:rPr>
                        <a:t></a:t>
                      </a:r>
                      <a:r>
                        <a:rPr lang="en-US" sz="900" dirty="0">
                          <a:effectLst/>
                        </a:rPr>
                        <a:t> 13</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178.8 (5049)* </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99.6 (0.4)*</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0.13 </a:t>
                      </a:r>
                      <a:r>
                        <a:rPr lang="en-US" sz="900" dirty="0">
                          <a:effectLst/>
                          <a:sym typeface="Symbol" panose="05050102010706020507" pitchFamily="18" charset="2"/>
                        </a:rPr>
                        <a:t></a:t>
                      </a:r>
                      <a:r>
                        <a:rPr lang="en-US" sz="900" dirty="0">
                          <a:effectLst/>
                        </a:rPr>
                        <a:t> 0.02</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54751051"/>
                  </a:ext>
                </a:extLst>
              </a:tr>
              <a:tr h="0">
                <a:tc>
                  <a:txBody>
                    <a:bodyPr/>
                    <a:lstStyle/>
                    <a:p>
                      <a:pPr algn="ctr">
                        <a:lnSpc>
                          <a:spcPts val="1300"/>
                        </a:lnSpc>
                      </a:pPr>
                      <a:r>
                        <a:rPr lang="en-US" sz="1000">
                          <a:effectLst/>
                        </a:rPr>
                        <a:t>TETO-1</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186.2 </a:t>
                      </a:r>
                      <a:r>
                        <a:rPr lang="en-US" sz="900" dirty="0">
                          <a:effectLst/>
                          <a:sym typeface="Symbol" panose="05050102010706020507" pitchFamily="18" charset="2"/>
                        </a:rPr>
                        <a:t></a:t>
                      </a:r>
                      <a:r>
                        <a:rPr lang="en-US" sz="900" dirty="0">
                          <a:effectLst/>
                        </a:rPr>
                        <a:t> 20</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187.0</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100</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0.13 </a:t>
                      </a:r>
                      <a:r>
                        <a:rPr lang="en-US" sz="900" dirty="0">
                          <a:effectLst/>
                          <a:sym typeface="Symbol" panose="05050102010706020507" pitchFamily="18" charset="2"/>
                        </a:rPr>
                        <a:t></a:t>
                      </a:r>
                      <a:r>
                        <a:rPr lang="en-US" sz="900" dirty="0">
                          <a:effectLst/>
                        </a:rPr>
                        <a:t> 0.05</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125595086"/>
                  </a:ext>
                </a:extLst>
              </a:tr>
              <a:tr h="0">
                <a:tc>
                  <a:txBody>
                    <a:bodyPr/>
                    <a:lstStyle/>
                    <a:p>
                      <a:pPr algn="ctr">
                        <a:lnSpc>
                          <a:spcPts val="1300"/>
                        </a:lnSpc>
                      </a:pPr>
                      <a:r>
                        <a:rPr lang="en-US" sz="1000">
                          <a:effectLst/>
                        </a:rPr>
                        <a:t>TETO-1-MG</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169.3 </a:t>
                      </a:r>
                      <a:r>
                        <a:rPr lang="en-US" sz="900" dirty="0">
                          <a:effectLst/>
                          <a:sym typeface="Symbol" panose="05050102010706020507" pitchFamily="18" charset="2"/>
                        </a:rPr>
                        <a:t></a:t>
                      </a:r>
                      <a:r>
                        <a:rPr lang="en-US" sz="900" dirty="0">
                          <a:effectLst/>
                        </a:rPr>
                        <a:t> 1</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168.7</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100</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0.13 </a:t>
                      </a:r>
                      <a:r>
                        <a:rPr lang="en-US" sz="900" dirty="0">
                          <a:effectLst/>
                          <a:sym typeface="Symbol" panose="05050102010706020507" pitchFamily="18" charset="2"/>
                        </a:rPr>
                        <a:t></a:t>
                      </a:r>
                      <a:r>
                        <a:rPr lang="en-US" sz="900" dirty="0">
                          <a:effectLst/>
                        </a:rPr>
                        <a:t> 0.02</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520028917"/>
                  </a:ext>
                </a:extLst>
              </a:tr>
              <a:tr h="0">
                <a:tc>
                  <a:txBody>
                    <a:bodyPr/>
                    <a:lstStyle/>
                    <a:p>
                      <a:pPr algn="ctr">
                        <a:lnSpc>
                          <a:spcPts val="1300"/>
                        </a:lnSpc>
                      </a:pPr>
                      <a:r>
                        <a:rPr lang="en-US" sz="1000">
                          <a:effectLst/>
                        </a:rPr>
                        <a:t>TETO-2</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 253.3 </a:t>
                      </a:r>
                      <a:r>
                        <a:rPr lang="en-US" sz="900" dirty="0">
                          <a:effectLst/>
                          <a:sym typeface="Symbol" panose="05050102010706020507" pitchFamily="18" charset="2"/>
                        </a:rPr>
                        <a:t></a:t>
                      </a:r>
                      <a:r>
                        <a:rPr lang="en-US" sz="900" dirty="0">
                          <a:effectLst/>
                        </a:rPr>
                        <a:t> 25</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255.3</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100</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indent="28575" algn="ctr">
                        <a:lnSpc>
                          <a:spcPts val="1300"/>
                        </a:lnSpc>
                        <a:tabLst>
                          <a:tab pos="425450" algn="l"/>
                        </a:tabLst>
                      </a:pPr>
                      <a:r>
                        <a:rPr lang="en-US" sz="900" dirty="0">
                          <a:effectLst/>
                        </a:rPr>
                        <a:t>0.18 </a:t>
                      </a:r>
                      <a:r>
                        <a:rPr lang="en-US" sz="900" dirty="0">
                          <a:effectLst/>
                          <a:sym typeface="Symbol" panose="05050102010706020507" pitchFamily="18" charset="2"/>
                        </a:rPr>
                        <a:t></a:t>
                      </a:r>
                      <a:r>
                        <a:rPr lang="en-US" sz="900" dirty="0">
                          <a:effectLst/>
                        </a:rPr>
                        <a:t> 0.04</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574031220"/>
                  </a:ext>
                </a:extLst>
              </a:tr>
              <a:tr h="0">
                <a:tc>
                  <a:txBody>
                    <a:bodyPr/>
                    <a:lstStyle/>
                    <a:p>
                      <a:pPr algn="ctr">
                        <a:lnSpc>
                          <a:spcPts val="1300"/>
                        </a:lnSpc>
                      </a:pPr>
                      <a:r>
                        <a:rPr lang="en-US" sz="1000">
                          <a:effectLst/>
                        </a:rPr>
                        <a:t>TETO-2-MG</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243.7</a:t>
                      </a:r>
                      <a:r>
                        <a:rPr lang="en-US" sz="900" dirty="0">
                          <a:effectLst/>
                          <a:sym typeface="Symbol" panose="05050102010706020507" pitchFamily="18" charset="2"/>
                        </a:rPr>
                        <a:t></a:t>
                      </a:r>
                      <a:r>
                        <a:rPr lang="en-US" sz="900" dirty="0">
                          <a:effectLst/>
                        </a:rPr>
                        <a:t> 22</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245.2</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100</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0.17 </a:t>
                      </a:r>
                      <a:r>
                        <a:rPr lang="en-US" sz="900" dirty="0">
                          <a:effectLst/>
                          <a:sym typeface="Symbol" panose="05050102010706020507" pitchFamily="18" charset="2"/>
                        </a:rPr>
                        <a:t></a:t>
                      </a:r>
                      <a:r>
                        <a:rPr lang="en-US" sz="900" dirty="0">
                          <a:effectLst/>
                        </a:rPr>
                        <a:t> 0.03</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451868218"/>
                  </a:ext>
                </a:extLst>
              </a:tr>
              <a:tr h="0">
                <a:tc>
                  <a:txBody>
                    <a:bodyPr/>
                    <a:lstStyle/>
                    <a:p>
                      <a:pPr algn="ctr">
                        <a:lnSpc>
                          <a:spcPts val="1300"/>
                        </a:lnSpc>
                      </a:pPr>
                      <a:r>
                        <a:rPr lang="en-US" sz="1000">
                          <a:effectLst/>
                        </a:rPr>
                        <a:t>TETO-3</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338.5 </a:t>
                      </a:r>
                      <a:r>
                        <a:rPr lang="en-US" sz="900" dirty="0">
                          <a:effectLst/>
                          <a:sym typeface="Symbol" panose="05050102010706020507" pitchFamily="18" charset="2"/>
                        </a:rPr>
                        <a:t></a:t>
                      </a:r>
                      <a:r>
                        <a:rPr lang="en-US" sz="900" dirty="0">
                          <a:effectLst/>
                        </a:rPr>
                        <a:t> 30</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336 (1080)* </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99.5 (0.5)*</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0.18 </a:t>
                      </a:r>
                      <a:r>
                        <a:rPr lang="en-US" sz="900" dirty="0">
                          <a:effectLst/>
                          <a:sym typeface="Symbol" panose="05050102010706020507" pitchFamily="18" charset="2"/>
                        </a:rPr>
                        <a:t></a:t>
                      </a:r>
                      <a:r>
                        <a:rPr lang="en-US" sz="900" dirty="0">
                          <a:effectLst/>
                        </a:rPr>
                        <a:t> 0.05</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840994590"/>
                  </a:ext>
                </a:extLst>
              </a:tr>
              <a:tr h="0">
                <a:tc>
                  <a:txBody>
                    <a:bodyPr/>
                    <a:lstStyle/>
                    <a:p>
                      <a:pPr algn="ctr">
                        <a:lnSpc>
                          <a:spcPts val="1300"/>
                        </a:lnSpc>
                      </a:pPr>
                      <a:r>
                        <a:rPr lang="en-US" sz="1000">
                          <a:effectLst/>
                        </a:rPr>
                        <a:t>TETO-3-MG</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332.5 </a:t>
                      </a:r>
                      <a:r>
                        <a:rPr lang="en-US" sz="900" dirty="0">
                          <a:effectLst/>
                          <a:sym typeface="Symbol" panose="05050102010706020507" pitchFamily="18" charset="2"/>
                        </a:rPr>
                        <a:t></a:t>
                      </a:r>
                      <a:r>
                        <a:rPr lang="en-US" sz="900" dirty="0">
                          <a:effectLst/>
                        </a:rPr>
                        <a:t> 25</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320 (2040)* </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99.4 (0.6)*</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0.20 </a:t>
                      </a:r>
                      <a:r>
                        <a:rPr lang="en-US" sz="900" dirty="0">
                          <a:effectLst/>
                          <a:sym typeface="Symbol" panose="05050102010706020507" pitchFamily="18" charset="2"/>
                        </a:rPr>
                        <a:t></a:t>
                      </a:r>
                      <a:r>
                        <a:rPr lang="en-US" sz="900" dirty="0">
                          <a:effectLst/>
                        </a:rPr>
                        <a:t> 0.05</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114100362"/>
                  </a:ext>
                </a:extLst>
              </a:tr>
            </a:tbl>
          </a:graphicData>
        </a:graphic>
      </p:graphicFrame>
      <p:sp>
        <p:nvSpPr>
          <p:cNvPr id="14" name="Rectangle 2">
            <a:extLst>
              <a:ext uri="{FF2B5EF4-FFF2-40B4-BE49-F238E27FC236}">
                <a16:creationId xmlns:a16="http://schemas.microsoft.com/office/drawing/2014/main" id="{66A92B2B-03FD-4FA3-B8FE-16C0166A0A39}"/>
              </a:ext>
            </a:extLst>
          </p:cNvPr>
          <p:cNvSpPr>
            <a:spLocks noChangeArrowheads="1"/>
          </p:cNvSpPr>
          <p:nvPr/>
        </p:nvSpPr>
        <p:spPr bwMode="auto">
          <a:xfrm>
            <a:off x="428848" y="3610174"/>
            <a:ext cx="85818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8575" eaLnBrk="0" fontAlgn="base" hangingPunct="0">
              <a:spcBef>
                <a:spcPct val="0"/>
              </a:spcBef>
              <a:spcAft>
                <a:spcPct val="0"/>
              </a:spcAft>
              <a:tabLst>
                <a:tab pos="425450" algn="l"/>
              </a:tabLst>
              <a:defRPr>
                <a:solidFill>
                  <a:schemeClr val="tx1"/>
                </a:solidFill>
                <a:latin typeface="Arial" panose="020B0604020202020204" pitchFamily="34" charset="0"/>
              </a:defRPr>
            </a:lvl1pPr>
            <a:lvl2pPr eaLnBrk="0" fontAlgn="base" hangingPunct="0">
              <a:spcBef>
                <a:spcPct val="0"/>
              </a:spcBef>
              <a:spcAft>
                <a:spcPct val="0"/>
              </a:spcAft>
              <a:tabLst>
                <a:tab pos="425450" algn="l"/>
              </a:tabLst>
              <a:defRPr>
                <a:solidFill>
                  <a:schemeClr val="tx1"/>
                </a:solidFill>
                <a:latin typeface="Arial" panose="020B0604020202020204" pitchFamily="34" charset="0"/>
              </a:defRPr>
            </a:lvl2pPr>
            <a:lvl3pPr eaLnBrk="0" fontAlgn="base" hangingPunct="0">
              <a:spcBef>
                <a:spcPct val="0"/>
              </a:spcBef>
              <a:spcAft>
                <a:spcPct val="0"/>
              </a:spcAft>
              <a:tabLst>
                <a:tab pos="425450" algn="l"/>
              </a:tabLst>
              <a:defRPr>
                <a:solidFill>
                  <a:schemeClr val="tx1"/>
                </a:solidFill>
                <a:latin typeface="Arial" panose="020B0604020202020204" pitchFamily="34" charset="0"/>
              </a:defRPr>
            </a:lvl3pPr>
            <a:lvl4pPr eaLnBrk="0" fontAlgn="base" hangingPunct="0">
              <a:spcBef>
                <a:spcPct val="0"/>
              </a:spcBef>
              <a:spcAft>
                <a:spcPct val="0"/>
              </a:spcAft>
              <a:tabLst>
                <a:tab pos="425450" algn="l"/>
              </a:tabLst>
              <a:defRPr>
                <a:solidFill>
                  <a:schemeClr val="tx1"/>
                </a:solidFill>
                <a:latin typeface="Arial" panose="020B0604020202020204" pitchFamily="34" charset="0"/>
              </a:defRPr>
            </a:lvl4pPr>
            <a:lvl5pPr eaLnBrk="0" fontAlgn="base" hangingPunct="0">
              <a:spcBef>
                <a:spcPct val="0"/>
              </a:spcBef>
              <a:spcAft>
                <a:spcPct val="0"/>
              </a:spcAft>
              <a:tabLst>
                <a:tab pos="425450" algn="l"/>
              </a:tabLst>
              <a:defRPr>
                <a:solidFill>
                  <a:schemeClr val="tx1"/>
                </a:solidFill>
                <a:latin typeface="Arial" panose="020B0604020202020204" pitchFamily="34" charset="0"/>
              </a:defRPr>
            </a:lvl5pPr>
            <a:lvl6pPr eaLnBrk="0" fontAlgn="base" hangingPunct="0">
              <a:spcBef>
                <a:spcPct val="0"/>
              </a:spcBef>
              <a:spcAft>
                <a:spcPct val="0"/>
              </a:spcAft>
              <a:tabLst>
                <a:tab pos="425450" algn="l"/>
              </a:tabLst>
              <a:defRPr>
                <a:solidFill>
                  <a:schemeClr val="tx1"/>
                </a:solidFill>
                <a:latin typeface="Arial" panose="020B0604020202020204" pitchFamily="34" charset="0"/>
              </a:defRPr>
            </a:lvl6pPr>
            <a:lvl7pPr eaLnBrk="0" fontAlgn="base" hangingPunct="0">
              <a:spcBef>
                <a:spcPct val="0"/>
              </a:spcBef>
              <a:spcAft>
                <a:spcPct val="0"/>
              </a:spcAft>
              <a:tabLst>
                <a:tab pos="425450" algn="l"/>
              </a:tabLst>
              <a:defRPr>
                <a:solidFill>
                  <a:schemeClr val="tx1"/>
                </a:solidFill>
                <a:latin typeface="Arial" panose="020B0604020202020204" pitchFamily="34" charset="0"/>
              </a:defRPr>
            </a:lvl7pPr>
            <a:lvl8pPr eaLnBrk="0" fontAlgn="base" hangingPunct="0">
              <a:spcBef>
                <a:spcPct val="0"/>
              </a:spcBef>
              <a:spcAft>
                <a:spcPct val="0"/>
              </a:spcAft>
              <a:tabLst>
                <a:tab pos="425450" algn="l"/>
              </a:tabLst>
              <a:defRPr>
                <a:solidFill>
                  <a:schemeClr val="tx1"/>
                </a:solidFill>
                <a:latin typeface="Arial" panose="020B0604020202020204" pitchFamily="34" charset="0"/>
              </a:defRPr>
            </a:lvl8pPr>
            <a:lvl9pPr eaLnBrk="0" fontAlgn="base" hangingPunct="0">
              <a:spcBef>
                <a:spcPct val="0"/>
              </a:spcBef>
              <a:spcAft>
                <a:spcPct val="0"/>
              </a:spcAft>
              <a:tabLst>
                <a:tab pos="425450" algn="l"/>
              </a:tabLst>
              <a:defRPr>
                <a:solidFill>
                  <a:schemeClr val="tx1"/>
                </a:solidFill>
                <a:latin typeface="Arial" panose="020B0604020202020204" pitchFamily="34" charset="0"/>
              </a:defRPr>
            </a:lvl9pPr>
          </a:lstStyle>
          <a:p>
            <a:pPr marL="0" marR="0" lvl="0" indent="269875" algn="just" defTabSz="914400" rtl="0" eaLnBrk="0" fontAlgn="base" latinLnBrk="0" hangingPunct="0">
              <a:lnSpc>
                <a:spcPct val="100000"/>
              </a:lnSpc>
              <a:spcBef>
                <a:spcPct val="0"/>
              </a:spcBef>
              <a:spcAft>
                <a:spcPct val="0"/>
              </a:spcAft>
              <a:buClrTx/>
              <a:buSzTx/>
              <a:buFontTx/>
              <a:buNone/>
              <a:tabLst>
                <a:tab pos="425450" algn="l"/>
              </a:tabLst>
            </a:pPr>
            <a:r>
              <a:rPr kumimoji="0" lang="en-US" altLang="it-IT" sz="1000" b="0" i="0" u="none" strike="noStrike" cap="none" normalizeH="0" baseline="0" dirty="0" err="1">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Nanosystem</a:t>
            </a:r>
            <a:r>
              <a:rPr kumimoji="0" lang="en-US" altLang="it-IT" sz="10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size distribution, studied by PCS revealed that mean diameters were related to composition (Table 2). The presence of P407 resulted in vesicles whose mean diameter was almost 50 nm larger with respect to ETO (TETO-2). The addition of MG in ETO and TETO led to a slight reduction of mean diameters. In all cases dispersity indexes were below 0.2, reflecting a narrow size distribution, characterized by almost one vesicle population, as indicated by the typical intensity distribution values. </a:t>
            </a:r>
            <a:endParaRPr kumimoji="0" lang="it-IT" altLang="it-IT" sz="400" b="0" i="0" u="none" strike="noStrike" cap="none" normalizeH="0" baseline="0" dirty="0">
              <a:ln>
                <a:noFill/>
              </a:ln>
              <a:solidFill>
                <a:schemeClr val="tx1"/>
              </a:solidFill>
              <a:effectLst/>
            </a:endParaRPr>
          </a:p>
        </p:txBody>
      </p:sp>
      <p:sp>
        <p:nvSpPr>
          <p:cNvPr id="18" name="CasellaDiTesto 17">
            <a:extLst>
              <a:ext uri="{FF2B5EF4-FFF2-40B4-BE49-F238E27FC236}">
                <a16:creationId xmlns:a16="http://schemas.microsoft.com/office/drawing/2014/main" id="{E14884D8-3819-4DD3-AD41-C93F7C56C028}"/>
              </a:ext>
            </a:extLst>
          </p:cNvPr>
          <p:cNvSpPr txBox="1"/>
          <p:nvPr/>
        </p:nvSpPr>
        <p:spPr>
          <a:xfrm>
            <a:off x="2667000" y="4556587"/>
            <a:ext cx="5308600" cy="230832"/>
          </a:xfrm>
          <a:prstGeom prst="rect">
            <a:avLst/>
          </a:prstGeom>
          <a:noFill/>
        </p:spPr>
        <p:txBody>
          <a:bodyPr wrap="square">
            <a:spAutoFit/>
          </a:bodyPr>
          <a:lstStyle/>
          <a:p>
            <a:pPr marL="0" marR="0" lvl="0" indent="28575" algn="l" defTabSz="914400" rtl="0" eaLnBrk="0" fontAlgn="base" latinLnBrk="0" hangingPunct="0">
              <a:lnSpc>
                <a:spcPct val="100000"/>
              </a:lnSpc>
              <a:spcBef>
                <a:spcPct val="0"/>
              </a:spcBef>
              <a:spcAft>
                <a:spcPct val="0"/>
              </a:spcAft>
              <a:buClrTx/>
              <a:buSzTx/>
              <a:buFontTx/>
              <a:buNone/>
              <a:tabLst>
                <a:tab pos="425450" algn="l"/>
              </a:tabLst>
              <a:defRPr/>
            </a:pPr>
            <a:r>
              <a:rPr kumimoji="0" lang="en-US" altLang="it-IT" sz="900" b="1" i="0" u="none" strike="noStrike" kern="1200" cap="none" spc="0" normalizeH="0" baseline="0" noProof="0" dirty="0">
                <a:ln>
                  <a:noFill/>
                </a:ln>
                <a:solidFill>
                  <a:srgbClr val="000000"/>
                </a:solidFill>
                <a:effectLst/>
                <a:uLnTx/>
                <a:uFillTx/>
                <a:latin typeface="Palatino Linotype" panose="02040502050505030304" pitchFamily="18" charset="0"/>
                <a:ea typeface="Times New Roman" panose="02020603050405020304" pitchFamily="18" charset="0"/>
                <a:cs typeface="Cordia New" panose="020B0304020202020204" pitchFamily="34" charset="-34"/>
              </a:rPr>
              <a:t>Table 2. </a:t>
            </a:r>
            <a:r>
              <a:rPr kumimoji="0" lang="en-US" altLang="it-IT" sz="900" b="0" i="0" u="none" strike="noStrike" kern="1200" cap="none" spc="0" normalizeH="0" baseline="0" noProof="0" dirty="0">
                <a:ln>
                  <a:noFill/>
                </a:ln>
                <a:solidFill>
                  <a:srgbClr val="000000"/>
                </a:solidFill>
                <a:effectLst/>
                <a:uLnTx/>
                <a:uFillTx/>
                <a:latin typeface="Palatino Linotype" panose="02040502050505030304" pitchFamily="18" charset="0"/>
                <a:ea typeface="Times New Roman" panose="02020603050405020304" pitchFamily="18" charset="0"/>
                <a:cs typeface="Cordia New" panose="020B0304020202020204" pitchFamily="34" charset="-34"/>
              </a:rPr>
              <a:t>Size distribution parameters of vesicular </a:t>
            </a:r>
            <a:r>
              <a:rPr kumimoji="0" lang="en-US" altLang="it-IT" sz="900" b="0" i="0" u="none" strike="noStrike" kern="1200" cap="none" spc="0" normalizeH="0" baseline="0" noProof="0" dirty="0" err="1">
                <a:ln>
                  <a:noFill/>
                </a:ln>
                <a:solidFill>
                  <a:srgbClr val="000000"/>
                </a:solidFill>
                <a:effectLst/>
                <a:uLnTx/>
                <a:uFillTx/>
                <a:latin typeface="Palatino Linotype" panose="02040502050505030304" pitchFamily="18" charset="0"/>
                <a:ea typeface="Times New Roman" panose="02020603050405020304" pitchFamily="18" charset="0"/>
                <a:cs typeface="Cordia New" panose="020B0304020202020204" pitchFamily="34" charset="-34"/>
              </a:rPr>
              <a:t>nanosystems</a:t>
            </a:r>
            <a:r>
              <a:rPr kumimoji="0" lang="en-US" altLang="it-IT" sz="900" b="0" i="0" u="none" strike="noStrike" kern="1200" cap="none" spc="0" normalizeH="0" baseline="0" noProof="0" dirty="0">
                <a:ln>
                  <a:noFill/>
                </a:ln>
                <a:solidFill>
                  <a:srgbClr val="000000"/>
                </a:solidFill>
                <a:effectLst/>
                <a:uLnTx/>
                <a:uFillTx/>
                <a:latin typeface="Palatino Linotype" panose="02040502050505030304" pitchFamily="18" charset="0"/>
                <a:ea typeface="Times New Roman" panose="02020603050405020304" pitchFamily="18" charset="0"/>
                <a:cs typeface="Cordia New" panose="020B0304020202020204" pitchFamily="34" charset="-34"/>
              </a:rPr>
              <a:t>, as determined by PCS.</a:t>
            </a:r>
            <a:endParaRPr kumimoji="0" lang="it-IT" altLang="it-IT" sz="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CasellaDiTesto 21">
            <a:extLst>
              <a:ext uri="{FF2B5EF4-FFF2-40B4-BE49-F238E27FC236}">
                <a16:creationId xmlns:a16="http://schemas.microsoft.com/office/drawing/2014/main" id="{221B0668-DC88-403A-93E5-2422ABB66339}"/>
              </a:ext>
            </a:extLst>
          </p:cNvPr>
          <p:cNvSpPr txBox="1"/>
          <p:nvPr/>
        </p:nvSpPr>
        <p:spPr>
          <a:xfrm>
            <a:off x="3958956" y="6370982"/>
            <a:ext cx="4572000" cy="230832"/>
          </a:xfrm>
          <a:prstGeom prst="rect">
            <a:avLst/>
          </a:prstGeom>
          <a:noFill/>
        </p:spPr>
        <p:txBody>
          <a:bodyPr wrap="square">
            <a:spAutoFit/>
          </a:bodyPr>
          <a:lstStyle/>
          <a:p>
            <a:pPr marL="0" marR="0" lvl="0" indent="28575" algn="l" defTabSz="914400" rtl="0" eaLnBrk="0" fontAlgn="base" latinLnBrk="0" hangingPunct="0">
              <a:lnSpc>
                <a:spcPct val="100000"/>
              </a:lnSpc>
              <a:spcBef>
                <a:spcPct val="0"/>
              </a:spcBef>
              <a:spcAft>
                <a:spcPct val="0"/>
              </a:spcAft>
              <a:buClrTx/>
              <a:buSzTx/>
              <a:buFontTx/>
              <a:buNone/>
              <a:tabLst>
                <a:tab pos="425450" algn="l"/>
              </a:tabLst>
              <a:defRPr/>
            </a:pPr>
            <a:r>
              <a:rPr kumimoji="0" lang="en-US" altLang="it-IT" sz="900" b="0" i="0" u="none" strike="noStrike" kern="1200" cap="none" spc="0" normalizeH="0" baseline="0" noProof="0" dirty="0">
                <a:ln>
                  <a:noFill/>
                </a:ln>
                <a:solidFill>
                  <a:srgbClr val="000000"/>
                </a:solidFill>
                <a:effectLst/>
                <a:uLnTx/>
                <a:uFillTx/>
                <a:latin typeface="Palatino Linotype" panose="02040502050505030304" pitchFamily="18" charset="0"/>
                <a:ea typeface="Times New Roman" panose="02020603050405020304" pitchFamily="18" charset="0"/>
                <a:cs typeface="Cordia New" panose="020B0304020202020204" pitchFamily="34" charset="-34"/>
              </a:rPr>
              <a:t>* secondary peak</a:t>
            </a:r>
            <a:endParaRPr kumimoji="0" lang="en-US" altLang="it-IT"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23" name="Picture 2">
            <a:extLst>
              <a:ext uri="{FF2B5EF4-FFF2-40B4-BE49-F238E27FC236}">
                <a16:creationId xmlns:a16="http://schemas.microsoft.com/office/drawing/2014/main" id="{E69708B3-E679-49BD-A31F-E4A8C0729C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39" t="6516" r="85000" b="63137"/>
          <a:stretch/>
        </p:blipFill>
        <p:spPr bwMode="auto">
          <a:xfrm>
            <a:off x="7917913" y="5638800"/>
            <a:ext cx="1226087"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673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pic>
        <p:nvPicPr>
          <p:cNvPr id="16" name="Picture 2">
            <a:extLst>
              <a:ext uri="{FF2B5EF4-FFF2-40B4-BE49-F238E27FC236}">
                <a16:creationId xmlns:a16="http://schemas.microsoft.com/office/drawing/2014/main" id="{5CD1276C-0156-46B1-B0FF-6001B5F081B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39" t="6516" r="85000" b="63137"/>
          <a:stretch/>
        </p:blipFill>
        <p:spPr bwMode="auto">
          <a:xfrm>
            <a:off x="7917913" y="5638800"/>
            <a:ext cx="1226087" cy="12192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Immagine 4">
            <a:extLst>
              <a:ext uri="{FF2B5EF4-FFF2-40B4-BE49-F238E27FC236}">
                <a16:creationId xmlns:a16="http://schemas.microsoft.com/office/drawing/2014/main" id="{17248386-636F-419C-B56C-3CD21EE62D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7498" t="11417" r="15073" b="5928"/>
          <a:stretch>
            <a:fillRect/>
          </a:stretch>
        </p:blipFill>
        <p:spPr bwMode="auto">
          <a:xfrm>
            <a:off x="1018252" y="137037"/>
            <a:ext cx="2554452" cy="194945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6">
            <a:extLst>
              <a:ext uri="{FF2B5EF4-FFF2-40B4-BE49-F238E27FC236}">
                <a16:creationId xmlns:a16="http://schemas.microsoft.com/office/drawing/2014/main" id="{C367AD07-D4E5-4423-9FF3-2A9801E782E8}"/>
              </a:ext>
            </a:extLst>
          </p:cNvPr>
          <p:cNvSpPr>
            <a:spLocks noChangeArrowheads="1"/>
          </p:cNvSpPr>
          <p:nvPr/>
        </p:nvSpPr>
        <p:spPr bwMode="auto">
          <a:xfrm>
            <a:off x="6269037" y="234558"/>
            <a:ext cx="2849563"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ct val="0"/>
              </a:spcAft>
              <a:buClrTx/>
              <a:buSzTx/>
              <a:buFontTx/>
              <a:buNone/>
              <a:tabLst/>
            </a:pPr>
            <a:r>
              <a:rPr kumimoji="0" lang="en-US" altLang="it-IT" sz="9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Figure 1. </a:t>
            </a:r>
            <a:r>
              <a:rPr kumimoji="0" lang="en-US" altLang="it-IT" sz="9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Transmission electron microscopy images (TEM) of TETO-2-MG </a:t>
            </a:r>
            <a:r>
              <a:rPr kumimoji="0" lang="en-US" altLang="it-IT" sz="9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a:t>
            </a:r>
            <a:r>
              <a:rPr kumimoji="0" lang="en-US" altLang="it-IT" sz="9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and TETO-3-MG </a:t>
            </a:r>
            <a:r>
              <a:rPr kumimoji="0" lang="en-US" altLang="it-IT" sz="9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(b).</a:t>
            </a:r>
            <a:r>
              <a:rPr kumimoji="0" lang="en-US" altLang="it-IT" sz="9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p>
          <a:p>
            <a:pPr marL="0" marR="0" lvl="0" indent="0" algn="l" defTabSz="914400" rtl="0" eaLnBrk="0" fontAlgn="base" latinLnBrk="0" hangingPunct="0">
              <a:spcBef>
                <a:spcPct val="0"/>
              </a:spcBef>
              <a:spcAft>
                <a:spcPct val="0"/>
              </a:spcAft>
              <a:buClrTx/>
              <a:buSzTx/>
              <a:buFontTx/>
              <a:buNone/>
              <a:tabLst/>
            </a:pPr>
            <a:r>
              <a:rPr kumimoji="0" lang="en-US" altLang="it-IT" sz="9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Bar corresponds to 400 nm.</a:t>
            </a:r>
            <a:endParaRPr kumimoji="0" lang="en-US" altLang="it-IT" sz="1800" b="0" i="0" u="none" strike="noStrike" cap="none" normalizeH="0" baseline="0" dirty="0">
              <a:ln>
                <a:noFill/>
              </a:ln>
              <a:solidFill>
                <a:schemeClr val="tx1"/>
              </a:solidFill>
              <a:effectLst/>
              <a:latin typeface="Arial" panose="020B0604020202020204" pitchFamily="34" charset="0"/>
            </a:endParaRPr>
          </a:p>
        </p:txBody>
      </p:sp>
      <p:pic>
        <p:nvPicPr>
          <p:cNvPr id="9" name="Immagine 8">
            <a:extLst>
              <a:ext uri="{FF2B5EF4-FFF2-40B4-BE49-F238E27FC236}">
                <a16:creationId xmlns:a16="http://schemas.microsoft.com/office/drawing/2014/main" id="{D02BB9D0-15E7-45CF-B037-7D296D63C890}"/>
              </a:ext>
            </a:extLst>
          </p:cNvPr>
          <p:cNvPicPr>
            <a:picLocks noChangeAspect="1"/>
          </p:cNvPicPr>
          <p:nvPr/>
        </p:nvPicPr>
        <p:blipFill>
          <a:blip r:embed="rId4"/>
          <a:stretch>
            <a:fillRect/>
          </a:stretch>
        </p:blipFill>
        <p:spPr>
          <a:xfrm>
            <a:off x="3669949" y="146114"/>
            <a:ext cx="2517866" cy="1944793"/>
          </a:xfrm>
          <a:prstGeom prst="rect">
            <a:avLst/>
          </a:prstGeom>
        </p:spPr>
      </p:pic>
      <p:sp>
        <p:nvSpPr>
          <p:cNvPr id="10" name="CasellaDiTesto 9">
            <a:extLst>
              <a:ext uri="{FF2B5EF4-FFF2-40B4-BE49-F238E27FC236}">
                <a16:creationId xmlns:a16="http://schemas.microsoft.com/office/drawing/2014/main" id="{F258E093-CFAE-4A29-B530-7A87881B40C3}"/>
              </a:ext>
            </a:extLst>
          </p:cNvPr>
          <p:cNvSpPr txBox="1"/>
          <p:nvPr/>
        </p:nvSpPr>
        <p:spPr>
          <a:xfrm>
            <a:off x="1018252" y="137037"/>
            <a:ext cx="393056" cy="307777"/>
          </a:xfrm>
          <a:prstGeom prst="rect">
            <a:avLst/>
          </a:prstGeom>
          <a:solidFill>
            <a:schemeClr val="bg1"/>
          </a:solidFill>
        </p:spPr>
        <p:txBody>
          <a:bodyPr wrap="none" rtlCol="0">
            <a:spAutoFit/>
          </a:bodyPr>
          <a:lstStyle/>
          <a:p>
            <a:r>
              <a:rPr kumimoji="0" lang="en-US" altLang="it-IT" sz="14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a:t>
            </a:r>
            <a:endParaRPr lang="it-IT" sz="1400" dirty="0"/>
          </a:p>
        </p:txBody>
      </p:sp>
      <p:sp>
        <p:nvSpPr>
          <p:cNvPr id="29" name="CasellaDiTesto 28">
            <a:extLst>
              <a:ext uri="{FF2B5EF4-FFF2-40B4-BE49-F238E27FC236}">
                <a16:creationId xmlns:a16="http://schemas.microsoft.com/office/drawing/2014/main" id="{08204608-53A7-47AC-A72F-39755C270E29}"/>
              </a:ext>
            </a:extLst>
          </p:cNvPr>
          <p:cNvSpPr txBox="1"/>
          <p:nvPr/>
        </p:nvSpPr>
        <p:spPr>
          <a:xfrm>
            <a:off x="3669949" y="143752"/>
            <a:ext cx="412292" cy="307777"/>
          </a:xfrm>
          <a:prstGeom prst="rect">
            <a:avLst/>
          </a:prstGeom>
          <a:solidFill>
            <a:schemeClr val="bg1"/>
          </a:solidFill>
        </p:spPr>
        <p:txBody>
          <a:bodyPr wrap="none" rtlCol="0">
            <a:spAutoFit/>
          </a:bodyPr>
          <a:lstStyle/>
          <a:p>
            <a:r>
              <a:rPr kumimoji="0" lang="en-US" altLang="it-IT" sz="14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(b)</a:t>
            </a:r>
            <a:endParaRPr lang="it-IT" sz="1400" dirty="0"/>
          </a:p>
        </p:txBody>
      </p:sp>
      <p:graphicFrame>
        <p:nvGraphicFramePr>
          <p:cNvPr id="11" name="Tabella 10">
            <a:extLst>
              <a:ext uri="{FF2B5EF4-FFF2-40B4-BE49-F238E27FC236}">
                <a16:creationId xmlns:a16="http://schemas.microsoft.com/office/drawing/2014/main" id="{79117C19-D01A-4175-987D-71A5663AEA25}"/>
              </a:ext>
            </a:extLst>
          </p:cNvPr>
          <p:cNvGraphicFramePr>
            <a:graphicFrameLocks noGrp="1"/>
          </p:cNvGraphicFramePr>
          <p:nvPr>
            <p:extLst>
              <p:ext uri="{D42A27DB-BD31-4B8C-83A1-F6EECF244321}">
                <p14:modId xmlns:p14="http://schemas.microsoft.com/office/powerpoint/2010/main" val="529367422"/>
              </p:ext>
            </p:extLst>
          </p:nvPr>
        </p:nvGraphicFramePr>
        <p:xfrm>
          <a:off x="1018252" y="2441380"/>
          <a:ext cx="6391275" cy="945642"/>
        </p:xfrm>
        <a:graphic>
          <a:graphicData uri="http://schemas.openxmlformats.org/drawingml/2006/table">
            <a:tbl>
              <a:tblPr firstRow="1" firstCol="1" bandRow="1">
                <a:tableStyleId>{5C22544A-7EE6-4342-B048-85BDC9FD1C3A}</a:tableStyleId>
              </a:tblPr>
              <a:tblGrid>
                <a:gridCol w="1620520">
                  <a:extLst>
                    <a:ext uri="{9D8B030D-6E8A-4147-A177-3AD203B41FA5}">
                      <a16:colId xmlns:a16="http://schemas.microsoft.com/office/drawing/2014/main" val="3751730127"/>
                    </a:ext>
                  </a:extLst>
                </a:gridCol>
                <a:gridCol w="1350645">
                  <a:extLst>
                    <a:ext uri="{9D8B030D-6E8A-4147-A177-3AD203B41FA5}">
                      <a16:colId xmlns:a16="http://schemas.microsoft.com/office/drawing/2014/main" val="1841515583"/>
                    </a:ext>
                  </a:extLst>
                </a:gridCol>
                <a:gridCol w="1709420">
                  <a:extLst>
                    <a:ext uri="{9D8B030D-6E8A-4147-A177-3AD203B41FA5}">
                      <a16:colId xmlns:a16="http://schemas.microsoft.com/office/drawing/2014/main" val="998588010"/>
                    </a:ext>
                  </a:extLst>
                </a:gridCol>
                <a:gridCol w="1710690">
                  <a:extLst>
                    <a:ext uri="{9D8B030D-6E8A-4147-A177-3AD203B41FA5}">
                      <a16:colId xmlns:a16="http://schemas.microsoft.com/office/drawing/2014/main" val="3066797281"/>
                    </a:ext>
                  </a:extLst>
                </a:gridCol>
              </a:tblGrid>
              <a:tr h="0">
                <a:tc>
                  <a:txBody>
                    <a:bodyPr/>
                    <a:lstStyle/>
                    <a:p>
                      <a:pPr algn="ctr">
                        <a:lnSpc>
                          <a:spcPts val="1300"/>
                        </a:lnSpc>
                      </a:pPr>
                      <a:r>
                        <a:rPr lang="en-US" sz="1000">
                          <a:effectLst/>
                        </a:rPr>
                        <a:t>Formulation</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1000">
                          <a:effectLst/>
                        </a:rPr>
                        <a:t>EC</a:t>
                      </a:r>
                      <a:r>
                        <a:rPr lang="en-US" sz="1000" baseline="30000">
                          <a:effectLst/>
                        </a:rPr>
                        <a:t>a</a:t>
                      </a:r>
                      <a:r>
                        <a:rPr lang="en-US" sz="1000">
                          <a:effectLst/>
                        </a:rPr>
                        <a:t> (%)</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1000">
                          <a:effectLst/>
                        </a:rPr>
                        <a:t>F</a:t>
                      </a:r>
                      <a:r>
                        <a:rPr lang="en-US" sz="1000" baseline="30000">
                          <a:effectLst/>
                        </a:rPr>
                        <a:t>b</a:t>
                      </a:r>
                      <a:r>
                        <a:rPr lang="en-US" sz="1000">
                          <a:effectLst/>
                        </a:rPr>
                        <a:t> (mg/cm</a:t>
                      </a:r>
                      <a:r>
                        <a:rPr lang="en-US" sz="1000" baseline="30000">
                          <a:effectLst/>
                        </a:rPr>
                        <a:t>2</a:t>
                      </a:r>
                      <a:r>
                        <a:rPr lang="en-US" sz="1000">
                          <a:effectLst/>
                        </a:rPr>
                        <a:t> x h x 10</a:t>
                      </a:r>
                      <a:r>
                        <a:rPr lang="en-US" sz="1000" baseline="30000">
                          <a:effectLst/>
                        </a:rPr>
                        <a:t>3</a:t>
                      </a:r>
                      <a:r>
                        <a:rPr lang="en-US" sz="1000">
                          <a:effectLst/>
                        </a:rPr>
                        <a:t>)</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1000">
                          <a:effectLst/>
                        </a:rPr>
                        <a:t>D</a:t>
                      </a:r>
                      <a:r>
                        <a:rPr lang="en-US" sz="1000" baseline="30000">
                          <a:effectLst/>
                        </a:rPr>
                        <a:t>c</a:t>
                      </a:r>
                      <a:r>
                        <a:rPr lang="en-US" sz="1000">
                          <a:effectLst/>
                        </a:rPr>
                        <a:t> (cm/h x 10</a:t>
                      </a:r>
                      <a:r>
                        <a:rPr lang="en-US" sz="1000" baseline="30000">
                          <a:effectLst/>
                        </a:rPr>
                        <a:t>3</a:t>
                      </a:r>
                      <a:r>
                        <a:rPr lang="en-US" sz="1000">
                          <a:effectLst/>
                        </a:rPr>
                        <a:t>)</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217537830"/>
                  </a:ext>
                </a:extLst>
              </a:tr>
              <a:tr h="0">
                <a:tc>
                  <a:txBody>
                    <a:bodyPr/>
                    <a:lstStyle/>
                    <a:p>
                      <a:pPr algn="ctr">
                        <a:lnSpc>
                          <a:spcPts val="1300"/>
                        </a:lnSpc>
                      </a:pPr>
                      <a:r>
                        <a:rPr lang="en-US" sz="1000">
                          <a:effectLst/>
                        </a:rPr>
                        <a:t>ETO-MG</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78</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42.03 </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42.03</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075590516"/>
                  </a:ext>
                </a:extLst>
              </a:tr>
              <a:tr h="0">
                <a:tc>
                  <a:txBody>
                    <a:bodyPr/>
                    <a:lstStyle/>
                    <a:p>
                      <a:pPr algn="ctr">
                        <a:lnSpc>
                          <a:spcPts val="1300"/>
                        </a:lnSpc>
                      </a:pPr>
                      <a:r>
                        <a:rPr lang="en-US" sz="1000">
                          <a:effectLst/>
                        </a:rPr>
                        <a:t>TETO-1-MG</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71</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67.70</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67.70</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835390356"/>
                  </a:ext>
                </a:extLst>
              </a:tr>
              <a:tr h="0">
                <a:tc>
                  <a:txBody>
                    <a:bodyPr/>
                    <a:lstStyle/>
                    <a:p>
                      <a:pPr algn="ctr">
                        <a:lnSpc>
                          <a:spcPts val="1300"/>
                        </a:lnSpc>
                      </a:pPr>
                      <a:r>
                        <a:rPr lang="en-US" sz="1000">
                          <a:effectLst/>
                        </a:rPr>
                        <a:t>TETO-2-MG</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88</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36.82 </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52.32</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257790239"/>
                  </a:ext>
                </a:extLst>
              </a:tr>
              <a:tr h="0">
                <a:tc>
                  <a:txBody>
                    <a:bodyPr/>
                    <a:lstStyle/>
                    <a:p>
                      <a:pPr algn="ctr">
                        <a:lnSpc>
                          <a:spcPts val="1300"/>
                        </a:lnSpc>
                      </a:pPr>
                      <a:r>
                        <a:rPr lang="en-US" sz="1000">
                          <a:effectLst/>
                        </a:rPr>
                        <a:t>TETO-3-MG</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87</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52.32</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36.82</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486298191"/>
                  </a:ext>
                </a:extLst>
              </a:tr>
              <a:tr h="0">
                <a:tc>
                  <a:txBody>
                    <a:bodyPr/>
                    <a:lstStyle/>
                    <a:p>
                      <a:pPr algn="ctr">
                        <a:lnSpc>
                          <a:spcPts val="1300"/>
                        </a:lnSpc>
                      </a:pPr>
                      <a:r>
                        <a:rPr lang="en-US" sz="1000">
                          <a:effectLst/>
                        </a:rPr>
                        <a:t>Sol-MG</a:t>
                      </a:r>
                      <a:endParaRPr lang="it-I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a:effectLst/>
                        </a:rPr>
                        <a:t>73.02</a:t>
                      </a:r>
                      <a:endParaRPr lang="it-IT"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300"/>
                        </a:lnSpc>
                      </a:pPr>
                      <a:r>
                        <a:rPr lang="en-US" sz="900" dirty="0">
                          <a:effectLst/>
                        </a:rPr>
                        <a:t>73.02</a:t>
                      </a:r>
                      <a:endParaRPr lang="it-I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283194869"/>
                  </a:ext>
                </a:extLst>
              </a:tr>
            </a:tbl>
          </a:graphicData>
        </a:graphic>
      </p:graphicFrame>
      <p:sp>
        <p:nvSpPr>
          <p:cNvPr id="12" name="Rectangle 7">
            <a:extLst>
              <a:ext uri="{FF2B5EF4-FFF2-40B4-BE49-F238E27FC236}">
                <a16:creationId xmlns:a16="http://schemas.microsoft.com/office/drawing/2014/main" id="{D842DB50-949B-4FE5-A107-014ABFCE7D9F}"/>
              </a:ext>
            </a:extLst>
          </p:cNvPr>
          <p:cNvSpPr>
            <a:spLocks noChangeArrowheads="1"/>
          </p:cNvSpPr>
          <p:nvPr/>
        </p:nvSpPr>
        <p:spPr bwMode="auto">
          <a:xfrm>
            <a:off x="1350703" y="2215792"/>
            <a:ext cx="491833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9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Table 3. </a:t>
            </a:r>
            <a:r>
              <a:rPr kumimoji="0" lang="en-US" altLang="it-IT" sz="9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Entrapment capacity and diffusion coefficients of MG loaded in the indicated forms.</a:t>
            </a:r>
            <a:endParaRPr kumimoji="0" lang="it-IT" altLang="it-IT"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it-IT" sz="900" b="0" i="0" u="none" strike="noStrike" cap="none" normalizeH="0" baseline="0" dirty="0">
              <a:ln>
                <a:noFill/>
              </a:ln>
              <a:solidFill>
                <a:schemeClr val="tx1"/>
              </a:solidFill>
              <a:effectLst/>
              <a:latin typeface="Arial" panose="020B0604020202020204" pitchFamily="34" charset="0"/>
            </a:endParaRPr>
          </a:p>
        </p:txBody>
      </p:sp>
      <p:sp>
        <p:nvSpPr>
          <p:cNvPr id="34" name="CasellaDiTesto 33">
            <a:extLst>
              <a:ext uri="{FF2B5EF4-FFF2-40B4-BE49-F238E27FC236}">
                <a16:creationId xmlns:a16="http://schemas.microsoft.com/office/drawing/2014/main" id="{AEB202DD-BC9A-4A05-B121-71E8561A1D05}"/>
              </a:ext>
            </a:extLst>
          </p:cNvPr>
          <p:cNvSpPr txBox="1"/>
          <p:nvPr/>
        </p:nvSpPr>
        <p:spPr>
          <a:xfrm>
            <a:off x="1411308" y="3381778"/>
            <a:ext cx="6503987" cy="230832"/>
          </a:xfrm>
          <a:prstGeom prst="rect">
            <a:avLst/>
          </a:prstGeom>
          <a:noFill/>
        </p:spPr>
        <p:txBody>
          <a:bodyPr wrap="square">
            <a:spAutoFit/>
          </a:bodyPr>
          <a:lstStyle/>
          <a:p>
            <a:r>
              <a:rPr kumimoji="0" lang="en-US" altLang="it-IT" sz="900" b="0" i="0" u="none" strike="noStrike" cap="none" normalizeH="0" baseline="30000" dirty="0" err="1">
                <a:ln>
                  <a:noFill/>
                </a:ln>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a</a:t>
            </a:r>
            <a:r>
              <a:rPr kumimoji="0" lang="en-US" altLang="it-IT" sz="900" b="0" i="0" u="none" strike="noStrike" cap="none" normalizeH="0" baseline="0" dirty="0" err="1">
                <a:ln>
                  <a:noFill/>
                </a:ln>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Entrapment</a:t>
            </a:r>
            <a:r>
              <a:rPr kumimoji="0" lang="en-US" altLang="it-IT" sz="9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capacity; </a:t>
            </a:r>
            <a:r>
              <a:rPr kumimoji="0" lang="en-US" altLang="it-IT" sz="900" b="0" i="0" u="none" strike="noStrike" cap="none" normalizeH="0" baseline="30000" dirty="0" err="1">
                <a:ln>
                  <a:noFill/>
                </a:ln>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b</a:t>
            </a:r>
            <a:r>
              <a:rPr kumimoji="0" lang="en-US" altLang="it-IT" sz="900" b="0" i="0" u="none" strike="noStrike" cap="none" normalizeH="0" baseline="0" dirty="0" err="1">
                <a:ln>
                  <a:noFill/>
                </a:ln>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Flux</a:t>
            </a:r>
            <a:r>
              <a:rPr kumimoji="0" lang="en-US" altLang="it-IT" sz="9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a:t>
            </a:r>
            <a:r>
              <a:rPr kumimoji="0" lang="en-US" altLang="it-IT" sz="900" b="0" i="0" u="none" strike="noStrike" cap="none" normalizeH="0" baseline="30000" dirty="0" err="1">
                <a:ln>
                  <a:noFill/>
                </a:ln>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c</a:t>
            </a:r>
            <a:r>
              <a:rPr kumimoji="0" lang="en-US" altLang="it-IT" sz="900" b="0" i="0" u="none" strike="noStrike" cap="none" normalizeH="0" baseline="0" dirty="0" err="1">
                <a:ln>
                  <a:noFill/>
                </a:ln>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Diffusion</a:t>
            </a:r>
            <a:r>
              <a:rPr kumimoji="0" lang="en-US" altLang="it-IT" sz="9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coefficient; Data are the mean of 6 independent Franz cell experiments</a:t>
            </a:r>
            <a:endParaRPr lang="it-IT" sz="900" dirty="0"/>
          </a:p>
        </p:txBody>
      </p:sp>
      <p:pic>
        <p:nvPicPr>
          <p:cNvPr id="35" name="Immagine 34" descr="Immagine che contiene luce, notte, autostrada&#10;&#10;Descrizione generata automaticamente">
            <a:extLst>
              <a:ext uri="{FF2B5EF4-FFF2-40B4-BE49-F238E27FC236}">
                <a16:creationId xmlns:a16="http://schemas.microsoft.com/office/drawing/2014/main" id="{0776C6AF-308D-4C83-B3A7-1BF8541B490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64210" y="3453093"/>
            <a:ext cx="3907790" cy="2889885"/>
          </a:xfrm>
          <a:prstGeom prst="rect">
            <a:avLst/>
          </a:prstGeom>
          <a:noFill/>
        </p:spPr>
      </p:pic>
      <p:sp>
        <p:nvSpPr>
          <p:cNvPr id="39" name="CasellaDiTesto 38">
            <a:extLst>
              <a:ext uri="{FF2B5EF4-FFF2-40B4-BE49-F238E27FC236}">
                <a16:creationId xmlns:a16="http://schemas.microsoft.com/office/drawing/2014/main" id="{62A920EA-779B-4CB8-92B6-18B9A6AAD084}"/>
              </a:ext>
            </a:extLst>
          </p:cNvPr>
          <p:cNvSpPr txBox="1"/>
          <p:nvPr/>
        </p:nvSpPr>
        <p:spPr>
          <a:xfrm>
            <a:off x="-540527" y="6284996"/>
            <a:ext cx="7966584" cy="507831"/>
          </a:xfrm>
          <a:prstGeom prst="rect">
            <a:avLst/>
          </a:prstGeom>
          <a:noFill/>
        </p:spPr>
        <p:txBody>
          <a:bodyPr wrap="square">
            <a:spAutoFit/>
          </a:bodyPr>
          <a:lstStyle/>
          <a:p>
            <a:pPr marL="1620520" algn="just">
              <a:spcBef>
                <a:spcPts val="1200"/>
              </a:spcBef>
              <a:spcAft>
                <a:spcPts val="300"/>
              </a:spcAft>
            </a:pPr>
            <a:r>
              <a:rPr lang="en-US" sz="9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Figure 2. </a:t>
            </a:r>
            <a:r>
              <a:rPr lang="en-US" sz="9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MG diffusion kinetics from Sol-MG (closed triangles), ETO-MG (blue circles), TETO-1-MG (open triangles), TETO-3-MG (red squares), and TETO-2-MG (green crosses), as determined by Franz cell. Experiments were conducted for 6 h. Data are the mean of 6 independent experiments ± </a:t>
            </a:r>
            <a:r>
              <a:rPr lang="en-US" sz="900" b="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s.d.</a:t>
            </a:r>
            <a:r>
              <a:rPr lang="en-US" sz="9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it-IT" sz="10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5" name="CasellaDiTesto 44">
            <a:extLst>
              <a:ext uri="{FF2B5EF4-FFF2-40B4-BE49-F238E27FC236}">
                <a16:creationId xmlns:a16="http://schemas.microsoft.com/office/drawing/2014/main" id="{16B56E4E-E805-45DE-84D6-1C94D24B23AB}"/>
              </a:ext>
            </a:extLst>
          </p:cNvPr>
          <p:cNvSpPr txBox="1"/>
          <p:nvPr/>
        </p:nvSpPr>
        <p:spPr>
          <a:xfrm>
            <a:off x="4424363" y="3796248"/>
            <a:ext cx="4529137" cy="1446550"/>
          </a:xfrm>
          <a:prstGeom prst="rect">
            <a:avLst/>
          </a:prstGeom>
          <a:noFill/>
        </p:spPr>
        <p:txBody>
          <a:bodyPr wrap="square">
            <a:spAutoFit/>
          </a:bodyPr>
          <a:lstStyle/>
          <a:p>
            <a:pPr algn="just"/>
            <a:r>
              <a:rPr lang="en-US" sz="1100" dirty="0">
                <a:latin typeface="Palatino Linotype" panose="02040502050505030304" pitchFamily="18" charset="0"/>
              </a:rPr>
              <a:t>Vesicular </a:t>
            </a:r>
            <a:r>
              <a:rPr lang="en-US" sz="1100" dirty="0" err="1">
                <a:latin typeface="Palatino Linotype" panose="02040502050505030304" pitchFamily="18" charset="0"/>
              </a:rPr>
              <a:t>nanosystems</a:t>
            </a:r>
            <a:r>
              <a:rPr lang="en-US" sz="1100" dirty="0">
                <a:latin typeface="Palatino Linotype" panose="02040502050505030304" pitchFamily="18" charset="0"/>
              </a:rPr>
              <a:t> controlled MG diffusion with respect to Sol-MG. D values of vesicular systems followed the order TETO-1-MG &gt; TETO-3-MG &gt; ETO-MG &gt; TETO-2-MG (Table 3). Particularly, on one hand the presence of TW80 (TETO-1-MG) increased MG diffusion with respect to plain ETO-MG, while on the other a double amount of PC associated to P407 enabled to halve D of MG (TETO-2-MG). On the basis of the EE of MG and the capability to restrain MG diffusion, TETO-2-MG and TETO-3-MG were selected for biological studies.</a:t>
            </a:r>
            <a:endParaRPr lang="it-IT" sz="1100" dirty="0">
              <a:latin typeface="Palatino Linotype" panose="02040502050505030304" pitchFamily="18" charset="0"/>
            </a:endParaRPr>
          </a:p>
        </p:txBody>
      </p:sp>
    </p:spTree>
    <p:extLst>
      <p:ext uri="{BB962C8B-B14F-4D97-AF65-F5344CB8AC3E}">
        <p14:creationId xmlns:p14="http://schemas.microsoft.com/office/powerpoint/2010/main" val="885618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5</a:t>
            </a:fld>
            <a:endParaRPr lang="fr-FR">
              <a:latin typeface="Palatino Linotype" panose="02040502050505030304" pitchFamily="18" charset="0"/>
            </a:endParaRPr>
          </a:p>
        </p:txBody>
      </p:sp>
      <p:pic>
        <p:nvPicPr>
          <p:cNvPr id="14" name="Picture 2">
            <a:extLst>
              <a:ext uri="{FF2B5EF4-FFF2-40B4-BE49-F238E27FC236}">
                <a16:creationId xmlns:a16="http://schemas.microsoft.com/office/drawing/2014/main" id="{6AF30BF8-A5A7-4C7B-B4D7-197707A034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39" t="6516" r="85000" b="63137"/>
          <a:stretch/>
        </p:blipFill>
        <p:spPr bwMode="auto">
          <a:xfrm>
            <a:off x="7917913" y="5638800"/>
            <a:ext cx="1226087"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5" name="Immagine 14">
            <a:extLst>
              <a:ext uri="{FF2B5EF4-FFF2-40B4-BE49-F238E27FC236}">
                <a16:creationId xmlns:a16="http://schemas.microsoft.com/office/drawing/2014/main" id="{4B91114B-ADA2-4489-AC30-A97D2BC80E1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36653" y="136525"/>
            <a:ext cx="4660027" cy="3000391"/>
          </a:xfrm>
          <a:prstGeom prst="rect">
            <a:avLst/>
          </a:prstGeom>
          <a:noFill/>
        </p:spPr>
      </p:pic>
      <p:sp>
        <p:nvSpPr>
          <p:cNvPr id="17" name="CasellaDiTesto 16">
            <a:extLst>
              <a:ext uri="{FF2B5EF4-FFF2-40B4-BE49-F238E27FC236}">
                <a16:creationId xmlns:a16="http://schemas.microsoft.com/office/drawing/2014/main" id="{CA14AEBD-905B-4772-8C1E-7C71811537F8}"/>
              </a:ext>
            </a:extLst>
          </p:cNvPr>
          <p:cNvSpPr txBox="1"/>
          <p:nvPr/>
        </p:nvSpPr>
        <p:spPr>
          <a:xfrm>
            <a:off x="4380230" y="3136916"/>
            <a:ext cx="4616450" cy="784830"/>
          </a:xfrm>
          <a:prstGeom prst="rect">
            <a:avLst/>
          </a:prstGeom>
          <a:noFill/>
        </p:spPr>
        <p:txBody>
          <a:bodyPr wrap="square">
            <a:spAutoFit/>
          </a:bodyPr>
          <a:lstStyle/>
          <a:p>
            <a:pPr algn="just"/>
            <a:r>
              <a:rPr lang="en-US" sz="900" b="1" dirty="0">
                <a:latin typeface="Palatino Linotype" panose="02040502050505030304" pitchFamily="18" charset="0"/>
              </a:rPr>
              <a:t>Figure 3. </a:t>
            </a:r>
            <a:r>
              <a:rPr lang="en-US" sz="900" dirty="0">
                <a:latin typeface="Palatino Linotype" panose="02040502050505030304" pitchFamily="18" charset="0"/>
              </a:rPr>
              <a:t>Levels of IL-1β (</a:t>
            </a:r>
            <a:r>
              <a:rPr lang="en-US" sz="900" dirty="0" err="1">
                <a:latin typeface="Palatino Linotype" panose="02040502050505030304" pitchFamily="18" charset="0"/>
              </a:rPr>
              <a:t>pg</a:t>
            </a:r>
            <a:r>
              <a:rPr lang="en-US" sz="900" dirty="0">
                <a:latin typeface="Palatino Linotype" panose="02040502050505030304" pitchFamily="18" charset="0"/>
              </a:rPr>
              <a:t>/mL) in the media of 3D skin models treated with TETO-2-MG and TETO-3-MG </a:t>
            </a:r>
            <a:r>
              <a:rPr lang="en-US" sz="900" dirty="0" err="1">
                <a:latin typeface="Palatino Linotype" panose="02040502050505030304" pitchFamily="18" charset="0"/>
              </a:rPr>
              <a:t>analysed</a:t>
            </a:r>
            <a:r>
              <a:rPr lang="en-US" sz="900" dirty="0">
                <a:latin typeface="Palatino Linotype" panose="02040502050505030304" pitchFamily="18" charset="0"/>
              </a:rPr>
              <a:t> using an IL-1β ELISA kit 0 or 24 h after exposure to O</a:t>
            </a:r>
            <a:r>
              <a:rPr lang="en-US" sz="900" baseline="-25000" dirty="0">
                <a:latin typeface="Palatino Linotype" panose="02040502050505030304" pitchFamily="18" charset="0"/>
              </a:rPr>
              <a:t>3</a:t>
            </a:r>
            <a:r>
              <a:rPr lang="en-US" sz="900" dirty="0">
                <a:latin typeface="Palatino Linotype" panose="02040502050505030304" pitchFamily="18" charset="0"/>
              </a:rPr>
              <a:t> 0.4 ppm for 4 h. Data were normalized with respect to the O3 sample at 0 h and expressed as arbitrary units (%) ± SD. Data are the averages of at least three different experiments. *** p &lt; 0.001, **** p &lt; 0.0001 vs O3 at T-0 h.</a:t>
            </a:r>
            <a:endParaRPr lang="it-IT" sz="900" dirty="0">
              <a:latin typeface="Palatino Linotype" panose="02040502050505030304" pitchFamily="18" charset="0"/>
            </a:endParaRPr>
          </a:p>
        </p:txBody>
      </p:sp>
      <p:sp>
        <p:nvSpPr>
          <p:cNvPr id="18" name="CasellaDiTesto 17">
            <a:extLst>
              <a:ext uri="{FF2B5EF4-FFF2-40B4-BE49-F238E27FC236}">
                <a16:creationId xmlns:a16="http://schemas.microsoft.com/office/drawing/2014/main" id="{318CDBD5-9241-48E7-9F7C-6CEBFB878143}"/>
              </a:ext>
            </a:extLst>
          </p:cNvPr>
          <p:cNvSpPr txBox="1"/>
          <p:nvPr/>
        </p:nvSpPr>
        <p:spPr>
          <a:xfrm>
            <a:off x="256906" y="314325"/>
            <a:ext cx="3841750" cy="3631763"/>
          </a:xfrm>
          <a:prstGeom prst="rect">
            <a:avLst/>
          </a:prstGeom>
          <a:noFill/>
        </p:spPr>
        <p:txBody>
          <a:bodyPr wrap="square">
            <a:spAutoFit/>
          </a:bodyPr>
          <a:lstStyle/>
          <a:p>
            <a:pPr algn="just"/>
            <a:r>
              <a:rPr lang="en-US" sz="1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The transdermal potential of TETO-2-MG and TETO-3-MG and their protective effect against pollutants, were studied on 3D human skin models. Particularly, 4HNE protein adducts levels were evaluated in order to gain information on the protective effect of the encapsulated MG, known to counteract the cutaneous O</a:t>
            </a:r>
            <a:r>
              <a:rPr lang="en-US" sz="1000" baseline="-25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3</a:t>
            </a:r>
            <a:r>
              <a:rPr lang="en-US" sz="1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-induced oxidative stress damage. 4HNE protein adducts normally occur upon O</a:t>
            </a:r>
            <a:r>
              <a:rPr lang="en-US" sz="1000" baseline="-25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3</a:t>
            </a:r>
            <a:r>
              <a:rPr lang="en-US" sz="1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exposure and represent a marker of lipid peroxidation After a pretreatment of 3D human skin tissues with TETO-2-MG and TETO-3-MG the tissues were exposed to O</a:t>
            </a:r>
            <a:r>
              <a:rPr lang="en-US" sz="1000" baseline="-25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3</a:t>
            </a:r>
            <a:r>
              <a:rPr lang="en-US" sz="1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The 4HNE protein adducts levels were evaluated by immunofluorescence staining directly post-exposure and 24 h later. The exposure to O</a:t>
            </a:r>
            <a:r>
              <a:rPr lang="en-US" sz="1000" baseline="-25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3</a:t>
            </a:r>
            <a:r>
              <a:rPr lang="en-US" sz="1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induced a significant increase in 4HNE protein adducts levels with respect to untreated tissues exposed to air. The topical administration of TETO-2-MG and TETO-3-MG induced a halving of 4HNE levels, resulting in protection against oxidative stress promoted by O</a:t>
            </a:r>
            <a:r>
              <a:rPr lang="en-US" sz="1000" baseline="-25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3</a:t>
            </a:r>
            <a:r>
              <a:rPr lang="en-US" sz="1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exposure. The effect has been maintained even 24 h after O</a:t>
            </a:r>
            <a:r>
              <a:rPr lang="en-US" sz="1000" baseline="-25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3</a:t>
            </a:r>
            <a:r>
              <a:rPr lang="en-US" sz="1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exposure, suggesting that the vesicles were able to retain MG and prolong its release. Moreover, since the cutaneous oxidative stress is directly related to inflammation on skin upon pollutants exposure, the release of proinflammatory cytokine IL-1β was measured in 3D skin models to study the inflammatory conditions under O</a:t>
            </a:r>
            <a:r>
              <a:rPr lang="en-US" sz="1000" baseline="-25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3</a:t>
            </a:r>
            <a:r>
              <a:rPr lang="en-US" sz="1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exposure. </a:t>
            </a:r>
            <a:endParaRPr lang="it-IT" sz="1000" dirty="0"/>
          </a:p>
        </p:txBody>
      </p:sp>
      <p:sp>
        <p:nvSpPr>
          <p:cNvPr id="21" name="CasellaDiTesto 20">
            <a:extLst>
              <a:ext uri="{FF2B5EF4-FFF2-40B4-BE49-F238E27FC236}">
                <a16:creationId xmlns:a16="http://schemas.microsoft.com/office/drawing/2014/main" id="{4AE181A6-FEB7-4881-91B6-C4EDCBA35ECD}"/>
              </a:ext>
            </a:extLst>
          </p:cNvPr>
          <p:cNvSpPr txBox="1"/>
          <p:nvPr/>
        </p:nvSpPr>
        <p:spPr>
          <a:xfrm>
            <a:off x="280853" y="4524106"/>
            <a:ext cx="8582294" cy="861774"/>
          </a:xfrm>
          <a:prstGeom prst="rect">
            <a:avLst/>
          </a:prstGeom>
          <a:noFill/>
        </p:spPr>
        <p:txBody>
          <a:bodyPr wrap="square">
            <a:spAutoFit/>
          </a:bodyPr>
          <a:lstStyle/>
          <a:p>
            <a:pPr algn="just"/>
            <a:r>
              <a:rPr kumimoji="0" lang="en-US" sz="1000" b="0" i="0" u="none" strike="noStrike" kern="1200" cap="none" spc="0" normalizeH="0" baseline="0" noProof="0" dirty="0">
                <a:ln>
                  <a:noFill/>
                </a:ln>
                <a:solidFill>
                  <a:srgbClr val="000000"/>
                </a:solidFill>
                <a:effectLst/>
                <a:uLnTx/>
                <a:uFillTx/>
                <a:latin typeface="Palatino Linotype" panose="02040502050505030304" pitchFamily="18" charset="0"/>
                <a:ea typeface="SimSun" panose="02010600030101010101" pitchFamily="2" charset="-122"/>
                <a:cs typeface="Times New Roman" panose="02020603050405020304" pitchFamily="18" charset="0"/>
              </a:rPr>
              <a:t>As reported in Figure 3</a:t>
            </a:r>
            <a:r>
              <a:rPr lang="en-US" sz="1000" dirty="0">
                <a:solidFill>
                  <a:srgbClr val="000000"/>
                </a:solidFill>
                <a:latin typeface="Palatino Linotype" panose="02040502050505030304" pitchFamily="18" charset="0"/>
                <a:ea typeface="SimSun" panose="02010600030101010101" pitchFamily="2" charset="-122"/>
                <a:cs typeface="Times New Roman" panose="02020603050405020304" pitchFamily="18" charset="0"/>
              </a:rPr>
              <a:t>, </a:t>
            </a:r>
            <a:r>
              <a:rPr lang="en-US" sz="1000" dirty="0" err="1">
                <a:solidFill>
                  <a:srgbClr val="000000"/>
                </a:solidFill>
                <a:latin typeface="Palatino Linotype" panose="02040502050505030304" pitchFamily="18" charset="0"/>
                <a:ea typeface="SimSun" panose="02010600030101010101" pitchFamily="2" charset="-122"/>
                <a:cs typeface="Times New Roman" panose="02020603050405020304" pitchFamily="18" charset="0"/>
              </a:rPr>
              <a:t>i</a:t>
            </a:r>
            <a:r>
              <a:rPr kumimoji="0" lang="en-US" sz="1000" b="0" i="0" u="none" strike="noStrike" kern="1200" cap="none" spc="0" normalizeH="0" baseline="0" noProof="0" dirty="0" err="1">
                <a:ln>
                  <a:noFill/>
                </a:ln>
                <a:solidFill>
                  <a:srgbClr val="000000"/>
                </a:solidFill>
                <a:effectLst/>
                <a:uLnTx/>
                <a:uFillTx/>
                <a:latin typeface="Palatino Linotype" panose="02040502050505030304" pitchFamily="18" charset="0"/>
                <a:ea typeface="SimSun" panose="02010600030101010101" pitchFamily="2" charset="-122"/>
                <a:cs typeface="Times New Roman" panose="02020603050405020304" pitchFamily="18" charset="0"/>
              </a:rPr>
              <a:t>mmediately</a:t>
            </a:r>
            <a:r>
              <a:rPr kumimoji="0" lang="en-US" sz="1000" b="0" i="0" u="none" strike="noStrike" kern="1200" cap="none" spc="0" normalizeH="0" baseline="0" noProof="0" dirty="0">
                <a:ln>
                  <a:noFill/>
                </a:ln>
                <a:solidFill>
                  <a:srgbClr val="000000"/>
                </a:solidFill>
                <a:effectLst/>
                <a:uLnTx/>
                <a:uFillTx/>
                <a:latin typeface="Palatino Linotype" panose="02040502050505030304" pitchFamily="18" charset="0"/>
                <a:ea typeface="SimSun" panose="02010600030101010101" pitchFamily="2" charset="-122"/>
                <a:cs typeface="Times New Roman" panose="02020603050405020304" pitchFamily="18" charset="0"/>
              </a:rPr>
              <a:t> after exposure to O</a:t>
            </a:r>
            <a:r>
              <a:rPr kumimoji="0" lang="en-US" sz="1000" b="0" i="0" u="none" strike="noStrike" kern="1200" cap="none" spc="0" normalizeH="0" baseline="-25000" noProof="0" dirty="0">
                <a:ln>
                  <a:noFill/>
                </a:ln>
                <a:solidFill>
                  <a:srgbClr val="000000"/>
                </a:solidFill>
                <a:effectLst/>
                <a:uLnTx/>
                <a:uFillTx/>
                <a:latin typeface="Palatino Linotype" panose="02040502050505030304" pitchFamily="18" charset="0"/>
                <a:ea typeface="SimSun" panose="02010600030101010101" pitchFamily="2" charset="-122"/>
                <a:cs typeface="Times New Roman" panose="02020603050405020304" pitchFamily="18" charset="0"/>
              </a:rPr>
              <a:t>3</a:t>
            </a:r>
            <a:r>
              <a:rPr kumimoji="0" lang="en-US" sz="1000" b="0" i="0" u="none" strike="noStrike" kern="1200" cap="none" spc="0" normalizeH="0" baseline="0" noProof="0" dirty="0">
                <a:ln>
                  <a:noFill/>
                </a:ln>
                <a:solidFill>
                  <a:srgbClr val="000000"/>
                </a:solidFill>
                <a:effectLst/>
                <a:uLnTx/>
                <a:uFillTx/>
                <a:latin typeface="Palatino Linotype" panose="02040502050505030304" pitchFamily="18" charset="0"/>
                <a:ea typeface="SimSun" panose="02010600030101010101" pitchFamily="2" charset="-122"/>
                <a:cs typeface="Times New Roman" panose="02020603050405020304" pitchFamily="18" charset="0"/>
              </a:rPr>
              <a:t>, high levels of IL-1</a:t>
            </a:r>
            <a:r>
              <a:rPr kumimoji="0" lang="en-US" sz="1000" b="0" i="0" u="none" strike="noStrike" kern="1200" cap="none" spc="0" normalizeH="0" baseline="0" noProof="0" dirty="0">
                <a:ln>
                  <a:noFill/>
                </a:ln>
                <a:solidFill>
                  <a:srgbClr val="000000"/>
                </a:solidFill>
                <a:effectLst/>
                <a:uLnTx/>
                <a:uFillTx/>
                <a:latin typeface="Symbol" panose="05050102010706020507" pitchFamily="18" charset="2"/>
                <a:ea typeface="SimSun" panose="02010600030101010101" pitchFamily="2" charset="-122"/>
                <a:cs typeface="Times New Roman" panose="02020603050405020304" pitchFamily="18" charset="0"/>
              </a:rPr>
              <a:t> </a:t>
            </a:r>
            <a:r>
              <a:rPr kumimoji="0" lang="en-US" sz="1000" b="0" i="0" u="none" strike="noStrike" kern="1200" cap="none" spc="0" normalizeH="0" baseline="0" noProof="0" dirty="0">
                <a:ln>
                  <a:noFill/>
                </a:ln>
                <a:solidFill>
                  <a:srgbClr val="000000"/>
                </a:solidFill>
                <a:effectLst/>
                <a:uLnTx/>
                <a:uFillTx/>
                <a:latin typeface="Palatino Linotype" panose="02040502050505030304" pitchFamily="18" charset="0"/>
                <a:ea typeface="SimSun" panose="02010600030101010101" pitchFamily="2" charset="-122"/>
                <a:cs typeface="Times New Roman" panose="02020603050405020304" pitchFamily="18" charset="0"/>
              </a:rPr>
              <a:t>were re-leased, confirming the inflammatory status of the skin, as compared to CTRL sample. </a:t>
            </a:r>
          </a:p>
          <a:p>
            <a:pPr algn="just"/>
            <a:r>
              <a:rPr lang="en-US" sz="1000" dirty="0">
                <a:solidFill>
                  <a:srgbClr val="000000"/>
                </a:solidFill>
                <a:latin typeface="Palatino Linotype" panose="02040502050505030304" pitchFamily="18" charset="0"/>
                <a:ea typeface="SimSun" panose="02010600030101010101" pitchFamily="2" charset="-122"/>
                <a:cs typeface="Times New Roman" panose="02020603050405020304" pitchFamily="18" charset="0"/>
              </a:rPr>
              <a:t>I</a:t>
            </a:r>
            <a:r>
              <a:rPr kumimoji="0" lang="en-US" sz="1000" b="0" i="0" u="none" strike="noStrike" kern="1200" cap="none" spc="0" normalizeH="0" baseline="0" noProof="0" dirty="0">
                <a:ln>
                  <a:noFill/>
                </a:ln>
                <a:solidFill>
                  <a:srgbClr val="000000"/>
                </a:solidFill>
                <a:effectLst/>
                <a:uLnTx/>
                <a:uFillTx/>
                <a:latin typeface="Palatino Linotype" panose="02040502050505030304" pitchFamily="18" charset="0"/>
                <a:ea typeface="SimSun" panose="02010600030101010101" pitchFamily="2" charset="-122"/>
                <a:cs typeface="Times New Roman" panose="02020603050405020304" pitchFamily="18" charset="0"/>
              </a:rPr>
              <a:t>n the case of TETO-2-MG and TETO-3-MG treatment, low levels of IL-1</a:t>
            </a:r>
            <a:r>
              <a:rPr kumimoji="0" lang="en-US" sz="1000" b="0" i="0" u="none" strike="noStrike" kern="1200" cap="none" spc="0" normalizeH="0" baseline="0" noProof="0" dirty="0">
                <a:ln>
                  <a:noFill/>
                </a:ln>
                <a:solidFill>
                  <a:srgbClr val="000000"/>
                </a:solidFill>
                <a:effectLst/>
                <a:uLnTx/>
                <a:uFillTx/>
                <a:latin typeface="Symbol" panose="05050102010706020507" pitchFamily="18" charset="2"/>
                <a:ea typeface="SimSun" panose="02010600030101010101" pitchFamily="2" charset="-122"/>
                <a:cs typeface="Times New Roman" panose="02020603050405020304" pitchFamily="18" charset="0"/>
              </a:rPr>
              <a:t></a:t>
            </a:r>
            <a:r>
              <a:rPr kumimoji="0" lang="en-US" sz="1000" b="0" i="0" u="none" strike="noStrike" kern="1200" cap="none" spc="0" normalizeH="0" baseline="0" noProof="0" dirty="0">
                <a:ln>
                  <a:noFill/>
                </a:ln>
                <a:solidFill>
                  <a:srgbClr val="000000"/>
                </a:solidFill>
                <a:effectLst/>
                <a:uLnTx/>
                <a:uFillTx/>
                <a:latin typeface="Palatino Linotype" panose="02040502050505030304" pitchFamily="18" charset="0"/>
                <a:ea typeface="SimSun" panose="02010600030101010101" pitchFamily="2" charset="-122"/>
                <a:cs typeface="Times New Roman" panose="02020603050405020304" pitchFamily="18" charset="0"/>
              </a:rPr>
              <a:t> were released, suggesting an almost total protection against O</a:t>
            </a:r>
            <a:r>
              <a:rPr kumimoji="0" lang="en-US" sz="1000" b="0" i="0" u="none" strike="noStrike" kern="1200" cap="none" spc="0" normalizeH="0" baseline="-25000" noProof="0" dirty="0">
                <a:ln>
                  <a:noFill/>
                </a:ln>
                <a:solidFill>
                  <a:srgbClr val="000000"/>
                </a:solidFill>
                <a:effectLst/>
                <a:uLnTx/>
                <a:uFillTx/>
                <a:latin typeface="Palatino Linotype" panose="02040502050505030304" pitchFamily="18" charset="0"/>
                <a:ea typeface="SimSun" panose="02010600030101010101" pitchFamily="2" charset="-122"/>
                <a:cs typeface="Times New Roman" panose="02020603050405020304" pitchFamily="18" charset="0"/>
              </a:rPr>
              <a:t>3</a:t>
            </a:r>
            <a:r>
              <a:rPr kumimoji="0" lang="en-US" sz="1000" b="0" i="0" u="none" strike="noStrike" kern="1200" cap="none" spc="0" normalizeH="0" baseline="0" noProof="0" dirty="0">
                <a:ln>
                  <a:noFill/>
                </a:ln>
                <a:solidFill>
                  <a:srgbClr val="000000"/>
                </a:solidFill>
                <a:effectLst/>
                <a:uLnTx/>
                <a:uFillTx/>
                <a:latin typeface="Palatino Linotype" panose="02040502050505030304" pitchFamily="18" charset="0"/>
                <a:ea typeface="SimSun" panose="02010600030101010101" pitchFamily="2" charset="-122"/>
                <a:cs typeface="Times New Roman" panose="02020603050405020304" pitchFamily="18" charset="0"/>
              </a:rPr>
              <a:t> damage. </a:t>
            </a:r>
          </a:p>
          <a:p>
            <a:pPr algn="just"/>
            <a:r>
              <a:rPr lang="en-US" sz="1000" dirty="0">
                <a:solidFill>
                  <a:srgbClr val="000000"/>
                </a:solidFill>
                <a:latin typeface="Palatino Linotype" panose="02040502050505030304" pitchFamily="18" charset="0"/>
                <a:ea typeface="SimSun" panose="02010600030101010101" pitchFamily="2" charset="-122"/>
                <a:cs typeface="Times New Roman" panose="02020603050405020304" pitchFamily="18" charset="0"/>
              </a:rPr>
              <a:t>A</a:t>
            </a:r>
            <a:r>
              <a:rPr kumimoji="0" lang="en-US" sz="1000" b="0" i="0" u="none" strike="noStrike" kern="1200" cap="none" spc="0" normalizeH="0" baseline="0" noProof="0" dirty="0" err="1">
                <a:ln>
                  <a:noFill/>
                </a:ln>
                <a:solidFill>
                  <a:srgbClr val="000000"/>
                </a:solidFill>
                <a:effectLst/>
                <a:uLnTx/>
                <a:uFillTx/>
                <a:latin typeface="Palatino Linotype" panose="02040502050505030304" pitchFamily="18" charset="0"/>
                <a:ea typeface="SimSun" panose="02010600030101010101" pitchFamily="2" charset="-122"/>
                <a:cs typeface="Times New Roman" panose="02020603050405020304" pitchFamily="18" charset="0"/>
              </a:rPr>
              <a:t>fter</a:t>
            </a:r>
            <a:r>
              <a:rPr kumimoji="0" lang="en-US" sz="1000" b="0" i="0" u="none" strike="noStrike" kern="1200" cap="none" spc="0" normalizeH="0" baseline="0" noProof="0" dirty="0">
                <a:ln>
                  <a:noFill/>
                </a:ln>
                <a:solidFill>
                  <a:srgbClr val="000000"/>
                </a:solidFill>
                <a:effectLst/>
                <a:uLnTx/>
                <a:uFillTx/>
                <a:latin typeface="Palatino Linotype" panose="02040502050505030304" pitchFamily="18" charset="0"/>
                <a:ea typeface="SimSun" panose="02010600030101010101" pitchFamily="2" charset="-122"/>
                <a:cs typeface="Times New Roman" panose="02020603050405020304" pitchFamily="18" charset="0"/>
              </a:rPr>
              <a:t> 24 h, the capability of TETO-2-MG to prevent the O3 inflammatory damage was even more evident with respect to TETO-3-MG, indicating that TETO-2-MG exerted a longer MG </a:t>
            </a:r>
            <a:r>
              <a:rPr kumimoji="0" lang="en-US" sz="1000" b="0" i="0" u="none" strike="noStrike" kern="1200" cap="none" spc="0" normalizeH="0" baseline="0" noProof="0" dirty="0" err="1">
                <a:ln>
                  <a:noFill/>
                </a:ln>
                <a:solidFill>
                  <a:srgbClr val="000000"/>
                </a:solidFill>
                <a:effectLst/>
                <a:uLnTx/>
                <a:uFillTx/>
                <a:latin typeface="Palatino Linotype" panose="02040502050505030304" pitchFamily="18" charset="0"/>
                <a:ea typeface="SimSun" panose="02010600030101010101" pitchFamily="2" charset="-122"/>
                <a:cs typeface="Times New Roman" panose="02020603050405020304" pitchFamily="18" charset="0"/>
              </a:rPr>
              <a:t>antiinflammatory</a:t>
            </a:r>
            <a:r>
              <a:rPr kumimoji="0" lang="en-US" sz="1000" b="0" i="0" u="none" strike="noStrike" kern="1200" cap="none" spc="0" normalizeH="0" baseline="0" noProof="0" dirty="0">
                <a:ln>
                  <a:noFill/>
                </a:ln>
                <a:solidFill>
                  <a:srgbClr val="000000"/>
                </a:solidFill>
                <a:effectLst/>
                <a:uLnTx/>
                <a:uFillTx/>
                <a:latin typeface="Palatino Linotype" panose="02040502050505030304" pitchFamily="18" charset="0"/>
                <a:ea typeface="SimSun" panose="02010600030101010101" pitchFamily="2" charset="-122"/>
                <a:cs typeface="Times New Roman" panose="02020603050405020304" pitchFamily="18" charset="0"/>
              </a:rPr>
              <a:t> effect with respect to TETO-3-MG, in agreement with in vitro diffusion data. </a:t>
            </a:r>
            <a:endParaRPr lang="it-IT" dirty="0"/>
          </a:p>
        </p:txBody>
      </p:sp>
    </p:spTree>
    <p:extLst>
      <p:ext uri="{BB962C8B-B14F-4D97-AF65-F5344CB8AC3E}">
        <p14:creationId xmlns:p14="http://schemas.microsoft.com/office/powerpoint/2010/main" val="1235145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5258" y="2600869"/>
            <a:ext cx="8153400" cy="1169551"/>
          </a:xfrm>
          <a:prstGeom prst="rect">
            <a:avLst/>
          </a:prstGeom>
          <a:noFill/>
        </p:spPr>
        <p:txBody>
          <a:bodyPr wrap="square" rtlCol="0">
            <a:spAutoFit/>
          </a:bodyPr>
          <a:lstStyle/>
          <a:p>
            <a:r>
              <a:rPr lang="fr-FR" sz="1400" b="1" dirty="0" err="1">
                <a:latin typeface="Palatino Linotype" panose="02040502050505030304" pitchFamily="18" charset="0"/>
              </a:rPr>
              <a:t>Acknowledgments</a:t>
            </a:r>
            <a:endParaRPr lang="fr-FR" sz="1400" b="1" dirty="0">
              <a:latin typeface="Palatino Linotype" panose="02040502050505030304" pitchFamily="18" charset="0"/>
            </a:endParaRPr>
          </a:p>
          <a:p>
            <a:r>
              <a:rPr lang="en-GB"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We acknowledge Diamond Light Source for time on Beamline I22 under Proposal SM28022. The authors also acknowledge the kind support provided by Olga </a:t>
            </a:r>
            <a:r>
              <a:rPr lang="en-GB" sz="14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Shebanova</a:t>
            </a:r>
            <a:r>
              <a:rPr lang="en-GB"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and Tim Snow.</a:t>
            </a:r>
            <a:endParaRPr lang="it-IT"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endParaRPr lang="fr-FR" sz="1400" b="1" dirty="0">
              <a:latin typeface="Palatino Linotype" panose="02040502050505030304" pitchFamily="18" charset="0"/>
            </a:endParaRPr>
          </a:p>
          <a:p>
            <a:endParaRPr lang="fr-FR" sz="1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6</a:t>
            </a:fld>
            <a:endParaRPr lang="fr-FR">
              <a:latin typeface="Palatino Linotype" panose="02040502050505030304" pitchFamily="18" charset="0"/>
            </a:endParaRPr>
          </a:p>
        </p:txBody>
      </p:sp>
      <p:pic>
        <p:nvPicPr>
          <p:cNvPr id="2" name="Immagine 1">
            <a:extLst>
              <a:ext uri="{FF2B5EF4-FFF2-40B4-BE49-F238E27FC236}">
                <a16:creationId xmlns:a16="http://schemas.microsoft.com/office/drawing/2014/main" id="{622A7C3E-89D6-4106-B8AC-812AD05D8499}"/>
              </a:ext>
            </a:extLst>
          </p:cNvPr>
          <p:cNvPicPr>
            <a:picLocks noChangeAspect="1"/>
          </p:cNvPicPr>
          <p:nvPr/>
        </p:nvPicPr>
        <p:blipFill>
          <a:blip r:embed="rId2"/>
          <a:stretch>
            <a:fillRect/>
          </a:stretch>
        </p:blipFill>
        <p:spPr>
          <a:xfrm>
            <a:off x="3463858" y="4147916"/>
            <a:ext cx="1861070" cy="1872701"/>
          </a:xfrm>
          <a:prstGeom prst="rect">
            <a:avLst/>
          </a:prstGeom>
        </p:spPr>
      </p:pic>
      <p:sp>
        <p:nvSpPr>
          <p:cNvPr id="8" name="CasellaDiTesto 7">
            <a:extLst>
              <a:ext uri="{FF2B5EF4-FFF2-40B4-BE49-F238E27FC236}">
                <a16:creationId xmlns:a16="http://schemas.microsoft.com/office/drawing/2014/main" id="{34577E5A-8D4A-491B-8563-FEA1F615B6C7}"/>
              </a:ext>
            </a:extLst>
          </p:cNvPr>
          <p:cNvSpPr txBox="1"/>
          <p:nvPr/>
        </p:nvSpPr>
        <p:spPr>
          <a:xfrm>
            <a:off x="665258" y="3481364"/>
            <a:ext cx="7458269" cy="307777"/>
          </a:xfrm>
          <a:prstGeom prst="rect">
            <a:avLst/>
          </a:prstGeom>
          <a:noFill/>
        </p:spPr>
        <p:txBody>
          <a:bodyPr wrap="square">
            <a:spAutoFit/>
          </a:bodyPr>
          <a:lstStyle/>
          <a:p>
            <a:pPr algn="just"/>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This research was funded by the University of Ferrara, FAR 2020.</a:t>
            </a:r>
            <a:endParaRPr lang="it-IT" sz="1400" dirty="0"/>
          </a:p>
        </p:txBody>
      </p:sp>
      <p:pic>
        <p:nvPicPr>
          <p:cNvPr id="7" name="Picture 2">
            <a:extLst>
              <a:ext uri="{FF2B5EF4-FFF2-40B4-BE49-F238E27FC236}">
                <a16:creationId xmlns:a16="http://schemas.microsoft.com/office/drawing/2014/main" id="{D22DCFE4-268C-4614-89E2-3C1C56EEB6D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39" t="6516" r="85000" b="63137"/>
          <a:stretch/>
        </p:blipFill>
        <p:spPr bwMode="auto">
          <a:xfrm>
            <a:off x="7917913" y="5638800"/>
            <a:ext cx="1226087" cy="1219200"/>
          </a:xfrm>
          <a:prstGeom prst="rect">
            <a:avLst/>
          </a:prstGeom>
          <a:noFill/>
          <a:extLst>
            <a:ext uri="{909E8E84-426E-40DD-AFC4-6F175D3DCCD1}">
              <a14:hiddenFill xmlns:a14="http://schemas.microsoft.com/office/drawing/2010/main">
                <a:solidFill>
                  <a:srgbClr val="FFFFFF"/>
                </a:solidFill>
              </a14:hiddenFill>
            </a:ext>
          </a:extLst>
        </p:spPr>
      </p:pic>
      <p:sp>
        <p:nvSpPr>
          <p:cNvPr id="9" name="CasellaDiTesto 8">
            <a:extLst>
              <a:ext uri="{FF2B5EF4-FFF2-40B4-BE49-F238E27FC236}">
                <a16:creationId xmlns:a16="http://schemas.microsoft.com/office/drawing/2014/main" id="{6DADE412-85BA-47AA-A7A9-C8635551D3AB}"/>
              </a:ext>
            </a:extLst>
          </p:cNvPr>
          <p:cNvSpPr txBox="1"/>
          <p:nvPr/>
        </p:nvSpPr>
        <p:spPr>
          <a:xfrm>
            <a:off x="-1011797" y="1497783"/>
            <a:ext cx="9489047" cy="911019"/>
          </a:xfrm>
          <a:prstGeom prst="rect">
            <a:avLst/>
          </a:prstGeom>
          <a:noFill/>
        </p:spPr>
        <p:txBody>
          <a:bodyPr wrap="square">
            <a:spAutoFit/>
          </a:bodyPr>
          <a:lstStyle/>
          <a:p>
            <a:pPr marL="1656080" indent="287020" algn="just">
              <a:lnSpc>
                <a:spcPct val="95000"/>
              </a:lnSpc>
              <a:spcAft>
                <a:spcPts val="600"/>
              </a:spcAft>
            </a:pPr>
            <a:r>
              <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This study has demonstrated the suitability of ETO and TETO as delivery systems for MG. Nonetheless, animal models will be required to evaluate the efficacy of TETO-2-MG and TETO-3-MG in the prevention and treatment of cutaneous conditions related to ox-inflammatory mechanisms.</a:t>
            </a:r>
            <a:endParaRPr lang="it-IT"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10" name="TextBox 6">
            <a:extLst>
              <a:ext uri="{FF2B5EF4-FFF2-40B4-BE49-F238E27FC236}">
                <a16:creationId xmlns:a16="http://schemas.microsoft.com/office/drawing/2014/main" id="{5A61FC81-7626-4590-84CF-19C4AEDFC0D9}"/>
              </a:ext>
            </a:extLst>
          </p:cNvPr>
          <p:cNvSpPr txBox="1"/>
          <p:nvPr/>
        </p:nvSpPr>
        <p:spPr>
          <a:xfrm>
            <a:off x="665258" y="837383"/>
            <a:ext cx="8153400" cy="461665"/>
          </a:xfrm>
          <a:prstGeom prst="rect">
            <a:avLst/>
          </a:prstGeom>
          <a:noFill/>
        </p:spPr>
        <p:txBody>
          <a:bodyPr wrap="square" rtlCol="0">
            <a:spAutoFit/>
          </a:bodyPr>
          <a:lstStyle/>
          <a:p>
            <a:r>
              <a:rPr lang="fr-FR" sz="2400" b="1" dirty="0">
                <a:latin typeface="Palatino Linotype" panose="02040502050505030304" pitchFamily="18" charset="0"/>
              </a:rPr>
              <a:t>Conclusions</a:t>
            </a:r>
          </a:p>
        </p:txBody>
      </p:sp>
    </p:spTree>
    <p:extLst>
      <p:ext uri="{BB962C8B-B14F-4D97-AF65-F5344CB8AC3E}">
        <p14:creationId xmlns:p14="http://schemas.microsoft.com/office/powerpoint/2010/main" val="35929829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607</TotalTime>
  <Words>1671</Words>
  <Application>Microsoft Office PowerPoint</Application>
  <PresentationFormat>Presentazione su schermo (4:3)</PresentationFormat>
  <Paragraphs>181</Paragraphs>
  <Slides>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6</vt:i4>
      </vt:variant>
    </vt:vector>
  </HeadingPairs>
  <TitlesOfParts>
    <vt:vector size="12" baseType="lpstr">
      <vt:lpstr>Arial</vt:lpstr>
      <vt:lpstr>Calibri</vt:lpstr>
      <vt:lpstr>Calibri Light</vt:lpstr>
      <vt:lpstr>Palatino Linotype</vt:lpstr>
      <vt:lpstr>Symbol</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Esposito Elisabetta</cp:lastModifiedBy>
  <cp:revision>57</cp:revision>
  <dcterms:created xsi:type="dcterms:W3CDTF">2017-05-27T02:37:01Z</dcterms:created>
  <dcterms:modified xsi:type="dcterms:W3CDTF">2022-03-14T15:52:09Z</dcterms:modified>
</cp:coreProperties>
</file>