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3717588" cy="19513550"/>
  <p:notesSz cx="6858000" cy="9144000"/>
  <p:defaultTextStyle>
    <a:defPPr>
      <a:defRPr lang="cs-CZ"/>
    </a:defPPr>
    <a:lvl1pPr marL="0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97540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95079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92619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90159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87698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85238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582778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380317" algn="l" defTabSz="1595079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6147">
          <p15:clr>
            <a:srgbClr val="A4A3A4"/>
          </p15:clr>
        </p15:guide>
        <p15:guide id="4" pos="43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ína Machalová" initials="KM" lastIdx="6" clrIdx="0"/>
  <p:cmAuthor id="2" name="doc. RNDr. Karolína Šišková, Ph.D." initials=" 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590A"/>
    <a:srgbClr val="FCEAD4"/>
    <a:srgbClr val="FAF1D6"/>
    <a:srgbClr val="EFD171"/>
    <a:srgbClr val="EDCC61"/>
    <a:srgbClr val="E8BA28"/>
    <a:srgbClr val="F5E2A5"/>
    <a:srgbClr val="ECC752"/>
    <a:srgbClr val="F0D47C"/>
    <a:srgbClr val="F4D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2208" y="42"/>
      </p:cViewPr>
      <p:guideLst>
        <p:guide orient="horz" pos="2160"/>
        <p:guide pos="3840"/>
        <p:guide orient="horz" pos="6147"/>
        <p:guide pos="4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14700" y="3193540"/>
            <a:ext cx="10288191" cy="6793606"/>
          </a:xfrm>
        </p:spPr>
        <p:txBody>
          <a:bodyPr anchor="b"/>
          <a:lstStyle>
            <a:lvl1pPr algn="ctr">
              <a:defRPr sz="10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14700" y="10249133"/>
            <a:ext cx="10288191" cy="4711256"/>
          </a:xfrm>
        </p:spPr>
        <p:txBody>
          <a:bodyPr/>
          <a:lstStyle>
            <a:lvl1pPr marL="0" indent="0" algn="ctr">
              <a:buNone/>
              <a:defRPr sz="4200"/>
            </a:lvl1pPr>
            <a:lvl2pPr marL="797540" indent="0" algn="ctr">
              <a:buNone/>
              <a:defRPr sz="3500"/>
            </a:lvl2pPr>
            <a:lvl3pPr marL="1595079" indent="0" algn="ctr">
              <a:buNone/>
              <a:defRPr sz="3100"/>
            </a:lvl3pPr>
            <a:lvl4pPr marL="2392619" indent="0" algn="ctr">
              <a:buNone/>
              <a:defRPr sz="2800"/>
            </a:lvl4pPr>
            <a:lvl5pPr marL="3190159" indent="0" algn="ctr">
              <a:buNone/>
              <a:defRPr sz="2800"/>
            </a:lvl5pPr>
            <a:lvl6pPr marL="3987698" indent="0" algn="ctr">
              <a:buNone/>
              <a:defRPr sz="2800"/>
            </a:lvl6pPr>
            <a:lvl7pPr marL="4785238" indent="0" algn="ctr">
              <a:buNone/>
              <a:defRPr sz="2800"/>
            </a:lvl7pPr>
            <a:lvl8pPr marL="5582778" indent="0" algn="ctr">
              <a:buNone/>
              <a:defRPr sz="2800"/>
            </a:lvl8pPr>
            <a:lvl9pPr marL="6380317" indent="0" algn="ctr">
              <a:buNone/>
              <a:defRPr sz="28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94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55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16650" y="1038916"/>
            <a:ext cx="2957855" cy="1653683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43084" y="1038916"/>
            <a:ext cx="8702095" cy="1653683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03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34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940" y="4864839"/>
            <a:ext cx="11831420" cy="8117093"/>
          </a:xfrm>
        </p:spPr>
        <p:txBody>
          <a:bodyPr anchor="b"/>
          <a:lstStyle>
            <a:lvl1pPr>
              <a:defRPr sz="10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35940" y="13058722"/>
            <a:ext cx="11831420" cy="4268589"/>
          </a:xfrm>
        </p:spPr>
        <p:txBody>
          <a:bodyPr/>
          <a:lstStyle>
            <a:lvl1pPr marL="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1pPr>
            <a:lvl2pPr marL="79754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59507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39261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19015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398769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478523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558277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638031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49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3085" y="5194581"/>
            <a:ext cx="5829975" cy="1238116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44530" y="5194581"/>
            <a:ext cx="5829975" cy="1238116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7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4872" y="1038917"/>
            <a:ext cx="11831420" cy="377171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44872" y="4783532"/>
            <a:ext cx="5803182" cy="2344335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797540" indent="0">
              <a:buNone/>
              <a:defRPr sz="3500" b="1"/>
            </a:lvl2pPr>
            <a:lvl3pPr marL="1595079" indent="0">
              <a:buNone/>
              <a:defRPr sz="3100" b="1"/>
            </a:lvl3pPr>
            <a:lvl4pPr marL="2392619" indent="0">
              <a:buNone/>
              <a:defRPr sz="2800" b="1"/>
            </a:lvl4pPr>
            <a:lvl5pPr marL="3190159" indent="0">
              <a:buNone/>
              <a:defRPr sz="2800" b="1"/>
            </a:lvl5pPr>
            <a:lvl6pPr marL="3987698" indent="0">
              <a:buNone/>
              <a:defRPr sz="2800" b="1"/>
            </a:lvl6pPr>
            <a:lvl7pPr marL="4785238" indent="0">
              <a:buNone/>
              <a:defRPr sz="2800" b="1"/>
            </a:lvl7pPr>
            <a:lvl8pPr marL="5582778" indent="0">
              <a:buNone/>
              <a:defRPr sz="2800" b="1"/>
            </a:lvl8pPr>
            <a:lvl9pPr marL="6380317" indent="0">
              <a:buNone/>
              <a:defRPr sz="28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44872" y="7127866"/>
            <a:ext cx="5803182" cy="10484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44530" y="4783532"/>
            <a:ext cx="5831762" cy="2344335"/>
          </a:xfrm>
        </p:spPr>
        <p:txBody>
          <a:bodyPr anchor="b"/>
          <a:lstStyle>
            <a:lvl1pPr marL="0" indent="0">
              <a:buNone/>
              <a:defRPr sz="4200" b="1"/>
            </a:lvl1pPr>
            <a:lvl2pPr marL="797540" indent="0">
              <a:buNone/>
              <a:defRPr sz="3500" b="1"/>
            </a:lvl2pPr>
            <a:lvl3pPr marL="1595079" indent="0">
              <a:buNone/>
              <a:defRPr sz="3100" b="1"/>
            </a:lvl3pPr>
            <a:lvl4pPr marL="2392619" indent="0">
              <a:buNone/>
              <a:defRPr sz="2800" b="1"/>
            </a:lvl4pPr>
            <a:lvl5pPr marL="3190159" indent="0">
              <a:buNone/>
              <a:defRPr sz="2800" b="1"/>
            </a:lvl5pPr>
            <a:lvl6pPr marL="3987698" indent="0">
              <a:buNone/>
              <a:defRPr sz="2800" b="1"/>
            </a:lvl6pPr>
            <a:lvl7pPr marL="4785238" indent="0">
              <a:buNone/>
              <a:defRPr sz="2800" b="1"/>
            </a:lvl7pPr>
            <a:lvl8pPr marL="5582778" indent="0">
              <a:buNone/>
              <a:defRPr sz="2800" b="1"/>
            </a:lvl8pPr>
            <a:lvl9pPr marL="6380317" indent="0">
              <a:buNone/>
              <a:defRPr sz="28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944530" y="7127866"/>
            <a:ext cx="5831762" cy="10484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51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34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94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4872" y="1300904"/>
            <a:ext cx="4424279" cy="4553162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1763" y="2809592"/>
            <a:ext cx="6944529" cy="13867267"/>
          </a:xfrm>
        </p:spPr>
        <p:txBody>
          <a:bodyPr/>
          <a:lstStyle>
            <a:lvl1pPr>
              <a:defRPr sz="5600"/>
            </a:lvl1pPr>
            <a:lvl2pPr>
              <a:defRPr sz="4900"/>
            </a:lvl2pPr>
            <a:lvl3pPr>
              <a:defRPr sz="42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44872" y="5854065"/>
            <a:ext cx="4424279" cy="10845380"/>
          </a:xfrm>
        </p:spPr>
        <p:txBody>
          <a:bodyPr/>
          <a:lstStyle>
            <a:lvl1pPr marL="0" indent="0">
              <a:buNone/>
              <a:defRPr sz="2800"/>
            </a:lvl1pPr>
            <a:lvl2pPr marL="797540" indent="0">
              <a:buNone/>
              <a:defRPr sz="2400"/>
            </a:lvl2pPr>
            <a:lvl3pPr marL="1595079" indent="0">
              <a:buNone/>
              <a:defRPr sz="2100"/>
            </a:lvl3pPr>
            <a:lvl4pPr marL="2392619" indent="0">
              <a:buNone/>
              <a:defRPr sz="1700"/>
            </a:lvl4pPr>
            <a:lvl5pPr marL="3190159" indent="0">
              <a:buNone/>
              <a:defRPr sz="1700"/>
            </a:lvl5pPr>
            <a:lvl6pPr marL="3987698" indent="0">
              <a:buNone/>
              <a:defRPr sz="1700"/>
            </a:lvl6pPr>
            <a:lvl7pPr marL="4785238" indent="0">
              <a:buNone/>
              <a:defRPr sz="1700"/>
            </a:lvl7pPr>
            <a:lvl8pPr marL="5582778" indent="0">
              <a:buNone/>
              <a:defRPr sz="1700"/>
            </a:lvl8pPr>
            <a:lvl9pPr marL="6380317" indent="0">
              <a:buNone/>
              <a:defRPr sz="17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53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4872" y="1300904"/>
            <a:ext cx="4424279" cy="4553162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831763" y="2809592"/>
            <a:ext cx="6944529" cy="13867267"/>
          </a:xfrm>
        </p:spPr>
        <p:txBody>
          <a:bodyPr/>
          <a:lstStyle>
            <a:lvl1pPr marL="0" indent="0">
              <a:buNone/>
              <a:defRPr sz="5600"/>
            </a:lvl1pPr>
            <a:lvl2pPr marL="797540" indent="0">
              <a:buNone/>
              <a:defRPr sz="4900"/>
            </a:lvl2pPr>
            <a:lvl3pPr marL="1595079" indent="0">
              <a:buNone/>
              <a:defRPr sz="4200"/>
            </a:lvl3pPr>
            <a:lvl4pPr marL="2392619" indent="0">
              <a:buNone/>
              <a:defRPr sz="3500"/>
            </a:lvl4pPr>
            <a:lvl5pPr marL="3190159" indent="0">
              <a:buNone/>
              <a:defRPr sz="3500"/>
            </a:lvl5pPr>
            <a:lvl6pPr marL="3987698" indent="0">
              <a:buNone/>
              <a:defRPr sz="3500"/>
            </a:lvl6pPr>
            <a:lvl7pPr marL="4785238" indent="0">
              <a:buNone/>
              <a:defRPr sz="3500"/>
            </a:lvl7pPr>
            <a:lvl8pPr marL="5582778" indent="0">
              <a:buNone/>
              <a:defRPr sz="3500"/>
            </a:lvl8pPr>
            <a:lvl9pPr marL="6380317" indent="0">
              <a:buNone/>
              <a:defRPr sz="3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44872" y="5854065"/>
            <a:ext cx="4424279" cy="10845380"/>
          </a:xfrm>
        </p:spPr>
        <p:txBody>
          <a:bodyPr/>
          <a:lstStyle>
            <a:lvl1pPr marL="0" indent="0">
              <a:buNone/>
              <a:defRPr sz="2800"/>
            </a:lvl1pPr>
            <a:lvl2pPr marL="797540" indent="0">
              <a:buNone/>
              <a:defRPr sz="2400"/>
            </a:lvl2pPr>
            <a:lvl3pPr marL="1595079" indent="0">
              <a:buNone/>
              <a:defRPr sz="2100"/>
            </a:lvl3pPr>
            <a:lvl4pPr marL="2392619" indent="0">
              <a:buNone/>
              <a:defRPr sz="1700"/>
            </a:lvl4pPr>
            <a:lvl5pPr marL="3190159" indent="0">
              <a:buNone/>
              <a:defRPr sz="1700"/>
            </a:lvl5pPr>
            <a:lvl6pPr marL="3987698" indent="0">
              <a:buNone/>
              <a:defRPr sz="1700"/>
            </a:lvl6pPr>
            <a:lvl7pPr marL="4785238" indent="0">
              <a:buNone/>
              <a:defRPr sz="1700"/>
            </a:lvl7pPr>
            <a:lvl8pPr marL="5582778" indent="0">
              <a:buNone/>
              <a:defRPr sz="1700"/>
            </a:lvl8pPr>
            <a:lvl9pPr marL="6380317" indent="0">
              <a:buNone/>
              <a:defRPr sz="17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3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43085" y="1038917"/>
            <a:ext cx="11831420" cy="3771718"/>
          </a:xfrm>
          <a:prstGeom prst="rect">
            <a:avLst/>
          </a:prstGeom>
        </p:spPr>
        <p:txBody>
          <a:bodyPr vert="horz" lIns="159508" tIns="79754" rIns="159508" bIns="79754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43085" y="5194581"/>
            <a:ext cx="11831420" cy="12381167"/>
          </a:xfrm>
          <a:prstGeom prst="rect">
            <a:avLst/>
          </a:prstGeom>
        </p:spPr>
        <p:txBody>
          <a:bodyPr vert="horz" lIns="159508" tIns="79754" rIns="159508" bIns="79754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43084" y="18086171"/>
            <a:ext cx="3086457" cy="1038917"/>
          </a:xfrm>
          <a:prstGeom prst="rect">
            <a:avLst/>
          </a:prstGeom>
        </p:spPr>
        <p:txBody>
          <a:bodyPr vert="horz" lIns="159508" tIns="79754" rIns="159508" bIns="79754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661BE-7516-448C-8226-BA74ACD9A87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43952" y="18086171"/>
            <a:ext cx="4629686" cy="1038917"/>
          </a:xfrm>
          <a:prstGeom prst="rect">
            <a:avLst/>
          </a:prstGeom>
        </p:spPr>
        <p:txBody>
          <a:bodyPr vert="horz" lIns="159508" tIns="79754" rIns="159508" bIns="79754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688047" y="18086171"/>
            <a:ext cx="3086457" cy="1038917"/>
          </a:xfrm>
          <a:prstGeom prst="rect">
            <a:avLst/>
          </a:prstGeom>
        </p:spPr>
        <p:txBody>
          <a:bodyPr vert="horz" lIns="159508" tIns="79754" rIns="159508" bIns="79754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917F-2D3E-4EA1-9FAC-F8A5F68846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72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595079" rtl="0" eaLnBrk="1" latinLnBrk="0" hangingPunct="1">
        <a:lnSpc>
          <a:spcPct val="90000"/>
        </a:lnSpc>
        <a:spcBef>
          <a:spcPct val="0"/>
        </a:spcBef>
        <a:buNone/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8770" indent="-398770" algn="l" defTabSz="1595079" rtl="0" eaLnBrk="1" latinLnBrk="0" hangingPunct="1">
        <a:lnSpc>
          <a:spcPct val="90000"/>
        </a:lnSpc>
        <a:spcBef>
          <a:spcPts val="1744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310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993849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791389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588929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386468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5184008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981548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779087" indent="-398770" algn="l" defTabSz="1595079" rtl="0" eaLnBrk="1" latinLnBrk="0" hangingPunct="1">
        <a:lnSpc>
          <a:spcPct val="90000"/>
        </a:lnSpc>
        <a:spcBef>
          <a:spcPts val="87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97540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95079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92619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90159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87698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85238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582778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380317" algn="l" defTabSz="1595079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rgbClr val="F1D887"/>
            </a:gs>
            <a:gs pos="26000">
              <a:srgbClr val="EDCC61"/>
            </a:gs>
            <a:gs pos="10000">
              <a:srgbClr val="E8BA28"/>
            </a:gs>
            <a:gs pos="60000">
              <a:srgbClr val="F3DE99"/>
            </a:gs>
            <a:gs pos="75000">
              <a:srgbClr val="F5E2A5"/>
            </a:gs>
            <a:gs pos="92000">
              <a:srgbClr val="FAF1D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943085" y="321743"/>
            <a:ext cx="11831419" cy="1145951"/>
          </a:xfrm>
          <a:prstGeom prst="rect">
            <a:avLst/>
          </a:prstGeom>
          <a:noFill/>
        </p:spPr>
        <p:txBody>
          <a:bodyPr wrap="square" lIns="159508" tIns="79754" rIns="159508" bIns="79754" rtlCol="0">
            <a:spAutoFit/>
          </a:bodyPr>
          <a:lstStyle/>
          <a:p>
            <a:pPr algn="ctr"/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 nanoclusters investigated via femtosecond stimulated Raman spectroscopy</a:t>
            </a:r>
            <a:endParaRPr lang="cs-CZ" sz="3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48483" y="1330697"/>
            <a:ext cx="5820624" cy="591953"/>
          </a:xfrm>
          <a:prstGeom prst="rect">
            <a:avLst/>
          </a:prstGeom>
          <a:noFill/>
        </p:spPr>
        <p:txBody>
          <a:bodyPr wrap="none" lIns="159508" tIns="79754" rIns="159508" bIns="79754" rtlCol="0">
            <a:spAutoFit/>
          </a:bodyPr>
          <a:lstStyle/>
          <a:p>
            <a:pPr algn="ctr"/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Svačinová</a:t>
            </a:r>
            <a:r>
              <a:rPr lang="en-GB" sz="28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Kloz</a:t>
            </a:r>
            <a:r>
              <a:rPr lang="cs-CZ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Šišková</a:t>
            </a:r>
            <a:r>
              <a:rPr lang="cs-CZ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35126" y="1870417"/>
            <a:ext cx="10847336" cy="1315228"/>
          </a:xfrm>
          <a:prstGeom prst="rect">
            <a:avLst/>
          </a:prstGeom>
          <a:noFill/>
        </p:spPr>
        <p:txBody>
          <a:bodyPr wrap="square" lIns="159508" tIns="79754" rIns="159508" bIns="79754" rtlCol="0">
            <a:spAutoFit/>
          </a:bodyPr>
          <a:lstStyle/>
          <a:p>
            <a:pPr algn="ctr"/>
            <a:r>
              <a:rPr lang="cs-CZ" sz="1900" baseline="30000" dirty="0"/>
              <a:t>1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Science, Palacký University Olomouc, 17. Listopadu 12, 771 46 Olomouc, Czech Republic</a:t>
            </a:r>
            <a:endParaRPr lang="cs-CZ" sz="19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l-PL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 Beamlines, Za Radnicí 835, Dolní Břežany, 252 41, Czech Republic</a:t>
            </a:r>
          </a:p>
          <a:p>
            <a:pPr algn="ctr"/>
            <a:r>
              <a:rPr lang="en-GB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cs-CZ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veronika.svacinova02@upol.cz</a:t>
            </a:r>
            <a:endParaRPr lang="cs-CZ" sz="19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99441" y="2906682"/>
            <a:ext cx="13318706" cy="2700222"/>
          </a:xfrm>
          <a:prstGeom prst="rect">
            <a:avLst/>
          </a:prstGeom>
          <a:noFill/>
        </p:spPr>
        <p:txBody>
          <a:bodyPr wrap="square" lIns="159508" tIns="79754" rIns="159508" bIns="79754" rtlCol="0">
            <a:spAutoFit/>
          </a:bodyPr>
          <a:lstStyle/>
          <a:p>
            <a:pPr algn="just"/>
            <a:r>
              <a:rPr lang="en-GB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Gold nanoclusters (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AuNCs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with diameter less than 2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nanometres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fluorescent properties.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nanoclusters can be prepared by microwave assisted synthesis using BSA (bovine serum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albumin) as a template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reducing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agent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demonstrated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study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 During the synthesis, Au(III) ions are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to Au(II), A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u(I),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Au(0)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bonded to BSA forming thus Au(I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)-BSA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Au(I)-BSA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complexes and/or Au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NCs-BSA,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on,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use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label AuNCs-BSA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species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samples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study. F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emtosecond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stimulated Raman spectroscopy (FSRS) an ultrafast nonlinear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optical technique is used to study vibrational structure of AuNCs-BSA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FSRS has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resolution comparable to the vibrational period of molecular movements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fs) and energy resolution less than 10 cm</a:t>
            </a:r>
            <a:r>
              <a:rPr lang="en-US" sz="1800" b="0" i="0" u="none" strike="noStrik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Three laser pulses are exploited in a typical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FSRS experiment: actinic pulse, Raman pulse and probe pulse (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2011" y="17108812"/>
            <a:ext cx="13058943" cy="1638393"/>
          </a:xfrm>
          <a:prstGeom prst="rect">
            <a:avLst/>
          </a:prstGeom>
          <a:noFill/>
        </p:spPr>
        <p:txBody>
          <a:bodyPr wrap="square" lIns="159508" tIns="79754" rIns="159508" bIns="79754" rtlCol="0">
            <a:spAutoFit/>
          </a:bodyPr>
          <a:lstStyle/>
          <a:p>
            <a:pPr algn="just"/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P. </a:t>
            </a:r>
            <a:r>
              <a:rPr lang="en-US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Andrýsková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The effect of fatty acids and BSA purity on synthesis and properties of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fluorescent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nanoclusters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Nanomaterials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2020, 10, 343; doi:10.3390/nano10020343</a:t>
            </a:r>
          </a:p>
          <a:p>
            <a:pPr algn="l"/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R.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Ostruszka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Evidence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Au(II) and Au(0)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bovine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serum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albumin - Au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nanoclusters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revealed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CW-EPR/LEPR and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peculiarities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HR-TEM/STEM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imaging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b="0" i="1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Nanomaterials</a:t>
            </a:r>
            <a:endParaRPr lang="cs-CZ" sz="1600" b="0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P.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Kukura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Femtosecond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Stimulated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Raman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Spectroscopy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Annu.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cs-CZ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2007. 58:461–88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401433" y="5378777"/>
            <a:ext cx="4979285" cy="2100058"/>
          </a:xfrm>
          <a:prstGeom prst="rect">
            <a:avLst/>
          </a:prstGeom>
        </p:spPr>
        <p:txBody>
          <a:bodyPr wrap="square" lIns="159508" tIns="79754" rIns="159508" bIns="79754">
            <a:spAutoFit/>
          </a:bodyPr>
          <a:lstStyle/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Chemicals: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HAuCl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98% BSA;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all purchased from Sigma-Aldrich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emtosecond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stimulated Raman spectroscopy </a:t>
            </a:r>
            <a:r>
              <a:rPr lang="cs-CZ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FSRS),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steady-state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fluorescence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spectroscopy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scattering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(DLS), zeta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measurements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UV-vis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spectroscopy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35754" y="18588779"/>
            <a:ext cx="13318706" cy="992062"/>
          </a:xfrm>
          <a:prstGeom prst="rect">
            <a:avLst/>
          </a:prstGeom>
          <a:noFill/>
        </p:spPr>
        <p:txBody>
          <a:bodyPr wrap="square" lIns="159508" tIns="79754" rIns="159508" bIns="79754" rtlCol="0">
            <a:spAutoFit/>
          </a:bodyPr>
          <a:lstStyle/>
          <a:p>
            <a:pPr algn="just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Acknowledgement: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research was funded by Grant Agency of the Czech Republic, grant number 19-03207S</a:t>
            </a:r>
            <a:r>
              <a:rPr lang="cs-CZ" sz="1800" dirty="0">
                <a:latin typeface="CIDFont+F2"/>
                <a:cs typeface="Times New Roman" panose="02020603050405020304" pitchFamily="18" charset="0"/>
              </a:rPr>
              <a:t>, and by </a:t>
            </a:r>
            <a:r>
              <a:rPr lang="cs-CZ" sz="1800" dirty="0" err="1">
                <a:latin typeface="CIDFont+F2"/>
                <a:cs typeface="Times New Roman" panose="02020603050405020304" pitchFamily="18" charset="0"/>
              </a:rPr>
              <a:t>Internal</a:t>
            </a:r>
            <a:r>
              <a:rPr lang="cs-CZ" sz="1800" dirty="0">
                <a:latin typeface="CIDFont+F2"/>
                <a:cs typeface="Times New Roman" panose="02020603050405020304" pitchFamily="18" charset="0"/>
              </a:rPr>
              <a:t> Grant </a:t>
            </a:r>
            <a:r>
              <a:rPr lang="cs-CZ" sz="1800" dirty="0" err="1">
                <a:latin typeface="CIDFont+F2"/>
                <a:cs typeface="Times New Roman" panose="02020603050405020304" pitchFamily="18" charset="0"/>
              </a:rPr>
              <a:t>Agency</a:t>
            </a:r>
            <a:r>
              <a:rPr lang="cs-CZ" sz="1800" dirty="0">
                <a:latin typeface="CIDFont+F2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IDFont+F2"/>
                <a:cs typeface="Times New Roman" panose="02020603050405020304" pitchFamily="18" charset="0"/>
              </a:rPr>
              <a:t>of</a:t>
            </a:r>
            <a:r>
              <a:rPr lang="cs-CZ" sz="1800" dirty="0">
                <a:latin typeface="CIDFont+F2"/>
                <a:cs typeface="Times New Roman" panose="02020603050405020304" pitchFamily="18" charset="0"/>
              </a:rPr>
              <a:t> Palacký University, </a:t>
            </a:r>
            <a:r>
              <a:rPr lang="cs-CZ" sz="1800" dirty="0" err="1">
                <a:latin typeface="CIDFont+F2"/>
                <a:cs typeface="Times New Roman" panose="02020603050405020304" pitchFamily="18" charset="0"/>
              </a:rPr>
              <a:t>grants</a:t>
            </a:r>
            <a:r>
              <a:rPr lang="cs-CZ" sz="1800" dirty="0">
                <a:latin typeface="CIDFont+F2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CIDFont+F2"/>
                <a:cs typeface="Times New Roman" panose="02020603050405020304" pitchFamily="18" charset="0"/>
              </a:rPr>
              <a:t>numbers</a:t>
            </a:r>
            <a:r>
              <a:rPr lang="cs-CZ" sz="1800" dirty="0">
                <a:latin typeface="CIDFont+F2"/>
                <a:cs typeface="Times New Roman" panose="02020603050405020304" pitchFamily="18" charset="0"/>
              </a:rPr>
              <a:t> IGA_PřF_2021_003 and IGA_PřF_2022_003.</a:t>
            </a:r>
            <a:endParaRPr lang="cs-CZ" sz="21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534983" y="7525880"/>
            <a:ext cx="4898568" cy="1823059"/>
          </a:xfrm>
          <a:prstGeom prst="rect">
            <a:avLst/>
          </a:prstGeom>
          <a:noFill/>
          <a:ln w="63500" cap="flat" cmpd="sng" algn="ctr">
            <a:solidFill>
              <a:srgbClr val="9A590A"/>
            </a:solidFill>
            <a:prstDash val="solid"/>
            <a:round/>
            <a:headEnd type="none" w="med" len="med"/>
            <a:tailEnd type="none" w="med" len="med"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59508" tIns="79754" rIns="159508" bIns="79754" rtlCol="0">
            <a:spAutoFit/>
          </a:bodyPr>
          <a:lstStyle/>
          <a:p>
            <a:pPr algn="just"/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Main-take home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AuNCs-BSA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investigated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FSRS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our results,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peaks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FSRS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spectrum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176 cm</a:t>
            </a:r>
            <a:r>
              <a:rPr 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belonging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Au and 1650 cm</a:t>
            </a:r>
            <a:r>
              <a:rPr 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attributable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BSA.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318713" y="14134363"/>
            <a:ext cx="5114838" cy="3238831"/>
          </a:xfrm>
          <a:prstGeom prst="rect">
            <a:avLst/>
          </a:prstGeom>
          <a:noFill/>
          <a:ln w="63500">
            <a:solidFill>
              <a:srgbClr val="9A590A"/>
            </a:solidFill>
            <a:prstDash val="lgDash"/>
          </a:ln>
        </p:spPr>
        <p:txBody>
          <a:bodyPr wrap="square" lIns="159508" tIns="79754" rIns="159508" bIns="79754" rtlCol="0">
            <a:spAutoFit/>
          </a:bodyPr>
          <a:lstStyle/>
          <a:p>
            <a:pPr algn="just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Outlook:</a:t>
            </a:r>
          </a:p>
          <a:p>
            <a:pPr algn="just"/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FSRS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seems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very promising tool in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gaining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nanostructures of noble metals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intensity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AuNCs-BSA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FSRS has to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improved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investigate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nanoparticles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BSA on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AuNPs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-BSA). These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AuNPs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-BSA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possess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plasmon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525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lead to FSRS intensity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Consequently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combination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 and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nanostructures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investigated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 FSRS.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7DD60017-4C97-4433-8DAC-A31A3C971F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4" r="6558" b="2834"/>
          <a:stretch/>
        </p:blipFill>
        <p:spPr>
          <a:xfrm>
            <a:off x="2600228" y="5638538"/>
            <a:ext cx="5562166" cy="3277053"/>
          </a:xfrm>
          <a:prstGeom prst="rect">
            <a:avLst/>
          </a:prstGeom>
          <a:ln>
            <a:solidFill>
              <a:srgbClr val="9A590A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A5D602B-6641-4D4C-8DD0-1DFDFD7A62EF}"/>
              </a:ext>
            </a:extLst>
          </p:cNvPr>
          <p:cNvSpPr txBox="1"/>
          <p:nvPr/>
        </p:nvSpPr>
        <p:spPr>
          <a:xfrm>
            <a:off x="237449" y="5955584"/>
            <a:ext cx="2302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1: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first result from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AuNCs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-BS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FSRS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measurements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signals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cuvette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artefacts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DA36956-CFE1-4437-B365-5B92D3EFFCC7}"/>
              </a:ext>
            </a:extLst>
          </p:cNvPr>
          <p:cNvSpPr txBox="1"/>
          <p:nvPr/>
        </p:nvSpPr>
        <p:spPr>
          <a:xfrm>
            <a:off x="284037" y="9013866"/>
            <a:ext cx="8117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2: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esults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FSRS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measurements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flat jet mode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laser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passing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cuvette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BSA in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serves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reference.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Inset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a part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spectrum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region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BSA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peak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dominates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21D93772-1FCA-4206-A508-7C4E064A3DC2}"/>
              </a:ext>
            </a:extLst>
          </p:cNvPr>
          <p:cNvSpPr txBox="1"/>
          <p:nvPr/>
        </p:nvSpPr>
        <p:spPr>
          <a:xfrm>
            <a:off x="8827914" y="9409544"/>
            <a:ext cx="4367599" cy="582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3: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Fluorescence 3D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excitation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emission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map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AuNCs-BSA.</a:t>
            </a:r>
          </a:p>
        </p:txBody>
      </p:sp>
      <p:graphicFrame>
        <p:nvGraphicFramePr>
          <p:cNvPr id="31" name="Tabulka 32">
            <a:extLst>
              <a:ext uri="{FF2B5EF4-FFF2-40B4-BE49-F238E27FC236}">
                <a16:creationId xmlns:a16="http://schemas.microsoft.com/office/drawing/2014/main" id="{2B36BF18-4633-4793-92BA-1627C9177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80934"/>
              </p:ext>
            </p:extLst>
          </p:nvPr>
        </p:nvGraphicFramePr>
        <p:xfrm>
          <a:off x="204133" y="15448656"/>
          <a:ext cx="7999410" cy="157975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26831">
                  <a:extLst>
                    <a:ext uri="{9D8B030D-6E8A-4147-A177-3AD203B41FA5}">
                      <a16:colId xmlns:a16="http://schemas.microsoft.com/office/drawing/2014/main" val="4120135393"/>
                    </a:ext>
                  </a:extLst>
                </a:gridCol>
                <a:gridCol w="1754551">
                  <a:extLst>
                    <a:ext uri="{9D8B030D-6E8A-4147-A177-3AD203B41FA5}">
                      <a16:colId xmlns:a16="http://schemas.microsoft.com/office/drawing/2014/main" val="1834519068"/>
                    </a:ext>
                  </a:extLst>
                </a:gridCol>
                <a:gridCol w="1605406">
                  <a:extLst>
                    <a:ext uri="{9D8B030D-6E8A-4147-A177-3AD203B41FA5}">
                      <a16:colId xmlns:a16="http://schemas.microsoft.com/office/drawing/2014/main" val="516924112"/>
                    </a:ext>
                  </a:extLst>
                </a:gridCol>
                <a:gridCol w="1605406">
                  <a:extLst>
                    <a:ext uri="{9D8B030D-6E8A-4147-A177-3AD203B41FA5}">
                      <a16:colId xmlns:a16="http://schemas.microsoft.com/office/drawing/2014/main" val="1187856327"/>
                    </a:ext>
                  </a:extLst>
                </a:gridCol>
                <a:gridCol w="1707216">
                  <a:extLst>
                    <a:ext uri="{9D8B030D-6E8A-4147-A177-3AD203B41FA5}">
                      <a16:colId xmlns:a16="http://schemas.microsoft.com/office/drawing/2014/main" val="4174720228"/>
                    </a:ext>
                  </a:extLst>
                </a:gridCol>
              </a:tblGrid>
              <a:tr h="42151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Zeta </a:t>
                      </a:r>
                      <a:r>
                        <a:rPr lang="cs-C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potential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hydrodynamic</a:t>
                      </a:r>
                      <a:r>
                        <a:rPr lang="cs-C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diameter</a:t>
                      </a:r>
                      <a:endParaRPr lang="cs-CZ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969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AuNCs</a:t>
                      </a:r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-BSA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(-30.9 ± 1.1) </a:t>
                      </a:r>
                      <a:r>
                        <a:rPr lang="cs-CZ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mV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(31.7 ± </a:t>
                      </a:r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nm</a:t>
                      </a:r>
                    </a:p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51.9 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95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(6.2 ± </a:t>
                      </a:r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nm</a:t>
                      </a:r>
                    </a:p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26.3 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95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(213.6 ± 34.4) </a:t>
                      </a:r>
                      <a:r>
                        <a:rPr lang="cs-CZ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21.8 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705235"/>
                  </a:ext>
                </a:extLst>
              </a:tr>
              <a:tr h="42151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95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(-24.8 ± 0.9) </a:t>
                      </a:r>
                      <a:r>
                        <a:rPr lang="cs-CZ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mV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5950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(142.6 ± 3.4) </a:t>
                      </a:r>
                      <a:r>
                        <a:rPr lang="cs-CZ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A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588804"/>
                  </a:ext>
                </a:extLst>
              </a:tr>
            </a:tbl>
          </a:graphicData>
        </a:graphic>
      </p:graphicFrame>
      <p:sp>
        <p:nvSpPr>
          <p:cNvPr id="33" name="TextovéPole 32">
            <a:extLst>
              <a:ext uri="{FF2B5EF4-FFF2-40B4-BE49-F238E27FC236}">
                <a16:creationId xmlns:a16="http://schemas.microsoft.com/office/drawing/2014/main" id="{79C7BCEC-E567-499A-947D-F06C14E14404}"/>
              </a:ext>
            </a:extLst>
          </p:cNvPr>
          <p:cNvSpPr txBox="1"/>
          <p:nvPr/>
        </p:nvSpPr>
        <p:spPr>
          <a:xfrm>
            <a:off x="145140" y="14385928"/>
            <a:ext cx="81173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Tab. 1: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Zeta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pontential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particle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expressed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ydrodynamic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diameter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 DLS,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measurements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intensity as a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BSA and AuNCs-BSA.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Percentual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diameter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parantheses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8659487" y="9992636"/>
            <a:ext cx="4794973" cy="3899553"/>
            <a:chOff x="8659487" y="9992636"/>
            <a:chExt cx="4794973" cy="3899553"/>
          </a:xfrm>
        </p:grpSpPr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E65BC4CF-BEA0-4EFB-A5A1-049493BF08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8" t="7156" r="11664" b="3692"/>
            <a:stretch/>
          </p:blipFill>
          <p:spPr>
            <a:xfrm>
              <a:off x="8659487" y="9992636"/>
              <a:ext cx="4794973" cy="3899553"/>
            </a:xfrm>
            <a:prstGeom prst="rect">
              <a:avLst/>
            </a:prstGeom>
            <a:ln>
              <a:solidFill>
                <a:srgbClr val="9A590A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TextovéPole 4"/>
            <p:cNvSpPr txBox="1"/>
            <p:nvPr/>
          </p:nvSpPr>
          <p:spPr>
            <a:xfrm>
              <a:off x="12870038" y="10393239"/>
              <a:ext cx="354643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900</a:t>
              </a:r>
              <a:endParaRPr lang="cs-CZ" sz="8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12834550" y="12893934"/>
              <a:ext cx="39013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100</a:t>
              </a:r>
              <a:endParaRPr lang="cs-CZ" sz="800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12851151" y="13193005"/>
              <a:ext cx="46354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0</a:t>
              </a:r>
              <a:endParaRPr lang="cs-CZ" sz="800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12834185" y="10382158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900</a:t>
              </a:r>
              <a:endParaRPr lang="cs-CZ" sz="800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12834550" y="12265772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3</a:t>
              </a:r>
              <a:r>
                <a:rPr lang="cs-CZ" sz="800" dirty="0" smtClean="0"/>
                <a:t>00</a:t>
              </a:r>
              <a:endParaRPr lang="cs-CZ" sz="800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12834550" y="12565212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2</a:t>
              </a:r>
              <a:r>
                <a:rPr lang="cs-CZ" sz="800" dirty="0" smtClean="0"/>
                <a:t>00</a:t>
              </a:r>
              <a:endParaRPr lang="cs-CZ" sz="800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12834550" y="11330559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6</a:t>
              </a:r>
              <a:r>
                <a:rPr lang="cs-CZ" sz="800" dirty="0" smtClean="0"/>
                <a:t>00</a:t>
              </a:r>
              <a:endParaRPr lang="cs-CZ" sz="800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12837548" y="11638596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5</a:t>
              </a:r>
              <a:r>
                <a:rPr lang="cs-CZ" sz="800" dirty="0" smtClean="0"/>
                <a:t>00</a:t>
              </a:r>
              <a:endParaRPr lang="cs-CZ" sz="800" dirty="0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12834550" y="11955620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4</a:t>
              </a:r>
              <a:r>
                <a:rPr lang="cs-CZ" sz="800" dirty="0" smtClean="0"/>
                <a:t>00</a:t>
              </a:r>
              <a:endParaRPr lang="cs-CZ" sz="800" dirty="0"/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12851151" y="10692214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8</a:t>
              </a:r>
              <a:r>
                <a:rPr lang="cs-CZ" sz="800" dirty="0" smtClean="0"/>
                <a:t>00</a:t>
              </a:r>
              <a:endParaRPr lang="cs-CZ" sz="800" dirty="0"/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12834550" y="11010927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/>
                <a:t>7</a:t>
              </a:r>
              <a:r>
                <a:rPr lang="cs-CZ" sz="800" dirty="0" smtClean="0"/>
                <a:t>00</a:t>
              </a:r>
              <a:endParaRPr lang="cs-CZ" sz="800" dirty="0"/>
            </a:p>
          </p:txBody>
        </p:sp>
        <p:sp>
          <p:nvSpPr>
            <p:cNvPr id="43" name="TextovéPole 42"/>
            <p:cNvSpPr txBox="1"/>
            <p:nvPr/>
          </p:nvSpPr>
          <p:spPr>
            <a:xfrm>
              <a:off x="12831859" y="10094801"/>
              <a:ext cx="418535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1000</a:t>
              </a:r>
              <a:endParaRPr lang="cs-CZ" sz="800" dirty="0"/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12849063" y="10392774"/>
              <a:ext cx="346450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800" dirty="0" smtClean="0"/>
                <a:t>900</a:t>
              </a:r>
              <a:endParaRPr lang="cs-CZ" sz="800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26608" y="9876602"/>
            <a:ext cx="7927508" cy="4288204"/>
            <a:chOff x="226608" y="9876602"/>
            <a:chExt cx="7927508" cy="4288204"/>
          </a:xfrm>
        </p:grpSpPr>
        <p:grpSp>
          <p:nvGrpSpPr>
            <p:cNvPr id="15" name="Skupina 14"/>
            <p:cNvGrpSpPr/>
            <p:nvPr/>
          </p:nvGrpSpPr>
          <p:grpSpPr>
            <a:xfrm>
              <a:off x="226608" y="9876602"/>
              <a:ext cx="7927508" cy="4288204"/>
              <a:chOff x="226608" y="9876602"/>
              <a:chExt cx="7927508" cy="4288204"/>
            </a:xfrm>
          </p:grpSpPr>
          <p:pic>
            <p:nvPicPr>
              <p:cNvPr id="45" name="Obrázek 44">
                <a:extLst>
                  <a:ext uri="{FF2B5EF4-FFF2-40B4-BE49-F238E27FC236}">
                    <a16:creationId xmlns:a16="http://schemas.microsoft.com/office/drawing/2014/main" id="{C38F5894-F9B3-4EA5-81F5-7965700ADF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06" t="8506" r="8741" b="4272"/>
              <a:stretch/>
            </p:blipFill>
            <p:spPr>
              <a:xfrm>
                <a:off x="226608" y="9876602"/>
                <a:ext cx="7927508" cy="4288204"/>
              </a:xfrm>
              <a:prstGeom prst="rect">
                <a:avLst/>
              </a:prstGeom>
              <a:ln>
                <a:solidFill>
                  <a:srgbClr val="9A590A"/>
                </a:solidFill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49" name="Obrázek 48">
                <a:extLst>
                  <a:ext uri="{FF2B5EF4-FFF2-40B4-BE49-F238E27FC236}">
                    <a16:creationId xmlns:a16="http://schemas.microsoft.com/office/drawing/2014/main" id="{EA02AD5F-232B-4FBA-B496-1190488BC69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793" t="8577" r="10697" b="4853"/>
              <a:stretch/>
            </p:blipFill>
            <p:spPr>
              <a:xfrm>
                <a:off x="2385229" y="10030458"/>
                <a:ext cx="3457194" cy="2710072"/>
              </a:xfrm>
              <a:prstGeom prst="rect">
                <a:avLst/>
              </a:prstGeom>
              <a:ln>
                <a:solidFill>
                  <a:srgbClr val="9A590A"/>
                </a:solidFill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cxnSp>
            <p:nvCxnSpPr>
              <p:cNvPr id="20" name="Přímá spojnice 19">
                <a:extLst>
                  <a:ext uri="{FF2B5EF4-FFF2-40B4-BE49-F238E27FC236}">
                    <a16:creationId xmlns:a16="http://schemas.microsoft.com/office/drawing/2014/main" id="{733B1899-A2C5-45C4-A7E8-773E69EEE7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40272" y="10672514"/>
                <a:ext cx="0" cy="2913946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46451052-B2A2-4CFB-8900-9C722FCFCF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16888" y="12959443"/>
                <a:ext cx="0" cy="627017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75844D52-131A-403B-A015-5F2A472693ED}"/>
                  </a:ext>
                </a:extLst>
              </p:cNvPr>
              <p:cNvSpPr txBox="1"/>
              <p:nvPr/>
            </p:nvSpPr>
            <p:spPr>
              <a:xfrm>
                <a:off x="1080526" y="10300906"/>
                <a:ext cx="15678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176 cm</a:t>
                </a:r>
                <a:r>
                  <a:rPr lang="cs-CZ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 </a:t>
                </a:r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(Au)</a:t>
                </a:r>
              </a:p>
            </p:txBody>
          </p:sp>
          <p:sp>
            <p:nvSpPr>
              <p:cNvPr id="32" name="TextovéPole 31">
                <a:extLst>
                  <a:ext uri="{FF2B5EF4-FFF2-40B4-BE49-F238E27FC236}">
                    <a16:creationId xmlns:a16="http://schemas.microsoft.com/office/drawing/2014/main" id="{4DAC1E4E-8A20-4DE4-A763-723ACCCD8620}"/>
                  </a:ext>
                </a:extLst>
              </p:cNvPr>
              <p:cNvSpPr txBox="1"/>
              <p:nvPr/>
            </p:nvSpPr>
            <p:spPr>
              <a:xfrm>
                <a:off x="4113826" y="10172431"/>
                <a:ext cx="1934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1650 cm</a:t>
                </a:r>
                <a:r>
                  <a:rPr lang="cs-CZ" sz="1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 </a:t>
                </a:r>
                <a:r>
                  <a:rPr lang="cs-CZ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(BSA)</a:t>
                </a:r>
              </a:p>
            </p:txBody>
          </p: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10DEA467-B0F0-436A-A73B-886775CAC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00959" y="10553700"/>
                <a:ext cx="0" cy="180594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2" name="TextovéPole 11"/>
              <p:cNvSpPr txBox="1"/>
              <p:nvPr/>
            </p:nvSpPr>
            <p:spPr>
              <a:xfrm>
                <a:off x="2465465" y="10047112"/>
                <a:ext cx="435610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700" b="1" dirty="0" smtClean="0"/>
                  <a:t>0.0005</a:t>
                </a:r>
                <a:endParaRPr lang="cs-CZ" sz="700" b="1" dirty="0"/>
              </a:p>
            </p:txBody>
          </p:sp>
          <p:sp>
            <p:nvSpPr>
              <p:cNvPr id="47" name="TextovéPole 46"/>
              <p:cNvSpPr txBox="1"/>
              <p:nvPr/>
            </p:nvSpPr>
            <p:spPr>
              <a:xfrm>
                <a:off x="2465465" y="10387640"/>
                <a:ext cx="435610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700" b="1" dirty="0" smtClean="0"/>
                  <a:t>0.0004</a:t>
                </a:r>
                <a:endParaRPr lang="cs-CZ" sz="700" b="1" dirty="0"/>
              </a:p>
            </p:txBody>
          </p:sp>
          <p:sp>
            <p:nvSpPr>
              <p:cNvPr id="48" name="TextovéPole 47"/>
              <p:cNvSpPr txBox="1"/>
              <p:nvPr/>
            </p:nvSpPr>
            <p:spPr>
              <a:xfrm>
                <a:off x="2459558" y="10769694"/>
                <a:ext cx="435610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700" b="1" dirty="0" smtClean="0"/>
                  <a:t>0.0003</a:t>
                </a:r>
                <a:endParaRPr lang="cs-CZ" sz="700" b="1" dirty="0"/>
              </a:p>
            </p:txBody>
          </p:sp>
          <p:sp>
            <p:nvSpPr>
              <p:cNvPr id="50" name="TextovéPole 49"/>
              <p:cNvSpPr txBox="1"/>
              <p:nvPr/>
            </p:nvSpPr>
            <p:spPr>
              <a:xfrm>
                <a:off x="2459558" y="11538568"/>
                <a:ext cx="435610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700" b="1" dirty="0" smtClean="0"/>
                  <a:t>0.0001</a:t>
                </a:r>
                <a:endParaRPr lang="cs-CZ" sz="700" b="1" dirty="0"/>
              </a:p>
            </p:txBody>
          </p:sp>
          <p:sp>
            <p:nvSpPr>
              <p:cNvPr id="51" name="TextovéPole 50"/>
              <p:cNvSpPr txBox="1"/>
              <p:nvPr/>
            </p:nvSpPr>
            <p:spPr>
              <a:xfrm>
                <a:off x="2455925" y="11889585"/>
                <a:ext cx="435610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700" b="1" dirty="0" smtClean="0"/>
                  <a:t>0.0000</a:t>
                </a:r>
                <a:endParaRPr lang="cs-CZ" sz="700" b="1" dirty="0"/>
              </a:p>
            </p:txBody>
          </p:sp>
          <p:sp>
            <p:nvSpPr>
              <p:cNvPr id="52" name="TextovéPole 51"/>
              <p:cNvSpPr txBox="1"/>
              <p:nvPr/>
            </p:nvSpPr>
            <p:spPr>
              <a:xfrm>
                <a:off x="2464061" y="12242387"/>
                <a:ext cx="427474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cs-CZ" sz="700" b="1" dirty="0"/>
              </a:p>
            </p:txBody>
          </p:sp>
          <p:sp>
            <p:nvSpPr>
              <p:cNvPr id="53" name="TextovéPole 52"/>
              <p:cNvSpPr txBox="1"/>
              <p:nvPr/>
            </p:nvSpPr>
            <p:spPr>
              <a:xfrm>
                <a:off x="2455925" y="11162446"/>
                <a:ext cx="435610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700" b="1" dirty="0" smtClean="0"/>
                  <a:t>0.0002</a:t>
                </a:r>
                <a:endParaRPr lang="cs-CZ" sz="700" b="1" dirty="0"/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2427473" y="10947499"/>
                <a:ext cx="112153" cy="66858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cs-CZ" dirty="0"/>
              </a:p>
            </p:txBody>
          </p:sp>
          <p:sp>
            <p:nvSpPr>
              <p:cNvPr id="54" name="TextovéPole 53"/>
              <p:cNvSpPr txBox="1"/>
              <p:nvPr/>
            </p:nvSpPr>
            <p:spPr>
              <a:xfrm>
                <a:off x="2438042" y="12248320"/>
                <a:ext cx="463033" cy="2000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700" b="1" dirty="0" smtClean="0"/>
                  <a:t>-0.0001</a:t>
                </a:r>
                <a:endParaRPr lang="cs-CZ" sz="700" b="1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2310172" y="10662422"/>
                <a:ext cx="307777" cy="84067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cs-CZ" sz="800" b="1" dirty="0" smtClean="0"/>
                  <a:t>Intensity</a:t>
                </a:r>
                <a:endParaRPr lang="cs-CZ" sz="800" b="1" dirty="0"/>
              </a:p>
            </p:txBody>
          </p:sp>
        </p:grpSp>
        <p:sp>
          <p:nvSpPr>
            <p:cNvPr id="55" name="TextovéPole 54"/>
            <p:cNvSpPr txBox="1"/>
            <p:nvPr/>
          </p:nvSpPr>
          <p:spPr>
            <a:xfrm>
              <a:off x="2745371" y="12409437"/>
              <a:ext cx="36344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700" b="1" dirty="0" smtClean="0"/>
                <a:t>800</a:t>
              </a:r>
              <a:endParaRPr lang="cs-CZ" sz="700" b="1" dirty="0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4135115" y="12412177"/>
              <a:ext cx="36344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700" b="1" dirty="0" smtClean="0"/>
                <a:t>1400</a:t>
              </a:r>
              <a:endParaRPr lang="cs-CZ" sz="700" b="1" dirty="0"/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3198864" y="12409437"/>
              <a:ext cx="36344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700" b="1" dirty="0" smtClean="0"/>
                <a:t>1000</a:t>
              </a:r>
              <a:endParaRPr lang="cs-CZ" sz="700" b="1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3673045" y="12409437"/>
              <a:ext cx="36344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700" b="1" dirty="0" smtClean="0"/>
                <a:t>1200</a:t>
              </a:r>
              <a:endParaRPr lang="cs-CZ" sz="700" b="1" dirty="0"/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4597185" y="12410324"/>
              <a:ext cx="36344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700" b="1" dirty="0" smtClean="0"/>
                <a:t>1600</a:t>
              </a:r>
              <a:endParaRPr lang="cs-CZ" sz="700" b="1" dirty="0"/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5054198" y="12406254"/>
              <a:ext cx="36344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700" b="1" dirty="0" smtClean="0"/>
                <a:t>1800</a:t>
              </a:r>
              <a:endParaRPr lang="cs-CZ" sz="700" b="1" dirty="0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5549092" y="12406254"/>
              <a:ext cx="26404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sz="800" dirty="0"/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5533710" y="12406253"/>
              <a:ext cx="36344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b="1" dirty="0" smtClean="0"/>
                <a:t>2000</a:t>
              </a:r>
              <a:endParaRPr lang="cs-CZ" sz="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068964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2597</TotalTime>
  <Words>793</Words>
  <Application>Microsoft Office PowerPoint</Application>
  <PresentationFormat>Vlastní</PresentationFormat>
  <Paragraphs>68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CIDFont+F2</vt:lpstr>
      <vt:lpstr>Times New Roman</vt:lpstr>
      <vt:lpstr>Motiv Office</vt:lpstr>
      <vt:lpstr>Prezentace aplikace PowerPoint</vt:lpstr>
    </vt:vector>
  </TitlesOfParts>
  <Company>UPOL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Petr Běčák</dc:creator>
  <cp:lastModifiedBy>biofyzika</cp:lastModifiedBy>
  <cp:revision>133</cp:revision>
  <dcterms:created xsi:type="dcterms:W3CDTF">2020-09-23T07:19:23Z</dcterms:created>
  <dcterms:modified xsi:type="dcterms:W3CDTF">2022-05-02T06:47:05Z</dcterms:modified>
</cp:coreProperties>
</file>