
<file path=[Content_Types].xml><?xml version="1.0" encoding="utf-8"?>
<Types xmlns="http://schemas.openxmlformats.org/package/2006/content-types">
  <Default Extension="docx" ContentType="application/vnd.openxmlformats-officedocument.wordprocessingml.document"/>
  <Default Extension="emf" ContentType="image/x-emf"/>
  <Default Extension="glb" ContentType="model/gltf.binary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3"/>
  </p:notesMasterIdLst>
  <p:sldIdLst>
    <p:sldId id="274" r:id="rId2"/>
    <p:sldId id="275" r:id="rId3"/>
    <p:sldId id="280" r:id="rId4"/>
    <p:sldId id="276" r:id="rId5"/>
    <p:sldId id="277" r:id="rId6"/>
    <p:sldId id="278" r:id="rId7"/>
    <p:sldId id="281" r:id="rId8"/>
    <p:sldId id="282" r:id="rId9"/>
    <p:sldId id="283" r:id="rId10"/>
    <p:sldId id="273" r:id="rId11"/>
    <p:sldId id="294" r:id="rId12"/>
  </p:sldIdLst>
  <p:sldSz cx="12192000" cy="6858000"/>
  <p:notesSz cx="6858000" cy="9144000"/>
  <p:defaultTextStyle>
    <a:defPPr>
      <a:defRPr lang="pt-P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Destaqu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Estilo Médio 2 - Destaque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6" d="100"/>
          <a:sy n="76" d="100"/>
        </p:scale>
        <p:origin x="840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diagrams/_rels/data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image" Target="../media/image43.png"/></Relationships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image" Target="../media/image26.png"/></Relationships>
</file>

<file path=ppt/diagrams/_rels/drawing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image" Target="../media/image43.png"/></Relationships>
</file>

<file path=ppt/diagrams/_rels/drawing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image" Target="../media/image26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A41C2A8-96B2-458C-8C1A-DCB9D75648F5}" type="doc">
      <dgm:prSet loTypeId="urn:microsoft.com/office/officeart/2005/8/layout/hierarchy3" loCatId="hierarchy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pt-PT"/>
        </a:p>
      </dgm:t>
    </dgm:pt>
    <dgm:pt modelId="{823358D6-6CE2-465A-8B33-6A8563D3C595}">
      <dgm:prSet phldrT="[Texto]"/>
      <dgm:spPr/>
      <dgm:t>
        <a:bodyPr/>
        <a:lstStyle/>
        <a:p>
          <a:r>
            <a:rPr lang="pt-PT" dirty="0"/>
            <a:t>Vintage</a:t>
          </a:r>
        </a:p>
      </dgm:t>
    </dgm:pt>
    <dgm:pt modelId="{42E7CBB9-B066-4D99-A355-C26F47B6D3DA}" type="parTrans" cxnId="{CA76D889-8E04-42B0-8008-EA6A0DBAE784}">
      <dgm:prSet/>
      <dgm:spPr/>
      <dgm:t>
        <a:bodyPr/>
        <a:lstStyle/>
        <a:p>
          <a:endParaRPr lang="pt-PT"/>
        </a:p>
      </dgm:t>
    </dgm:pt>
    <dgm:pt modelId="{9402FCC4-5519-4FA4-8424-802F52B62980}" type="sibTrans" cxnId="{CA76D889-8E04-42B0-8008-EA6A0DBAE784}">
      <dgm:prSet/>
      <dgm:spPr/>
      <dgm:t>
        <a:bodyPr/>
        <a:lstStyle/>
        <a:p>
          <a:endParaRPr lang="pt-PT"/>
        </a:p>
      </dgm:t>
    </dgm:pt>
    <dgm:pt modelId="{E6B7F158-D347-4868-8AE1-B9F2820F309B}">
      <dgm:prSet phldrT="[Texto]"/>
      <dgm:spPr/>
      <dgm:t>
        <a:bodyPr/>
        <a:lstStyle/>
        <a:p>
          <a:r>
            <a:rPr lang="pt-PT" dirty="0" err="1"/>
            <a:t>Grape</a:t>
          </a:r>
          <a:r>
            <a:rPr lang="pt-PT" dirty="0"/>
            <a:t> </a:t>
          </a:r>
          <a:r>
            <a:rPr lang="pt-PT" dirty="0" err="1"/>
            <a:t>reception</a:t>
          </a:r>
          <a:endParaRPr lang="pt-PT" dirty="0"/>
        </a:p>
      </dgm:t>
    </dgm:pt>
    <dgm:pt modelId="{F92DA014-584F-4C69-9F84-D7044EEA10D8}" type="parTrans" cxnId="{E8D7DFF1-D384-4390-B37B-7754840282EB}">
      <dgm:prSet/>
      <dgm:spPr/>
      <dgm:t>
        <a:bodyPr/>
        <a:lstStyle/>
        <a:p>
          <a:endParaRPr lang="pt-PT"/>
        </a:p>
      </dgm:t>
    </dgm:pt>
    <dgm:pt modelId="{1A0E018C-97C3-4FA1-ADE5-9C37C7B8E822}" type="sibTrans" cxnId="{E8D7DFF1-D384-4390-B37B-7754840282EB}">
      <dgm:prSet/>
      <dgm:spPr/>
      <dgm:t>
        <a:bodyPr/>
        <a:lstStyle/>
        <a:p>
          <a:endParaRPr lang="pt-PT"/>
        </a:p>
      </dgm:t>
    </dgm:pt>
    <dgm:pt modelId="{18D11DC7-BF1A-4503-8B86-D017E16CABAE}" type="pres">
      <dgm:prSet presAssocID="{0A41C2A8-96B2-458C-8C1A-DCB9D75648F5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7B2C629B-BACE-41B7-8CE2-F4C7BC852C9E}" type="pres">
      <dgm:prSet presAssocID="{823358D6-6CE2-465A-8B33-6A8563D3C595}" presName="root" presStyleCnt="0"/>
      <dgm:spPr/>
    </dgm:pt>
    <dgm:pt modelId="{2354B599-F5F8-4859-A24F-488BCE361D02}" type="pres">
      <dgm:prSet presAssocID="{823358D6-6CE2-465A-8B33-6A8563D3C595}" presName="rootComposite" presStyleCnt="0"/>
      <dgm:spPr/>
    </dgm:pt>
    <dgm:pt modelId="{0AD07CC8-3E37-4193-8854-A3ECAEF83974}" type="pres">
      <dgm:prSet presAssocID="{823358D6-6CE2-465A-8B33-6A8563D3C595}" presName="rootText" presStyleLbl="node1" presStyleIdx="0" presStyleCnt="1"/>
      <dgm:spPr/>
    </dgm:pt>
    <dgm:pt modelId="{4A55382F-5094-4F78-BFDA-F3424D3BF595}" type="pres">
      <dgm:prSet presAssocID="{823358D6-6CE2-465A-8B33-6A8563D3C595}" presName="rootConnector" presStyleLbl="node1" presStyleIdx="0" presStyleCnt="1"/>
      <dgm:spPr/>
    </dgm:pt>
    <dgm:pt modelId="{CE9E1287-2EFD-4392-BDD7-D1801BD0705A}" type="pres">
      <dgm:prSet presAssocID="{823358D6-6CE2-465A-8B33-6A8563D3C595}" presName="childShape" presStyleCnt="0"/>
      <dgm:spPr/>
    </dgm:pt>
    <dgm:pt modelId="{0769E214-6BB7-4EC0-9738-4F8EC4D9B751}" type="pres">
      <dgm:prSet presAssocID="{F92DA014-584F-4C69-9F84-D7044EEA10D8}" presName="Name13" presStyleLbl="parChTrans1D2" presStyleIdx="0" presStyleCnt="1"/>
      <dgm:spPr/>
    </dgm:pt>
    <dgm:pt modelId="{72DF7F47-6C9F-4457-B7EB-EBD7AD273907}" type="pres">
      <dgm:prSet presAssocID="{E6B7F158-D347-4868-8AE1-B9F2820F309B}" presName="childText" presStyleLbl="bgAcc1" presStyleIdx="0" presStyleCnt="1">
        <dgm:presLayoutVars>
          <dgm:bulletEnabled val="1"/>
        </dgm:presLayoutVars>
      </dgm:prSet>
      <dgm:spPr/>
    </dgm:pt>
  </dgm:ptLst>
  <dgm:cxnLst>
    <dgm:cxn modelId="{18FB0106-54F6-400E-8158-B64B7B8D6696}" type="presOf" srcId="{823358D6-6CE2-465A-8B33-6A8563D3C595}" destId="{4A55382F-5094-4F78-BFDA-F3424D3BF595}" srcOrd="1" destOrd="0" presId="urn:microsoft.com/office/officeart/2005/8/layout/hierarchy3"/>
    <dgm:cxn modelId="{2CD25960-6FC2-49B9-9F36-24F40E35F9F8}" type="presOf" srcId="{E6B7F158-D347-4868-8AE1-B9F2820F309B}" destId="{72DF7F47-6C9F-4457-B7EB-EBD7AD273907}" srcOrd="0" destOrd="0" presId="urn:microsoft.com/office/officeart/2005/8/layout/hierarchy3"/>
    <dgm:cxn modelId="{97330E6D-B1F9-4504-B432-366F4EB2FC04}" type="presOf" srcId="{0A41C2A8-96B2-458C-8C1A-DCB9D75648F5}" destId="{18D11DC7-BF1A-4503-8B86-D017E16CABAE}" srcOrd="0" destOrd="0" presId="urn:microsoft.com/office/officeart/2005/8/layout/hierarchy3"/>
    <dgm:cxn modelId="{5E53745A-5FCA-475E-8D1F-46636BC8A43B}" type="presOf" srcId="{F92DA014-584F-4C69-9F84-D7044EEA10D8}" destId="{0769E214-6BB7-4EC0-9738-4F8EC4D9B751}" srcOrd="0" destOrd="0" presId="urn:microsoft.com/office/officeart/2005/8/layout/hierarchy3"/>
    <dgm:cxn modelId="{CA76D889-8E04-42B0-8008-EA6A0DBAE784}" srcId="{0A41C2A8-96B2-458C-8C1A-DCB9D75648F5}" destId="{823358D6-6CE2-465A-8B33-6A8563D3C595}" srcOrd="0" destOrd="0" parTransId="{42E7CBB9-B066-4D99-A355-C26F47B6D3DA}" sibTransId="{9402FCC4-5519-4FA4-8424-802F52B62980}"/>
    <dgm:cxn modelId="{5E040EEF-6740-40F4-9719-E58123B2A35C}" type="presOf" srcId="{823358D6-6CE2-465A-8B33-6A8563D3C595}" destId="{0AD07CC8-3E37-4193-8854-A3ECAEF83974}" srcOrd="0" destOrd="0" presId="urn:microsoft.com/office/officeart/2005/8/layout/hierarchy3"/>
    <dgm:cxn modelId="{E8D7DFF1-D384-4390-B37B-7754840282EB}" srcId="{823358D6-6CE2-465A-8B33-6A8563D3C595}" destId="{E6B7F158-D347-4868-8AE1-B9F2820F309B}" srcOrd="0" destOrd="0" parTransId="{F92DA014-584F-4C69-9F84-D7044EEA10D8}" sibTransId="{1A0E018C-97C3-4FA1-ADE5-9C37C7B8E822}"/>
    <dgm:cxn modelId="{4552771B-AFA6-4B77-9ABA-BA59D21F6D0D}" type="presParOf" srcId="{18D11DC7-BF1A-4503-8B86-D017E16CABAE}" destId="{7B2C629B-BACE-41B7-8CE2-F4C7BC852C9E}" srcOrd="0" destOrd="0" presId="urn:microsoft.com/office/officeart/2005/8/layout/hierarchy3"/>
    <dgm:cxn modelId="{B9CA85F5-A9DE-47B7-954D-3782D8386033}" type="presParOf" srcId="{7B2C629B-BACE-41B7-8CE2-F4C7BC852C9E}" destId="{2354B599-F5F8-4859-A24F-488BCE361D02}" srcOrd="0" destOrd="0" presId="urn:microsoft.com/office/officeart/2005/8/layout/hierarchy3"/>
    <dgm:cxn modelId="{F9F532CE-49BE-4718-A00B-1EA7B8FDA202}" type="presParOf" srcId="{2354B599-F5F8-4859-A24F-488BCE361D02}" destId="{0AD07CC8-3E37-4193-8854-A3ECAEF83974}" srcOrd="0" destOrd="0" presId="urn:microsoft.com/office/officeart/2005/8/layout/hierarchy3"/>
    <dgm:cxn modelId="{668EA196-1593-4B77-88C0-F48E4FB0C934}" type="presParOf" srcId="{2354B599-F5F8-4859-A24F-488BCE361D02}" destId="{4A55382F-5094-4F78-BFDA-F3424D3BF595}" srcOrd="1" destOrd="0" presId="urn:microsoft.com/office/officeart/2005/8/layout/hierarchy3"/>
    <dgm:cxn modelId="{56BABA18-CA12-4FA1-95D0-D00D1D1DD316}" type="presParOf" srcId="{7B2C629B-BACE-41B7-8CE2-F4C7BC852C9E}" destId="{CE9E1287-2EFD-4392-BDD7-D1801BD0705A}" srcOrd="1" destOrd="0" presId="urn:microsoft.com/office/officeart/2005/8/layout/hierarchy3"/>
    <dgm:cxn modelId="{9EA52E77-99E9-410A-8109-C3F9977DE555}" type="presParOf" srcId="{CE9E1287-2EFD-4392-BDD7-D1801BD0705A}" destId="{0769E214-6BB7-4EC0-9738-4F8EC4D9B751}" srcOrd="0" destOrd="0" presId="urn:microsoft.com/office/officeart/2005/8/layout/hierarchy3"/>
    <dgm:cxn modelId="{AB6C2AC1-3A21-4183-A469-84C3EBC770B6}" type="presParOf" srcId="{CE9E1287-2EFD-4392-BDD7-D1801BD0705A}" destId="{72DF7F47-6C9F-4457-B7EB-EBD7AD273907}" srcOrd="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F5EBBE7B-D3F0-4147-B3DC-D25F6C06EB67}" type="doc">
      <dgm:prSet loTypeId="urn:microsoft.com/office/officeart/2008/layout/VerticalCurvedList" loCatId="list" qsTypeId="urn:microsoft.com/office/officeart/2005/8/quickstyle/3d1" qsCatId="3D" csTypeId="urn:microsoft.com/office/officeart/2005/8/colors/colorful4" csCatId="colorful" phldr="1"/>
      <dgm:spPr/>
      <dgm:t>
        <a:bodyPr/>
        <a:lstStyle/>
        <a:p>
          <a:endParaRPr lang="pt-PT"/>
        </a:p>
      </dgm:t>
    </dgm:pt>
    <dgm:pt modelId="{A88B5EEE-B720-4FE6-B8AA-1D5EA338F2C1}">
      <dgm:prSet phldrT="[Texto]"/>
      <dgm:spPr/>
      <dgm:t>
        <a:bodyPr/>
        <a:lstStyle/>
        <a:p>
          <a:r>
            <a:rPr lang="en-US" dirty="0"/>
            <a:t>1. With the optimization performed by the Box-Behnken design, it is achieved a TOC and COD removal of 19.7 and 31.2%, respectively</a:t>
          </a:r>
          <a:endParaRPr lang="pt-PT" dirty="0"/>
        </a:p>
      </dgm:t>
    </dgm:pt>
    <dgm:pt modelId="{8D22BC28-C9B5-4ABA-8354-1CB9631283D4}" type="parTrans" cxnId="{A8ABBFE5-0C5A-4E5A-897D-AFB7214EF341}">
      <dgm:prSet/>
      <dgm:spPr/>
      <dgm:t>
        <a:bodyPr/>
        <a:lstStyle/>
        <a:p>
          <a:endParaRPr lang="pt-PT"/>
        </a:p>
      </dgm:t>
    </dgm:pt>
    <dgm:pt modelId="{C6B18531-A5E0-4198-B681-61EE5861A0E0}" type="sibTrans" cxnId="{A8ABBFE5-0C5A-4E5A-897D-AFB7214EF341}">
      <dgm:prSet/>
      <dgm:spPr/>
      <dgm:t>
        <a:bodyPr/>
        <a:lstStyle/>
        <a:p>
          <a:endParaRPr lang="pt-PT"/>
        </a:p>
      </dgm:t>
    </dgm:pt>
    <dgm:pt modelId="{0E46229A-133E-44FD-AFA7-E79D60AB3A9B}">
      <dgm:prSet phldrT="[Texto]"/>
      <dgm:spPr/>
      <dgm:t>
        <a:bodyPr/>
        <a:lstStyle/>
        <a:p>
          <a:r>
            <a:rPr lang="en-US" dirty="0"/>
            <a:t>2. The application of CFD process to WW1 and WW2 achieves a high removal of turbidity, TSS and total polyphenols</a:t>
          </a:r>
          <a:endParaRPr lang="pt-PT" dirty="0"/>
        </a:p>
      </dgm:t>
    </dgm:pt>
    <dgm:pt modelId="{BDD75275-12C4-4F83-8D10-AD333041B7EA}" type="parTrans" cxnId="{7FE6EEA1-C59D-4BB5-9035-E497BA92EAB8}">
      <dgm:prSet/>
      <dgm:spPr/>
      <dgm:t>
        <a:bodyPr/>
        <a:lstStyle/>
        <a:p>
          <a:endParaRPr lang="pt-PT"/>
        </a:p>
      </dgm:t>
    </dgm:pt>
    <dgm:pt modelId="{E48CCD31-4B40-4611-82B3-B0E7D57EAC66}" type="sibTrans" cxnId="{7FE6EEA1-C59D-4BB5-9035-E497BA92EAB8}">
      <dgm:prSet/>
      <dgm:spPr/>
      <dgm:t>
        <a:bodyPr/>
        <a:lstStyle/>
        <a:p>
          <a:endParaRPr lang="pt-PT"/>
        </a:p>
      </dgm:t>
    </dgm:pt>
    <dgm:pt modelId="{1E508CE1-A8E3-4221-91D8-82DCD6EEA235}">
      <dgm:prSet phldrT="[Texto]"/>
      <dgm:spPr/>
      <dgm:t>
        <a:bodyPr/>
        <a:lstStyle/>
        <a:p>
          <a:r>
            <a:rPr lang="en-US" dirty="0"/>
            <a:t>3. The combination of CFD-oxidation processes achieves a high TOC and COD removal for the treatment of WW2 (51.2 and 73.3%, respectively)</a:t>
          </a:r>
          <a:endParaRPr lang="pt-PT" dirty="0"/>
        </a:p>
      </dgm:t>
    </dgm:pt>
    <dgm:pt modelId="{3FDDB5A1-4715-4C53-BF48-1D0680AEFEE9}" type="parTrans" cxnId="{97416009-BEBD-420F-9DBD-597F0FC68CBF}">
      <dgm:prSet/>
      <dgm:spPr/>
      <dgm:t>
        <a:bodyPr/>
        <a:lstStyle/>
        <a:p>
          <a:endParaRPr lang="pt-PT"/>
        </a:p>
      </dgm:t>
    </dgm:pt>
    <dgm:pt modelId="{90B9C1D9-482C-405E-A69C-09CACA5FDF5C}" type="sibTrans" cxnId="{97416009-BEBD-420F-9DBD-597F0FC68CBF}">
      <dgm:prSet/>
      <dgm:spPr/>
      <dgm:t>
        <a:bodyPr/>
        <a:lstStyle/>
        <a:p>
          <a:endParaRPr lang="pt-PT"/>
        </a:p>
      </dgm:t>
    </dgm:pt>
    <dgm:pt modelId="{2D3760BF-C200-44C9-9009-8600601784D4}" type="pres">
      <dgm:prSet presAssocID="{F5EBBE7B-D3F0-4147-B3DC-D25F6C06EB67}" presName="Name0" presStyleCnt="0">
        <dgm:presLayoutVars>
          <dgm:chMax val="7"/>
          <dgm:chPref val="7"/>
          <dgm:dir/>
        </dgm:presLayoutVars>
      </dgm:prSet>
      <dgm:spPr/>
    </dgm:pt>
    <dgm:pt modelId="{A8C42121-6992-4AAD-8A19-3626AA6FCBA0}" type="pres">
      <dgm:prSet presAssocID="{F5EBBE7B-D3F0-4147-B3DC-D25F6C06EB67}" presName="Name1" presStyleCnt="0"/>
      <dgm:spPr/>
    </dgm:pt>
    <dgm:pt modelId="{9759AFBA-3144-4DC0-879D-B686C9F0F480}" type="pres">
      <dgm:prSet presAssocID="{F5EBBE7B-D3F0-4147-B3DC-D25F6C06EB67}" presName="cycle" presStyleCnt="0"/>
      <dgm:spPr/>
    </dgm:pt>
    <dgm:pt modelId="{A87CEF47-726D-4179-986E-0B516BE1F612}" type="pres">
      <dgm:prSet presAssocID="{F5EBBE7B-D3F0-4147-B3DC-D25F6C06EB67}" presName="srcNode" presStyleLbl="node1" presStyleIdx="0" presStyleCnt="3"/>
      <dgm:spPr/>
    </dgm:pt>
    <dgm:pt modelId="{5E7B803B-6953-445C-B42A-DF0237926E5F}" type="pres">
      <dgm:prSet presAssocID="{F5EBBE7B-D3F0-4147-B3DC-D25F6C06EB67}" presName="conn" presStyleLbl="parChTrans1D2" presStyleIdx="0" presStyleCnt="1"/>
      <dgm:spPr/>
    </dgm:pt>
    <dgm:pt modelId="{92E3634A-E862-430D-A91B-9D802A4456C9}" type="pres">
      <dgm:prSet presAssocID="{F5EBBE7B-D3F0-4147-B3DC-D25F6C06EB67}" presName="extraNode" presStyleLbl="node1" presStyleIdx="0" presStyleCnt="3"/>
      <dgm:spPr/>
    </dgm:pt>
    <dgm:pt modelId="{C0AF2512-99AD-4577-9B81-C263833ECAFF}" type="pres">
      <dgm:prSet presAssocID="{F5EBBE7B-D3F0-4147-B3DC-D25F6C06EB67}" presName="dstNode" presStyleLbl="node1" presStyleIdx="0" presStyleCnt="3"/>
      <dgm:spPr/>
    </dgm:pt>
    <dgm:pt modelId="{4D122B62-9833-4FC1-B5A3-CC7C326432FB}" type="pres">
      <dgm:prSet presAssocID="{A88B5EEE-B720-4FE6-B8AA-1D5EA338F2C1}" presName="text_1" presStyleLbl="node1" presStyleIdx="0" presStyleCnt="3">
        <dgm:presLayoutVars>
          <dgm:bulletEnabled val="1"/>
        </dgm:presLayoutVars>
      </dgm:prSet>
      <dgm:spPr/>
    </dgm:pt>
    <dgm:pt modelId="{8FBDAB48-602A-4E71-A623-69A868FB7DEF}" type="pres">
      <dgm:prSet presAssocID="{A88B5EEE-B720-4FE6-B8AA-1D5EA338F2C1}" presName="accent_1" presStyleCnt="0"/>
      <dgm:spPr/>
    </dgm:pt>
    <dgm:pt modelId="{5BC5A416-5C03-4ABF-816E-E70669B327EF}" type="pres">
      <dgm:prSet presAssocID="{A88B5EEE-B720-4FE6-B8AA-1D5EA338F2C1}" presName="accentRepeatNode" presStyleLbl="solidFgAcc1" presStyleIdx="0" presStyleCnt="3"/>
      <dgm:spPr>
        <a:blipFill rotWithShape="0">
          <a:blip xmlns:r="http://schemas.openxmlformats.org/officeDocument/2006/relationships" r:embed="rId1"/>
          <a:srcRect/>
          <a:stretch>
            <a:fillRect l="-40000" r="-40000"/>
          </a:stretch>
        </a:blipFill>
      </dgm:spPr>
    </dgm:pt>
    <dgm:pt modelId="{1DD12233-A6B7-4CD2-8805-7FB2F5ABA0D7}" type="pres">
      <dgm:prSet presAssocID="{0E46229A-133E-44FD-AFA7-E79D60AB3A9B}" presName="text_2" presStyleLbl="node1" presStyleIdx="1" presStyleCnt="3">
        <dgm:presLayoutVars>
          <dgm:bulletEnabled val="1"/>
        </dgm:presLayoutVars>
      </dgm:prSet>
      <dgm:spPr/>
    </dgm:pt>
    <dgm:pt modelId="{AF6B83ED-345A-42DA-ACB3-F7CAC8893DE2}" type="pres">
      <dgm:prSet presAssocID="{0E46229A-133E-44FD-AFA7-E79D60AB3A9B}" presName="accent_2" presStyleCnt="0"/>
      <dgm:spPr/>
    </dgm:pt>
    <dgm:pt modelId="{A55845D3-9D84-4559-8C8E-F0194CDBAE2A}" type="pres">
      <dgm:prSet presAssocID="{0E46229A-133E-44FD-AFA7-E79D60AB3A9B}" presName="accentRepeatNode" presStyleLbl="solidFgAcc1" presStyleIdx="1" presStyleCnt="3"/>
      <dgm:spPr>
        <a:blipFill rotWithShape="0">
          <a:blip xmlns:r="http://schemas.openxmlformats.org/officeDocument/2006/relationships" r:embed="rId2"/>
          <a:srcRect/>
          <a:stretch>
            <a:fillRect l="-17000" r="-17000"/>
          </a:stretch>
        </a:blipFill>
      </dgm:spPr>
    </dgm:pt>
    <dgm:pt modelId="{3114EDD1-089D-4F83-8FDA-9569A0AACE49}" type="pres">
      <dgm:prSet presAssocID="{1E508CE1-A8E3-4221-91D8-82DCD6EEA235}" presName="text_3" presStyleLbl="node1" presStyleIdx="2" presStyleCnt="3">
        <dgm:presLayoutVars>
          <dgm:bulletEnabled val="1"/>
        </dgm:presLayoutVars>
      </dgm:prSet>
      <dgm:spPr/>
    </dgm:pt>
    <dgm:pt modelId="{110EA78F-34DA-420F-A174-4EBE028F9C4F}" type="pres">
      <dgm:prSet presAssocID="{1E508CE1-A8E3-4221-91D8-82DCD6EEA235}" presName="accent_3" presStyleCnt="0"/>
      <dgm:spPr/>
    </dgm:pt>
    <dgm:pt modelId="{CDEEEDFB-9629-4921-AA2B-D91F4C006539}" type="pres">
      <dgm:prSet presAssocID="{1E508CE1-A8E3-4221-91D8-82DCD6EEA235}" presName="accentRepeatNode" presStyleLbl="solidFgAcc1" presStyleIdx="2" presStyleCnt="3"/>
      <dgm:spPr>
        <a:blipFill rotWithShape="0">
          <a:blip xmlns:r="http://schemas.openxmlformats.org/officeDocument/2006/relationships" r:embed="rId3"/>
          <a:srcRect/>
          <a:stretch>
            <a:fillRect l="-38000" r="-38000"/>
          </a:stretch>
        </a:blipFill>
      </dgm:spPr>
    </dgm:pt>
  </dgm:ptLst>
  <dgm:cxnLst>
    <dgm:cxn modelId="{97416009-BEBD-420F-9DBD-597F0FC68CBF}" srcId="{F5EBBE7B-D3F0-4147-B3DC-D25F6C06EB67}" destId="{1E508CE1-A8E3-4221-91D8-82DCD6EEA235}" srcOrd="2" destOrd="0" parTransId="{3FDDB5A1-4715-4C53-BF48-1D0680AEFEE9}" sibTransId="{90B9C1D9-482C-405E-A69C-09CACA5FDF5C}"/>
    <dgm:cxn modelId="{16C4504B-D476-4774-A274-ABB0EC9AFA82}" type="presOf" srcId="{A88B5EEE-B720-4FE6-B8AA-1D5EA338F2C1}" destId="{4D122B62-9833-4FC1-B5A3-CC7C326432FB}" srcOrd="0" destOrd="0" presId="urn:microsoft.com/office/officeart/2008/layout/VerticalCurvedList"/>
    <dgm:cxn modelId="{116DA957-5BA4-46FD-9778-FDA3F9BA9310}" type="presOf" srcId="{0E46229A-133E-44FD-AFA7-E79D60AB3A9B}" destId="{1DD12233-A6B7-4CD2-8805-7FB2F5ABA0D7}" srcOrd="0" destOrd="0" presId="urn:microsoft.com/office/officeart/2008/layout/VerticalCurvedList"/>
    <dgm:cxn modelId="{9504847D-F5FD-4D0F-816C-0A19D3D47718}" type="presOf" srcId="{F5EBBE7B-D3F0-4147-B3DC-D25F6C06EB67}" destId="{2D3760BF-C200-44C9-9009-8600601784D4}" srcOrd="0" destOrd="0" presId="urn:microsoft.com/office/officeart/2008/layout/VerticalCurvedList"/>
    <dgm:cxn modelId="{7FE6EEA1-C59D-4BB5-9035-E497BA92EAB8}" srcId="{F5EBBE7B-D3F0-4147-B3DC-D25F6C06EB67}" destId="{0E46229A-133E-44FD-AFA7-E79D60AB3A9B}" srcOrd="1" destOrd="0" parTransId="{BDD75275-12C4-4F83-8D10-AD333041B7EA}" sibTransId="{E48CCD31-4B40-4611-82B3-B0E7D57EAC66}"/>
    <dgm:cxn modelId="{6FC343B8-2AEF-4BE4-9E46-150DCCB55953}" type="presOf" srcId="{C6B18531-A5E0-4198-B681-61EE5861A0E0}" destId="{5E7B803B-6953-445C-B42A-DF0237926E5F}" srcOrd="0" destOrd="0" presId="urn:microsoft.com/office/officeart/2008/layout/VerticalCurvedList"/>
    <dgm:cxn modelId="{CD30B7C8-0BE7-47A5-807A-A84A9A8C996D}" type="presOf" srcId="{1E508CE1-A8E3-4221-91D8-82DCD6EEA235}" destId="{3114EDD1-089D-4F83-8FDA-9569A0AACE49}" srcOrd="0" destOrd="0" presId="urn:microsoft.com/office/officeart/2008/layout/VerticalCurvedList"/>
    <dgm:cxn modelId="{A8ABBFE5-0C5A-4E5A-897D-AFB7214EF341}" srcId="{F5EBBE7B-D3F0-4147-B3DC-D25F6C06EB67}" destId="{A88B5EEE-B720-4FE6-B8AA-1D5EA338F2C1}" srcOrd="0" destOrd="0" parTransId="{8D22BC28-C9B5-4ABA-8354-1CB9631283D4}" sibTransId="{C6B18531-A5E0-4198-B681-61EE5861A0E0}"/>
    <dgm:cxn modelId="{45040978-91B6-470B-B3C5-7494E9BCCC2F}" type="presParOf" srcId="{2D3760BF-C200-44C9-9009-8600601784D4}" destId="{A8C42121-6992-4AAD-8A19-3626AA6FCBA0}" srcOrd="0" destOrd="0" presId="urn:microsoft.com/office/officeart/2008/layout/VerticalCurvedList"/>
    <dgm:cxn modelId="{0930EF5C-3201-4EA7-AF5C-92D78C59F467}" type="presParOf" srcId="{A8C42121-6992-4AAD-8A19-3626AA6FCBA0}" destId="{9759AFBA-3144-4DC0-879D-B686C9F0F480}" srcOrd="0" destOrd="0" presId="urn:microsoft.com/office/officeart/2008/layout/VerticalCurvedList"/>
    <dgm:cxn modelId="{55A50CA9-B43A-4D28-9981-54F096F0C371}" type="presParOf" srcId="{9759AFBA-3144-4DC0-879D-B686C9F0F480}" destId="{A87CEF47-726D-4179-986E-0B516BE1F612}" srcOrd="0" destOrd="0" presId="urn:microsoft.com/office/officeart/2008/layout/VerticalCurvedList"/>
    <dgm:cxn modelId="{51E9EF8A-0C5E-4D7C-8DCB-95AAD9033FD4}" type="presParOf" srcId="{9759AFBA-3144-4DC0-879D-B686C9F0F480}" destId="{5E7B803B-6953-445C-B42A-DF0237926E5F}" srcOrd="1" destOrd="0" presId="urn:microsoft.com/office/officeart/2008/layout/VerticalCurvedList"/>
    <dgm:cxn modelId="{09AA7AA8-9137-4DC8-8ACC-DBA034BA3D65}" type="presParOf" srcId="{9759AFBA-3144-4DC0-879D-B686C9F0F480}" destId="{92E3634A-E862-430D-A91B-9D802A4456C9}" srcOrd="2" destOrd="0" presId="urn:microsoft.com/office/officeart/2008/layout/VerticalCurvedList"/>
    <dgm:cxn modelId="{883A5C35-7DCB-4CA5-8631-3032659026D3}" type="presParOf" srcId="{9759AFBA-3144-4DC0-879D-B686C9F0F480}" destId="{C0AF2512-99AD-4577-9B81-C263833ECAFF}" srcOrd="3" destOrd="0" presId="urn:microsoft.com/office/officeart/2008/layout/VerticalCurvedList"/>
    <dgm:cxn modelId="{83C35B23-85C2-4235-84BF-B0C980ABA52D}" type="presParOf" srcId="{A8C42121-6992-4AAD-8A19-3626AA6FCBA0}" destId="{4D122B62-9833-4FC1-B5A3-CC7C326432FB}" srcOrd="1" destOrd="0" presId="urn:microsoft.com/office/officeart/2008/layout/VerticalCurvedList"/>
    <dgm:cxn modelId="{5AB75F90-5087-44EB-9FDF-1B16E43B7787}" type="presParOf" srcId="{A8C42121-6992-4AAD-8A19-3626AA6FCBA0}" destId="{8FBDAB48-602A-4E71-A623-69A868FB7DEF}" srcOrd="2" destOrd="0" presId="urn:microsoft.com/office/officeart/2008/layout/VerticalCurvedList"/>
    <dgm:cxn modelId="{2DBC68C6-EE69-4681-83AC-B05F8A93F19A}" type="presParOf" srcId="{8FBDAB48-602A-4E71-A623-69A868FB7DEF}" destId="{5BC5A416-5C03-4ABF-816E-E70669B327EF}" srcOrd="0" destOrd="0" presId="urn:microsoft.com/office/officeart/2008/layout/VerticalCurvedList"/>
    <dgm:cxn modelId="{8B64789E-E068-4FB1-AE5A-8A3E5403C8E9}" type="presParOf" srcId="{A8C42121-6992-4AAD-8A19-3626AA6FCBA0}" destId="{1DD12233-A6B7-4CD2-8805-7FB2F5ABA0D7}" srcOrd="3" destOrd="0" presId="urn:microsoft.com/office/officeart/2008/layout/VerticalCurvedList"/>
    <dgm:cxn modelId="{88A79D2E-0267-4B1D-BBF0-5763D88251C0}" type="presParOf" srcId="{A8C42121-6992-4AAD-8A19-3626AA6FCBA0}" destId="{AF6B83ED-345A-42DA-ACB3-F7CAC8893DE2}" srcOrd="4" destOrd="0" presId="urn:microsoft.com/office/officeart/2008/layout/VerticalCurvedList"/>
    <dgm:cxn modelId="{65AA4D55-F9D5-45BA-A5EB-E15CFFD933EC}" type="presParOf" srcId="{AF6B83ED-345A-42DA-ACB3-F7CAC8893DE2}" destId="{A55845D3-9D84-4559-8C8E-F0194CDBAE2A}" srcOrd="0" destOrd="0" presId="urn:microsoft.com/office/officeart/2008/layout/VerticalCurvedList"/>
    <dgm:cxn modelId="{B55E33C7-DD8B-4659-9FAC-21259AB429A3}" type="presParOf" srcId="{A8C42121-6992-4AAD-8A19-3626AA6FCBA0}" destId="{3114EDD1-089D-4F83-8FDA-9569A0AACE49}" srcOrd="5" destOrd="0" presId="urn:microsoft.com/office/officeart/2008/layout/VerticalCurvedList"/>
    <dgm:cxn modelId="{C356F2EE-CDFF-4760-A032-8F23656FEC0F}" type="presParOf" srcId="{A8C42121-6992-4AAD-8A19-3626AA6FCBA0}" destId="{110EA78F-34DA-420F-A174-4EBE028F9C4F}" srcOrd="6" destOrd="0" presId="urn:microsoft.com/office/officeart/2008/layout/VerticalCurvedList"/>
    <dgm:cxn modelId="{CD7C8CF8-F530-4C5B-9283-062689A2EE85}" type="presParOf" srcId="{110EA78F-34DA-420F-A174-4EBE028F9C4F}" destId="{CDEEEDFB-9629-4921-AA2B-D91F4C006539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749FF1D-2601-4E52-8F1F-52F6ED4FD8D3}" type="doc">
      <dgm:prSet loTypeId="urn:microsoft.com/office/officeart/2008/layout/PictureStrips" loCatId="list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pt-PT"/>
        </a:p>
      </dgm:t>
    </dgm:pt>
    <dgm:pt modelId="{E97A96D6-4127-4BC6-86FD-CA2B8AD6BA88}">
      <dgm:prSet phldrT="[Texto]"/>
      <dgm:spPr/>
      <dgm:t>
        <a:bodyPr/>
        <a:lstStyle/>
        <a:p>
          <a:r>
            <a:rPr lang="pt-PT" dirty="0"/>
            <a:t>In </a:t>
          </a:r>
          <a:r>
            <a:rPr lang="pt-PT" dirty="0" err="1"/>
            <a:t>the</a:t>
          </a:r>
          <a:r>
            <a:rPr lang="pt-PT" dirty="0"/>
            <a:t> vintage, </a:t>
          </a:r>
          <a:r>
            <a:rPr lang="pt-PT" dirty="0" err="1"/>
            <a:t>the</a:t>
          </a:r>
          <a:r>
            <a:rPr lang="pt-PT" dirty="0"/>
            <a:t> </a:t>
          </a:r>
          <a:r>
            <a:rPr lang="pt-PT" dirty="0" err="1"/>
            <a:t>grapes</a:t>
          </a:r>
          <a:r>
            <a:rPr lang="pt-PT" dirty="0"/>
            <a:t> are </a:t>
          </a:r>
          <a:r>
            <a:rPr lang="pt-PT" dirty="0" err="1"/>
            <a:t>collected</a:t>
          </a:r>
          <a:endParaRPr lang="pt-PT" dirty="0"/>
        </a:p>
      </dgm:t>
    </dgm:pt>
    <dgm:pt modelId="{6A4A7717-DA50-475A-AF6D-EE75DF19C255}" type="parTrans" cxnId="{2FF64516-A017-4777-8440-0AFB4B28779A}">
      <dgm:prSet/>
      <dgm:spPr/>
      <dgm:t>
        <a:bodyPr/>
        <a:lstStyle/>
        <a:p>
          <a:endParaRPr lang="pt-PT"/>
        </a:p>
      </dgm:t>
    </dgm:pt>
    <dgm:pt modelId="{863339F0-6611-414C-90BB-2D1B18F7CEB8}" type="sibTrans" cxnId="{2FF64516-A017-4777-8440-0AFB4B28779A}">
      <dgm:prSet/>
      <dgm:spPr/>
      <dgm:t>
        <a:bodyPr/>
        <a:lstStyle/>
        <a:p>
          <a:endParaRPr lang="pt-PT"/>
        </a:p>
      </dgm:t>
    </dgm:pt>
    <dgm:pt modelId="{6D981A1C-ABB5-4D67-BEAF-281330476F94}">
      <dgm:prSet phldrT="[Texto]"/>
      <dgm:spPr/>
      <dgm:t>
        <a:bodyPr/>
        <a:lstStyle/>
        <a:p>
          <a:r>
            <a:rPr lang="pt-PT" dirty="0"/>
            <a:t>In </a:t>
          </a:r>
          <a:r>
            <a:rPr lang="pt-PT" dirty="0" err="1"/>
            <a:t>the</a:t>
          </a:r>
          <a:r>
            <a:rPr lang="pt-PT" dirty="0"/>
            <a:t> </a:t>
          </a:r>
          <a:r>
            <a:rPr lang="pt-PT" dirty="0" err="1"/>
            <a:t>grape</a:t>
          </a:r>
          <a:r>
            <a:rPr lang="pt-PT" dirty="0"/>
            <a:t> </a:t>
          </a:r>
          <a:r>
            <a:rPr lang="pt-PT" dirty="0" err="1"/>
            <a:t>reception</a:t>
          </a:r>
          <a:r>
            <a:rPr lang="pt-PT" dirty="0"/>
            <a:t>, </a:t>
          </a:r>
          <a:r>
            <a:rPr lang="pt-PT" dirty="0" err="1"/>
            <a:t>the</a:t>
          </a:r>
          <a:r>
            <a:rPr lang="pt-PT" dirty="0"/>
            <a:t> </a:t>
          </a:r>
          <a:r>
            <a:rPr lang="pt-PT" dirty="0" err="1"/>
            <a:t>grapes</a:t>
          </a:r>
          <a:r>
            <a:rPr lang="pt-PT" dirty="0"/>
            <a:t> are </a:t>
          </a:r>
          <a:r>
            <a:rPr lang="pt-PT" dirty="0" err="1"/>
            <a:t>selected</a:t>
          </a:r>
          <a:r>
            <a:rPr lang="pt-PT" dirty="0"/>
            <a:t> </a:t>
          </a:r>
          <a:r>
            <a:rPr lang="pt-PT" dirty="0" err="1"/>
            <a:t>and</a:t>
          </a:r>
          <a:r>
            <a:rPr lang="pt-PT" dirty="0"/>
            <a:t> </a:t>
          </a:r>
          <a:r>
            <a:rPr lang="pt-PT" dirty="0" err="1"/>
            <a:t>separated</a:t>
          </a:r>
          <a:endParaRPr lang="pt-PT" dirty="0"/>
        </a:p>
      </dgm:t>
    </dgm:pt>
    <dgm:pt modelId="{268A9627-6F7E-4FE6-9D8D-5CAE91612C2A}" type="parTrans" cxnId="{D6F4AA39-1121-4167-A93B-D85B5B8572B3}">
      <dgm:prSet/>
      <dgm:spPr/>
      <dgm:t>
        <a:bodyPr/>
        <a:lstStyle/>
        <a:p>
          <a:endParaRPr lang="pt-PT"/>
        </a:p>
      </dgm:t>
    </dgm:pt>
    <dgm:pt modelId="{48DE57C1-1EF9-4CD8-AD08-7E3B205D3D52}" type="sibTrans" cxnId="{D6F4AA39-1121-4167-A93B-D85B5B8572B3}">
      <dgm:prSet/>
      <dgm:spPr/>
      <dgm:t>
        <a:bodyPr/>
        <a:lstStyle/>
        <a:p>
          <a:endParaRPr lang="pt-PT"/>
        </a:p>
      </dgm:t>
    </dgm:pt>
    <dgm:pt modelId="{AA92CEC7-4B50-423F-8B57-739E6A098D4C}">
      <dgm:prSet phldrT="[Texto]"/>
      <dgm:spPr/>
      <dgm:t>
        <a:bodyPr/>
        <a:lstStyle/>
        <a:p>
          <a:r>
            <a:rPr lang="pt-PT" dirty="0"/>
            <a:t>In </a:t>
          </a:r>
          <a:r>
            <a:rPr lang="pt-PT" dirty="0" err="1"/>
            <a:t>white</a:t>
          </a:r>
          <a:r>
            <a:rPr lang="pt-PT" dirty="0"/>
            <a:t> </a:t>
          </a:r>
          <a:r>
            <a:rPr lang="pt-PT" dirty="0" err="1"/>
            <a:t>wines</a:t>
          </a:r>
          <a:r>
            <a:rPr lang="pt-PT" dirty="0"/>
            <a:t> </a:t>
          </a:r>
          <a:r>
            <a:rPr lang="pt-PT" dirty="0" err="1"/>
            <a:t>the</a:t>
          </a:r>
          <a:r>
            <a:rPr lang="pt-PT" dirty="0"/>
            <a:t> </a:t>
          </a:r>
          <a:r>
            <a:rPr lang="pt-PT" dirty="0" err="1"/>
            <a:t>grapes</a:t>
          </a:r>
          <a:r>
            <a:rPr lang="pt-PT" dirty="0"/>
            <a:t> are </a:t>
          </a:r>
          <a:r>
            <a:rPr lang="pt-PT" dirty="0" err="1"/>
            <a:t>crushed</a:t>
          </a:r>
          <a:r>
            <a:rPr lang="pt-PT" dirty="0"/>
            <a:t> </a:t>
          </a:r>
          <a:r>
            <a:rPr lang="pt-PT" dirty="0" err="1"/>
            <a:t>and</a:t>
          </a:r>
          <a:r>
            <a:rPr lang="pt-PT" dirty="0"/>
            <a:t> </a:t>
          </a:r>
          <a:r>
            <a:rPr lang="pt-PT" dirty="0" err="1"/>
            <a:t>the</a:t>
          </a:r>
          <a:r>
            <a:rPr lang="pt-PT" dirty="0"/>
            <a:t> must </a:t>
          </a:r>
          <a:r>
            <a:rPr lang="pt-PT" dirty="0" err="1"/>
            <a:t>is</a:t>
          </a:r>
          <a:r>
            <a:rPr lang="pt-PT" dirty="0"/>
            <a:t> </a:t>
          </a:r>
          <a:r>
            <a:rPr lang="pt-PT" dirty="0" err="1"/>
            <a:t>fermented</a:t>
          </a:r>
          <a:endParaRPr lang="pt-PT" dirty="0"/>
        </a:p>
      </dgm:t>
    </dgm:pt>
    <dgm:pt modelId="{38525887-E538-4CC1-ABD5-0C3CED1DB1D3}" type="parTrans" cxnId="{8F304695-A80E-4E87-96A9-75DCA2A5777B}">
      <dgm:prSet/>
      <dgm:spPr/>
      <dgm:t>
        <a:bodyPr/>
        <a:lstStyle/>
        <a:p>
          <a:endParaRPr lang="pt-PT"/>
        </a:p>
      </dgm:t>
    </dgm:pt>
    <dgm:pt modelId="{CB3697D6-7D80-4E71-BE2E-0520BA539047}" type="sibTrans" cxnId="{8F304695-A80E-4E87-96A9-75DCA2A5777B}">
      <dgm:prSet/>
      <dgm:spPr/>
      <dgm:t>
        <a:bodyPr/>
        <a:lstStyle/>
        <a:p>
          <a:endParaRPr lang="pt-PT"/>
        </a:p>
      </dgm:t>
    </dgm:pt>
    <dgm:pt modelId="{E9F84431-63BD-4D32-BE11-8398102EEAEC}">
      <dgm:prSet phldrT="[Texto]"/>
      <dgm:spPr/>
      <dgm:t>
        <a:bodyPr/>
        <a:lstStyle/>
        <a:p>
          <a:r>
            <a:rPr lang="pt-PT" dirty="0"/>
            <a:t>In </a:t>
          </a:r>
          <a:r>
            <a:rPr lang="pt-PT" dirty="0" err="1"/>
            <a:t>red</a:t>
          </a:r>
          <a:r>
            <a:rPr lang="pt-PT" dirty="0"/>
            <a:t> </a:t>
          </a:r>
          <a:r>
            <a:rPr lang="pt-PT" dirty="0" err="1"/>
            <a:t>wines</a:t>
          </a:r>
          <a:r>
            <a:rPr lang="pt-PT" dirty="0"/>
            <a:t>, </a:t>
          </a:r>
          <a:r>
            <a:rPr lang="pt-PT" dirty="0" err="1"/>
            <a:t>the</a:t>
          </a:r>
          <a:r>
            <a:rPr lang="pt-PT" dirty="0"/>
            <a:t> </a:t>
          </a:r>
          <a:r>
            <a:rPr lang="pt-PT" dirty="0" err="1"/>
            <a:t>grapes</a:t>
          </a:r>
          <a:r>
            <a:rPr lang="pt-PT" dirty="0"/>
            <a:t> are </a:t>
          </a:r>
          <a:r>
            <a:rPr lang="pt-PT" dirty="0" err="1"/>
            <a:t>marecerated</a:t>
          </a:r>
          <a:r>
            <a:rPr lang="pt-PT" dirty="0"/>
            <a:t> </a:t>
          </a:r>
          <a:r>
            <a:rPr lang="pt-PT" dirty="0" err="1"/>
            <a:t>and</a:t>
          </a:r>
          <a:r>
            <a:rPr lang="pt-PT" dirty="0"/>
            <a:t> </a:t>
          </a:r>
          <a:r>
            <a:rPr lang="pt-PT" dirty="0" err="1"/>
            <a:t>the</a:t>
          </a:r>
          <a:r>
            <a:rPr lang="pt-PT" dirty="0"/>
            <a:t> must </a:t>
          </a:r>
          <a:r>
            <a:rPr lang="pt-PT" dirty="0" err="1"/>
            <a:t>is</a:t>
          </a:r>
          <a:r>
            <a:rPr lang="pt-PT" dirty="0"/>
            <a:t> </a:t>
          </a:r>
          <a:r>
            <a:rPr lang="pt-PT" dirty="0" err="1"/>
            <a:t>fermented</a:t>
          </a:r>
          <a:r>
            <a:rPr lang="pt-PT" dirty="0"/>
            <a:t> </a:t>
          </a:r>
          <a:r>
            <a:rPr lang="pt-PT" dirty="0" err="1"/>
            <a:t>with</a:t>
          </a:r>
          <a:r>
            <a:rPr lang="pt-PT" dirty="0"/>
            <a:t> </a:t>
          </a:r>
          <a:r>
            <a:rPr lang="pt-PT" dirty="0" err="1"/>
            <a:t>the</a:t>
          </a:r>
          <a:r>
            <a:rPr lang="pt-PT" dirty="0"/>
            <a:t> </a:t>
          </a:r>
          <a:r>
            <a:rPr lang="pt-PT" dirty="0" err="1"/>
            <a:t>grapes</a:t>
          </a:r>
          <a:endParaRPr lang="pt-PT" dirty="0"/>
        </a:p>
      </dgm:t>
    </dgm:pt>
    <dgm:pt modelId="{DD2C8003-0FCC-471E-8418-ADA4A8ECC86E}" type="parTrans" cxnId="{0B61475F-AC71-4290-8AD8-6E0351F25080}">
      <dgm:prSet/>
      <dgm:spPr/>
      <dgm:t>
        <a:bodyPr/>
        <a:lstStyle/>
        <a:p>
          <a:endParaRPr lang="pt-PT"/>
        </a:p>
      </dgm:t>
    </dgm:pt>
    <dgm:pt modelId="{4F473E49-5009-4334-9753-C716FEE8F971}" type="sibTrans" cxnId="{0B61475F-AC71-4290-8AD8-6E0351F25080}">
      <dgm:prSet/>
      <dgm:spPr/>
      <dgm:t>
        <a:bodyPr/>
        <a:lstStyle/>
        <a:p>
          <a:endParaRPr lang="pt-PT"/>
        </a:p>
      </dgm:t>
    </dgm:pt>
    <dgm:pt modelId="{5EE2A4BF-699A-4FBC-B669-7F5A1AE3A630}">
      <dgm:prSet phldrT="[Texto]"/>
      <dgm:spPr/>
      <dgm:t>
        <a:bodyPr/>
        <a:lstStyle/>
        <a:p>
          <a:r>
            <a:rPr lang="pt-PT" dirty="0" err="1"/>
            <a:t>After</a:t>
          </a:r>
          <a:r>
            <a:rPr lang="pt-PT" dirty="0"/>
            <a:t> must </a:t>
          </a:r>
          <a:r>
            <a:rPr lang="pt-PT" dirty="0" err="1"/>
            <a:t>fermentation</a:t>
          </a:r>
          <a:r>
            <a:rPr lang="pt-PT" dirty="0"/>
            <a:t> </a:t>
          </a:r>
          <a:r>
            <a:rPr lang="pt-PT" dirty="0" err="1"/>
            <a:t>and</a:t>
          </a:r>
          <a:r>
            <a:rPr lang="pt-PT" dirty="0"/>
            <a:t> </a:t>
          </a:r>
          <a:r>
            <a:rPr lang="pt-PT" dirty="0" err="1"/>
            <a:t>wine</a:t>
          </a:r>
          <a:r>
            <a:rPr lang="pt-PT" dirty="0"/>
            <a:t> </a:t>
          </a:r>
          <a:r>
            <a:rPr lang="pt-PT" dirty="0" err="1"/>
            <a:t>stabilization</a:t>
          </a:r>
          <a:r>
            <a:rPr lang="pt-PT" dirty="0"/>
            <a:t>, </a:t>
          </a:r>
          <a:r>
            <a:rPr lang="pt-PT" dirty="0" err="1"/>
            <a:t>the</a:t>
          </a:r>
          <a:r>
            <a:rPr lang="pt-PT" dirty="0"/>
            <a:t> </a:t>
          </a:r>
          <a:r>
            <a:rPr lang="pt-PT" dirty="0" err="1"/>
            <a:t>wine</a:t>
          </a:r>
          <a:r>
            <a:rPr lang="pt-PT" dirty="0"/>
            <a:t> </a:t>
          </a:r>
          <a:r>
            <a:rPr lang="pt-PT" dirty="0" err="1"/>
            <a:t>is</a:t>
          </a:r>
          <a:r>
            <a:rPr lang="pt-PT" dirty="0"/>
            <a:t> </a:t>
          </a:r>
          <a:r>
            <a:rPr lang="pt-PT" dirty="0" err="1"/>
            <a:t>filtrated</a:t>
          </a:r>
          <a:endParaRPr lang="pt-PT" dirty="0"/>
        </a:p>
      </dgm:t>
    </dgm:pt>
    <dgm:pt modelId="{8A4030DB-B022-4079-B493-04975267A3FD}" type="parTrans" cxnId="{6D683CE6-C35A-453F-A3C9-157CC2A11610}">
      <dgm:prSet/>
      <dgm:spPr/>
      <dgm:t>
        <a:bodyPr/>
        <a:lstStyle/>
        <a:p>
          <a:endParaRPr lang="pt-PT"/>
        </a:p>
      </dgm:t>
    </dgm:pt>
    <dgm:pt modelId="{C8C97E7E-B11E-4FD7-AD2F-A6E4C14A8726}" type="sibTrans" cxnId="{6D683CE6-C35A-453F-A3C9-157CC2A11610}">
      <dgm:prSet/>
      <dgm:spPr/>
      <dgm:t>
        <a:bodyPr/>
        <a:lstStyle/>
        <a:p>
          <a:endParaRPr lang="pt-PT"/>
        </a:p>
      </dgm:t>
    </dgm:pt>
    <dgm:pt modelId="{D3EAEA44-054F-402A-B4AA-D7F87D503A82}">
      <dgm:prSet phldrT="[Texto]"/>
      <dgm:spPr/>
      <dgm:t>
        <a:bodyPr/>
        <a:lstStyle/>
        <a:p>
          <a:r>
            <a:rPr lang="pt-PT" dirty="0" err="1"/>
            <a:t>Finally</a:t>
          </a:r>
          <a:r>
            <a:rPr lang="pt-PT" dirty="0"/>
            <a:t>, </a:t>
          </a:r>
          <a:r>
            <a:rPr lang="pt-PT" dirty="0" err="1"/>
            <a:t>the</a:t>
          </a:r>
          <a:r>
            <a:rPr lang="pt-PT" dirty="0"/>
            <a:t> </a:t>
          </a:r>
          <a:r>
            <a:rPr lang="pt-PT" dirty="0" err="1"/>
            <a:t>wine</a:t>
          </a:r>
          <a:r>
            <a:rPr lang="pt-PT" dirty="0"/>
            <a:t> </a:t>
          </a:r>
          <a:r>
            <a:rPr lang="pt-PT" dirty="0" err="1"/>
            <a:t>is</a:t>
          </a:r>
          <a:r>
            <a:rPr lang="pt-PT" dirty="0"/>
            <a:t> </a:t>
          </a:r>
          <a:r>
            <a:rPr lang="pt-PT" dirty="0" err="1"/>
            <a:t>bottled</a:t>
          </a:r>
          <a:endParaRPr lang="pt-PT" dirty="0"/>
        </a:p>
      </dgm:t>
    </dgm:pt>
    <dgm:pt modelId="{CD4F12DB-0807-4799-9139-6351BFBB25AF}" type="parTrans" cxnId="{A90EE60E-398A-4BE9-872A-75EB71F4547B}">
      <dgm:prSet/>
      <dgm:spPr/>
      <dgm:t>
        <a:bodyPr/>
        <a:lstStyle/>
        <a:p>
          <a:endParaRPr lang="pt-PT"/>
        </a:p>
      </dgm:t>
    </dgm:pt>
    <dgm:pt modelId="{AD638F5A-7791-41A0-9FFE-FACD953E9A82}" type="sibTrans" cxnId="{A90EE60E-398A-4BE9-872A-75EB71F4547B}">
      <dgm:prSet/>
      <dgm:spPr/>
      <dgm:t>
        <a:bodyPr/>
        <a:lstStyle/>
        <a:p>
          <a:endParaRPr lang="pt-PT"/>
        </a:p>
      </dgm:t>
    </dgm:pt>
    <dgm:pt modelId="{CBEE8E07-CB19-4FCF-A67E-11F97256D1F7}" type="pres">
      <dgm:prSet presAssocID="{F749FF1D-2601-4E52-8F1F-52F6ED4FD8D3}" presName="Name0" presStyleCnt="0">
        <dgm:presLayoutVars>
          <dgm:dir/>
          <dgm:resizeHandles val="exact"/>
        </dgm:presLayoutVars>
      </dgm:prSet>
      <dgm:spPr/>
    </dgm:pt>
    <dgm:pt modelId="{B8116D24-728A-491D-81AB-B4A570E192E6}" type="pres">
      <dgm:prSet presAssocID="{E97A96D6-4127-4BC6-86FD-CA2B8AD6BA88}" presName="composite" presStyleCnt="0"/>
      <dgm:spPr/>
    </dgm:pt>
    <dgm:pt modelId="{627B21D3-6ECA-476B-8F3F-669707D6DC50}" type="pres">
      <dgm:prSet presAssocID="{E97A96D6-4127-4BC6-86FD-CA2B8AD6BA88}" presName="rect1" presStyleLbl="trAlignAcc1" presStyleIdx="0" presStyleCnt="6">
        <dgm:presLayoutVars>
          <dgm:bulletEnabled val="1"/>
        </dgm:presLayoutVars>
      </dgm:prSet>
      <dgm:spPr/>
    </dgm:pt>
    <dgm:pt modelId="{2C04B872-8DF9-4360-B175-B75F239BD293}" type="pres">
      <dgm:prSet presAssocID="{E97A96D6-4127-4BC6-86FD-CA2B8AD6BA88}" presName="rect2" presStyleLbl="fgImgPlace1" presStyleIdx="0" presStyleCnt="6"/>
      <dgm:spPr/>
    </dgm:pt>
    <dgm:pt modelId="{A78037EF-397F-460C-BB98-1C42264949CC}" type="pres">
      <dgm:prSet presAssocID="{863339F0-6611-414C-90BB-2D1B18F7CEB8}" presName="sibTrans" presStyleCnt="0"/>
      <dgm:spPr/>
    </dgm:pt>
    <dgm:pt modelId="{7E8A3258-3A54-4027-BC75-766CC6B09801}" type="pres">
      <dgm:prSet presAssocID="{6D981A1C-ABB5-4D67-BEAF-281330476F94}" presName="composite" presStyleCnt="0"/>
      <dgm:spPr/>
    </dgm:pt>
    <dgm:pt modelId="{61E022A6-DB50-4187-9042-31FE93AE9DE0}" type="pres">
      <dgm:prSet presAssocID="{6D981A1C-ABB5-4D67-BEAF-281330476F94}" presName="rect1" presStyleLbl="trAlignAcc1" presStyleIdx="1" presStyleCnt="6">
        <dgm:presLayoutVars>
          <dgm:bulletEnabled val="1"/>
        </dgm:presLayoutVars>
      </dgm:prSet>
      <dgm:spPr/>
    </dgm:pt>
    <dgm:pt modelId="{8CA6F9FB-B45E-4F1C-ADCA-0E460C478F74}" type="pres">
      <dgm:prSet presAssocID="{6D981A1C-ABB5-4D67-BEAF-281330476F94}" presName="rect2" presStyleLbl="fgImgPlace1" presStyleIdx="1" presStyleCnt="6"/>
      <dgm:spPr/>
    </dgm:pt>
    <dgm:pt modelId="{C0699FB8-9783-4582-8E40-C35E9A4B0F26}" type="pres">
      <dgm:prSet presAssocID="{48DE57C1-1EF9-4CD8-AD08-7E3B205D3D52}" presName="sibTrans" presStyleCnt="0"/>
      <dgm:spPr/>
    </dgm:pt>
    <dgm:pt modelId="{1F269D4E-C469-44D0-9CF0-4C39800B5089}" type="pres">
      <dgm:prSet presAssocID="{AA92CEC7-4B50-423F-8B57-739E6A098D4C}" presName="composite" presStyleCnt="0"/>
      <dgm:spPr/>
    </dgm:pt>
    <dgm:pt modelId="{BA5B4D4E-AF2B-4A8D-8A0C-3202F4BB100A}" type="pres">
      <dgm:prSet presAssocID="{AA92CEC7-4B50-423F-8B57-739E6A098D4C}" presName="rect1" presStyleLbl="trAlignAcc1" presStyleIdx="2" presStyleCnt="6">
        <dgm:presLayoutVars>
          <dgm:bulletEnabled val="1"/>
        </dgm:presLayoutVars>
      </dgm:prSet>
      <dgm:spPr/>
    </dgm:pt>
    <dgm:pt modelId="{A8C446DF-C175-421A-9411-DA84F4980287}" type="pres">
      <dgm:prSet presAssocID="{AA92CEC7-4B50-423F-8B57-739E6A098D4C}" presName="rect2" presStyleLbl="fgImgPlace1" presStyleIdx="2" presStyleCnt="6"/>
      <dgm:spPr/>
    </dgm:pt>
    <dgm:pt modelId="{C47F1B15-F9C2-4BDD-9630-928895C2146B}" type="pres">
      <dgm:prSet presAssocID="{CB3697D6-7D80-4E71-BE2E-0520BA539047}" presName="sibTrans" presStyleCnt="0"/>
      <dgm:spPr/>
    </dgm:pt>
    <dgm:pt modelId="{0ECC7CF9-8D99-46AE-A91F-6FA1EF4EDAAF}" type="pres">
      <dgm:prSet presAssocID="{E9F84431-63BD-4D32-BE11-8398102EEAEC}" presName="composite" presStyleCnt="0"/>
      <dgm:spPr/>
    </dgm:pt>
    <dgm:pt modelId="{EC1A29C7-1004-4464-AF3B-A1D1E590DFB6}" type="pres">
      <dgm:prSet presAssocID="{E9F84431-63BD-4D32-BE11-8398102EEAEC}" presName="rect1" presStyleLbl="trAlignAcc1" presStyleIdx="3" presStyleCnt="6">
        <dgm:presLayoutVars>
          <dgm:bulletEnabled val="1"/>
        </dgm:presLayoutVars>
      </dgm:prSet>
      <dgm:spPr/>
    </dgm:pt>
    <dgm:pt modelId="{07CEB52C-0271-44A7-88E9-0D42BD6DE72C}" type="pres">
      <dgm:prSet presAssocID="{E9F84431-63BD-4D32-BE11-8398102EEAEC}" presName="rect2" presStyleLbl="fgImgPlace1" presStyleIdx="3" presStyleCnt="6"/>
      <dgm:spPr/>
    </dgm:pt>
    <dgm:pt modelId="{0967BF7F-CB72-4FFA-A8A7-BAF26B96217D}" type="pres">
      <dgm:prSet presAssocID="{4F473E49-5009-4334-9753-C716FEE8F971}" presName="sibTrans" presStyleCnt="0"/>
      <dgm:spPr/>
    </dgm:pt>
    <dgm:pt modelId="{45BCC3EB-8E26-43ED-AE8A-D0CC1E700B47}" type="pres">
      <dgm:prSet presAssocID="{5EE2A4BF-699A-4FBC-B669-7F5A1AE3A630}" presName="composite" presStyleCnt="0"/>
      <dgm:spPr/>
    </dgm:pt>
    <dgm:pt modelId="{DC97C1AE-032B-46BA-B669-4CAAC2BC9B9E}" type="pres">
      <dgm:prSet presAssocID="{5EE2A4BF-699A-4FBC-B669-7F5A1AE3A630}" presName="rect1" presStyleLbl="trAlignAcc1" presStyleIdx="4" presStyleCnt="6">
        <dgm:presLayoutVars>
          <dgm:bulletEnabled val="1"/>
        </dgm:presLayoutVars>
      </dgm:prSet>
      <dgm:spPr/>
    </dgm:pt>
    <dgm:pt modelId="{C647F3C6-A9A2-4A94-889E-1CB24A917FBA}" type="pres">
      <dgm:prSet presAssocID="{5EE2A4BF-699A-4FBC-B669-7F5A1AE3A630}" presName="rect2" presStyleLbl="fgImgPlace1" presStyleIdx="4" presStyleCnt="6"/>
      <dgm:spPr/>
    </dgm:pt>
    <dgm:pt modelId="{5A1A3143-665D-49FF-85D3-C2BB07F888D7}" type="pres">
      <dgm:prSet presAssocID="{C8C97E7E-B11E-4FD7-AD2F-A6E4C14A8726}" presName="sibTrans" presStyleCnt="0"/>
      <dgm:spPr/>
    </dgm:pt>
    <dgm:pt modelId="{4F8ABE6A-01A3-4DFB-818C-F3612893AE4C}" type="pres">
      <dgm:prSet presAssocID="{D3EAEA44-054F-402A-B4AA-D7F87D503A82}" presName="composite" presStyleCnt="0"/>
      <dgm:spPr/>
    </dgm:pt>
    <dgm:pt modelId="{3AE70D27-72F3-4FAE-B236-F4AA35B222D4}" type="pres">
      <dgm:prSet presAssocID="{D3EAEA44-054F-402A-B4AA-D7F87D503A82}" presName="rect1" presStyleLbl="trAlignAcc1" presStyleIdx="5" presStyleCnt="6">
        <dgm:presLayoutVars>
          <dgm:bulletEnabled val="1"/>
        </dgm:presLayoutVars>
      </dgm:prSet>
      <dgm:spPr/>
    </dgm:pt>
    <dgm:pt modelId="{FB0A8525-A237-48B7-A5A8-D86C03C3D4CC}" type="pres">
      <dgm:prSet presAssocID="{D3EAEA44-054F-402A-B4AA-D7F87D503A82}" presName="rect2" presStyleLbl="fgImgPlace1" presStyleIdx="5" presStyleCnt="6"/>
      <dgm:spPr/>
    </dgm:pt>
  </dgm:ptLst>
  <dgm:cxnLst>
    <dgm:cxn modelId="{A90EE60E-398A-4BE9-872A-75EB71F4547B}" srcId="{F749FF1D-2601-4E52-8F1F-52F6ED4FD8D3}" destId="{D3EAEA44-054F-402A-B4AA-D7F87D503A82}" srcOrd="5" destOrd="0" parTransId="{CD4F12DB-0807-4799-9139-6351BFBB25AF}" sibTransId="{AD638F5A-7791-41A0-9FFE-FACD953E9A82}"/>
    <dgm:cxn modelId="{2FF64516-A017-4777-8440-0AFB4B28779A}" srcId="{F749FF1D-2601-4E52-8F1F-52F6ED4FD8D3}" destId="{E97A96D6-4127-4BC6-86FD-CA2B8AD6BA88}" srcOrd="0" destOrd="0" parTransId="{6A4A7717-DA50-475A-AF6D-EE75DF19C255}" sibTransId="{863339F0-6611-414C-90BB-2D1B18F7CEB8}"/>
    <dgm:cxn modelId="{5280C41B-700D-40EA-AAEF-27ED5C9E4B7B}" type="presOf" srcId="{D3EAEA44-054F-402A-B4AA-D7F87D503A82}" destId="{3AE70D27-72F3-4FAE-B236-F4AA35B222D4}" srcOrd="0" destOrd="0" presId="urn:microsoft.com/office/officeart/2008/layout/PictureStrips"/>
    <dgm:cxn modelId="{D6F4AA39-1121-4167-A93B-D85B5B8572B3}" srcId="{F749FF1D-2601-4E52-8F1F-52F6ED4FD8D3}" destId="{6D981A1C-ABB5-4D67-BEAF-281330476F94}" srcOrd="1" destOrd="0" parTransId="{268A9627-6F7E-4FE6-9D8D-5CAE91612C2A}" sibTransId="{48DE57C1-1EF9-4CD8-AD08-7E3B205D3D52}"/>
    <dgm:cxn modelId="{0B61475F-AC71-4290-8AD8-6E0351F25080}" srcId="{F749FF1D-2601-4E52-8F1F-52F6ED4FD8D3}" destId="{E9F84431-63BD-4D32-BE11-8398102EEAEC}" srcOrd="3" destOrd="0" parTransId="{DD2C8003-0FCC-471E-8418-ADA4A8ECC86E}" sibTransId="{4F473E49-5009-4334-9753-C716FEE8F971}"/>
    <dgm:cxn modelId="{C0C3C26F-B700-45A2-A363-83D603334322}" type="presOf" srcId="{E97A96D6-4127-4BC6-86FD-CA2B8AD6BA88}" destId="{627B21D3-6ECA-476B-8F3F-669707D6DC50}" srcOrd="0" destOrd="0" presId="urn:microsoft.com/office/officeart/2008/layout/PictureStrips"/>
    <dgm:cxn modelId="{C3020858-F8AE-48FD-8862-426939E193E7}" type="presOf" srcId="{5EE2A4BF-699A-4FBC-B669-7F5A1AE3A630}" destId="{DC97C1AE-032B-46BA-B669-4CAAC2BC9B9E}" srcOrd="0" destOrd="0" presId="urn:microsoft.com/office/officeart/2008/layout/PictureStrips"/>
    <dgm:cxn modelId="{8F304695-A80E-4E87-96A9-75DCA2A5777B}" srcId="{F749FF1D-2601-4E52-8F1F-52F6ED4FD8D3}" destId="{AA92CEC7-4B50-423F-8B57-739E6A098D4C}" srcOrd="2" destOrd="0" parTransId="{38525887-E538-4CC1-ABD5-0C3CED1DB1D3}" sibTransId="{CB3697D6-7D80-4E71-BE2E-0520BA539047}"/>
    <dgm:cxn modelId="{8BF40EA9-01F4-497C-9C5F-F06677A4AE88}" type="presOf" srcId="{E9F84431-63BD-4D32-BE11-8398102EEAEC}" destId="{EC1A29C7-1004-4464-AF3B-A1D1E590DFB6}" srcOrd="0" destOrd="0" presId="urn:microsoft.com/office/officeart/2008/layout/PictureStrips"/>
    <dgm:cxn modelId="{F1F0D2B2-987E-4958-A825-F35E560634A8}" type="presOf" srcId="{F749FF1D-2601-4E52-8F1F-52F6ED4FD8D3}" destId="{CBEE8E07-CB19-4FCF-A67E-11F97256D1F7}" srcOrd="0" destOrd="0" presId="urn:microsoft.com/office/officeart/2008/layout/PictureStrips"/>
    <dgm:cxn modelId="{C37B7BD6-ECCE-4515-87F4-5E73E5FD5AD4}" type="presOf" srcId="{AA92CEC7-4B50-423F-8B57-739E6A098D4C}" destId="{BA5B4D4E-AF2B-4A8D-8A0C-3202F4BB100A}" srcOrd="0" destOrd="0" presId="urn:microsoft.com/office/officeart/2008/layout/PictureStrips"/>
    <dgm:cxn modelId="{6D683CE6-C35A-453F-A3C9-157CC2A11610}" srcId="{F749FF1D-2601-4E52-8F1F-52F6ED4FD8D3}" destId="{5EE2A4BF-699A-4FBC-B669-7F5A1AE3A630}" srcOrd="4" destOrd="0" parTransId="{8A4030DB-B022-4079-B493-04975267A3FD}" sibTransId="{C8C97E7E-B11E-4FD7-AD2F-A6E4C14A8726}"/>
    <dgm:cxn modelId="{7B3CA4EE-CF1C-4BB9-BFEA-E27D550724D6}" type="presOf" srcId="{6D981A1C-ABB5-4D67-BEAF-281330476F94}" destId="{61E022A6-DB50-4187-9042-31FE93AE9DE0}" srcOrd="0" destOrd="0" presId="urn:microsoft.com/office/officeart/2008/layout/PictureStrips"/>
    <dgm:cxn modelId="{CF240CF1-92C0-4860-80F3-38498ACBD093}" type="presParOf" srcId="{CBEE8E07-CB19-4FCF-A67E-11F97256D1F7}" destId="{B8116D24-728A-491D-81AB-B4A570E192E6}" srcOrd="0" destOrd="0" presId="urn:microsoft.com/office/officeart/2008/layout/PictureStrips"/>
    <dgm:cxn modelId="{2778E655-EFD8-4747-BC8B-2F3015F622A0}" type="presParOf" srcId="{B8116D24-728A-491D-81AB-B4A570E192E6}" destId="{627B21D3-6ECA-476B-8F3F-669707D6DC50}" srcOrd="0" destOrd="0" presId="urn:microsoft.com/office/officeart/2008/layout/PictureStrips"/>
    <dgm:cxn modelId="{E15291C0-8D71-4FAE-95F8-649BD147644C}" type="presParOf" srcId="{B8116D24-728A-491D-81AB-B4A570E192E6}" destId="{2C04B872-8DF9-4360-B175-B75F239BD293}" srcOrd="1" destOrd="0" presId="urn:microsoft.com/office/officeart/2008/layout/PictureStrips"/>
    <dgm:cxn modelId="{BA6EE6AA-E851-4189-A55E-17EDC72C9D95}" type="presParOf" srcId="{CBEE8E07-CB19-4FCF-A67E-11F97256D1F7}" destId="{A78037EF-397F-460C-BB98-1C42264949CC}" srcOrd="1" destOrd="0" presId="urn:microsoft.com/office/officeart/2008/layout/PictureStrips"/>
    <dgm:cxn modelId="{0F9E0330-C0DF-4847-8DAF-8D3F55B3ADD5}" type="presParOf" srcId="{CBEE8E07-CB19-4FCF-A67E-11F97256D1F7}" destId="{7E8A3258-3A54-4027-BC75-766CC6B09801}" srcOrd="2" destOrd="0" presId="urn:microsoft.com/office/officeart/2008/layout/PictureStrips"/>
    <dgm:cxn modelId="{E1E02F1B-ECEF-4F38-B00A-34DB3FB518CD}" type="presParOf" srcId="{7E8A3258-3A54-4027-BC75-766CC6B09801}" destId="{61E022A6-DB50-4187-9042-31FE93AE9DE0}" srcOrd="0" destOrd="0" presId="urn:microsoft.com/office/officeart/2008/layout/PictureStrips"/>
    <dgm:cxn modelId="{DC710214-BBE2-4D90-8A40-6ABF91708834}" type="presParOf" srcId="{7E8A3258-3A54-4027-BC75-766CC6B09801}" destId="{8CA6F9FB-B45E-4F1C-ADCA-0E460C478F74}" srcOrd="1" destOrd="0" presId="urn:microsoft.com/office/officeart/2008/layout/PictureStrips"/>
    <dgm:cxn modelId="{BF2D0C24-6E14-4CE8-9697-A5824BC19763}" type="presParOf" srcId="{CBEE8E07-CB19-4FCF-A67E-11F97256D1F7}" destId="{C0699FB8-9783-4582-8E40-C35E9A4B0F26}" srcOrd="3" destOrd="0" presId="urn:microsoft.com/office/officeart/2008/layout/PictureStrips"/>
    <dgm:cxn modelId="{B4F2BA56-D184-4314-8B8F-4F72F505ABD2}" type="presParOf" srcId="{CBEE8E07-CB19-4FCF-A67E-11F97256D1F7}" destId="{1F269D4E-C469-44D0-9CF0-4C39800B5089}" srcOrd="4" destOrd="0" presId="urn:microsoft.com/office/officeart/2008/layout/PictureStrips"/>
    <dgm:cxn modelId="{D10C4C7E-E3F5-4461-9345-1F3B8F06725E}" type="presParOf" srcId="{1F269D4E-C469-44D0-9CF0-4C39800B5089}" destId="{BA5B4D4E-AF2B-4A8D-8A0C-3202F4BB100A}" srcOrd="0" destOrd="0" presId="urn:microsoft.com/office/officeart/2008/layout/PictureStrips"/>
    <dgm:cxn modelId="{402B09AB-8CA9-47C0-9944-975D2E0BA735}" type="presParOf" srcId="{1F269D4E-C469-44D0-9CF0-4C39800B5089}" destId="{A8C446DF-C175-421A-9411-DA84F4980287}" srcOrd="1" destOrd="0" presId="urn:microsoft.com/office/officeart/2008/layout/PictureStrips"/>
    <dgm:cxn modelId="{C3C86132-A4DC-4B05-BB69-D0A78530483E}" type="presParOf" srcId="{CBEE8E07-CB19-4FCF-A67E-11F97256D1F7}" destId="{C47F1B15-F9C2-4BDD-9630-928895C2146B}" srcOrd="5" destOrd="0" presId="urn:microsoft.com/office/officeart/2008/layout/PictureStrips"/>
    <dgm:cxn modelId="{5F085773-6C78-432A-B273-2C8EFE29AA51}" type="presParOf" srcId="{CBEE8E07-CB19-4FCF-A67E-11F97256D1F7}" destId="{0ECC7CF9-8D99-46AE-A91F-6FA1EF4EDAAF}" srcOrd="6" destOrd="0" presId="urn:microsoft.com/office/officeart/2008/layout/PictureStrips"/>
    <dgm:cxn modelId="{CC20935A-C0F2-458A-B48E-BF42303758AF}" type="presParOf" srcId="{0ECC7CF9-8D99-46AE-A91F-6FA1EF4EDAAF}" destId="{EC1A29C7-1004-4464-AF3B-A1D1E590DFB6}" srcOrd="0" destOrd="0" presId="urn:microsoft.com/office/officeart/2008/layout/PictureStrips"/>
    <dgm:cxn modelId="{93F71A23-5288-47B0-BF67-C634411E861E}" type="presParOf" srcId="{0ECC7CF9-8D99-46AE-A91F-6FA1EF4EDAAF}" destId="{07CEB52C-0271-44A7-88E9-0D42BD6DE72C}" srcOrd="1" destOrd="0" presId="urn:microsoft.com/office/officeart/2008/layout/PictureStrips"/>
    <dgm:cxn modelId="{A1F9B060-3E44-4024-807A-1801AB092FE6}" type="presParOf" srcId="{CBEE8E07-CB19-4FCF-A67E-11F97256D1F7}" destId="{0967BF7F-CB72-4FFA-A8A7-BAF26B96217D}" srcOrd="7" destOrd="0" presId="urn:microsoft.com/office/officeart/2008/layout/PictureStrips"/>
    <dgm:cxn modelId="{178A4138-5447-48E5-82FE-E5DEE76617E8}" type="presParOf" srcId="{CBEE8E07-CB19-4FCF-A67E-11F97256D1F7}" destId="{45BCC3EB-8E26-43ED-AE8A-D0CC1E700B47}" srcOrd="8" destOrd="0" presId="urn:microsoft.com/office/officeart/2008/layout/PictureStrips"/>
    <dgm:cxn modelId="{3A4B867A-25E8-45CD-A8A6-C4538DC95C85}" type="presParOf" srcId="{45BCC3EB-8E26-43ED-AE8A-D0CC1E700B47}" destId="{DC97C1AE-032B-46BA-B669-4CAAC2BC9B9E}" srcOrd="0" destOrd="0" presId="urn:microsoft.com/office/officeart/2008/layout/PictureStrips"/>
    <dgm:cxn modelId="{D559D455-BE4F-4635-B65C-7C803E73898A}" type="presParOf" srcId="{45BCC3EB-8E26-43ED-AE8A-D0CC1E700B47}" destId="{C647F3C6-A9A2-4A94-889E-1CB24A917FBA}" srcOrd="1" destOrd="0" presId="urn:microsoft.com/office/officeart/2008/layout/PictureStrips"/>
    <dgm:cxn modelId="{F9B2D4FA-CECE-452C-8E2B-D57863ABBD6F}" type="presParOf" srcId="{CBEE8E07-CB19-4FCF-A67E-11F97256D1F7}" destId="{5A1A3143-665D-49FF-85D3-C2BB07F888D7}" srcOrd="9" destOrd="0" presId="urn:microsoft.com/office/officeart/2008/layout/PictureStrips"/>
    <dgm:cxn modelId="{00886D56-3560-425E-ADC0-6535D8C63A73}" type="presParOf" srcId="{CBEE8E07-CB19-4FCF-A67E-11F97256D1F7}" destId="{4F8ABE6A-01A3-4DFB-818C-F3612893AE4C}" srcOrd="10" destOrd="0" presId="urn:microsoft.com/office/officeart/2008/layout/PictureStrips"/>
    <dgm:cxn modelId="{AFA6B322-2190-45F4-8429-0E7B9C06BFAA}" type="presParOf" srcId="{4F8ABE6A-01A3-4DFB-818C-F3612893AE4C}" destId="{3AE70D27-72F3-4FAE-B236-F4AA35B222D4}" srcOrd="0" destOrd="0" presId="urn:microsoft.com/office/officeart/2008/layout/PictureStrips"/>
    <dgm:cxn modelId="{CD1385E6-C3B9-4A53-8B0A-38C04DE3F0DB}" type="presParOf" srcId="{4F8ABE6A-01A3-4DFB-818C-F3612893AE4C}" destId="{FB0A8525-A237-48B7-A5A8-D86C03C3D4CC}" srcOrd="1" destOrd="0" presId="urn:microsoft.com/office/officeart/2008/layout/PictureStrips"/>
  </dgm:cxnLst>
  <dgm:bg/>
  <dgm:whole/>
  <dgm:extLst>
    <a:ext uri="http://schemas.microsoft.com/office/drawing/2008/diagram">
      <dsp:dataModelExt xmlns:dsp="http://schemas.microsoft.com/office/drawing/2008/diagram" relId="rId24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D263EE1-3D16-4D7A-ABE8-F9819D0F9311}" type="doc">
      <dgm:prSet loTypeId="urn:microsoft.com/office/officeart/2005/8/layout/hList1" loCatId="list" qsTypeId="urn:microsoft.com/office/officeart/2005/8/quickstyle/3d2" qsCatId="3D" csTypeId="urn:microsoft.com/office/officeart/2005/8/colors/colorful2" csCatId="colorful" phldr="1"/>
      <dgm:spPr/>
      <dgm:t>
        <a:bodyPr/>
        <a:lstStyle/>
        <a:p>
          <a:endParaRPr lang="pt-PT"/>
        </a:p>
      </dgm:t>
    </dgm:pt>
    <dgm:pt modelId="{CDDDF493-535D-44CE-9AFC-C18846DC3C95}">
      <dgm:prSet phldrT="[Texto]"/>
      <dgm:spPr/>
      <dgm:t>
        <a:bodyPr/>
        <a:lstStyle/>
        <a:p>
          <a:r>
            <a:rPr lang="pt-PT" dirty="0" err="1"/>
            <a:t>Aluminum</a:t>
          </a:r>
          <a:endParaRPr lang="pt-PT" dirty="0"/>
        </a:p>
      </dgm:t>
    </dgm:pt>
    <dgm:pt modelId="{16825F65-51F5-4CE5-A464-E40BEFF07411}" type="parTrans" cxnId="{31ACC3FB-BF9A-4735-BCDD-1E5114E0802C}">
      <dgm:prSet/>
      <dgm:spPr/>
      <dgm:t>
        <a:bodyPr/>
        <a:lstStyle/>
        <a:p>
          <a:endParaRPr lang="pt-PT"/>
        </a:p>
      </dgm:t>
    </dgm:pt>
    <dgm:pt modelId="{348E48D8-928A-4CCC-9064-BE5DBE698993}" type="sibTrans" cxnId="{31ACC3FB-BF9A-4735-BCDD-1E5114E0802C}">
      <dgm:prSet/>
      <dgm:spPr/>
      <dgm:t>
        <a:bodyPr/>
        <a:lstStyle/>
        <a:p>
          <a:endParaRPr lang="pt-PT"/>
        </a:p>
      </dgm:t>
    </dgm:pt>
    <dgm:pt modelId="{CE089F8C-C5C9-4904-B50D-EB123056493C}">
      <dgm:prSet phldrT="[Texto]"/>
      <dgm:spPr/>
      <dgm:t>
        <a:bodyPr/>
        <a:lstStyle/>
        <a:p>
          <a:pPr>
            <a:buSzPct val="45000"/>
            <a:buFont typeface="OpenSymbol"/>
            <a:buChar char="➢"/>
          </a:pPr>
          <a:r>
            <a:rPr lang="en-US" b="0" i="0" u="none" strike="noStrike" cap="none">
              <a:ln/>
              <a:latin typeface="Times New Roman" pitchFamily="18"/>
              <a:ea typeface="Microsoft YaHei" pitchFamily="2"/>
              <a:cs typeface="Times New Roman" pitchFamily="18"/>
            </a:rPr>
            <a:t>Dialysis encephalopathy</a:t>
          </a:r>
          <a:endParaRPr lang="pt-PT" dirty="0"/>
        </a:p>
      </dgm:t>
    </dgm:pt>
    <dgm:pt modelId="{C3CD1203-7E0E-4CA4-99DD-0A7AAB2D1745}" type="parTrans" cxnId="{27C06AD9-27C1-4080-963F-B6A49A4B049C}">
      <dgm:prSet/>
      <dgm:spPr/>
      <dgm:t>
        <a:bodyPr/>
        <a:lstStyle/>
        <a:p>
          <a:endParaRPr lang="pt-PT"/>
        </a:p>
      </dgm:t>
    </dgm:pt>
    <dgm:pt modelId="{0238EB3E-F3C8-40B9-B674-B61F0342F8FB}" type="sibTrans" cxnId="{27C06AD9-27C1-4080-963F-B6A49A4B049C}">
      <dgm:prSet/>
      <dgm:spPr/>
      <dgm:t>
        <a:bodyPr/>
        <a:lstStyle/>
        <a:p>
          <a:endParaRPr lang="pt-PT"/>
        </a:p>
      </dgm:t>
    </dgm:pt>
    <dgm:pt modelId="{BA42342D-CABB-4BEB-B3BE-5A109C31AEBD}">
      <dgm:prSet phldrT="[Texto]"/>
      <dgm:spPr/>
      <dgm:t>
        <a:bodyPr/>
        <a:lstStyle/>
        <a:p>
          <a:pPr>
            <a:buSzPct val="45000"/>
            <a:buFont typeface="OpenSymbol"/>
            <a:buChar char="➢"/>
          </a:pPr>
          <a:r>
            <a:rPr lang="en-US" b="0" i="0" u="none" strike="noStrike" cap="none">
              <a:ln/>
              <a:latin typeface="Times New Roman" pitchFamily="18"/>
              <a:ea typeface="Microsoft YaHei" pitchFamily="2"/>
              <a:cs typeface="Times New Roman" pitchFamily="18"/>
            </a:rPr>
            <a:t>Alzheimer's disease</a:t>
          </a:r>
          <a:endParaRPr lang="pt-PT" dirty="0"/>
        </a:p>
      </dgm:t>
    </dgm:pt>
    <dgm:pt modelId="{59CDB16C-C6E9-46BA-A28C-4DC5BBA32768}" type="parTrans" cxnId="{7CD927CE-7C83-41EA-91EA-F29371247A12}">
      <dgm:prSet/>
      <dgm:spPr/>
      <dgm:t>
        <a:bodyPr/>
        <a:lstStyle/>
        <a:p>
          <a:endParaRPr lang="pt-PT"/>
        </a:p>
      </dgm:t>
    </dgm:pt>
    <dgm:pt modelId="{8E3B3C58-FD7F-435E-AA06-BB85A1733DD3}" type="sibTrans" cxnId="{7CD927CE-7C83-41EA-91EA-F29371247A12}">
      <dgm:prSet/>
      <dgm:spPr/>
      <dgm:t>
        <a:bodyPr/>
        <a:lstStyle/>
        <a:p>
          <a:endParaRPr lang="pt-PT"/>
        </a:p>
      </dgm:t>
    </dgm:pt>
    <dgm:pt modelId="{DEFC3BC7-DBC7-410E-ADFF-2B0716499A01}">
      <dgm:prSet phldrT="[Texto]"/>
      <dgm:spPr/>
      <dgm:t>
        <a:bodyPr/>
        <a:lstStyle/>
        <a:p>
          <a:r>
            <a:rPr lang="pt-PT" dirty="0" err="1"/>
            <a:t>Iron</a:t>
          </a:r>
          <a:endParaRPr lang="pt-PT" dirty="0"/>
        </a:p>
      </dgm:t>
    </dgm:pt>
    <dgm:pt modelId="{A65EEE0D-94F1-46D4-BECA-C6C3853CD0FD}" type="parTrans" cxnId="{9107B4E9-86D4-4731-BCF3-450D2A259BB7}">
      <dgm:prSet/>
      <dgm:spPr/>
      <dgm:t>
        <a:bodyPr/>
        <a:lstStyle/>
        <a:p>
          <a:endParaRPr lang="pt-PT"/>
        </a:p>
      </dgm:t>
    </dgm:pt>
    <dgm:pt modelId="{8A8EC27C-29CD-4013-8561-30264BE8C6E7}" type="sibTrans" cxnId="{9107B4E9-86D4-4731-BCF3-450D2A259BB7}">
      <dgm:prSet/>
      <dgm:spPr/>
      <dgm:t>
        <a:bodyPr/>
        <a:lstStyle/>
        <a:p>
          <a:endParaRPr lang="pt-PT"/>
        </a:p>
      </dgm:t>
    </dgm:pt>
    <dgm:pt modelId="{BD804DBB-E096-4009-A11A-80D201FEE487}">
      <dgm:prSet phldrT="[Texto]"/>
      <dgm:spPr/>
      <dgm:t>
        <a:bodyPr/>
        <a:lstStyle/>
        <a:p>
          <a:pPr>
            <a:buSzPct val="45000"/>
            <a:buFont typeface="OpenSymbol"/>
            <a:buChar char="➢"/>
          </a:pPr>
          <a:r>
            <a:rPr lang="en-US" b="0" i="0" u="none" strike="noStrike" cap="none" dirty="0">
              <a:ln/>
              <a:latin typeface="Times New Roman" pitchFamily="18"/>
              <a:ea typeface="Microsoft YaHei" pitchFamily="2"/>
              <a:cs typeface="Times New Roman" pitchFamily="18"/>
            </a:rPr>
            <a:t>Generally corrosive</a:t>
          </a:r>
          <a:endParaRPr lang="pt-PT" dirty="0"/>
        </a:p>
      </dgm:t>
    </dgm:pt>
    <dgm:pt modelId="{53F61FCC-9F3A-45DD-AC47-40D79475E529}" type="parTrans" cxnId="{A831C190-FDA8-4D74-96E8-9D9098CBED98}">
      <dgm:prSet/>
      <dgm:spPr/>
      <dgm:t>
        <a:bodyPr/>
        <a:lstStyle/>
        <a:p>
          <a:endParaRPr lang="pt-PT"/>
        </a:p>
      </dgm:t>
    </dgm:pt>
    <dgm:pt modelId="{3AB461E6-F48B-42FF-A12C-AAC16830A9BD}" type="sibTrans" cxnId="{A831C190-FDA8-4D74-96E8-9D9098CBED98}">
      <dgm:prSet/>
      <dgm:spPr/>
      <dgm:t>
        <a:bodyPr/>
        <a:lstStyle/>
        <a:p>
          <a:endParaRPr lang="pt-PT"/>
        </a:p>
      </dgm:t>
    </dgm:pt>
    <dgm:pt modelId="{FBA0CBF3-B84E-41E5-97B5-359A069B4B18}">
      <dgm:prSet phldrT="[Texto]"/>
      <dgm:spPr/>
      <dgm:t>
        <a:bodyPr/>
        <a:lstStyle/>
        <a:p>
          <a:pPr>
            <a:buSzPct val="45000"/>
            <a:buFont typeface="OpenSymbol"/>
            <a:buChar char="➢"/>
          </a:pPr>
          <a:r>
            <a:rPr lang="en-US" b="0" i="0" u="none" strike="noStrike" cap="none" dirty="0">
              <a:ln/>
              <a:latin typeface="Times New Roman" pitchFamily="18"/>
              <a:ea typeface="Microsoft YaHei" pitchFamily="2"/>
              <a:cs typeface="Times New Roman" pitchFamily="18"/>
            </a:rPr>
            <a:t>Strongly dependent on the pH</a:t>
          </a:r>
          <a:endParaRPr lang="pt-PT" dirty="0"/>
        </a:p>
      </dgm:t>
    </dgm:pt>
    <dgm:pt modelId="{5DD83820-2232-437D-9F9A-19A628EBAC5A}" type="parTrans" cxnId="{4C94CA2D-23B1-43CF-AE92-CF04F1BE0D29}">
      <dgm:prSet/>
      <dgm:spPr/>
      <dgm:t>
        <a:bodyPr/>
        <a:lstStyle/>
        <a:p>
          <a:endParaRPr lang="pt-PT"/>
        </a:p>
      </dgm:t>
    </dgm:pt>
    <dgm:pt modelId="{0FE17961-B39C-4E11-A36E-83E130A226E3}" type="sibTrans" cxnId="{4C94CA2D-23B1-43CF-AE92-CF04F1BE0D29}">
      <dgm:prSet/>
      <dgm:spPr/>
      <dgm:t>
        <a:bodyPr/>
        <a:lstStyle/>
        <a:p>
          <a:endParaRPr lang="pt-PT"/>
        </a:p>
      </dgm:t>
    </dgm:pt>
    <dgm:pt modelId="{0852BA30-2049-494B-95FE-7277D60E733B}">
      <dgm:prSet phldrT="[Texto]"/>
      <dgm:spPr/>
      <dgm:t>
        <a:bodyPr/>
        <a:lstStyle/>
        <a:p>
          <a:pPr>
            <a:buSzPct val="45000"/>
            <a:buFont typeface="OpenSymbol"/>
            <a:buChar char="➢"/>
          </a:pPr>
          <a:r>
            <a:rPr lang="en-US" b="0" i="0" u="none" strike="noStrike" cap="none">
              <a:ln/>
              <a:latin typeface="Times New Roman" pitchFamily="18"/>
              <a:ea typeface="Microsoft YaHei" pitchFamily="2"/>
              <a:cs typeface="Times New Roman" pitchFamily="18"/>
            </a:rPr>
            <a:t>The leach cannot be recycled</a:t>
          </a:r>
          <a:endParaRPr lang="pt-PT" dirty="0"/>
        </a:p>
      </dgm:t>
    </dgm:pt>
    <dgm:pt modelId="{01AFDAD7-3EE8-40E7-8CF0-2A8E43E8F257}" type="parTrans" cxnId="{70B5DEBC-13EA-4D7A-BE7B-00610190F813}">
      <dgm:prSet/>
      <dgm:spPr/>
      <dgm:t>
        <a:bodyPr/>
        <a:lstStyle/>
        <a:p>
          <a:endParaRPr lang="pt-PT"/>
        </a:p>
      </dgm:t>
    </dgm:pt>
    <dgm:pt modelId="{3C4DB978-0C97-4764-8E92-F914AABD2B24}" type="sibTrans" cxnId="{70B5DEBC-13EA-4D7A-BE7B-00610190F813}">
      <dgm:prSet/>
      <dgm:spPr/>
      <dgm:t>
        <a:bodyPr/>
        <a:lstStyle/>
        <a:p>
          <a:endParaRPr lang="pt-PT"/>
        </a:p>
      </dgm:t>
    </dgm:pt>
    <dgm:pt modelId="{73201929-9212-4EBC-8642-07E82B5BF957}">
      <dgm:prSet phldrT="[Texto]"/>
      <dgm:spPr/>
      <dgm:t>
        <a:bodyPr/>
        <a:lstStyle/>
        <a:p>
          <a:pPr>
            <a:buSzPct val="45000"/>
            <a:buFont typeface="OpenSymbol"/>
            <a:buChar char="➢"/>
          </a:pPr>
          <a:endParaRPr lang="pt-PT" dirty="0"/>
        </a:p>
      </dgm:t>
    </dgm:pt>
    <dgm:pt modelId="{852DB9D6-CA5F-4854-A82A-AED301C523DE}" type="parTrans" cxnId="{28B7A590-225F-4631-9A92-1FA0205A8D03}">
      <dgm:prSet/>
      <dgm:spPr/>
      <dgm:t>
        <a:bodyPr/>
        <a:lstStyle/>
        <a:p>
          <a:endParaRPr lang="pt-PT"/>
        </a:p>
      </dgm:t>
    </dgm:pt>
    <dgm:pt modelId="{6231910D-598B-40C6-8E03-1F3AA4FDB125}" type="sibTrans" cxnId="{28B7A590-225F-4631-9A92-1FA0205A8D03}">
      <dgm:prSet/>
      <dgm:spPr/>
      <dgm:t>
        <a:bodyPr/>
        <a:lstStyle/>
        <a:p>
          <a:endParaRPr lang="pt-PT"/>
        </a:p>
      </dgm:t>
    </dgm:pt>
    <dgm:pt modelId="{42535C51-5436-45A4-8073-BB16253A2F74}" type="pres">
      <dgm:prSet presAssocID="{0D263EE1-3D16-4D7A-ABE8-F9819D0F9311}" presName="Name0" presStyleCnt="0">
        <dgm:presLayoutVars>
          <dgm:dir/>
          <dgm:animLvl val="lvl"/>
          <dgm:resizeHandles val="exact"/>
        </dgm:presLayoutVars>
      </dgm:prSet>
      <dgm:spPr/>
    </dgm:pt>
    <dgm:pt modelId="{9B9D8ADD-59EC-4098-99E8-580B19173036}" type="pres">
      <dgm:prSet presAssocID="{CDDDF493-535D-44CE-9AFC-C18846DC3C95}" presName="composite" presStyleCnt="0"/>
      <dgm:spPr/>
    </dgm:pt>
    <dgm:pt modelId="{63A061F3-D612-4139-8FAF-B81288FC343B}" type="pres">
      <dgm:prSet presAssocID="{CDDDF493-535D-44CE-9AFC-C18846DC3C95}" presName="parTx" presStyleLbl="alignNode1" presStyleIdx="0" presStyleCnt="2">
        <dgm:presLayoutVars>
          <dgm:chMax val="0"/>
          <dgm:chPref val="0"/>
          <dgm:bulletEnabled val="1"/>
        </dgm:presLayoutVars>
      </dgm:prSet>
      <dgm:spPr/>
    </dgm:pt>
    <dgm:pt modelId="{D00F4D1C-7E66-48A1-BCFE-86F540767FFC}" type="pres">
      <dgm:prSet presAssocID="{CDDDF493-535D-44CE-9AFC-C18846DC3C95}" presName="desTx" presStyleLbl="alignAccFollowNode1" presStyleIdx="0" presStyleCnt="2">
        <dgm:presLayoutVars>
          <dgm:bulletEnabled val="1"/>
        </dgm:presLayoutVars>
      </dgm:prSet>
      <dgm:spPr/>
    </dgm:pt>
    <dgm:pt modelId="{C61A517B-DE03-42E1-A403-E47C2CEB464D}" type="pres">
      <dgm:prSet presAssocID="{348E48D8-928A-4CCC-9064-BE5DBE698993}" presName="space" presStyleCnt="0"/>
      <dgm:spPr/>
    </dgm:pt>
    <dgm:pt modelId="{8020850F-E24D-44F7-B986-B82818166BC8}" type="pres">
      <dgm:prSet presAssocID="{DEFC3BC7-DBC7-410E-ADFF-2B0716499A01}" presName="composite" presStyleCnt="0"/>
      <dgm:spPr/>
    </dgm:pt>
    <dgm:pt modelId="{2D8379FD-09B3-4411-8770-EA6059270954}" type="pres">
      <dgm:prSet presAssocID="{DEFC3BC7-DBC7-410E-ADFF-2B0716499A01}" presName="parTx" presStyleLbl="alignNode1" presStyleIdx="1" presStyleCnt="2">
        <dgm:presLayoutVars>
          <dgm:chMax val="0"/>
          <dgm:chPref val="0"/>
          <dgm:bulletEnabled val="1"/>
        </dgm:presLayoutVars>
      </dgm:prSet>
      <dgm:spPr/>
    </dgm:pt>
    <dgm:pt modelId="{421D24C7-F4A9-4EAC-861D-D745FBF79202}" type="pres">
      <dgm:prSet presAssocID="{DEFC3BC7-DBC7-410E-ADFF-2B0716499A01}" presName="desTx" presStyleLbl="alignAccFollowNode1" presStyleIdx="1" presStyleCnt="2">
        <dgm:presLayoutVars>
          <dgm:bulletEnabled val="1"/>
        </dgm:presLayoutVars>
      </dgm:prSet>
      <dgm:spPr/>
    </dgm:pt>
  </dgm:ptLst>
  <dgm:cxnLst>
    <dgm:cxn modelId="{11B8F608-E10D-4B7D-A6D1-4FBFDC53E2D2}" type="presOf" srcId="{73201929-9212-4EBC-8642-07E82B5BF957}" destId="{D00F4D1C-7E66-48A1-BCFE-86F540767FFC}" srcOrd="0" destOrd="2" presId="urn:microsoft.com/office/officeart/2005/8/layout/hList1"/>
    <dgm:cxn modelId="{61EA7B16-D60C-4296-81BC-E7507F5DEBC5}" type="presOf" srcId="{DEFC3BC7-DBC7-410E-ADFF-2B0716499A01}" destId="{2D8379FD-09B3-4411-8770-EA6059270954}" srcOrd="0" destOrd="0" presId="urn:microsoft.com/office/officeart/2005/8/layout/hList1"/>
    <dgm:cxn modelId="{92D18D28-1E58-4D10-ACA7-12E6587D3C32}" type="presOf" srcId="{0852BA30-2049-494B-95FE-7277D60E733B}" destId="{421D24C7-F4A9-4EAC-861D-D745FBF79202}" srcOrd="0" destOrd="2" presId="urn:microsoft.com/office/officeart/2005/8/layout/hList1"/>
    <dgm:cxn modelId="{4C94CA2D-23B1-43CF-AE92-CF04F1BE0D29}" srcId="{DEFC3BC7-DBC7-410E-ADFF-2B0716499A01}" destId="{FBA0CBF3-B84E-41E5-97B5-359A069B4B18}" srcOrd="1" destOrd="0" parTransId="{5DD83820-2232-437D-9F9A-19A628EBAC5A}" sibTransId="{0FE17961-B39C-4E11-A36E-83E130A226E3}"/>
    <dgm:cxn modelId="{87E28831-490B-4F74-9C45-BA83AAF016C2}" type="presOf" srcId="{BD804DBB-E096-4009-A11A-80D201FEE487}" destId="{421D24C7-F4A9-4EAC-861D-D745FBF79202}" srcOrd="0" destOrd="0" presId="urn:microsoft.com/office/officeart/2005/8/layout/hList1"/>
    <dgm:cxn modelId="{C6C21A52-167E-4803-A2E1-33E75481715F}" type="presOf" srcId="{CE089F8C-C5C9-4904-B50D-EB123056493C}" destId="{D00F4D1C-7E66-48A1-BCFE-86F540767FFC}" srcOrd="0" destOrd="0" presId="urn:microsoft.com/office/officeart/2005/8/layout/hList1"/>
    <dgm:cxn modelId="{28B7A590-225F-4631-9A92-1FA0205A8D03}" srcId="{CDDDF493-535D-44CE-9AFC-C18846DC3C95}" destId="{73201929-9212-4EBC-8642-07E82B5BF957}" srcOrd="2" destOrd="0" parTransId="{852DB9D6-CA5F-4854-A82A-AED301C523DE}" sibTransId="{6231910D-598B-40C6-8E03-1F3AA4FDB125}"/>
    <dgm:cxn modelId="{A831C190-FDA8-4D74-96E8-9D9098CBED98}" srcId="{DEFC3BC7-DBC7-410E-ADFF-2B0716499A01}" destId="{BD804DBB-E096-4009-A11A-80D201FEE487}" srcOrd="0" destOrd="0" parTransId="{53F61FCC-9F3A-45DD-AC47-40D79475E529}" sibTransId="{3AB461E6-F48B-42FF-A12C-AAC16830A9BD}"/>
    <dgm:cxn modelId="{107F2BA3-3254-433D-95BE-72FB048D4259}" type="presOf" srcId="{FBA0CBF3-B84E-41E5-97B5-359A069B4B18}" destId="{421D24C7-F4A9-4EAC-861D-D745FBF79202}" srcOrd="0" destOrd="1" presId="urn:microsoft.com/office/officeart/2005/8/layout/hList1"/>
    <dgm:cxn modelId="{F689B1AC-8023-4421-8CC0-C118AFB2E4D0}" type="presOf" srcId="{0D263EE1-3D16-4D7A-ABE8-F9819D0F9311}" destId="{42535C51-5436-45A4-8073-BB16253A2F74}" srcOrd="0" destOrd="0" presId="urn:microsoft.com/office/officeart/2005/8/layout/hList1"/>
    <dgm:cxn modelId="{CFBBF0B2-7D62-4956-977E-BE2E682EC935}" type="presOf" srcId="{CDDDF493-535D-44CE-9AFC-C18846DC3C95}" destId="{63A061F3-D612-4139-8FAF-B81288FC343B}" srcOrd="0" destOrd="0" presId="urn:microsoft.com/office/officeart/2005/8/layout/hList1"/>
    <dgm:cxn modelId="{70B5DEBC-13EA-4D7A-BE7B-00610190F813}" srcId="{DEFC3BC7-DBC7-410E-ADFF-2B0716499A01}" destId="{0852BA30-2049-494B-95FE-7277D60E733B}" srcOrd="2" destOrd="0" parTransId="{01AFDAD7-3EE8-40E7-8CF0-2A8E43E8F257}" sibTransId="{3C4DB978-0C97-4764-8E92-F914AABD2B24}"/>
    <dgm:cxn modelId="{0C4DDEBD-6A76-4A82-BD52-B09990FD9E16}" type="presOf" srcId="{BA42342D-CABB-4BEB-B3BE-5A109C31AEBD}" destId="{D00F4D1C-7E66-48A1-BCFE-86F540767FFC}" srcOrd="0" destOrd="1" presId="urn:microsoft.com/office/officeart/2005/8/layout/hList1"/>
    <dgm:cxn modelId="{7CD927CE-7C83-41EA-91EA-F29371247A12}" srcId="{CDDDF493-535D-44CE-9AFC-C18846DC3C95}" destId="{BA42342D-CABB-4BEB-B3BE-5A109C31AEBD}" srcOrd="1" destOrd="0" parTransId="{59CDB16C-C6E9-46BA-A28C-4DC5BBA32768}" sibTransId="{8E3B3C58-FD7F-435E-AA06-BB85A1733DD3}"/>
    <dgm:cxn modelId="{27C06AD9-27C1-4080-963F-B6A49A4B049C}" srcId="{CDDDF493-535D-44CE-9AFC-C18846DC3C95}" destId="{CE089F8C-C5C9-4904-B50D-EB123056493C}" srcOrd="0" destOrd="0" parTransId="{C3CD1203-7E0E-4CA4-99DD-0A7AAB2D1745}" sibTransId="{0238EB3E-F3C8-40B9-B674-B61F0342F8FB}"/>
    <dgm:cxn modelId="{9107B4E9-86D4-4731-BCF3-450D2A259BB7}" srcId="{0D263EE1-3D16-4D7A-ABE8-F9819D0F9311}" destId="{DEFC3BC7-DBC7-410E-ADFF-2B0716499A01}" srcOrd="1" destOrd="0" parTransId="{A65EEE0D-94F1-46D4-BECA-C6C3853CD0FD}" sibTransId="{8A8EC27C-29CD-4013-8561-30264BE8C6E7}"/>
    <dgm:cxn modelId="{31ACC3FB-BF9A-4735-BCDD-1E5114E0802C}" srcId="{0D263EE1-3D16-4D7A-ABE8-F9819D0F9311}" destId="{CDDDF493-535D-44CE-9AFC-C18846DC3C95}" srcOrd="0" destOrd="0" parTransId="{16825F65-51F5-4CE5-A464-E40BEFF07411}" sibTransId="{348E48D8-928A-4CCC-9064-BE5DBE698993}"/>
    <dgm:cxn modelId="{2482079C-690D-4A93-8D1E-5428CC8B4E3E}" type="presParOf" srcId="{42535C51-5436-45A4-8073-BB16253A2F74}" destId="{9B9D8ADD-59EC-4098-99E8-580B19173036}" srcOrd="0" destOrd="0" presId="urn:microsoft.com/office/officeart/2005/8/layout/hList1"/>
    <dgm:cxn modelId="{C1230051-EF0A-4EA4-8CD9-9A04A398C18C}" type="presParOf" srcId="{9B9D8ADD-59EC-4098-99E8-580B19173036}" destId="{63A061F3-D612-4139-8FAF-B81288FC343B}" srcOrd="0" destOrd="0" presId="urn:microsoft.com/office/officeart/2005/8/layout/hList1"/>
    <dgm:cxn modelId="{FBB69B52-943A-42B7-AC03-F4DE9FF4728E}" type="presParOf" srcId="{9B9D8ADD-59EC-4098-99E8-580B19173036}" destId="{D00F4D1C-7E66-48A1-BCFE-86F540767FFC}" srcOrd="1" destOrd="0" presId="urn:microsoft.com/office/officeart/2005/8/layout/hList1"/>
    <dgm:cxn modelId="{C3A3F94D-69B7-452A-87BD-EFD06C7DF4C8}" type="presParOf" srcId="{42535C51-5436-45A4-8073-BB16253A2F74}" destId="{C61A517B-DE03-42E1-A403-E47C2CEB464D}" srcOrd="1" destOrd="0" presId="urn:microsoft.com/office/officeart/2005/8/layout/hList1"/>
    <dgm:cxn modelId="{76E1CEA9-C324-4B10-AA57-C552A3A248F1}" type="presParOf" srcId="{42535C51-5436-45A4-8073-BB16253A2F74}" destId="{8020850F-E24D-44F7-B986-B82818166BC8}" srcOrd="2" destOrd="0" presId="urn:microsoft.com/office/officeart/2005/8/layout/hList1"/>
    <dgm:cxn modelId="{2A861C66-A510-4CEE-AAE4-38B22EEB7E17}" type="presParOf" srcId="{8020850F-E24D-44F7-B986-B82818166BC8}" destId="{2D8379FD-09B3-4411-8770-EA6059270954}" srcOrd="0" destOrd="0" presId="urn:microsoft.com/office/officeart/2005/8/layout/hList1"/>
    <dgm:cxn modelId="{E4251CB0-3CFA-4C30-B4E9-11D414FA58D0}" type="presParOf" srcId="{8020850F-E24D-44F7-B986-B82818166BC8}" destId="{421D24C7-F4A9-4EAC-861D-D745FBF79202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A7D6DCC7-4B1A-4CF5-A896-51287EDDA768}" type="doc">
      <dgm:prSet loTypeId="urn:microsoft.com/office/officeart/2005/8/layout/list1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pt-PT"/>
        </a:p>
      </dgm:t>
    </dgm:pt>
    <dgm:pt modelId="{A2D3FAC3-2909-429D-8A00-C30F47260B07}">
      <dgm:prSet phldrT="[Texto]"/>
      <dgm:spPr/>
      <dgm:t>
        <a:bodyPr/>
        <a:lstStyle/>
        <a:p>
          <a:r>
            <a:rPr lang="pt-PT" dirty="0" err="1"/>
            <a:t>Alimentary</a:t>
          </a:r>
          <a:r>
            <a:rPr lang="pt-PT" dirty="0"/>
            <a:t> use</a:t>
          </a:r>
        </a:p>
      </dgm:t>
    </dgm:pt>
    <dgm:pt modelId="{FB3BB6D6-7957-44A6-B762-7E6C5FEA0F0B}" type="parTrans" cxnId="{A7694EB2-9349-4C33-9C2B-2E59BBDB34D8}">
      <dgm:prSet/>
      <dgm:spPr/>
      <dgm:t>
        <a:bodyPr/>
        <a:lstStyle/>
        <a:p>
          <a:endParaRPr lang="pt-PT"/>
        </a:p>
      </dgm:t>
    </dgm:pt>
    <dgm:pt modelId="{8DAC0FDB-C4CB-43B1-A2E0-C63DAB8C60F9}" type="sibTrans" cxnId="{A7694EB2-9349-4C33-9C2B-2E59BBDB34D8}">
      <dgm:prSet/>
      <dgm:spPr/>
      <dgm:t>
        <a:bodyPr/>
        <a:lstStyle/>
        <a:p>
          <a:endParaRPr lang="pt-PT"/>
        </a:p>
      </dgm:t>
    </dgm:pt>
    <dgm:pt modelId="{E2E92CC5-EC07-4A1D-89E5-7A80A19BFA47}">
      <dgm:prSet phldrT="[Texto]"/>
      <dgm:spPr/>
      <dgm:t>
        <a:bodyPr/>
        <a:lstStyle/>
        <a:p>
          <a:r>
            <a:rPr lang="pt-PT" dirty="0" err="1"/>
            <a:t>Low</a:t>
          </a:r>
          <a:r>
            <a:rPr lang="pt-PT" dirty="0"/>
            <a:t> </a:t>
          </a:r>
          <a:r>
            <a:rPr lang="pt-PT" dirty="0" err="1"/>
            <a:t>cost</a:t>
          </a:r>
          <a:r>
            <a:rPr lang="pt-PT" dirty="0"/>
            <a:t> </a:t>
          </a:r>
          <a:r>
            <a:rPr lang="pt-PT" dirty="0" err="1"/>
            <a:t>and</a:t>
          </a:r>
          <a:r>
            <a:rPr lang="pt-PT" dirty="0"/>
            <a:t> </a:t>
          </a:r>
          <a:r>
            <a:rPr lang="pt-PT" dirty="0" err="1"/>
            <a:t>accessible</a:t>
          </a:r>
          <a:endParaRPr lang="pt-PT" dirty="0"/>
        </a:p>
      </dgm:t>
    </dgm:pt>
    <dgm:pt modelId="{F1775CCD-4D34-4D04-B1FB-9310BA43FE5D}" type="parTrans" cxnId="{A0626B62-C6F7-4EFA-AD9B-E2885A4565D6}">
      <dgm:prSet/>
      <dgm:spPr/>
      <dgm:t>
        <a:bodyPr/>
        <a:lstStyle/>
        <a:p>
          <a:endParaRPr lang="pt-PT"/>
        </a:p>
      </dgm:t>
    </dgm:pt>
    <dgm:pt modelId="{5C3C3E9D-D2A1-4CE9-A298-97D87DD151EE}" type="sibTrans" cxnId="{A0626B62-C6F7-4EFA-AD9B-E2885A4565D6}">
      <dgm:prSet/>
      <dgm:spPr/>
      <dgm:t>
        <a:bodyPr/>
        <a:lstStyle/>
        <a:p>
          <a:endParaRPr lang="pt-PT"/>
        </a:p>
      </dgm:t>
    </dgm:pt>
    <dgm:pt modelId="{69443F46-33E2-48FF-A9F3-BDA0B1D6DBB7}">
      <dgm:prSet phldrT="[Texto]"/>
      <dgm:spPr/>
      <dgm:t>
        <a:bodyPr/>
        <a:lstStyle/>
        <a:p>
          <a:r>
            <a:rPr lang="pt-PT" dirty="0"/>
            <a:t>Do </a:t>
          </a:r>
          <a:r>
            <a:rPr lang="pt-PT" dirty="0" err="1"/>
            <a:t>not</a:t>
          </a:r>
          <a:r>
            <a:rPr lang="pt-PT" dirty="0"/>
            <a:t> </a:t>
          </a:r>
          <a:r>
            <a:rPr lang="pt-PT" dirty="0" err="1"/>
            <a:t>affect</a:t>
          </a:r>
          <a:r>
            <a:rPr lang="pt-PT" dirty="0"/>
            <a:t> pH</a:t>
          </a:r>
        </a:p>
      </dgm:t>
    </dgm:pt>
    <dgm:pt modelId="{A59DE6A7-C3DB-4B47-A903-6BD78BD34ED4}" type="parTrans" cxnId="{81CBA5C6-5F8E-4CB3-AE7B-2513E274431F}">
      <dgm:prSet/>
      <dgm:spPr/>
      <dgm:t>
        <a:bodyPr/>
        <a:lstStyle/>
        <a:p>
          <a:endParaRPr lang="pt-PT"/>
        </a:p>
      </dgm:t>
    </dgm:pt>
    <dgm:pt modelId="{C80A0AE6-BA8D-4679-A174-DA5F23FC8933}" type="sibTrans" cxnId="{81CBA5C6-5F8E-4CB3-AE7B-2513E274431F}">
      <dgm:prSet/>
      <dgm:spPr/>
      <dgm:t>
        <a:bodyPr/>
        <a:lstStyle/>
        <a:p>
          <a:endParaRPr lang="pt-PT"/>
        </a:p>
      </dgm:t>
    </dgm:pt>
    <dgm:pt modelId="{2133E13B-D3C7-4AFB-8CD0-9C8D77D4E47E}">
      <dgm:prSet phldrT="[Texto]"/>
      <dgm:spPr/>
      <dgm:t>
        <a:bodyPr/>
        <a:lstStyle/>
        <a:p>
          <a:r>
            <a:rPr lang="pt-PT" dirty="0" err="1"/>
            <a:t>Leach</a:t>
          </a:r>
          <a:r>
            <a:rPr lang="pt-PT" dirty="0"/>
            <a:t> can </a:t>
          </a:r>
          <a:r>
            <a:rPr lang="pt-PT" dirty="0" err="1"/>
            <a:t>be</a:t>
          </a:r>
          <a:r>
            <a:rPr lang="pt-PT" dirty="0"/>
            <a:t> </a:t>
          </a:r>
          <a:r>
            <a:rPr lang="pt-PT" dirty="0" err="1"/>
            <a:t>recicled</a:t>
          </a:r>
          <a:endParaRPr lang="pt-PT" dirty="0"/>
        </a:p>
      </dgm:t>
    </dgm:pt>
    <dgm:pt modelId="{5FDC7801-7806-42D0-833F-C23E15FCA335}" type="parTrans" cxnId="{A08E45BE-AB61-4AA5-8A85-B60C424F5E9E}">
      <dgm:prSet/>
      <dgm:spPr/>
      <dgm:t>
        <a:bodyPr/>
        <a:lstStyle/>
        <a:p>
          <a:endParaRPr lang="pt-PT"/>
        </a:p>
      </dgm:t>
    </dgm:pt>
    <dgm:pt modelId="{8A7175C2-45FE-49AE-8F42-6A5FE5F10B97}" type="sibTrans" cxnId="{A08E45BE-AB61-4AA5-8A85-B60C424F5E9E}">
      <dgm:prSet/>
      <dgm:spPr/>
      <dgm:t>
        <a:bodyPr/>
        <a:lstStyle/>
        <a:p>
          <a:endParaRPr lang="pt-PT"/>
        </a:p>
      </dgm:t>
    </dgm:pt>
    <dgm:pt modelId="{3CD92208-3337-49C6-891C-B2700D133564}" type="pres">
      <dgm:prSet presAssocID="{A7D6DCC7-4B1A-4CF5-A896-51287EDDA768}" presName="linear" presStyleCnt="0">
        <dgm:presLayoutVars>
          <dgm:dir/>
          <dgm:animLvl val="lvl"/>
          <dgm:resizeHandles val="exact"/>
        </dgm:presLayoutVars>
      </dgm:prSet>
      <dgm:spPr/>
    </dgm:pt>
    <dgm:pt modelId="{062A6D0C-0127-4795-9900-7A4AB36EB61E}" type="pres">
      <dgm:prSet presAssocID="{A2D3FAC3-2909-429D-8A00-C30F47260B07}" presName="parentLin" presStyleCnt="0"/>
      <dgm:spPr/>
    </dgm:pt>
    <dgm:pt modelId="{1029472D-9659-4E5F-ABEB-99B5A1085A93}" type="pres">
      <dgm:prSet presAssocID="{A2D3FAC3-2909-429D-8A00-C30F47260B07}" presName="parentLeftMargin" presStyleLbl="node1" presStyleIdx="0" presStyleCnt="4"/>
      <dgm:spPr/>
    </dgm:pt>
    <dgm:pt modelId="{8FEFCE70-D808-473D-B924-1E81ABBA0675}" type="pres">
      <dgm:prSet presAssocID="{A2D3FAC3-2909-429D-8A00-C30F47260B07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57A211B9-AE7E-46A4-B03C-D5C413D533BA}" type="pres">
      <dgm:prSet presAssocID="{A2D3FAC3-2909-429D-8A00-C30F47260B07}" presName="negativeSpace" presStyleCnt="0"/>
      <dgm:spPr/>
    </dgm:pt>
    <dgm:pt modelId="{A109F3CE-975D-42FC-AA95-16190CF47BC4}" type="pres">
      <dgm:prSet presAssocID="{A2D3FAC3-2909-429D-8A00-C30F47260B07}" presName="childText" presStyleLbl="conFgAcc1" presStyleIdx="0" presStyleCnt="4">
        <dgm:presLayoutVars>
          <dgm:bulletEnabled val="1"/>
        </dgm:presLayoutVars>
      </dgm:prSet>
      <dgm:spPr/>
    </dgm:pt>
    <dgm:pt modelId="{BC929F73-2955-48DA-846C-ABA5FFDB661F}" type="pres">
      <dgm:prSet presAssocID="{8DAC0FDB-C4CB-43B1-A2E0-C63DAB8C60F9}" presName="spaceBetweenRectangles" presStyleCnt="0"/>
      <dgm:spPr/>
    </dgm:pt>
    <dgm:pt modelId="{26B15A8B-29F6-4014-8DDF-37C6FBFC4DDA}" type="pres">
      <dgm:prSet presAssocID="{E2E92CC5-EC07-4A1D-89E5-7A80A19BFA47}" presName="parentLin" presStyleCnt="0"/>
      <dgm:spPr/>
    </dgm:pt>
    <dgm:pt modelId="{4E8EBF82-AD0D-4A2B-9DE6-A463E603DE92}" type="pres">
      <dgm:prSet presAssocID="{E2E92CC5-EC07-4A1D-89E5-7A80A19BFA47}" presName="parentLeftMargin" presStyleLbl="node1" presStyleIdx="0" presStyleCnt="4"/>
      <dgm:spPr/>
    </dgm:pt>
    <dgm:pt modelId="{FEFA14D1-5B99-4B97-8D2D-7C76DD9AC67D}" type="pres">
      <dgm:prSet presAssocID="{E2E92CC5-EC07-4A1D-89E5-7A80A19BFA47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5AF77089-7988-4D25-8C8C-3EDF524893AB}" type="pres">
      <dgm:prSet presAssocID="{E2E92CC5-EC07-4A1D-89E5-7A80A19BFA47}" presName="negativeSpace" presStyleCnt="0"/>
      <dgm:spPr/>
    </dgm:pt>
    <dgm:pt modelId="{C2C178D8-785A-41E0-A6E4-A229D6574189}" type="pres">
      <dgm:prSet presAssocID="{E2E92CC5-EC07-4A1D-89E5-7A80A19BFA47}" presName="childText" presStyleLbl="conFgAcc1" presStyleIdx="1" presStyleCnt="4">
        <dgm:presLayoutVars>
          <dgm:bulletEnabled val="1"/>
        </dgm:presLayoutVars>
      </dgm:prSet>
      <dgm:spPr/>
    </dgm:pt>
    <dgm:pt modelId="{8B71F91C-E73F-4552-93B1-D9F25CC1D181}" type="pres">
      <dgm:prSet presAssocID="{5C3C3E9D-D2A1-4CE9-A298-97D87DD151EE}" presName="spaceBetweenRectangles" presStyleCnt="0"/>
      <dgm:spPr/>
    </dgm:pt>
    <dgm:pt modelId="{10B3AC78-8AA2-4531-921F-F799E3A0FC88}" type="pres">
      <dgm:prSet presAssocID="{69443F46-33E2-48FF-A9F3-BDA0B1D6DBB7}" presName="parentLin" presStyleCnt="0"/>
      <dgm:spPr/>
    </dgm:pt>
    <dgm:pt modelId="{8F9751F3-396D-426B-8209-1FF5211F5461}" type="pres">
      <dgm:prSet presAssocID="{69443F46-33E2-48FF-A9F3-BDA0B1D6DBB7}" presName="parentLeftMargin" presStyleLbl="node1" presStyleIdx="1" presStyleCnt="4"/>
      <dgm:spPr/>
    </dgm:pt>
    <dgm:pt modelId="{619CD6C9-C271-4338-825D-72ACCAFA5947}" type="pres">
      <dgm:prSet presAssocID="{69443F46-33E2-48FF-A9F3-BDA0B1D6DBB7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F7CE543D-0AAF-4F8C-9969-51BF2271D0F7}" type="pres">
      <dgm:prSet presAssocID="{69443F46-33E2-48FF-A9F3-BDA0B1D6DBB7}" presName="negativeSpace" presStyleCnt="0"/>
      <dgm:spPr/>
    </dgm:pt>
    <dgm:pt modelId="{DC4ABF8E-DCFE-460D-9E4C-0D98190D77BB}" type="pres">
      <dgm:prSet presAssocID="{69443F46-33E2-48FF-A9F3-BDA0B1D6DBB7}" presName="childText" presStyleLbl="conFgAcc1" presStyleIdx="2" presStyleCnt="4">
        <dgm:presLayoutVars>
          <dgm:bulletEnabled val="1"/>
        </dgm:presLayoutVars>
      </dgm:prSet>
      <dgm:spPr/>
    </dgm:pt>
    <dgm:pt modelId="{C3D3152D-A5C2-42F7-9930-9260012D1BEA}" type="pres">
      <dgm:prSet presAssocID="{C80A0AE6-BA8D-4679-A174-DA5F23FC8933}" presName="spaceBetweenRectangles" presStyleCnt="0"/>
      <dgm:spPr/>
    </dgm:pt>
    <dgm:pt modelId="{33DF2BB3-B0B9-4A9A-96BC-0A53E334D9B0}" type="pres">
      <dgm:prSet presAssocID="{2133E13B-D3C7-4AFB-8CD0-9C8D77D4E47E}" presName="parentLin" presStyleCnt="0"/>
      <dgm:spPr/>
    </dgm:pt>
    <dgm:pt modelId="{0A16CD19-422B-45A4-87D5-A23FBA77D554}" type="pres">
      <dgm:prSet presAssocID="{2133E13B-D3C7-4AFB-8CD0-9C8D77D4E47E}" presName="parentLeftMargin" presStyleLbl="node1" presStyleIdx="2" presStyleCnt="4"/>
      <dgm:spPr/>
    </dgm:pt>
    <dgm:pt modelId="{8F7CEAAA-F092-4C68-8146-AE6DA89871A6}" type="pres">
      <dgm:prSet presAssocID="{2133E13B-D3C7-4AFB-8CD0-9C8D77D4E47E}" presName="parentText" presStyleLbl="node1" presStyleIdx="3" presStyleCnt="4">
        <dgm:presLayoutVars>
          <dgm:chMax val="0"/>
          <dgm:bulletEnabled val="1"/>
        </dgm:presLayoutVars>
      </dgm:prSet>
      <dgm:spPr/>
    </dgm:pt>
    <dgm:pt modelId="{329F4EE1-7065-45E5-9F76-82EC6F57440F}" type="pres">
      <dgm:prSet presAssocID="{2133E13B-D3C7-4AFB-8CD0-9C8D77D4E47E}" presName="negativeSpace" presStyleCnt="0"/>
      <dgm:spPr/>
    </dgm:pt>
    <dgm:pt modelId="{15728E22-4691-496E-A515-B31A40DD8875}" type="pres">
      <dgm:prSet presAssocID="{2133E13B-D3C7-4AFB-8CD0-9C8D77D4E47E}" presName="childText" presStyleLbl="conFgAcc1" presStyleIdx="3" presStyleCnt="4">
        <dgm:presLayoutVars>
          <dgm:bulletEnabled val="1"/>
        </dgm:presLayoutVars>
      </dgm:prSet>
      <dgm:spPr/>
    </dgm:pt>
  </dgm:ptLst>
  <dgm:cxnLst>
    <dgm:cxn modelId="{DD098F2E-5048-48C0-B474-6891163E6241}" type="presOf" srcId="{E2E92CC5-EC07-4A1D-89E5-7A80A19BFA47}" destId="{4E8EBF82-AD0D-4A2B-9DE6-A463E603DE92}" srcOrd="0" destOrd="0" presId="urn:microsoft.com/office/officeart/2005/8/layout/list1"/>
    <dgm:cxn modelId="{7CD7133C-5FBC-4926-A2E3-7F0E43F7282A}" type="presOf" srcId="{69443F46-33E2-48FF-A9F3-BDA0B1D6DBB7}" destId="{8F9751F3-396D-426B-8209-1FF5211F5461}" srcOrd="0" destOrd="0" presId="urn:microsoft.com/office/officeart/2005/8/layout/list1"/>
    <dgm:cxn modelId="{0BD7A840-2D4C-4A91-9927-4488D7C25B27}" type="presOf" srcId="{2133E13B-D3C7-4AFB-8CD0-9C8D77D4E47E}" destId="{0A16CD19-422B-45A4-87D5-A23FBA77D554}" srcOrd="0" destOrd="0" presId="urn:microsoft.com/office/officeart/2005/8/layout/list1"/>
    <dgm:cxn modelId="{A0626B62-C6F7-4EFA-AD9B-E2885A4565D6}" srcId="{A7D6DCC7-4B1A-4CF5-A896-51287EDDA768}" destId="{E2E92CC5-EC07-4A1D-89E5-7A80A19BFA47}" srcOrd="1" destOrd="0" parTransId="{F1775CCD-4D34-4D04-B1FB-9310BA43FE5D}" sibTransId="{5C3C3E9D-D2A1-4CE9-A298-97D87DD151EE}"/>
    <dgm:cxn modelId="{C674B945-27BF-43D7-8A67-4FB79765E1E6}" type="presOf" srcId="{E2E92CC5-EC07-4A1D-89E5-7A80A19BFA47}" destId="{FEFA14D1-5B99-4B97-8D2D-7C76DD9AC67D}" srcOrd="1" destOrd="0" presId="urn:microsoft.com/office/officeart/2005/8/layout/list1"/>
    <dgm:cxn modelId="{EFFA9694-28CB-4834-AA93-0CB80B69BE75}" type="presOf" srcId="{69443F46-33E2-48FF-A9F3-BDA0B1D6DBB7}" destId="{619CD6C9-C271-4338-825D-72ACCAFA5947}" srcOrd="1" destOrd="0" presId="urn:microsoft.com/office/officeart/2005/8/layout/list1"/>
    <dgm:cxn modelId="{4379B49E-4B49-46E0-A3EE-5C774A6A1524}" type="presOf" srcId="{2133E13B-D3C7-4AFB-8CD0-9C8D77D4E47E}" destId="{8F7CEAAA-F092-4C68-8146-AE6DA89871A6}" srcOrd="1" destOrd="0" presId="urn:microsoft.com/office/officeart/2005/8/layout/list1"/>
    <dgm:cxn modelId="{22FBD9AD-2B66-412D-8858-0D1A05753046}" type="presOf" srcId="{A2D3FAC3-2909-429D-8A00-C30F47260B07}" destId="{1029472D-9659-4E5F-ABEB-99B5A1085A93}" srcOrd="0" destOrd="0" presId="urn:microsoft.com/office/officeart/2005/8/layout/list1"/>
    <dgm:cxn modelId="{A7694EB2-9349-4C33-9C2B-2E59BBDB34D8}" srcId="{A7D6DCC7-4B1A-4CF5-A896-51287EDDA768}" destId="{A2D3FAC3-2909-429D-8A00-C30F47260B07}" srcOrd="0" destOrd="0" parTransId="{FB3BB6D6-7957-44A6-B762-7E6C5FEA0F0B}" sibTransId="{8DAC0FDB-C4CB-43B1-A2E0-C63DAB8C60F9}"/>
    <dgm:cxn modelId="{EEA7FEB5-DEF1-448E-BBFD-53E029504376}" type="presOf" srcId="{A7D6DCC7-4B1A-4CF5-A896-51287EDDA768}" destId="{3CD92208-3337-49C6-891C-B2700D133564}" srcOrd="0" destOrd="0" presId="urn:microsoft.com/office/officeart/2005/8/layout/list1"/>
    <dgm:cxn modelId="{A08E45BE-AB61-4AA5-8A85-B60C424F5E9E}" srcId="{A7D6DCC7-4B1A-4CF5-A896-51287EDDA768}" destId="{2133E13B-D3C7-4AFB-8CD0-9C8D77D4E47E}" srcOrd="3" destOrd="0" parTransId="{5FDC7801-7806-42D0-833F-C23E15FCA335}" sibTransId="{8A7175C2-45FE-49AE-8F42-6A5FE5F10B97}"/>
    <dgm:cxn modelId="{81CBA5C6-5F8E-4CB3-AE7B-2513E274431F}" srcId="{A7D6DCC7-4B1A-4CF5-A896-51287EDDA768}" destId="{69443F46-33E2-48FF-A9F3-BDA0B1D6DBB7}" srcOrd="2" destOrd="0" parTransId="{A59DE6A7-C3DB-4B47-A903-6BD78BD34ED4}" sibTransId="{C80A0AE6-BA8D-4679-A174-DA5F23FC8933}"/>
    <dgm:cxn modelId="{D684B6DA-C903-4363-8452-0A7A207A1F34}" type="presOf" srcId="{A2D3FAC3-2909-429D-8A00-C30F47260B07}" destId="{8FEFCE70-D808-473D-B924-1E81ABBA0675}" srcOrd="1" destOrd="0" presId="urn:microsoft.com/office/officeart/2005/8/layout/list1"/>
    <dgm:cxn modelId="{9AD7EA31-553D-4B2B-A940-4463C11EA6E5}" type="presParOf" srcId="{3CD92208-3337-49C6-891C-B2700D133564}" destId="{062A6D0C-0127-4795-9900-7A4AB36EB61E}" srcOrd="0" destOrd="0" presId="urn:microsoft.com/office/officeart/2005/8/layout/list1"/>
    <dgm:cxn modelId="{CEB3E1BB-E093-4D07-8796-65ACD23D2B4E}" type="presParOf" srcId="{062A6D0C-0127-4795-9900-7A4AB36EB61E}" destId="{1029472D-9659-4E5F-ABEB-99B5A1085A93}" srcOrd="0" destOrd="0" presId="urn:microsoft.com/office/officeart/2005/8/layout/list1"/>
    <dgm:cxn modelId="{2D999401-15BD-47F1-B352-8D19AB7F0560}" type="presParOf" srcId="{062A6D0C-0127-4795-9900-7A4AB36EB61E}" destId="{8FEFCE70-D808-473D-B924-1E81ABBA0675}" srcOrd="1" destOrd="0" presId="urn:microsoft.com/office/officeart/2005/8/layout/list1"/>
    <dgm:cxn modelId="{7177D031-D4C0-4A2C-8E4D-AECEC2470644}" type="presParOf" srcId="{3CD92208-3337-49C6-891C-B2700D133564}" destId="{57A211B9-AE7E-46A4-B03C-D5C413D533BA}" srcOrd="1" destOrd="0" presId="urn:microsoft.com/office/officeart/2005/8/layout/list1"/>
    <dgm:cxn modelId="{900EA597-7ED4-4701-AA52-3B798B64A68B}" type="presParOf" srcId="{3CD92208-3337-49C6-891C-B2700D133564}" destId="{A109F3CE-975D-42FC-AA95-16190CF47BC4}" srcOrd="2" destOrd="0" presId="urn:microsoft.com/office/officeart/2005/8/layout/list1"/>
    <dgm:cxn modelId="{924DA0E7-53C7-4A7E-B087-B13DDD67381F}" type="presParOf" srcId="{3CD92208-3337-49C6-891C-B2700D133564}" destId="{BC929F73-2955-48DA-846C-ABA5FFDB661F}" srcOrd="3" destOrd="0" presId="urn:microsoft.com/office/officeart/2005/8/layout/list1"/>
    <dgm:cxn modelId="{0BC41AF0-7ADA-4786-A491-BFFECAF2F6DA}" type="presParOf" srcId="{3CD92208-3337-49C6-891C-B2700D133564}" destId="{26B15A8B-29F6-4014-8DDF-37C6FBFC4DDA}" srcOrd="4" destOrd="0" presId="urn:microsoft.com/office/officeart/2005/8/layout/list1"/>
    <dgm:cxn modelId="{35C535DC-EACB-4BA6-9AF0-61EE131E32A2}" type="presParOf" srcId="{26B15A8B-29F6-4014-8DDF-37C6FBFC4DDA}" destId="{4E8EBF82-AD0D-4A2B-9DE6-A463E603DE92}" srcOrd="0" destOrd="0" presId="urn:microsoft.com/office/officeart/2005/8/layout/list1"/>
    <dgm:cxn modelId="{68C0F53E-018E-4A10-8723-64A89B14FE72}" type="presParOf" srcId="{26B15A8B-29F6-4014-8DDF-37C6FBFC4DDA}" destId="{FEFA14D1-5B99-4B97-8D2D-7C76DD9AC67D}" srcOrd="1" destOrd="0" presId="urn:microsoft.com/office/officeart/2005/8/layout/list1"/>
    <dgm:cxn modelId="{8F7C09AD-3624-42D6-8A7F-FF4BE82838F9}" type="presParOf" srcId="{3CD92208-3337-49C6-891C-B2700D133564}" destId="{5AF77089-7988-4D25-8C8C-3EDF524893AB}" srcOrd="5" destOrd="0" presId="urn:microsoft.com/office/officeart/2005/8/layout/list1"/>
    <dgm:cxn modelId="{7B7EAFDB-36FE-44BC-BAA6-7CC0F2BE87EC}" type="presParOf" srcId="{3CD92208-3337-49C6-891C-B2700D133564}" destId="{C2C178D8-785A-41E0-A6E4-A229D6574189}" srcOrd="6" destOrd="0" presId="urn:microsoft.com/office/officeart/2005/8/layout/list1"/>
    <dgm:cxn modelId="{092A3E67-7677-48F1-B53F-0923BC98CFD4}" type="presParOf" srcId="{3CD92208-3337-49C6-891C-B2700D133564}" destId="{8B71F91C-E73F-4552-93B1-D9F25CC1D181}" srcOrd="7" destOrd="0" presId="urn:microsoft.com/office/officeart/2005/8/layout/list1"/>
    <dgm:cxn modelId="{AC528A59-482B-4E6B-BF58-7284D744AF45}" type="presParOf" srcId="{3CD92208-3337-49C6-891C-B2700D133564}" destId="{10B3AC78-8AA2-4531-921F-F799E3A0FC88}" srcOrd="8" destOrd="0" presId="urn:microsoft.com/office/officeart/2005/8/layout/list1"/>
    <dgm:cxn modelId="{3ECCC6CF-496A-41F5-8456-2F0AB3ACF8FF}" type="presParOf" srcId="{10B3AC78-8AA2-4531-921F-F799E3A0FC88}" destId="{8F9751F3-396D-426B-8209-1FF5211F5461}" srcOrd="0" destOrd="0" presId="urn:microsoft.com/office/officeart/2005/8/layout/list1"/>
    <dgm:cxn modelId="{0A4CBF93-EA56-4E67-B8AC-A25AA93E0CB9}" type="presParOf" srcId="{10B3AC78-8AA2-4531-921F-F799E3A0FC88}" destId="{619CD6C9-C271-4338-825D-72ACCAFA5947}" srcOrd="1" destOrd="0" presId="urn:microsoft.com/office/officeart/2005/8/layout/list1"/>
    <dgm:cxn modelId="{AB8A2C51-93B2-41EB-B728-2F68D101F504}" type="presParOf" srcId="{3CD92208-3337-49C6-891C-B2700D133564}" destId="{F7CE543D-0AAF-4F8C-9969-51BF2271D0F7}" srcOrd="9" destOrd="0" presId="urn:microsoft.com/office/officeart/2005/8/layout/list1"/>
    <dgm:cxn modelId="{7474199A-68AB-46AC-A219-9151EA15344D}" type="presParOf" srcId="{3CD92208-3337-49C6-891C-B2700D133564}" destId="{DC4ABF8E-DCFE-460D-9E4C-0D98190D77BB}" srcOrd="10" destOrd="0" presId="urn:microsoft.com/office/officeart/2005/8/layout/list1"/>
    <dgm:cxn modelId="{10B1C8D3-74FD-44C8-B449-5862FE80C0A5}" type="presParOf" srcId="{3CD92208-3337-49C6-891C-B2700D133564}" destId="{C3D3152D-A5C2-42F7-9930-9260012D1BEA}" srcOrd="11" destOrd="0" presId="urn:microsoft.com/office/officeart/2005/8/layout/list1"/>
    <dgm:cxn modelId="{B96C095D-7F90-4583-AFB8-2984C6A2B156}" type="presParOf" srcId="{3CD92208-3337-49C6-891C-B2700D133564}" destId="{33DF2BB3-B0B9-4A9A-96BC-0A53E334D9B0}" srcOrd="12" destOrd="0" presId="urn:microsoft.com/office/officeart/2005/8/layout/list1"/>
    <dgm:cxn modelId="{2D5E0143-5F93-4348-990C-0C497909ACEA}" type="presParOf" srcId="{33DF2BB3-B0B9-4A9A-96BC-0A53E334D9B0}" destId="{0A16CD19-422B-45A4-87D5-A23FBA77D554}" srcOrd="0" destOrd="0" presId="urn:microsoft.com/office/officeart/2005/8/layout/list1"/>
    <dgm:cxn modelId="{567469E0-4BED-4D19-B16D-DB40EF8FCD67}" type="presParOf" srcId="{33DF2BB3-B0B9-4A9A-96BC-0A53E334D9B0}" destId="{8F7CEAAA-F092-4C68-8146-AE6DA89871A6}" srcOrd="1" destOrd="0" presId="urn:microsoft.com/office/officeart/2005/8/layout/list1"/>
    <dgm:cxn modelId="{B28BA219-E81D-4775-99ED-0E9AD940F952}" type="presParOf" srcId="{3CD92208-3337-49C6-891C-B2700D133564}" destId="{329F4EE1-7065-45E5-9F76-82EC6F57440F}" srcOrd="13" destOrd="0" presId="urn:microsoft.com/office/officeart/2005/8/layout/list1"/>
    <dgm:cxn modelId="{02BC8979-A258-497D-B7B7-BC8D5DD3B32D}" type="presParOf" srcId="{3CD92208-3337-49C6-891C-B2700D133564}" destId="{15728E22-4691-496E-A515-B31A40DD8875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19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7BDD8F51-3B90-42C7-96D5-4E2EF30D08DE}" type="doc">
      <dgm:prSet loTypeId="urn:microsoft.com/office/officeart/2008/layout/VerticalCurvedList" loCatId="list" qsTypeId="urn:microsoft.com/office/officeart/2005/8/quickstyle/3d1" qsCatId="3D" csTypeId="urn:microsoft.com/office/officeart/2005/8/colors/colorful4" csCatId="colorful" phldr="1"/>
      <dgm:spPr/>
      <dgm:t>
        <a:bodyPr/>
        <a:lstStyle/>
        <a:p>
          <a:endParaRPr lang="pt-PT"/>
        </a:p>
      </dgm:t>
    </dgm:pt>
    <dgm:pt modelId="{92AAE69C-FA36-465D-8489-025A9AB815B2}">
      <dgm:prSet phldrT="[Texto]"/>
      <dgm:spPr/>
      <dgm:t>
        <a:bodyPr/>
        <a:lstStyle/>
        <a:p>
          <a:r>
            <a:rPr lang="en-US" dirty="0"/>
            <a:t>(1) To apply oenological coagulants potassium caseinate, bentonite and polyvinylpolypyrrolidone to increase the efficiency of SR-AOPs for the treatment of winery wastewater</a:t>
          </a:r>
          <a:endParaRPr lang="pt-PT" dirty="0"/>
        </a:p>
      </dgm:t>
    </dgm:pt>
    <dgm:pt modelId="{8006E40B-F522-42CB-AB4A-35628AC63E43}" type="parTrans" cxnId="{C3353ECD-3B1A-4500-9788-A3D40A426C48}">
      <dgm:prSet/>
      <dgm:spPr/>
      <dgm:t>
        <a:bodyPr/>
        <a:lstStyle/>
        <a:p>
          <a:endParaRPr lang="pt-PT"/>
        </a:p>
      </dgm:t>
    </dgm:pt>
    <dgm:pt modelId="{23C039FF-A27A-4E86-AB2D-C28C03B00E82}" type="sibTrans" cxnId="{C3353ECD-3B1A-4500-9788-A3D40A426C48}">
      <dgm:prSet/>
      <dgm:spPr/>
      <dgm:t>
        <a:bodyPr/>
        <a:lstStyle/>
        <a:p>
          <a:endParaRPr lang="pt-PT"/>
        </a:p>
      </dgm:t>
    </dgm:pt>
    <dgm:pt modelId="{F6769CC1-43BE-48EE-9D57-198A31029CDC}">
      <dgm:prSet phldrT="[Texto]"/>
      <dgm:spPr/>
      <dgm:t>
        <a:bodyPr/>
        <a:lstStyle/>
        <a:p>
          <a:r>
            <a:rPr lang="en-US" dirty="0"/>
            <a:t>(2) To apply a Box-Behnken design of Response Surface Methodology to optimize the SR-AOP </a:t>
          </a:r>
          <a:endParaRPr lang="pt-PT" dirty="0"/>
        </a:p>
      </dgm:t>
    </dgm:pt>
    <dgm:pt modelId="{0A312825-D093-4626-A560-9F4D2BFC5B35}" type="parTrans" cxnId="{93C51986-683E-41A1-A395-A6244E026F35}">
      <dgm:prSet/>
      <dgm:spPr/>
      <dgm:t>
        <a:bodyPr/>
        <a:lstStyle/>
        <a:p>
          <a:endParaRPr lang="pt-PT"/>
        </a:p>
      </dgm:t>
    </dgm:pt>
    <dgm:pt modelId="{A2B26D9A-A4E5-4C7C-A5A7-F58C4FDE54C9}" type="sibTrans" cxnId="{93C51986-683E-41A1-A395-A6244E026F35}">
      <dgm:prSet/>
      <dgm:spPr/>
      <dgm:t>
        <a:bodyPr/>
        <a:lstStyle/>
        <a:p>
          <a:endParaRPr lang="pt-PT"/>
        </a:p>
      </dgm:t>
    </dgm:pt>
    <dgm:pt modelId="{3F3AD197-02D4-4F20-A716-86747AF95545}">
      <dgm:prSet phldrT="[Texto]"/>
      <dgm:spPr/>
      <dgm:t>
        <a:bodyPr/>
        <a:lstStyle/>
        <a:p>
          <a:r>
            <a:rPr lang="en-US" dirty="0"/>
            <a:t>(3) To evaluate the efficiency of combined CFD-SR-AOP process in WW treatment.</a:t>
          </a:r>
          <a:endParaRPr lang="pt-PT" dirty="0"/>
        </a:p>
      </dgm:t>
    </dgm:pt>
    <dgm:pt modelId="{09917715-2177-45DD-A78F-C37835921493}" type="parTrans" cxnId="{C8B3A58F-5686-448E-8283-20AD557377FC}">
      <dgm:prSet/>
      <dgm:spPr/>
      <dgm:t>
        <a:bodyPr/>
        <a:lstStyle/>
        <a:p>
          <a:endParaRPr lang="pt-PT"/>
        </a:p>
      </dgm:t>
    </dgm:pt>
    <dgm:pt modelId="{354DC37D-4305-4F66-ADB4-D40A2A77FF93}" type="sibTrans" cxnId="{C8B3A58F-5686-448E-8283-20AD557377FC}">
      <dgm:prSet/>
      <dgm:spPr/>
      <dgm:t>
        <a:bodyPr/>
        <a:lstStyle/>
        <a:p>
          <a:endParaRPr lang="pt-PT"/>
        </a:p>
      </dgm:t>
    </dgm:pt>
    <dgm:pt modelId="{1077CE15-CFC6-4C62-B80A-6CE4B2A91245}" type="pres">
      <dgm:prSet presAssocID="{7BDD8F51-3B90-42C7-96D5-4E2EF30D08DE}" presName="Name0" presStyleCnt="0">
        <dgm:presLayoutVars>
          <dgm:chMax val="7"/>
          <dgm:chPref val="7"/>
          <dgm:dir/>
        </dgm:presLayoutVars>
      </dgm:prSet>
      <dgm:spPr/>
    </dgm:pt>
    <dgm:pt modelId="{167164A6-892B-4A14-94B6-C227B0C747B7}" type="pres">
      <dgm:prSet presAssocID="{7BDD8F51-3B90-42C7-96D5-4E2EF30D08DE}" presName="Name1" presStyleCnt="0"/>
      <dgm:spPr/>
    </dgm:pt>
    <dgm:pt modelId="{F4CB16FD-D761-4608-8AF0-269AC634CC3C}" type="pres">
      <dgm:prSet presAssocID="{7BDD8F51-3B90-42C7-96D5-4E2EF30D08DE}" presName="cycle" presStyleCnt="0"/>
      <dgm:spPr/>
    </dgm:pt>
    <dgm:pt modelId="{392EA0CB-27C1-4379-BF59-20FD4E0A783F}" type="pres">
      <dgm:prSet presAssocID="{7BDD8F51-3B90-42C7-96D5-4E2EF30D08DE}" presName="srcNode" presStyleLbl="node1" presStyleIdx="0" presStyleCnt="3"/>
      <dgm:spPr/>
    </dgm:pt>
    <dgm:pt modelId="{4C24CA17-EA5A-40E2-B1F0-7460D50DC858}" type="pres">
      <dgm:prSet presAssocID="{7BDD8F51-3B90-42C7-96D5-4E2EF30D08DE}" presName="conn" presStyleLbl="parChTrans1D2" presStyleIdx="0" presStyleCnt="1"/>
      <dgm:spPr/>
    </dgm:pt>
    <dgm:pt modelId="{AB9EB915-1740-4FC6-A015-67B25D9ADD50}" type="pres">
      <dgm:prSet presAssocID="{7BDD8F51-3B90-42C7-96D5-4E2EF30D08DE}" presName="extraNode" presStyleLbl="node1" presStyleIdx="0" presStyleCnt="3"/>
      <dgm:spPr/>
    </dgm:pt>
    <dgm:pt modelId="{0C7B065D-18D0-4732-BD77-8619D8F712F1}" type="pres">
      <dgm:prSet presAssocID="{7BDD8F51-3B90-42C7-96D5-4E2EF30D08DE}" presName="dstNode" presStyleLbl="node1" presStyleIdx="0" presStyleCnt="3"/>
      <dgm:spPr/>
    </dgm:pt>
    <dgm:pt modelId="{9B8D8776-E22B-4854-B74B-0EAD9661D257}" type="pres">
      <dgm:prSet presAssocID="{92AAE69C-FA36-465D-8489-025A9AB815B2}" presName="text_1" presStyleLbl="node1" presStyleIdx="0" presStyleCnt="3">
        <dgm:presLayoutVars>
          <dgm:bulletEnabled val="1"/>
        </dgm:presLayoutVars>
      </dgm:prSet>
      <dgm:spPr/>
    </dgm:pt>
    <dgm:pt modelId="{D370A68A-D5AE-4165-91DB-F4E4E3BBF47E}" type="pres">
      <dgm:prSet presAssocID="{92AAE69C-FA36-465D-8489-025A9AB815B2}" presName="accent_1" presStyleCnt="0"/>
      <dgm:spPr/>
    </dgm:pt>
    <dgm:pt modelId="{2D9F9161-96B2-46E1-A4AD-70BF171F927F}" type="pres">
      <dgm:prSet presAssocID="{92AAE69C-FA36-465D-8489-025A9AB815B2}" presName="accentRepeatNode" presStyleLbl="solidFgAcc1" presStyleIdx="0" presStyleCnt="3"/>
      <dgm:spPr>
        <a:blipFill rotWithShape="0">
          <a:blip xmlns:r="http://schemas.openxmlformats.org/officeDocument/2006/relationships" r:embed="rId1"/>
          <a:srcRect/>
          <a:stretch>
            <a:fillRect l="-61000" r="-61000"/>
          </a:stretch>
        </a:blipFill>
      </dgm:spPr>
    </dgm:pt>
    <dgm:pt modelId="{1ACB628A-E123-498A-8ED5-78C80016D326}" type="pres">
      <dgm:prSet presAssocID="{F6769CC1-43BE-48EE-9D57-198A31029CDC}" presName="text_2" presStyleLbl="node1" presStyleIdx="1" presStyleCnt="3">
        <dgm:presLayoutVars>
          <dgm:bulletEnabled val="1"/>
        </dgm:presLayoutVars>
      </dgm:prSet>
      <dgm:spPr/>
    </dgm:pt>
    <dgm:pt modelId="{B9472507-FA72-4589-B6BE-D2F2E248A3F7}" type="pres">
      <dgm:prSet presAssocID="{F6769CC1-43BE-48EE-9D57-198A31029CDC}" presName="accent_2" presStyleCnt="0"/>
      <dgm:spPr/>
    </dgm:pt>
    <dgm:pt modelId="{6BE7AF5D-AD69-44BB-899F-C9D90B73919A}" type="pres">
      <dgm:prSet presAssocID="{F6769CC1-43BE-48EE-9D57-198A31029CDC}" presName="accentRepeatNode" presStyleLbl="solidFgAcc1" presStyleIdx="1" presStyleCnt="3"/>
      <dgm:spPr>
        <a:blipFill rotWithShape="0">
          <a:blip xmlns:r="http://schemas.openxmlformats.org/officeDocument/2006/relationships" r:embed="rId2"/>
          <a:srcRect/>
          <a:stretch>
            <a:fillRect l="-39000" r="-39000"/>
          </a:stretch>
        </a:blipFill>
      </dgm:spPr>
    </dgm:pt>
    <dgm:pt modelId="{624F211B-881C-4FE7-9DEA-E9489E13B81C}" type="pres">
      <dgm:prSet presAssocID="{3F3AD197-02D4-4F20-A716-86747AF95545}" presName="text_3" presStyleLbl="node1" presStyleIdx="2" presStyleCnt="3">
        <dgm:presLayoutVars>
          <dgm:bulletEnabled val="1"/>
        </dgm:presLayoutVars>
      </dgm:prSet>
      <dgm:spPr/>
    </dgm:pt>
    <dgm:pt modelId="{0984D156-0558-424D-ADDC-F885A2EDD5DF}" type="pres">
      <dgm:prSet presAssocID="{3F3AD197-02D4-4F20-A716-86747AF95545}" presName="accent_3" presStyleCnt="0"/>
      <dgm:spPr/>
    </dgm:pt>
    <dgm:pt modelId="{7C24859B-27D5-428C-83D6-3E094F773333}" type="pres">
      <dgm:prSet presAssocID="{3F3AD197-02D4-4F20-A716-86747AF95545}" presName="accentRepeatNode" presStyleLbl="solidFgAcc1" presStyleIdx="2" presStyleCnt="3"/>
      <dgm:spPr>
        <a:blipFill rotWithShape="0">
          <a:blip xmlns:r="http://schemas.openxmlformats.org/officeDocument/2006/relationships" r:embed="rId3"/>
          <a:srcRect/>
          <a:stretch>
            <a:fillRect l="-25000" r="-25000"/>
          </a:stretch>
        </a:blipFill>
      </dgm:spPr>
    </dgm:pt>
  </dgm:ptLst>
  <dgm:cxnLst>
    <dgm:cxn modelId="{F12B6D2B-87EB-4FD0-BBC1-B04B27B596B5}" type="presOf" srcId="{92AAE69C-FA36-465D-8489-025A9AB815B2}" destId="{9B8D8776-E22B-4854-B74B-0EAD9661D257}" srcOrd="0" destOrd="0" presId="urn:microsoft.com/office/officeart/2008/layout/VerticalCurvedList"/>
    <dgm:cxn modelId="{9A661969-285A-4F63-B2B8-6136930A7D90}" type="presOf" srcId="{3F3AD197-02D4-4F20-A716-86747AF95545}" destId="{624F211B-881C-4FE7-9DEA-E9489E13B81C}" srcOrd="0" destOrd="0" presId="urn:microsoft.com/office/officeart/2008/layout/VerticalCurvedList"/>
    <dgm:cxn modelId="{DB8F126D-8615-46B0-A93B-47A0C4064918}" type="presOf" srcId="{23C039FF-A27A-4E86-AB2D-C28C03B00E82}" destId="{4C24CA17-EA5A-40E2-B1F0-7460D50DC858}" srcOrd="0" destOrd="0" presId="urn:microsoft.com/office/officeart/2008/layout/VerticalCurvedList"/>
    <dgm:cxn modelId="{93C51986-683E-41A1-A395-A6244E026F35}" srcId="{7BDD8F51-3B90-42C7-96D5-4E2EF30D08DE}" destId="{F6769CC1-43BE-48EE-9D57-198A31029CDC}" srcOrd="1" destOrd="0" parTransId="{0A312825-D093-4626-A560-9F4D2BFC5B35}" sibTransId="{A2B26D9A-A4E5-4C7C-A5A7-F58C4FDE54C9}"/>
    <dgm:cxn modelId="{963BD88E-079E-4643-B000-CBB8D8576BE5}" type="presOf" srcId="{7BDD8F51-3B90-42C7-96D5-4E2EF30D08DE}" destId="{1077CE15-CFC6-4C62-B80A-6CE4B2A91245}" srcOrd="0" destOrd="0" presId="urn:microsoft.com/office/officeart/2008/layout/VerticalCurvedList"/>
    <dgm:cxn modelId="{C8B3A58F-5686-448E-8283-20AD557377FC}" srcId="{7BDD8F51-3B90-42C7-96D5-4E2EF30D08DE}" destId="{3F3AD197-02D4-4F20-A716-86747AF95545}" srcOrd="2" destOrd="0" parTransId="{09917715-2177-45DD-A78F-C37835921493}" sibTransId="{354DC37D-4305-4F66-ADB4-D40A2A77FF93}"/>
    <dgm:cxn modelId="{8DF9F8AE-9E0F-4775-9048-83D1705B1FA8}" type="presOf" srcId="{F6769CC1-43BE-48EE-9D57-198A31029CDC}" destId="{1ACB628A-E123-498A-8ED5-78C80016D326}" srcOrd="0" destOrd="0" presId="urn:microsoft.com/office/officeart/2008/layout/VerticalCurvedList"/>
    <dgm:cxn modelId="{C3353ECD-3B1A-4500-9788-A3D40A426C48}" srcId="{7BDD8F51-3B90-42C7-96D5-4E2EF30D08DE}" destId="{92AAE69C-FA36-465D-8489-025A9AB815B2}" srcOrd="0" destOrd="0" parTransId="{8006E40B-F522-42CB-AB4A-35628AC63E43}" sibTransId="{23C039FF-A27A-4E86-AB2D-C28C03B00E82}"/>
    <dgm:cxn modelId="{64714BD9-CB2D-45A2-AA0D-CBAB6E563E8F}" type="presParOf" srcId="{1077CE15-CFC6-4C62-B80A-6CE4B2A91245}" destId="{167164A6-892B-4A14-94B6-C227B0C747B7}" srcOrd="0" destOrd="0" presId="urn:microsoft.com/office/officeart/2008/layout/VerticalCurvedList"/>
    <dgm:cxn modelId="{AF2E4A6D-10B5-47F0-A2A2-6D7742C247F4}" type="presParOf" srcId="{167164A6-892B-4A14-94B6-C227B0C747B7}" destId="{F4CB16FD-D761-4608-8AF0-269AC634CC3C}" srcOrd="0" destOrd="0" presId="urn:microsoft.com/office/officeart/2008/layout/VerticalCurvedList"/>
    <dgm:cxn modelId="{A642B1A8-BBC7-4D1F-BF47-4F1CEE143DEF}" type="presParOf" srcId="{F4CB16FD-D761-4608-8AF0-269AC634CC3C}" destId="{392EA0CB-27C1-4379-BF59-20FD4E0A783F}" srcOrd="0" destOrd="0" presId="urn:microsoft.com/office/officeart/2008/layout/VerticalCurvedList"/>
    <dgm:cxn modelId="{B51F6771-D0C4-4387-AD80-DE92F2270B44}" type="presParOf" srcId="{F4CB16FD-D761-4608-8AF0-269AC634CC3C}" destId="{4C24CA17-EA5A-40E2-B1F0-7460D50DC858}" srcOrd="1" destOrd="0" presId="urn:microsoft.com/office/officeart/2008/layout/VerticalCurvedList"/>
    <dgm:cxn modelId="{3D752353-E871-4B92-8202-ADB253ACB2B2}" type="presParOf" srcId="{F4CB16FD-D761-4608-8AF0-269AC634CC3C}" destId="{AB9EB915-1740-4FC6-A015-67B25D9ADD50}" srcOrd="2" destOrd="0" presId="urn:microsoft.com/office/officeart/2008/layout/VerticalCurvedList"/>
    <dgm:cxn modelId="{A2454FAA-D218-41CA-AC66-64694DAEE393}" type="presParOf" srcId="{F4CB16FD-D761-4608-8AF0-269AC634CC3C}" destId="{0C7B065D-18D0-4732-BD77-8619D8F712F1}" srcOrd="3" destOrd="0" presId="urn:microsoft.com/office/officeart/2008/layout/VerticalCurvedList"/>
    <dgm:cxn modelId="{BF1ED06F-EBB7-4B54-A045-0DBD56FB7F81}" type="presParOf" srcId="{167164A6-892B-4A14-94B6-C227B0C747B7}" destId="{9B8D8776-E22B-4854-B74B-0EAD9661D257}" srcOrd="1" destOrd="0" presId="urn:microsoft.com/office/officeart/2008/layout/VerticalCurvedList"/>
    <dgm:cxn modelId="{90C16DD2-F2D0-47FE-A5D5-4C0D9662831D}" type="presParOf" srcId="{167164A6-892B-4A14-94B6-C227B0C747B7}" destId="{D370A68A-D5AE-4165-91DB-F4E4E3BBF47E}" srcOrd="2" destOrd="0" presId="urn:microsoft.com/office/officeart/2008/layout/VerticalCurvedList"/>
    <dgm:cxn modelId="{34F7E341-D5BE-4ADA-BBF9-270A73BDA3F8}" type="presParOf" srcId="{D370A68A-D5AE-4165-91DB-F4E4E3BBF47E}" destId="{2D9F9161-96B2-46E1-A4AD-70BF171F927F}" srcOrd="0" destOrd="0" presId="urn:microsoft.com/office/officeart/2008/layout/VerticalCurvedList"/>
    <dgm:cxn modelId="{BD220870-C5B1-4552-92EE-567D4E368E03}" type="presParOf" srcId="{167164A6-892B-4A14-94B6-C227B0C747B7}" destId="{1ACB628A-E123-498A-8ED5-78C80016D326}" srcOrd="3" destOrd="0" presId="urn:microsoft.com/office/officeart/2008/layout/VerticalCurvedList"/>
    <dgm:cxn modelId="{8E0CBC30-22FA-4944-84E8-916B8FD68968}" type="presParOf" srcId="{167164A6-892B-4A14-94B6-C227B0C747B7}" destId="{B9472507-FA72-4589-B6BE-D2F2E248A3F7}" srcOrd="4" destOrd="0" presId="urn:microsoft.com/office/officeart/2008/layout/VerticalCurvedList"/>
    <dgm:cxn modelId="{BCD26ECC-FC6F-46DE-B561-3600AFBC52D5}" type="presParOf" srcId="{B9472507-FA72-4589-B6BE-D2F2E248A3F7}" destId="{6BE7AF5D-AD69-44BB-899F-C9D90B73919A}" srcOrd="0" destOrd="0" presId="urn:microsoft.com/office/officeart/2008/layout/VerticalCurvedList"/>
    <dgm:cxn modelId="{8150F007-D980-4B2E-810A-8E95365A980D}" type="presParOf" srcId="{167164A6-892B-4A14-94B6-C227B0C747B7}" destId="{624F211B-881C-4FE7-9DEA-E9489E13B81C}" srcOrd="5" destOrd="0" presId="urn:microsoft.com/office/officeart/2008/layout/VerticalCurvedList"/>
    <dgm:cxn modelId="{D4E276DD-7E6A-4EEC-B669-D16181D6B32A}" type="presParOf" srcId="{167164A6-892B-4A14-94B6-C227B0C747B7}" destId="{0984D156-0558-424D-ADDC-F885A2EDD5DF}" srcOrd="6" destOrd="0" presId="urn:microsoft.com/office/officeart/2008/layout/VerticalCurvedList"/>
    <dgm:cxn modelId="{AA6D8867-5C33-4AAD-8AA9-B8621D1CC1A5}" type="presParOf" srcId="{0984D156-0558-424D-ADDC-F885A2EDD5DF}" destId="{7C24859B-27D5-428C-83D6-3E094F773333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C1E63B20-52C9-4EEE-8DDA-AE68F2E17D47}" type="doc">
      <dgm:prSet loTypeId="urn:microsoft.com/office/officeart/2009/3/layout/PieProcess" loCatId="process" qsTypeId="urn:microsoft.com/office/officeart/2005/8/quickstyle/3d1" qsCatId="3D" csTypeId="urn:microsoft.com/office/officeart/2005/8/colors/accent6_2" csCatId="accent6" phldr="1"/>
      <dgm:spPr/>
      <dgm:t>
        <a:bodyPr/>
        <a:lstStyle/>
        <a:p>
          <a:endParaRPr lang="pt-PT"/>
        </a:p>
      </dgm:t>
    </dgm:pt>
    <dgm:pt modelId="{14FBFAFA-484D-449B-AFC6-1AF86F6C9D8F}">
      <dgm:prSet phldrT="[Texto]"/>
      <dgm:spPr/>
      <dgm:t>
        <a:bodyPr/>
        <a:lstStyle/>
        <a:p>
          <a:r>
            <a:rPr lang="pt-PT" dirty="0"/>
            <a:t>150 rpm/ 3 min</a:t>
          </a:r>
        </a:p>
      </dgm:t>
    </dgm:pt>
    <dgm:pt modelId="{125C6557-9503-457A-AD38-976B5EEFF108}" type="parTrans" cxnId="{6070E88B-52FE-4A6A-85F3-C52322BD44F5}">
      <dgm:prSet/>
      <dgm:spPr/>
      <dgm:t>
        <a:bodyPr/>
        <a:lstStyle/>
        <a:p>
          <a:endParaRPr lang="pt-PT"/>
        </a:p>
      </dgm:t>
    </dgm:pt>
    <dgm:pt modelId="{51DD6D8A-81C4-4B59-973A-29F0CE7739A0}" type="sibTrans" cxnId="{6070E88B-52FE-4A6A-85F3-C52322BD44F5}">
      <dgm:prSet/>
      <dgm:spPr/>
      <dgm:t>
        <a:bodyPr/>
        <a:lstStyle/>
        <a:p>
          <a:endParaRPr lang="pt-PT"/>
        </a:p>
      </dgm:t>
    </dgm:pt>
    <dgm:pt modelId="{F9BAEF4D-D17A-45EA-A8EB-4BF771A8C7AF}">
      <dgm:prSet phldrT="[Texto]"/>
      <dgm:spPr/>
      <dgm:t>
        <a:bodyPr/>
        <a:lstStyle/>
        <a:p>
          <a:r>
            <a:rPr lang="pt-PT" dirty="0" err="1"/>
            <a:t>Coagulation</a:t>
          </a:r>
          <a:r>
            <a:rPr lang="pt-PT" dirty="0"/>
            <a:t>:</a:t>
          </a:r>
        </a:p>
        <a:p>
          <a:r>
            <a:rPr lang="pt-PT" dirty="0" err="1"/>
            <a:t>Rapid</a:t>
          </a:r>
          <a:r>
            <a:rPr lang="pt-PT" dirty="0"/>
            <a:t> </a:t>
          </a:r>
          <a:r>
            <a:rPr lang="pt-PT" dirty="0" err="1"/>
            <a:t>Mix</a:t>
          </a:r>
          <a:endParaRPr lang="pt-PT" dirty="0"/>
        </a:p>
      </dgm:t>
    </dgm:pt>
    <dgm:pt modelId="{EE900AAD-B36B-40EE-88B0-9879247F055B}" type="parTrans" cxnId="{BAC1CFD0-D56E-4920-8176-4E8BA7D45890}">
      <dgm:prSet/>
      <dgm:spPr/>
      <dgm:t>
        <a:bodyPr/>
        <a:lstStyle/>
        <a:p>
          <a:endParaRPr lang="pt-PT"/>
        </a:p>
      </dgm:t>
    </dgm:pt>
    <dgm:pt modelId="{1C477C75-6A73-4A72-935C-89F42F2E10EB}" type="sibTrans" cxnId="{BAC1CFD0-D56E-4920-8176-4E8BA7D45890}">
      <dgm:prSet/>
      <dgm:spPr/>
      <dgm:t>
        <a:bodyPr/>
        <a:lstStyle/>
        <a:p>
          <a:endParaRPr lang="pt-PT"/>
        </a:p>
      </dgm:t>
    </dgm:pt>
    <dgm:pt modelId="{47D6280B-61FD-45B9-8FC1-5FA1BE0BA6A2}">
      <dgm:prSet phldrT="[Texto]"/>
      <dgm:spPr/>
      <dgm:t>
        <a:bodyPr/>
        <a:lstStyle/>
        <a:p>
          <a:r>
            <a:rPr lang="pt-PT" dirty="0"/>
            <a:t>20 rpm/ 20 min</a:t>
          </a:r>
        </a:p>
      </dgm:t>
    </dgm:pt>
    <dgm:pt modelId="{C9E482A3-90E4-4841-AC97-37763D674F33}" type="parTrans" cxnId="{7CB09574-DEC7-4918-8EC6-D33C82FFDD25}">
      <dgm:prSet/>
      <dgm:spPr/>
      <dgm:t>
        <a:bodyPr/>
        <a:lstStyle/>
        <a:p>
          <a:endParaRPr lang="pt-PT"/>
        </a:p>
      </dgm:t>
    </dgm:pt>
    <dgm:pt modelId="{A8CFAE72-BD06-4DD6-8A5C-3432384633C6}" type="sibTrans" cxnId="{7CB09574-DEC7-4918-8EC6-D33C82FFDD25}">
      <dgm:prSet/>
      <dgm:spPr/>
      <dgm:t>
        <a:bodyPr/>
        <a:lstStyle/>
        <a:p>
          <a:endParaRPr lang="pt-PT"/>
        </a:p>
      </dgm:t>
    </dgm:pt>
    <dgm:pt modelId="{A207952E-F210-48EE-BE2B-E458E3AF7029}">
      <dgm:prSet phldrT="[Texto]"/>
      <dgm:spPr/>
      <dgm:t>
        <a:bodyPr/>
        <a:lstStyle/>
        <a:p>
          <a:r>
            <a:rPr lang="pt-PT" dirty="0" err="1"/>
            <a:t>Flocculation</a:t>
          </a:r>
          <a:r>
            <a:rPr lang="pt-PT" dirty="0"/>
            <a:t>:</a:t>
          </a:r>
        </a:p>
      </dgm:t>
    </dgm:pt>
    <dgm:pt modelId="{962E9501-13ED-40A6-A1D0-867BF6F997C8}" type="parTrans" cxnId="{A64A802E-973B-4917-90D4-45FBC6C2D6E9}">
      <dgm:prSet/>
      <dgm:spPr/>
      <dgm:t>
        <a:bodyPr/>
        <a:lstStyle/>
        <a:p>
          <a:endParaRPr lang="pt-PT"/>
        </a:p>
      </dgm:t>
    </dgm:pt>
    <dgm:pt modelId="{7F1885C4-6125-41BE-8B99-16A9E79394CC}" type="sibTrans" cxnId="{A64A802E-973B-4917-90D4-45FBC6C2D6E9}">
      <dgm:prSet/>
      <dgm:spPr/>
      <dgm:t>
        <a:bodyPr/>
        <a:lstStyle/>
        <a:p>
          <a:endParaRPr lang="pt-PT"/>
        </a:p>
      </dgm:t>
    </dgm:pt>
    <dgm:pt modelId="{7E4ADFEB-4CFA-4A46-830C-67BF79FC9825}">
      <dgm:prSet phldrT="[Texto]"/>
      <dgm:spPr/>
      <dgm:t>
        <a:bodyPr/>
        <a:lstStyle/>
        <a:p>
          <a:r>
            <a:rPr lang="pt-PT" dirty="0"/>
            <a:t>12 h</a:t>
          </a:r>
        </a:p>
      </dgm:t>
    </dgm:pt>
    <dgm:pt modelId="{429BD8A4-817F-4CD9-8F2C-1FFE51799738}" type="parTrans" cxnId="{F5395F85-A34C-4546-B543-EA19140D3167}">
      <dgm:prSet/>
      <dgm:spPr/>
      <dgm:t>
        <a:bodyPr/>
        <a:lstStyle/>
        <a:p>
          <a:endParaRPr lang="pt-PT"/>
        </a:p>
      </dgm:t>
    </dgm:pt>
    <dgm:pt modelId="{CE4E8721-4CF4-4242-85ED-6256A920BF90}" type="sibTrans" cxnId="{F5395F85-A34C-4546-B543-EA19140D3167}">
      <dgm:prSet/>
      <dgm:spPr/>
      <dgm:t>
        <a:bodyPr/>
        <a:lstStyle/>
        <a:p>
          <a:endParaRPr lang="pt-PT"/>
        </a:p>
      </dgm:t>
    </dgm:pt>
    <dgm:pt modelId="{A8AA31E9-CE71-4AB7-AE06-A4229773FDAA}">
      <dgm:prSet phldrT="[Texto]"/>
      <dgm:spPr/>
      <dgm:t>
        <a:bodyPr/>
        <a:lstStyle/>
        <a:p>
          <a:r>
            <a:rPr lang="pt-PT" dirty="0" err="1"/>
            <a:t>Decantation</a:t>
          </a:r>
          <a:endParaRPr lang="pt-PT" dirty="0"/>
        </a:p>
      </dgm:t>
    </dgm:pt>
    <dgm:pt modelId="{52985AC1-2AB3-4676-9A38-12B558BFDAFA}" type="parTrans" cxnId="{25BA75EE-7EF3-44EA-9F5C-8E32335257EB}">
      <dgm:prSet/>
      <dgm:spPr/>
      <dgm:t>
        <a:bodyPr/>
        <a:lstStyle/>
        <a:p>
          <a:endParaRPr lang="pt-PT"/>
        </a:p>
      </dgm:t>
    </dgm:pt>
    <dgm:pt modelId="{D655C8B9-FDE8-4C3A-93FB-EC2FB6277472}" type="sibTrans" cxnId="{25BA75EE-7EF3-44EA-9F5C-8E32335257EB}">
      <dgm:prSet/>
      <dgm:spPr/>
      <dgm:t>
        <a:bodyPr/>
        <a:lstStyle/>
        <a:p>
          <a:endParaRPr lang="pt-PT"/>
        </a:p>
      </dgm:t>
    </dgm:pt>
    <dgm:pt modelId="{380D4121-25E3-45DE-835F-F8A5D56CDE1F}">
      <dgm:prSet phldrT="[Texto]"/>
      <dgm:spPr/>
      <dgm:t>
        <a:bodyPr/>
        <a:lstStyle/>
        <a:p>
          <a:r>
            <a:rPr lang="pt-PT" dirty="0"/>
            <a:t>Slow </a:t>
          </a:r>
          <a:r>
            <a:rPr lang="pt-PT" dirty="0" err="1"/>
            <a:t>Mix</a:t>
          </a:r>
          <a:endParaRPr lang="pt-PT" dirty="0"/>
        </a:p>
      </dgm:t>
    </dgm:pt>
    <dgm:pt modelId="{448BB29F-8A11-499A-8F44-9FE55E7A141A}" type="parTrans" cxnId="{53DA5CB2-5C48-4BE4-A0BB-6CCE24A109E7}">
      <dgm:prSet/>
      <dgm:spPr/>
      <dgm:t>
        <a:bodyPr/>
        <a:lstStyle/>
        <a:p>
          <a:endParaRPr lang="pt-PT"/>
        </a:p>
      </dgm:t>
    </dgm:pt>
    <dgm:pt modelId="{1B672307-A084-4C34-ABFE-61B45D0B7C79}" type="sibTrans" cxnId="{53DA5CB2-5C48-4BE4-A0BB-6CCE24A109E7}">
      <dgm:prSet/>
      <dgm:spPr/>
      <dgm:t>
        <a:bodyPr/>
        <a:lstStyle/>
        <a:p>
          <a:endParaRPr lang="pt-PT"/>
        </a:p>
      </dgm:t>
    </dgm:pt>
    <dgm:pt modelId="{09907883-6709-40AA-8399-14B3BFEE2ED6}" type="pres">
      <dgm:prSet presAssocID="{C1E63B20-52C9-4EEE-8DDA-AE68F2E17D47}" presName="Name0" presStyleCnt="0">
        <dgm:presLayoutVars>
          <dgm:chMax val="7"/>
          <dgm:chPref val="7"/>
          <dgm:dir/>
          <dgm:animOne val="branch"/>
          <dgm:animLvl val="lvl"/>
        </dgm:presLayoutVars>
      </dgm:prSet>
      <dgm:spPr/>
    </dgm:pt>
    <dgm:pt modelId="{80753082-3864-403D-B38E-14229B0239DA}" type="pres">
      <dgm:prSet presAssocID="{14FBFAFA-484D-449B-AFC6-1AF86F6C9D8F}" presName="ParentComposite" presStyleCnt="0"/>
      <dgm:spPr/>
    </dgm:pt>
    <dgm:pt modelId="{F6DE6829-1404-40BA-BDA0-F35CE526C1DA}" type="pres">
      <dgm:prSet presAssocID="{14FBFAFA-484D-449B-AFC6-1AF86F6C9D8F}" presName="Chord" presStyleLbl="bgShp" presStyleIdx="0" presStyleCnt="3"/>
      <dgm:spPr/>
    </dgm:pt>
    <dgm:pt modelId="{1D37AE1E-ABA4-42B8-8D6D-3B4094218A9A}" type="pres">
      <dgm:prSet presAssocID="{14FBFAFA-484D-449B-AFC6-1AF86F6C9D8F}" presName="Pie" presStyleLbl="alignNode1" presStyleIdx="0" presStyleCnt="3"/>
      <dgm:spPr/>
    </dgm:pt>
    <dgm:pt modelId="{FFED3F2A-7CDD-416D-82B4-B09A3F60E6AF}" type="pres">
      <dgm:prSet presAssocID="{14FBFAFA-484D-449B-AFC6-1AF86F6C9D8F}" presName="Parent" presStyleLbl="revTx" presStyleIdx="0" presStyleCnt="6">
        <dgm:presLayoutVars>
          <dgm:chMax val="1"/>
          <dgm:chPref val="1"/>
          <dgm:bulletEnabled val="1"/>
        </dgm:presLayoutVars>
      </dgm:prSet>
      <dgm:spPr/>
    </dgm:pt>
    <dgm:pt modelId="{6DACB2E9-58C2-40A3-AB6C-9E00C8CD7072}" type="pres">
      <dgm:prSet presAssocID="{1C477C75-6A73-4A72-935C-89F42F2E10EB}" presName="negSibTrans" presStyleCnt="0"/>
      <dgm:spPr/>
    </dgm:pt>
    <dgm:pt modelId="{3AF478BE-A862-4B78-8E5D-23F92955635B}" type="pres">
      <dgm:prSet presAssocID="{14FBFAFA-484D-449B-AFC6-1AF86F6C9D8F}" presName="composite" presStyleCnt="0"/>
      <dgm:spPr/>
    </dgm:pt>
    <dgm:pt modelId="{3312B58A-B564-4FF6-A0B0-4EFBBFAB9B57}" type="pres">
      <dgm:prSet presAssocID="{14FBFAFA-484D-449B-AFC6-1AF86F6C9D8F}" presName="Child" presStyleLbl="revTx" presStyleIdx="1" presStyleCnt="6">
        <dgm:presLayoutVars>
          <dgm:chMax val="0"/>
          <dgm:chPref val="0"/>
          <dgm:bulletEnabled val="1"/>
        </dgm:presLayoutVars>
      </dgm:prSet>
      <dgm:spPr/>
    </dgm:pt>
    <dgm:pt modelId="{EE69823B-017C-4100-992F-005C64B70E19}" type="pres">
      <dgm:prSet presAssocID="{51DD6D8A-81C4-4B59-973A-29F0CE7739A0}" presName="sibTrans" presStyleCnt="0"/>
      <dgm:spPr/>
    </dgm:pt>
    <dgm:pt modelId="{0EACBBB6-43FC-43EB-8924-BC50F4B3A050}" type="pres">
      <dgm:prSet presAssocID="{47D6280B-61FD-45B9-8FC1-5FA1BE0BA6A2}" presName="ParentComposite" presStyleCnt="0"/>
      <dgm:spPr/>
    </dgm:pt>
    <dgm:pt modelId="{51404C6B-1160-4C0A-8AB8-3B972D15F006}" type="pres">
      <dgm:prSet presAssocID="{47D6280B-61FD-45B9-8FC1-5FA1BE0BA6A2}" presName="Chord" presStyleLbl="bgShp" presStyleIdx="1" presStyleCnt="3"/>
      <dgm:spPr/>
    </dgm:pt>
    <dgm:pt modelId="{D1A520CB-5F39-4AFF-8B97-69028BA16E81}" type="pres">
      <dgm:prSet presAssocID="{47D6280B-61FD-45B9-8FC1-5FA1BE0BA6A2}" presName="Pie" presStyleLbl="alignNode1" presStyleIdx="1" presStyleCnt="3"/>
      <dgm:spPr/>
    </dgm:pt>
    <dgm:pt modelId="{FB557533-614C-469B-B713-07C02E29A5F3}" type="pres">
      <dgm:prSet presAssocID="{47D6280B-61FD-45B9-8FC1-5FA1BE0BA6A2}" presName="Parent" presStyleLbl="revTx" presStyleIdx="2" presStyleCnt="6">
        <dgm:presLayoutVars>
          <dgm:chMax val="1"/>
          <dgm:chPref val="1"/>
          <dgm:bulletEnabled val="1"/>
        </dgm:presLayoutVars>
      </dgm:prSet>
      <dgm:spPr/>
    </dgm:pt>
    <dgm:pt modelId="{525DE6BA-22A2-46A8-AB5C-4BED447B481B}" type="pres">
      <dgm:prSet presAssocID="{7F1885C4-6125-41BE-8B99-16A9E79394CC}" presName="negSibTrans" presStyleCnt="0"/>
      <dgm:spPr/>
    </dgm:pt>
    <dgm:pt modelId="{18613609-F730-4C7F-BC29-1D6E8AC867B4}" type="pres">
      <dgm:prSet presAssocID="{47D6280B-61FD-45B9-8FC1-5FA1BE0BA6A2}" presName="composite" presStyleCnt="0"/>
      <dgm:spPr/>
    </dgm:pt>
    <dgm:pt modelId="{7E752625-DD6C-4700-8CEC-EAEE96759B18}" type="pres">
      <dgm:prSet presAssocID="{47D6280B-61FD-45B9-8FC1-5FA1BE0BA6A2}" presName="Child" presStyleLbl="revTx" presStyleIdx="3" presStyleCnt="6">
        <dgm:presLayoutVars>
          <dgm:chMax val="0"/>
          <dgm:chPref val="0"/>
          <dgm:bulletEnabled val="1"/>
        </dgm:presLayoutVars>
      </dgm:prSet>
      <dgm:spPr/>
    </dgm:pt>
    <dgm:pt modelId="{24FFADF4-FF64-49BD-8FE9-291EFC6BB942}" type="pres">
      <dgm:prSet presAssocID="{A8CFAE72-BD06-4DD6-8A5C-3432384633C6}" presName="sibTrans" presStyleCnt="0"/>
      <dgm:spPr/>
    </dgm:pt>
    <dgm:pt modelId="{1D1BCEF1-E629-42BA-BAC3-21D6BC4D3F53}" type="pres">
      <dgm:prSet presAssocID="{7E4ADFEB-4CFA-4A46-830C-67BF79FC9825}" presName="ParentComposite" presStyleCnt="0"/>
      <dgm:spPr/>
    </dgm:pt>
    <dgm:pt modelId="{EBCCFD8E-F1C9-470A-8D09-BE3FA5BA74C3}" type="pres">
      <dgm:prSet presAssocID="{7E4ADFEB-4CFA-4A46-830C-67BF79FC9825}" presName="Chord" presStyleLbl="bgShp" presStyleIdx="2" presStyleCnt="3"/>
      <dgm:spPr/>
    </dgm:pt>
    <dgm:pt modelId="{F85DFBF0-F855-4AB4-996F-442FADFAEC0F}" type="pres">
      <dgm:prSet presAssocID="{7E4ADFEB-4CFA-4A46-830C-67BF79FC9825}" presName="Pie" presStyleLbl="alignNode1" presStyleIdx="2" presStyleCnt="3"/>
      <dgm:spPr/>
    </dgm:pt>
    <dgm:pt modelId="{B2DCEA86-C2FB-4AF5-AAEC-AB7C891CB68E}" type="pres">
      <dgm:prSet presAssocID="{7E4ADFEB-4CFA-4A46-830C-67BF79FC9825}" presName="Parent" presStyleLbl="revTx" presStyleIdx="4" presStyleCnt="6">
        <dgm:presLayoutVars>
          <dgm:chMax val="1"/>
          <dgm:chPref val="1"/>
          <dgm:bulletEnabled val="1"/>
        </dgm:presLayoutVars>
      </dgm:prSet>
      <dgm:spPr/>
    </dgm:pt>
    <dgm:pt modelId="{C28B5CE1-810F-48FC-A458-98463B76B470}" type="pres">
      <dgm:prSet presAssocID="{D655C8B9-FDE8-4C3A-93FB-EC2FB6277472}" presName="negSibTrans" presStyleCnt="0"/>
      <dgm:spPr/>
    </dgm:pt>
    <dgm:pt modelId="{F73A9B81-BB0E-49C9-BEA9-5E44DAF309CE}" type="pres">
      <dgm:prSet presAssocID="{7E4ADFEB-4CFA-4A46-830C-67BF79FC9825}" presName="composite" presStyleCnt="0"/>
      <dgm:spPr/>
    </dgm:pt>
    <dgm:pt modelId="{E44F4E6F-08E8-486D-8939-B1D192E6B9D3}" type="pres">
      <dgm:prSet presAssocID="{7E4ADFEB-4CFA-4A46-830C-67BF79FC9825}" presName="Child" presStyleLbl="revTx" presStyleIdx="5" presStyleCnt="6">
        <dgm:presLayoutVars>
          <dgm:chMax val="0"/>
          <dgm:chPref val="0"/>
          <dgm:bulletEnabled val="1"/>
        </dgm:presLayoutVars>
      </dgm:prSet>
      <dgm:spPr/>
    </dgm:pt>
  </dgm:ptLst>
  <dgm:cxnLst>
    <dgm:cxn modelId="{1A696E0F-BD9E-46BF-B112-EA31E0902C3D}" type="presOf" srcId="{380D4121-25E3-45DE-835F-F8A5D56CDE1F}" destId="{7E752625-DD6C-4700-8CEC-EAEE96759B18}" srcOrd="0" destOrd="1" presId="urn:microsoft.com/office/officeart/2009/3/layout/PieProcess"/>
    <dgm:cxn modelId="{3D238119-021C-4160-99E8-64B8C89FABFF}" type="presOf" srcId="{F9BAEF4D-D17A-45EA-A8EB-4BF771A8C7AF}" destId="{3312B58A-B564-4FF6-A0B0-4EFBBFAB9B57}" srcOrd="0" destOrd="0" presId="urn:microsoft.com/office/officeart/2009/3/layout/PieProcess"/>
    <dgm:cxn modelId="{A64A802E-973B-4917-90D4-45FBC6C2D6E9}" srcId="{47D6280B-61FD-45B9-8FC1-5FA1BE0BA6A2}" destId="{A207952E-F210-48EE-BE2B-E458E3AF7029}" srcOrd="0" destOrd="0" parTransId="{962E9501-13ED-40A6-A1D0-867BF6F997C8}" sibTransId="{7F1885C4-6125-41BE-8B99-16A9E79394CC}"/>
    <dgm:cxn modelId="{5684834E-E687-4187-9A46-566CA6996FFB}" type="presOf" srcId="{47D6280B-61FD-45B9-8FC1-5FA1BE0BA6A2}" destId="{FB557533-614C-469B-B713-07C02E29A5F3}" srcOrd="0" destOrd="0" presId="urn:microsoft.com/office/officeart/2009/3/layout/PieProcess"/>
    <dgm:cxn modelId="{7CB09574-DEC7-4918-8EC6-D33C82FFDD25}" srcId="{C1E63B20-52C9-4EEE-8DDA-AE68F2E17D47}" destId="{47D6280B-61FD-45B9-8FC1-5FA1BE0BA6A2}" srcOrd="1" destOrd="0" parTransId="{C9E482A3-90E4-4841-AC97-37763D674F33}" sibTransId="{A8CFAE72-BD06-4DD6-8A5C-3432384633C6}"/>
    <dgm:cxn modelId="{F5395F85-A34C-4546-B543-EA19140D3167}" srcId="{C1E63B20-52C9-4EEE-8DDA-AE68F2E17D47}" destId="{7E4ADFEB-4CFA-4A46-830C-67BF79FC9825}" srcOrd="2" destOrd="0" parTransId="{429BD8A4-817F-4CD9-8F2C-1FFE51799738}" sibTransId="{CE4E8721-4CF4-4242-85ED-6256A920BF90}"/>
    <dgm:cxn modelId="{6070E88B-52FE-4A6A-85F3-C52322BD44F5}" srcId="{C1E63B20-52C9-4EEE-8DDA-AE68F2E17D47}" destId="{14FBFAFA-484D-449B-AFC6-1AF86F6C9D8F}" srcOrd="0" destOrd="0" parTransId="{125C6557-9503-457A-AD38-976B5EEFF108}" sibTransId="{51DD6D8A-81C4-4B59-973A-29F0CE7739A0}"/>
    <dgm:cxn modelId="{0689AEA0-49E7-41B8-ADC9-2113B3BFE6E1}" type="presOf" srcId="{14FBFAFA-484D-449B-AFC6-1AF86F6C9D8F}" destId="{FFED3F2A-7CDD-416D-82B4-B09A3F60E6AF}" srcOrd="0" destOrd="0" presId="urn:microsoft.com/office/officeart/2009/3/layout/PieProcess"/>
    <dgm:cxn modelId="{53DA5CB2-5C48-4BE4-A0BB-6CCE24A109E7}" srcId="{47D6280B-61FD-45B9-8FC1-5FA1BE0BA6A2}" destId="{380D4121-25E3-45DE-835F-F8A5D56CDE1F}" srcOrd="1" destOrd="0" parTransId="{448BB29F-8A11-499A-8F44-9FE55E7A141A}" sibTransId="{1B672307-A084-4C34-ABFE-61B45D0B7C79}"/>
    <dgm:cxn modelId="{003315D0-6705-4DD7-AA31-DBAD98739527}" type="presOf" srcId="{C1E63B20-52C9-4EEE-8DDA-AE68F2E17D47}" destId="{09907883-6709-40AA-8399-14B3BFEE2ED6}" srcOrd="0" destOrd="0" presId="urn:microsoft.com/office/officeart/2009/3/layout/PieProcess"/>
    <dgm:cxn modelId="{BAC1CFD0-D56E-4920-8176-4E8BA7D45890}" srcId="{14FBFAFA-484D-449B-AFC6-1AF86F6C9D8F}" destId="{F9BAEF4D-D17A-45EA-A8EB-4BF771A8C7AF}" srcOrd="0" destOrd="0" parTransId="{EE900AAD-B36B-40EE-88B0-9879247F055B}" sibTransId="{1C477C75-6A73-4A72-935C-89F42F2E10EB}"/>
    <dgm:cxn modelId="{30C8CDD5-62A8-49CF-B874-54161F352116}" type="presOf" srcId="{A207952E-F210-48EE-BE2B-E458E3AF7029}" destId="{7E752625-DD6C-4700-8CEC-EAEE96759B18}" srcOrd="0" destOrd="0" presId="urn:microsoft.com/office/officeart/2009/3/layout/PieProcess"/>
    <dgm:cxn modelId="{ECE233D9-9435-47F8-A67A-2A85723596F2}" type="presOf" srcId="{A8AA31E9-CE71-4AB7-AE06-A4229773FDAA}" destId="{E44F4E6F-08E8-486D-8939-B1D192E6B9D3}" srcOrd="0" destOrd="0" presId="urn:microsoft.com/office/officeart/2009/3/layout/PieProcess"/>
    <dgm:cxn modelId="{8A6293EA-FDA7-4967-BEA2-7A24A9B139FF}" type="presOf" srcId="{7E4ADFEB-4CFA-4A46-830C-67BF79FC9825}" destId="{B2DCEA86-C2FB-4AF5-AAEC-AB7C891CB68E}" srcOrd="0" destOrd="0" presId="urn:microsoft.com/office/officeart/2009/3/layout/PieProcess"/>
    <dgm:cxn modelId="{25BA75EE-7EF3-44EA-9F5C-8E32335257EB}" srcId="{7E4ADFEB-4CFA-4A46-830C-67BF79FC9825}" destId="{A8AA31E9-CE71-4AB7-AE06-A4229773FDAA}" srcOrd="0" destOrd="0" parTransId="{52985AC1-2AB3-4676-9A38-12B558BFDAFA}" sibTransId="{D655C8B9-FDE8-4C3A-93FB-EC2FB6277472}"/>
    <dgm:cxn modelId="{654995BD-4ED4-4536-9164-90DACC368686}" type="presParOf" srcId="{09907883-6709-40AA-8399-14B3BFEE2ED6}" destId="{80753082-3864-403D-B38E-14229B0239DA}" srcOrd="0" destOrd="0" presId="urn:microsoft.com/office/officeart/2009/3/layout/PieProcess"/>
    <dgm:cxn modelId="{71514B06-C6B1-47F6-B124-5482B935C94D}" type="presParOf" srcId="{80753082-3864-403D-B38E-14229B0239DA}" destId="{F6DE6829-1404-40BA-BDA0-F35CE526C1DA}" srcOrd="0" destOrd="0" presId="urn:microsoft.com/office/officeart/2009/3/layout/PieProcess"/>
    <dgm:cxn modelId="{C35C7509-B831-43CB-931D-15B9FDFE7696}" type="presParOf" srcId="{80753082-3864-403D-B38E-14229B0239DA}" destId="{1D37AE1E-ABA4-42B8-8D6D-3B4094218A9A}" srcOrd="1" destOrd="0" presId="urn:microsoft.com/office/officeart/2009/3/layout/PieProcess"/>
    <dgm:cxn modelId="{39742C22-E875-4597-8AC1-EC010B97E517}" type="presParOf" srcId="{80753082-3864-403D-B38E-14229B0239DA}" destId="{FFED3F2A-7CDD-416D-82B4-B09A3F60E6AF}" srcOrd="2" destOrd="0" presId="urn:microsoft.com/office/officeart/2009/3/layout/PieProcess"/>
    <dgm:cxn modelId="{46B4AEC5-E7CE-4403-82A2-2AC3408B3796}" type="presParOf" srcId="{09907883-6709-40AA-8399-14B3BFEE2ED6}" destId="{6DACB2E9-58C2-40A3-AB6C-9E00C8CD7072}" srcOrd="1" destOrd="0" presId="urn:microsoft.com/office/officeart/2009/3/layout/PieProcess"/>
    <dgm:cxn modelId="{163D9F37-5165-4A93-A205-1E5E55B3920E}" type="presParOf" srcId="{09907883-6709-40AA-8399-14B3BFEE2ED6}" destId="{3AF478BE-A862-4B78-8E5D-23F92955635B}" srcOrd="2" destOrd="0" presId="urn:microsoft.com/office/officeart/2009/3/layout/PieProcess"/>
    <dgm:cxn modelId="{72961F81-7FD3-4B8E-AFBB-3F1E9DE6CA41}" type="presParOf" srcId="{3AF478BE-A862-4B78-8E5D-23F92955635B}" destId="{3312B58A-B564-4FF6-A0B0-4EFBBFAB9B57}" srcOrd="0" destOrd="0" presId="urn:microsoft.com/office/officeart/2009/3/layout/PieProcess"/>
    <dgm:cxn modelId="{E1911D83-648C-4FB1-AE5F-CAFCA70827C9}" type="presParOf" srcId="{09907883-6709-40AA-8399-14B3BFEE2ED6}" destId="{EE69823B-017C-4100-992F-005C64B70E19}" srcOrd="3" destOrd="0" presId="urn:microsoft.com/office/officeart/2009/3/layout/PieProcess"/>
    <dgm:cxn modelId="{120C4816-B1F0-45BF-BE83-9B44B5F27329}" type="presParOf" srcId="{09907883-6709-40AA-8399-14B3BFEE2ED6}" destId="{0EACBBB6-43FC-43EB-8924-BC50F4B3A050}" srcOrd="4" destOrd="0" presId="urn:microsoft.com/office/officeart/2009/3/layout/PieProcess"/>
    <dgm:cxn modelId="{193DE1D1-32C6-410E-8AEC-D2B1C80C0372}" type="presParOf" srcId="{0EACBBB6-43FC-43EB-8924-BC50F4B3A050}" destId="{51404C6B-1160-4C0A-8AB8-3B972D15F006}" srcOrd="0" destOrd="0" presId="urn:microsoft.com/office/officeart/2009/3/layout/PieProcess"/>
    <dgm:cxn modelId="{E7F52CD5-A27C-4806-A8A2-3FF0354D0D1E}" type="presParOf" srcId="{0EACBBB6-43FC-43EB-8924-BC50F4B3A050}" destId="{D1A520CB-5F39-4AFF-8B97-69028BA16E81}" srcOrd="1" destOrd="0" presId="urn:microsoft.com/office/officeart/2009/3/layout/PieProcess"/>
    <dgm:cxn modelId="{7B7A7F29-D468-4419-A862-4AE66BF23BF4}" type="presParOf" srcId="{0EACBBB6-43FC-43EB-8924-BC50F4B3A050}" destId="{FB557533-614C-469B-B713-07C02E29A5F3}" srcOrd="2" destOrd="0" presId="urn:microsoft.com/office/officeart/2009/3/layout/PieProcess"/>
    <dgm:cxn modelId="{85DB2815-12CB-43F0-8F4A-D5BD1DCE6B92}" type="presParOf" srcId="{09907883-6709-40AA-8399-14B3BFEE2ED6}" destId="{525DE6BA-22A2-46A8-AB5C-4BED447B481B}" srcOrd="5" destOrd="0" presId="urn:microsoft.com/office/officeart/2009/3/layout/PieProcess"/>
    <dgm:cxn modelId="{57258CC0-629E-4A00-A386-3B036A553E57}" type="presParOf" srcId="{09907883-6709-40AA-8399-14B3BFEE2ED6}" destId="{18613609-F730-4C7F-BC29-1D6E8AC867B4}" srcOrd="6" destOrd="0" presId="urn:microsoft.com/office/officeart/2009/3/layout/PieProcess"/>
    <dgm:cxn modelId="{256C70FC-BB09-450A-AEFC-5BC51C93EFB9}" type="presParOf" srcId="{18613609-F730-4C7F-BC29-1D6E8AC867B4}" destId="{7E752625-DD6C-4700-8CEC-EAEE96759B18}" srcOrd="0" destOrd="0" presId="urn:microsoft.com/office/officeart/2009/3/layout/PieProcess"/>
    <dgm:cxn modelId="{2CE0C067-95EC-4EA5-8A2D-AACE3BF73E64}" type="presParOf" srcId="{09907883-6709-40AA-8399-14B3BFEE2ED6}" destId="{24FFADF4-FF64-49BD-8FE9-291EFC6BB942}" srcOrd="7" destOrd="0" presId="urn:microsoft.com/office/officeart/2009/3/layout/PieProcess"/>
    <dgm:cxn modelId="{3C414895-315F-423A-BDB2-3F0221B6B79E}" type="presParOf" srcId="{09907883-6709-40AA-8399-14B3BFEE2ED6}" destId="{1D1BCEF1-E629-42BA-BAC3-21D6BC4D3F53}" srcOrd="8" destOrd="0" presId="urn:microsoft.com/office/officeart/2009/3/layout/PieProcess"/>
    <dgm:cxn modelId="{75943427-6E3F-44E2-83EA-7B543ACAAF79}" type="presParOf" srcId="{1D1BCEF1-E629-42BA-BAC3-21D6BC4D3F53}" destId="{EBCCFD8E-F1C9-470A-8D09-BE3FA5BA74C3}" srcOrd="0" destOrd="0" presId="urn:microsoft.com/office/officeart/2009/3/layout/PieProcess"/>
    <dgm:cxn modelId="{3AE54FA2-FB08-4C36-9156-0151A11F6E5F}" type="presParOf" srcId="{1D1BCEF1-E629-42BA-BAC3-21D6BC4D3F53}" destId="{F85DFBF0-F855-4AB4-996F-442FADFAEC0F}" srcOrd="1" destOrd="0" presId="urn:microsoft.com/office/officeart/2009/3/layout/PieProcess"/>
    <dgm:cxn modelId="{CA27EB01-4AA1-4818-AFDF-EF5FE4174753}" type="presParOf" srcId="{1D1BCEF1-E629-42BA-BAC3-21D6BC4D3F53}" destId="{B2DCEA86-C2FB-4AF5-AAEC-AB7C891CB68E}" srcOrd="2" destOrd="0" presId="urn:microsoft.com/office/officeart/2009/3/layout/PieProcess"/>
    <dgm:cxn modelId="{CDAC4645-163C-4189-B562-16A266F41467}" type="presParOf" srcId="{09907883-6709-40AA-8399-14B3BFEE2ED6}" destId="{C28B5CE1-810F-48FC-A458-98463B76B470}" srcOrd="9" destOrd="0" presId="urn:microsoft.com/office/officeart/2009/3/layout/PieProcess"/>
    <dgm:cxn modelId="{A5E1175E-0504-4CF3-861E-8B6837675465}" type="presParOf" srcId="{09907883-6709-40AA-8399-14B3BFEE2ED6}" destId="{F73A9B81-BB0E-49C9-BEA9-5E44DAF309CE}" srcOrd="10" destOrd="0" presId="urn:microsoft.com/office/officeart/2009/3/layout/PieProcess"/>
    <dgm:cxn modelId="{BBE2D85C-6045-405C-837F-9397FB55AF2B}" type="presParOf" srcId="{F73A9B81-BB0E-49C9-BEA9-5E44DAF309CE}" destId="{E44F4E6F-08E8-486D-8939-B1D192E6B9D3}" srcOrd="0" destOrd="0" presId="urn:microsoft.com/office/officeart/2009/3/layout/PieProcess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17BB3AF2-7300-4024-B0BF-B1A748D5C737}" type="doc">
      <dgm:prSet loTypeId="urn:microsoft.com/office/officeart/2005/8/layout/list1" loCatId="list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pt-PT"/>
        </a:p>
      </dgm:t>
    </dgm:pt>
    <dgm:pt modelId="{BA7C5A83-AFD7-4773-A852-D7E15426204F}">
      <dgm:prSet phldrT="[Texto]" custT="1"/>
      <dgm:spPr/>
      <dgm:t>
        <a:bodyPr/>
        <a:lstStyle/>
        <a:p>
          <a:r>
            <a:rPr lang="pt-PT" sz="1200" dirty="0"/>
            <a:t>[</a:t>
          </a:r>
          <a:r>
            <a:rPr lang="pt-PT" sz="1200" dirty="0" err="1"/>
            <a:t>potassium</a:t>
          </a:r>
          <a:r>
            <a:rPr lang="pt-PT" sz="1200" dirty="0"/>
            <a:t> </a:t>
          </a:r>
          <a:r>
            <a:rPr lang="pt-PT" sz="1200" dirty="0" err="1"/>
            <a:t>caseinate</a:t>
          </a:r>
          <a:r>
            <a:rPr lang="pt-PT" sz="1200" dirty="0"/>
            <a:t>] = 0.4 g/L, [</a:t>
          </a:r>
          <a:r>
            <a:rPr lang="pt-PT" sz="1200" dirty="0" err="1"/>
            <a:t>bentonite</a:t>
          </a:r>
          <a:r>
            <a:rPr lang="pt-PT" sz="1200" dirty="0"/>
            <a:t>] = [PVPP] = 0.1 g/L, pH = 3.0, </a:t>
          </a:r>
          <a:r>
            <a:rPr lang="pt-PT" sz="1200" dirty="0" err="1"/>
            <a:t>rapid</a:t>
          </a:r>
          <a:r>
            <a:rPr lang="pt-PT" sz="1200" dirty="0"/>
            <a:t> </a:t>
          </a:r>
          <a:r>
            <a:rPr lang="pt-PT" sz="1200" dirty="0" err="1"/>
            <a:t>mix</a:t>
          </a:r>
          <a:r>
            <a:rPr lang="pt-PT" sz="1200" dirty="0"/>
            <a:t> (rpm/min) = 150/3, slow </a:t>
          </a:r>
          <a:r>
            <a:rPr lang="pt-PT" sz="1200" dirty="0" err="1"/>
            <a:t>mix</a:t>
          </a:r>
          <a:r>
            <a:rPr lang="pt-PT" sz="1200" dirty="0"/>
            <a:t> (rpm/min) = 20/20, </a:t>
          </a:r>
          <a:r>
            <a:rPr lang="pt-PT" sz="1200" dirty="0" err="1"/>
            <a:t>sedimentation</a:t>
          </a:r>
          <a:r>
            <a:rPr lang="pt-PT" sz="1200" dirty="0"/>
            <a:t> time = 12 h</a:t>
          </a:r>
        </a:p>
      </dgm:t>
    </dgm:pt>
    <dgm:pt modelId="{988D5415-3B53-4672-A6B8-0EAD7B2D9AC6}" type="parTrans" cxnId="{AB1D284D-1E5F-42BC-A46E-0FBB08D17C42}">
      <dgm:prSet/>
      <dgm:spPr/>
      <dgm:t>
        <a:bodyPr/>
        <a:lstStyle/>
        <a:p>
          <a:endParaRPr lang="pt-PT" sz="1200"/>
        </a:p>
      </dgm:t>
    </dgm:pt>
    <dgm:pt modelId="{578AF17B-803C-43F5-8BF7-400DD2683EDA}" type="sibTrans" cxnId="{AB1D284D-1E5F-42BC-A46E-0FBB08D17C42}">
      <dgm:prSet/>
      <dgm:spPr/>
      <dgm:t>
        <a:bodyPr/>
        <a:lstStyle/>
        <a:p>
          <a:endParaRPr lang="pt-PT" sz="1200"/>
        </a:p>
      </dgm:t>
    </dgm:pt>
    <dgm:pt modelId="{D01FA9CD-9289-471F-AC3D-3FFCD6CE48AD}" type="pres">
      <dgm:prSet presAssocID="{17BB3AF2-7300-4024-B0BF-B1A748D5C737}" presName="linear" presStyleCnt="0">
        <dgm:presLayoutVars>
          <dgm:dir/>
          <dgm:animLvl val="lvl"/>
          <dgm:resizeHandles val="exact"/>
        </dgm:presLayoutVars>
      </dgm:prSet>
      <dgm:spPr/>
    </dgm:pt>
    <dgm:pt modelId="{E1A0AE5F-2613-4E5E-9EC6-0ECBA3DBD759}" type="pres">
      <dgm:prSet presAssocID="{BA7C5A83-AFD7-4773-A852-D7E15426204F}" presName="parentLin" presStyleCnt="0"/>
      <dgm:spPr/>
    </dgm:pt>
    <dgm:pt modelId="{DAF16D68-53B3-4783-97A0-E53D10D19E90}" type="pres">
      <dgm:prSet presAssocID="{BA7C5A83-AFD7-4773-A852-D7E15426204F}" presName="parentLeftMargin" presStyleLbl="node1" presStyleIdx="0" presStyleCnt="1"/>
      <dgm:spPr/>
    </dgm:pt>
    <dgm:pt modelId="{7A6EF044-F346-4911-9EAF-634873ED8DB1}" type="pres">
      <dgm:prSet presAssocID="{BA7C5A83-AFD7-4773-A852-D7E15426204F}" presName="parentText" presStyleLbl="node1" presStyleIdx="0" presStyleCnt="1" custScaleX="142857">
        <dgm:presLayoutVars>
          <dgm:chMax val="0"/>
          <dgm:bulletEnabled val="1"/>
        </dgm:presLayoutVars>
      </dgm:prSet>
      <dgm:spPr/>
    </dgm:pt>
    <dgm:pt modelId="{11FFA6EE-4B03-4280-BBB0-D89452FAEA83}" type="pres">
      <dgm:prSet presAssocID="{BA7C5A83-AFD7-4773-A852-D7E15426204F}" presName="negativeSpace" presStyleCnt="0"/>
      <dgm:spPr/>
    </dgm:pt>
    <dgm:pt modelId="{B5A3BA79-E7BE-4A70-80DF-2EFC6E20FAA0}" type="pres">
      <dgm:prSet presAssocID="{BA7C5A83-AFD7-4773-A852-D7E15426204F}" presName="childText" presStyleLbl="conFgAcc1" presStyleIdx="0" presStyleCnt="1">
        <dgm:presLayoutVars>
          <dgm:bulletEnabled val="1"/>
        </dgm:presLayoutVars>
      </dgm:prSet>
      <dgm:spPr/>
    </dgm:pt>
  </dgm:ptLst>
  <dgm:cxnLst>
    <dgm:cxn modelId="{BB491731-BD3B-43D0-A52E-2B9497B8876D}" type="presOf" srcId="{BA7C5A83-AFD7-4773-A852-D7E15426204F}" destId="{DAF16D68-53B3-4783-97A0-E53D10D19E90}" srcOrd="0" destOrd="0" presId="urn:microsoft.com/office/officeart/2005/8/layout/list1"/>
    <dgm:cxn modelId="{6D7C2A68-A623-4D35-8862-DEBD3610DBE5}" type="presOf" srcId="{17BB3AF2-7300-4024-B0BF-B1A748D5C737}" destId="{D01FA9CD-9289-471F-AC3D-3FFCD6CE48AD}" srcOrd="0" destOrd="0" presId="urn:microsoft.com/office/officeart/2005/8/layout/list1"/>
    <dgm:cxn modelId="{AB1D284D-1E5F-42BC-A46E-0FBB08D17C42}" srcId="{17BB3AF2-7300-4024-B0BF-B1A748D5C737}" destId="{BA7C5A83-AFD7-4773-A852-D7E15426204F}" srcOrd="0" destOrd="0" parTransId="{988D5415-3B53-4672-A6B8-0EAD7B2D9AC6}" sibTransId="{578AF17B-803C-43F5-8BF7-400DD2683EDA}"/>
    <dgm:cxn modelId="{2BB3C37D-8C2E-42BE-AD27-2D01C95F05A9}" type="presOf" srcId="{BA7C5A83-AFD7-4773-A852-D7E15426204F}" destId="{7A6EF044-F346-4911-9EAF-634873ED8DB1}" srcOrd="1" destOrd="0" presId="urn:microsoft.com/office/officeart/2005/8/layout/list1"/>
    <dgm:cxn modelId="{93A4041B-A3DB-426D-B4C8-24027A3F6A01}" type="presParOf" srcId="{D01FA9CD-9289-471F-AC3D-3FFCD6CE48AD}" destId="{E1A0AE5F-2613-4E5E-9EC6-0ECBA3DBD759}" srcOrd="0" destOrd="0" presId="urn:microsoft.com/office/officeart/2005/8/layout/list1"/>
    <dgm:cxn modelId="{56687BAC-4AAB-46A5-BF5C-54356F025E4D}" type="presParOf" srcId="{E1A0AE5F-2613-4E5E-9EC6-0ECBA3DBD759}" destId="{DAF16D68-53B3-4783-97A0-E53D10D19E90}" srcOrd="0" destOrd="0" presId="urn:microsoft.com/office/officeart/2005/8/layout/list1"/>
    <dgm:cxn modelId="{235277A4-9982-4AC1-9AB6-3AA39AF32158}" type="presParOf" srcId="{E1A0AE5F-2613-4E5E-9EC6-0ECBA3DBD759}" destId="{7A6EF044-F346-4911-9EAF-634873ED8DB1}" srcOrd="1" destOrd="0" presId="urn:microsoft.com/office/officeart/2005/8/layout/list1"/>
    <dgm:cxn modelId="{0BB04D25-3CB5-4C63-9CAD-E124707E29F6}" type="presParOf" srcId="{D01FA9CD-9289-471F-AC3D-3FFCD6CE48AD}" destId="{11FFA6EE-4B03-4280-BBB0-D89452FAEA83}" srcOrd="1" destOrd="0" presId="urn:microsoft.com/office/officeart/2005/8/layout/list1"/>
    <dgm:cxn modelId="{95B7B673-ECBE-4132-8242-13CA89A39083}" type="presParOf" srcId="{D01FA9CD-9289-471F-AC3D-3FFCD6CE48AD}" destId="{B5A3BA79-E7BE-4A70-80DF-2EFC6E20FAA0}" srcOrd="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23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FC71815E-C997-4B60-9F4E-5888A957563C}" type="doc">
      <dgm:prSet loTypeId="urn:microsoft.com/office/officeart/2005/8/layout/vList2" loCatId="list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pt-PT"/>
        </a:p>
      </dgm:t>
    </dgm:pt>
    <dgm:pt modelId="{F394611F-D489-4232-B31B-850A342D4AC7}">
      <dgm:prSet phldrT="[Texto]" custT="1"/>
      <dgm:spPr/>
      <dgm:t>
        <a:bodyPr/>
        <a:lstStyle/>
        <a:p>
          <a:pPr algn="just"/>
          <a:r>
            <a:rPr lang="pt-PT" sz="1600" dirty="0"/>
            <a:t>[SPS] = 51.96 </a:t>
          </a:r>
          <a:r>
            <a:rPr lang="pt-PT" sz="1600" dirty="0" err="1"/>
            <a:t>mM</a:t>
          </a:r>
          <a:r>
            <a:rPr lang="pt-PT" sz="1600" dirty="0"/>
            <a:t>, [Fe</a:t>
          </a:r>
          <a:r>
            <a:rPr lang="pt-PT" sz="1600" baseline="30000" dirty="0"/>
            <a:t>2+</a:t>
          </a:r>
          <a:r>
            <a:rPr lang="pt-PT" sz="1600" dirty="0"/>
            <a:t>] = 0,90 </a:t>
          </a:r>
          <a:r>
            <a:rPr lang="pt-PT" sz="1600" dirty="0" err="1"/>
            <a:t>mM</a:t>
          </a:r>
          <a:r>
            <a:rPr lang="pt-PT" sz="1600" dirty="0"/>
            <a:t>, pH = 3.0, </a:t>
          </a:r>
          <a:r>
            <a:rPr lang="pt-PT" sz="1600" dirty="0" err="1"/>
            <a:t>radiation</a:t>
          </a:r>
          <a:r>
            <a:rPr lang="pt-PT" sz="1600" dirty="0"/>
            <a:t> UV-A (365 </a:t>
          </a:r>
          <a:r>
            <a:rPr lang="pt-PT" sz="1600" dirty="0" err="1"/>
            <a:t>nm</a:t>
          </a:r>
          <a:r>
            <a:rPr lang="pt-PT" sz="1600" dirty="0"/>
            <a:t>), </a:t>
          </a:r>
          <a:r>
            <a:rPr lang="pt-PT" sz="1600" dirty="0" err="1"/>
            <a:t>Temperature</a:t>
          </a:r>
          <a:r>
            <a:rPr lang="pt-PT" sz="1600" dirty="0"/>
            <a:t> = 298 K, t = 300 min</a:t>
          </a:r>
        </a:p>
      </dgm:t>
    </dgm:pt>
    <dgm:pt modelId="{EEED2AB3-5395-49BD-8E32-9E946FE3DB4F}" type="parTrans" cxnId="{E3FC0CC7-6772-4BB4-A49F-C68F7AEE8984}">
      <dgm:prSet/>
      <dgm:spPr/>
      <dgm:t>
        <a:bodyPr/>
        <a:lstStyle/>
        <a:p>
          <a:endParaRPr lang="pt-PT" sz="1600"/>
        </a:p>
      </dgm:t>
    </dgm:pt>
    <dgm:pt modelId="{C8653006-0188-4F9D-9353-525FC41F6F16}" type="sibTrans" cxnId="{E3FC0CC7-6772-4BB4-A49F-C68F7AEE8984}">
      <dgm:prSet/>
      <dgm:spPr/>
      <dgm:t>
        <a:bodyPr/>
        <a:lstStyle/>
        <a:p>
          <a:endParaRPr lang="pt-PT" sz="1600"/>
        </a:p>
      </dgm:t>
    </dgm:pt>
    <dgm:pt modelId="{EEDED84F-79D6-46B3-BBED-D19F8D58E28F}" type="pres">
      <dgm:prSet presAssocID="{FC71815E-C997-4B60-9F4E-5888A957563C}" presName="linear" presStyleCnt="0">
        <dgm:presLayoutVars>
          <dgm:animLvl val="lvl"/>
          <dgm:resizeHandles val="exact"/>
        </dgm:presLayoutVars>
      </dgm:prSet>
      <dgm:spPr/>
    </dgm:pt>
    <dgm:pt modelId="{3E5028DB-A674-413F-8C06-B90FEFBE4E25}" type="pres">
      <dgm:prSet presAssocID="{F394611F-D489-4232-B31B-850A342D4AC7}" presName="parentText" presStyleLbl="node1" presStyleIdx="0" presStyleCnt="1">
        <dgm:presLayoutVars>
          <dgm:chMax val="0"/>
          <dgm:bulletEnabled val="1"/>
        </dgm:presLayoutVars>
      </dgm:prSet>
      <dgm:spPr/>
    </dgm:pt>
  </dgm:ptLst>
  <dgm:cxnLst>
    <dgm:cxn modelId="{707E354D-E845-4788-BC9F-F5306FD0A864}" type="presOf" srcId="{FC71815E-C997-4B60-9F4E-5888A957563C}" destId="{EEDED84F-79D6-46B3-BBED-D19F8D58E28F}" srcOrd="0" destOrd="0" presId="urn:microsoft.com/office/officeart/2005/8/layout/vList2"/>
    <dgm:cxn modelId="{BF3D4A4F-CC69-4DFB-8EC9-3D33147D5D45}" type="presOf" srcId="{F394611F-D489-4232-B31B-850A342D4AC7}" destId="{3E5028DB-A674-413F-8C06-B90FEFBE4E25}" srcOrd="0" destOrd="0" presId="urn:microsoft.com/office/officeart/2005/8/layout/vList2"/>
    <dgm:cxn modelId="{E3FC0CC7-6772-4BB4-A49F-C68F7AEE8984}" srcId="{FC71815E-C997-4B60-9F4E-5888A957563C}" destId="{F394611F-D489-4232-B31B-850A342D4AC7}" srcOrd="0" destOrd="0" parTransId="{EEED2AB3-5395-49BD-8E32-9E946FE3DB4F}" sibTransId="{C8653006-0188-4F9D-9353-525FC41F6F16}"/>
    <dgm:cxn modelId="{96686B3D-F306-4149-8739-3035E98EE39D}" type="presParOf" srcId="{EEDED84F-79D6-46B3-BBED-D19F8D58E28F}" destId="{3E5028DB-A674-413F-8C06-B90FEFBE4E25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B3B44EB7-8292-418C-89BC-1345ABCAEE1F}" type="doc">
      <dgm:prSet loTypeId="urn:microsoft.com/office/officeart/2005/8/layout/chevron2" loCatId="list" qsTypeId="urn:microsoft.com/office/officeart/2005/8/quickstyle/3d1" qsCatId="3D" csTypeId="urn:microsoft.com/office/officeart/2005/8/colors/colorful5" csCatId="colorful" phldr="1"/>
      <dgm:spPr/>
      <dgm:t>
        <a:bodyPr/>
        <a:lstStyle/>
        <a:p>
          <a:endParaRPr lang="pt-PT"/>
        </a:p>
      </dgm:t>
    </dgm:pt>
    <dgm:pt modelId="{ADB12937-A6CF-4234-88BB-B105F4F6F8E5}">
      <dgm:prSet phldrT="[Texto]"/>
      <dgm:spPr/>
      <dgm:t>
        <a:bodyPr/>
        <a:lstStyle/>
        <a:p>
          <a:r>
            <a:rPr lang="pt-PT" dirty="0"/>
            <a:t>WW1</a:t>
          </a:r>
        </a:p>
      </dgm:t>
    </dgm:pt>
    <dgm:pt modelId="{145E6F2F-14C4-48F5-8350-C412C1A3A5EB}" type="parTrans" cxnId="{04F3E504-EB5F-4C19-8410-5804A30C791B}">
      <dgm:prSet/>
      <dgm:spPr/>
      <dgm:t>
        <a:bodyPr/>
        <a:lstStyle/>
        <a:p>
          <a:endParaRPr lang="pt-PT"/>
        </a:p>
      </dgm:t>
    </dgm:pt>
    <dgm:pt modelId="{143A3AD5-A144-4AD8-884F-42E4F408B65A}" type="sibTrans" cxnId="{04F3E504-EB5F-4C19-8410-5804A30C791B}">
      <dgm:prSet/>
      <dgm:spPr/>
      <dgm:t>
        <a:bodyPr/>
        <a:lstStyle/>
        <a:p>
          <a:endParaRPr lang="pt-PT"/>
        </a:p>
      </dgm:t>
    </dgm:pt>
    <dgm:pt modelId="{994C79E2-55E3-44F9-8512-7A16A5F82300}">
      <dgm:prSet phldrT="[Texto]"/>
      <dgm:spPr/>
      <dgm:t>
        <a:bodyPr/>
        <a:lstStyle/>
        <a:p>
          <a:r>
            <a:rPr lang="en-US" dirty="0"/>
            <a:t>The CFD process achieved a turbidity, TSS, total polyphenols, TOC and COD removal of 99.6, 95.5, 99.9, 8.8 and 12.4%, respectively</a:t>
          </a:r>
          <a:endParaRPr lang="pt-PT" dirty="0"/>
        </a:p>
      </dgm:t>
    </dgm:pt>
    <dgm:pt modelId="{46AE4EFA-130B-4782-B3D0-DDE170384541}" type="parTrans" cxnId="{19357EFB-7734-48AF-977B-E8F55B252990}">
      <dgm:prSet/>
      <dgm:spPr/>
      <dgm:t>
        <a:bodyPr/>
        <a:lstStyle/>
        <a:p>
          <a:endParaRPr lang="pt-PT"/>
        </a:p>
      </dgm:t>
    </dgm:pt>
    <dgm:pt modelId="{0F35B661-23F0-4BAC-8777-1C726BFC0AE5}" type="sibTrans" cxnId="{19357EFB-7734-48AF-977B-E8F55B252990}">
      <dgm:prSet/>
      <dgm:spPr/>
      <dgm:t>
        <a:bodyPr/>
        <a:lstStyle/>
        <a:p>
          <a:endParaRPr lang="pt-PT"/>
        </a:p>
      </dgm:t>
    </dgm:pt>
    <dgm:pt modelId="{A2BA164F-BC8C-4989-B900-191C622727D9}">
      <dgm:prSet phldrT="[Texto]"/>
      <dgm:spPr/>
      <dgm:t>
        <a:bodyPr/>
        <a:lstStyle/>
        <a:p>
          <a:r>
            <a:rPr lang="en-US" dirty="0"/>
            <a:t>With performance of oxidation process, it was observed a significant increase to 99.9, 95.8, 99.9, 38.9 and 45.3% removal, respectively</a:t>
          </a:r>
          <a:endParaRPr lang="pt-PT" dirty="0"/>
        </a:p>
      </dgm:t>
    </dgm:pt>
    <dgm:pt modelId="{8F98020B-2CCD-4200-9A15-27205A9C671B}" type="parTrans" cxnId="{83196EE9-1E2B-465D-A5BD-BD137A39F502}">
      <dgm:prSet/>
      <dgm:spPr/>
      <dgm:t>
        <a:bodyPr/>
        <a:lstStyle/>
        <a:p>
          <a:endParaRPr lang="pt-PT"/>
        </a:p>
      </dgm:t>
    </dgm:pt>
    <dgm:pt modelId="{F320A4A3-5C06-467C-8F35-BEFAE7AADD9F}" type="sibTrans" cxnId="{83196EE9-1E2B-465D-A5BD-BD137A39F502}">
      <dgm:prSet/>
      <dgm:spPr/>
      <dgm:t>
        <a:bodyPr/>
        <a:lstStyle/>
        <a:p>
          <a:endParaRPr lang="pt-PT"/>
        </a:p>
      </dgm:t>
    </dgm:pt>
    <dgm:pt modelId="{A69E0F76-7636-4ABA-8D17-D744D3835E96}">
      <dgm:prSet phldrT="[Texto]"/>
      <dgm:spPr/>
      <dgm:t>
        <a:bodyPr/>
        <a:lstStyle/>
        <a:p>
          <a:r>
            <a:rPr lang="pt-PT" dirty="0"/>
            <a:t>WW2</a:t>
          </a:r>
        </a:p>
      </dgm:t>
    </dgm:pt>
    <dgm:pt modelId="{68306F95-CFD9-43A7-BC58-D02765CBD69C}" type="parTrans" cxnId="{367D31EE-E16B-45F8-9650-474A95A29D1C}">
      <dgm:prSet/>
      <dgm:spPr/>
      <dgm:t>
        <a:bodyPr/>
        <a:lstStyle/>
        <a:p>
          <a:endParaRPr lang="pt-PT"/>
        </a:p>
      </dgm:t>
    </dgm:pt>
    <dgm:pt modelId="{152CC14C-C267-441E-9DDA-727B6EF5E7A1}" type="sibTrans" cxnId="{367D31EE-E16B-45F8-9650-474A95A29D1C}">
      <dgm:prSet/>
      <dgm:spPr/>
      <dgm:t>
        <a:bodyPr/>
        <a:lstStyle/>
        <a:p>
          <a:endParaRPr lang="pt-PT"/>
        </a:p>
      </dgm:t>
    </dgm:pt>
    <dgm:pt modelId="{709752C3-38D5-460C-882D-83176ECD8F5A}">
      <dgm:prSet phldrT="[Texto]"/>
      <dgm:spPr/>
      <dgm:t>
        <a:bodyPr/>
        <a:lstStyle/>
        <a:p>
          <a:r>
            <a:rPr lang="en-US" dirty="0"/>
            <a:t>With performance of CFD process it was observed a removal of 99.6, 97.7, 93.6, 19.9 and 31.8%, respectively</a:t>
          </a:r>
          <a:endParaRPr lang="pt-PT" dirty="0"/>
        </a:p>
      </dgm:t>
    </dgm:pt>
    <dgm:pt modelId="{7DC6B4BD-3D06-42C8-82DA-98991FE9F18F}" type="parTrans" cxnId="{D4E7FD6F-40C2-41AB-A972-EFBB94E5CEA4}">
      <dgm:prSet/>
      <dgm:spPr/>
      <dgm:t>
        <a:bodyPr/>
        <a:lstStyle/>
        <a:p>
          <a:endParaRPr lang="pt-PT"/>
        </a:p>
      </dgm:t>
    </dgm:pt>
    <dgm:pt modelId="{C8AE8C29-CAAE-4763-BBEB-F14076038EDE}" type="sibTrans" cxnId="{D4E7FD6F-40C2-41AB-A972-EFBB94E5CEA4}">
      <dgm:prSet/>
      <dgm:spPr/>
      <dgm:t>
        <a:bodyPr/>
        <a:lstStyle/>
        <a:p>
          <a:endParaRPr lang="pt-PT"/>
        </a:p>
      </dgm:t>
    </dgm:pt>
    <dgm:pt modelId="{C7402181-A5F1-4430-953C-503F61374357}">
      <dgm:prSet phldrT="[Texto]"/>
      <dgm:spPr/>
      <dgm:t>
        <a:bodyPr/>
        <a:lstStyle/>
        <a:p>
          <a:r>
            <a:rPr lang="en-US" dirty="0"/>
            <a:t>With the application of oxidation process, it was observed a significant increase to 99.9, 97.8, 99.9, 51.2 and 73.3% removal, respectively</a:t>
          </a:r>
          <a:endParaRPr lang="pt-PT" dirty="0"/>
        </a:p>
      </dgm:t>
    </dgm:pt>
    <dgm:pt modelId="{54EE9FA8-6586-417C-9AFD-79377923571C}" type="parTrans" cxnId="{6FD27515-7D80-4092-96A5-0D9C68625BD7}">
      <dgm:prSet/>
      <dgm:spPr/>
      <dgm:t>
        <a:bodyPr/>
        <a:lstStyle/>
        <a:p>
          <a:endParaRPr lang="pt-PT"/>
        </a:p>
      </dgm:t>
    </dgm:pt>
    <dgm:pt modelId="{959E082B-2998-4E1C-8886-92BD9A9B630C}" type="sibTrans" cxnId="{6FD27515-7D80-4092-96A5-0D9C68625BD7}">
      <dgm:prSet/>
      <dgm:spPr/>
      <dgm:t>
        <a:bodyPr/>
        <a:lstStyle/>
        <a:p>
          <a:endParaRPr lang="pt-PT"/>
        </a:p>
      </dgm:t>
    </dgm:pt>
    <dgm:pt modelId="{DCFEDA27-E9BA-4D0D-B5A5-BC081C09BD25}" type="pres">
      <dgm:prSet presAssocID="{B3B44EB7-8292-418C-89BC-1345ABCAEE1F}" presName="linearFlow" presStyleCnt="0">
        <dgm:presLayoutVars>
          <dgm:dir/>
          <dgm:animLvl val="lvl"/>
          <dgm:resizeHandles val="exact"/>
        </dgm:presLayoutVars>
      </dgm:prSet>
      <dgm:spPr/>
    </dgm:pt>
    <dgm:pt modelId="{F5FE547C-BA59-4E74-948A-A21FCB4A31EF}" type="pres">
      <dgm:prSet presAssocID="{ADB12937-A6CF-4234-88BB-B105F4F6F8E5}" presName="composite" presStyleCnt="0"/>
      <dgm:spPr/>
    </dgm:pt>
    <dgm:pt modelId="{78030878-82DC-4E01-A636-00B324AF2BEB}" type="pres">
      <dgm:prSet presAssocID="{ADB12937-A6CF-4234-88BB-B105F4F6F8E5}" presName="parentText" presStyleLbl="alignNode1" presStyleIdx="0" presStyleCnt="2">
        <dgm:presLayoutVars>
          <dgm:chMax val="1"/>
          <dgm:bulletEnabled val="1"/>
        </dgm:presLayoutVars>
      </dgm:prSet>
      <dgm:spPr/>
    </dgm:pt>
    <dgm:pt modelId="{644521EC-7C99-4AE5-B212-901CD567B54E}" type="pres">
      <dgm:prSet presAssocID="{ADB12937-A6CF-4234-88BB-B105F4F6F8E5}" presName="descendantText" presStyleLbl="alignAcc1" presStyleIdx="0" presStyleCnt="2">
        <dgm:presLayoutVars>
          <dgm:bulletEnabled val="1"/>
        </dgm:presLayoutVars>
      </dgm:prSet>
      <dgm:spPr/>
    </dgm:pt>
    <dgm:pt modelId="{E96727F4-9A6C-4A2C-828C-8259478A868E}" type="pres">
      <dgm:prSet presAssocID="{143A3AD5-A144-4AD8-884F-42E4F408B65A}" presName="sp" presStyleCnt="0"/>
      <dgm:spPr/>
    </dgm:pt>
    <dgm:pt modelId="{206F145C-A371-48D3-BB01-363AE0DF0EEA}" type="pres">
      <dgm:prSet presAssocID="{A69E0F76-7636-4ABA-8D17-D744D3835E96}" presName="composite" presStyleCnt="0"/>
      <dgm:spPr/>
    </dgm:pt>
    <dgm:pt modelId="{50F24333-218C-43C5-ACF3-3EE54EE69276}" type="pres">
      <dgm:prSet presAssocID="{A69E0F76-7636-4ABA-8D17-D744D3835E96}" presName="parentText" presStyleLbl="alignNode1" presStyleIdx="1" presStyleCnt="2">
        <dgm:presLayoutVars>
          <dgm:chMax val="1"/>
          <dgm:bulletEnabled val="1"/>
        </dgm:presLayoutVars>
      </dgm:prSet>
      <dgm:spPr/>
    </dgm:pt>
    <dgm:pt modelId="{E0A51309-125A-4DF9-823D-2A8946A0B1D4}" type="pres">
      <dgm:prSet presAssocID="{A69E0F76-7636-4ABA-8D17-D744D3835E96}" presName="descendantText" presStyleLbl="alignAcc1" presStyleIdx="1" presStyleCnt="2">
        <dgm:presLayoutVars>
          <dgm:bulletEnabled val="1"/>
        </dgm:presLayoutVars>
      </dgm:prSet>
      <dgm:spPr/>
    </dgm:pt>
  </dgm:ptLst>
  <dgm:cxnLst>
    <dgm:cxn modelId="{04F3E504-EB5F-4C19-8410-5804A30C791B}" srcId="{B3B44EB7-8292-418C-89BC-1345ABCAEE1F}" destId="{ADB12937-A6CF-4234-88BB-B105F4F6F8E5}" srcOrd="0" destOrd="0" parTransId="{145E6F2F-14C4-48F5-8350-C412C1A3A5EB}" sibTransId="{143A3AD5-A144-4AD8-884F-42E4F408B65A}"/>
    <dgm:cxn modelId="{6FD27515-7D80-4092-96A5-0D9C68625BD7}" srcId="{A69E0F76-7636-4ABA-8D17-D744D3835E96}" destId="{C7402181-A5F1-4430-953C-503F61374357}" srcOrd="1" destOrd="0" parTransId="{54EE9FA8-6586-417C-9AFD-79377923571C}" sibTransId="{959E082B-2998-4E1C-8886-92BD9A9B630C}"/>
    <dgm:cxn modelId="{4C9AA321-98E1-4907-8A96-484CABED8EC9}" type="presOf" srcId="{A69E0F76-7636-4ABA-8D17-D744D3835E96}" destId="{50F24333-218C-43C5-ACF3-3EE54EE69276}" srcOrd="0" destOrd="0" presId="urn:microsoft.com/office/officeart/2005/8/layout/chevron2"/>
    <dgm:cxn modelId="{B60E192F-AF27-4F92-8591-2872855EA4F3}" type="presOf" srcId="{ADB12937-A6CF-4234-88BB-B105F4F6F8E5}" destId="{78030878-82DC-4E01-A636-00B324AF2BEB}" srcOrd="0" destOrd="0" presId="urn:microsoft.com/office/officeart/2005/8/layout/chevron2"/>
    <dgm:cxn modelId="{4961005E-A405-4828-9F6A-44FFFE76B203}" type="presOf" srcId="{C7402181-A5F1-4430-953C-503F61374357}" destId="{E0A51309-125A-4DF9-823D-2A8946A0B1D4}" srcOrd="0" destOrd="1" presId="urn:microsoft.com/office/officeart/2005/8/layout/chevron2"/>
    <dgm:cxn modelId="{F295CE5F-61A3-43A9-8162-0471E3892299}" type="presOf" srcId="{994C79E2-55E3-44F9-8512-7A16A5F82300}" destId="{644521EC-7C99-4AE5-B212-901CD567B54E}" srcOrd="0" destOrd="0" presId="urn:microsoft.com/office/officeart/2005/8/layout/chevron2"/>
    <dgm:cxn modelId="{D4E7FD6F-40C2-41AB-A972-EFBB94E5CEA4}" srcId="{A69E0F76-7636-4ABA-8D17-D744D3835E96}" destId="{709752C3-38D5-460C-882D-83176ECD8F5A}" srcOrd="0" destOrd="0" parTransId="{7DC6B4BD-3D06-42C8-82DA-98991FE9F18F}" sibTransId="{C8AE8C29-CAAE-4763-BBEB-F14076038EDE}"/>
    <dgm:cxn modelId="{9994188C-9909-42ED-BBCB-C59364136BB7}" type="presOf" srcId="{B3B44EB7-8292-418C-89BC-1345ABCAEE1F}" destId="{DCFEDA27-E9BA-4D0D-B5A5-BC081C09BD25}" srcOrd="0" destOrd="0" presId="urn:microsoft.com/office/officeart/2005/8/layout/chevron2"/>
    <dgm:cxn modelId="{E50A33A2-EFF5-4F89-93DF-885D9B7812FC}" type="presOf" srcId="{A2BA164F-BC8C-4989-B900-191C622727D9}" destId="{644521EC-7C99-4AE5-B212-901CD567B54E}" srcOrd="0" destOrd="1" presId="urn:microsoft.com/office/officeart/2005/8/layout/chevron2"/>
    <dgm:cxn modelId="{83196EE9-1E2B-465D-A5BD-BD137A39F502}" srcId="{ADB12937-A6CF-4234-88BB-B105F4F6F8E5}" destId="{A2BA164F-BC8C-4989-B900-191C622727D9}" srcOrd="1" destOrd="0" parTransId="{8F98020B-2CCD-4200-9A15-27205A9C671B}" sibTransId="{F320A4A3-5C06-467C-8F35-BEFAE7AADD9F}"/>
    <dgm:cxn modelId="{367D31EE-E16B-45F8-9650-474A95A29D1C}" srcId="{B3B44EB7-8292-418C-89BC-1345ABCAEE1F}" destId="{A69E0F76-7636-4ABA-8D17-D744D3835E96}" srcOrd="1" destOrd="0" parTransId="{68306F95-CFD9-43A7-BC58-D02765CBD69C}" sibTransId="{152CC14C-C267-441E-9DDA-727B6EF5E7A1}"/>
    <dgm:cxn modelId="{19357EFB-7734-48AF-977B-E8F55B252990}" srcId="{ADB12937-A6CF-4234-88BB-B105F4F6F8E5}" destId="{994C79E2-55E3-44F9-8512-7A16A5F82300}" srcOrd="0" destOrd="0" parTransId="{46AE4EFA-130B-4782-B3D0-DDE170384541}" sibTransId="{0F35B661-23F0-4BAC-8777-1C726BFC0AE5}"/>
    <dgm:cxn modelId="{C6F092FD-171B-43A1-815C-B101F30C8256}" type="presOf" srcId="{709752C3-38D5-460C-882D-83176ECD8F5A}" destId="{E0A51309-125A-4DF9-823D-2A8946A0B1D4}" srcOrd="0" destOrd="0" presId="urn:microsoft.com/office/officeart/2005/8/layout/chevron2"/>
    <dgm:cxn modelId="{969EAAC0-B961-4990-A3C3-96BE446927AB}" type="presParOf" srcId="{DCFEDA27-E9BA-4D0D-B5A5-BC081C09BD25}" destId="{F5FE547C-BA59-4E74-948A-A21FCB4A31EF}" srcOrd="0" destOrd="0" presId="urn:microsoft.com/office/officeart/2005/8/layout/chevron2"/>
    <dgm:cxn modelId="{6F46C2D8-AC71-4436-9345-1BF11CF2912D}" type="presParOf" srcId="{F5FE547C-BA59-4E74-948A-A21FCB4A31EF}" destId="{78030878-82DC-4E01-A636-00B324AF2BEB}" srcOrd="0" destOrd="0" presId="urn:microsoft.com/office/officeart/2005/8/layout/chevron2"/>
    <dgm:cxn modelId="{8E337C35-3059-4526-92F7-0F6595CAFCFC}" type="presParOf" srcId="{F5FE547C-BA59-4E74-948A-A21FCB4A31EF}" destId="{644521EC-7C99-4AE5-B212-901CD567B54E}" srcOrd="1" destOrd="0" presId="urn:microsoft.com/office/officeart/2005/8/layout/chevron2"/>
    <dgm:cxn modelId="{1A2E2D62-41E3-403A-B610-F36DA819DE02}" type="presParOf" srcId="{DCFEDA27-E9BA-4D0D-B5A5-BC081C09BD25}" destId="{E96727F4-9A6C-4A2C-828C-8259478A868E}" srcOrd="1" destOrd="0" presId="urn:microsoft.com/office/officeart/2005/8/layout/chevron2"/>
    <dgm:cxn modelId="{66872D56-41D9-44F7-B76E-42DF849A138B}" type="presParOf" srcId="{DCFEDA27-E9BA-4D0D-B5A5-BC081C09BD25}" destId="{206F145C-A371-48D3-BB01-363AE0DF0EEA}" srcOrd="2" destOrd="0" presId="urn:microsoft.com/office/officeart/2005/8/layout/chevron2"/>
    <dgm:cxn modelId="{63EDD741-049A-4798-BA6C-3EC2381D3F60}" type="presParOf" srcId="{206F145C-A371-48D3-BB01-363AE0DF0EEA}" destId="{50F24333-218C-43C5-ACF3-3EE54EE69276}" srcOrd="0" destOrd="0" presId="urn:microsoft.com/office/officeart/2005/8/layout/chevron2"/>
    <dgm:cxn modelId="{561D42E5-3648-4DB6-A667-42C1A059A9B5}" type="presParOf" srcId="{206F145C-A371-48D3-BB01-363AE0DF0EEA}" destId="{E0A51309-125A-4DF9-823D-2A8946A0B1D4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AD07CC8-3E37-4193-8854-A3ECAEF83974}">
      <dsp:nvSpPr>
        <dsp:cNvPr id="0" name=""/>
        <dsp:cNvSpPr/>
      </dsp:nvSpPr>
      <dsp:spPr>
        <a:xfrm>
          <a:off x="435158" y="37"/>
          <a:ext cx="830454" cy="41522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1800" kern="1200" dirty="0"/>
            <a:t>Vintage</a:t>
          </a:r>
        </a:p>
      </dsp:txBody>
      <dsp:txXfrm>
        <a:off x="447320" y="12199"/>
        <a:ext cx="806130" cy="390903"/>
      </dsp:txXfrm>
    </dsp:sp>
    <dsp:sp modelId="{0769E214-6BB7-4EC0-9738-4F8EC4D9B751}">
      <dsp:nvSpPr>
        <dsp:cNvPr id="0" name=""/>
        <dsp:cNvSpPr/>
      </dsp:nvSpPr>
      <dsp:spPr>
        <a:xfrm>
          <a:off x="472483" y="415264"/>
          <a:ext cx="91440" cy="311420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11420"/>
              </a:lnTo>
              <a:lnTo>
                <a:pt x="128765" y="31142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2DF7F47-6C9F-4457-B7EB-EBD7AD273907}">
      <dsp:nvSpPr>
        <dsp:cNvPr id="0" name=""/>
        <dsp:cNvSpPr/>
      </dsp:nvSpPr>
      <dsp:spPr>
        <a:xfrm>
          <a:off x="601249" y="519071"/>
          <a:ext cx="664363" cy="41522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1200" kern="1200" dirty="0" err="1"/>
            <a:t>Grape</a:t>
          </a:r>
          <a:r>
            <a:rPr lang="pt-PT" sz="1200" kern="1200" dirty="0"/>
            <a:t> </a:t>
          </a:r>
          <a:r>
            <a:rPr lang="pt-PT" sz="1200" kern="1200" dirty="0" err="1"/>
            <a:t>reception</a:t>
          </a:r>
          <a:endParaRPr lang="pt-PT" sz="1200" kern="1200" dirty="0"/>
        </a:p>
      </dsp:txBody>
      <dsp:txXfrm>
        <a:off x="613411" y="531233"/>
        <a:ext cx="640039" cy="390903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E7B803B-6953-445C-B42A-DF0237926E5F}">
      <dsp:nvSpPr>
        <dsp:cNvPr id="0" name=""/>
        <dsp:cNvSpPr/>
      </dsp:nvSpPr>
      <dsp:spPr>
        <a:xfrm>
          <a:off x="-5315125" y="-814044"/>
          <a:ext cx="6329507" cy="6329507"/>
        </a:xfrm>
        <a:prstGeom prst="blockArc">
          <a:avLst>
            <a:gd name="adj1" fmla="val 18900000"/>
            <a:gd name="adj2" fmla="val 2700000"/>
            <a:gd name="adj3" fmla="val 341"/>
          </a:avLst>
        </a:pr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D122B62-9833-4FC1-B5A3-CC7C326432FB}">
      <dsp:nvSpPr>
        <dsp:cNvPr id="0" name=""/>
        <dsp:cNvSpPr/>
      </dsp:nvSpPr>
      <dsp:spPr>
        <a:xfrm>
          <a:off x="652556" y="470141"/>
          <a:ext cx="10701101" cy="940283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46350" tIns="66040" rIns="66040" bIns="6604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1. With the optimization performed by the Box-Behnken design, it is achieved a TOC and COD removal of 19.7 and 31.2%, respectively</a:t>
          </a:r>
          <a:endParaRPr lang="pt-PT" sz="2600" kern="1200" dirty="0"/>
        </a:p>
      </dsp:txBody>
      <dsp:txXfrm>
        <a:off x="652556" y="470141"/>
        <a:ext cx="10701101" cy="940283"/>
      </dsp:txXfrm>
    </dsp:sp>
    <dsp:sp modelId="{5BC5A416-5C03-4ABF-816E-E70669B327EF}">
      <dsp:nvSpPr>
        <dsp:cNvPr id="0" name=""/>
        <dsp:cNvSpPr/>
      </dsp:nvSpPr>
      <dsp:spPr>
        <a:xfrm>
          <a:off x="64879" y="352606"/>
          <a:ext cx="1175354" cy="1175354"/>
        </a:xfrm>
        <a:prstGeom prst="ellipse">
          <a:avLst/>
        </a:prstGeom>
        <a:blipFill rotWithShape="0">
          <a:blip xmlns:r="http://schemas.openxmlformats.org/officeDocument/2006/relationships" r:embed="rId1"/>
          <a:srcRect/>
          <a:stretch>
            <a:fillRect l="-40000" r="-40000"/>
          </a:stretch>
        </a:blipFill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1DD12233-A6B7-4CD2-8805-7FB2F5ABA0D7}">
      <dsp:nvSpPr>
        <dsp:cNvPr id="0" name=""/>
        <dsp:cNvSpPr/>
      </dsp:nvSpPr>
      <dsp:spPr>
        <a:xfrm>
          <a:off x="994350" y="1880567"/>
          <a:ext cx="10359308" cy="940283"/>
        </a:xfrm>
        <a:prstGeom prst="rect">
          <a:avLst/>
        </a:prstGeom>
        <a:gradFill rotWithShape="0">
          <a:gsLst>
            <a:gs pos="0">
              <a:schemeClr val="accent4">
                <a:hueOff val="4900445"/>
                <a:satOff val="-20388"/>
                <a:lumOff val="4804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4900445"/>
                <a:satOff val="-20388"/>
                <a:lumOff val="4804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4900445"/>
                <a:satOff val="-20388"/>
                <a:lumOff val="4804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46350" tIns="66040" rIns="66040" bIns="6604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2. The application of CFD process to WW1 and WW2 achieves a high removal of turbidity, TSS and total polyphenols</a:t>
          </a:r>
          <a:endParaRPr lang="pt-PT" sz="2600" kern="1200" dirty="0"/>
        </a:p>
      </dsp:txBody>
      <dsp:txXfrm>
        <a:off x="994350" y="1880567"/>
        <a:ext cx="10359308" cy="940283"/>
      </dsp:txXfrm>
    </dsp:sp>
    <dsp:sp modelId="{A55845D3-9D84-4559-8C8E-F0194CDBAE2A}">
      <dsp:nvSpPr>
        <dsp:cNvPr id="0" name=""/>
        <dsp:cNvSpPr/>
      </dsp:nvSpPr>
      <dsp:spPr>
        <a:xfrm>
          <a:off x="406672" y="1763032"/>
          <a:ext cx="1175354" cy="1175354"/>
        </a:xfrm>
        <a:prstGeom prst="ellipse">
          <a:avLst/>
        </a:prstGeom>
        <a:blipFill rotWithShape="0">
          <a:blip xmlns:r="http://schemas.openxmlformats.org/officeDocument/2006/relationships" r:embed="rId2"/>
          <a:srcRect/>
          <a:stretch>
            <a:fillRect l="-17000" r="-17000"/>
          </a:stretch>
        </a:blipFill>
        <a:ln w="6350" cap="flat" cmpd="sng" algn="ctr">
          <a:solidFill>
            <a:schemeClr val="accent4">
              <a:hueOff val="4900445"/>
              <a:satOff val="-20388"/>
              <a:lumOff val="4804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3114EDD1-089D-4F83-8FDA-9569A0AACE49}">
      <dsp:nvSpPr>
        <dsp:cNvPr id="0" name=""/>
        <dsp:cNvSpPr/>
      </dsp:nvSpPr>
      <dsp:spPr>
        <a:xfrm>
          <a:off x="652556" y="3290993"/>
          <a:ext cx="10701101" cy="940283"/>
        </a:xfrm>
        <a:prstGeom prst="rect">
          <a:avLst/>
        </a:prstGeom>
        <a:gradFill rotWithShape="0">
          <a:gsLst>
            <a:gs pos="0">
              <a:schemeClr val="accent4">
                <a:hueOff val="9800891"/>
                <a:satOff val="-40777"/>
                <a:lumOff val="9608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9800891"/>
                <a:satOff val="-40777"/>
                <a:lumOff val="9608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9800891"/>
                <a:satOff val="-40777"/>
                <a:lumOff val="9608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46350" tIns="66040" rIns="66040" bIns="6604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3. The combination of CFD-oxidation processes achieves a high TOC and COD removal for the treatment of WW2 (51.2 and 73.3%, respectively)</a:t>
          </a:r>
          <a:endParaRPr lang="pt-PT" sz="2600" kern="1200" dirty="0"/>
        </a:p>
      </dsp:txBody>
      <dsp:txXfrm>
        <a:off x="652556" y="3290993"/>
        <a:ext cx="10701101" cy="940283"/>
      </dsp:txXfrm>
    </dsp:sp>
    <dsp:sp modelId="{CDEEEDFB-9629-4921-AA2B-D91F4C006539}">
      <dsp:nvSpPr>
        <dsp:cNvPr id="0" name=""/>
        <dsp:cNvSpPr/>
      </dsp:nvSpPr>
      <dsp:spPr>
        <a:xfrm>
          <a:off x="64879" y="3173457"/>
          <a:ext cx="1175354" cy="1175354"/>
        </a:xfrm>
        <a:prstGeom prst="ellipse">
          <a:avLst/>
        </a:prstGeom>
        <a:blipFill rotWithShape="0">
          <a:blip xmlns:r="http://schemas.openxmlformats.org/officeDocument/2006/relationships" r:embed="rId3"/>
          <a:srcRect/>
          <a:stretch>
            <a:fillRect l="-38000" r="-38000"/>
          </a:stretch>
        </a:blipFill>
        <a:ln w="6350" cap="flat" cmpd="sng" algn="ctr">
          <a:solidFill>
            <a:schemeClr val="accent4">
              <a:hueOff val="9800891"/>
              <a:satOff val="-40777"/>
              <a:lumOff val="9608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27B21D3-6ECA-476B-8F3F-669707D6DC50}">
      <dsp:nvSpPr>
        <dsp:cNvPr id="0" name=""/>
        <dsp:cNvSpPr/>
      </dsp:nvSpPr>
      <dsp:spPr>
        <a:xfrm>
          <a:off x="1349342" y="624380"/>
          <a:ext cx="2162750" cy="675859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57782" tIns="41910" rIns="41910" bIns="4191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1100" kern="1200" dirty="0"/>
            <a:t>In </a:t>
          </a:r>
          <a:r>
            <a:rPr lang="pt-PT" sz="1100" kern="1200" dirty="0" err="1"/>
            <a:t>the</a:t>
          </a:r>
          <a:r>
            <a:rPr lang="pt-PT" sz="1100" kern="1200" dirty="0"/>
            <a:t> vintage, </a:t>
          </a:r>
          <a:r>
            <a:rPr lang="pt-PT" sz="1100" kern="1200" dirty="0" err="1"/>
            <a:t>the</a:t>
          </a:r>
          <a:r>
            <a:rPr lang="pt-PT" sz="1100" kern="1200" dirty="0"/>
            <a:t> </a:t>
          </a:r>
          <a:r>
            <a:rPr lang="pt-PT" sz="1100" kern="1200" dirty="0" err="1"/>
            <a:t>grapes</a:t>
          </a:r>
          <a:r>
            <a:rPr lang="pt-PT" sz="1100" kern="1200" dirty="0"/>
            <a:t> are </a:t>
          </a:r>
          <a:r>
            <a:rPr lang="pt-PT" sz="1100" kern="1200" dirty="0" err="1"/>
            <a:t>collected</a:t>
          </a:r>
          <a:endParaRPr lang="pt-PT" sz="1100" kern="1200" dirty="0"/>
        </a:p>
      </dsp:txBody>
      <dsp:txXfrm>
        <a:off x="1349342" y="624380"/>
        <a:ext cx="2162750" cy="675859"/>
      </dsp:txXfrm>
    </dsp:sp>
    <dsp:sp modelId="{2C04B872-8DF9-4360-B175-B75F239BD293}">
      <dsp:nvSpPr>
        <dsp:cNvPr id="0" name=""/>
        <dsp:cNvSpPr/>
      </dsp:nvSpPr>
      <dsp:spPr>
        <a:xfrm>
          <a:off x="1259228" y="526756"/>
          <a:ext cx="473101" cy="709652"/>
        </a:xfrm>
        <a:prstGeom prst="rect">
          <a:avLst/>
        </a:prstGeom>
        <a:gradFill rotWithShape="0">
          <a:gsLst>
            <a:gs pos="0">
              <a:schemeClr val="accent1">
                <a:tint val="5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tint val="5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tint val="5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61E022A6-DB50-4187-9042-31FE93AE9DE0}">
      <dsp:nvSpPr>
        <dsp:cNvPr id="0" name=""/>
        <dsp:cNvSpPr/>
      </dsp:nvSpPr>
      <dsp:spPr>
        <a:xfrm>
          <a:off x="1349342" y="1475212"/>
          <a:ext cx="2162750" cy="675859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57782" tIns="41910" rIns="41910" bIns="4191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1100" kern="1200" dirty="0"/>
            <a:t>In </a:t>
          </a:r>
          <a:r>
            <a:rPr lang="pt-PT" sz="1100" kern="1200" dirty="0" err="1"/>
            <a:t>the</a:t>
          </a:r>
          <a:r>
            <a:rPr lang="pt-PT" sz="1100" kern="1200" dirty="0"/>
            <a:t> </a:t>
          </a:r>
          <a:r>
            <a:rPr lang="pt-PT" sz="1100" kern="1200" dirty="0" err="1"/>
            <a:t>grape</a:t>
          </a:r>
          <a:r>
            <a:rPr lang="pt-PT" sz="1100" kern="1200" dirty="0"/>
            <a:t> </a:t>
          </a:r>
          <a:r>
            <a:rPr lang="pt-PT" sz="1100" kern="1200" dirty="0" err="1"/>
            <a:t>reception</a:t>
          </a:r>
          <a:r>
            <a:rPr lang="pt-PT" sz="1100" kern="1200" dirty="0"/>
            <a:t>, </a:t>
          </a:r>
          <a:r>
            <a:rPr lang="pt-PT" sz="1100" kern="1200" dirty="0" err="1"/>
            <a:t>the</a:t>
          </a:r>
          <a:r>
            <a:rPr lang="pt-PT" sz="1100" kern="1200" dirty="0"/>
            <a:t> </a:t>
          </a:r>
          <a:r>
            <a:rPr lang="pt-PT" sz="1100" kern="1200" dirty="0" err="1"/>
            <a:t>grapes</a:t>
          </a:r>
          <a:r>
            <a:rPr lang="pt-PT" sz="1100" kern="1200" dirty="0"/>
            <a:t> are </a:t>
          </a:r>
          <a:r>
            <a:rPr lang="pt-PT" sz="1100" kern="1200" dirty="0" err="1"/>
            <a:t>selected</a:t>
          </a:r>
          <a:r>
            <a:rPr lang="pt-PT" sz="1100" kern="1200" dirty="0"/>
            <a:t> </a:t>
          </a:r>
          <a:r>
            <a:rPr lang="pt-PT" sz="1100" kern="1200" dirty="0" err="1"/>
            <a:t>and</a:t>
          </a:r>
          <a:r>
            <a:rPr lang="pt-PT" sz="1100" kern="1200" dirty="0"/>
            <a:t> </a:t>
          </a:r>
          <a:r>
            <a:rPr lang="pt-PT" sz="1100" kern="1200" dirty="0" err="1"/>
            <a:t>separated</a:t>
          </a:r>
          <a:endParaRPr lang="pt-PT" sz="1100" kern="1200" dirty="0"/>
        </a:p>
      </dsp:txBody>
      <dsp:txXfrm>
        <a:off x="1349342" y="1475212"/>
        <a:ext cx="2162750" cy="675859"/>
      </dsp:txXfrm>
    </dsp:sp>
    <dsp:sp modelId="{8CA6F9FB-B45E-4F1C-ADCA-0E460C478F74}">
      <dsp:nvSpPr>
        <dsp:cNvPr id="0" name=""/>
        <dsp:cNvSpPr/>
      </dsp:nvSpPr>
      <dsp:spPr>
        <a:xfrm>
          <a:off x="1259228" y="1377588"/>
          <a:ext cx="473101" cy="709652"/>
        </a:xfrm>
        <a:prstGeom prst="rect">
          <a:avLst/>
        </a:prstGeom>
        <a:gradFill rotWithShape="0">
          <a:gsLst>
            <a:gs pos="0">
              <a:schemeClr val="accent1">
                <a:tint val="5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tint val="5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tint val="5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BA5B4D4E-AF2B-4A8D-8A0C-3202F4BB100A}">
      <dsp:nvSpPr>
        <dsp:cNvPr id="0" name=""/>
        <dsp:cNvSpPr/>
      </dsp:nvSpPr>
      <dsp:spPr>
        <a:xfrm>
          <a:off x="1349342" y="2326044"/>
          <a:ext cx="2162750" cy="675859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57782" tIns="41910" rIns="41910" bIns="4191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1100" kern="1200" dirty="0"/>
            <a:t>In </a:t>
          </a:r>
          <a:r>
            <a:rPr lang="pt-PT" sz="1100" kern="1200" dirty="0" err="1"/>
            <a:t>white</a:t>
          </a:r>
          <a:r>
            <a:rPr lang="pt-PT" sz="1100" kern="1200" dirty="0"/>
            <a:t> </a:t>
          </a:r>
          <a:r>
            <a:rPr lang="pt-PT" sz="1100" kern="1200" dirty="0" err="1"/>
            <a:t>wines</a:t>
          </a:r>
          <a:r>
            <a:rPr lang="pt-PT" sz="1100" kern="1200" dirty="0"/>
            <a:t> </a:t>
          </a:r>
          <a:r>
            <a:rPr lang="pt-PT" sz="1100" kern="1200" dirty="0" err="1"/>
            <a:t>the</a:t>
          </a:r>
          <a:r>
            <a:rPr lang="pt-PT" sz="1100" kern="1200" dirty="0"/>
            <a:t> </a:t>
          </a:r>
          <a:r>
            <a:rPr lang="pt-PT" sz="1100" kern="1200" dirty="0" err="1"/>
            <a:t>grapes</a:t>
          </a:r>
          <a:r>
            <a:rPr lang="pt-PT" sz="1100" kern="1200" dirty="0"/>
            <a:t> are </a:t>
          </a:r>
          <a:r>
            <a:rPr lang="pt-PT" sz="1100" kern="1200" dirty="0" err="1"/>
            <a:t>crushed</a:t>
          </a:r>
          <a:r>
            <a:rPr lang="pt-PT" sz="1100" kern="1200" dirty="0"/>
            <a:t> </a:t>
          </a:r>
          <a:r>
            <a:rPr lang="pt-PT" sz="1100" kern="1200" dirty="0" err="1"/>
            <a:t>and</a:t>
          </a:r>
          <a:r>
            <a:rPr lang="pt-PT" sz="1100" kern="1200" dirty="0"/>
            <a:t> </a:t>
          </a:r>
          <a:r>
            <a:rPr lang="pt-PT" sz="1100" kern="1200" dirty="0" err="1"/>
            <a:t>the</a:t>
          </a:r>
          <a:r>
            <a:rPr lang="pt-PT" sz="1100" kern="1200" dirty="0"/>
            <a:t> must </a:t>
          </a:r>
          <a:r>
            <a:rPr lang="pt-PT" sz="1100" kern="1200" dirty="0" err="1"/>
            <a:t>is</a:t>
          </a:r>
          <a:r>
            <a:rPr lang="pt-PT" sz="1100" kern="1200" dirty="0"/>
            <a:t> </a:t>
          </a:r>
          <a:r>
            <a:rPr lang="pt-PT" sz="1100" kern="1200" dirty="0" err="1"/>
            <a:t>fermented</a:t>
          </a:r>
          <a:endParaRPr lang="pt-PT" sz="1100" kern="1200" dirty="0"/>
        </a:p>
      </dsp:txBody>
      <dsp:txXfrm>
        <a:off x="1349342" y="2326044"/>
        <a:ext cx="2162750" cy="675859"/>
      </dsp:txXfrm>
    </dsp:sp>
    <dsp:sp modelId="{A8C446DF-C175-421A-9411-DA84F4980287}">
      <dsp:nvSpPr>
        <dsp:cNvPr id="0" name=""/>
        <dsp:cNvSpPr/>
      </dsp:nvSpPr>
      <dsp:spPr>
        <a:xfrm>
          <a:off x="1259228" y="2228420"/>
          <a:ext cx="473101" cy="709652"/>
        </a:xfrm>
        <a:prstGeom prst="rect">
          <a:avLst/>
        </a:prstGeom>
        <a:gradFill rotWithShape="0">
          <a:gsLst>
            <a:gs pos="0">
              <a:schemeClr val="accent1">
                <a:tint val="5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tint val="5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tint val="5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EC1A29C7-1004-4464-AF3B-A1D1E590DFB6}">
      <dsp:nvSpPr>
        <dsp:cNvPr id="0" name=""/>
        <dsp:cNvSpPr/>
      </dsp:nvSpPr>
      <dsp:spPr>
        <a:xfrm>
          <a:off x="1349342" y="3176876"/>
          <a:ext cx="2162750" cy="675859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57782" tIns="41910" rIns="41910" bIns="4191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1100" kern="1200" dirty="0"/>
            <a:t>In </a:t>
          </a:r>
          <a:r>
            <a:rPr lang="pt-PT" sz="1100" kern="1200" dirty="0" err="1"/>
            <a:t>red</a:t>
          </a:r>
          <a:r>
            <a:rPr lang="pt-PT" sz="1100" kern="1200" dirty="0"/>
            <a:t> </a:t>
          </a:r>
          <a:r>
            <a:rPr lang="pt-PT" sz="1100" kern="1200" dirty="0" err="1"/>
            <a:t>wines</a:t>
          </a:r>
          <a:r>
            <a:rPr lang="pt-PT" sz="1100" kern="1200" dirty="0"/>
            <a:t>, </a:t>
          </a:r>
          <a:r>
            <a:rPr lang="pt-PT" sz="1100" kern="1200" dirty="0" err="1"/>
            <a:t>the</a:t>
          </a:r>
          <a:r>
            <a:rPr lang="pt-PT" sz="1100" kern="1200" dirty="0"/>
            <a:t> </a:t>
          </a:r>
          <a:r>
            <a:rPr lang="pt-PT" sz="1100" kern="1200" dirty="0" err="1"/>
            <a:t>grapes</a:t>
          </a:r>
          <a:r>
            <a:rPr lang="pt-PT" sz="1100" kern="1200" dirty="0"/>
            <a:t> are </a:t>
          </a:r>
          <a:r>
            <a:rPr lang="pt-PT" sz="1100" kern="1200" dirty="0" err="1"/>
            <a:t>marecerated</a:t>
          </a:r>
          <a:r>
            <a:rPr lang="pt-PT" sz="1100" kern="1200" dirty="0"/>
            <a:t> </a:t>
          </a:r>
          <a:r>
            <a:rPr lang="pt-PT" sz="1100" kern="1200" dirty="0" err="1"/>
            <a:t>and</a:t>
          </a:r>
          <a:r>
            <a:rPr lang="pt-PT" sz="1100" kern="1200" dirty="0"/>
            <a:t> </a:t>
          </a:r>
          <a:r>
            <a:rPr lang="pt-PT" sz="1100" kern="1200" dirty="0" err="1"/>
            <a:t>the</a:t>
          </a:r>
          <a:r>
            <a:rPr lang="pt-PT" sz="1100" kern="1200" dirty="0"/>
            <a:t> must </a:t>
          </a:r>
          <a:r>
            <a:rPr lang="pt-PT" sz="1100" kern="1200" dirty="0" err="1"/>
            <a:t>is</a:t>
          </a:r>
          <a:r>
            <a:rPr lang="pt-PT" sz="1100" kern="1200" dirty="0"/>
            <a:t> </a:t>
          </a:r>
          <a:r>
            <a:rPr lang="pt-PT" sz="1100" kern="1200" dirty="0" err="1"/>
            <a:t>fermented</a:t>
          </a:r>
          <a:r>
            <a:rPr lang="pt-PT" sz="1100" kern="1200" dirty="0"/>
            <a:t> </a:t>
          </a:r>
          <a:r>
            <a:rPr lang="pt-PT" sz="1100" kern="1200" dirty="0" err="1"/>
            <a:t>with</a:t>
          </a:r>
          <a:r>
            <a:rPr lang="pt-PT" sz="1100" kern="1200" dirty="0"/>
            <a:t> </a:t>
          </a:r>
          <a:r>
            <a:rPr lang="pt-PT" sz="1100" kern="1200" dirty="0" err="1"/>
            <a:t>the</a:t>
          </a:r>
          <a:r>
            <a:rPr lang="pt-PT" sz="1100" kern="1200" dirty="0"/>
            <a:t> </a:t>
          </a:r>
          <a:r>
            <a:rPr lang="pt-PT" sz="1100" kern="1200" dirty="0" err="1"/>
            <a:t>grapes</a:t>
          </a:r>
          <a:endParaRPr lang="pt-PT" sz="1100" kern="1200" dirty="0"/>
        </a:p>
      </dsp:txBody>
      <dsp:txXfrm>
        <a:off x="1349342" y="3176876"/>
        <a:ext cx="2162750" cy="675859"/>
      </dsp:txXfrm>
    </dsp:sp>
    <dsp:sp modelId="{07CEB52C-0271-44A7-88E9-0D42BD6DE72C}">
      <dsp:nvSpPr>
        <dsp:cNvPr id="0" name=""/>
        <dsp:cNvSpPr/>
      </dsp:nvSpPr>
      <dsp:spPr>
        <a:xfrm>
          <a:off x="1259228" y="3079252"/>
          <a:ext cx="473101" cy="709652"/>
        </a:xfrm>
        <a:prstGeom prst="rect">
          <a:avLst/>
        </a:prstGeom>
        <a:gradFill rotWithShape="0">
          <a:gsLst>
            <a:gs pos="0">
              <a:schemeClr val="accent1">
                <a:tint val="5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tint val="5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tint val="5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DC97C1AE-032B-46BA-B669-4CAAC2BC9B9E}">
      <dsp:nvSpPr>
        <dsp:cNvPr id="0" name=""/>
        <dsp:cNvSpPr/>
      </dsp:nvSpPr>
      <dsp:spPr>
        <a:xfrm>
          <a:off x="1349342" y="4027708"/>
          <a:ext cx="2162750" cy="675859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57782" tIns="41910" rIns="41910" bIns="4191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1100" kern="1200" dirty="0" err="1"/>
            <a:t>After</a:t>
          </a:r>
          <a:r>
            <a:rPr lang="pt-PT" sz="1100" kern="1200" dirty="0"/>
            <a:t> must </a:t>
          </a:r>
          <a:r>
            <a:rPr lang="pt-PT" sz="1100" kern="1200" dirty="0" err="1"/>
            <a:t>fermentation</a:t>
          </a:r>
          <a:r>
            <a:rPr lang="pt-PT" sz="1100" kern="1200" dirty="0"/>
            <a:t> </a:t>
          </a:r>
          <a:r>
            <a:rPr lang="pt-PT" sz="1100" kern="1200" dirty="0" err="1"/>
            <a:t>and</a:t>
          </a:r>
          <a:r>
            <a:rPr lang="pt-PT" sz="1100" kern="1200" dirty="0"/>
            <a:t> </a:t>
          </a:r>
          <a:r>
            <a:rPr lang="pt-PT" sz="1100" kern="1200" dirty="0" err="1"/>
            <a:t>wine</a:t>
          </a:r>
          <a:r>
            <a:rPr lang="pt-PT" sz="1100" kern="1200" dirty="0"/>
            <a:t> </a:t>
          </a:r>
          <a:r>
            <a:rPr lang="pt-PT" sz="1100" kern="1200" dirty="0" err="1"/>
            <a:t>stabilization</a:t>
          </a:r>
          <a:r>
            <a:rPr lang="pt-PT" sz="1100" kern="1200" dirty="0"/>
            <a:t>, </a:t>
          </a:r>
          <a:r>
            <a:rPr lang="pt-PT" sz="1100" kern="1200" dirty="0" err="1"/>
            <a:t>the</a:t>
          </a:r>
          <a:r>
            <a:rPr lang="pt-PT" sz="1100" kern="1200" dirty="0"/>
            <a:t> </a:t>
          </a:r>
          <a:r>
            <a:rPr lang="pt-PT" sz="1100" kern="1200" dirty="0" err="1"/>
            <a:t>wine</a:t>
          </a:r>
          <a:r>
            <a:rPr lang="pt-PT" sz="1100" kern="1200" dirty="0"/>
            <a:t> </a:t>
          </a:r>
          <a:r>
            <a:rPr lang="pt-PT" sz="1100" kern="1200" dirty="0" err="1"/>
            <a:t>is</a:t>
          </a:r>
          <a:r>
            <a:rPr lang="pt-PT" sz="1100" kern="1200" dirty="0"/>
            <a:t> </a:t>
          </a:r>
          <a:r>
            <a:rPr lang="pt-PT" sz="1100" kern="1200" dirty="0" err="1"/>
            <a:t>filtrated</a:t>
          </a:r>
          <a:endParaRPr lang="pt-PT" sz="1100" kern="1200" dirty="0"/>
        </a:p>
      </dsp:txBody>
      <dsp:txXfrm>
        <a:off x="1349342" y="4027708"/>
        <a:ext cx="2162750" cy="675859"/>
      </dsp:txXfrm>
    </dsp:sp>
    <dsp:sp modelId="{C647F3C6-A9A2-4A94-889E-1CB24A917FBA}">
      <dsp:nvSpPr>
        <dsp:cNvPr id="0" name=""/>
        <dsp:cNvSpPr/>
      </dsp:nvSpPr>
      <dsp:spPr>
        <a:xfrm>
          <a:off x="1259228" y="3930084"/>
          <a:ext cx="473101" cy="709652"/>
        </a:xfrm>
        <a:prstGeom prst="rect">
          <a:avLst/>
        </a:prstGeom>
        <a:gradFill rotWithShape="0">
          <a:gsLst>
            <a:gs pos="0">
              <a:schemeClr val="accent1">
                <a:tint val="5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tint val="5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tint val="5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3AE70D27-72F3-4FAE-B236-F4AA35B222D4}">
      <dsp:nvSpPr>
        <dsp:cNvPr id="0" name=""/>
        <dsp:cNvSpPr/>
      </dsp:nvSpPr>
      <dsp:spPr>
        <a:xfrm>
          <a:off x="1349342" y="4878540"/>
          <a:ext cx="2162750" cy="675859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57782" tIns="41910" rIns="41910" bIns="4191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1100" kern="1200" dirty="0" err="1"/>
            <a:t>Finally</a:t>
          </a:r>
          <a:r>
            <a:rPr lang="pt-PT" sz="1100" kern="1200" dirty="0"/>
            <a:t>, </a:t>
          </a:r>
          <a:r>
            <a:rPr lang="pt-PT" sz="1100" kern="1200" dirty="0" err="1"/>
            <a:t>the</a:t>
          </a:r>
          <a:r>
            <a:rPr lang="pt-PT" sz="1100" kern="1200" dirty="0"/>
            <a:t> </a:t>
          </a:r>
          <a:r>
            <a:rPr lang="pt-PT" sz="1100" kern="1200" dirty="0" err="1"/>
            <a:t>wine</a:t>
          </a:r>
          <a:r>
            <a:rPr lang="pt-PT" sz="1100" kern="1200" dirty="0"/>
            <a:t> </a:t>
          </a:r>
          <a:r>
            <a:rPr lang="pt-PT" sz="1100" kern="1200" dirty="0" err="1"/>
            <a:t>is</a:t>
          </a:r>
          <a:r>
            <a:rPr lang="pt-PT" sz="1100" kern="1200" dirty="0"/>
            <a:t> </a:t>
          </a:r>
          <a:r>
            <a:rPr lang="pt-PT" sz="1100" kern="1200" dirty="0" err="1"/>
            <a:t>bottled</a:t>
          </a:r>
          <a:endParaRPr lang="pt-PT" sz="1100" kern="1200" dirty="0"/>
        </a:p>
      </dsp:txBody>
      <dsp:txXfrm>
        <a:off x="1349342" y="4878540"/>
        <a:ext cx="2162750" cy="675859"/>
      </dsp:txXfrm>
    </dsp:sp>
    <dsp:sp modelId="{FB0A8525-A237-48B7-A5A8-D86C03C3D4CC}">
      <dsp:nvSpPr>
        <dsp:cNvPr id="0" name=""/>
        <dsp:cNvSpPr/>
      </dsp:nvSpPr>
      <dsp:spPr>
        <a:xfrm>
          <a:off x="1259228" y="4780916"/>
          <a:ext cx="473101" cy="709652"/>
        </a:xfrm>
        <a:prstGeom prst="rect">
          <a:avLst/>
        </a:prstGeom>
        <a:gradFill rotWithShape="0">
          <a:gsLst>
            <a:gs pos="0">
              <a:schemeClr val="accent1">
                <a:tint val="5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tint val="5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tint val="5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3A061F3-D612-4139-8FAF-B81288FC343B}">
      <dsp:nvSpPr>
        <dsp:cNvPr id="0" name=""/>
        <dsp:cNvSpPr/>
      </dsp:nvSpPr>
      <dsp:spPr>
        <a:xfrm>
          <a:off x="13" y="184493"/>
          <a:ext cx="1324400" cy="316800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8232" tIns="44704" rIns="78232" bIns="44704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1100" kern="1200" dirty="0" err="1"/>
            <a:t>Aluminum</a:t>
          </a:r>
          <a:endParaRPr lang="pt-PT" sz="1100" kern="1200" dirty="0"/>
        </a:p>
      </dsp:txBody>
      <dsp:txXfrm>
        <a:off x="13" y="184493"/>
        <a:ext cx="1324400" cy="316800"/>
      </dsp:txXfrm>
    </dsp:sp>
    <dsp:sp modelId="{D00F4D1C-7E66-48A1-BCFE-86F540767FFC}">
      <dsp:nvSpPr>
        <dsp:cNvPr id="0" name=""/>
        <dsp:cNvSpPr/>
      </dsp:nvSpPr>
      <dsp:spPr>
        <a:xfrm>
          <a:off x="13" y="501293"/>
          <a:ext cx="1324400" cy="968127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58674" tIns="58674" rIns="78232" bIns="88011" numCol="1" spcCol="1270" anchor="t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SzPct val="45000"/>
            <a:buFont typeface="OpenSymbol"/>
            <a:buChar char="➢"/>
          </a:pPr>
          <a:r>
            <a:rPr lang="en-US" sz="1100" b="0" i="0" u="none" strike="noStrike" kern="1200" cap="none">
              <a:ln/>
              <a:latin typeface="Times New Roman" pitchFamily="18"/>
              <a:ea typeface="Microsoft YaHei" pitchFamily="2"/>
              <a:cs typeface="Times New Roman" pitchFamily="18"/>
            </a:rPr>
            <a:t>Dialysis encephalopathy</a:t>
          </a:r>
          <a:endParaRPr lang="pt-PT" sz="1100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SzPct val="45000"/>
            <a:buFont typeface="OpenSymbol"/>
            <a:buChar char="➢"/>
          </a:pPr>
          <a:r>
            <a:rPr lang="en-US" sz="1100" b="0" i="0" u="none" strike="noStrike" kern="1200" cap="none">
              <a:ln/>
              <a:latin typeface="Times New Roman" pitchFamily="18"/>
              <a:ea typeface="Microsoft YaHei" pitchFamily="2"/>
              <a:cs typeface="Times New Roman" pitchFamily="18"/>
            </a:rPr>
            <a:t>Alzheimer's disease</a:t>
          </a:r>
          <a:endParaRPr lang="pt-PT" sz="1100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SzPct val="45000"/>
            <a:buFont typeface="OpenSymbol"/>
            <a:buChar char="➢"/>
          </a:pPr>
          <a:endParaRPr lang="pt-PT" sz="1100" kern="1200" dirty="0"/>
        </a:p>
      </dsp:txBody>
      <dsp:txXfrm>
        <a:off x="13" y="501293"/>
        <a:ext cx="1324400" cy="968127"/>
      </dsp:txXfrm>
    </dsp:sp>
    <dsp:sp modelId="{2D8379FD-09B3-4411-8770-EA6059270954}">
      <dsp:nvSpPr>
        <dsp:cNvPr id="0" name=""/>
        <dsp:cNvSpPr/>
      </dsp:nvSpPr>
      <dsp:spPr>
        <a:xfrm>
          <a:off x="1509830" y="184493"/>
          <a:ext cx="1324400" cy="316800"/>
        </a:xfrm>
        <a:prstGeom prst="rect">
          <a:avLst/>
        </a:prstGeom>
        <a:gradFill rotWithShape="0">
          <a:gsLst>
            <a:gs pos="0">
              <a:schemeClr val="accent2">
                <a:hueOff val="-1455363"/>
                <a:satOff val="-83928"/>
                <a:lumOff val="8628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1455363"/>
                <a:satOff val="-83928"/>
                <a:lumOff val="8628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1455363"/>
                <a:satOff val="-83928"/>
                <a:lumOff val="8628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8232" tIns="44704" rIns="78232" bIns="44704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1100" kern="1200" dirty="0" err="1"/>
            <a:t>Iron</a:t>
          </a:r>
          <a:endParaRPr lang="pt-PT" sz="1100" kern="1200" dirty="0"/>
        </a:p>
      </dsp:txBody>
      <dsp:txXfrm>
        <a:off x="1509830" y="184493"/>
        <a:ext cx="1324400" cy="316800"/>
      </dsp:txXfrm>
    </dsp:sp>
    <dsp:sp modelId="{421D24C7-F4A9-4EAC-861D-D745FBF79202}">
      <dsp:nvSpPr>
        <dsp:cNvPr id="0" name=""/>
        <dsp:cNvSpPr/>
      </dsp:nvSpPr>
      <dsp:spPr>
        <a:xfrm>
          <a:off x="1509830" y="501293"/>
          <a:ext cx="1324400" cy="968127"/>
        </a:xfrm>
        <a:prstGeom prst="rect">
          <a:avLst/>
        </a:prstGeom>
        <a:solidFill>
          <a:schemeClr val="accent2">
            <a:tint val="40000"/>
            <a:alpha val="90000"/>
            <a:hueOff val="-849226"/>
            <a:satOff val="-75346"/>
            <a:lumOff val="-769"/>
            <a:alphaOff val="0"/>
          </a:schemeClr>
        </a:solidFill>
        <a:ln w="6350" cap="flat" cmpd="sng" algn="ctr">
          <a:solidFill>
            <a:schemeClr val="accent2">
              <a:tint val="40000"/>
              <a:alpha val="90000"/>
              <a:hueOff val="-849226"/>
              <a:satOff val="-75346"/>
              <a:lumOff val="-769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58674" tIns="58674" rIns="78232" bIns="88011" numCol="1" spcCol="1270" anchor="t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SzPct val="45000"/>
            <a:buFont typeface="OpenSymbol"/>
            <a:buChar char="➢"/>
          </a:pPr>
          <a:r>
            <a:rPr lang="en-US" sz="1100" b="0" i="0" u="none" strike="noStrike" kern="1200" cap="none" dirty="0">
              <a:ln/>
              <a:latin typeface="Times New Roman" pitchFamily="18"/>
              <a:ea typeface="Microsoft YaHei" pitchFamily="2"/>
              <a:cs typeface="Times New Roman" pitchFamily="18"/>
            </a:rPr>
            <a:t>Generally corrosive</a:t>
          </a:r>
          <a:endParaRPr lang="pt-PT" sz="1100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SzPct val="45000"/>
            <a:buFont typeface="OpenSymbol"/>
            <a:buChar char="➢"/>
          </a:pPr>
          <a:r>
            <a:rPr lang="en-US" sz="1100" b="0" i="0" u="none" strike="noStrike" kern="1200" cap="none" dirty="0">
              <a:ln/>
              <a:latin typeface="Times New Roman" pitchFamily="18"/>
              <a:ea typeface="Microsoft YaHei" pitchFamily="2"/>
              <a:cs typeface="Times New Roman" pitchFamily="18"/>
            </a:rPr>
            <a:t>Strongly dependent on the pH</a:t>
          </a:r>
          <a:endParaRPr lang="pt-PT" sz="1100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SzPct val="45000"/>
            <a:buFont typeface="OpenSymbol"/>
            <a:buChar char="➢"/>
          </a:pPr>
          <a:r>
            <a:rPr lang="en-US" sz="1100" b="0" i="0" u="none" strike="noStrike" kern="1200" cap="none">
              <a:ln/>
              <a:latin typeface="Times New Roman" pitchFamily="18"/>
              <a:ea typeface="Microsoft YaHei" pitchFamily="2"/>
              <a:cs typeface="Times New Roman" pitchFamily="18"/>
            </a:rPr>
            <a:t>The leach cannot be recycled</a:t>
          </a:r>
          <a:endParaRPr lang="pt-PT" sz="1100" kern="1200" dirty="0"/>
        </a:p>
      </dsp:txBody>
      <dsp:txXfrm>
        <a:off x="1509830" y="501293"/>
        <a:ext cx="1324400" cy="968127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109F3CE-975D-42FC-AA95-16190CF47BC4}">
      <dsp:nvSpPr>
        <dsp:cNvPr id="0" name=""/>
        <dsp:cNvSpPr/>
      </dsp:nvSpPr>
      <dsp:spPr>
        <a:xfrm>
          <a:off x="0" y="238124"/>
          <a:ext cx="3118497" cy="352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8FEFCE70-D808-473D-B924-1E81ABBA0675}">
      <dsp:nvSpPr>
        <dsp:cNvPr id="0" name=""/>
        <dsp:cNvSpPr/>
      </dsp:nvSpPr>
      <dsp:spPr>
        <a:xfrm>
          <a:off x="155924" y="31484"/>
          <a:ext cx="2182948" cy="41328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2510" tIns="0" rIns="82510" bIns="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1400" kern="1200" dirty="0" err="1"/>
            <a:t>Alimentary</a:t>
          </a:r>
          <a:r>
            <a:rPr lang="pt-PT" sz="1400" kern="1200" dirty="0"/>
            <a:t> use</a:t>
          </a:r>
        </a:p>
      </dsp:txBody>
      <dsp:txXfrm>
        <a:off x="176099" y="51659"/>
        <a:ext cx="2142598" cy="372930"/>
      </dsp:txXfrm>
    </dsp:sp>
    <dsp:sp modelId="{C2C178D8-785A-41E0-A6E4-A229D6574189}">
      <dsp:nvSpPr>
        <dsp:cNvPr id="0" name=""/>
        <dsp:cNvSpPr/>
      </dsp:nvSpPr>
      <dsp:spPr>
        <a:xfrm>
          <a:off x="0" y="873164"/>
          <a:ext cx="3118497" cy="352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FEFA14D1-5B99-4B97-8D2D-7C76DD9AC67D}">
      <dsp:nvSpPr>
        <dsp:cNvPr id="0" name=""/>
        <dsp:cNvSpPr/>
      </dsp:nvSpPr>
      <dsp:spPr>
        <a:xfrm>
          <a:off x="155924" y="666524"/>
          <a:ext cx="2182948" cy="41328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2510" tIns="0" rIns="82510" bIns="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1400" kern="1200" dirty="0" err="1"/>
            <a:t>Low</a:t>
          </a:r>
          <a:r>
            <a:rPr lang="pt-PT" sz="1400" kern="1200" dirty="0"/>
            <a:t> </a:t>
          </a:r>
          <a:r>
            <a:rPr lang="pt-PT" sz="1400" kern="1200" dirty="0" err="1"/>
            <a:t>cost</a:t>
          </a:r>
          <a:r>
            <a:rPr lang="pt-PT" sz="1400" kern="1200" dirty="0"/>
            <a:t> </a:t>
          </a:r>
          <a:r>
            <a:rPr lang="pt-PT" sz="1400" kern="1200" dirty="0" err="1"/>
            <a:t>and</a:t>
          </a:r>
          <a:r>
            <a:rPr lang="pt-PT" sz="1400" kern="1200" dirty="0"/>
            <a:t> </a:t>
          </a:r>
          <a:r>
            <a:rPr lang="pt-PT" sz="1400" kern="1200" dirty="0" err="1"/>
            <a:t>accessible</a:t>
          </a:r>
          <a:endParaRPr lang="pt-PT" sz="1400" kern="1200" dirty="0"/>
        </a:p>
      </dsp:txBody>
      <dsp:txXfrm>
        <a:off x="176099" y="686699"/>
        <a:ext cx="2142598" cy="372930"/>
      </dsp:txXfrm>
    </dsp:sp>
    <dsp:sp modelId="{DC4ABF8E-DCFE-460D-9E4C-0D98190D77BB}">
      <dsp:nvSpPr>
        <dsp:cNvPr id="0" name=""/>
        <dsp:cNvSpPr/>
      </dsp:nvSpPr>
      <dsp:spPr>
        <a:xfrm>
          <a:off x="0" y="1508204"/>
          <a:ext cx="3118497" cy="352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619CD6C9-C271-4338-825D-72ACCAFA5947}">
      <dsp:nvSpPr>
        <dsp:cNvPr id="0" name=""/>
        <dsp:cNvSpPr/>
      </dsp:nvSpPr>
      <dsp:spPr>
        <a:xfrm>
          <a:off x="155924" y="1301565"/>
          <a:ext cx="2182948" cy="41328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2510" tIns="0" rIns="82510" bIns="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1400" kern="1200" dirty="0"/>
            <a:t>Do </a:t>
          </a:r>
          <a:r>
            <a:rPr lang="pt-PT" sz="1400" kern="1200" dirty="0" err="1"/>
            <a:t>not</a:t>
          </a:r>
          <a:r>
            <a:rPr lang="pt-PT" sz="1400" kern="1200" dirty="0"/>
            <a:t> </a:t>
          </a:r>
          <a:r>
            <a:rPr lang="pt-PT" sz="1400" kern="1200" dirty="0" err="1"/>
            <a:t>affect</a:t>
          </a:r>
          <a:r>
            <a:rPr lang="pt-PT" sz="1400" kern="1200" dirty="0"/>
            <a:t> pH</a:t>
          </a:r>
        </a:p>
      </dsp:txBody>
      <dsp:txXfrm>
        <a:off x="176099" y="1321740"/>
        <a:ext cx="2142598" cy="372930"/>
      </dsp:txXfrm>
    </dsp:sp>
    <dsp:sp modelId="{15728E22-4691-496E-A515-B31A40DD8875}">
      <dsp:nvSpPr>
        <dsp:cNvPr id="0" name=""/>
        <dsp:cNvSpPr/>
      </dsp:nvSpPr>
      <dsp:spPr>
        <a:xfrm>
          <a:off x="0" y="2143245"/>
          <a:ext cx="3118497" cy="352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8F7CEAAA-F092-4C68-8146-AE6DA89871A6}">
      <dsp:nvSpPr>
        <dsp:cNvPr id="0" name=""/>
        <dsp:cNvSpPr/>
      </dsp:nvSpPr>
      <dsp:spPr>
        <a:xfrm>
          <a:off x="155924" y="1936605"/>
          <a:ext cx="2182948" cy="41328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2510" tIns="0" rIns="82510" bIns="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1400" kern="1200" dirty="0" err="1"/>
            <a:t>Leach</a:t>
          </a:r>
          <a:r>
            <a:rPr lang="pt-PT" sz="1400" kern="1200" dirty="0"/>
            <a:t> can </a:t>
          </a:r>
          <a:r>
            <a:rPr lang="pt-PT" sz="1400" kern="1200" dirty="0" err="1"/>
            <a:t>be</a:t>
          </a:r>
          <a:r>
            <a:rPr lang="pt-PT" sz="1400" kern="1200" dirty="0"/>
            <a:t> </a:t>
          </a:r>
          <a:r>
            <a:rPr lang="pt-PT" sz="1400" kern="1200" dirty="0" err="1"/>
            <a:t>recicled</a:t>
          </a:r>
          <a:endParaRPr lang="pt-PT" sz="1400" kern="1200" dirty="0"/>
        </a:p>
      </dsp:txBody>
      <dsp:txXfrm>
        <a:off x="176099" y="1956780"/>
        <a:ext cx="2142598" cy="37293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C24CA17-EA5A-40E2-B1F0-7460D50DC858}">
      <dsp:nvSpPr>
        <dsp:cNvPr id="0" name=""/>
        <dsp:cNvSpPr/>
      </dsp:nvSpPr>
      <dsp:spPr>
        <a:xfrm>
          <a:off x="-4565753" y="-700062"/>
          <a:ext cx="5438862" cy="5438862"/>
        </a:xfrm>
        <a:prstGeom prst="blockArc">
          <a:avLst>
            <a:gd name="adj1" fmla="val 18900000"/>
            <a:gd name="adj2" fmla="val 2700000"/>
            <a:gd name="adj3" fmla="val 397"/>
          </a:avLst>
        </a:pr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B8D8776-E22B-4854-B74B-0EAD9661D257}">
      <dsp:nvSpPr>
        <dsp:cNvPr id="0" name=""/>
        <dsp:cNvSpPr/>
      </dsp:nvSpPr>
      <dsp:spPr>
        <a:xfrm>
          <a:off x="561523" y="403873"/>
          <a:ext cx="9118307" cy="807747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1149" tIns="43180" rIns="43180" bIns="4318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(1) To apply oenological coagulants potassium caseinate, bentonite and polyvinylpolypyrrolidone to increase the efficiency of SR-AOPs for the treatment of winery wastewater</a:t>
          </a:r>
          <a:endParaRPr lang="pt-PT" sz="1700" kern="1200" dirty="0"/>
        </a:p>
      </dsp:txBody>
      <dsp:txXfrm>
        <a:off x="561523" y="403873"/>
        <a:ext cx="9118307" cy="807747"/>
      </dsp:txXfrm>
    </dsp:sp>
    <dsp:sp modelId="{2D9F9161-96B2-46E1-A4AD-70BF171F927F}">
      <dsp:nvSpPr>
        <dsp:cNvPr id="0" name=""/>
        <dsp:cNvSpPr/>
      </dsp:nvSpPr>
      <dsp:spPr>
        <a:xfrm>
          <a:off x="56681" y="302905"/>
          <a:ext cx="1009684" cy="1009684"/>
        </a:xfrm>
        <a:prstGeom prst="ellipse">
          <a:avLst/>
        </a:prstGeom>
        <a:blipFill rotWithShape="0">
          <a:blip xmlns:r="http://schemas.openxmlformats.org/officeDocument/2006/relationships" r:embed="rId1"/>
          <a:srcRect/>
          <a:stretch>
            <a:fillRect l="-61000" r="-61000"/>
          </a:stretch>
        </a:blipFill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1ACB628A-E123-498A-8ED5-78C80016D326}">
      <dsp:nvSpPr>
        <dsp:cNvPr id="0" name=""/>
        <dsp:cNvSpPr/>
      </dsp:nvSpPr>
      <dsp:spPr>
        <a:xfrm>
          <a:off x="855139" y="1615494"/>
          <a:ext cx="8824691" cy="807747"/>
        </a:xfrm>
        <a:prstGeom prst="rect">
          <a:avLst/>
        </a:prstGeom>
        <a:gradFill rotWithShape="0">
          <a:gsLst>
            <a:gs pos="0">
              <a:schemeClr val="accent4">
                <a:hueOff val="4900445"/>
                <a:satOff val="-20388"/>
                <a:lumOff val="4804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4900445"/>
                <a:satOff val="-20388"/>
                <a:lumOff val="4804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4900445"/>
                <a:satOff val="-20388"/>
                <a:lumOff val="4804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1149" tIns="43180" rIns="43180" bIns="4318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(2) To apply a Box-Behnken design of Response Surface Methodology to optimize the SR-AOP </a:t>
          </a:r>
          <a:endParaRPr lang="pt-PT" sz="1700" kern="1200" dirty="0"/>
        </a:p>
      </dsp:txBody>
      <dsp:txXfrm>
        <a:off x="855139" y="1615494"/>
        <a:ext cx="8824691" cy="807747"/>
      </dsp:txXfrm>
    </dsp:sp>
    <dsp:sp modelId="{6BE7AF5D-AD69-44BB-899F-C9D90B73919A}">
      <dsp:nvSpPr>
        <dsp:cNvPr id="0" name=""/>
        <dsp:cNvSpPr/>
      </dsp:nvSpPr>
      <dsp:spPr>
        <a:xfrm>
          <a:off x="350297" y="1514526"/>
          <a:ext cx="1009684" cy="1009684"/>
        </a:xfrm>
        <a:prstGeom prst="ellipse">
          <a:avLst/>
        </a:prstGeom>
        <a:blipFill rotWithShape="0">
          <a:blip xmlns:r="http://schemas.openxmlformats.org/officeDocument/2006/relationships" r:embed="rId2"/>
          <a:srcRect/>
          <a:stretch>
            <a:fillRect l="-39000" r="-39000"/>
          </a:stretch>
        </a:blipFill>
        <a:ln w="6350" cap="flat" cmpd="sng" algn="ctr">
          <a:solidFill>
            <a:schemeClr val="accent4">
              <a:hueOff val="4900445"/>
              <a:satOff val="-20388"/>
              <a:lumOff val="4804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624F211B-881C-4FE7-9DEA-E9489E13B81C}">
      <dsp:nvSpPr>
        <dsp:cNvPr id="0" name=""/>
        <dsp:cNvSpPr/>
      </dsp:nvSpPr>
      <dsp:spPr>
        <a:xfrm>
          <a:off x="561523" y="2827115"/>
          <a:ext cx="9118307" cy="807747"/>
        </a:xfrm>
        <a:prstGeom prst="rect">
          <a:avLst/>
        </a:prstGeom>
        <a:gradFill rotWithShape="0">
          <a:gsLst>
            <a:gs pos="0">
              <a:schemeClr val="accent4">
                <a:hueOff val="9800891"/>
                <a:satOff val="-40777"/>
                <a:lumOff val="9608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9800891"/>
                <a:satOff val="-40777"/>
                <a:lumOff val="9608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9800891"/>
                <a:satOff val="-40777"/>
                <a:lumOff val="9608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1149" tIns="43180" rIns="43180" bIns="4318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(3) To evaluate the efficiency of combined CFD-SR-AOP process in WW treatment.</a:t>
          </a:r>
          <a:endParaRPr lang="pt-PT" sz="1700" kern="1200" dirty="0"/>
        </a:p>
      </dsp:txBody>
      <dsp:txXfrm>
        <a:off x="561523" y="2827115"/>
        <a:ext cx="9118307" cy="807747"/>
      </dsp:txXfrm>
    </dsp:sp>
    <dsp:sp modelId="{7C24859B-27D5-428C-83D6-3E094F773333}">
      <dsp:nvSpPr>
        <dsp:cNvPr id="0" name=""/>
        <dsp:cNvSpPr/>
      </dsp:nvSpPr>
      <dsp:spPr>
        <a:xfrm>
          <a:off x="56681" y="2726147"/>
          <a:ext cx="1009684" cy="1009684"/>
        </a:xfrm>
        <a:prstGeom prst="ellipse">
          <a:avLst/>
        </a:prstGeom>
        <a:blipFill rotWithShape="0">
          <a:blip xmlns:r="http://schemas.openxmlformats.org/officeDocument/2006/relationships" r:embed="rId3"/>
          <a:srcRect/>
          <a:stretch>
            <a:fillRect l="-25000" r="-25000"/>
          </a:stretch>
        </a:blipFill>
        <a:ln w="6350" cap="flat" cmpd="sng" algn="ctr">
          <a:solidFill>
            <a:schemeClr val="accent4">
              <a:hueOff val="9800891"/>
              <a:satOff val="-40777"/>
              <a:lumOff val="9608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6DE6829-1404-40BA-BDA0-F35CE526C1DA}">
      <dsp:nvSpPr>
        <dsp:cNvPr id="0" name=""/>
        <dsp:cNvSpPr/>
      </dsp:nvSpPr>
      <dsp:spPr>
        <a:xfrm>
          <a:off x="1328" y="19782"/>
          <a:ext cx="365238" cy="365238"/>
        </a:xfrm>
        <a:prstGeom prst="chord">
          <a:avLst>
            <a:gd name="adj1" fmla="val 4800000"/>
            <a:gd name="adj2" fmla="val 16800000"/>
          </a:avLst>
        </a:prstGeom>
        <a:gradFill rotWithShape="0">
          <a:gsLst>
            <a:gs pos="0">
              <a:schemeClr val="accent6">
                <a:tint val="4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tint val="4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tint val="4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1D37AE1E-ABA4-42B8-8D6D-3B4094218A9A}">
      <dsp:nvSpPr>
        <dsp:cNvPr id="0" name=""/>
        <dsp:cNvSpPr/>
      </dsp:nvSpPr>
      <dsp:spPr>
        <a:xfrm>
          <a:off x="37852" y="56306"/>
          <a:ext cx="292191" cy="292191"/>
        </a:xfrm>
        <a:prstGeom prst="pie">
          <a:avLst>
            <a:gd name="adj1" fmla="val 12600000"/>
            <a:gd name="adj2" fmla="val 1620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FED3F2A-7CDD-416D-82B4-B09A3F60E6AF}">
      <dsp:nvSpPr>
        <dsp:cNvPr id="0" name=""/>
        <dsp:cNvSpPr/>
      </dsp:nvSpPr>
      <dsp:spPr>
        <a:xfrm rot="16200000">
          <a:off x="-418696" y="841569"/>
          <a:ext cx="1059192" cy="21914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marL="0" lvl="0" indent="0" algn="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1300" kern="1200" dirty="0"/>
            <a:t>150 rpm/ 3 min</a:t>
          </a:r>
        </a:p>
      </dsp:txBody>
      <dsp:txXfrm>
        <a:off x="-418696" y="841569"/>
        <a:ext cx="1059192" cy="219143"/>
      </dsp:txXfrm>
    </dsp:sp>
    <dsp:sp modelId="{3312B58A-B564-4FF6-A0B0-4EFBBFAB9B57}">
      <dsp:nvSpPr>
        <dsp:cNvPr id="0" name=""/>
        <dsp:cNvSpPr/>
      </dsp:nvSpPr>
      <dsp:spPr>
        <a:xfrm>
          <a:off x="256995" y="19782"/>
          <a:ext cx="730477" cy="14609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1100" kern="1200" dirty="0" err="1"/>
            <a:t>Coagulation</a:t>
          </a:r>
          <a:r>
            <a:rPr lang="pt-PT" sz="1100" kern="1200" dirty="0"/>
            <a:t>:</a:t>
          </a:r>
        </a:p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1100" kern="1200" dirty="0" err="1"/>
            <a:t>Rapid</a:t>
          </a:r>
          <a:r>
            <a:rPr lang="pt-PT" sz="1100" kern="1200" dirty="0"/>
            <a:t> </a:t>
          </a:r>
          <a:r>
            <a:rPr lang="pt-PT" sz="1100" kern="1200" dirty="0" err="1"/>
            <a:t>Mix</a:t>
          </a:r>
          <a:endParaRPr lang="pt-PT" sz="1100" kern="1200" dirty="0"/>
        </a:p>
      </dsp:txBody>
      <dsp:txXfrm>
        <a:off x="256995" y="19782"/>
        <a:ext cx="730477" cy="1460955"/>
      </dsp:txXfrm>
    </dsp:sp>
    <dsp:sp modelId="{51404C6B-1160-4C0A-8AB8-3B972D15F006}">
      <dsp:nvSpPr>
        <dsp:cNvPr id="0" name=""/>
        <dsp:cNvSpPr/>
      </dsp:nvSpPr>
      <dsp:spPr>
        <a:xfrm>
          <a:off x="1121056" y="19782"/>
          <a:ext cx="365238" cy="365238"/>
        </a:xfrm>
        <a:prstGeom prst="chord">
          <a:avLst>
            <a:gd name="adj1" fmla="val 4800000"/>
            <a:gd name="adj2" fmla="val 16800000"/>
          </a:avLst>
        </a:prstGeom>
        <a:gradFill rotWithShape="0">
          <a:gsLst>
            <a:gs pos="0">
              <a:schemeClr val="accent6">
                <a:tint val="4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tint val="4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tint val="4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D1A520CB-5F39-4AFF-8B97-69028BA16E81}">
      <dsp:nvSpPr>
        <dsp:cNvPr id="0" name=""/>
        <dsp:cNvSpPr/>
      </dsp:nvSpPr>
      <dsp:spPr>
        <a:xfrm>
          <a:off x="1157580" y="56306"/>
          <a:ext cx="292191" cy="292191"/>
        </a:xfrm>
        <a:prstGeom prst="pie">
          <a:avLst>
            <a:gd name="adj1" fmla="val 9000000"/>
            <a:gd name="adj2" fmla="val 1620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B557533-614C-469B-B713-07C02E29A5F3}">
      <dsp:nvSpPr>
        <dsp:cNvPr id="0" name=""/>
        <dsp:cNvSpPr/>
      </dsp:nvSpPr>
      <dsp:spPr>
        <a:xfrm rot="16200000">
          <a:off x="701031" y="841569"/>
          <a:ext cx="1059192" cy="21914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marL="0" lvl="0" indent="0" algn="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1300" kern="1200" dirty="0"/>
            <a:t>20 rpm/ 20 min</a:t>
          </a:r>
        </a:p>
      </dsp:txBody>
      <dsp:txXfrm>
        <a:off x="701031" y="841569"/>
        <a:ext cx="1059192" cy="219143"/>
      </dsp:txXfrm>
    </dsp:sp>
    <dsp:sp modelId="{7E752625-DD6C-4700-8CEC-EAEE96759B18}">
      <dsp:nvSpPr>
        <dsp:cNvPr id="0" name=""/>
        <dsp:cNvSpPr/>
      </dsp:nvSpPr>
      <dsp:spPr>
        <a:xfrm>
          <a:off x="1376723" y="19782"/>
          <a:ext cx="730477" cy="14609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1100" kern="1200" dirty="0" err="1"/>
            <a:t>Flocculation</a:t>
          </a:r>
          <a:r>
            <a:rPr lang="pt-PT" sz="1100" kern="1200" dirty="0"/>
            <a:t>:</a:t>
          </a:r>
        </a:p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1100" kern="1200" dirty="0"/>
            <a:t>Slow </a:t>
          </a:r>
          <a:r>
            <a:rPr lang="pt-PT" sz="1100" kern="1200" dirty="0" err="1"/>
            <a:t>Mix</a:t>
          </a:r>
          <a:endParaRPr lang="pt-PT" sz="1100" kern="1200" dirty="0"/>
        </a:p>
      </dsp:txBody>
      <dsp:txXfrm>
        <a:off x="1376723" y="19782"/>
        <a:ext cx="730477" cy="1460955"/>
      </dsp:txXfrm>
    </dsp:sp>
    <dsp:sp modelId="{EBCCFD8E-F1C9-470A-8D09-BE3FA5BA74C3}">
      <dsp:nvSpPr>
        <dsp:cNvPr id="0" name=""/>
        <dsp:cNvSpPr/>
      </dsp:nvSpPr>
      <dsp:spPr>
        <a:xfrm>
          <a:off x="2240784" y="19782"/>
          <a:ext cx="365238" cy="365238"/>
        </a:xfrm>
        <a:prstGeom prst="chord">
          <a:avLst>
            <a:gd name="adj1" fmla="val 4800000"/>
            <a:gd name="adj2" fmla="val 16800000"/>
          </a:avLst>
        </a:prstGeom>
        <a:gradFill rotWithShape="0">
          <a:gsLst>
            <a:gs pos="0">
              <a:schemeClr val="accent6">
                <a:tint val="4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tint val="4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tint val="4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F85DFBF0-F855-4AB4-996F-442FADFAEC0F}">
      <dsp:nvSpPr>
        <dsp:cNvPr id="0" name=""/>
        <dsp:cNvSpPr/>
      </dsp:nvSpPr>
      <dsp:spPr>
        <a:xfrm>
          <a:off x="2277308" y="56306"/>
          <a:ext cx="292191" cy="292191"/>
        </a:xfrm>
        <a:prstGeom prst="pie">
          <a:avLst>
            <a:gd name="adj1" fmla="val 5400000"/>
            <a:gd name="adj2" fmla="val 1620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2DCEA86-C2FB-4AF5-AAEC-AB7C891CB68E}">
      <dsp:nvSpPr>
        <dsp:cNvPr id="0" name=""/>
        <dsp:cNvSpPr/>
      </dsp:nvSpPr>
      <dsp:spPr>
        <a:xfrm rot="16200000">
          <a:off x="1820760" y="841569"/>
          <a:ext cx="1059192" cy="21914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marL="0" lvl="0" indent="0" algn="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1300" kern="1200" dirty="0"/>
            <a:t>12 h</a:t>
          </a:r>
        </a:p>
      </dsp:txBody>
      <dsp:txXfrm>
        <a:off x="1820760" y="841569"/>
        <a:ext cx="1059192" cy="219143"/>
      </dsp:txXfrm>
    </dsp:sp>
    <dsp:sp modelId="{E44F4E6F-08E8-486D-8939-B1D192E6B9D3}">
      <dsp:nvSpPr>
        <dsp:cNvPr id="0" name=""/>
        <dsp:cNvSpPr/>
      </dsp:nvSpPr>
      <dsp:spPr>
        <a:xfrm>
          <a:off x="2496452" y="19782"/>
          <a:ext cx="730477" cy="14609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1100" kern="1200" dirty="0" err="1"/>
            <a:t>Decantation</a:t>
          </a:r>
          <a:endParaRPr lang="pt-PT" sz="1100" kern="1200" dirty="0"/>
        </a:p>
      </dsp:txBody>
      <dsp:txXfrm>
        <a:off x="2496452" y="19782"/>
        <a:ext cx="730477" cy="1460955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5A3BA79-E7BE-4A70-80DF-2EFC6E20FAA0}">
      <dsp:nvSpPr>
        <dsp:cNvPr id="0" name=""/>
        <dsp:cNvSpPr/>
      </dsp:nvSpPr>
      <dsp:spPr>
        <a:xfrm>
          <a:off x="0" y="299334"/>
          <a:ext cx="5686572" cy="504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7A6EF044-F346-4911-9EAF-634873ED8DB1}">
      <dsp:nvSpPr>
        <dsp:cNvPr id="0" name=""/>
        <dsp:cNvSpPr/>
      </dsp:nvSpPr>
      <dsp:spPr>
        <a:xfrm>
          <a:off x="270723" y="4134"/>
          <a:ext cx="5414455" cy="59040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0457" tIns="0" rIns="150457" bIns="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1200" kern="1200" dirty="0"/>
            <a:t>[</a:t>
          </a:r>
          <a:r>
            <a:rPr lang="pt-PT" sz="1200" kern="1200" dirty="0" err="1"/>
            <a:t>potassium</a:t>
          </a:r>
          <a:r>
            <a:rPr lang="pt-PT" sz="1200" kern="1200" dirty="0"/>
            <a:t> </a:t>
          </a:r>
          <a:r>
            <a:rPr lang="pt-PT" sz="1200" kern="1200" dirty="0" err="1"/>
            <a:t>caseinate</a:t>
          </a:r>
          <a:r>
            <a:rPr lang="pt-PT" sz="1200" kern="1200" dirty="0"/>
            <a:t>] = 0.4 g/L, [</a:t>
          </a:r>
          <a:r>
            <a:rPr lang="pt-PT" sz="1200" kern="1200" dirty="0" err="1"/>
            <a:t>bentonite</a:t>
          </a:r>
          <a:r>
            <a:rPr lang="pt-PT" sz="1200" kern="1200" dirty="0"/>
            <a:t>] = [PVPP] = 0.1 g/L, pH = 3.0, </a:t>
          </a:r>
          <a:r>
            <a:rPr lang="pt-PT" sz="1200" kern="1200" dirty="0" err="1"/>
            <a:t>rapid</a:t>
          </a:r>
          <a:r>
            <a:rPr lang="pt-PT" sz="1200" kern="1200" dirty="0"/>
            <a:t> </a:t>
          </a:r>
          <a:r>
            <a:rPr lang="pt-PT" sz="1200" kern="1200" dirty="0" err="1"/>
            <a:t>mix</a:t>
          </a:r>
          <a:r>
            <a:rPr lang="pt-PT" sz="1200" kern="1200" dirty="0"/>
            <a:t> (rpm/min) = 150/3, slow </a:t>
          </a:r>
          <a:r>
            <a:rPr lang="pt-PT" sz="1200" kern="1200" dirty="0" err="1"/>
            <a:t>mix</a:t>
          </a:r>
          <a:r>
            <a:rPr lang="pt-PT" sz="1200" kern="1200" dirty="0"/>
            <a:t> (rpm/min) = 20/20, </a:t>
          </a:r>
          <a:r>
            <a:rPr lang="pt-PT" sz="1200" kern="1200" dirty="0" err="1"/>
            <a:t>sedimentation</a:t>
          </a:r>
          <a:r>
            <a:rPr lang="pt-PT" sz="1200" kern="1200" dirty="0"/>
            <a:t> time = 12 h</a:t>
          </a:r>
        </a:p>
      </dsp:txBody>
      <dsp:txXfrm>
        <a:off x="299544" y="32955"/>
        <a:ext cx="5356813" cy="532758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E5028DB-A674-413F-8C06-B90FEFBE4E25}">
      <dsp:nvSpPr>
        <dsp:cNvPr id="0" name=""/>
        <dsp:cNvSpPr/>
      </dsp:nvSpPr>
      <dsp:spPr>
        <a:xfrm>
          <a:off x="0" y="167984"/>
          <a:ext cx="4755722" cy="121680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just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1600" kern="1200" dirty="0"/>
            <a:t>[SPS] = 51.96 </a:t>
          </a:r>
          <a:r>
            <a:rPr lang="pt-PT" sz="1600" kern="1200" dirty="0" err="1"/>
            <a:t>mM</a:t>
          </a:r>
          <a:r>
            <a:rPr lang="pt-PT" sz="1600" kern="1200" dirty="0"/>
            <a:t>, [Fe</a:t>
          </a:r>
          <a:r>
            <a:rPr lang="pt-PT" sz="1600" kern="1200" baseline="30000" dirty="0"/>
            <a:t>2+</a:t>
          </a:r>
          <a:r>
            <a:rPr lang="pt-PT" sz="1600" kern="1200" dirty="0"/>
            <a:t>] = 0,90 </a:t>
          </a:r>
          <a:r>
            <a:rPr lang="pt-PT" sz="1600" kern="1200" dirty="0" err="1"/>
            <a:t>mM</a:t>
          </a:r>
          <a:r>
            <a:rPr lang="pt-PT" sz="1600" kern="1200" dirty="0"/>
            <a:t>, pH = 3.0, </a:t>
          </a:r>
          <a:r>
            <a:rPr lang="pt-PT" sz="1600" kern="1200" dirty="0" err="1"/>
            <a:t>radiation</a:t>
          </a:r>
          <a:r>
            <a:rPr lang="pt-PT" sz="1600" kern="1200" dirty="0"/>
            <a:t> UV-A (365 </a:t>
          </a:r>
          <a:r>
            <a:rPr lang="pt-PT" sz="1600" kern="1200" dirty="0" err="1"/>
            <a:t>nm</a:t>
          </a:r>
          <a:r>
            <a:rPr lang="pt-PT" sz="1600" kern="1200" dirty="0"/>
            <a:t>), </a:t>
          </a:r>
          <a:r>
            <a:rPr lang="pt-PT" sz="1600" kern="1200" dirty="0" err="1"/>
            <a:t>Temperature</a:t>
          </a:r>
          <a:r>
            <a:rPr lang="pt-PT" sz="1600" kern="1200" dirty="0"/>
            <a:t> = 298 K, t = 300 min</a:t>
          </a:r>
        </a:p>
      </dsp:txBody>
      <dsp:txXfrm>
        <a:off x="59399" y="227383"/>
        <a:ext cx="4636924" cy="1098002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8030878-82DC-4E01-A636-00B324AF2BEB}">
      <dsp:nvSpPr>
        <dsp:cNvPr id="0" name=""/>
        <dsp:cNvSpPr/>
      </dsp:nvSpPr>
      <dsp:spPr>
        <a:xfrm rot="5400000">
          <a:off x="-205734" y="205878"/>
          <a:ext cx="1371561" cy="960093"/>
        </a:xfrm>
        <a:prstGeom prst="chevron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145" tIns="17145" rIns="17145" bIns="17145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2700" kern="1200" dirty="0"/>
            <a:t>WW1</a:t>
          </a:r>
        </a:p>
      </dsp:txBody>
      <dsp:txXfrm rot="-5400000">
        <a:off x="1" y="480191"/>
        <a:ext cx="960093" cy="411468"/>
      </dsp:txXfrm>
    </dsp:sp>
    <dsp:sp modelId="{644521EC-7C99-4AE5-B212-901CD567B54E}">
      <dsp:nvSpPr>
        <dsp:cNvPr id="0" name=""/>
        <dsp:cNvSpPr/>
      </dsp:nvSpPr>
      <dsp:spPr>
        <a:xfrm rot="5400000">
          <a:off x="3618738" y="-2658501"/>
          <a:ext cx="891515" cy="6208804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2456" tIns="8255" rIns="8255" bIns="8255" numCol="1" spcCol="1270" anchor="ctr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kern="1200" dirty="0"/>
            <a:t>The CFD process achieved a turbidity, TSS, total polyphenols, TOC and COD removal of 99.6, 95.5, 99.9, 8.8 and 12.4%, respectively</a:t>
          </a:r>
          <a:endParaRPr lang="pt-PT" sz="1300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kern="1200" dirty="0"/>
            <a:t>With performance of oxidation process, it was observed a significant increase to 99.9, 95.8, 99.9, 38.9 and 45.3% removal, respectively</a:t>
          </a:r>
          <a:endParaRPr lang="pt-PT" sz="1300" kern="1200" dirty="0"/>
        </a:p>
      </dsp:txBody>
      <dsp:txXfrm rot="-5400000">
        <a:off x="960094" y="43663"/>
        <a:ext cx="6165284" cy="804475"/>
      </dsp:txXfrm>
    </dsp:sp>
    <dsp:sp modelId="{50F24333-218C-43C5-ACF3-3EE54EE69276}">
      <dsp:nvSpPr>
        <dsp:cNvPr id="0" name=""/>
        <dsp:cNvSpPr/>
      </dsp:nvSpPr>
      <dsp:spPr>
        <a:xfrm rot="5400000">
          <a:off x="-205734" y="1289411"/>
          <a:ext cx="1371561" cy="960093"/>
        </a:xfrm>
        <a:prstGeom prst="chevron">
          <a:avLst/>
        </a:prstGeom>
        <a:gradFill rotWithShape="0">
          <a:gsLst>
            <a:gs pos="0">
              <a:schemeClr val="accent5">
                <a:hueOff val="-6758543"/>
                <a:satOff val="-17419"/>
                <a:lumOff val="-1176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6758543"/>
                <a:satOff val="-17419"/>
                <a:lumOff val="-1176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6758543"/>
                <a:satOff val="-17419"/>
                <a:lumOff val="-1176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5">
              <a:hueOff val="-6758543"/>
              <a:satOff val="-17419"/>
              <a:lumOff val="-11765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145" tIns="17145" rIns="17145" bIns="17145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2700" kern="1200" dirty="0"/>
            <a:t>WW2</a:t>
          </a:r>
        </a:p>
      </dsp:txBody>
      <dsp:txXfrm rot="-5400000">
        <a:off x="1" y="1563724"/>
        <a:ext cx="960093" cy="411468"/>
      </dsp:txXfrm>
    </dsp:sp>
    <dsp:sp modelId="{E0A51309-125A-4DF9-823D-2A8946A0B1D4}">
      <dsp:nvSpPr>
        <dsp:cNvPr id="0" name=""/>
        <dsp:cNvSpPr/>
      </dsp:nvSpPr>
      <dsp:spPr>
        <a:xfrm rot="5400000">
          <a:off x="3618738" y="-1574967"/>
          <a:ext cx="891515" cy="6208804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-6758543"/>
              <a:satOff val="-17419"/>
              <a:lumOff val="-11765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2456" tIns="8255" rIns="8255" bIns="8255" numCol="1" spcCol="1270" anchor="ctr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kern="1200" dirty="0"/>
            <a:t>With performance of CFD process it was observed a removal of 99.6, 97.7, 93.6, 19.9 and 31.8%, respectively</a:t>
          </a:r>
          <a:endParaRPr lang="pt-PT" sz="1300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kern="1200" dirty="0"/>
            <a:t>With the application of oxidation process, it was observed a significant increase to 99.9, 97.8, 99.9, 51.2 and 73.3% removal, respectively</a:t>
          </a:r>
          <a:endParaRPr lang="pt-PT" sz="1300" kern="1200" dirty="0"/>
        </a:p>
      </dsp:txBody>
      <dsp:txXfrm rot="-5400000">
        <a:off x="960094" y="1127197"/>
        <a:ext cx="6165284" cy="80447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9/3/layout/PieProcess">
  <dgm:title val=""/>
  <dgm:desc val=""/>
  <dgm:catLst>
    <dgm:cat type="list" pri="8600"/>
    <dgm:cat type="process" pri="4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7"/>
      <dgm:chPref val="7"/>
      <dgm:dir/>
      <dgm:animOne val="branch"/>
      <dgm:animLvl val="lvl"/>
    </dgm:varLst>
    <dgm:choose name="Name1">
      <dgm:if name="Name2" func="var" arg="dir" op="equ" val="norm">
        <dgm:alg type="lin">
          <dgm:param type="linDir" val="fromL"/>
        </dgm:alg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" val="65"/>
      <dgm:constr type="primFontSz" for="des" forName="Child" refType="primFontSz" refFor="des" refForName="Parent" op="lte"/>
      <dgm:constr type="w" for="ch" forName="composite" refType="w"/>
      <dgm:constr type="h" for="ch" forName="composite" refType="h"/>
      <dgm:constr type="w" for="ch" forName="ParentComposite" refType="w" fact="0.5"/>
      <dgm:constr type="h" for="ch" forName="ParentComposite" refType="h"/>
      <dgm:constr type="w" for="ch" forName="negSibTrans" refType="h" refFor="ch" refForName="composite" fact="-0.075"/>
      <dgm:constr type="w" for="ch" forName="sibTrans" refType="w" refFor="ch" refForName="composite" fact="0.0425"/>
    </dgm:constrLst>
    <dgm:forEach name="nodesForEach" axis="ch" ptType="node" cnt="7">
      <dgm:layoutNode name="ParentComposite">
        <dgm:alg type="composite">
          <dgm:param type="ar" val="0.25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Parent" refType="w" fact="0"/>
              <dgm:constr type="t" for="ch" forName="Parent" refType="h" fact="0.275"/>
              <dgm:constr type="w" for="ch" forName="Parent" refType="w" fact="0.6"/>
              <dgm:constr type="h" for="ch" forName="Parent" refType="h" fact="0.725"/>
              <dgm:constr type="l" for="ch" forName="Chord" refType="w" fact="0"/>
              <dgm:constr type="t" for="ch" forName="Chord" refType="h" fact="0"/>
              <dgm:constr type="w" for="ch" forName="Chord" refType="w"/>
              <dgm:constr type="h" for="ch" forName="Chord" refType="h" fact="0.25"/>
              <dgm:constr type="l" for="ch" forName="Pie" refType="w" fact="0.1"/>
              <dgm:constr type="t" for="ch" forName="Pie" refType="h" fact="0.025"/>
              <dgm:constr type="w" for="ch" forName="Pie" refType="w" fact="0.8"/>
              <dgm:constr type="h" for="ch" forName="Pie" refType="h" fact="0.2"/>
            </dgm:constrLst>
          </dgm:if>
          <dgm:else name="Name6">
            <dgm:constrLst>
              <dgm:constr type="r" for="ch" forName="Parent" refType="w"/>
              <dgm:constr type="t" for="ch" forName="Parent" refType="h" fact="0.275"/>
              <dgm:constr type="w" for="ch" forName="Parent" refType="w" fact="0.6"/>
              <dgm:constr type="h" for="ch" forName="Parent" refType="h" fact="0.725"/>
              <dgm:constr type="r" for="ch" forName="Chord" refType="w"/>
              <dgm:constr type="t" for="ch" forName="Chord" refType="h" fact="0"/>
              <dgm:constr type="w" for="ch" forName="Chord" refType="w"/>
              <dgm:constr type="h" for="ch" forName="Chord" refType="h" fact="0.25"/>
              <dgm:constr type="r" for="ch" forName="Pie" refType="w" fact="0.9"/>
              <dgm:constr type="t" for="ch" forName="Pie" refType="h" fact="0.025"/>
              <dgm:constr type="w" for="ch" forName="Pie" refType="w" fact="0.8"/>
              <dgm:constr type="h" for="ch" forName="Pie" refType="h" fact="0.2"/>
            </dgm:constrLst>
          </dgm:else>
        </dgm:choose>
        <dgm:layoutNode name="Chord" styleLbl="bgShp">
          <dgm:alg type="sp"/>
          <dgm:choose name="Name7">
            <dgm:if name="Name8" func="var" arg="dir" op="equ" val="norm">
              <dgm:shape xmlns:r="http://schemas.openxmlformats.org/officeDocument/2006/relationships" type="chord" r:blip="">
                <dgm:adjLst>
                  <dgm:adj idx="1" val="80"/>
                  <dgm:adj idx="2" val="-80"/>
                </dgm:adjLst>
              </dgm:shape>
            </dgm:if>
            <dgm:else name="Name9">
              <dgm:shape xmlns:r="http://schemas.openxmlformats.org/officeDocument/2006/relationships" rot="180" type="chord" r:blip="">
                <dgm:adjLst>
                  <dgm:adj idx="1" val="80"/>
                  <dgm:adj idx="2" val="-80"/>
                </dgm:adjLst>
              </dgm:shape>
            </dgm:else>
          </dgm:choose>
          <dgm:presOf/>
        </dgm:layoutNode>
        <dgm:layoutNode name="Pie" styleLbl="alignNode1">
          <dgm:alg type="sp"/>
          <dgm:choose name="Name10">
            <dgm:if name="Name11" func="var" arg="dir" op="equ" val="norm">
              <dgm:choose name="Name12">
                <dgm:if name="Name13" axis="precedSib" ptType="node" func="cnt" op="equ" val="0">
                  <dgm:choose name="Name14">
                    <dgm:if name="Name15" axis="followSib" ptType="node" func="cnt" op="equ" val="0">
                      <dgm:shape xmlns:r="http://schemas.openxmlformats.org/officeDocument/2006/relationships" type="pie" r:blip="">
                        <dgm:adjLst>
                          <dgm:adj idx="1" val="90"/>
                          <dgm:adj idx="2" val="-90"/>
                        </dgm:adjLst>
                      </dgm:shape>
                    </dgm:if>
                    <dgm:if name="Name16" axis="followSib" ptType="node" func="cnt" op="equ" val="1">
                      <dgm:shape xmlns:r="http://schemas.openxmlformats.org/officeDocument/2006/relationships" type="pie" r:blip="">
                        <dgm:adjLst>
                          <dgm:adj idx="1" val="180"/>
                          <dgm:adj idx="2" val="-90"/>
                        </dgm:adjLst>
                      </dgm:shape>
                    </dgm:if>
                    <dgm:if name="Name17" axis="followSib" ptType="node" func="cnt" op="equ" val="2">
                      <dgm:shape xmlns:r="http://schemas.openxmlformats.org/officeDocument/2006/relationships" type="pie" r:blip="">
                        <dgm:adjLst>
                          <dgm:adj idx="1" val="-150"/>
                          <dgm:adj idx="2" val="-90"/>
                        </dgm:adjLst>
                      </dgm:shape>
                    </dgm:if>
                    <dgm:if name="Name18" axis="followSib" ptType="node" func="cnt" op="equ" val="3">
                      <dgm:shape xmlns:r="http://schemas.openxmlformats.org/officeDocument/2006/relationships" type="pie" r:blip="">
                        <dgm:adjLst>
                          <dgm:adj idx="1" val="-135"/>
                          <dgm:adj idx="2" val="-90"/>
                        </dgm:adjLst>
                      </dgm:shape>
                    </dgm:if>
                    <dgm:if name="Name19" axis="followSib" ptType="node" func="cnt" op="equ" val="4">
                      <dgm:shape xmlns:r="http://schemas.openxmlformats.org/officeDocument/2006/relationships" type="pie" r:blip="">
                        <dgm:adjLst>
                          <dgm:adj idx="1" val="-126"/>
                          <dgm:adj idx="2" val="-90"/>
                        </dgm:adjLst>
                      </dgm:shape>
                    </dgm:if>
                    <dgm:if name="Name20" axis="followSib" ptType="node" func="cnt" op="equ" val="5">
                      <dgm:shape xmlns:r="http://schemas.openxmlformats.org/officeDocument/2006/relationships" type="pie" r:blip="">
                        <dgm:adjLst>
                          <dgm:adj idx="1" val="-120"/>
                          <dgm:adj idx="2" val="-90"/>
                        </dgm:adjLst>
                      </dgm:shape>
                    </dgm:if>
                    <dgm:else name="Name21">
                      <dgm:shape xmlns:r="http://schemas.openxmlformats.org/officeDocument/2006/relationships" type="pie" r:blip="">
                        <dgm:adjLst>
                          <dgm:adj idx="1" val="-115.7143"/>
                          <dgm:adj idx="2" val="-90"/>
                        </dgm:adjLst>
                      </dgm:shape>
                    </dgm:else>
                  </dgm:choose>
                </dgm:if>
                <dgm:if name="Name22" axis="precedSib" ptType="node" func="cnt" op="equ" val="1">
                  <dgm:choose name="Name23">
                    <dgm:if name="Name24" axis="followSib" ptType="node" func="cnt" op="equ" val="0">
                      <dgm:shape xmlns:r="http://schemas.openxmlformats.org/officeDocument/2006/relationships" type="pie" r:blip="">
                        <dgm:adjLst>
                          <dgm:adj idx="1" val="90"/>
                          <dgm:adj idx="2" val="-90"/>
                        </dgm:adjLst>
                      </dgm:shape>
                    </dgm:if>
                    <dgm:if name="Name25" axis="followSib" ptType="node" func="cnt" op="equ" val="1">
                      <dgm:shape xmlns:r="http://schemas.openxmlformats.org/officeDocument/2006/relationships" type="pie" r:blip="">
                        <dgm:adjLst>
                          <dgm:adj idx="1" val="150"/>
                          <dgm:adj idx="2" val="-90"/>
                        </dgm:adjLst>
                      </dgm:shape>
                    </dgm:if>
                    <dgm:if name="Name26" axis="followSib" ptType="node" func="cnt" op="equ" val="2">
                      <dgm:shape xmlns:r="http://schemas.openxmlformats.org/officeDocument/2006/relationships" type="pie" r:blip="">
                        <dgm:adjLst>
                          <dgm:adj idx="1" val="180"/>
                          <dgm:adj idx="2" val="-90"/>
                        </dgm:adjLst>
                      </dgm:shape>
                    </dgm:if>
                    <dgm:if name="Name27" axis="followSib" ptType="node" func="cnt" op="equ" val="3">
                      <dgm:shape xmlns:r="http://schemas.openxmlformats.org/officeDocument/2006/relationships" type="pie" r:blip="">
                        <dgm:adjLst>
                          <dgm:adj idx="1" val="-162"/>
                          <dgm:adj idx="2" val="-90"/>
                        </dgm:adjLst>
                      </dgm:shape>
                    </dgm:if>
                    <dgm:if name="Name28" axis="followSib" ptType="node" func="cnt" op="equ" val="4">
                      <dgm:shape xmlns:r="http://schemas.openxmlformats.org/officeDocument/2006/relationships" type="pie" r:blip="">
                        <dgm:adjLst>
                          <dgm:adj idx="1" val="-150"/>
                          <dgm:adj idx="2" val="-90"/>
                        </dgm:adjLst>
                      </dgm:shape>
                    </dgm:if>
                    <dgm:else name="Name29">
                      <dgm:shape xmlns:r="http://schemas.openxmlformats.org/officeDocument/2006/relationships" type="pie" r:blip="">
                        <dgm:adjLst>
                          <dgm:adj idx="1" val="-141.4286"/>
                          <dgm:adj idx="2" val="-90"/>
                        </dgm:adjLst>
                      </dgm:shape>
                    </dgm:else>
                  </dgm:choose>
                </dgm:if>
                <dgm:if name="Name30" axis="precedSib" ptType="node" func="cnt" op="equ" val="2">
                  <dgm:choose name="Name31">
                    <dgm:if name="Name32" axis="followSib" ptType="node" func="cnt" op="equ" val="0">
                      <dgm:shape xmlns:r="http://schemas.openxmlformats.org/officeDocument/2006/relationships" type="pie" r:blip="">
                        <dgm:adjLst>
                          <dgm:adj idx="1" val="90"/>
                          <dgm:adj idx="2" val="-90"/>
                        </dgm:adjLst>
                      </dgm:shape>
                    </dgm:if>
                    <dgm:if name="Name33" axis="followSib" ptType="node" func="cnt" op="equ" val="1">
                      <dgm:shape xmlns:r="http://schemas.openxmlformats.org/officeDocument/2006/relationships" type="pie" r:blip="">
                        <dgm:adjLst>
                          <dgm:adj idx="1" val="135"/>
                          <dgm:adj idx="2" val="-90"/>
                        </dgm:adjLst>
                      </dgm:shape>
                    </dgm:if>
                    <dgm:if name="Name34" axis="followSib" ptType="node" func="cnt" op="equ" val="2">
                      <dgm:shape xmlns:r="http://schemas.openxmlformats.org/officeDocument/2006/relationships" type="pie" r:blip="">
                        <dgm:adjLst>
                          <dgm:adj idx="1" val="162"/>
                          <dgm:adj idx="2" val="-90"/>
                        </dgm:adjLst>
                      </dgm:shape>
                    </dgm:if>
                    <dgm:if name="Name35" axis="followSib" ptType="node" func="cnt" op="equ" val="3">
                      <dgm:shape xmlns:r="http://schemas.openxmlformats.org/officeDocument/2006/relationships" type="pie" r:blip="">
                        <dgm:adjLst>
                          <dgm:adj idx="1" val="180"/>
                          <dgm:adj idx="2" val="-90"/>
                        </dgm:adjLst>
                      </dgm:shape>
                    </dgm:if>
                    <dgm:else name="Name36">
                      <dgm:shape xmlns:r="http://schemas.openxmlformats.org/officeDocument/2006/relationships" type="pie" r:blip="">
                        <dgm:adjLst>
                          <dgm:adj idx="1" val="-167.1429"/>
                          <dgm:adj idx="2" val="-90"/>
                        </dgm:adjLst>
                      </dgm:shape>
                    </dgm:else>
                  </dgm:choose>
                </dgm:if>
                <dgm:if name="Name37" axis="precedSib" ptType="node" func="cnt" op="equ" val="3">
                  <dgm:choose name="Name38">
                    <dgm:if name="Name39" axis="followSib" ptType="node" func="cnt" op="equ" val="0">
                      <dgm:shape xmlns:r="http://schemas.openxmlformats.org/officeDocument/2006/relationships" type="pie" r:blip="">
                        <dgm:adjLst>
                          <dgm:adj idx="1" val="90"/>
                          <dgm:adj idx="2" val="-90"/>
                        </dgm:adjLst>
                      </dgm:shape>
                    </dgm:if>
                    <dgm:if name="Name40" axis="followSib" ptType="node" func="cnt" op="equ" val="1">
                      <dgm:shape xmlns:r="http://schemas.openxmlformats.org/officeDocument/2006/relationships" type="pie" r:blip="">
                        <dgm:adjLst>
                          <dgm:adj idx="1" val="126"/>
                          <dgm:adj idx="2" val="-90"/>
                        </dgm:adjLst>
                      </dgm:shape>
                    </dgm:if>
                    <dgm:if name="Name41" axis="followSib" ptType="node" func="cnt" op="equ" val="2">
                      <dgm:shape xmlns:r="http://schemas.openxmlformats.org/officeDocument/2006/relationships" type="pie" r:blip="">
                        <dgm:adjLst>
                          <dgm:adj idx="1" val="150"/>
                          <dgm:adj idx="2" val="-90"/>
                        </dgm:adjLst>
                      </dgm:shape>
                    </dgm:if>
                    <dgm:else name="Name42">
                      <dgm:shape xmlns:r="http://schemas.openxmlformats.org/officeDocument/2006/relationships" type="pie" r:blip="">
                        <dgm:adjLst>
                          <dgm:adj idx="1" val="167.1429"/>
                          <dgm:adj idx="2" val="-90"/>
                        </dgm:adjLst>
                      </dgm:shape>
                    </dgm:else>
                  </dgm:choose>
                </dgm:if>
                <dgm:if name="Name43" axis="precedSib" ptType="node" func="cnt" op="equ" val="4">
                  <dgm:choose name="Name44">
                    <dgm:if name="Name45" axis="followSib" ptType="node" func="cnt" op="equ" val="0">
                      <dgm:shape xmlns:r="http://schemas.openxmlformats.org/officeDocument/2006/relationships" type="pie" r:blip="">
                        <dgm:adjLst>
                          <dgm:adj idx="1" val="90"/>
                          <dgm:adj idx="2" val="-90"/>
                        </dgm:adjLst>
                      </dgm:shape>
                    </dgm:if>
                    <dgm:if name="Name46" axis="followSib" ptType="node" func="cnt" op="equ" val="1">
                      <dgm:shape xmlns:r="http://schemas.openxmlformats.org/officeDocument/2006/relationships" type="pie" r:blip="">
                        <dgm:adjLst>
                          <dgm:adj idx="1" val="120"/>
                          <dgm:adj idx="2" val="-90"/>
                        </dgm:adjLst>
                      </dgm:shape>
                    </dgm:if>
                    <dgm:else name="Name47">
                      <dgm:shape xmlns:r="http://schemas.openxmlformats.org/officeDocument/2006/relationships" type="pie" r:blip="">
                        <dgm:adjLst>
                          <dgm:adj idx="1" val="141.4286"/>
                          <dgm:adj idx="2" val="-90"/>
                        </dgm:adjLst>
                      </dgm:shape>
                    </dgm:else>
                  </dgm:choose>
                </dgm:if>
                <dgm:if name="Name48" axis="precedSib" ptType="node" func="cnt" op="equ" val="5">
                  <dgm:choose name="Name49">
                    <dgm:if name="Name50" axis="followSib" ptType="node" func="cnt" op="equ" val="0">
                      <dgm:shape xmlns:r="http://schemas.openxmlformats.org/officeDocument/2006/relationships" type="pie" r:blip="">
                        <dgm:adjLst>
                          <dgm:adj idx="1" val="90"/>
                          <dgm:adj idx="2" val="-90"/>
                        </dgm:adjLst>
                      </dgm:shape>
                    </dgm:if>
                    <dgm:else name="Name51">
                      <dgm:shape xmlns:r="http://schemas.openxmlformats.org/officeDocument/2006/relationships" type="pie" r:blip="">
                        <dgm:adjLst>
                          <dgm:adj idx="1" val="115.7143"/>
                          <dgm:adj idx="2" val="-90"/>
                        </dgm:adjLst>
                      </dgm:shape>
                    </dgm:else>
                  </dgm:choose>
                </dgm:if>
                <dgm:else name="Name52">
                  <dgm:shape xmlns:r="http://schemas.openxmlformats.org/officeDocument/2006/relationships" type="pie" r:blip="">
                    <dgm:adjLst>
                      <dgm:adj idx="1" val="90"/>
                      <dgm:adj idx="2" val="-90"/>
                    </dgm:adjLst>
                  </dgm:shape>
                </dgm:else>
              </dgm:choose>
            </dgm:if>
            <dgm:else name="Name53">
              <dgm:choose name="Name54">
                <dgm:if name="Name55" axis="precedSib" ptType="node" func="cnt" op="equ" val="0">
                  <dgm:choose name="Name56">
                    <dgm:if name="Name57" axis="followSib" ptType="node" func="cnt" op="equ" val="0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90"/>
                        </dgm:adjLst>
                      </dgm:shape>
                    </dgm:if>
                    <dgm:if name="Name58" axis="followSib" ptType="node" func="cnt" op="equ" val="1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180"/>
                        </dgm:adjLst>
                      </dgm:shape>
                    </dgm:if>
                    <dgm:if name="Name59" axis="followSib" ptType="node" func="cnt" op="equ" val="2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150"/>
                        </dgm:adjLst>
                      </dgm:shape>
                    </dgm:if>
                    <dgm:if name="Name60" axis="followSib" ptType="node" func="cnt" op="equ" val="3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135"/>
                        </dgm:adjLst>
                      </dgm:shape>
                    </dgm:if>
                    <dgm:if name="Name61" axis="followSib" ptType="node" func="cnt" op="equ" val="4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126"/>
                        </dgm:adjLst>
                      </dgm:shape>
                    </dgm:if>
                    <dgm:if name="Name62" axis="followSib" ptType="node" func="cnt" op="equ" val="5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120"/>
                        </dgm:adjLst>
                      </dgm:shape>
                    </dgm:if>
                    <dgm:else name="Name63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115.7143"/>
                        </dgm:adjLst>
                      </dgm:shape>
                    </dgm:else>
                  </dgm:choose>
                </dgm:if>
                <dgm:if name="Name64" axis="precedSib" ptType="node" func="cnt" op="equ" val="1">
                  <dgm:choose name="Name65">
                    <dgm:if name="Name66" axis="followSib" ptType="node" func="cnt" op="equ" val="0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90"/>
                        </dgm:adjLst>
                      </dgm:shape>
                    </dgm:if>
                    <dgm:if name="Name67" axis="followSib" ptType="node" func="cnt" op="equ" val="1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150"/>
                        </dgm:adjLst>
                      </dgm:shape>
                    </dgm:if>
                    <dgm:if name="Name68" axis="followSib" ptType="node" func="cnt" op="equ" val="2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180"/>
                        </dgm:adjLst>
                      </dgm:shape>
                    </dgm:if>
                    <dgm:if name="Name69" axis="followSib" ptType="node" func="cnt" op="equ" val="3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162"/>
                        </dgm:adjLst>
                      </dgm:shape>
                    </dgm:if>
                    <dgm:if name="Name70" axis="followSib" ptType="node" func="cnt" op="equ" val="4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150"/>
                        </dgm:adjLst>
                      </dgm:shape>
                    </dgm:if>
                    <dgm:else name="Name71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141.4286"/>
                        </dgm:adjLst>
                      </dgm:shape>
                    </dgm:else>
                  </dgm:choose>
                </dgm:if>
                <dgm:if name="Name72" axis="precedSib" ptType="node" func="cnt" op="equ" val="2">
                  <dgm:choose name="Name73">
                    <dgm:if name="Name74" axis="followSib" ptType="node" func="cnt" op="equ" val="0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90"/>
                        </dgm:adjLst>
                      </dgm:shape>
                    </dgm:if>
                    <dgm:if name="Name75" axis="followSib" ptType="node" func="cnt" op="equ" val="1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135"/>
                        </dgm:adjLst>
                      </dgm:shape>
                    </dgm:if>
                    <dgm:if name="Name76" axis="followSib" ptType="node" func="cnt" op="equ" val="2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162"/>
                        </dgm:adjLst>
                      </dgm:shape>
                    </dgm:if>
                    <dgm:if name="Name77" axis="followSib" ptType="node" func="cnt" op="equ" val="3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180"/>
                        </dgm:adjLst>
                      </dgm:shape>
                    </dgm:if>
                    <dgm:else name="Name78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167.1429"/>
                        </dgm:adjLst>
                      </dgm:shape>
                    </dgm:else>
                  </dgm:choose>
                </dgm:if>
                <dgm:if name="Name79" axis="precedSib" ptType="node" func="cnt" op="equ" val="3">
                  <dgm:choose name="Name80">
                    <dgm:if name="Name81" axis="followSib" ptType="node" func="cnt" op="equ" val="0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90"/>
                        </dgm:adjLst>
                      </dgm:shape>
                    </dgm:if>
                    <dgm:if name="Name82" axis="followSib" ptType="node" func="cnt" op="equ" val="1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126"/>
                        </dgm:adjLst>
                      </dgm:shape>
                    </dgm:if>
                    <dgm:if name="Name83" axis="followSib" ptType="node" func="cnt" op="equ" val="2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150"/>
                        </dgm:adjLst>
                      </dgm:shape>
                    </dgm:if>
                    <dgm:else name="Name84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167.1429"/>
                        </dgm:adjLst>
                      </dgm:shape>
                    </dgm:else>
                  </dgm:choose>
                </dgm:if>
                <dgm:if name="Name85" axis="precedSib" ptType="node" func="cnt" op="equ" val="4">
                  <dgm:choose name="Name86">
                    <dgm:if name="Name87" axis="followSib" ptType="node" func="cnt" op="equ" val="0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90"/>
                        </dgm:adjLst>
                      </dgm:shape>
                    </dgm:if>
                    <dgm:if name="Name88" axis="followSib" ptType="node" func="cnt" op="equ" val="1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120"/>
                        </dgm:adjLst>
                      </dgm:shape>
                    </dgm:if>
                    <dgm:else name="Name89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141.4286"/>
                        </dgm:adjLst>
                      </dgm:shape>
                    </dgm:else>
                  </dgm:choose>
                </dgm:if>
                <dgm:if name="Name90" axis="precedSib" ptType="node" func="cnt" op="equ" val="5">
                  <dgm:choose name="Name91">
                    <dgm:if name="Name92" axis="followSib" ptType="node" func="cnt" op="equ" val="0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90"/>
                        </dgm:adjLst>
                      </dgm:shape>
                    </dgm:if>
                    <dgm:else name="Name93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115.7143"/>
                        </dgm:adjLst>
                      </dgm:shape>
                    </dgm:else>
                  </dgm:choose>
                </dgm:if>
                <dgm:else name="Name94">
                  <dgm:shape xmlns:r="http://schemas.openxmlformats.org/officeDocument/2006/relationships" rot="180" type="pie" r:blip="">
                    <dgm:adjLst>
                      <dgm:adj idx="1" val="90"/>
                      <dgm:adj idx="2" val="-90"/>
                    </dgm:adjLst>
                  </dgm:shape>
                </dgm:else>
              </dgm:choose>
            </dgm:else>
          </dgm:choose>
          <dgm:presOf/>
        </dgm:layoutNode>
        <dgm:layoutNode name="Parent" styleLbl="revTx">
          <dgm:varLst>
            <dgm:chMax val="1"/>
            <dgm:chPref val="1"/>
            <dgm:bulletEnabled val="1"/>
          </dgm:varLst>
          <dgm:choose name="Name95">
            <dgm:if name="Name96" func="var" arg="dir" op="equ" val="norm">
              <dgm:alg type="tx">
                <dgm:param type="parTxLTRAlign" val="r"/>
                <dgm:param type="parTxRTLAlign" val="r"/>
                <dgm:param type="shpTxLTRAlignCh" val="r"/>
                <dgm:param type="shpTxRTLAlignCh" val="r"/>
                <dgm:param type="txAnchorVert" val="b"/>
                <dgm:param type="autoTxRot" val="grav"/>
              </dgm:alg>
            </dgm:if>
            <dgm:else name="Name97">
              <dgm:alg type="tx">
                <dgm:param type="parTxLTRAlign" val="l"/>
                <dgm:param type="parTxRTLAlign" val="l"/>
                <dgm:param type="shpTxLTRAlignCh" val="l"/>
                <dgm:param type="shpTxRTLAlignCh" val="l"/>
                <dgm:param type="txAnchorVert" val="b"/>
                <dgm:param type="autoTxRot" val="grav"/>
              </dgm:alg>
            </dgm:else>
          </dgm:choose>
          <dgm:choose name="Name98">
            <dgm:if name="Name99" func="var" arg="dir" op="equ" val="norm">
              <dgm:shape xmlns:r="http://schemas.openxmlformats.org/officeDocument/2006/relationships" rot="-90" type="rect" r:blip="">
                <dgm:adjLst/>
              </dgm:shape>
            </dgm:if>
            <dgm:else name="Name100">
              <dgm:shape xmlns:r="http://schemas.openxmlformats.org/officeDocument/2006/relationships" rot="90" type="rect" r:blip="">
                <dgm:adjLst/>
              </dgm:shape>
            </dgm:else>
          </dgm:choose>
          <dgm:presOf axis="self" ptType="node"/>
          <dgm:constrLst>
            <dgm:constr type="lMarg" refType="primFontSz" fact="0"/>
            <dgm:constr type="rMarg" refType="primFontSz" fact="0"/>
            <dgm:constr type="tMarg" refType="primFontSz" fact="0"/>
            <dgm:constr type="bMarg" refType="primFontSz" fact="0"/>
          </dgm:constrLst>
          <dgm:ruleLst>
            <dgm:rule type="primFontSz" val="5" fact="NaN" max="NaN"/>
          </dgm:ruleLst>
        </dgm:layoutNode>
      </dgm:layoutNode>
      <dgm:choose name="Name101">
        <dgm:if name="Name102" axis="ch" ptType="node" func="cnt" op="gte" val="1">
          <dgm:forEach name="negSibTransForEach" axis="ch" ptType="sibTrans" hideLastTrans="0" cnt="1">
            <dgm:layoutNode name="negSibTrans">
              <dgm:alg type="sp"/>
              <dgm:shape xmlns:r="http://schemas.openxmlformats.org/officeDocument/2006/relationships" r:blip="">
                <dgm:adjLst/>
              </dgm:shape>
            </dgm:layoutNode>
          </dgm:forEach>
          <dgm:layoutNode name="composite">
            <dgm:alg type="composite">
              <dgm:param type="ar" val="0.5"/>
            </dgm:alg>
            <dgm:shape xmlns:r="http://schemas.openxmlformats.org/officeDocument/2006/relationships" r:blip="">
              <dgm:adjLst/>
            </dgm:shape>
            <dgm:choose name="Name103">
              <dgm:if name="Name104" func="var" arg="dir" op="equ" val="norm">
                <dgm:constrLst>
                  <dgm:constr type="l" for="ch" forName="Child" refType="w" fact="0"/>
                  <dgm:constr type="t" for="ch" forName="Child" refType="h" fact="0"/>
                  <dgm:constr type="w" for="ch" forName="Child" refType="w"/>
                  <dgm:constr type="h" for="ch" forName="Child" refType="h"/>
                </dgm:constrLst>
              </dgm:if>
              <dgm:else name="Name105">
                <dgm:constrLst>
                  <dgm:constr type="r" for="ch" forName="Child" refType="w"/>
                  <dgm:constr type="t" for="ch" forName="Child" refType="h" fact="0"/>
                  <dgm:constr type="w" for="ch" forName="Child" refType="w"/>
                  <dgm:constr type="h" for="ch" forName="Child" refType="h"/>
                </dgm:constrLst>
              </dgm:else>
            </dgm:choose>
            <dgm:ruleLst/>
            <dgm:layoutNode name="Child" styleLbl="revTx">
              <dgm:varLst>
                <dgm:chMax val="0"/>
                <dgm:chPref val="0"/>
                <dgm:bulletEnabled val="1"/>
              </dgm:varLst>
              <dgm:choose name="Name106">
                <dgm:if name="Name107" func="var" arg="dir" op="equ" val="norm">
                  <dgm:alg type="tx">
                    <dgm:param type="parTxLTRAlign" val="l"/>
                    <dgm:param type="parTxRTLAlign" val="r"/>
                    <dgm:param type="txAnchorVert" val="t"/>
                  </dgm:alg>
                </dgm:if>
                <dgm:else name="Name108">
                  <dgm:alg type="tx">
                    <dgm:param type="parTxLTRAlign" val="r"/>
                    <dgm:param type="parTxRTLAlign" val="l"/>
                    <dgm:param type="txAnchorVert" val="t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"/>
                <dgm:constr type="rMarg" refType="primFontSz" fact="0"/>
                <dgm:constr type="tMarg" refType="primFontSz" fact="0"/>
                <dgm:constr type="bMarg" refType="primFontSz" fact="0"/>
              </dgm:constrLst>
              <dgm:ruleLst>
                <dgm:rule type="primFontSz" val="5" fact="NaN" max="NaN"/>
              </dgm:ruleLst>
            </dgm:layoutNode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</dgm:layoutNode>
          </dgm:forEach>
        </dgm:if>
        <dgm:else name="Name109"/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image" Target="../media/image29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3" name="Marcador de Posição d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74A94B0-41CC-48FF-B19C-B98BA3073066}" type="datetimeFigureOut">
              <a:rPr lang="pt-PT" smtClean="0"/>
              <a:t>13/04/2022</a:t>
            </a:fld>
            <a:endParaRPr lang="pt-PT"/>
          </a:p>
        </p:txBody>
      </p:sp>
      <p:sp>
        <p:nvSpPr>
          <p:cNvPr id="4" name="Marcador de Posição da Imagem do Diapositivo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PT"/>
          </a:p>
        </p:txBody>
      </p:sp>
      <p:sp>
        <p:nvSpPr>
          <p:cNvPr id="5" name="Marcador de Posição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8B7E82-DFAC-49D4-A439-2EA5D0B8926F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6597782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111901-4C43-45FD-88FA-8C91966FB974}" type="slidenum">
              <a:rPr lang="pt-PT" smtClean="0"/>
              <a:t>1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2969231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o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6D61C97-9C5C-4327-8F55-886E095514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C9A5E197-1E5A-41A4-AFE7-4D707FFD2D6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PT"/>
              <a:t>Clique para editar o estilo de subtítulo do Modelo Global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4D55C1CF-3804-4AB2-BA2B-B4717C021A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61EA8-20E8-4983-82B5-ADAD0AB55989}" type="datetime1">
              <a:rPr lang="pt-PT" smtClean="0"/>
              <a:t>13/04/2022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D8559590-C994-4CEF-9A32-6E7EE79C43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B178B4B7-3096-467C-836D-854EBC7F56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EA7C9-9F64-4A59-A615-A7C1653F7F0E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8759917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AA6FB74-7E1F-4EA1-8130-DA4AB1A15E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Texto Vertical 2">
            <a:extLst>
              <a:ext uri="{FF2B5EF4-FFF2-40B4-BE49-F238E27FC236}">
                <a16:creationId xmlns:a16="http://schemas.microsoft.com/office/drawing/2014/main" id="{20DA4765-699A-4CC1-996E-19F1AAAF8AC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E76E9D92-330A-4945-9C1A-B5AAF00FA8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FA58B-2BE7-4606-879E-F658CFB491F2}" type="datetime1">
              <a:rPr lang="pt-PT" smtClean="0"/>
              <a:t>13/04/2022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78118559-D967-4113-8992-50CFA7C5C1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693B6C30-04FA-46D5-ABAE-DA881E848F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EA7C9-9F64-4A59-A615-A7C1653F7F0E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8610973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7856E95F-405C-4EAB-AB26-F884CAF97C1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Texto Vertical 2">
            <a:extLst>
              <a:ext uri="{FF2B5EF4-FFF2-40B4-BE49-F238E27FC236}">
                <a16:creationId xmlns:a16="http://schemas.microsoft.com/office/drawing/2014/main" id="{F25DA5AE-DEFE-4519-B227-D2A3498FC84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E8FBC389-9FF0-4324-BE68-F359AE11B2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3A4289-A54B-4EB1-8239-8FC5D0382A44}" type="datetime1">
              <a:rPr lang="pt-PT" smtClean="0"/>
              <a:t>13/04/2022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B2D93ECA-E005-4867-8230-37A5776669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3BE999B6-BB5E-4333-8174-7F34CB8DEF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EA7C9-9F64-4A59-A615-A7C1653F7F0E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7519763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Obje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236424C-B4A1-40BB-946C-A32B5F5B48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C4FA74BE-797B-4DC2-9624-D5F66F4789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CCA55861-4B83-4302-B422-62642FF795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EB0AC-2A43-4266-B297-8458EE3E5D38}" type="datetime1">
              <a:rPr lang="pt-PT" smtClean="0"/>
              <a:t>13/04/2022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10820936-89E1-45C2-B607-74F8F27F5A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1C19475F-694F-4634-9479-BAB53C4886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EA7C9-9F64-4A59-A615-A7C1653F7F0E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977828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c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ED00652-4C0F-4D4C-9850-505957CE78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o Texto 2">
            <a:extLst>
              <a:ext uri="{FF2B5EF4-FFF2-40B4-BE49-F238E27FC236}">
                <a16:creationId xmlns:a16="http://schemas.microsoft.com/office/drawing/2014/main" id="{25AF1804-C993-4362-8E43-55FA307181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A1460CFB-5739-45BD-BA93-5500927BDF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48606-0803-4074-AFA0-CDB0DAA89652}" type="datetime1">
              <a:rPr lang="pt-PT" smtClean="0"/>
              <a:t>13/04/2022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99CA3D24-8AA9-45FB-88D9-3D358D2A9D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84D917EE-5C89-4EEA-8524-60351F3FAB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EA7C9-9F64-4A59-A615-A7C1653F7F0E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0530503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údo Dup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ACC1CC8-C533-4895-A911-409A500533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106CC3CB-02C7-4ECA-B613-F65180BFF17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e Conteúdo 3">
            <a:extLst>
              <a:ext uri="{FF2B5EF4-FFF2-40B4-BE49-F238E27FC236}">
                <a16:creationId xmlns:a16="http://schemas.microsoft.com/office/drawing/2014/main" id="{3E9011E3-079C-4477-A168-5310FA2E93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5" name="Marcador de Posição da Data 4">
            <a:extLst>
              <a:ext uri="{FF2B5EF4-FFF2-40B4-BE49-F238E27FC236}">
                <a16:creationId xmlns:a16="http://schemas.microsoft.com/office/drawing/2014/main" id="{8A0B6704-A444-4BF5-8017-EE956B083B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DF9D1D-62FB-4F2C-AADF-755626639244}" type="datetime1">
              <a:rPr lang="pt-PT" smtClean="0"/>
              <a:t>13/04/2022</a:t>
            </a:fld>
            <a:endParaRPr lang="pt-PT"/>
          </a:p>
        </p:txBody>
      </p:sp>
      <p:sp>
        <p:nvSpPr>
          <p:cNvPr id="6" name="Marcador de Posição do Rodapé 5">
            <a:extLst>
              <a:ext uri="{FF2B5EF4-FFF2-40B4-BE49-F238E27FC236}">
                <a16:creationId xmlns:a16="http://schemas.microsoft.com/office/drawing/2014/main" id="{4BB4E88D-564B-45B4-9FBC-C5C0084D24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>
            <a:extLst>
              <a:ext uri="{FF2B5EF4-FFF2-40B4-BE49-F238E27FC236}">
                <a16:creationId xmlns:a16="http://schemas.microsoft.com/office/drawing/2014/main" id="{62BBE77A-766D-4A9F-BB74-0DE58BAE0F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EA7C9-9F64-4A59-A615-A7C1653F7F0E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0310002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39F88EF-331E-460C-9EA0-3409B2553E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o Texto 2">
            <a:extLst>
              <a:ext uri="{FF2B5EF4-FFF2-40B4-BE49-F238E27FC236}">
                <a16:creationId xmlns:a16="http://schemas.microsoft.com/office/drawing/2014/main" id="{5D476D5D-EEC9-493D-9978-A7B16EAE2C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4" name="Marcador de Posição de Conteúdo 3">
            <a:extLst>
              <a:ext uri="{FF2B5EF4-FFF2-40B4-BE49-F238E27FC236}">
                <a16:creationId xmlns:a16="http://schemas.microsoft.com/office/drawing/2014/main" id="{EBB105EC-5908-4681-BA9B-88B1899809D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5" name="Marcador de Posição do Texto 4">
            <a:extLst>
              <a:ext uri="{FF2B5EF4-FFF2-40B4-BE49-F238E27FC236}">
                <a16:creationId xmlns:a16="http://schemas.microsoft.com/office/drawing/2014/main" id="{1877D7AE-E8D8-43DD-970E-63A3D30D172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6" name="Marcador de Posição de Conteúdo 5">
            <a:extLst>
              <a:ext uri="{FF2B5EF4-FFF2-40B4-BE49-F238E27FC236}">
                <a16:creationId xmlns:a16="http://schemas.microsoft.com/office/drawing/2014/main" id="{17A1EBF6-3128-43F3-9F8E-171BA47888E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7" name="Marcador de Posição da Data 6">
            <a:extLst>
              <a:ext uri="{FF2B5EF4-FFF2-40B4-BE49-F238E27FC236}">
                <a16:creationId xmlns:a16="http://schemas.microsoft.com/office/drawing/2014/main" id="{38A289D0-7DBB-49B6-9C2B-F8EC05138D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AD15E-BBCD-401F-9EB3-767A3F13386E}" type="datetime1">
              <a:rPr lang="pt-PT" smtClean="0"/>
              <a:t>13/04/2022</a:t>
            </a:fld>
            <a:endParaRPr lang="pt-PT"/>
          </a:p>
        </p:txBody>
      </p:sp>
      <p:sp>
        <p:nvSpPr>
          <p:cNvPr id="8" name="Marcador de Posição do Rodapé 7">
            <a:extLst>
              <a:ext uri="{FF2B5EF4-FFF2-40B4-BE49-F238E27FC236}">
                <a16:creationId xmlns:a16="http://schemas.microsoft.com/office/drawing/2014/main" id="{F630EA52-43AA-4778-AED9-20B12EEA43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9" name="Marcador de Posição do Número do Diapositivo 8">
            <a:extLst>
              <a:ext uri="{FF2B5EF4-FFF2-40B4-BE49-F238E27FC236}">
                <a16:creationId xmlns:a16="http://schemas.microsoft.com/office/drawing/2014/main" id="{14895377-42FE-4BB7-8421-184F043652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EA7C9-9F64-4A59-A615-A7C1653F7F0E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7420703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4AE3DFC-8379-4852-9BDF-90B1EBC8AA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a Data 2">
            <a:extLst>
              <a:ext uri="{FF2B5EF4-FFF2-40B4-BE49-F238E27FC236}">
                <a16:creationId xmlns:a16="http://schemas.microsoft.com/office/drawing/2014/main" id="{FCA9889A-C491-410D-8097-254ABB8C1F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99609F-3CDA-44A6-83B1-BC8A06E8AA2D}" type="datetime1">
              <a:rPr lang="pt-PT" smtClean="0"/>
              <a:t>13/04/2022</a:t>
            </a:fld>
            <a:endParaRPr lang="pt-PT"/>
          </a:p>
        </p:txBody>
      </p:sp>
      <p:sp>
        <p:nvSpPr>
          <p:cNvPr id="4" name="Marcador de Posição do Rodapé 3">
            <a:extLst>
              <a:ext uri="{FF2B5EF4-FFF2-40B4-BE49-F238E27FC236}">
                <a16:creationId xmlns:a16="http://schemas.microsoft.com/office/drawing/2014/main" id="{03B34026-1381-491C-961F-C8D73D5A6E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5" name="Marcador de Posição do Número do Diapositivo 4">
            <a:extLst>
              <a:ext uri="{FF2B5EF4-FFF2-40B4-BE49-F238E27FC236}">
                <a16:creationId xmlns:a16="http://schemas.microsoft.com/office/drawing/2014/main" id="{7D5D697F-26A6-44A4-B955-FE52806D4E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EA7C9-9F64-4A59-A615-A7C1653F7F0E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7450711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Data 1">
            <a:extLst>
              <a:ext uri="{FF2B5EF4-FFF2-40B4-BE49-F238E27FC236}">
                <a16:creationId xmlns:a16="http://schemas.microsoft.com/office/drawing/2014/main" id="{42CE3619-8AAD-46B1-9B97-9E47E5EFB2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E5ED1-9AF6-4276-BD02-8402A3FF13C7}" type="datetime1">
              <a:rPr lang="pt-PT" smtClean="0"/>
              <a:t>13/04/2022</a:t>
            </a:fld>
            <a:endParaRPr lang="pt-PT"/>
          </a:p>
        </p:txBody>
      </p:sp>
      <p:sp>
        <p:nvSpPr>
          <p:cNvPr id="3" name="Marcador de Posição do Rodapé 2">
            <a:extLst>
              <a:ext uri="{FF2B5EF4-FFF2-40B4-BE49-F238E27FC236}">
                <a16:creationId xmlns:a16="http://schemas.microsoft.com/office/drawing/2014/main" id="{3FC2EB79-F3BB-4838-AC3F-BAD1DFC1BB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Marcador de Posição do Número do Diapositivo 3">
            <a:extLst>
              <a:ext uri="{FF2B5EF4-FFF2-40B4-BE49-F238E27FC236}">
                <a16:creationId xmlns:a16="http://schemas.microsoft.com/office/drawing/2014/main" id="{2C5D7E97-BF30-43BF-9DEF-3DB09EA36C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EA7C9-9F64-4A59-A615-A7C1653F7F0E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5489004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2C2B715-434E-4CA3-A695-DD57BEC7F9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E4052297-183F-43A7-AF68-74EE6132D4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o Texto 3">
            <a:extLst>
              <a:ext uri="{FF2B5EF4-FFF2-40B4-BE49-F238E27FC236}">
                <a16:creationId xmlns:a16="http://schemas.microsoft.com/office/drawing/2014/main" id="{B62A8EDB-420A-4E6F-99C2-6E9BDEED63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5" name="Marcador de Posição da Data 4">
            <a:extLst>
              <a:ext uri="{FF2B5EF4-FFF2-40B4-BE49-F238E27FC236}">
                <a16:creationId xmlns:a16="http://schemas.microsoft.com/office/drawing/2014/main" id="{BEC4255B-3643-423A-84C3-B3437D1DFB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C7CC5-0771-47FA-86C9-E70BFF32685F}" type="datetime1">
              <a:rPr lang="pt-PT" smtClean="0"/>
              <a:t>13/04/2022</a:t>
            </a:fld>
            <a:endParaRPr lang="pt-PT"/>
          </a:p>
        </p:txBody>
      </p:sp>
      <p:sp>
        <p:nvSpPr>
          <p:cNvPr id="6" name="Marcador de Posição do Rodapé 5">
            <a:extLst>
              <a:ext uri="{FF2B5EF4-FFF2-40B4-BE49-F238E27FC236}">
                <a16:creationId xmlns:a16="http://schemas.microsoft.com/office/drawing/2014/main" id="{9E091E33-3332-4B5D-8D0E-E55124B2E7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>
            <a:extLst>
              <a:ext uri="{FF2B5EF4-FFF2-40B4-BE49-F238E27FC236}">
                <a16:creationId xmlns:a16="http://schemas.microsoft.com/office/drawing/2014/main" id="{AD00D5F4-E184-4A46-9934-A9D80B0D8D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EA7C9-9F64-4A59-A615-A7C1653F7F0E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8136893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13F8608-8486-4F03-896F-C8A78C9564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a Imagem 2">
            <a:extLst>
              <a:ext uri="{FF2B5EF4-FFF2-40B4-BE49-F238E27FC236}">
                <a16:creationId xmlns:a16="http://schemas.microsoft.com/office/drawing/2014/main" id="{3D8D7164-7194-45F7-AC72-421E479570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PT"/>
          </a:p>
        </p:txBody>
      </p:sp>
      <p:sp>
        <p:nvSpPr>
          <p:cNvPr id="4" name="Marcador de Posição do Texto 3">
            <a:extLst>
              <a:ext uri="{FF2B5EF4-FFF2-40B4-BE49-F238E27FC236}">
                <a16:creationId xmlns:a16="http://schemas.microsoft.com/office/drawing/2014/main" id="{9496ECFB-1F6E-411D-9E5F-B9063CC1FA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5" name="Marcador de Posição da Data 4">
            <a:extLst>
              <a:ext uri="{FF2B5EF4-FFF2-40B4-BE49-F238E27FC236}">
                <a16:creationId xmlns:a16="http://schemas.microsoft.com/office/drawing/2014/main" id="{9531886B-372F-4C5A-AD65-A2B13A4AD5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2B6338-0F00-484D-BE9E-F9B3FA2C704B}" type="datetime1">
              <a:rPr lang="pt-PT" smtClean="0"/>
              <a:t>13/04/2022</a:t>
            </a:fld>
            <a:endParaRPr lang="pt-PT"/>
          </a:p>
        </p:txBody>
      </p:sp>
      <p:sp>
        <p:nvSpPr>
          <p:cNvPr id="6" name="Marcador de Posição do Rodapé 5">
            <a:extLst>
              <a:ext uri="{FF2B5EF4-FFF2-40B4-BE49-F238E27FC236}">
                <a16:creationId xmlns:a16="http://schemas.microsoft.com/office/drawing/2014/main" id="{370A75B3-8557-4A71-8705-BA66E148B4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>
            <a:extLst>
              <a:ext uri="{FF2B5EF4-FFF2-40B4-BE49-F238E27FC236}">
                <a16:creationId xmlns:a16="http://schemas.microsoft.com/office/drawing/2014/main" id="{E61396EF-A610-43AA-9562-FA00DBD5A0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EA7C9-9F64-4A59-A615-A7C1653F7F0E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114539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Título 1">
            <a:extLst>
              <a:ext uri="{FF2B5EF4-FFF2-40B4-BE49-F238E27FC236}">
                <a16:creationId xmlns:a16="http://schemas.microsoft.com/office/drawing/2014/main" id="{94B07F46-A8BA-48C4-89DD-75DFA5820A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o Texto 2">
            <a:extLst>
              <a:ext uri="{FF2B5EF4-FFF2-40B4-BE49-F238E27FC236}">
                <a16:creationId xmlns:a16="http://schemas.microsoft.com/office/drawing/2014/main" id="{093307E2-A008-45F6-8CA8-740FCF3FD9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E9A61EDC-1392-4DDA-A812-84430091C85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F8155A-A441-4191-8287-AC7E21BED25B}" type="datetime1">
              <a:rPr lang="pt-PT" smtClean="0"/>
              <a:t>13/04/2022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DEA79FA3-FBC3-473C-9ACA-D3C79A6606F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7D2D7D8F-CF98-4A40-8C58-BB793A5590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5EA7C9-9F64-4A59-A615-A7C1653F7F0E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2864521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P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jpg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26" Type="http://schemas.openxmlformats.org/officeDocument/2006/relationships/image" Target="../media/image19.png"/><Relationship Id="rId3" Type="http://schemas.openxmlformats.org/officeDocument/2006/relationships/image" Target="../media/image7.png"/><Relationship Id="rId21" Type="http://schemas.openxmlformats.org/officeDocument/2006/relationships/diagramLayout" Target="../diagrams/layout2.xml"/><Relationship Id="rId7" Type="http://schemas.openxmlformats.org/officeDocument/2006/relationships/diagramLayout" Target="../diagrams/layout1.xml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5" Type="http://schemas.openxmlformats.org/officeDocument/2006/relationships/image" Target="../media/image18.png"/><Relationship Id="rId2" Type="http://schemas.microsoft.com/office/2017/06/relationships/model3d" Target="../media/model3d1.glb"/><Relationship Id="rId16" Type="http://schemas.openxmlformats.org/officeDocument/2006/relationships/image" Target="../media/image14.png"/><Relationship Id="rId20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openxmlformats.org/officeDocument/2006/relationships/diagramData" Target="../diagrams/data1.xml"/><Relationship Id="rId11" Type="http://schemas.openxmlformats.org/officeDocument/2006/relationships/image" Target="../media/image9.png"/><Relationship Id="rId24" Type="http://schemas.microsoft.com/office/2007/relationships/diagramDrawing" Target="../diagrams/drawing2.xml"/><Relationship Id="rId5" Type="http://schemas.openxmlformats.org/officeDocument/2006/relationships/image" Target="../media/image8.png"/><Relationship Id="rId15" Type="http://schemas.openxmlformats.org/officeDocument/2006/relationships/image" Target="../media/image13.png"/><Relationship Id="rId23" Type="http://schemas.openxmlformats.org/officeDocument/2006/relationships/diagramColors" Target="../diagrams/colors2.xml"/><Relationship Id="rId10" Type="http://schemas.microsoft.com/office/2007/relationships/diagramDrawing" Target="../diagrams/drawing1.xml"/><Relationship Id="rId19" Type="http://schemas.openxmlformats.org/officeDocument/2006/relationships/image" Target="../media/image17.png"/><Relationship Id="rId4" Type="http://schemas.microsoft.com/office/2017/06/relationships/model3d" Target="../media/model3d2.glb"/><Relationship Id="rId9" Type="http://schemas.openxmlformats.org/officeDocument/2006/relationships/diagramColors" Target="../diagrams/colors1.xml"/><Relationship Id="rId14" Type="http://schemas.openxmlformats.org/officeDocument/2006/relationships/image" Target="../media/image12.png"/><Relationship Id="rId22" Type="http://schemas.openxmlformats.org/officeDocument/2006/relationships/diagramQuickStyle" Target="../diagrams/quickStyle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microsoft.com/office/2017/06/relationships/model3d" Target="../media/model3d2.glb"/><Relationship Id="rId18" Type="http://schemas.openxmlformats.org/officeDocument/2006/relationships/diagramColors" Target="../diagrams/colors4.xml"/><Relationship Id="rId3" Type="http://schemas.openxmlformats.org/officeDocument/2006/relationships/diagramLayout" Target="../diagrams/layout3.xml"/><Relationship Id="rId7" Type="http://schemas.openxmlformats.org/officeDocument/2006/relationships/image" Target="../media/image20.png"/><Relationship Id="rId12" Type="http://schemas.openxmlformats.org/officeDocument/2006/relationships/image" Target="../media/image7.png"/><Relationship Id="rId17" Type="http://schemas.openxmlformats.org/officeDocument/2006/relationships/diagramQuickStyle" Target="../diagrams/quickStyle4.xml"/><Relationship Id="rId2" Type="http://schemas.openxmlformats.org/officeDocument/2006/relationships/diagramData" Target="../diagrams/data3.xml"/><Relationship Id="rId16" Type="http://schemas.openxmlformats.org/officeDocument/2006/relationships/diagramLayout" Target="../diagrams/layout4.xml"/><Relationship Id="rId20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3.xml"/><Relationship Id="rId11" Type="http://schemas.microsoft.com/office/2017/06/relationships/model3d" Target="../media/model3d1.glb"/><Relationship Id="rId5" Type="http://schemas.openxmlformats.org/officeDocument/2006/relationships/diagramColors" Target="../diagrams/colors3.xml"/><Relationship Id="rId15" Type="http://schemas.openxmlformats.org/officeDocument/2006/relationships/diagramData" Target="../diagrams/data4.xml"/><Relationship Id="rId10" Type="http://schemas.openxmlformats.org/officeDocument/2006/relationships/image" Target="../media/image22.png"/><Relationship Id="rId19" Type="http://schemas.microsoft.com/office/2007/relationships/diagramDrawing" Target="../diagrams/drawing4.xml"/><Relationship Id="rId4" Type="http://schemas.openxmlformats.org/officeDocument/2006/relationships/diagramQuickStyle" Target="../diagrams/quickStyle3.xml"/><Relationship Id="rId9" Type="http://schemas.microsoft.com/office/2017/06/relationships/model3d" Target="../media/model3d3.glb"/><Relationship Id="rId1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25.png"/><Relationship Id="rId2" Type="http://schemas.microsoft.com/office/2017/06/relationships/model3d" Target="../media/model3d1.glb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8.png"/><Relationship Id="rId4" Type="http://schemas.microsoft.com/office/2017/06/relationships/model3d" Target="../media/model3d2.glb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5.xml"/><Relationship Id="rId3" Type="http://schemas.openxmlformats.org/officeDocument/2006/relationships/image" Target="../media/image7.png"/><Relationship Id="rId7" Type="http://schemas.openxmlformats.org/officeDocument/2006/relationships/diagramLayout" Target="../diagrams/layout5.xml"/><Relationship Id="rId2" Type="http://schemas.microsoft.com/office/2017/06/relationships/model3d" Target="../media/model3d1.glb"/><Relationship Id="rId1" Type="http://schemas.openxmlformats.org/officeDocument/2006/relationships/slideLayout" Target="../slideLayouts/slideLayout7.xml"/><Relationship Id="rId6" Type="http://schemas.openxmlformats.org/officeDocument/2006/relationships/diagramData" Target="../diagrams/data5.xml"/><Relationship Id="rId5" Type="http://schemas.openxmlformats.org/officeDocument/2006/relationships/image" Target="../media/image8.png"/><Relationship Id="rId10" Type="http://schemas.microsoft.com/office/2007/relationships/diagramDrawing" Target="../diagrams/drawing5.xml"/><Relationship Id="rId4" Type="http://schemas.microsoft.com/office/2017/06/relationships/model3d" Target="../media/model3d2.glb"/><Relationship Id="rId9" Type="http://schemas.openxmlformats.org/officeDocument/2006/relationships/diagramColors" Target="../diagrams/colors5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emf"/><Relationship Id="rId13" Type="http://schemas.openxmlformats.org/officeDocument/2006/relationships/diagramColors" Target="../diagrams/colors6.xml"/><Relationship Id="rId18" Type="http://schemas.openxmlformats.org/officeDocument/2006/relationships/image" Target="../media/image33.png"/><Relationship Id="rId26" Type="http://schemas.microsoft.com/office/2017/06/relationships/model3d" Target="../media/model3d6.glb"/><Relationship Id="rId3" Type="http://schemas.microsoft.com/office/2017/06/relationships/model3d" Target="../media/model3d1.glb"/><Relationship Id="rId21" Type="http://schemas.openxmlformats.org/officeDocument/2006/relationships/diagramQuickStyle" Target="../diagrams/quickStyle7.xml"/><Relationship Id="rId7" Type="http://schemas.openxmlformats.org/officeDocument/2006/relationships/package" Target="../embeddings/Microsoft_Word_Document.docx"/><Relationship Id="rId12" Type="http://schemas.openxmlformats.org/officeDocument/2006/relationships/diagramQuickStyle" Target="../diagrams/quickStyle6.xml"/><Relationship Id="rId17" Type="http://schemas.microsoft.com/office/2017/06/relationships/model3d" Target="../media/model3d5.glb"/><Relationship Id="rId25" Type="http://schemas.openxmlformats.org/officeDocument/2006/relationships/image" Target="../media/image30.emf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32.png"/><Relationship Id="rId20" Type="http://schemas.openxmlformats.org/officeDocument/2006/relationships/diagramLayout" Target="../diagrams/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8.png"/><Relationship Id="rId11" Type="http://schemas.openxmlformats.org/officeDocument/2006/relationships/diagramLayout" Target="../diagrams/layout6.xml"/><Relationship Id="rId24" Type="http://schemas.openxmlformats.org/officeDocument/2006/relationships/package" Target="../embeddings/Microsoft_Word_Document1.docx"/><Relationship Id="rId5" Type="http://schemas.microsoft.com/office/2017/06/relationships/model3d" Target="../media/model3d2.glb"/><Relationship Id="rId15" Type="http://schemas.microsoft.com/office/2017/06/relationships/model3d" Target="../media/model3d4.glb"/><Relationship Id="rId23" Type="http://schemas.microsoft.com/office/2007/relationships/diagramDrawing" Target="../diagrams/drawing7.xml"/><Relationship Id="rId10" Type="http://schemas.openxmlformats.org/officeDocument/2006/relationships/diagramData" Target="../diagrams/data6.xml"/><Relationship Id="rId19" Type="http://schemas.openxmlformats.org/officeDocument/2006/relationships/diagramData" Target="../diagrams/data7.xml"/><Relationship Id="rId4" Type="http://schemas.openxmlformats.org/officeDocument/2006/relationships/image" Target="../media/image7.png"/><Relationship Id="rId9" Type="http://schemas.openxmlformats.org/officeDocument/2006/relationships/image" Target="../media/image31.png"/><Relationship Id="rId14" Type="http://schemas.microsoft.com/office/2007/relationships/diagramDrawing" Target="../diagrams/drawing6.xml"/><Relationship Id="rId22" Type="http://schemas.openxmlformats.org/officeDocument/2006/relationships/diagramColors" Target="../diagrams/colors7.xml"/><Relationship Id="rId27" Type="http://schemas.openxmlformats.org/officeDocument/2006/relationships/image" Target="../media/image3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emf"/><Relationship Id="rId13" Type="http://schemas.microsoft.com/office/2007/relationships/diagramDrawing" Target="../diagrams/drawing8.xml"/><Relationship Id="rId3" Type="http://schemas.microsoft.com/office/2017/06/relationships/model3d" Target="../media/model3d1.glb"/><Relationship Id="rId7" Type="http://schemas.openxmlformats.org/officeDocument/2006/relationships/package" Target="../embeddings/Microsoft_Word_Document2.docx"/><Relationship Id="rId12" Type="http://schemas.openxmlformats.org/officeDocument/2006/relationships/diagramColors" Target="../diagrams/colors8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8.png"/><Relationship Id="rId11" Type="http://schemas.openxmlformats.org/officeDocument/2006/relationships/diagramQuickStyle" Target="../diagrams/quickStyle8.xml"/><Relationship Id="rId5" Type="http://schemas.microsoft.com/office/2017/06/relationships/model3d" Target="../media/model3d2.glb"/><Relationship Id="rId10" Type="http://schemas.openxmlformats.org/officeDocument/2006/relationships/diagramLayout" Target="../diagrams/layout8.xml"/><Relationship Id="rId4" Type="http://schemas.openxmlformats.org/officeDocument/2006/relationships/image" Target="../media/image7.png"/><Relationship Id="rId9" Type="http://schemas.openxmlformats.org/officeDocument/2006/relationships/diagramData" Target="../diagrams/data8.xml"/><Relationship Id="rId14" Type="http://schemas.openxmlformats.org/officeDocument/2006/relationships/image" Target="../media/image3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9.xml"/><Relationship Id="rId13" Type="http://schemas.openxmlformats.org/officeDocument/2006/relationships/image" Target="../media/image38.png"/><Relationship Id="rId18" Type="http://schemas.microsoft.com/office/2017/06/relationships/model3d" Target="../media/model3d6.glb"/><Relationship Id="rId3" Type="http://schemas.openxmlformats.org/officeDocument/2006/relationships/image" Target="../media/image7.png"/><Relationship Id="rId21" Type="http://schemas.openxmlformats.org/officeDocument/2006/relationships/image" Target="../media/image42.png"/><Relationship Id="rId7" Type="http://schemas.openxmlformats.org/officeDocument/2006/relationships/diagramData" Target="../diagrams/data9.xml"/><Relationship Id="rId12" Type="http://schemas.microsoft.com/office/2017/06/relationships/model3d" Target="../media/model3d7.glb"/><Relationship Id="rId17" Type="http://schemas.openxmlformats.org/officeDocument/2006/relationships/image" Target="../media/image40.png"/><Relationship Id="rId2" Type="http://schemas.microsoft.com/office/2017/06/relationships/model3d" Target="../media/model3d1.glb"/><Relationship Id="rId16" Type="http://schemas.microsoft.com/office/2017/06/relationships/model3d" Target="../media/model3d9.glb"/><Relationship Id="rId20" Type="http://schemas.microsoft.com/office/2017/06/relationships/model3d" Target="../media/model3d10.glb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11" Type="http://schemas.microsoft.com/office/2007/relationships/diagramDrawing" Target="../diagrams/drawing9.xml"/><Relationship Id="rId5" Type="http://schemas.openxmlformats.org/officeDocument/2006/relationships/image" Target="../media/image8.png"/><Relationship Id="rId15" Type="http://schemas.openxmlformats.org/officeDocument/2006/relationships/image" Target="../media/image39.png"/><Relationship Id="rId10" Type="http://schemas.openxmlformats.org/officeDocument/2006/relationships/diagramColors" Target="../diagrams/colors9.xml"/><Relationship Id="rId19" Type="http://schemas.openxmlformats.org/officeDocument/2006/relationships/image" Target="../media/image41.png"/><Relationship Id="rId4" Type="http://schemas.microsoft.com/office/2017/06/relationships/model3d" Target="../media/model3d2.glb"/><Relationship Id="rId9" Type="http://schemas.openxmlformats.org/officeDocument/2006/relationships/diagramQuickStyle" Target="../diagrams/quickStyle9.xml"/><Relationship Id="rId14" Type="http://schemas.microsoft.com/office/2017/06/relationships/model3d" Target="../media/model3d8.glb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0.xml"/><Relationship Id="rId3" Type="http://schemas.openxmlformats.org/officeDocument/2006/relationships/image" Target="../media/image7.png"/><Relationship Id="rId7" Type="http://schemas.openxmlformats.org/officeDocument/2006/relationships/diagramLayout" Target="../diagrams/layout10.xml"/><Relationship Id="rId2" Type="http://schemas.microsoft.com/office/2017/06/relationships/model3d" Target="../media/model3d1.glb"/><Relationship Id="rId1" Type="http://schemas.openxmlformats.org/officeDocument/2006/relationships/slideLayout" Target="../slideLayouts/slideLayout7.xml"/><Relationship Id="rId6" Type="http://schemas.openxmlformats.org/officeDocument/2006/relationships/diagramData" Target="../diagrams/data10.xml"/><Relationship Id="rId5" Type="http://schemas.openxmlformats.org/officeDocument/2006/relationships/image" Target="../media/image8.png"/><Relationship Id="rId10" Type="http://schemas.microsoft.com/office/2007/relationships/diagramDrawing" Target="../diagrams/drawing10.xml"/><Relationship Id="rId4" Type="http://schemas.microsoft.com/office/2017/06/relationships/model3d" Target="../media/model3d2.glb"/><Relationship Id="rId9" Type="http://schemas.openxmlformats.org/officeDocument/2006/relationships/diagramColors" Target="../diagrams/colors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A8AB6580-7067-4D67-BE42-3A9ED938E1AC}"/>
              </a:ext>
            </a:extLst>
          </p:cNvPr>
          <p:cNvSpPr/>
          <p:nvPr/>
        </p:nvSpPr>
        <p:spPr>
          <a:xfrm>
            <a:off x="1062993" y="3530658"/>
            <a:ext cx="1035336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/>
              <a:t> Combination of coagulation-flocculation-decantation </a:t>
            </a:r>
            <a:r>
              <a:rPr lang="en-US" sz="2800"/>
              <a:t>with sulfate radicals for agro-industrial wastewater treatment</a:t>
            </a:r>
            <a:endParaRPr lang="pt-PT" sz="2800" dirty="0"/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E6DCA5CE-3F64-4D6C-A9E5-047B45FBE56A}"/>
              </a:ext>
            </a:extLst>
          </p:cNvPr>
          <p:cNvSpPr/>
          <p:nvPr/>
        </p:nvSpPr>
        <p:spPr>
          <a:xfrm>
            <a:off x="1142761" y="5900537"/>
            <a:ext cx="1019383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PT" b="1" dirty="0">
                <a:solidFill>
                  <a:srgbClr val="C00000"/>
                </a:solidFill>
              </a:rPr>
              <a:t> </a:t>
            </a:r>
            <a:r>
              <a:rPr lang="en-US" b="1" dirty="0">
                <a:solidFill>
                  <a:srgbClr val="C00000"/>
                </a:solidFill>
              </a:rPr>
              <a:t>The 1st International Electronic Conference on Processes: Processes System Innovation</a:t>
            </a:r>
          </a:p>
          <a:p>
            <a:pPr algn="ctr"/>
            <a:r>
              <a:rPr lang="en-US" b="1" dirty="0"/>
              <a:t>Session 2. Environmental and Green Processes</a:t>
            </a:r>
          </a:p>
          <a:p>
            <a:pPr algn="ctr"/>
            <a:r>
              <a:rPr lang="pt-PT" dirty="0"/>
              <a:t>17 – 31 </a:t>
            </a:r>
            <a:r>
              <a:rPr lang="pt-PT" dirty="0" err="1"/>
              <a:t>May</a:t>
            </a:r>
            <a:r>
              <a:rPr lang="pt-PT" dirty="0"/>
              <a:t> 2022</a:t>
            </a:r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1CC5E134-1490-459F-8A2D-97763509ABDC}"/>
              </a:ext>
            </a:extLst>
          </p:cNvPr>
          <p:cNvSpPr/>
          <p:nvPr/>
        </p:nvSpPr>
        <p:spPr>
          <a:xfrm>
            <a:off x="517303" y="4484765"/>
            <a:ext cx="11444748" cy="14157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PT" u="sng" dirty="0"/>
              <a:t>Nuno Jorge</a:t>
            </a:r>
            <a:r>
              <a:rPr lang="pt-PT" u="sng" baseline="30000" dirty="0"/>
              <a:t>1,2</a:t>
            </a:r>
            <a:r>
              <a:rPr lang="pt-PT" u="sng" dirty="0"/>
              <a:t> </a:t>
            </a:r>
            <a:r>
              <a:rPr lang="pt-PT" baseline="30000" dirty="0"/>
              <a:t>*</a:t>
            </a:r>
            <a:r>
              <a:rPr lang="pt-PT" dirty="0"/>
              <a:t>; Carlos Amor</a:t>
            </a:r>
            <a:r>
              <a:rPr lang="pt-PT" baseline="30000" dirty="0"/>
              <a:t>2</a:t>
            </a:r>
            <a:r>
              <a:rPr lang="pt-PT" dirty="0"/>
              <a:t>; Ana R. Teixeira</a:t>
            </a:r>
            <a:r>
              <a:rPr lang="pt-PT" baseline="30000" dirty="0"/>
              <a:t>2</a:t>
            </a:r>
            <a:r>
              <a:rPr lang="pt-PT" dirty="0"/>
              <a:t>; Leonilde Marchão</a:t>
            </a:r>
            <a:r>
              <a:rPr lang="pt-PT" baseline="30000" dirty="0"/>
              <a:t>2</a:t>
            </a:r>
            <a:r>
              <a:rPr lang="pt-PT" dirty="0"/>
              <a:t>; Marco S. Lucas</a:t>
            </a:r>
            <a:r>
              <a:rPr lang="pt-PT" baseline="30000" dirty="0"/>
              <a:t>2</a:t>
            </a:r>
            <a:r>
              <a:rPr lang="pt-PT" dirty="0"/>
              <a:t>; José A. Peres</a:t>
            </a:r>
            <a:r>
              <a:rPr lang="pt-PT" baseline="30000" dirty="0"/>
              <a:t>2</a:t>
            </a:r>
          </a:p>
          <a:p>
            <a:endParaRPr lang="pt-PT" baseline="30000" dirty="0"/>
          </a:p>
          <a:p>
            <a:pPr algn="ctr"/>
            <a:r>
              <a:rPr lang="pt-PT" sz="1400" baseline="30000" dirty="0"/>
              <a:t>1 </a:t>
            </a:r>
            <a:r>
              <a:rPr lang="pt-PT" sz="1400" dirty="0" err="1"/>
              <a:t>Escuela</a:t>
            </a:r>
            <a:r>
              <a:rPr lang="pt-PT" sz="1400" dirty="0"/>
              <a:t> Internacional de </a:t>
            </a:r>
            <a:r>
              <a:rPr lang="pt-PT" sz="1400" dirty="0" err="1"/>
              <a:t>Doctorado</a:t>
            </a:r>
            <a:r>
              <a:rPr lang="pt-PT" sz="1400" dirty="0"/>
              <a:t> (EIDO), Campus da Auga, Campus Universitário de Ourense, Universidade de Vigo, As Lagoas, 32004, Ourense, </a:t>
            </a:r>
            <a:r>
              <a:rPr lang="pt-PT" sz="1400" dirty="0" err="1"/>
              <a:t>Spain</a:t>
            </a:r>
            <a:endParaRPr lang="pt-PT" sz="1400" dirty="0"/>
          </a:p>
          <a:p>
            <a:pPr algn="ctr"/>
            <a:r>
              <a:rPr lang="pt-PT" sz="1400" baseline="30000" dirty="0"/>
              <a:t>2 </a:t>
            </a:r>
            <a:r>
              <a:rPr lang="pt-PT" sz="1400" dirty="0"/>
              <a:t>Centro de Química de Vila Real (CQVR), Departamento de Química, Universidade de Trás-os-Montes e Alto Douro (UTAD), Quinta de Prados, 5001-801, </a:t>
            </a:r>
          </a:p>
          <a:p>
            <a:pPr algn="ctr"/>
            <a:r>
              <a:rPr lang="pt-PT" sz="1400" dirty="0"/>
              <a:t>Vila Real, Portugal</a:t>
            </a:r>
          </a:p>
          <a:p>
            <a:r>
              <a:rPr lang="pt-PT" sz="1400" dirty="0"/>
              <a:t>* njorge@uvigo.es</a:t>
            </a:r>
          </a:p>
        </p:txBody>
      </p:sp>
      <p:pic>
        <p:nvPicPr>
          <p:cNvPr id="13" name="Imagem 12">
            <a:extLst>
              <a:ext uri="{FF2B5EF4-FFF2-40B4-BE49-F238E27FC236}">
                <a16:creationId xmlns:a16="http://schemas.microsoft.com/office/drawing/2014/main" id="{71770B55-14BE-4E16-99C4-AE982088F78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550" t="15971" r="11565" b="28059"/>
          <a:stretch/>
        </p:blipFill>
        <p:spPr>
          <a:xfrm>
            <a:off x="-9006" y="0"/>
            <a:ext cx="7740457" cy="3128947"/>
          </a:xfrm>
          <a:prstGeom prst="rect">
            <a:avLst/>
          </a:prstGeom>
        </p:spPr>
      </p:pic>
      <p:pic>
        <p:nvPicPr>
          <p:cNvPr id="16" name="Imagem 15">
            <a:extLst>
              <a:ext uri="{FF2B5EF4-FFF2-40B4-BE49-F238E27FC236}">
                <a16:creationId xmlns:a16="http://schemas.microsoft.com/office/drawing/2014/main" id="{4915F814-EB9F-4612-B394-FA65CF5D670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75" r="25906"/>
          <a:stretch/>
        </p:blipFill>
        <p:spPr>
          <a:xfrm>
            <a:off x="10072909" y="256922"/>
            <a:ext cx="1097611" cy="956863"/>
          </a:xfrm>
          <a:prstGeom prst="rect">
            <a:avLst/>
          </a:prstGeom>
        </p:spPr>
      </p:pic>
      <p:pic>
        <p:nvPicPr>
          <p:cNvPr id="17" name="Imagem 16">
            <a:extLst>
              <a:ext uri="{FF2B5EF4-FFF2-40B4-BE49-F238E27FC236}">
                <a16:creationId xmlns:a16="http://schemas.microsoft.com/office/drawing/2014/main" id="{83BEA2F4-5BC9-4123-AACE-D393D86CE84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77" r="9677"/>
          <a:stretch/>
        </p:blipFill>
        <p:spPr>
          <a:xfrm>
            <a:off x="11170520" y="211298"/>
            <a:ext cx="844541" cy="1047231"/>
          </a:xfrm>
          <a:prstGeom prst="rect">
            <a:avLst/>
          </a:prstGeom>
        </p:spPr>
      </p:pic>
      <p:pic>
        <p:nvPicPr>
          <p:cNvPr id="18" name="Imagem 17">
            <a:extLst>
              <a:ext uri="{FF2B5EF4-FFF2-40B4-BE49-F238E27FC236}">
                <a16:creationId xmlns:a16="http://schemas.microsoft.com/office/drawing/2014/main" id="{C13A58FD-EE02-4B05-8C82-5E4A9BC4BA2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088" b="20188"/>
          <a:stretch/>
        </p:blipFill>
        <p:spPr>
          <a:xfrm>
            <a:off x="8056745" y="1539521"/>
            <a:ext cx="1502155" cy="882126"/>
          </a:xfrm>
          <a:prstGeom prst="rect">
            <a:avLst/>
          </a:prstGeom>
        </p:spPr>
      </p:pic>
      <p:pic>
        <p:nvPicPr>
          <p:cNvPr id="19" name="Imagem 18" descr="Uma imagem com texto&#10;&#10;Descrição gerada automaticamente">
            <a:extLst>
              <a:ext uri="{FF2B5EF4-FFF2-40B4-BE49-F238E27FC236}">
                <a16:creationId xmlns:a16="http://schemas.microsoft.com/office/drawing/2014/main" id="{FB5A053E-F607-4D4E-9335-DB06F4D395C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4764" y="1625862"/>
            <a:ext cx="2280297" cy="817107"/>
          </a:xfrm>
          <a:prstGeom prst="rect">
            <a:avLst/>
          </a:prstGeom>
        </p:spPr>
      </p:pic>
      <p:pic>
        <p:nvPicPr>
          <p:cNvPr id="20" name="Imagem 19">
            <a:extLst>
              <a:ext uri="{FF2B5EF4-FFF2-40B4-BE49-F238E27FC236}">
                <a16:creationId xmlns:a16="http://schemas.microsoft.com/office/drawing/2014/main" id="{65CB16FD-3E8F-4E8F-9C2C-5E848B552FD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9552" y="617390"/>
            <a:ext cx="1954261" cy="327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18232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D342BE96-C60A-4808-86A3-6E4853EDA3DC}"/>
              </a:ext>
            </a:extLst>
          </p:cNvPr>
          <p:cNvSpPr/>
          <p:nvPr/>
        </p:nvSpPr>
        <p:spPr>
          <a:xfrm>
            <a:off x="411479" y="41148"/>
            <a:ext cx="4485861" cy="108813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400" dirty="0">
                <a:latin typeface="+mj-lt"/>
                <a:ea typeface="+mj-ea"/>
                <a:cs typeface="+mj-cs"/>
              </a:rPr>
              <a:t>Acknowledgements</a:t>
            </a: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B212747C-C786-4B43-853C-675DB3ED9041}"/>
              </a:ext>
            </a:extLst>
          </p:cNvPr>
          <p:cNvSpPr/>
          <p:nvPr/>
        </p:nvSpPr>
        <p:spPr>
          <a:xfrm>
            <a:off x="411479" y="1537961"/>
            <a:ext cx="4498848" cy="423357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indent="-228600" algn="just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The authors thank the North Regional Operational Program (NORTE 2020) and the European Regional Development Fund (ERDF), and express their appreciation for the financial support of the Project </a:t>
            </a:r>
            <a:r>
              <a:rPr lang="en-US" dirty="0" err="1"/>
              <a:t>AgriFood</a:t>
            </a:r>
            <a:r>
              <a:rPr lang="en-US" dirty="0"/>
              <a:t> XXI, operation nº NORTE-01-0145-FEDER-000041, and to the </a:t>
            </a:r>
            <a:r>
              <a:rPr lang="en-US" dirty="0" err="1"/>
              <a:t>Fundação</a:t>
            </a:r>
            <a:r>
              <a:rPr lang="en-US" dirty="0"/>
              <a:t> para a </a:t>
            </a:r>
            <a:r>
              <a:rPr lang="en-US" dirty="0" err="1"/>
              <a:t>Ciência</a:t>
            </a:r>
            <a:r>
              <a:rPr lang="en-US" dirty="0"/>
              <a:t> e a </a:t>
            </a:r>
            <a:r>
              <a:rPr lang="en-US" dirty="0" err="1"/>
              <a:t>Tecnologia</a:t>
            </a:r>
            <a:r>
              <a:rPr lang="en-US" dirty="0"/>
              <a:t> (FCT) for the financial support provided to CQVR through UIDB/00616/2020. Ana R. Teixeira also thanks the FCT for the financial support provided through the Bolsa de </a:t>
            </a:r>
            <a:r>
              <a:rPr lang="en-US" dirty="0" err="1"/>
              <a:t>Doutoramento</a:t>
            </a:r>
            <a:r>
              <a:rPr lang="en-US" dirty="0"/>
              <a:t> UI/BD/150847/2020.</a:t>
            </a:r>
          </a:p>
        </p:txBody>
      </p:sp>
      <p:pic>
        <p:nvPicPr>
          <p:cNvPr id="5" name="Imagem 4" descr="Uma imagem com pessoa, exterior, grupo, pessoas&#10;&#10;Descrição gerada automaticamente">
            <a:extLst>
              <a:ext uri="{FF2B5EF4-FFF2-40B4-BE49-F238E27FC236}">
                <a16:creationId xmlns:a16="http://schemas.microsoft.com/office/drawing/2014/main" id="{9A14ACA0-83AC-4011-BCC1-920F7F6A253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372" r="23625" b="-1"/>
          <a:stretch/>
        </p:blipFill>
        <p:spPr>
          <a:xfrm>
            <a:off x="5308052" y="10"/>
            <a:ext cx="6883948" cy="6857990"/>
          </a:xfrm>
          <a:custGeom>
            <a:avLst/>
            <a:gdLst/>
            <a:ahLst/>
            <a:cxnLst/>
            <a:rect l="l" t="t" r="r" b="b"/>
            <a:pathLst>
              <a:path w="6883948" h="6858000">
                <a:moveTo>
                  <a:pt x="365648" y="0"/>
                </a:moveTo>
                <a:lnTo>
                  <a:pt x="6883948" y="0"/>
                </a:lnTo>
                <a:lnTo>
                  <a:pt x="6883948" y="6858000"/>
                </a:lnTo>
                <a:lnTo>
                  <a:pt x="365648" y="6858000"/>
                </a:lnTo>
                <a:lnTo>
                  <a:pt x="360213" y="6835050"/>
                </a:lnTo>
                <a:cubicBezTo>
                  <a:pt x="128263" y="5788167"/>
                  <a:pt x="0" y="4637179"/>
                  <a:pt x="0" y="3429001"/>
                </a:cubicBezTo>
                <a:cubicBezTo>
                  <a:pt x="0" y="2220824"/>
                  <a:pt x="128263" y="1069835"/>
                  <a:pt x="360213" y="22952"/>
                </a:cubicBezTo>
                <a:close/>
              </a:path>
            </a:pathLst>
          </a:custGeom>
          <a:effectLst>
            <a:outerShdw blurRad="50800" dist="38100" dir="10800000" algn="r" rotWithShape="0">
              <a:schemeClr val="bg1">
                <a:lumMod val="85000"/>
                <a:alpha val="30000"/>
              </a:schemeClr>
            </a:outerShdw>
          </a:effectLst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43E26266-07A3-4A7F-A81D-51F9F316DE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5969" y="6005966"/>
            <a:ext cx="4992083" cy="533636"/>
          </a:xfrm>
          <a:prstGeom prst="rect">
            <a:avLst/>
          </a:prstGeom>
        </p:spPr>
      </p:pic>
      <p:sp>
        <p:nvSpPr>
          <p:cNvPr id="7" name="Marcador de Posição do Número do Diapositivo 6">
            <a:extLst>
              <a:ext uri="{FF2B5EF4-FFF2-40B4-BE49-F238E27FC236}">
                <a16:creationId xmlns:a16="http://schemas.microsoft.com/office/drawing/2014/main" id="{00BC1EE8-F46C-4CEF-864C-783773C951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922A4A-2622-4BB8-AAFB-E31D7D7122D7}" type="slidenum">
              <a:rPr lang="pt-PT" smtClean="0"/>
              <a:t>10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144393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472"/>
    </mc:Choice>
    <mc:Fallback xmlns="">
      <p:transition spd="slow" advTm="16472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DB247E96-4EC5-4487-9655-EC1EA8AB33F9}"/>
              </a:ext>
            </a:extLst>
          </p:cNvPr>
          <p:cNvSpPr txBox="1"/>
          <p:nvPr/>
        </p:nvSpPr>
        <p:spPr>
          <a:xfrm flipH="1">
            <a:off x="2325757" y="1120676"/>
            <a:ext cx="696733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7200" dirty="0" err="1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Thank</a:t>
            </a:r>
            <a:r>
              <a:rPr lang="pt-PT" sz="7200" dirty="0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pt-PT" sz="7200" dirty="0" err="1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you</a:t>
            </a:r>
            <a:r>
              <a:rPr lang="pt-PT" sz="7200" dirty="0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for </a:t>
            </a:r>
            <a:r>
              <a:rPr lang="pt-PT" sz="7200" dirty="0" err="1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your</a:t>
            </a:r>
            <a:r>
              <a:rPr lang="pt-PT" sz="7200" dirty="0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pt-PT" sz="7200" dirty="0" err="1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attention</a:t>
            </a:r>
            <a:endParaRPr lang="pt-PT" sz="7200" dirty="0">
              <a:ln w="0"/>
              <a:solidFill>
                <a:srgbClr val="00B05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627E6D00-3C3F-46DF-8ADB-53B3A9429A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0260" y="3988905"/>
            <a:ext cx="4303643" cy="2869095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D972D2A2-AC8C-40C3-A0F5-98186313D6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988904"/>
            <a:ext cx="4320260" cy="2869096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1EDEF022-C84A-4890-B0F5-A0AF9B737D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40520" y="3988904"/>
            <a:ext cx="3571875" cy="2869096"/>
          </a:xfrm>
          <a:prstGeom prst="rect">
            <a:avLst/>
          </a:prstGeom>
        </p:spPr>
      </p:pic>
      <p:sp>
        <p:nvSpPr>
          <p:cNvPr id="3" name="Marcador de Posição do Número do Diapositivo 2">
            <a:extLst>
              <a:ext uri="{FF2B5EF4-FFF2-40B4-BE49-F238E27FC236}">
                <a16:creationId xmlns:a16="http://schemas.microsoft.com/office/drawing/2014/main" id="{C715D0B4-A95B-43C7-8F89-EA7E89E4A7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EA7C9-9F64-4A59-A615-A7C1653F7F0E}" type="slidenum">
              <a:rPr lang="pt-PT" smtClean="0"/>
              <a:t>11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136020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50"/>
    </mc:Choice>
    <mc:Fallback xmlns="">
      <p:transition spd="slow" advTm="275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Agrupar 4">
            <a:extLst>
              <a:ext uri="{FF2B5EF4-FFF2-40B4-BE49-F238E27FC236}">
                <a16:creationId xmlns:a16="http://schemas.microsoft.com/office/drawing/2014/main" id="{BDC4038E-17E4-40A2-94B3-5D8F874CE8FE}"/>
              </a:ext>
            </a:extLst>
          </p:cNvPr>
          <p:cNvGrpSpPr/>
          <p:nvPr/>
        </p:nvGrpSpPr>
        <p:grpSpPr>
          <a:xfrm>
            <a:off x="0" y="0"/>
            <a:ext cx="11990535" cy="628459"/>
            <a:chOff x="0" y="0"/>
            <a:chExt cx="11990535" cy="628459"/>
          </a:xfrm>
        </p:grpSpPr>
        <p:sp>
          <p:nvSpPr>
            <p:cNvPr id="2" name="CaixaDeTexto 1">
              <a:extLst>
                <a:ext uri="{FF2B5EF4-FFF2-40B4-BE49-F238E27FC236}">
                  <a16:creationId xmlns:a16="http://schemas.microsoft.com/office/drawing/2014/main" id="{A1C25CAF-A3EC-4F4D-8D6D-812AD3E229E5}"/>
                </a:ext>
              </a:extLst>
            </p:cNvPr>
            <p:cNvSpPr txBox="1"/>
            <p:nvPr/>
          </p:nvSpPr>
          <p:spPr>
            <a:xfrm>
              <a:off x="0" y="0"/>
              <a:ext cx="135223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Introduction</a:t>
              </a:r>
            </a:p>
          </p:txBody>
        </p:sp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3" name="Modelo 3D 2">
                  <a:extLst>
                    <a:ext uri="{FF2B5EF4-FFF2-40B4-BE49-F238E27FC236}">
                      <a16:creationId xmlns:a16="http://schemas.microsoft.com/office/drawing/2014/main" id="{95B2A7E4-646D-4287-8925-C1BF999A545A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31616071"/>
                    </p:ext>
                  </p:extLst>
                </p:nvPr>
              </p:nvGraphicFramePr>
              <p:xfrm>
                <a:off x="87685" y="369332"/>
                <a:ext cx="478976" cy="259127"/>
              </p:xfrm>
              <a:graphic>
                <a:graphicData uri="http://schemas.microsoft.com/office/drawing/2017/model3d">
                  <am3d:model3d r:embed="rId2">
                    <am3d:spPr>
                      <a:xfrm>
                        <a:off x="0" y="0"/>
                        <a:ext cx="478976" cy="259127"/>
                      </a:xfrm>
                      <a:prstGeom prst="rect">
                        <a:avLst/>
                      </a:prstGeom>
                    </am3d:spPr>
                    <am3d:camera>
                      <am3d:pos x="0" y="0" z="68301517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6867034" d="1000000"/>
                      <am3d:preTrans dx="55875589" dy="-32107483" dz="-4944603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/>
                      <am3d:postTrans dx="0" dy="0" dz="0"/>
                    </am3d:trans>
                    <am3d:raster rName="Office3DRenderer" rVer="16.0.8326">
                      <am3d:blip r:embed="rId3"/>
                    </am3d:raster>
                    <am3d:objViewport viewportSz="705470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3" name="Modelo 3D 2">
                  <a:extLst>
                    <a:ext uri="{FF2B5EF4-FFF2-40B4-BE49-F238E27FC236}">
                      <a16:creationId xmlns:a16="http://schemas.microsoft.com/office/drawing/2014/main" id="{95B2A7E4-646D-4287-8925-C1BF999A545A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87685" y="369332"/>
                  <a:ext cx="478976" cy="259127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4" name="Modelo 3D 3">
                  <a:extLst>
                    <a:ext uri="{FF2B5EF4-FFF2-40B4-BE49-F238E27FC236}">
                      <a16:creationId xmlns:a16="http://schemas.microsoft.com/office/drawing/2014/main" id="{73484514-C9C7-4C73-8C07-78B32220C632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1105080405"/>
                    </p:ext>
                  </p:extLst>
                </p:nvPr>
              </p:nvGraphicFramePr>
              <p:xfrm>
                <a:off x="11511559" y="369312"/>
                <a:ext cx="478976" cy="259147"/>
              </p:xfrm>
              <a:graphic>
                <a:graphicData uri="http://schemas.microsoft.com/office/drawing/2017/model3d">
                  <am3d:model3d r:embed="rId4">
                    <am3d:spPr>
                      <a:xfrm>
                        <a:off x="0" y="0"/>
                        <a:ext cx="478976" cy="259147"/>
                      </a:xfrm>
                      <a:prstGeom prst="rect">
                        <a:avLst/>
                      </a:prstGeom>
                    </am3d:spPr>
                    <am3d:camera>
                      <am3d:pos x="0" y="0" z="68353972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6871160" d="1000000"/>
                      <am3d:preTrans dx="-41401235" dy="-29230737" dz="-49475744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/>
                      <am3d:postTrans dx="0" dy="0" dz="0"/>
                    </am3d:trans>
                    <am3d:raster rName="Office3DRenderer" rVer="16.0.8326">
                      <am3d:blip r:embed="rId5"/>
                    </am3d:raster>
                    <am3d:objViewport viewportSz="705524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4" name="Modelo 3D 3">
                  <a:extLst>
                    <a:ext uri="{FF2B5EF4-FFF2-40B4-BE49-F238E27FC236}">
                      <a16:creationId xmlns:a16="http://schemas.microsoft.com/office/drawing/2014/main" id="{73484514-C9C7-4C73-8C07-78B32220C632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11511559" y="369312"/>
                  <a:ext cx="478976" cy="259147"/>
                </a:xfrm>
                <a:prstGeom prst="rect">
                  <a:avLst/>
                </a:prstGeom>
              </p:spPr>
            </p:pic>
          </mc:Fallback>
        </mc:AlternateContent>
        <p:cxnSp>
          <p:nvCxnSpPr>
            <p:cNvPr id="6" name="Conexão reta 5">
              <a:extLst>
                <a:ext uri="{FF2B5EF4-FFF2-40B4-BE49-F238E27FC236}">
                  <a16:creationId xmlns:a16="http://schemas.microsoft.com/office/drawing/2014/main" id="{D9B3786A-5170-4F0B-8F29-6793FA733BF5}"/>
                </a:ext>
              </a:extLst>
            </p:cNvPr>
            <p:cNvCxnSpPr>
              <a:endCxn id="4" idx="1"/>
            </p:cNvCxnSpPr>
            <p:nvPr/>
          </p:nvCxnSpPr>
          <p:spPr>
            <a:xfrm>
              <a:off x="482321" y="498885"/>
              <a:ext cx="11029238" cy="1"/>
            </a:xfrm>
            <a:prstGeom prst="line">
              <a:avLst/>
            </a:prstGeom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</p:grpSp>
      <p:graphicFrame>
        <p:nvGraphicFramePr>
          <p:cNvPr id="8" name="Diagrama 7">
            <a:extLst>
              <a:ext uri="{FF2B5EF4-FFF2-40B4-BE49-F238E27FC236}">
                <a16:creationId xmlns:a16="http://schemas.microsoft.com/office/drawing/2014/main" id="{84A3CB29-F902-4CC2-9469-2BD2B566D956}"/>
              </a:ext>
            </a:extLst>
          </p:cNvPr>
          <p:cNvGraphicFramePr/>
          <p:nvPr/>
        </p:nvGraphicFramePr>
        <p:xfrm>
          <a:off x="1320671" y="849362"/>
          <a:ext cx="1700771" cy="9343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9" name="CaixaDeTexto 8">
            <a:extLst>
              <a:ext uri="{FF2B5EF4-FFF2-40B4-BE49-F238E27FC236}">
                <a16:creationId xmlns:a16="http://schemas.microsoft.com/office/drawing/2014/main" id="{0E7831BD-EF57-4CBF-A29E-0A6625D8A295}"/>
              </a:ext>
            </a:extLst>
          </p:cNvPr>
          <p:cNvSpPr txBox="1"/>
          <p:nvPr/>
        </p:nvSpPr>
        <p:spPr>
          <a:xfrm>
            <a:off x="192142" y="2664594"/>
            <a:ext cx="11419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600" dirty="0"/>
              <a:t>Destemer/ </a:t>
            </a:r>
            <a:r>
              <a:rPr lang="pt-PT" sz="1600" dirty="0" err="1"/>
              <a:t>Crucher</a:t>
            </a:r>
            <a:endParaRPr lang="pt-PT" sz="1600" dirty="0"/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9D9DE6F6-4BA8-4CE7-B167-37D6E81B8CDB}"/>
              </a:ext>
            </a:extLst>
          </p:cNvPr>
          <p:cNvSpPr txBox="1"/>
          <p:nvPr/>
        </p:nvSpPr>
        <p:spPr>
          <a:xfrm>
            <a:off x="85907" y="3562313"/>
            <a:ext cx="175785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1600" dirty="0"/>
              <a:t>Must </a:t>
            </a:r>
            <a:r>
              <a:rPr lang="pt-PT" sz="1600" dirty="0" err="1"/>
              <a:t>fermentation</a:t>
            </a:r>
            <a:endParaRPr lang="pt-PT" sz="1600" dirty="0"/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E62C39B4-1261-4BEB-9566-A73511CFC4A9}"/>
              </a:ext>
            </a:extLst>
          </p:cNvPr>
          <p:cNvSpPr txBox="1"/>
          <p:nvPr/>
        </p:nvSpPr>
        <p:spPr>
          <a:xfrm>
            <a:off x="476001" y="4028169"/>
            <a:ext cx="5741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1600" dirty="0" err="1"/>
              <a:t>Rack</a:t>
            </a:r>
            <a:endParaRPr lang="pt-PT" sz="1600" dirty="0"/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C0700460-F7E5-4F86-80FF-0F87D173010C}"/>
              </a:ext>
            </a:extLst>
          </p:cNvPr>
          <p:cNvSpPr txBox="1"/>
          <p:nvPr/>
        </p:nvSpPr>
        <p:spPr>
          <a:xfrm>
            <a:off x="2927793" y="2537678"/>
            <a:ext cx="140352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1600" dirty="0" err="1"/>
              <a:t>Tank</a:t>
            </a:r>
            <a:r>
              <a:rPr lang="pt-PT" sz="1600" dirty="0"/>
              <a:t> </a:t>
            </a:r>
            <a:r>
              <a:rPr lang="pt-PT" sz="1600" dirty="0" err="1"/>
              <a:t>Yeast</a:t>
            </a:r>
            <a:r>
              <a:rPr lang="pt-PT" sz="1600" dirty="0"/>
              <a:t> </a:t>
            </a:r>
            <a:r>
              <a:rPr lang="pt-PT" sz="1600" dirty="0" err="1"/>
              <a:t>add</a:t>
            </a:r>
            <a:endParaRPr lang="pt-PT" sz="1600" dirty="0"/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FAB79626-A5CD-4C19-A485-A0BF896BEE1E}"/>
              </a:ext>
            </a:extLst>
          </p:cNvPr>
          <p:cNvSpPr txBox="1"/>
          <p:nvPr/>
        </p:nvSpPr>
        <p:spPr>
          <a:xfrm>
            <a:off x="3021442" y="3091299"/>
            <a:ext cx="114191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1600" dirty="0" err="1"/>
              <a:t>Maceration</a:t>
            </a:r>
            <a:endParaRPr lang="pt-PT" sz="1600" dirty="0"/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568C58C7-CC8F-4D43-A807-9DB1920AC1C5}"/>
              </a:ext>
            </a:extLst>
          </p:cNvPr>
          <p:cNvSpPr txBox="1"/>
          <p:nvPr/>
        </p:nvSpPr>
        <p:spPr>
          <a:xfrm>
            <a:off x="3352652" y="3971917"/>
            <a:ext cx="5741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1600" dirty="0" err="1"/>
              <a:t>Rack</a:t>
            </a:r>
            <a:endParaRPr lang="pt-PT" sz="1600" dirty="0"/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57CC66E9-4928-451E-ACEF-0A83B5028A21}"/>
              </a:ext>
            </a:extLst>
          </p:cNvPr>
          <p:cNvSpPr txBox="1"/>
          <p:nvPr/>
        </p:nvSpPr>
        <p:spPr>
          <a:xfrm>
            <a:off x="2804236" y="3527180"/>
            <a:ext cx="175785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1600" dirty="0"/>
              <a:t>Must </a:t>
            </a:r>
            <a:r>
              <a:rPr lang="pt-PT" sz="1600" dirty="0" err="1"/>
              <a:t>fermentation</a:t>
            </a:r>
            <a:endParaRPr lang="pt-PT" sz="1600" dirty="0"/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4822B5F2-933A-4553-BE93-06DF3A8426AC}"/>
              </a:ext>
            </a:extLst>
          </p:cNvPr>
          <p:cNvSpPr txBox="1"/>
          <p:nvPr/>
        </p:nvSpPr>
        <p:spPr>
          <a:xfrm>
            <a:off x="2703921" y="4387818"/>
            <a:ext cx="21897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Malolactic fermentation</a:t>
            </a: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5354EEC5-4FA7-4AA0-96B1-1C4AE87F2EC1}"/>
              </a:ext>
            </a:extLst>
          </p:cNvPr>
          <p:cNvSpPr txBox="1"/>
          <p:nvPr/>
        </p:nvSpPr>
        <p:spPr>
          <a:xfrm>
            <a:off x="118533" y="2047585"/>
            <a:ext cx="12891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1600" dirty="0" err="1"/>
              <a:t>White</a:t>
            </a:r>
            <a:r>
              <a:rPr lang="pt-PT" sz="1600" dirty="0"/>
              <a:t> </a:t>
            </a:r>
            <a:r>
              <a:rPr lang="pt-PT" sz="1600" dirty="0" err="1"/>
              <a:t>grapes</a:t>
            </a:r>
            <a:endParaRPr lang="pt-PT" sz="1600" dirty="0"/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B911C033-512F-4299-AFAF-9B7125F124F3}"/>
              </a:ext>
            </a:extLst>
          </p:cNvPr>
          <p:cNvSpPr txBox="1"/>
          <p:nvPr/>
        </p:nvSpPr>
        <p:spPr>
          <a:xfrm>
            <a:off x="3041512" y="2049183"/>
            <a:ext cx="110177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1600" dirty="0" err="1"/>
              <a:t>Red</a:t>
            </a:r>
            <a:r>
              <a:rPr lang="pt-PT" sz="1600" dirty="0"/>
              <a:t> </a:t>
            </a:r>
            <a:r>
              <a:rPr lang="pt-PT" sz="1600" dirty="0" err="1"/>
              <a:t>grapes</a:t>
            </a:r>
            <a:endParaRPr lang="pt-PT" sz="1600" dirty="0"/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20BD2653-6397-4B30-A389-32EDBFF5BAFA}"/>
              </a:ext>
            </a:extLst>
          </p:cNvPr>
          <p:cNvSpPr txBox="1"/>
          <p:nvPr/>
        </p:nvSpPr>
        <p:spPr>
          <a:xfrm>
            <a:off x="3511706" y="4726372"/>
            <a:ext cx="5741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1600" dirty="0" err="1"/>
              <a:t>Rack</a:t>
            </a:r>
            <a:endParaRPr lang="pt-PT" sz="1600" dirty="0"/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5596F1FA-75EF-4C6B-A603-FF9CE783834D}"/>
              </a:ext>
            </a:extLst>
          </p:cNvPr>
          <p:cNvSpPr txBox="1"/>
          <p:nvPr/>
        </p:nvSpPr>
        <p:spPr>
          <a:xfrm>
            <a:off x="1407668" y="5138474"/>
            <a:ext cx="165167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1600" dirty="0" err="1"/>
              <a:t>Finning</a:t>
            </a:r>
            <a:r>
              <a:rPr lang="pt-PT" sz="1600" dirty="0"/>
              <a:t> </a:t>
            </a:r>
            <a:r>
              <a:rPr lang="pt-PT" sz="1600" dirty="0" err="1"/>
              <a:t>operation</a:t>
            </a:r>
            <a:endParaRPr lang="pt-PT" sz="1600" dirty="0"/>
          </a:p>
        </p:txBody>
      </p: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B84B50D7-AF77-4BC8-A76D-154B96541D94}"/>
              </a:ext>
            </a:extLst>
          </p:cNvPr>
          <p:cNvSpPr txBox="1"/>
          <p:nvPr/>
        </p:nvSpPr>
        <p:spPr>
          <a:xfrm>
            <a:off x="1489027" y="5670084"/>
            <a:ext cx="166532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1600" dirty="0" err="1"/>
              <a:t>Wine</a:t>
            </a:r>
            <a:r>
              <a:rPr lang="pt-PT" sz="1600" dirty="0"/>
              <a:t> </a:t>
            </a:r>
            <a:r>
              <a:rPr lang="pt-PT" sz="1600" dirty="0" err="1"/>
              <a:t>stabilization</a:t>
            </a:r>
            <a:endParaRPr lang="pt-PT" sz="1600" dirty="0"/>
          </a:p>
        </p:txBody>
      </p:sp>
      <p:sp>
        <p:nvSpPr>
          <p:cNvPr id="22" name="CaixaDeTexto 21">
            <a:extLst>
              <a:ext uri="{FF2B5EF4-FFF2-40B4-BE49-F238E27FC236}">
                <a16:creationId xmlns:a16="http://schemas.microsoft.com/office/drawing/2014/main" id="{44457FCA-A017-4857-91D5-B31373F91E4D}"/>
              </a:ext>
            </a:extLst>
          </p:cNvPr>
          <p:cNvSpPr txBox="1"/>
          <p:nvPr/>
        </p:nvSpPr>
        <p:spPr>
          <a:xfrm>
            <a:off x="1779287" y="6082186"/>
            <a:ext cx="9367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1600" dirty="0" err="1"/>
              <a:t>Filtration</a:t>
            </a:r>
            <a:endParaRPr lang="pt-PT" sz="1600" dirty="0"/>
          </a:p>
        </p:txBody>
      </p:sp>
      <p:sp>
        <p:nvSpPr>
          <p:cNvPr id="23" name="CaixaDeTexto 22">
            <a:extLst>
              <a:ext uri="{FF2B5EF4-FFF2-40B4-BE49-F238E27FC236}">
                <a16:creationId xmlns:a16="http://schemas.microsoft.com/office/drawing/2014/main" id="{C438017A-4E21-4441-8151-7BD2E51932AB}"/>
              </a:ext>
            </a:extLst>
          </p:cNvPr>
          <p:cNvSpPr txBox="1"/>
          <p:nvPr/>
        </p:nvSpPr>
        <p:spPr>
          <a:xfrm>
            <a:off x="1808137" y="6483925"/>
            <a:ext cx="98648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/>
              <a:t>Bottleling</a:t>
            </a:r>
          </a:p>
        </p:txBody>
      </p:sp>
      <p:sp>
        <p:nvSpPr>
          <p:cNvPr id="24" name="Retângulo: Cantos Arredondados 23">
            <a:extLst>
              <a:ext uri="{FF2B5EF4-FFF2-40B4-BE49-F238E27FC236}">
                <a16:creationId xmlns:a16="http://schemas.microsoft.com/office/drawing/2014/main" id="{2FBB8058-2E27-4CFB-9719-872B75ACCDB5}"/>
              </a:ext>
            </a:extLst>
          </p:cNvPr>
          <p:cNvSpPr/>
          <p:nvPr/>
        </p:nvSpPr>
        <p:spPr>
          <a:xfrm>
            <a:off x="192142" y="2047585"/>
            <a:ext cx="1141916" cy="338554"/>
          </a:xfrm>
          <a:prstGeom prst="round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5" name="Retângulo: Cantos Arredondados 24">
            <a:extLst>
              <a:ext uri="{FF2B5EF4-FFF2-40B4-BE49-F238E27FC236}">
                <a16:creationId xmlns:a16="http://schemas.microsoft.com/office/drawing/2014/main" id="{F7333895-C1F7-434E-A73B-BD1F02D02DE0}"/>
              </a:ext>
            </a:extLst>
          </p:cNvPr>
          <p:cNvSpPr/>
          <p:nvPr/>
        </p:nvSpPr>
        <p:spPr>
          <a:xfrm>
            <a:off x="192142" y="2664594"/>
            <a:ext cx="1141916" cy="576754"/>
          </a:xfrm>
          <a:prstGeom prst="round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6" name="Retângulo: Cantos Arredondados 25">
            <a:extLst>
              <a:ext uri="{FF2B5EF4-FFF2-40B4-BE49-F238E27FC236}">
                <a16:creationId xmlns:a16="http://schemas.microsoft.com/office/drawing/2014/main" id="{AB40938D-EBE7-428B-B63E-12615863B738}"/>
              </a:ext>
            </a:extLst>
          </p:cNvPr>
          <p:cNvSpPr/>
          <p:nvPr/>
        </p:nvSpPr>
        <p:spPr>
          <a:xfrm>
            <a:off x="85907" y="3562313"/>
            <a:ext cx="1722230" cy="303421"/>
          </a:xfrm>
          <a:prstGeom prst="round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7" name="Retângulo: Cantos Arredondados 26">
            <a:extLst>
              <a:ext uri="{FF2B5EF4-FFF2-40B4-BE49-F238E27FC236}">
                <a16:creationId xmlns:a16="http://schemas.microsoft.com/office/drawing/2014/main" id="{630B915A-1EAB-4C86-B3C7-F36F24F2C845}"/>
              </a:ext>
            </a:extLst>
          </p:cNvPr>
          <p:cNvSpPr/>
          <p:nvPr/>
        </p:nvSpPr>
        <p:spPr>
          <a:xfrm>
            <a:off x="476001" y="4103351"/>
            <a:ext cx="574196" cy="263372"/>
          </a:xfrm>
          <a:prstGeom prst="round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8" name="Retângulo: Cantos Arredondados 27">
            <a:extLst>
              <a:ext uri="{FF2B5EF4-FFF2-40B4-BE49-F238E27FC236}">
                <a16:creationId xmlns:a16="http://schemas.microsoft.com/office/drawing/2014/main" id="{BCFE76D0-EB48-4648-9649-DD45F593C2DA}"/>
              </a:ext>
            </a:extLst>
          </p:cNvPr>
          <p:cNvSpPr/>
          <p:nvPr/>
        </p:nvSpPr>
        <p:spPr>
          <a:xfrm>
            <a:off x="3041512" y="2047585"/>
            <a:ext cx="1101776" cy="260423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9" name="Retângulo: Cantos Arredondados 28">
            <a:extLst>
              <a:ext uri="{FF2B5EF4-FFF2-40B4-BE49-F238E27FC236}">
                <a16:creationId xmlns:a16="http://schemas.microsoft.com/office/drawing/2014/main" id="{8EE1FE4A-0595-4CB4-8677-585752B81787}"/>
              </a:ext>
            </a:extLst>
          </p:cNvPr>
          <p:cNvSpPr/>
          <p:nvPr/>
        </p:nvSpPr>
        <p:spPr>
          <a:xfrm>
            <a:off x="2927793" y="2555710"/>
            <a:ext cx="1329213" cy="320522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30" name="Retângulo: Cantos Arredondados 29">
            <a:extLst>
              <a:ext uri="{FF2B5EF4-FFF2-40B4-BE49-F238E27FC236}">
                <a16:creationId xmlns:a16="http://schemas.microsoft.com/office/drawing/2014/main" id="{E8B56D28-96CA-4F48-BFC1-6C8B74950644}"/>
              </a:ext>
            </a:extLst>
          </p:cNvPr>
          <p:cNvSpPr/>
          <p:nvPr/>
        </p:nvSpPr>
        <p:spPr>
          <a:xfrm>
            <a:off x="3021442" y="3091299"/>
            <a:ext cx="1064460" cy="305919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31" name="Retângulo: Cantos Arredondados 30">
            <a:extLst>
              <a:ext uri="{FF2B5EF4-FFF2-40B4-BE49-F238E27FC236}">
                <a16:creationId xmlns:a16="http://schemas.microsoft.com/office/drawing/2014/main" id="{7125042E-40B3-4463-9C8B-6176486C99DE}"/>
              </a:ext>
            </a:extLst>
          </p:cNvPr>
          <p:cNvSpPr/>
          <p:nvPr/>
        </p:nvSpPr>
        <p:spPr>
          <a:xfrm>
            <a:off x="2804236" y="3562313"/>
            <a:ext cx="1659609" cy="247007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32" name="Retângulo: Cantos Arredondados 31">
            <a:extLst>
              <a:ext uri="{FF2B5EF4-FFF2-40B4-BE49-F238E27FC236}">
                <a16:creationId xmlns:a16="http://schemas.microsoft.com/office/drawing/2014/main" id="{447E739E-8DD2-4958-8F14-C684EDF20CE6}"/>
              </a:ext>
            </a:extLst>
          </p:cNvPr>
          <p:cNvSpPr/>
          <p:nvPr/>
        </p:nvSpPr>
        <p:spPr>
          <a:xfrm>
            <a:off x="3336540" y="3992725"/>
            <a:ext cx="574196" cy="263372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33" name="Retângulo: Cantos Arredondados 32">
            <a:extLst>
              <a:ext uri="{FF2B5EF4-FFF2-40B4-BE49-F238E27FC236}">
                <a16:creationId xmlns:a16="http://schemas.microsoft.com/office/drawing/2014/main" id="{FF213271-6CAD-4E38-ABF0-5F2C3D0C79C0}"/>
              </a:ext>
            </a:extLst>
          </p:cNvPr>
          <p:cNvSpPr/>
          <p:nvPr/>
        </p:nvSpPr>
        <p:spPr>
          <a:xfrm>
            <a:off x="2716018" y="4383088"/>
            <a:ext cx="2062459" cy="280099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34" name="Retângulo: Cantos Arredondados 33">
            <a:extLst>
              <a:ext uri="{FF2B5EF4-FFF2-40B4-BE49-F238E27FC236}">
                <a16:creationId xmlns:a16="http://schemas.microsoft.com/office/drawing/2014/main" id="{36EFF267-04A5-4B94-839F-F086836A6B93}"/>
              </a:ext>
            </a:extLst>
          </p:cNvPr>
          <p:cNvSpPr/>
          <p:nvPr/>
        </p:nvSpPr>
        <p:spPr>
          <a:xfrm>
            <a:off x="3511706" y="4807974"/>
            <a:ext cx="574196" cy="233769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9772F49B-BC6D-4657-A254-34DAECBA0085}"/>
              </a:ext>
            </a:extLst>
          </p:cNvPr>
          <p:cNvSpPr/>
          <p:nvPr/>
        </p:nvSpPr>
        <p:spPr>
          <a:xfrm>
            <a:off x="1407668" y="5138474"/>
            <a:ext cx="1665328" cy="338554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8DF91F06-EAAE-4E85-A824-4C3EA3DB83F3}"/>
              </a:ext>
            </a:extLst>
          </p:cNvPr>
          <p:cNvSpPr/>
          <p:nvPr/>
        </p:nvSpPr>
        <p:spPr>
          <a:xfrm>
            <a:off x="1489027" y="5670084"/>
            <a:ext cx="1583969" cy="293895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C0CEDD78-BFD9-4A8B-AC0A-033BDD78285D}"/>
              </a:ext>
            </a:extLst>
          </p:cNvPr>
          <p:cNvSpPr/>
          <p:nvPr/>
        </p:nvSpPr>
        <p:spPr>
          <a:xfrm>
            <a:off x="1779287" y="6082186"/>
            <a:ext cx="924634" cy="338554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847697F2-6305-4593-BCDB-9BC50569FEF5}"/>
              </a:ext>
            </a:extLst>
          </p:cNvPr>
          <p:cNvSpPr/>
          <p:nvPr/>
        </p:nvSpPr>
        <p:spPr>
          <a:xfrm>
            <a:off x="1808137" y="6483925"/>
            <a:ext cx="907881" cy="338554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cxnSp>
        <p:nvCxnSpPr>
          <p:cNvPr id="39" name="Conexão: Ângulo Reto 38">
            <a:extLst>
              <a:ext uri="{FF2B5EF4-FFF2-40B4-BE49-F238E27FC236}">
                <a16:creationId xmlns:a16="http://schemas.microsoft.com/office/drawing/2014/main" id="{2895DEB1-54BC-454D-8B36-67C8A66C1F0C}"/>
              </a:ext>
            </a:extLst>
          </p:cNvPr>
          <p:cNvCxnSpPr>
            <a:endCxn id="24" idx="0"/>
          </p:cNvCxnSpPr>
          <p:nvPr/>
        </p:nvCxnSpPr>
        <p:spPr>
          <a:xfrm rot="10800000" flipV="1">
            <a:off x="763100" y="1783697"/>
            <a:ext cx="1458990" cy="263887"/>
          </a:xfrm>
          <a:prstGeom prst="bentConnector2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40" name="Conexão: Ângulo Reto 39">
            <a:extLst>
              <a:ext uri="{FF2B5EF4-FFF2-40B4-BE49-F238E27FC236}">
                <a16:creationId xmlns:a16="http://schemas.microsoft.com/office/drawing/2014/main" id="{B9313869-876C-429F-BCA9-A6F641D9794E}"/>
              </a:ext>
            </a:extLst>
          </p:cNvPr>
          <p:cNvCxnSpPr>
            <a:endCxn id="28" idx="0"/>
          </p:cNvCxnSpPr>
          <p:nvPr/>
        </p:nvCxnSpPr>
        <p:spPr>
          <a:xfrm>
            <a:off x="2222090" y="1783697"/>
            <a:ext cx="1370310" cy="263888"/>
          </a:xfrm>
          <a:prstGeom prst="bentConnector2">
            <a:avLst/>
          </a:prstGeom>
          <a:ln>
            <a:solidFill>
              <a:srgbClr val="C0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1" name="Conexão reta unidirecional 40">
            <a:extLst>
              <a:ext uri="{FF2B5EF4-FFF2-40B4-BE49-F238E27FC236}">
                <a16:creationId xmlns:a16="http://schemas.microsoft.com/office/drawing/2014/main" id="{067FED99-18F9-44BD-87E6-480D7EC86C76}"/>
              </a:ext>
            </a:extLst>
          </p:cNvPr>
          <p:cNvCxnSpPr>
            <a:cxnSpLocks/>
          </p:cNvCxnSpPr>
          <p:nvPr/>
        </p:nvCxnSpPr>
        <p:spPr>
          <a:xfrm flipH="1">
            <a:off x="763098" y="2437361"/>
            <a:ext cx="1" cy="27845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42" name="Conexão reta unidirecional 41">
            <a:extLst>
              <a:ext uri="{FF2B5EF4-FFF2-40B4-BE49-F238E27FC236}">
                <a16:creationId xmlns:a16="http://schemas.microsoft.com/office/drawing/2014/main" id="{543BF69F-C101-49E5-BC3B-9B716C1C3428}"/>
              </a:ext>
            </a:extLst>
          </p:cNvPr>
          <p:cNvCxnSpPr>
            <a:stCxn id="25" idx="2"/>
          </p:cNvCxnSpPr>
          <p:nvPr/>
        </p:nvCxnSpPr>
        <p:spPr>
          <a:xfrm flipH="1">
            <a:off x="763099" y="3241348"/>
            <a:ext cx="1" cy="32096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43" name="Conexão reta unidirecional 42">
            <a:extLst>
              <a:ext uri="{FF2B5EF4-FFF2-40B4-BE49-F238E27FC236}">
                <a16:creationId xmlns:a16="http://schemas.microsoft.com/office/drawing/2014/main" id="{E70F474A-4482-4276-8CC9-E5CC2D924DB9}"/>
              </a:ext>
            </a:extLst>
          </p:cNvPr>
          <p:cNvCxnSpPr/>
          <p:nvPr/>
        </p:nvCxnSpPr>
        <p:spPr>
          <a:xfrm>
            <a:off x="763099" y="3809320"/>
            <a:ext cx="0" cy="31039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44" name="Conexão reta unidirecional 43">
            <a:extLst>
              <a:ext uri="{FF2B5EF4-FFF2-40B4-BE49-F238E27FC236}">
                <a16:creationId xmlns:a16="http://schemas.microsoft.com/office/drawing/2014/main" id="{827F1A23-072F-4045-9D38-0EE1A1A101A1}"/>
              </a:ext>
            </a:extLst>
          </p:cNvPr>
          <p:cNvCxnSpPr>
            <a:stCxn id="28" idx="2"/>
            <a:endCxn id="29" idx="0"/>
          </p:cNvCxnSpPr>
          <p:nvPr/>
        </p:nvCxnSpPr>
        <p:spPr>
          <a:xfrm>
            <a:off x="3592400" y="2308008"/>
            <a:ext cx="0" cy="247702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45" name="Conexão reta unidirecional 44">
            <a:extLst>
              <a:ext uri="{FF2B5EF4-FFF2-40B4-BE49-F238E27FC236}">
                <a16:creationId xmlns:a16="http://schemas.microsoft.com/office/drawing/2014/main" id="{17FC3CC2-BE11-4A79-B2AC-81E898671F42}"/>
              </a:ext>
            </a:extLst>
          </p:cNvPr>
          <p:cNvCxnSpPr>
            <a:stCxn id="29" idx="2"/>
            <a:endCxn id="13" idx="0"/>
          </p:cNvCxnSpPr>
          <p:nvPr/>
        </p:nvCxnSpPr>
        <p:spPr>
          <a:xfrm>
            <a:off x="3592400" y="2876232"/>
            <a:ext cx="0" cy="215067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6" name="Conexão reta unidirecional 45">
            <a:extLst>
              <a:ext uri="{FF2B5EF4-FFF2-40B4-BE49-F238E27FC236}">
                <a16:creationId xmlns:a16="http://schemas.microsoft.com/office/drawing/2014/main" id="{1081A13B-3610-44DB-B129-8384F524F7BF}"/>
              </a:ext>
            </a:extLst>
          </p:cNvPr>
          <p:cNvCxnSpPr>
            <a:cxnSpLocks/>
            <a:endCxn id="31" idx="0"/>
          </p:cNvCxnSpPr>
          <p:nvPr/>
        </p:nvCxnSpPr>
        <p:spPr>
          <a:xfrm>
            <a:off x="3634041" y="3395969"/>
            <a:ext cx="0" cy="166344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7" name="Conexão reta unidirecional 46">
            <a:extLst>
              <a:ext uri="{FF2B5EF4-FFF2-40B4-BE49-F238E27FC236}">
                <a16:creationId xmlns:a16="http://schemas.microsoft.com/office/drawing/2014/main" id="{285C1B60-2D4A-41E5-8F66-8026A737932C}"/>
              </a:ext>
            </a:extLst>
          </p:cNvPr>
          <p:cNvCxnSpPr>
            <a:stCxn id="31" idx="2"/>
            <a:endCxn id="32" idx="0"/>
          </p:cNvCxnSpPr>
          <p:nvPr/>
        </p:nvCxnSpPr>
        <p:spPr>
          <a:xfrm flipH="1">
            <a:off x="3623638" y="3809320"/>
            <a:ext cx="10403" cy="183405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8" name="Conexão: Ângulo Reto 47">
            <a:extLst>
              <a:ext uri="{FF2B5EF4-FFF2-40B4-BE49-F238E27FC236}">
                <a16:creationId xmlns:a16="http://schemas.microsoft.com/office/drawing/2014/main" id="{25480835-0CEB-4205-945C-9763C540288A}"/>
              </a:ext>
            </a:extLst>
          </p:cNvPr>
          <p:cNvCxnSpPr>
            <a:stCxn id="14" idx="2"/>
            <a:endCxn id="16" idx="3"/>
          </p:cNvCxnSpPr>
          <p:nvPr/>
        </p:nvCxnSpPr>
        <p:spPr>
          <a:xfrm rot="16200000" flipH="1">
            <a:off x="4143407" y="3806814"/>
            <a:ext cx="246624" cy="1253938"/>
          </a:xfrm>
          <a:prstGeom prst="bentConnector4">
            <a:avLst>
              <a:gd name="adj1" fmla="val 15681"/>
              <a:gd name="adj2" fmla="val 118231"/>
            </a:avLst>
          </a:prstGeom>
          <a:ln>
            <a:solidFill>
              <a:srgbClr val="C0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9" name="Conexão: Ângulo Reto 48">
            <a:extLst>
              <a:ext uri="{FF2B5EF4-FFF2-40B4-BE49-F238E27FC236}">
                <a16:creationId xmlns:a16="http://schemas.microsoft.com/office/drawing/2014/main" id="{ED637F96-2D69-4403-8848-12F08699134B}"/>
              </a:ext>
            </a:extLst>
          </p:cNvPr>
          <p:cNvCxnSpPr>
            <a:stCxn id="33" idx="1"/>
            <a:endCxn id="34" idx="1"/>
          </p:cNvCxnSpPr>
          <p:nvPr/>
        </p:nvCxnSpPr>
        <p:spPr>
          <a:xfrm rot="10800000" flipH="1" flipV="1">
            <a:off x="2716018" y="4523137"/>
            <a:ext cx="795688" cy="401721"/>
          </a:xfrm>
          <a:prstGeom prst="bentConnector3">
            <a:avLst>
              <a:gd name="adj1" fmla="val -28730"/>
            </a:avLst>
          </a:prstGeom>
          <a:ln>
            <a:solidFill>
              <a:srgbClr val="C0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50" name="Conexão: Ângulo Reto 49">
            <a:extLst>
              <a:ext uri="{FF2B5EF4-FFF2-40B4-BE49-F238E27FC236}">
                <a16:creationId xmlns:a16="http://schemas.microsoft.com/office/drawing/2014/main" id="{1A4DD824-446F-4AA8-B814-CF2CB5CA0E21}"/>
              </a:ext>
            </a:extLst>
          </p:cNvPr>
          <p:cNvCxnSpPr>
            <a:stCxn id="34" idx="2"/>
            <a:endCxn id="35" idx="6"/>
          </p:cNvCxnSpPr>
          <p:nvPr/>
        </p:nvCxnSpPr>
        <p:spPr>
          <a:xfrm rot="5400000">
            <a:off x="3302896" y="4811843"/>
            <a:ext cx="266008" cy="725808"/>
          </a:xfrm>
          <a:prstGeom prst="bentConnector2">
            <a:avLst/>
          </a:prstGeom>
          <a:ln>
            <a:solidFill>
              <a:srgbClr val="C0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51" name="Conexão: Ângulo Reto 50">
            <a:extLst>
              <a:ext uri="{FF2B5EF4-FFF2-40B4-BE49-F238E27FC236}">
                <a16:creationId xmlns:a16="http://schemas.microsoft.com/office/drawing/2014/main" id="{95285D5C-AAC2-4120-9E6D-F3AB1299A412}"/>
              </a:ext>
            </a:extLst>
          </p:cNvPr>
          <p:cNvCxnSpPr>
            <a:stCxn id="27" idx="2"/>
            <a:endCxn id="35" idx="2"/>
          </p:cNvCxnSpPr>
          <p:nvPr/>
        </p:nvCxnSpPr>
        <p:spPr>
          <a:xfrm rot="16200000" flipH="1">
            <a:off x="614869" y="4514952"/>
            <a:ext cx="941028" cy="644569"/>
          </a:xfrm>
          <a:prstGeom prst="bentConnector2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52" name="Conexão reta unidirecional 51">
            <a:extLst>
              <a:ext uri="{FF2B5EF4-FFF2-40B4-BE49-F238E27FC236}">
                <a16:creationId xmlns:a16="http://schemas.microsoft.com/office/drawing/2014/main" id="{8245F631-E185-4328-93AD-D8621BDDB219}"/>
              </a:ext>
            </a:extLst>
          </p:cNvPr>
          <p:cNvCxnSpPr>
            <a:stCxn id="35" idx="4"/>
            <a:endCxn id="36" idx="0"/>
          </p:cNvCxnSpPr>
          <p:nvPr/>
        </p:nvCxnSpPr>
        <p:spPr>
          <a:xfrm>
            <a:off x="2240332" y="5477028"/>
            <a:ext cx="40680" cy="19305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53" name="Conexão: Ângulo Reto 52">
            <a:extLst>
              <a:ext uri="{FF2B5EF4-FFF2-40B4-BE49-F238E27FC236}">
                <a16:creationId xmlns:a16="http://schemas.microsoft.com/office/drawing/2014/main" id="{59985D6F-07C9-4C2A-A3AB-E11B74A398BB}"/>
              </a:ext>
            </a:extLst>
          </p:cNvPr>
          <p:cNvCxnSpPr>
            <a:stCxn id="21" idx="2"/>
            <a:endCxn id="37" idx="2"/>
          </p:cNvCxnSpPr>
          <p:nvPr/>
        </p:nvCxnSpPr>
        <p:spPr>
          <a:xfrm rot="5400000">
            <a:off x="1929077" y="5858848"/>
            <a:ext cx="242825" cy="542404"/>
          </a:xfrm>
          <a:prstGeom prst="bentConnector4">
            <a:avLst>
              <a:gd name="adj1" fmla="val 15144"/>
              <a:gd name="adj2" fmla="val 142146"/>
            </a:avLst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54" name="Conexão: Ângulo Reto 53">
            <a:extLst>
              <a:ext uri="{FF2B5EF4-FFF2-40B4-BE49-F238E27FC236}">
                <a16:creationId xmlns:a16="http://schemas.microsoft.com/office/drawing/2014/main" id="{9D7554FD-E3CE-4422-8524-DAAB37945D7A}"/>
              </a:ext>
            </a:extLst>
          </p:cNvPr>
          <p:cNvCxnSpPr>
            <a:stCxn id="37" idx="6"/>
            <a:endCxn id="23" idx="3"/>
          </p:cNvCxnSpPr>
          <p:nvPr/>
        </p:nvCxnSpPr>
        <p:spPr>
          <a:xfrm>
            <a:off x="2703921" y="6251463"/>
            <a:ext cx="90705" cy="401739"/>
          </a:xfrm>
          <a:prstGeom prst="bentConnector3">
            <a:avLst>
              <a:gd name="adj1" fmla="val 352026"/>
            </a:avLst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55" name="Imagem 54">
            <a:extLst>
              <a:ext uri="{FF2B5EF4-FFF2-40B4-BE49-F238E27FC236}">
                <a16:creationId xmlns:a16="http://schemas.microsoft.com/office/drawing/2014/main" id="{53D84F7D-4CAD-4729-BC0A-8AE1FE9DA8D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564857" y="873088"/>
            <a:ext cx="1721894" cy="1042553"/>
          </a:xfrm>
          <a:prstGeom prst="rect">
            <a:avLst/>
          </a:prstGeom>
        </p:spPr>
      </p:pic>
      <p:pic>
        <p:nvPicPr>
          <p:cNvPr id="56" name="Imagem 55">
            <a:extLst>
              <a:ext uri="{FF2B5EF4-FFF2-40B4-BE49-F238E27FC236}">
                <a16:creationId xmlns:a16="http://schemas.microsoft.com/office/drawing/2014/main" id="{C387F958-6436-4301-A8FF-4CC0576E846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562090" y="1976285"/>
            <a:ext cx="1047989" cy="698223"/>
          </a:xfrm>
          <a:prstGeom prst="rect">
            <a:avLst/>
          </a:prstGeom>
        </p:spPr>
      </p:pic>
      <p:pic>
        <p:nvPicPr>
          <p:cNvPr id="57" name="Imagem 56">
            <a:extLst>
              <a:ext uri="{FF2B5EF4-FFF2-40B4-BE49-F238E27FC236}">
                <a16:creationId xmlns:a16="http://schemas.microsoft.com/office/drawing/2014/main" id="{F1FC9320-0BF8-4696-8D3C-2A8DC1256D6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593583" y="2006277"/>
            <a:ext cx="849139" cy="731566"/>
          </a:xfrm>
          <a:prstGeom prst="rect">
            <a:avLst/>
          </a:prstGeom>
        </p:spPr>
      </p:pic>
      <p:pic>
        <p:nvPicPr>
          <p:cNvPr id="58" name="Imagem 57">
            <a:extLst>
              <a:ext uri="{FF2B5EF4-FFF2-40B4-BE49-F238E27FC236}">
                <a16:creationId xmlns:a16="http://schemas.microsoft.com/office/drawing/2014/main" id="{89BEC536-3F16-41DF-9C1E-6E26C6B2515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561902" y="2643243"/>
            <a:ext cx="1853606" cy="1336735"/>
          </a:xfrm>
          <a:prstGeom prst="rect">
            <a:avLst/>
          </a:prstGeom>
        </p:spPr>
      </p:pic>
      <p:pic>
        <p:nvPicPr>
          <p:cNvPr id="59" name="Imagem 58">
            <a:extLst>
              <a:ext uri="{FF2B5EF4-FFF2-40B4-BE49-F238E27FC236}">
                <a16:creationId xmlns:a16="http://schemas.microsoft.com/office/drawing/2014/main" id="{AE7D90A4-0F3C-42B9-B7E6-232ECFBE7588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513565" y="2794511"/>
            <a:ext cx="1751589" cy="1170007"/>
          </a:xfrm>
          <a:prstGeom prst="rect">
            <a:avLst/>
          </a:prstGeom>
        </p:spPr>
      </p:pic>
      <p:pic>
        <p:nvPicPr>
          <p:cNvPr id="60" name="Imagem 59">
            <a:extLst>
              <a:ext uri="{FF2B5EF4-FFF2-40B4-BE49-F238E27FC236}">
                <a16:creationId xmlns:a16="http://schemas.microsoft.com/office/drawing/2014/main" id="{785EAD66-EC22-460A-80EB-7555481C3EC7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233533" y="4212428"/>
            <a:ext cx="1457656" cy="1457656"/>
          </a:xfrm>
          <a:prstGeom prst="rect">
            <a:avLst/>
          </a:prstGeom>
        </p:spPr>
      </p:pic>
      <p:pic>
        <p:nvPicPr>
          <p:cNvPr id="61" name="Imagem 60">
            <a:extLst>
              <a:ext uri="{FF2B5EF4-FFF2-40B4-BE49-F238E27FC236}">
                <a16:creationId xmlns:a16="http://schemas.microsoft.com/office/drawing/2014/main" id="{769DC265-28DF-4FA6-A330-ECBE8E27BBAC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725661" y="4119716"/>
            <a:ext cx="1457656" cy="1457656"/>
          </a:xfrm>
          <a:prstGeom prst="rect">
            <a:avLst/>
          </a:prstGeom>
        </p:spPr>
      </p:pic>
      <p:pic>
        <p:nvPicPr>
          <p:cNvPr id="62" name="Imagem 61">
            <a:extLst>
              <a:ext uri="{FF2B5EF4-FFF2-40B4-BE49-F238E27FC236}">
                <a16:creationId xmlns:a16="http://schemas.microsoft.com/office/drawing/2014/main" id="{88A25296-2320-4FE2-8483-8A2EF143EAC9}"/>
              </a:ext>
            </a:extLst>
          </p:cNvPr>
          <p:cNvPicPr>
            <a:picLocks noChangeAspect="1"/>
          </p:cNvPicPr>
          <p:nvPr/>
        </p:nvPicPr>
        <p:blipFill rotWithShape="1">
          <a:blip r:embed="rId18"/>
          <a:srcRect t="12557" b="11967"/>
          <a:stretch/>
        </p:blipFill>
        <p:spPr>
          <a:xfrm>
            <a:off x="3909240" y="5611753"/>
            <a:ext cx="1583969" cy="1195518"/>
          </a:xfrm>
          <a:prstGeom prst="rect">
            <a:avLst/>
          </a:prstGeom>
        </p:spPr>
      </p:pic>
      <p:pic>
        <p:nvPicPr>
          <p:cNvPr id="63" name="Imagem 62">
            <a:extLst>
              <a:ext uri="{FF2B5EF4-FFF2-40B4-BE49-F238E27FC236}">
                <a16:creationId xmlns:a16="http://schemas.microsoft.com/office/drawing/2014/main" id="{36CE6838-31D5-47D1-8802-EF8634719B8D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5835855" y="5723679"/>
            <a:ext cx="1583970" cy="1055568"/>
          </a:xfrm>
          <a:prstGeom prst="rect">
            <a:avLst/>
          </a:prstGeom>
        </p:spPr>
      </p:pic>
      <p:graphicFrame>
        <p:nvGraphicFramePr>
          <p:cNvPr id="64" name="Diagrama 63">
            <a:extLst>
              <a:ext uri="{FF2B5EF4-FFF2-40B4-BE49-F238E27FC236}">
                <a16:creationId xmlns:a16="http://schemas.microsoft.com/office/drawing/2014/main" id="{7AD6A42E-FB99-425D-9AE7-FCECF554AC5B}"/>
              </a:ext>
            </a:extLst>
          </p:cNvPr>
          <p:cNvGraphicFramePr/>
          <p:nvPr/>
        </p:nvGraphicFramePr>
        <p:xfrm>
          <a:off x="7302146" y="683157"/>
          <a:ext cx="4771321" cy="60811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0" r:lo="rId21" r:qs="rId22" r:cs="rId23"/>
          </a:graphicData>
        </a:graphic>
      </p:graphicFrame>
      <p:pic>
        <p:nvPicPr>
          <p:cNvPr id="65" name="Imagem 64">
            <a:extLst>
              <a:ext uri="{FF2B5EF4-FFF2-40B4-BE49-F238E27FC236}">
                <a16:creationId xmlns:a16="http://schemas.microsoft.com/office/drawing/2014/main" id="{2A567CAF-F0F4-4972-8709-EA3AF245CB0E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6383884" y="843144"/>
            <a:ext cx="1594934" cy="1081011"/>
          </a:xfrm>
          <a:prstGeom prst="rect">
            <a:avLst/>
          </a:prstGeom>
        </p:spPr>
      </p:pic>
      <p:pic>
        <p:nvPicPr>
          <p:cNvPr id="66" name="Imagem 65">
            <a:extLst>
              <a:ext uri="{FF2B5EF4-FFF2-40B4-BE49-F238E27FC236}">
                <a16:creationId xmlns:a16="http://schemas.microsoft.com/office/drawing/2014/main" id="{CB2A9EAC-2FA7-4EE4-9E5B-4BCF852F43F5}"/>
              </a:ext>
            </a:extLst>
          </p:cNvPr>
          <p:cNvPicPr>
            <a:picLocks noChangeAspect="1"/>
          </p:cNvPicPr>
          <p:nvPr/>
        </p:nvPicPr>
        <p:blipFill rotWithShape="1">
          <a:blip r:embed="rId26"/>
          <a:srcRect t="35284"/>
          <a:stretch/>
        </p:blipFill>
        <p:spPr>
          <a:xfrm>
            <a:off x="6712979" y="1953018"/>
            <a:ext cx="726782" cy="792155"/>
          </a:xfrm>
          <a:prstGeom prst="rect">
            <a:avLst/>
          </a:prstGeom>
        </p:spPr>
      </p:pic>
      <p:sp>
        <p:nvSpPr>
          <p:cNvPr id="67" name="Marcador de Posição do Número do Diapositivo 3">
            <a:extLst>
              <a:ext uri="{FF2B5EF4-FFF2-40B4-BE49-F238E27FC236}">
                <a16:creationId xmlns:a16="http://schemas.microsoft.com/office/drawing/2014/main" id="{614E5985-C07C-4B20-8045-05B05EB868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30267" y="6323600"/>
            <a:ext cx="2743200" cy="365125"/>
          </a:xfrm>
        </p:spPr>
        <p:txBody>
          <a:bodyPr/>
          <a:lstStyle/>
          <a:p>
            <a:fld id="{7F922A4A-2622-4BB8-AAFB-E31D7D7122D7}" type="slidenum">
              <a:rPr lang="pt-PT" smtClean="0"/>
              <a:t>2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3222785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8347CF83-B42E-4C40-BD17-40721C55A014}"/>
              </a:ext>
            </a:extLst>
          </p:cNvPr>
          <p:cNvSpPr txBox="1"/>
          <p:nvPr/>
        </p:nvSpPr>
        <p:spPr>
          <a:xfrm>
            <a:off x="0" y="656350"/>
            <a:ext cx="68039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800" dirty="0" err="1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</a:rPr>
              <a:t>Coagulation-flocculation-decantation</a:t>
            </a:r>
            <a:r>
              <a:rPr lang="pt-PT" sz="2800" dirty="0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</a:rPr>
              <a:t> (CFD)</a:t>
            </a: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8057691E-8355-4B5B-B675-641CF9F59F00}"/>
              </a:ext>
            </a:extLst>
          </p:cNvPr>
          <p:cNvSpPr/>
          <p:nvPr/>
        </p:nvSpPr>
        <p:spPr>
          <a:xfrm>
            <a:off x="72134" y="5534645"/>
            <a:ext cx="478797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lvl="0" indent="-285750" hangingPunct="0">
              <a:buFont typeface="Wingdings" panose="05000000000000000000" pitchFamily="2" charset="2"/>
              <a:buChar char="Ø"/>
            </a:pPr>
            <a:r>
              <a:rPr lang="en-US" sz="1400" dirty="0">
                <a:latin typeface="Liberation Sans" pitchFamily="34"/>
                <a:ea typeface="Microsoft YaHei" pitchFamily="2"/>
                <a:cs typeface="Times New Roman" pitchFamily="18"/>
              </a:rPr>
              <a:t>Hydrolysable metal salts (mainly, </a:t>
            </a:r>
            <a:r>
              <a:rPr lang="en-US" sz="1400" b="1" dirty="0">
                <a:latin typeface="Liberation Sans" pitchFamily="34"/>
                <a:ea typeface="Microsoft YaHei" pitchFamily="2"/>
                <a:cs typeface="Times New Roman" pitchFamily="18"/>
              </a:rPr>
              <a:t>aluminum </a:t>
            </a:r>
            <a:r>
              <a:rPr lang="en-US" sz="1400" dirty="0">
                <a:latin typeface="Liberation Sans" pitchFamily="34"/>
                <a:ea typeface="Microsoft YaHei" pitchFamily="2"/>
                <a:cs typeface="Times New Roman" pitchFamily="18"/>
              </a:rPr>
              <a:t>and</a:t>
            </a:r>
            <a:r>
              <a:rPr lang="en-US" sz="1400" b="1" dirty="0">
                <a:latin typeface="Liberation Sans" pitchFamily="34"/>
                <a:ea typeface="Microsoft YaHei" pitchFamily="2"/>
                <a:cs typeface="Times New Roman" pitchFamily="18"/>
              </a:rPr>
              <a:t> iron</a:t>
            </a:r>
            <a:r>
              <a:rPr lang="en-US" sz="1400" dirty="0">
                <a:latin typeface="Liberation Sans" pitchFamily="34"/>
                <a:ea typeface="Microsoft YaHei" pitchFamily="2"/>
                <a:cs typeface="Times New Roman" pitchFamily="18"/>
              </a:rPr>
              <a:t>)</a:t>
            </a:r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8D09FF94-BB47-420F-BEDE-14B9A7AFCBF7}"/>
              </a:ext>
            </a:extLst>
          </p:cNvPr>
          <p:cNvSpPr/>
          <p:nvPr/>
        </p:nvSpPr>
        <p:spPr>
          <a:xfrm>
            <a:off x="7122452" y="4941973"/>
            <a:ext cx="17107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hangingPunct="0"/>
            <a:r>
              <a:rPr lang="en-US" dirty="0">
                <a:latin typeface="Liberation Sans" pitchFamily="34"/>
                <a:ea typeface="Microsoft YaHei" pitchFamily="2"/>
                <a:cs typeface="Times New Roman" pitchFamily="18"/>
              </a:rPr>
              <a:t>Disadvantages</a:t>
            </a:r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25A602F6-1963-43C1-981E-B84E73DDEC8C}"/>
              </a:ext>
            </a:extLst>
          </p:cNvPr>
          <p:cNvSpPr/>
          <p:nvPr/>
        </p:nvSpPr>
        <p:spPr>
          <a:xfrm>
            <a:off x="239520" y="5879337"/>
            <a:ext cx="264046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hangingPunct="0"/>
            <a:r>
              <a:rPr lang="en-US" sz="1400" dirty="0">
                <a:latin typeface="Liberation Sans" pitchFamily="34"/>
                <a:ea typeface="Microsoft YaHei" pitchFamily="2"/>
                <a:cs typeface="Times New Roman" pitchFamily="18"/>
              </a:rPr>
              <a:t>Most used on waster treatment</a:t>
            </a:r>
          </a:p>
        </p:txBody>
      </p:sp>
      <p:graphicFrame>
        <p:nvGraphicFramePr>
          <p:cNvPr id="10" name="Diagrama 9">
            <a:extLst>
              <a:ext uri="{FF2B5EF4-FFF2-40B4-BE49-F238E27FC236}">
                <a16:creationId xmlns:a16="http://schemas.microsoft.com/office/drawing/2014/main" id="{9BBD6A73-A95E-4A4A-8958-7D93DBECB41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02399916"/>
              </p:ext>
            </p:extLst>
          </p:nvPr>
        </p:nvGraphicFramePr>
        <p:xfrm>
          <a:off x="5985002" y="2655019"/>
          <a:ext cx="2834245" cy="165391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1" name="Imagem 10">
            <a:extLst>
              <a:ext uri="{FF2B5EF4-FFF2-40B4-BE49-F238E27FC236}">
                <a16:creationId xmlns:a16="http://schemas.microsoft.com/office/drawing/2014/main" id="{89CEE4AF-38B5-454B-AC67-87AE65B0A8D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6684" t="14911" r="10287" b="13405"/>
          <a:stretch/>
        </p:blipFill>
        <p:spPr>
          <a:xfrm>
            <a:off x="6425320" y="5867963"/>
            <a:ext cx="906571" cy="889886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45FE6F5F-4698-4F53-9ACC-EF77B0544683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3863" t="6595" r="12525" b="12115"/>
          <a:stretch/>
        </p:blipFill>
        <p:spPr>
          <a:xfrm>
            <a:off x="6175200" y="4760070"/>
            <a:ext cx="990689" cy="928464"/>
          </a:xfrm>
          <a:prstGeom prst="rect">
            <a:avLst/>
          </a:prstGeom>
        </p:spPr>
      </p:pic>
      <p:cxnSp>
        <p:nvCxnSpPr>
          <p:cNvPr id="13" name="Conexão reta unidirecional 12">
            <a:extLst>
              <a:ext uri="{FF2B5EF4-FFF2-40B4-BE49-F238E27FC236}">
                <a16:creationId xmlns:a16="http://schemas.microsoft.com/office/drawing/2014/main" id="{AFA69660-3DC3-4208-A3B0-A6C60803A394}"/>
              </a:ext>
            </a:extLst>
          </p:cNvPr>
          <p:cNvCxnSpPr>
            <a:cxnSpLocks/>
            <a:stCxn id="7" idx="3"/>
            <a:endCxn id="11" idx="1"/>
          </p:cNvCxnSpPr>
          <p:nvPr/>
        </p:nvCxnSpPr>
        <p:spPr>
          <a:xfrm>
            <a:off x="4860111" y="5688534"/>
            <a:ext cx="1565209" cy="62437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exão reta unidirecional 13">
            <a:extLst>
              <a:ext uri="{FF2B5EF4-FFF2-40B4-BE49-F238E27FC236}">
                <a16:creationId xmlns:a16="http://schemas.microsoft.com/office/drawing/2014/main" id="{97A10C59-BA01-42F1-90B9-D92A3258BED2}"/>
              </a:ext>
            </a:extLst>
          </p:cNvPr>
          <p:cNvCxnSpPr>
            <a:cxnSpLocks/>
            <a:endCxn id="12" idx="1"/>
          </p:cNvCxnSpPr>
          <p:nvPr/>
        </p:nvCxnSpPr>
        <p:spPr>
          <a:xfrm flipV="1">
            <a:off x="3637503" y="5224302"/>
            <a:ext cx="2537697" cy="367544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6" name="Modelo 3D 15">
                <a:extLst>
                  <a:ext uri="{FF2B5EF4-FFF2-40B4-BE49-F238E27FC236}">
                    <a16:creationId xmlns:a16="http://schemas.microsoft.com/office/drawing/2014/main" id="{B5988F95-BF68-44FF-B0FB-A693559D7D5F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667630127"/>
                  </p:ext>
                </p:extLst>
              </p:nvPr>
            </p:nvGraphicFramePr>
            <p:xfrm>
              <a:off x="698009" y="1532424"/>
              <a:ext cx="305671" cy="283772"/>
            </p:xfrm>
            <a:graphic>
              <a:graphicData uri="http://schemas.microsoft.com/office/drawing/2017/model3d">
                <am3d:model3d r:embed="rId9">
                  <am3d:spPr>
                    <a:xfrm>
                      <a:off x="0" y="0"/>
                      <a:ext cx="305671" cy="283772"/>
                    </a:xfrm>
                    <a:prstGeom prst="rect">
                      <a:avLst/>
                    </a:prstGeom>
                  </am3d:spPr>
                  <am3d:camera>
                    <am3d:pos x="0" y="0" z="77419675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25600390" d="1000000"/>
                    <am3d:preTrans dx="-152011625" dy="-76501476" dz="-184335428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10"/>
                  </am3d:raster>
                  <am3d:objViewport viewportSz="519184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6" name="Modelo 3D 15">
                <a:extLst>
                  <a:ext uri="{FF2B5EF4-FFF2-40B4-BE49-F238E27FC236}">
                    <a16:creationId xmlns:a16="http://schemas.microsoft.com/office/drawing/2014/main" id="{B5988F95-BF68-44FF-B0FB-A693559D7D5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698009" y="1532424"/>
                <a:ext cx="305671" cy="28377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7" name="Modelo 3D 16">
                <a:extLst>
                  <a:ext uri="{FF2B5EF4-FFF2-40B4-BE49-F238E27FC236}">
                    <a16:creationId xmlns:a16="http://schemas.microsoft.com/office/drawing/2014/main" id="{80A9E5B0-7EF8-4B62-88C7-31938C0BE12A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611348762"/>
                  </p:ext>
                </p:extLst>
              </p:nvPr>
            </p:nvGraphicFramePr>
            <p:xfrm>
              <a:off x="468103" y="1837224"/>
              <a:ext cx="305671" cy="283772"/>
            </p:xfrm>
            <a:graphic>
              <a:graphicData uri="http://schemas.microsoft.com/office/drawing/2017/model3d">
                <am3d:model3d r:embed="rId9">
                  <am3d:spPr>
                    <a:xfrm>
                      <a:off x="0" y="0"/>
                      <a:ext cx="305671" cy="283772"/>
                    </a:xfrm>
                    <a:prstGeom prst="rect">
                      <a:avLst/>
                    </a:prstGeom>
                  </am3d:spPr>
                  <am3d:camera>
                    <am3d:pos x="0" y="0" z="77419675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25600390" d="1000000"/>
                    <am3d:preTrans dx="-152011625" dy="-76501476" dz="-184335428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10"/>
                  </am3d:raster>
                  <am3d:objViewport viewportSz="519184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7" name="Modelo 3D 16">
                <a:extLst>
                  <a:ext uri="{FF2B5EF4-FFF2-40B4-BE49-F238E27FC236}">
                    <a16:creationId xmlns:a16="http://schemas.microsoft.com/office/drawing/2014/main" id="{80A9E5B0-7EF8-4B62-88C7-31938C0BE12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468103" y="1837224"/>
                <a:ext cx="305671" cy="28377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8" name="Modelo 3D 17">
                <a:extLst>
                  <a:ext uri="{FF2B5EF4-FFF2-40B4-BE49-F238E27FC236}">
                    <a16:creationId xmlns:a16="http://schemas.microsoft.com/office/drawing/2014/main" id="{166B576D-03CC-421E-9468-F0CBFD509B02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648356254"/>
                  </p:ext>
                </p:extLst>
              </p:nvPr>
            </p:nvGraphicFramePr>
            <p:xfrm>
              <a:off x="256959" y="2152538"/>
              <a:ext cx="305671" cy="283772"/>
            </p:xfrm>
            <a:graphic>
              <a:graphicData uri="http://schemas.microsoft.com/office/drawing/2017/model3d">
                <am3d:model3d r:embed="rId9">
                  <am3d:spPr>
                    <a:xfrm>
                      <a:off x="0" y="0"/>
                      <a:ext cx="305671" cy="283772"/>
                    </a:xfrm>
                    <a:prstGeom prst="rect">
                      <a:avLst/>
                    </a:prstGeom>
                  </am3d:spPr>
                  <am3d:camera>
                    <am3d:pos x="0" y="0" z="77419675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25600390" d="1000000"/>
                    <am3d:preTrans dx="-152011625" dy="-76501476" dz="-184335428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10"/>
                  </am3d:raster>
                  <am3d:objViewport viewportSz="519184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8" name="Modelo 3D 17">
                <a:extLst>
                  <a:ext uri="{FF2B5EF4-FFF2-40B4-BE49-F238E27FC236}">
                    <a16:creationId xmlns:a16="http://schemas.microsoft.com/office/drawing/2014/main" id="{166B576D-03CC-421E-9468-F0CBFD509B0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256959" y="2152538"/>
                <a:ext cx="305671" cy="28377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9" name="Modelo 3D 18">
                <a:extLst>
                  <a:ext uri="{FF2B5EF4-FFF2-40B4-BE49-F238E27FC236}">
                    <a16:creationId xmlns:a16="http://schemas.microsoft.com/office/drawing/2014/main" id="{71870D6B-AEE9-4130-B352-92852E39501F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498097685"/>
                  </p:ext>
                </p:extLst>
              </p:nvPr>
            </p:nvGraphicFramePr>
            <p:xfrm>
              <a:off x="900040" y="2083714"/>
              <a:ext cx="305671" cy="283772"/>
            </p:xfrm>
            <a:graphic>
              <a:graphicData uri="http://schemas.microsoft.com/office/drawing/2017/model3d">
                <am3d:model3d r:embed="rId9">
                  <am3d:spPr>
                    <a:xfrm>
                      <a:off x="0" y="0"/>
                      <a:ext cx="305671" cy="283772"/>
                    </a:xfrm>
                    <a:prstGeom prst="rect">
                      <a:avLst/>
                    </a:prstGeom>
                  </am3d:spPr>
                  <am3d:camera>
                    <am3d:pos x="0" y="0" z="77419675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25600390" d="1000000"/>
                    <am3d:preTrans dx="-152011625" dy="-76501476" dz="-184335428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10"/>
                  </am3d:raster>
                  <am3d:objViewport viewportSz="519184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9" name="Modelo 3D 18">
                <a:extLst>
                  <a:ext uri="{FF2B5EF4-FFF2-40B4-BE49-F238E27FC236}">
                    <a16:creationId xmlns:a16="http://schemas.microsoft.com/office/drawing/2014/main" id="{71870D6B-AEE9-4130-B352-92852E39501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900040" y="2083714"/>
                <a:ext cx="305671" cy="28377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20" name="Modelo 3D 19">
                <a:extLst>
                  <a:ext uri="{FF2B5EF4-FFF2-40B4-BE49-F238E27FC236}">
                    <a16:creationId xmlns:a16="http://schemas.microsoft.com/office/drawing/2014/main" id="{BB4A6958-8E23-436F-BDAB-8465951D4967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783720648"/>
                  </p:ext>
                </p:extLst>
              </p:nvPr>
            </p:nvGraphicFramePr>
            <p:xfrm>
              <a:off x="1026831" y="2588711"/>
              <a:ext cx="305671" cy="283772"/>
            </p:xfrm>
            <a:graphic>
              <a:graphicData uri="http://schemas.microsoft.com/office/drawing/2017/model3d">
                <am3d:model3d r:embed="rId9">
                  <am3d:spPr>
                    <a:xfrm>
                      <a:off x="0" y="0"/>
                      <a:ext cx="305671" cy="283772"/>
                    </a:xfrm>
                    <a:prstGeom prst="rect">
                      <a:avLst/>
                    </a:prstGeom>
                  </am3d:spPr>
                  <am3d:camera>
                    <am3d:pos x="0" y="0" z="77419675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25600390" d="1000000"/>
                    <am3d:preTrans dx="-152011625" dy="-76501476" dz="-184335428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10"/>
                  </am3d:raster>
                  <am3d:objViewport viewportSz="519184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20" name="Modelo 3D 19">
                <a:extLst>
                  <a:ext uri="{FF2B5EF4-FFF2-40B4-BE49-F238E27FC236}">
                    <a16:creationId xmlns:a16="http://schemas.microsoft.com/office/drawing/2014/main" id="{BB4A6958-8E23-436F-BDAB-8465951D4967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026831" y="2588711"/>
                <a:ext cx="305671" cy="28377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21" name="Modelo 3D 20">
                <a:extLst>
                  <a:ext uri="{FF2B5EF4-FFF2-40B4-BE49-F238E27FC236}">
                    <a16:creationId xmlns:a16="http://schemas.microsoft.com/office/drawing/2014/main" id="{63E8DA78-8EB0-48D1-A936-2A8D957E13BE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778304129"/>
                  </p:ext>
                </p:extLst>
              </p:nvPr>
            </p:nvGraphicFramePr>
            <p:xfrm>
              <a:off x="620938" y="2446825"/>
              <a:ext cx="305671" cy="283772"/>
            </p:xfrm>
            <a:graphic>
              <a:graphicData uri="http://schemas.microsoft.com/office/drawing/2017/model3d">
                <am3d:model3d r:embed="rId9">
                  <am3d:spPr>
                    <a:xfrm>
                      <a:off x="0" y="0"/>
                      <a:ext cx="305671" cy="283772"/>
                    </a:xfrm>
                    <a:prstGeom prst="rect">
                      <a:avLst/>
                    </a:prstGeom>
                  </am3d:spPr>
                  <am3d:camera>
                    <am3d:pos x="0" y="0" z="77419675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25600390" d="1000000"/>
                    <am3d:preTrans dx="-152011625" dy="-76501476" dz="-184335428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10"/>
                  </am3d:raster>
                  <am3d:objViewport viewportSz="519184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21" name="Modelo 3D 20">
                <a:extLst>
                  <a:ext uri="{FF2B5EF4-FFF2-40B4-BE49-F238E27FC236}">
                    <a16:creationId xmlns:a16="http://schemas.microsoft.com/office/drawing/2014/main" id="{63E8DA78-8EB0-48D1-A936-2A8D957E13B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620938" y="2446825"/>
                <a:ext cx="305671" cy="283772"/>
              </a:xfrm>
              <a:prstGeom prst="rect">
                <a:avLst/>
              </a:prstGeom>
            </p:spPr>
          </p:pic>
        </mc:Fallback>
      </mc:AlternateContent>
      <p:sp>
        <p:nvSpPr>
          <p:cNvPr id="22" name="Seta: Para a Direita 21">
            <a:extLst>
              <a:ext uri="{FF2B5EF4-FFF2-40B4-BE49-F238E27FC236}">
                <a16:creationId xmlns:a16="http://schemas.microsoft.com/office/drawing/2014/main" id="{C58A5871-96BE-475F-B6FD-C410D37F9AAC}"/>
              </a:ext>
            </a:extLst>
          </p:cNvPr>
          <p:cNvSpPr/>
          <p:nvPr/>
        </p:nvSpPr>
        <p:spPr>
          <a:xfrm>
            <a:off x="1496723" y="1973511"/>
            <a:ext cx="747252" cy="283772"/>
          </a:xfrm>
          <a:prstGeom prst="rightArrow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3" name="Estrela: 4 Pontos 22">
            <a:extLst>
              <a:ext uri="{FF2B5EF4-FFF2-40B4-BE49-F238E27FC236}">
                <a16:creationId xmlns:a16="http://schemas.microsoft.com/office/drawing/2014/main" id="{3E2254AB-CF2C-4E7A-83A5-F921DFF61073}"/>
              </a:ext>
            </a:extLst>
          </p:cNvPr>
          <p:cNvSpPr/>
          <p:nvPr/>
        </p:nvSpPr>
        <p:spPr>
          <a:xfrm>
            <a:off x="1693367" y="3271369"/>
            <a:ext cx="176981" cy="206477"/>
          </a:xfrm>
          <a:prstGeom prst="star4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4" name="CaixaDeTexto 23">
            <a:extLst>
              <a:ext uri="{FF2B5EF4-FFF2-40B4-BE49-F238E27FC236}">
                <a16:creationId xmlns:a16="http://schemas.microsoft.com/office/drawing/2014/main" id="{0887B9B1-A377-4B28-ABAA-7D814CBA9B29}"/>
              </a:ext>
            </a:extLst>
          </p:cNvPr>
          <p:cNvSpPr txBox="1"/>
          <p:nvPr/>
        </p:nvSpPr>
        <p:spPr>
          <a:xfrm>
            <a:off x="346348" y="3271369"/>
            <a:ext cx="12309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/>
              <a:t>Stable colloids</a:t>
            </a:r>
          </a:p>
        </p:txBody>
      </p:sp>
      <p:sp>
        <p:nvSpPr>
          <p:cNvPr id="25" name="CaixaDeTexto 24">
            <a:extLst>
              <a:ext uri="{FF2B5EF4-FFF2-40B4-BE49-F238E27FC236}">
                <a16:creationId xmlns:a16="http://schemas.microsoft.com/office/drawing/2014/main" id="{B5138515-686E-4556-80A1-71B6AA022B0B}"/>
              </a:ext>
            </a:extLst>
          </p:cNvPr>
          <p:cNvSpPr txBox="1"/>
          <p:nvPr/>
        </p:nvSpPr>
        <p:spPr>
          <a:xfrm>
            <a:off x="765264" y="3952539"/>
            <a:ext cx="202170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/>
              <a:t>Add coagulant/flocculant</a:t>
            </a:r>
          </a:p>
        </p:txBody>
      </p:sp>
      <p:sp>
        <p:nvSpPr>
          <p:cNvPr id="26" name="Estrela: 4 Pontos 25">
            <a:extLst>
              <a:ext uri="{FF2B5EF4-FFF2-40B4-BE49-F238E27FC236}">
                <a16:creationId xmlns:a16="http://schemas.microsoft.com/office/drawing/2014/main" id="{A3A36CF4-6B01-4341-8763-997C97DE9076}"/>
              </a:ext>
            </a:extLst>
          </p:cNvPr>
          <p:cNvSpPr/>
          <p:nvPr/>
        </p:nvSpPr>
        <p:spPr>
          <a:xfrm>
            <a:off x="1461519" y="3492254"/>
            <a:ext cx="176981" cy="206477"/>
          </a:xfrm>
          <a:prstGeom prst="star4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7" name="Estrela: 4 Pontos 26">
            <a:extLst>
              <a:ext uri="{FF2B5EF4-FFF2-40B4-BE49-F238E27FC236}">
                <a16:creationId xmlns:a16="http://schemas.microsoft.com/office/drawing/2014/main" id="{4F3EBB20-D2BC-41AF-AE34-1C23B99A6B24}"/>
              </a:ext>
            </a:extLst>
          </p:cNvPr>
          <p:cNvSpPr/>
          <p:nvPr/>
        </p:nvSpPr>
        <p:spPr>
          <a:xfrm>
            <a:off x="1890012" y="3523747"/>
            <a:ext cx="176981" cy="206477"/>
          </a:xfrm>
          <a:prstGeom prst="star4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8" name="Estrela: 4 Pontos 27">
            <a:extLst>
              <a:ext uri="{FF2B5EF4-FFF2-40B4-BE49-F238E27FC236}">
                <a16:creationId xmlns:a16="http://schemas.microsoft.com/office/drawing/2014/main" id="{F6344968-9DDC-41C6-AF1D-0FE973A94A29}"/>
              </a:ext>
            </a:extLst>
          </p:cNvPr>
          <p:cNvSpPr/>
          <p:nvPr/>
        </p:nvSpPr>
        <p:spPr>
          <a:xfrm>
            <a:off x="1713031" y="3571975"/>
            <a:ext cx="176981" cy="206477"/>
          </a:xfrm>
          <a:prstGeom prst="star4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cxnSp>
        <p:nvCxnSpPr>
          <p:cNvPr id="29" name="Conexão reta unidirecional 28">
            <a:extLst>
              <a:ext uri="{FF2B5EF4-FFF2-40B4-BE49-F238E27FC236}">
                <a16:creationId xmlns:a16="http://schemas.microsoft.com/office/drawing/2014/main" id="{87DA9599-735A-419E-AF0A-5820D1F959D0}"/>
              </a:ext>
            </a:extLst>
          </p:cNvPr>
          <p:cNvCxnSpPr>
            <a:stCxn id="23" idx="0"/>
          </p:cNvCxnSpPr>
          <p:nvPr/>
        </p:nvCxnSpPr>
        <p:spPr>
          <a:xfrm flipH="1" flipV="1">
            <a:off x="1781857" y="2225600"/>
            <a:ext cx="1" cy="104576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30" name="Modelo 3D 29">
                <a:extLst>
                  <a:ext uri="{FF2B5EF4-FFF2-40B4-BE49-F238E27FC236}">
                    <a16:creationId xmlns:a16="http://schemas.microsoft.com/office/drawing/2014/main" id="{615DB765-310F-4A9D-930A-3B127E0DAD61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118502029"/>
                  </p:ext>
                </p:extLst>
              </p:nvPr>
            </p:nvGraphicFramePr>
            <p:xfrm>
              <a:off x="2799052" y="1497332"/>
              <a:ext cx="305671" cy="283772"/>
            </p:xfrm>
            <a:graphic>
              <a:graphicData uri="http://schemas.microsoft.com/office/drawing/2017/model3d">
                <am3d:model3d r:embed="rId9">
                  <am3d:spPr>
                    <a:xfrm>
                      <a:off x="0" y="0"/>
                      <a:ext cx="305671" cy="283772"/>
                    </a:xfrm>
                    <a:prstGeom prst="rect">
                      <a:avLst/>
                    </a:prstGeom>
                  </am3d:spPr>
                  <am3d:camera>
                    <am3d:pos x="0" y="0" z="77419675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25600390" d="1000000"/>
                    <am3d:preTrans dx="-152011625" dy="-76501476" dz="-184335428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10"/>
                  </am3d:raster>
                  <am3d:objViewport viewportSz="519184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30" name="Modelo 3D 29">
                <a:extLst>
                  <a:ext uri="{FF2B5EF4-FFF2-40B4-BE49-F238E27FC236}">
                    <a16:creationId xmlns:a16="http://schemas.microsoft.com/office/drawing/2014/main" id="{615DB765-310F-4A9D-930A-3B127E0DAD61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2799052" y="1497332"/>
                <a:ext cx="305671" cy="28377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31" name="Modelo 3D 30">
                <a:extLst>
                  <a:ext uri="{FF2B5EF4-FFF2-40B4-BE49-F238E27FC236}">
                    <a16:creationId xmlns:a16="http://schemas.microsoft.com/office/drawing/2014/main" id="{23E9B59B-6C4E-4B0A-A565-42612EE29D0E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734609326"/>
                  </p:ext>
                </p:extLst>
              </p:nvPr>
            </p:nvGraphicFramePr>
            <p:xfrm>
              <a:off x="2569146" y="1802132"/>
              <a:ext cx="305671" cy="283772"/>
            </p:xfrm>
            <a:graphic>
              <a:graphicData uri="http://schemas.microsoft.com/office/drawing/2017/model3d">
                <am3d:model3d r:embed="rId9">
                  <am3d:spPr>
                    <a:xfrm>
                      <a:off x="0" y="0"/>
                      <a:ext cx="305671" cy="283772"/>
                    </a:xfrm>
                    <a:prstGeom prst="rect">
                      <a:avLst/>
                    </a:prstGeom>
                  </am3d:spPr>
                  <am3d:camera>
                    <am3d:pos x="0" y="0" z="77419675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25600390" d="1000000"/>
                    <am3d:preTrans dx="-152011625" dy="-76501476" dz="-184335428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10"/>
                  </am3d:raster>
                  <am3d:objViewport viewportSz="519184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31" name="Modelo 3D 30">
                <a:extLst>
                  <a:ext uri="{FF2B5EF4-FFF2-40B4-BE49-F238E27FC236}">
                    <a16:creationId xmlns:a16="http://schemas.microsoft.com/office/drawing/2014/main" id="{23E9B59B-6C4E-4B0A-A565-42612EE29D0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2569146" y="1802132"/>
                <a:ext cx="305671" cy="28377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32" name="Modelo 3D 31">
                <a:extLst>
                  <a:ext uri="{FF2B5EF4-FFF2-40B4-BE49-F238E27FC236}">
                    <a16:creationId xmlns:a16="http://schemas.microsoft.com/office/drawing/2014/main" id="{E243D4B8-63D7-4135-BA6E-26C799B2F3BC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584457095"/>
                  </p:ext>
                </p:extLst>
              </p:nvPr>
            </p:nvGraphicFramePr>
            <p:xfrm>
              <a:off x="2358002" y="2117446"/>
              <a:ext cx="305671" cy="283772"/>
            </p:xfrm>
            <a:graphic>
              <a:graphicData uri="http://schemas.microsoft.com/office/drawing/2017/model3d">
                <am3d:model3d r:embed="rId9">
                  <am3d:spPr>
                    <a:xfrm>
                      <a:off x="0" y="0"/>
                      <a:ext cx="305671" cy="283772"/>
                    </a:xfrm>
                    <a:prstGeom prst="rect">
                      <a:avLst/>
                    </a:prstGeom>
                  </am3d:spPr>
                  <am3d:camera>
                    <am3d:pos x="0" y="0" z="77419675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25600390" d="1000000"/>
                    <am3d:preTrans dx="-152011625" dy="-76501476" dz="-184335428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10"/>
                  </am3d:raster>
                  <am3d:objViewport viewportSz="519184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32" name="Modelo 3D 31">
                <a:extLst>
                  <a:ext uri="{FF2B5EF4-FFF2-40B4-BE49-F238E27FC236}">
                    <a16:creationId xmlns:a16="http://schemas.microsoft.com/office/drawing/2014/main" id="{E243D4B8-63D7-4135-BA6E-26C799B2F3BC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2358002" y="2117446"/>
                <a:ext cx="305671" cy="28377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33" name="Modelo 3D 32">
                <a:extLst>
                  <a:ext uri="{FF2B5EF4-FFF2-40B4-BE49-F238E27FC236}">
                    <a16:creationId xmlns:a16="http://schemas.microsoft.com/office/drawing/2014/main" id="{70C6C6AB-89EA-4358-B777-D12F9FB19F5D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4163032177"/>
                  </p:ext>
                </p:extLst>
              </p:nvPr>
            </p:nvGraphicFramePr>
            <p:xfrm>
              <a:off x="3001083" y="2048622"/>
              <a:ext cx="305671" cy="283772"/>
            </p:xfrm>
            <a:graphic>
              <a:graphicData uri="http://schemas.microsoft.com/office/drawing/2017/model3d">
                <am3d:model3d r:embed="rId9">
                  <am3d:spPr>
                    <a:xfrm>
                      <a:off x="0" y="0"/>
                      <a:ext cx="305671" cy="283772"/>
                    </a:xfrm>
                    <a:prstGeom prst="rect">
                      <a:avLst/>
                    </a:prstGeom>
                  </am3d:spPr>
                  <am3d:camera>
                    <am3d:pos x="0" y="0" z="77419675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25600390" d="1000000"/>
                    <am3d:preTrans dx="-152011625" dy="-76501476" dz="-184335428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10"/>
                  </am3d:raster>
                  <am3d:objViewport viewportSz="519184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33" name="Modelo 3D 32">
                <a:extLst>
                  <a:ext uri="{FF2B5EF4-FFF2-40B4-BE49-F238E27FC236}">
                    <a16:creationId xmlns:a16="http://schemas.microsoft.com/office/drawing/2014/main" id="{70C6C6AB-89EA-4358-B777-D12F9FB19F5D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3001083" y="2048622"/>
                <a:ext cx="305671" cy="28377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34" name="Modelo 3D 33">
                <a:extLst>
                  <a:ext uri="{FF2B5EF4-FFF2-40B4-BE49-F238E27FC236}">
                    <a16:creationId xmlns:a16="http://schemas.microsoft.com/office/drawing/2014/main" id="{22AE5EE2-CEC6-4338-B081-AC71F7DA3D23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149471173"/>
                  </p:ext>
                </p:extLst>
              </p:nvPr>
            </p:nvGraphicFramePr>
            <p:xfrm>
              <a:off x="3127874" y="2553619"/>
              <a:ext cx="305671" cy="283772"/>
            </p:xfrm>
            <a:graphic>
              <a:graphicData uri="http://schemas.microsoft.com/office/drawing/2017/model3d">
                <am3d:model3d r:embed="rId9">
                  <am3d:spPr>
                    <a:xfrm>
                      <a:off x="0" y="0"/>
                      <a:ext cx="305671" cy="283772"/>
                    </a:xfrm>
                    <a:prstGeom prst="rect">
                      <a:avLst/>
                    </a:prstGeom>
                  </am3d:spPr>
                  <am3d:camera>
                    <am3d:pos x="0" y="0" z="77419675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25600390" d="1000000"/>
                    <am3d:preTrans dx="-152011625" dy="-76501476" dz="-184335428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10"/>
                  </am3d:raster>
                  <am3d:objViewport viewportSz="519184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34" name="Modelo 3D 33">
                <a:extLst>
                  <a:ext uri="{FF2B5EF4-FFF2-40B4-BE49-F238E27FC236}">
                    <a16:creationId xmlns:a16="http://schemas.microsoft.com/office/drawing/2014/main" id="{22AE5EE2-CEC6-4338-B081-AC71F7DA3D23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3127874" y="2553619"/>
                <a:ext cx="305671" cy="28377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35" name="Modelo 3D 34">
                <a:extLst>
                  <a:ext uri="{FF2B5EF4-FFF2-40B4-BE49-F238E27FC236}">
                    <a16:creationId xmlns:a16="http://schemas.microsoft.com/office/drawing/2014/main" id="{5B8F159E-C668-4813-A259-5A09AD7247DF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783000272"/>
                  </p:ext>
                </p:extLst>
              </p:nvPr>
            </p:nvGraphicFramePr>
            <p:xfrm>
              <a:off x="2721981" y="2411733"/>
              <a:ext cx="305671" cy="283772"/>
            </p:xfrm>
            <a:graphic>
              <a:graphicData uri="http://schemas.microsoft.com/office/drawing/2017/model3d">
                <am3d:model3d r:embed="rId9">
                  <am3d:spPr>
                    <a:xfrm>
                      <a:off x="0" y="0"/>
                      <a:ext cx="305671" cy="283772"/>
                    </a:xfrm>
                    <a:prstGeom prst="rect">
                      <a:avLst/>
                    </a:prstGeom>
                  </am3d:spPr>
                  <am3d:camera>
                    <am3d:pos x="0" y="0" z="77419675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25600390" d="1000000"/>
                    <am3d:preTrans dx="-152011625" dy="-76501476" dz="-184335428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10"/>
                  </am3d:raster>
                  <am3d:objViewport viewportSz="519184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35" name="Modelo 3D 34">
                <a:extLst>
                  <a:ext uri="{FF2B5EF4-FFF2-40B4-BE49-F238E27FC236}">
                    <a16:creationId xmlns:a16="http://schemas.microsoft.com/office/drawing/2014/main" id="{5B8F159E-C668-4813-A259-5A09AD7247D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2721981" y="2411733"/>
                <a:ext cx="305671" cy="283772"/>
              </a:xfrm>
              <a:prstGeom prst="rect">
                <a:avLst/>
              </a:prstGeom>
            </p:spPr>
          </p:pic>
        </mc:Fallback>
      </mc:AlternateContent>
      <p:sp>
        <p:nvSpPr>
          <p:cNvPr id="36" name="Estrela: 4 Pontos 35">
            <a:extLst>
              <a:ext uri="{FF2B5EF4-FFF2-40B4-BE49-F238E27FC236}">
                <a16:creationId xmlns:a16="http://schemas.microsoft.com/office/drawing/2014/main" id="{D6336F9A-C530-4F89-82E1-63BF2E3B4D72}"/>
              </a:ext>
            </a:extLst>
          </p:cNvPr>
          <p:cNvSpPr/>
          <p:nvPr/>
        </p:nvSpPr>
        <p:spPr>
          <a:xfrm>
            <a:off x="2721981" y="2105227"/>
            <a:ext cx="176981" cy="206477"/>
          </a:xfrm>
          <a:prstGeom prst="star4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37" name="Estrela: 4 Pontos 36">
            <a:extLst>
              <a:ext uri="{FF2B5EF4-FFF2-40B4-BE49-F238E27FC236}">
                <a16:creationId xmlns:a16="http://schemas.microsoft.com/office/drawing/2014/main" id="{6CAD2D74-493E-4A99-8F8D-8325DC7DD835}"/>
              </a:ext>
            </a:extLst>
          </p:cNvPr>
          <p:cNvSpPr/>
          <p:nvPr/>
        </p:nvSpPr>
        <p:spPr>
          <a:xfrm>
            <a:off x="3062836" y="2367486"/>
            <a:ext cx="176981" cy="206477"/>
          </a:xfrm>
          <a:prstGeom prst="star4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38" name="Estrela: 4 Pontos 37">
            <a:extLst>
              <a:ext uri="{FF2B5EF4-FFF2-40B4-BE49-F238E27FC236}">
                <a16:creationId xmlns:a16="http://schemas.microsoft.com/office/drawing/2014/main" id="{7FCD2BDD-F26E-49D7-961B-4FF3C403A7FB}"/>
              </a:ext>
            </a:extLst>
          </p:cNvPr>
          <p:cNvSpPr/>
          <p:nvPr/>
        </p:nvSpPr>
        <p:spPr>
          <a:xfrm>
            <a:off x="2976263" y="1788478"/>
            <a:ext cx="176981" cy="206477"/>
          </a:xfrm>
          <a:prstGeom prst="star4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39" name="CaixaDeTexto 38">
            <a:extLst>
              <a:ext uri="{FF2B5EF4-FFF2-40B4-BE49-F238E27FC236}">
                <a16:creationId xmlns:a16="http://schemas.microsoft.com/office/drawing/2014/main" id="{50361B13-AC02-4A70-B71D-DCE97645F985}"/>
              </a:ext>
            </a:extLst>
          </p:cNvPr>
          <p:cNvSpPr txBox="1"/>
          <p:nvPr/>
        </p:nvSpPr>
        <p:spPr>
          <a:xfrm>
            <a:off x="2272242" y="3260581"/>
            <a:ext cx="16666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/>
              <a:t>Destabilised colloids</a:t>
            </a:r>
          </a:p>
        </p:txBody>
      </p:sp>
      <p:sp>
        <p:nvSpPr>
          <p:cNvPr id="40" name="Seta: Para a Direita 39">
            <a:extLst>
              <a:ext uri="{FF2B5EF4-FFF2-40B4-BE49-F238E27FC236}">
                <a16:creationId xmlns:a16="http://schemas.microsoft.com/office/drawing/2014/main" id="{60B87E7A-F7F2-44B5-8937-8517CE02BA83}"/>
              </a:ext>
            </a:extLst>
          </p:cNvPr>
          <p:cNvSpPr/>
          <p:nvPr/>
        </p:nvSpPr>
        <p:spPr>
          <a:xfrm>
            <a:off x="3481887" y="1972079"/>
            <a:ext cx="747252" cy="283772"/>
          </a:xfrm>
          <a:prstGeom prst="rightArrow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41" name="Modelo 3D 40">
                <a:extLst>
                  <a:ext uri="{FF2B5EF4-FFF2-40B4-BE49-F238E27FC236}">
                    <a16:creationId xmlns:a16="http://schemas.microsoft.com/office/drawing/2014/main" id="{C48009F1-8BA2-4566-A65D-8F165B65D34A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830620006"/>
                  </p:ext>
                </p:extLst>
              </p:nvPr>
            </p:nvGraphicFramePr>
            <p:xfrm>
              <a:off x="4777713" y="1535292"/>
              <a:ext cx="305671" cy="283772"/>
            </p:xfrm>
            <a:graphic>
              <a:graphicData uri="http://schemas.microsoft.com/office/drawing/2017/model3d">
                <am3d:model3d r:embed="rId9">
                  <am3d:spPr>
                    <a:xfrm>
                      <a:off x="0" y="0"/>
                      <a:ext cx="305671" cy="283772"/>
                    </a:xfrm>
                    <a:prstGeom prst="rect">
                      <a:avLst/>
                    </a:prstGeom>
                  </am3d:spPr>
                  <am3d:camera>
                    <am3d:pos x="0" y="0" z="77419675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25600390" d="1000000"/>
                    <am3d:preTrans dx="-152011625" dy="-76501476" dz="-184335428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10"/>
                  </am3d:raster>
                  <am3d:objViewport viewportSz="519184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41" name="Modelo 3D 40">
                <a:extLst>
                  <a:ext uri="{FF2B5EF4-FFF2-40B4-BE49-F238E27FC236}">
                    <a16:creationId xmlns:a16="http://schemas.microsoft.com/office/drawing/2014/main" id="{C48009F1-8BA2-4566-A65D-8F165B65D34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4777713" y="1535292"/>
                <a:ext cx="305671" cy="28377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42" name="Modelo 3D 41">
                <a:extLst>
                  <a:ext uri="{FF2B5EF4-FFF2-40B4-BE49-F238E27FC236}">
                    <a16:creationId xmlns:a16="http://schemas.microsoft.com/office/drawing/2014/main" id="{DDB8DE18-9559-4660-B113-2ACEA79F189D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331128271"/>
                  </p:ext>
                </p:extLst>
              </p:nvPr>
            </p:nvGraphicFramePr>
            <p:xfrm>
              <a:off x="4624878" y="1743887"/>
              <a:ext cx="305671" cy="283772"/>
            </p:xfrm>
            <a:graphic>
              <a:graphicData uri="http://schemas.microsoft.com/office/drawing/2017/model3d">
                <am3d:model3d r:embed="rId9">
                  <am3d:spPr>
                    <a:xfrm>
                      <a:off x="0" y="0"/>
                      <a:ext cx="305671" cy="283772"/>
                    </a:xfrm>
                    <a:prstGeom prst="rect">
                      <a:avLst/>
                    </a:prstGeom>
                  </am3d:spPr>
                  <am3d:camera>
                    <am3d:pos x="0" y="0" z="77419675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25600390" d="1000000"/>
                    <am3d:preTrans dx="-152011625" dy="-76501476" dz="-184335428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10"/>
                  </am3d:raster>
                  <am3d:objViewport viewportSz="519184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42" name="Modelo 3D 41">
                <a:extLst>
                  <a:ext uri="{FF2B5EF4-FFF2-40B4-BE49-F238E27FC236}">
                    <a16:creationId xmlns:a16="http://schemas.microsoft.com/office/drawing/2014/main" id="{DDB8DE18-9559-4660-B113-2ACEA79F189D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4624878" y="1743887"/>
                <a:ext cx="305671" cy="28377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43" name="Modelo 3D 42">
                <a:extLst>
                  <a:ext uri="{FF2B5EF4-FFF2-40B4-BE49-F238E27FC236}">
                    <a16:creationId xmlns:a16="http://schemas.microsoft.com/office/drawing/2014/main" id="{76D530CA-28A5-4EC4-8267-75C8F783293B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285912542"/>
                  </p:ext>
                </p:extLst>
              </p:nvPr>
            </p:nvGraphicFramePr>
            <p:xfrm>
              <a:off x="4468332" y="2017348"/>
              <a:ext cx="305671" cy="283772"/>
            </p:xfrm>
            <a:graphic>
              <a:graphicData uri="http://schemas.microsoft.com/office/drawing/2017/model3d">
                <am3d:model3d r:embed="rId9">
                  <am3d:spPr>
                    <a:xfrm>
                      <a:off x="0" y="0"/>
                      <a:ext cx="305671" cy="283772"/>
                    </a:xfrm>
                    <a:prstGeom prst="rect">
                      <a:avLst/>
                    </a:prstGeom>
                  </am3d:spPr>
                  <am3d:camera>
                    <am3d:pos x="0" y="0" z="77419675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25600390" d="1000000"/>
                    <am3d:preTrans dx="-152011625" dy="-76501476" dz="-184335428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10"/>
                  </am3d:raster>
                  <am3d:objViewport viewportSz="519184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43" name="Modelo 3D 42">
                <a:extLst>
                  <a:ext uri="{FF2B5EF4-FFF2-40B4-BE49-F238E27FC236}">
                    <a16:creationId xmlns:a16="http://schemas.microsoft.com/office/drawing/2014/main" id="{76D530CA-28A5-4EC4-8267-75C8F783293B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4468332" y="2017348"/>
                <a:ext cx="305671" cy="28377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44" name="Modelo 3D 43">
                <a:extLst>
                  <a:ext uri="{FF2B5EF4-FFF2-40B4-BE49-F238E27FC236}">
                    <a16:creationId xmlns:a16="http://schemas.microsoft.com/office/drawing/2014/main" id="{B29FC70B-CFE0-4CE4-B6C9-0C32CA970D48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871204678"/>
                  </p:ext>
                </p:extLst>
              </p:nvPr>
            </p:nvGraphicFramePr>
            <p:xfrm>
              <a:off x="4915051" y="2007754"/>
              <a:ext cx="305671" cy="283772"/>
            </p:xfrm>
            <a:graphic>
              <a:graphicData uri="http://schemas.microsoft.com/office/drawing/2017/model3d">
                <am3d:model3d r:embed="rId9">
                  <am3d:spPr>
                    <a:xfrm>
                      <a:off x="0" y="0"/>
                      <a:ext cx="305671" cy="283772"/>
                    </a:xfrm>
                    <a:prstGeom prst="rect">
                      <a:avLst/>
                    </a:prstGeom>
                  </am3d:spPr>
                  <am3d:camera>
                    <am3d:pos x="0" y="0" z="77419675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25600390" d="1000000"/>
                    <am3d:preTrans dx="-152011625" dy="-76501476" dz="-184335428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10"/>
                  </am3d:raster>
                  <am3d:objViewport viewportSz="519184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44" name="Modelo 3D 43">
                <a:extLst>
                  <a:ext uri="{FF2B5EF4-FFF2-40B4-BE49-F238E27FC236}">
                    <a16:creationId xmlns:a16="http://schemas.microsoft.com/office/drawing/2014/main" id="{B29FC70B-CFE0-4CE4-B6C9-0C32CA970D48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4915051" y="2007754"/>
                <a:ext cx="305671" cy="28377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45" name="Modelo 3D 44">
                <a:extLst>
                  <a:ext uri="{FF2B5EF4-FFF2-40B4-BE49-F238E27FC236}">
                    <a16:creationId xmlns:a16="http://schemas.microsoft.com/office/drawing/2014/main" id="{55772471-C827-4706-A84C-5912988E7833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939341129"/>
                  </p:ext>
                </p:extLst>
              </p:nvPr>
            </p:nvGraphicFramePr>
            <p:xfrm>
              <a:off x="5028135" y="2365711"/>
              <a:ext cx="305671" cy="283772"/>
            </p:xfrm>
            <a:graphic>
              <a:graphicData uri="http://schemas.microsoft.com/office/drawing/2017/model3d">
                <am3d:model3d r:embed="rId9">
                  <am3d:spPr>
                    <a:xfrm>
                      <a:off x="0" y="0"/>
                      <a:ext cx="305671" cy="283772"/>
                    </a:xfrm>
                    <a:prstGeom prst="rect">
                      <a:avLst/>
                    </a:prstGeom>
                  </am3d:spPr>
                  <am3d:camera>
                    <am3d:pos x="0" y="0" z="77419675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25600390" d="1000000"/>
                    <am3d:preTrans dx="-152011625" dy="-76501476" dz="-184335428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10"/>
                  </am3d:raster>
                  <am3d:objViewport viewportSz="519184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45" name="Modelo 3D 44">
                <a:extLst>
                  <a:ext uri="{FF2B5EF4-FFF2-40B4-BE49-F238E27FC236}">
                    <a16:creationId xmlns:a16="http://schemas.microsoft.com/office/drawing/2014/main" id="{55772471-C827-4706-A84C-5912988E7833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5028135" y="2365711"/>
                <a:ext cx="305671" cy="28377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46" name="Modelo 3D 45">
                <a:extLst>
                  <a:ext uri="{FF2B5EF4-FFF2-40B4-BE49-F238E27FC236}">
                    <a16:creationId xmlns:a16="http://schemas.microsoft.com/office/drawing/2014/main" id="{7A8E27BD-1909-45BD-9290-473ADC366CB9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582589961"/>
                  </p:ext>
                </p:extLst>
              </p:nvPr>
            </p:nvGraphicFramePr>
            <p:xfrm>
              <a:off x="4698319" y="2223825"/>
              <a:ext cx="305671" cy="283772"/>
            </p:xfrm>
            <a:graphic>
              <a:graphicData uri="http://schemas.microsoft.com/office/drawing/2017/model3d">
                <am3d:model3d r:embed="rId9">
                  <am3d:spPr>
                    <a:xfrm>
                      <a:off x="0" y="0"/>
                      <a:ext cx="305671" cy="283772"/>
                    </a:xfrm>
                    <a:prstGeom prst="rect">
                      <a:avLst/>
                    </a:prstGeom>
                  </am3d:spPr>
                  <am3d:camera>
                    <am3d:pos x="0" y="0" z="77419675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25600390" d="1000000"/>
                    <am3d:preTrans dx="-152011625" dy="-76501476" dz="-184335428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10"/>
                  </am3d:raster>
                  <am3d:objViewport viewportSz="519184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46" name="Modelo 3D 45">
                <a:extLst>
                  <a:ext uri="{FF2B5EF4-FFF2-40B4-BE49-F238E27FC236}">
                    <a16:creationId xmlns:a16="http://schemas.microsoft.com/office/drawing/2014/main" id="{7A8E27BD-1909-45BD-9290-473ADC366CB9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4698319" y="2223825"/>
                <a:ext cx="305671" cy="283772"/>
              </a:xfrm>
              <a:prstGeom prst="rect">
                <a:avLst/>
              </a:prstGeom>
            </p:spPr>
          </p:pic>
        </mc:Fallback>
      </mc:AlternateContent>
      <p:sp>
        <p:nvSpPr>
          <p:cNvPr id="47" name="Estrela: 4 Pontos 46">
            <a:extLst>
              <a:ext uri="{FF2B5EF4-FFF2-40B4-BE49-F238E27FC236}">
                <a16:creationId xmlns:a16="http://schemas.microsoft.com/office/drawing/2014/main" id="{9F6EFE1C-3A91-4607-8DBB-22D31719EBA4}"/>
              </a:ext>
            </a:extLst>
          </p:cNvPr>
          <p:cNvSpPr/>
          <p:nvPr/>
        </p:nvSpPr>
        <p:spPr>
          <a:xfrm>
            <a:off x="4749708" y="1985802"/>
            <a:ext cx="176981" cy="206477"/>
          </a:xfrm>
          <a:prstGeom prst="star4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48" name="Estrela: 4 Pontos 47">
            <a:extLst>
              <a:ext uri="{FF2B5EF4-FFF2-40B4-BE49-F238E27FC236}">
                <a16:creationId xmlns:a16="http://schemas.microsoft.com/office/drawing/2014/main" id="{8C324EE3-03E9-44F0-BCA4-503DFD678AD5}"/>
              </a:ext>
            </a:extLst>
          </p:cNvPr>
          <p:cNvSpPr/>
          <p:nvPr/>
        </p:nvSpPr>
        <p:spPr>
          <a:xfrm>
            <a:off x="5003990" y="2240348"/>
            <a:ext cx="176981" cy="206477"/>
          </a:xfrm>
          <a:prstGeom prst="star4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49" name="Estrela: 4 Pontos 48">
            <a:extLst>
              <a:ext uri="{FF2B5EF4-FFF2-40B4-BE49-F238E27FC236}">
                <a16:creationId xmlns:a16="http://schemas.microsoft.com/office/drawing/2014/main" id="{EDD50D09-3064-4E03-98EA-DB40EEEBA848}"/>
              </a:ext>
            </a:extLst>
          </p:cNvPr>
          <p:cNvSpPr/>
          <p:nvPr/>
        </p:nvSpPr>
        <p:spPr>
          <a:xfrm>
            <a:off x="4926689" y="1759522"/>
            <a:ext cx="176981" cy="206477"/>
          </a:xfrm>
          <a:prstGeom prst="star4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50" name="CaixaDeTexto 49">
            <a:extLst>
              <a:ext uri="{FF2B5EF4-FFF2-40B4-BE49-F238E27FC236}">
                <a16:creationId xmlns:a16="http://schemas.microsoft.com/office/drawing/2014/main" id="{14C468B9-1CD2-4E2B-BC5C-BB3B44B4A326}"/>
              </a:ext>
            </a:extLst>
          </p:cNvPr>
          <p:cNvSpPr txBox="1"/>
          <p:nvPr/>
        </p:nvSpPr>
        <p:spPr>
          <a:xfrm>
            <a:off x="4276656" y="3280652"/>
            <a:ext cx="16134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Aggregated colloids</a:t>
            </a:r>
          </a:p>
        </p:txBody>
      </p:sp>
      <p:sp>
        <p:nvSpPr>
          <p:cNvPr id="51" name="Marcador de Posição do Número do Diapositivo 3">
            <a:extLst>
              <a:ext uri="{FF2B5EF4-FFF2-40B4-BE49-F238E27FC236}">
                <a16:creationId xmlns:a16="http://schemas.microsoft.com/office/drawing/2014/main" id="{581ECD75-E094-4026-AFB5-98A35766C9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30267" y="6323600"/>
            <a:ext cx="2743200" cy="365125"/>
          </a:xfrm>
        </p:spPr>
        <p:txBody>
          <a:bodyPr/>
          <a:lstStyle/>
          <a:p>
            <a:fld id="{7F922A4A-2622-4BB8-AAFB-E31D7D7122D7}" type="slidenum">
              <a:rPr lang="pt-PT" smtClean="0"/>
              <a:t>3</a:t>
            </a:fld>
            <a:endParaRPr lang="pt-PT" dirty="0"/>
          </a:p>
        </p:txBody>
      </p:sp>
      <p:sp>
        <p:nvSpPr>
          <p:cNvPr id="52" name="CaixaDeTexto 51">
            <a:extLst>
              <a:ext uri="{FF2B5EF4-FFF2-40B4-BE49-F238E27FC236}">
                <a16:creationId xmlns:a16="http://schemas.microsoft.com/office/drawing/2014/main" id="{E56009D8-F633-424F-9A49-3332515945DF}"/>
              </a:ext>
            </a:extLst>
          </p:cNvPr>
          <p:cNvSpPr txBox="1"/>
          <p:nvPr/>
        </p:nvSpPr>
        <p:spPr>
          <a:xfrm>
            <a:off x="0" y="0"/>
            <a:ext cx="13522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Introduction</a:t>
            </a: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53" name="Modelo 3D 52">
                <a:extLst>
                  <a:ext uri="{FF2B5EF4-FFF2-40B4-BE49-F238E27FC236}">
                    <a16:creationId xmlns:a16="http://schemas.microsoft.com/office/drawing/2014/main" id="{CBDF2A9C-D3DD-4290-BC51-E06EB2A12E2B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749950229"/>
                  </p:ext>
                </p:extLst>
              </p:nvPr>
            </p:nvGraphicFramePr>
            <p:xfrm>
              <a:off x="87685" y="369332"/>
              <a:ext cx="478976" cy="259127"/>
            </p:xfrm>
            <a:graphic>
              <a:graphicData uri="http://schemas.microsoft.com/office/drawing/2017/model3d">
                <am3d:model3d r:embed="rId11">
                  <am3d:spPr>
                    <a:xfrm>
                      <a:off x="0" y="0"/>
                      <a:ext cx="478976" cy="259127"/>
                    </a:xfrm>
                    <a:prstGeom prst="rect">
                      <a:avLst/>
                    </a:prstGeom>
                  </am3d:spPr>
                  <am3d:camera>
                    <am3d:pos x="0" y="0" z="68301517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6867034" d="1000000"/>
                    <am3d:preTrans dx="55875589" dy="-32107483" dz="-49446033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12"/>
                  </am3d:raster>
                  <am3d:objViewport viewportSz="705470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53" name="Modelo 3D 52">
                <a:extLst>
                  <a:ext uri="{FF2B5EF4-FFF2-40B4-BE49-F238E27FC236}">
                    <a16:creationId xmlns:a16="http://schemas.microsoft.com/office/drawing/2014/main" id="{CBDF2A9C-D3DD-4290-BC51-E06EB2A12E2B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87685" y="369332"/>
                <a:ext cx="478976" cy="25912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54" name="Modelo 3D 53">
                <a:extLst>
                  <a:ext uri="{FF2B5EF4-FFF2-40B4-BE49-F238E27FC236}">
                    <a16:creationId xmlns:a16="http://schemas.microsoft.com/office/drawing/2014/main" id="{9DE12ACD-192E-4CA3-99D8-31E01DE2E0FF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014096730"/>
                  </p:ext>
                </p:extLst>
              </p:nvPr>
            </p:nvGraphicFramePr>
            <p:xfrm>
              <a:off x="11511559" y="369312"/>
              <a:ext cx="478976" cy="259147"/>
            </p:xfrm>
            <a:graphic>
              <a:graphicData uri="http://schemas.microsoft.com/office/drawing/2017/model3d">
                <am3d:model3d r:embed="rId13">
                  <am3d:spPr>
                    <a:xfrm>
                      <a:off x="0" y="0"/>
                      <a:ext cx="478976" cy="259147"/>
                    </a:xfrm>
                    <a:prstGeom prst="rect">
                      <a:avLst/>
                    </a:prstGeom>
                  </am3d:spPr>
                  <am3d:camera>
                    <am3d:pos x="0" y="0" z="68353972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6871160" d="1000000"/>
                    <am3d:preTrans dx="-41401235" dy="-29230737" dz="-49475744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14"/>
                  </am3d:raster>
                  <am3d:objViewport viewportSz="705524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54" name="Modelo 3D 53">
                <a:extLst>
                  <a:ext uri="{FF2B5EF4-FFF2-40B4-BE49-F238E27FC236}">
                    <a16:creationId xmlns:a16="http://schemas.microsoft.com/office/drawing/2014/main" id="{9DE12ACD-192E-4CA3-99D8-31E01DE2E0F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11511559" y="369312"/>
                <a:ext cx="478976" cy="259147"/>
              </a:xfrm>
              <a:prstGeom prst="rect">
                <a:avLst/>
              </a:prstGeom>
            </p:spPr>
          </p:pic>
        </mc:Fallback>
      </mc:AlternateContent>
      <p:cxnSp>
        <p:nvCxnSpPr>
          <p:cNvPr id="55" name="Conexão reta 54">
            <a:extLst>
              <a:ext uri="{FF2B5EF4-FFF2-40B4-BE49-F238E27FC236}">
                <a16:creationId xmlns:a16="http://schemas.microsoft.com/office/drawing/2014/main" id="{7D711A25-7BAC-40F6-BFD4-D06A595E83FA}"/>
              </a:ext>
            </a:extLst>
          </p:cNvPr>
          <p:cNvCxnSpPr>
            <a:endCxn id="54" idx="1"/>
          </p:cNvCxnSpPr>
          <p:nvPr/>
        </p:nvCxnSpPr>
        <p:spPr>
          <a:xfrm>
            <a:off x="482321" y="498885"/>
            <a:ext cx="11029238" cy="1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graphicFrame>
        <p:nvGraphicFramePr>
          <p:cNvPr id="62" name="Diagrama 61">
            <a:extLst>
              <a:ext uri="{FF2B5EF4-FFF2-40B4-BE49-F238E27FC236}">
                <a16:creationId xmlns:a16="http://schemas.microsoft.com/office/drawing/2014/main" id="{FD0B728C-97B6-4275-9D98-E27204B4207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83490958"/>
              </p:ext>
            </p:extLst>
          </p:nvPr>
        </p:nvGraphicFramePr>
        <p:xfrm>
          <a:off x="9004681" y="4330470"/>
          <a:ext cx="3118498" cy="25275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5" r:lo="rId16" r:qs="rId17" r:cs="rId18"/>
          </a:graphicData>
        </a:graphic>
      </p:graphicFrame>
      <p:sp>
        <p:nvSpPr>
          <p:cNvPr id="63" name="Retângulo 62">
            <a:extLst>
              <a:ext uri="{FF2B5EF4-FFF2-40B4-BE49-F238E27FC236}">
                <a16:creationId xmlns:a16="http://schemas.microsoft.com/office/drawing/2014/main" id="{2DBF5D97-9E09-4779-93A8-07A728A0305F}"/>
              </a:ext>
            </a:extLst>
          </p:cNvPr>
          <p:cNvSpPr/>
          <p:nvPr/>
        </p:nvSpPr>
        <p:spPr>
          <a:xfrm>
            <a:off x="9004681" y="1702256"/>
            <a:ext cx="2334293" cy="307777"/>
          </a:xfrm>
          <a:prstGeom prst="rect">
            <a:avLst/>
          </a:prstGeo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txBody>
          <a:bodyPr wrap="none">
            <a:spAutoFit/>
          </a:bodyPr>
          <a:lstStyle/>
          <a:p>
            <a:pPr marL="285750" lvl="0" indent="-285750" hangingPunct="0">
              <a:buFont typeface="Wingdings" panose="05000000000000000000" pitchFamily="2" charset="2"/>
              <a:buChar char="Ø"/>
            </a:pPr>
            <a:r>
              <a:rPr lang="en-US" sz="1400" dirty="0">
                <a:latin typeface="Liberation Sans" pitchFamily="34"/>
                <a:ea typeface="Microsoft YaHei" pitchFamily="2"/>
                <a:cs typeface="Times New Roman" pitchFamily="18"/>
              </a:rPr>
              <a:t>Oenological coagulants</a:t>
            </a:r>
          </a:p>
        </p:txBody>
      </p:sp>
      <p:sp>
        <p:nvSpPr>
          <p:cNvPr id="64" name="Retângulo 63">
            <a:extLst>
              <a:ext uri="{FF2B5EF4-FFF2-40B4-BE49-F238E27FC236}">
                <a16:creationId xmlns:a16="http://schemas.microsoft.com/office/drawing/2014/main" id="{F3B073B5-04A3-4529-8467-BEAEC432E34F}"/>
              </a:ext>
            </a:extLst>
          </p:cNvPr>
          <p:cNvSpPr/>
          <p:nvPr/>
        </p:nvSpPr>
        <p:spPr>
          <a:xfrm>
            <a:off x="9211199" y="3952539"/>
            <a:ext cx="207460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hangingPunct="0"/>
            <a:r>
              <a:rPr lang="en-US" sz="1400" dirty="0">
                <a:latin typeface="Liberation Sans" pitchFamily="34"/>
                <a:ea typeface="Microsoft YaHei" pitchFamily="2"/>
                <a:cs typeface="Times New Roman" pitchFamily="18"/>
              </a:rPr>
              <a:t>Advantages</a:t>
            </a:r>
          </a:p>
        </p:txBody>
      </p:sp>
      <p:sp>
        <p:nvSpPr>
          <p:cNvPr id="65" name="Retângulo 64">
            <a:extLst>
              <a:ext uri="{FF2B5EF4-FFF2-40B4-BE49-F238E27FC236}">
                <a16:creationId xmlns:a16="http://schemas.microsoft.com/office/drawing/2014/main" id="{72FCBCEE-A140-4478-81EB-0DDDFAABB6C2}"/>
              </a:ext>
            </a:extLst>
          </p:cNvPr>
          <p:cNvSpPr/>
          <p:nvPr/>
        </p:nvSpPr>
        <p:spPr>
          <a:xfrm>
            <a:off x="9111814" y="2367455"/>
            <a:ext cx="207460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hangingPunct="0"/>
            <a:r>
              <a:rPr lang="en-US" sz="1400" dirty="0">
                <a:latin typeface="Liberation Sans" pitchFamily="34"/>
                <a:ea typeface="Microsoft YaHei" pitchFamily="2"/>
                <a:cs typeface="Times New Roman" pitchFamily="18"/>
              </a:rPr>
              <a:t>Used on wine treatment</a:t>
            </a:r>
          </a:p>
        </p:txBody>
      </p:sp>
      <p:pic>
        <p:nvPicPr>
          <p:cNvPr id="66" name="Picture 2" descr="Resultado de imagem para copo vinho tinto">
            <a:extLst>
              <a:ext uri="{FF2B5EF4-FFF2-40B4-BE49-F238E27FC236}">
                <a16:creationId xmlns:a16="http://schemas.microsoft.com/office/drawing/2014/main" id="{02B9A610-9495-44D7-8DB5-B43A65D167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8" t="2947" r="2972"/>
          <a:stretch/>
        </p:blipFill>
        <p:spPr bwMode="auto">
          <a:xfrm>
            <a:off x="10004634" y="2760199"/>
            <a:ext cx="487739" cy="1044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7" name="Retângulo: Cantos Arredondados 66">
            <a:extLst>
              <a:ext uri="{FF2B5EF4-FFF2-40B4-BE49-F238E27FC236}">
                <a16:creationId xmlns:a16="http://schemas.microsoft.com/office/drawing/2014/main" id="{10830029-3708-4260-B022-B489DE4C7D4A}"/>
              </a:ext>
            </a:extLst>
          </p:cNvPr>
          <p:cNvSpPr/>
          <p:nvPr/>
        </p:nvSpPr>
        <p:spPr>
          <a:xfrm>
            <a:off x="8744245" y="1563587"/>
            <a:ext cx="2855167" cy="561043"/>
          </a:xfrm>
          <a:prstGeom prst="roundRect">
            <a:avLst/>
          </a:prstGeom>
          <a:noFill/>
          <a:ln w="28575">
            <a:solidFill>
              <a:srgbClr val="C00000"/>
            </a:solidFill>
          </a:ln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  <a:scene3d>
            <a:camera prst="obliqueBottomLef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68" name="Seta: Curvada Para Cima 67">
            <a:extLst>
              <a:ext uri="{FF2B5EF4-FFF2-40B4-BE49-F238E27FC236}">
                <a16:creationId xmlns:a16="http://schemas.microsoft.com/office/drawing/2014/main" id="{90DA8FDD-3974-4FEC-898B-8497BE321B0B}"/>
              </a:ext>
            </a:extLst>
          </p:cNvPr>
          <p:cNvSpPr/>
          <p:nvPr/>
        </p:nvSpPr>
        <p:spPr>
          <a:xfrm>
            <a:off x="7042109" y="4309516"/>
            <a:ext cx="1236116" cy="551235"/>
          </a:xfrm>
          <a:prstGeom prst="curvedUpArrow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32416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EDF9DC78-0F54-4749-A9FA-0B5B2B22A5C0}"/>
              </a:ext>
            </a:extLst>
          </p:cNvPr>
          <p:cNvSpPr txBox="1"/>
          <p:nvPr/>
        </p:nvSpPr>
        <p:spPr>
          <a:xfrm>
            <a:off x="0" y="0"/>
            <a:ext cx="13522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Introduction</a:t>
            </a: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3" name="Modelo 3D 2">
                <a:extLst>
                  <a:ext uri="{FF2B5EF4-FFF2-40B4-BE49-F238E27FC236}">
                    <a16:creationId xmlns:a16="http://schemas.microsoft.com/office/drawing/2014/main" id="{63DAF7C1-0C47-4591-B8FF-77065FC391B9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4005336773"/>
                  </p:ext>
                </p:extLst>
              </p:nvPr>
            </p:nvGraphicFramePr>
            <p:xfrm>
              <a:off x="87685" y="369332"/>
              <a:ext cx="478976" cy="259127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478976" cy="259127"/>
                    </a:xfrm>
                    <a:prstGeom prst="rect">
                      <a:avLst/>
                    </a:prstGeom>
                  </am3d:spPr>
                  <am3d:camera>
                    <am3d:pos x="0" y="0" z="68301517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6867034" d="1000000"/>
                    <am3d:preTrans dx="55875589" dy="-32107483" dz="-49446033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705470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3" name="Modelo 3D 2">
                <a:extLst>
                  <a:ext uri="{FF2B5EF4-FFF2-40B4-BE49-F238E27FC236}">
                    <a16:creationId xmlns:a16="http://schemas.microsoft.com/office/drawing/2014/main" id="{63DAF7C1-0C47-4591-B8FF-77065FC391B9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7685" y="369332"/>
                <a:ext cx="478976" cy="25912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4" name="Modelo 3D 3">
                <a:extLst>
                  <a:ext uri="{FF2B5EF4-FFF2-40B4-BE49-F238E27FC236}">
                    <a16:creationId xmlns:a16="http://schemas.microsoft.com/office/drawing/2014/main" id="{80B17542-5DC8-4625-9C10-DDE7683AF75D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4069689607"/>
                  </p:ext>
                </p:extLst>
              </p:nvPr>
            </p:nvGraphicFramePr>
            <p:xfrm>
              <a:off x="11511559" y="369312"/>
              <a:ext cx="478976" cy="259147"/>
            </p:xfrm>
            <a:graphic>
              <a:graphicData uri="http://schemas.microsoft.com/office/drawing/2017/model3d">
                <am3d:model3d r:embed="rId4">
                  <am3d:spPr>
                    <a:xfrm>
                      <a:off x="0" y="0"/>
                      <a:ext cx="478976" cy="259147"/>
                    </a:xfrm>
                    <a:prstGeom prst="rect">
                      <a:avLst/>
                    </a:prstGeom>
                  </am3d:spPr>
                  <am3d:camera>
                    <am3d:pos x="0" y="0" z="68353972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6871160" d="1000000"/>
                    <am3d:preTrans dx="-41401235" dy="-29230737" dz="-49475744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5"/>
                  </am3d:raster>
                  <am3d:objViewport viewportSz="705524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4" name="Modelo 3D 3">
                <a:extLst>
                  <a:ext uri="{FF2B5EF4-FFF2-40B4-BE49-F238E27FC236}">
                    <a16:creationId xmlns:a16="http://schemas.microsoft.com/office/drawing/2014/main" id="{80B17542-5DC8-4625-9C10-DDE7683AF75D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1511559" y="369312"/>
                <a:ext cx="478976" cy="259147"/>
              </a:xfrm>
              <a:prstGeom prst="rect">
                <a:avLst/>
              </a:prstGeom>
            </p:spPr>
          </p:pic>
        </mc:Fallback>
      </mc:AlternateContent>
      <p:cxnSp>
        <p:nvCxnSpPr>
          <p:cNvPr id="5" name="Conexão reta 4">
            <a:extLst>
              <a:ext uri="{FF2B5EF4-FFF2-40B4-BE49-F238E27FC236}">
                <a16:creationId xmlns:a16="http://schemas.microsoft.com/office/drawing/2014/main" id="{6DB67D09-E7D4-46FD-A90A-DDCEF696F231}"/>
              </a:ext>
            </a:extLst>
          </p:cNvPr>
          <p:cNvCxnSpPr>
            <a:endCxn id="4" idx="1"/>
          </p:cNvCxnSpPr>
          <p:nvPr/>
        </p:nvCxnSpPr>
        <p:spPr>
          <a:xfrm>
            <a:off x="482321" y="498885"/>
            <a:ext cx="11029238" cy="1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9" name="Imagem 8">
            <a:extLst>
              <a:ext uri="{FF2B5EF4-FFF2-40B4-BE49-F238E27FC236}">
                <a16:creationId xmlns:a16="http://schemas.microsoft.com/office/drawing/2014/main" id="{06906A3F-58B3-4F38-823C-37D52509F8D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163342"/>
            <a:ext cx="2250984" cy="4039437"/>
          </a:xfrm>
          <a:prstGeom prst="rect">
            <a:avLst/>
          </a:prstGeom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571EE774-7AB9-4566-9B74-6E25C3E4E29B}"/>
              </a:ext>
            </a:extLst>
          </p:cNvPr>
          <p:cNvSpPr txBox="1"/>
          <p:nvPr/>
        </p:nvSpPr>
        <p:spPr>
          <a:xfrm>
            <a:off x="87685" y="794010"/>
            <a:ext cx="36308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dirty="0" err="1"/>
              <a:t>Advanced</a:t>
            </a:r>
            <a:r>
              <a:rPr lang="pt-PT" dirty="0"/>
              <a:t> </a:t>
            </a:r>
            <a:r>
              <a:rPr lang="pt-PT" dirty="0" err="1"/>
              <a:t>Oxidation</a:t>
            </a:r>
            <a:r>
              <a:rPr lang="pt-PT" dirty="0"/>
              <a:t> Processes (AOP)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07EFEE9B-D464-412B-A549-03FAE6EACD7E}"/>
              </a:ext>
            </a:extLst>
          </p:cNvPr>
          <p:cNvSpPr txBox="1"/>
          <p:nvPr/>
        </p:nvSpPr>
        <p:spPr>
          <a:xfrm>
            <a:off x="0" y="5376886"/>
            <a:ext cx="26226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400" dirty="0" err="1"/>
              <a:t>Production</a:t>
            </a:r>
            <a:r>
              <a:rPr lang="pt-PT" sz="1400" dirty="0"/>
              <a:t> </a:t>
            </a:r>
            <a:r>
              <a:rPr lang="pt-PT" sz="1400" dirty="0" err="1"/>
              <a:t>of</a:t>
            </a:r>
            <a:r>
              <a:rPr lang="pt-PT" sz="1400" dirty="0"/>
              <a:t> </a:t>
            </a:r>
            <a:r>
              <a:rPr lang="pt-PT" sz="1400" dirty="0" err="1"/>
              <a:t>radicals</a:t>
            </a:r>
            <a:r>
              <a:rPr lang="pt-PT" sz="1400" dirty="0"/>
              <a:t> to degrade </a:t>
            </a:r>
          </a:p>
          <a:p>
            <a:r>
              <a:rPr lang="pt-PT" sz="1400" dirty="0" err="1"/>
              <a:t>the</a:t>
            </a:r>
            <a:r>
              <a:rPr lang="pt-PT" sz="1400" dirty="0"/>
              <a:t> </a:t>
            </a:r>
            <a:r>
              <a:rPr lang="pt-PT" sz="1400" dirty="0" err="1"/>
              <a:t>organic</a:t>
            </a:r>
            <a:r>
              <a:rPr lang="pt-PT" sz="1400" dirty="0"/>
              <a:t> </a:t>
            </a:r>
            <a:r>
              <a:rPr lang="pt-PT" sz="1400" dirty="0" err="1"/>
              <a:t>matter</a:t>
            </a:r>
            <a:endParaRPr lang="pt-PT" sz="1400" dirty="0"/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E7466E60-E4A1-403F-B5D7-5AD05044DA2A}"/>
              </a:ext>
            </a:extLst>
          </p:cNvPr>
          <p:cNvSpPr txBox="1"/>
          <p:nvPr/>
        </p:nvSpPr>
        <p:spPr>
          <a:xfrm>
            <a:off x="3470297" y="1204023"/>
            <a:ext cx="9258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dirty="0"/>
              <a:t>HR-AOP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2AF75D7F-59EE-4F72-A844-88D9DDA812B8}"/>
              </a:ext>
            </a:extLst>
          </p:cNvPr>
          <p:cNvSpPr txBox="1"/>
          <p:nvPr/>
        </p:nvSpPr>
        <p:spPr>
          <a:xfrm>
            <a:off x="3470297" y="1954961"/>
            <a:ext cx="8874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dirty="0"/>
              <a:t>SR-AOP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5AC6F4AB-0522-411B-BE95-8F521323F833}"/>
              </a:ext>
            </a:extLst>
          </p:cNvPr>
          <p:cNvSpPr txBox="1"/>
          <p:nvPr/>
        </p:nvSpPr>
        <p:spPr>
          <a:xfrm>
            <a:off x="3470297" y="3243113"/>
            <a:ext cx="7811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dirty="0"/>
              <a:t>Ozone</a:t>
            </a:r>
          </a:p>
        </p:txBody>
      </p:sp>
      <p:cxnSp>
        <p:nvCxnSpPr>
          <p:cNvPr id="16" name="Conexão: Ângulo Reto 15">
            <a:extLst>
              <a:ext uri="{FF2B5EF4-FFF2-40B4-BE49-F238E27FC236}">
                <a16:creationId xmlns:a16="http://schemas.microsoft.com/office/drawing/2014/main" id="{3D0DE52F-0FE6-4900-A12D-8EEBBA8347D6}"/>
              </a:ext>
            </a:extLst>
          </p:cNvPr>
          <p:cNvCxnSpPr>
            <a:cxnSpLocks/>
            <a:stCxn id="9" idx="3"/>
            <a:endCxn id="12" idx="1"/>
          </p:cNvCxnSpPr>
          <p:nvPr/>
        </p:nvCxnSpPr>
        <p:spPr>
          <a:xfrm flipV="1">
            <a:off x="2250984" y="1388689"/>
            <a:ext cx="1219313" cy="1794372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8" name="Conexão: Ângulo Reto 17">
            <a:extLst>
              <a:ext uri="{FF2B5EF4-FFF2-40B4-BE49-F238E27FC236}">
                <a16:creationId xmlns:a16="http://schemas.microsoft.com/office/drawing/2014/main" id="{4E0D6ACA-22B4-4E65-BADA-71BD3CD0A35C}"/>
              </a:ext>
            </a:extLst>
          </p:cNvPr>
          <p:cNvCxnSpPr>
            <a:cxnSpLocks/>
            <a:stCxn id="9" idx="3"/>
            <a:endCxn id="13" idx="1"/>
          </p:cNvCxnSpPr>
          <p:nvPr/>
        </p:nvCxnSpPr>
        <p:spPr>
          <a:xfrm flipV="1">
            <a:off x="2250984" y="2139627"/>
            <a:ext cx="1219313" cy="1043434"/>
          </a:xfrm>
          <a:prstGeom prst="bentConnector3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0" name="Conexão: Ângulo Reto 19">
            <a:extLst>
              <a:ext uri="{FF2B5EF4-FFF2-40B4-BE49-F238E27FC236}">
                <a16:creationId xmlns:a16="http://schemas.microsoft.com/office/drawing/2014/main" id="{596996E7-CE45-4E8F-88A9-CBF6474B02DB}"/>
              </a:ext>
            </a:extLst>
          </p:cNvPr>
          <p:cNvCxnSpPr>
            <a:cxnSpLocks/>
            <a:stCxn id="9" idx="3"/>
            <a:endCxn id="14" idx="1"/>
          </p:cNvCxnSpPr>
          <p:nvPr/>
        </p:nvCxnSpPr>
        <p:spPr>
          <a:xfrm>
            <a:off x="2250984" y="3183061"/>
            <a:ext cx="1219313" cy="244718"/>
          </a:xfrm>
          <a:prstGeom prst="bentConnector3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25" name="Imagem 24">
            <a:extLst>
              <a:ext uri="{FF2B5EF4-FFF2-40B4-BE49-F238E27FC236}">
                <a16:creationId xmlns:a16="http://schemas.microsoft.com/office/drawing/2014/main" id="{83103422-D6C7-4532-8CAC-0203D1C7B37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27414" y="907834"/>
            <a:ext cx="4427203" cy="1272685"/>
          </a:xfrm>
          <a:prstGeom prst="rect">
            <a:avLst/>
          </a:prstGeom>
        </p:spPr>
      </p:pic>
      <p:sp>
        <p:nvSpPr>
          <p:cNvPr id="27" name="CaixaDeTexto 26">
            <a:extLst>
              <a:ext uri="{FF2B5EF4-FFF2-40B4-BE49-F238E27FC236}">
                <a16:creationId xmlns:a16="http://schemas.microsoft.com/office/drawing/2014/main" id="{E58E5461-3828-43FA-9D71-4318DC8EE679}"/>
              </a:ext>
            </a:extLst>
          </p:cNvPr>
          <p:cNvSpPr txBox="1"/>
          <p:nvPr/>
        </p:nvSpPr>
        <p:spPr>
          <a:xfrm>
            <a:off x="7639412" y="610016"/>
            <a:ext cx="1891196" cy="276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/>
              <a:t>Properties of PS and PMS</a:t>
            </a:r>
            <a:endParaRPr lang="pt-PT" sz="1200" dirty="0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392B321C-9CDD-41C8-9AA0-1A801B1011E6}"/>
              </a:ext>
            </a:extLst>
          </p:cNvPr>
          <p:cNvSpPr/>
          <p:nvPr/>
        </p:nvSpPr>
        <p:spPr>
          <a:xfrm>
            <a:off x="7752468" y="1890899"/>
            <a:ext cx="4427203" cy="181272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9" name="CaixaDeTexto 28">
            <a:extLst>
              <a:ext uri="{FF2B5EF4-FFF2-40B4-BE49-F238E27FC236}">
                <a16:creationId xmlns:a16="http://schemas.microsoft.com/office/drawing/2014/main" id="{46C6BA2A-2A18-476B-A253-0D097C1F18B5}"/>
              </a:ext>
            </a:extLst>
          </p:cNvPr>
          <p:cNvSpPr txBox="1"/>
          <p:nvPr/>
        </p:nvSpPr>
        <p:spPr>
          <a:xfrm>
            <a:off x="5142399" y="887014"/>
            <a:ext cx="26100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Application of sulfate radicals for degradation of organic matter  </a:t>
            </a:r>
          </a:p>
        </p:txBody>
      </p:sp>
      <p:cxnSp>
        <p:nvCxnSpPr>
          <p:cNvPr id="31" name="Conexão: Ângulo Reto 30">
            <a:extLst>
              <a:ext uri="{FF2B5EF4-FFF2-40B4-BE49-F238E27FC236}">
                <a16:creationId xmlns:a16="http://schemas.microsoft.com/office/drawing/2014/main" id="{05B8970D-F1EA-4362-A866-2B8CE0B92814}"/>
              </a:ext>
            </a:extLst>
          </p:cNvPr>
          <p:cNvCxnSpPr>
            <a:stCxn id="29" idx="2"/>
            <a:endCxn id="28" idx="2"/>
          </p:cNvCxnSpPr>
          <p:nvPr/>
        </p:nvCxnSpPr>
        <p:spPr>
          <a:xfrm rot="16200000" flipH="1">
            <a:off x="6814301" y="1043367"/>
            <a:ext cx="571301" cy="1305034"/>
          </a:xfrm>
          <a:prstGeom prst="bentConnector2">
            <a:avLst/>
          </a:prstGeom>
          <a:ln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37" name="Seta: Para a Direita 36">
            <a:extLst>
              <a:ext uri="{FF2B5EF4-FFF2-40B4-BE49-F238E27FC236}">
                <a16:creationId xmlns:a16="http://schemas.microsoft.com/office/drawing/2014/main" id="{6BD519DB-951E-4D68-A6E4-344F8556AAFC}"/>
              </a:ext>
            </a:extLst>
          </p:cNvPr>
          <p:cNvSpPr/>
          <p:nvPr/>
        </p:nvSpPr>
        <p:spPr>
          <a:xfrm>
            <a:off x="4347748" y="2013567"/>
            <a:ext cx="1363562" cy="252119"/>
          </a:xfrm>
          <a:prstGeom prst="rightArrow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38" name="CaixaDeTexto 37">
            <a:extLst>
              <a:ext uri="{FF2B5EF4-FFF2-40B4-BE49-F238E27FC236}">
                <a16:creationId xmlns:a16="http://schemas.microsoft.com/office/drawing/2014/main" id="{BB6D65F5-601A-4DB1-A4CF-9EE3F7C20524}"/>
              </a:ext>
            </a:extLst>
          </p:cNvPr>
          <p:cNvSpPr txBox="1"/>
          <p:nvPr/>
        </p:nvSpPr>
        <p:spPr>
          <a:xfrm>
            <a:off x="6209296" y="2342555"/>
            <a:ext cx="26349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Mechanisms of activation</a:t>
            </a:r>
          </a:p>
        </p:txBody>
      </p:sp>
      <p:sp>
        <p:nvSpPr>
          <p:cNvPr id="40" name="CaixaDeTexto 39">
            <a:extLst>
              <a:ext uri="{FF2B5EF4-FFF2-40B4-BE49-F238E27FC236}">
                <a16:creationId xmlns:a16="http://schemas.microsoft.com/office/drawing/2014/main" id="{395EA9C1-1054-407C-A4F7-3AC9E8FF2DFA}"/>
              </a:ext>
            </a:extLst>
          </p:cNvPr>
          <p:cNvSpPr txBox="1"/>
          <p:nvPr/>
        </p:nvSpPr>
        <p:spPr>
          <a:xfrm>
            <a:off x="3532440" y="4836725"/>
            <a:ext cx="167163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PT" sz="1400" dirty="0" err="1"/>
              <a:t>Thermal</a:t>
            </a:r>
            <a:r>
              <a:rPr lang="pt-PT" sz="1400" dirty="0"/>
              <a:t> </a:t>
            </a:r>
            <a:r>
              <a:rPr lang="pt-PT" sz="1400" dirty="0" err="1"/>
              <a:t>activation</a:t>
            </a:r>
            <a:endParaRPr lang="pt-PT" sz="1400" dirty="0"/>
          </a:p>
        </p:txBody>
      </p:sp>
      <p:sp>
        <p:nvSpPr>
          <p:cNvPr id="42" name="CaixaDeTexto 41">
            <a:extLst>
              <a:ext uri="{FF2B5EF4-FFF2-40B4-BE49-F238E27FC236}">
                <a16:creationId xmlns:a16="http://schemas.microsoft.com/office/drawing/2014/main" id="{BDC6080D-C0B1-4E69-956E-A32DEE749583}"/>
              </a:ext>
            </a:extLst>
          </p:cNvPr>
          <p:cNvSpPr txBox="1"/>
          <p:nvPr/>
        </p:nvSpPr>
        <p:spPr>
          <a:xfrm>
            <a:off x="5155377" y="3229517"/>
            <a:ext cx="167163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PT" sz="1400" dirty="0" err="1"/>
              <a:t>Alkaline</a:t>
            </a:r>
            <a:r>
              <a:rPr lang="pt-PT" sz="1400" dirty="0"/>
              <a:t> </a:t>
            </a:r>
            <a:r>
              <a:rPr lang="pt-PT" sz="1400" dirty="0" err="1"/>
              <a:t>activation</a:t>
            </a:r>
            <a:endParaRPr lang="pt-PT" sz="1400" dirty="0"/>
          </a:p>
        </p:txBody>
      </p:sp>
      <p:sp>
        <p:nvSpPr>
          <p:cNvPr id="44" name="CaixaDeTexto 43">
            <a:extLst>
              <a:ext uri="{FF2B5EF4-FFF2-40B4-BE49-F238E27FC236}">
                <a16:creationId xmlns:a16="http://schemas.microsoft.com/office/drawing/2014/main" id="{183FC032-7579-4A5A-B658-2B5338CB3100}"/>
              </a:ext>
            </a:extLst>
          </p:cNvPr>
          <p:cNvSpPr txBox="1"/>
          <p:nvPr/>
        </p:nvSpPr>
        <p:spPr>
          <a:xfrm>
            <a:off x="6858511" y="4768674"/>
            <a:ext cx="163144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PT" sz="1400" dirty="0" err="1"/>
              <a:t>Radiation</a:t>
            </a:r>
            <a:r>
              <a:rPr lang="pt-PT" sz="1400" dirty="0"/>
              <a:t> </a:t>
            </a:r>
            <a:r>
              <a:rPr lang="pt-PT" sz="1400" dirty="0" err="1"/>
              <a:t>activation</a:t>
            </a:r>
            <a:endParaRPr lang="pt-PT" sz="1400" dirty="0"/>
          </a:p>
        </p:txBody>
      </p:sp>
      <p:sp>
        <p:nvSpPr>
          <p:cNvPr id="46" name="CaixaDeTexto 45">
            <a:extLst>
              <a:ext uri="{FF2B5EF4-FFF2-40B4-BE49-F238E27FC236}">
                <a16:creationId xmlns:a16="http://schemas.microsoft.com/office/drawing/2014/main" id="{05EA3065-9554-4973-971C-B6BFAC2C16C5}"/>
              </a:ext>
            </a:extLst>
          </p:cNvPr>
          <p:cNvSpPr txBox="1"/>
          <p:nvPr/>
        </p:nvSpPr>
        <p:spPr>
          <a:xfrm>
            <a:off x="8269289" y="3151212"/>
            <a:ext cx="302672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/>
              <a:t>Transition metal ions and metal oxide</a:t>
            </a:r>
            <a:endParaRPr lang="pt-PT" sz="1400" dirty="0"/>
          </a:p>
        </p:txBody>
      </p:sp>
      <p:sp>
        <p:nvSpPr>
          <p:cNvPr id="48" name="CaixaDeTexto 47">
            <a:extLst>
              <a:ext uri="{FF2B5EF4-FFF2-40B4-BE49-F238E27FC236}">
                <a16:creationId xmlns:a16="http://schemas.microsoft.com/office/drawing/2014/main" id="{2A937451-AAE5-4B9C-A2D0-4211015CBDA1}"/>
              </a:ext>
            </a:extLst>
          </p:cNvPr>
          <p:cNvSpPr txBox="1"/>
          <p:nvPr/>
        </p:nvSpPr>
        <p:spPr>
          <a:xfrm>
            <a:off x="9743398" y="5065354"/>
            <a:ext cx="244860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PT" sz="1400" dirty="0" err="1"/>
              <a:t>Carbonaceous-based</a:t>
            </a:r>
            <a:r>
              <a:rPr lang="pt-PT" sz="1400" dirty="0"/>
              <a:t> </a:t>
            </a:r>
            <a:r>
              <a:rPr lang="pt-PT" sz="1400" dirty="0" err="1"/>
              <a:t>materials</a:t>
            </a:r>
            <a:endParaRPr lang="pt-PT" sz="1400" dirty="0"/>
          </a:p>
        </p:txBody>
      </p:sp>
      <p:sp>
        <p:nvSpPr>
          <p:cNvPr id="49" name="Retângulo: Cantos Arredondados 48">
            <a:extLst>
              <a:ext uri="{FF2B5EF4-FFF2-40B4-BE49-F238E27FC236}">
                <a16:creationId xmlns:a16="http://schemas.microsoft.com/office/drawing/2014/main" id="{96BBB711-66C8-4130-88CD-E94152F07025}"/>
              </a:ext>
            </a:extLst>
          </p:cNvPr>
          <p:cNvSpPr/>
          <p:nvPr/>
        </p:nvSpPr>
        <p:spPr>
          <a:xfrm>
            <a:off x="3590202" y="4898401"/>
            <a:ext cx="1469808" cy="224873"/>
          </a:xfrm>
          <a:prstGeom prst="round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51" name="CaixaDeTexto 50">
            <a:extLst>
              <a:ext uri="{FF2B5EF4-FFF2-40B4-BE49-F238E27FC236}">
                <a16:creationId xmlns:a16="http://schemas.microsoft.com/office/drawing/2014/main" id="{AD54110F-F468-4AC3-AA47-FF7042A23D6E}"/>
              </a:ext>
            </a:extLst>
          </p:cNvPr>
          <p:cNvSpPr txBox="1"/>
          <p:nvPr/>
        </p:nvSpPr>
        <p:spPr>
          <a:xfrm>
            <a:off x="3318197" y="5970986"/>
            <a:ext cx="232586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200" dirty="0"/>
              <a:t>Temperature (&gt; 50 °C) can cause the fission of O-O bond to form the sulfate radicals</a:t>
            </a:r>
            <a:endParaRPr lang="pt-PT" sz="1200" dirty="0"/>
          </a:p>
        </p:txBody>
      </p:sp>
      <p:cxnSp>
        <p:nvCxnSpPr>
          <p:cNvPr id="53" name="Conexão reta unidirecional 52">
            <a:extLst>
              <a:ext uri="{FF2B5EF4-FFF2-40B4-BE49-F238E27FC236}">
                <a16:creationId xmlns:a16="http://schemas.microsoft.com/office/drawing/2014/main" id="{22BC83C4-3BF4-413A-9ACD-C92534E275B4}"/>
              </a:ext>
            </a:extLst>
          </p:cNvPr>
          <p:cNvCxnSpPr>
            <a:stCxn id="49" idx="2"/>
          </p:cNvCxnSpPr>
          <p:nvPr/>
        </p:nvCxnSpPr>
        <p:spPr>
          <a:xfrm>
            <a:off x="4325106" y="5123274"/>
            <a:ext cx="0" cy="84771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54" name="Retângulo: Cantos Arredondados 53">
            <a:extLst>
              <a:ext uri="{FF2B5EF4-FFF2-40B4-BE49-F238E27FC236}">
                <a16:creationId xmlns:a16="http://schemas.microsoft.com/office/drawing/2014/main" id="{6D4E9612-7EF6-4130-A4D9-22D1BE98A142}"/>
              </a:ext>
            </a:extLst>
          </p:cNvPr>
          <p:cNvSpPr/>
          <p:nvPr/>
        </p:nvSpPr>
        <p:spPr>
          <a:xfrm>
            <a:off x="5155377" y="3321853"/>
            <a:ext cx="1473339" cy="184666"/>
          </a:xfrm>
          <a:prstGeom prst="round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56" name="CaixaDeTexto 55">
            <a:extLst>
              <a:ext uri="{FF2B5EF4-FFF2-40B4-BE49-F238E27FC236}">
                <a16:creationId xmlns:a16="http://schemas.microsoft.com/office/drawing/2014/main" id="{261A33DA-09BD-4E29-9FFD-2203A124D37E}"/>
              </a:ext>
            </a:extLst>
          </p:cNvPr>
          <p:cNvSpPr txBox="1"/>
          <p:nvPr/>
        </p:nvSpPr>
        <p:spPr>
          <a:xfrm>
            <a:off x="5179573" y="4088326"/>
            <a:ext cx="154927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200" dirty="0"/>
              <a:t>For base activation of PS, a nucleophilic attack on the O-O bond is considered as the main mechanism</a:t>
            </a:r>
            <a:endParaRPr lang="pt-PT" sz="1200" dirty="0"/>
          </a:p>
        </p:txBody>
      </p:sp>
      <p:cxnSp>
        <p:nvCxnSpPr>
          <p:cNvPr id="58" name="Conexão reta unidirecional 57">
            <a:extLst>
              <a:ext uri="{FF2B5EF4-FFF2-40B4-BE49-F238E27FC236}">
                <a16:creationId xmlns:a16="http://schemas.microsoft.com/office/drawing/2014/main" id="{14D9D56A-33E7-40E8-B610-9F91C4711204}"/>
              </a:ext>
            </a:extLst>
          </p:cNvPr>
          <p:cNvCxnSpPr>
            <a:stCxn id="54" idx="2"/>
          </p:cNvCxnSpPr>
          <p:nvPr/>
        </p:nvCxnSpPr>
        <p:spPr>
          <a:xfrm flipH="1">
            <a:off x="5892046" y="3506519"/>
            <a:ext cx="1" cy="56138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60" name="CaixaDeTexto 59">
            <a:extLst>
              <a:ext uri="{FF2B5EF4-FFF2-40B4-BE49-F238E27FC236}">
                <a16:creationId xmlns:a16="http://schemas.microsoft.com/office/drawing/2014/main" id="{DEBEE146-55A8-4880-8B43-4048F7B2913B}"/>
              </a:ext>
            </a:extLst>
          </p:cNvPr>
          <p:cNvSpPr txBox="1"/>
          <p:nvPr/>
        </p:nvSpPr>
        <p:spPr>
          <a:xfrm>
            <a:off x="6762496" y="5786320"/>
            <a:ext cx="185378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200" dirty="0"/>
              <a:t>In general, 254 nm is usually used as the radiation wavelength for persulfate.</a:t>
            </a:r>
            <a:endParaRPr lang="pt-PT" sz="1200" dirty="0"/>
          </a:p>
        </p:txBody>
      </p:sp>
      <p:sp>
        <p:nvSpPr>
          <p:cNvPr id="61" name="Retângulo: Cantos Arredondados 60">
            <a:extLst>
              <a:ext uri="{FF2B5EF4-FFF2-40B4-BE49-F238E27FC236}">
                <a16:creationId xmlns:a16="http://schemas.microsoft.com/office/drawing/2014/main" id="{AF7EB3FF-6BD4-4784-A67A-FC75FF65EB35}"/>
              </a:ext>
            </a:extLst>
          </p:cNvPr>
          <p:cNvSpPr/>
          <p:nvPr/>
        </p:nvSpPr>
        <p:spPr>
          <a:xfrm>
            <a:off x="6818318" y="4828691"/>
            <a:ext cx="1671636" cy="174310"/>
          </a:xfrm>
          <a:prstGeom prst="round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cxnSp>
        <p:nvCxnSpPr>
          <p:cNvPr id="65" name="Conexão reta unidirecional 64">
            <a:extLst>
              <a:ext uri="{FF2B5EF4-FFF2-40B4-BE49-F238E27FC236}">
                <a16:creationId xmlns:a16="http://schemas.microsoft.com/office/drawing/2014/main" id="{569AB5DC-520B-484F-A63B-581A1218610D}"/>
              </a:ext>
            </a:extLst>
          </p:cNvPr>
          <p:cNvCxnSpPr>
            <a:stCxn id="61" idx="2"/>
            <a:endCxn id="60" idx="0"/>
          </p:cNvCxnSpPr>
          <p:nvPr/>
        </p:nvCxnSpPr>
        <p:spPr>
          <a:xfrm>
            <a:off x="7654136" y="5003001"/>
            <a:ext cx="35254" cy="78331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66" name="Retângulo: Cantos Arredondados 65">
            <a:extLst>
              <a:ext uri="{FF2B5EF4-FFF2-40B4-BE49-F238E27FC236}">
                <a16:creationId xmlns:a16="http://schemas.microsoft.com/office/drawing/2014/main" id="{283BFD27-7346-4733-B624-B0F1DFE5EC63}"/>
              </a:ext>
            </a:extLst>
          </p:cNvPr>
          <p:cNvSpPr/>
          <p:nvPr/>
        </p:nvSpPr>
        <p:spPr>
          <a:xfrm>
            <a:off x="8291032" y="3090612"/>
            <a:ext cx="2892783" cy="384652"/>
          </a:xfrm>
          <a:prstGeom prst="round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68" name="CaixaDeTexto 67">
            <a:extLst>
              <a:ext uri="{FF2B5EF4-FFF2-40B4-BE49-F238E27FC236}">
                <a16:creationId xmlns:a16="http://schemas.microsoft.com/office/drawing/2014/main" id="{B4F1B8F5-668E-4909-B49F-484BC6006C1F}"/>
              </a:ext>
            </a:extLst>
          </p:cNvPr>
          <p:cNvSpPr txBox="1"/>
          <p:nvPr/>
        </p:nvSpPr>
        <p:spPr>
          <a:xfrm>
            <a:off x="8845151" y="3995174"/>
            <a:ext cx="174802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200" dirty="0"/>
              <a:t>Transition metal and metal oxide can active the PS and PMS to degrade the organic contaminants</a:t>
            </a:r>
            <a:endParaRPr lang="pt-PT" sz="1200" dirty="0"/>
          </a:p>
        </p:txBody>
      </p:sp>
      <p:cxnSp>
        <p:nvCxnSpPr>
          <p:cNvPr id="70" name="Conexão reta unidirecional 69">
            <a:extLst>
              <a:ext uri="{FF2B5EF4-FFF2-40B4-BE49-F238E27FC236}">
                <a16:creationId xmlns:a16="http://schemas.microsoft.com/office/drawing/2014/main" id="{A332C4E1-B9B6-4D91-B449-34D7026AADF8}"/>
              </a:ext>
            </a:extLst>
          </p:cNvPr>
          <p:cNvCxnSpPr>
            <a:stCxn id="66" idx="2"/>
            <a:endCxn id="68" idx="0"/>
          </p:cNvCxnSpPr>
          <p:nvPr/>
        </p:nvCxnSpPr>
        <p:spPr>
          <a:xfrm flipH="1">
            <a:off x="9719165" y="3475264"/>
            <a:ext cx="18259" cy="51991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71" name="Retângulo: Cantos Arredondados 70">
            <a:extLst>
              <a:ext uri="{FF2B5EF4-FFF2-40B4-BE49-F238E27FC236}">
                <a16:creationId xmlns:a16="http://schemas.microsoft.com/office/drawing/2014/main" id="{8D45785D-8D70-44C8-90D6-930523E3CF40}"/>
              </a:ext>
            </a:extLst>
          </p:cNvPr>
          <p:cNvSpPr/>
          <p:nvPr/>
        </p:nvSpPr>
        <p:spPr>
          <a:xfrm>
            <a:off x="9782652" y="5123274"/>
            <a:ext cx="2336711" cy="304374"/>
          </a:xfrm>
          <a:prstGeom prst="round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73" name="CaixaDeTexto 72">
            <a:extLst>
              <a:ext uri="{FF2B5EF4-FFF2-40B4-BE49-F238E27FC236}">
                <a16:creationId xmlns:a16="http://schemas.microsoft.com/office/drawing/2014/main" id="{35A5387F-8ECF-47CC-9F6B-BC4CCBDE702C}"/>
              </a:ext>
            </a:extLst>
          </p:cNvPr>
          <p:cNvSpPr txBox="1"/>
          <p:nvPr/>
        </p:nvSpPr>
        <p:spPr>
          <a:xfrm>
            <a:off x="9719164" y="5878652"/>
            <a:ext cx="244860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200" dirty="0"/>
              <a:t>For the activation of PS and PMS by carbonaceous-based materials, the mechanism is the electron conduction</a:t>
            </a:r>
            <a:endParaRPr lang="pt-PT" sz="1200" dirty="0"/>
          </a:p>
        </p:txBody>
      </p:sp>
      <p:cxnSp>
        <p:nvCxnSpPr>
          <p:cNvPr id="75" name="Conexão reta unidirecional 74">
            <a:extLst>
              <a:ext uri="{FF2B5EF4-FFF2-40B4-BE49-F238E27FC236}">
                <a16:creationId xmlns:a16="http://schemas.microsoft.com/office/drawing/2014/main" id="{3DCFD1F7-DA3F-448F-8A45-ACE4D63BB9C1}"/>
              </a:ext>
            </a:extLst>
          </p:cNvPr>
          <p:cNvCxnSpPr>
            <a:stCxn id="71" idx="2"/>
            <a:endCxn id="73" idx="0"/>
          </p:cNvCxnSpPr>
          <p:nvPr/>
        </p:nvCxnSpPr>
        <p:spPr>
          <a:xfrm flipH="1">
            <a:off x="10943466" y="5427648"/>
            <a:ext cx="7542" cy="45100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77" name="Conexão: Ângulo Reto 76">
            <a:extLst>
              <a:ext uri="{FF2B5EF4-FFF2-40B4-BE49-F238E27FC236}">
                <a16:creationId xmlns:a16="http://schemas.microsoft.com/office/drawing/2014/main" id="{9CC1A0C9-C3F6-4A63-BD0C-5971E574CB8A}"/>
              </a:ext>
            </a:extLst>
          </p:cNvPr>
          <p:cNvCxnSpPr>
            <a:stCxn id="38" idx="2"/>
            <a:endCxn id="42" idx="0"/>
          </p:cNvCxnSpPr>
          <p:nvPr/>
        </p:nvCxnSpPr>
        <p:spPr>
          <a:xfrm rot="5400000">
            <a:off x="6500169" y="2202914"/>
            <a:ext cx="517630" cy="1535577"/>
          </a:xfrm>
          <a:prstGeom prst="bentConnector3">
            <a:avLst/>
          </a:prstGeom>
          <a:ln>
            <a:tailEnd type="triangle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79" name="Conexão: Ângulo Reto 78">
            <a:extLst>
              <a:ext uri="{FF2B5EF4-FFF2-40B4-BE49-F238E27FC236}">
                <a16:creationId xmlns:a16="http://schemas.microsoft.com/office/drawing/2014/main" id="{FC7A76E4-EACA-4F21-BCF9-626B86386AA7}"/>
              </a:ext>
            </a:extLst>
          </p:cNvPr>
          <p:cNvCxnSpPr>
            <a:stCxn id="38" idx="2"/>
            <a:endCxn id="66" idx="0"/>
          </p:cNvCxnSpPr>
          <p:nvPr/>
        </p:nvCxnSpPr>
        <p:spPr>
          <a:xfrm rot="16200000" flipH="1">
            <a:off x="8442736" y="1795923"/>
            <a:ext cx="378725" cy="2210652"/>
          </a:xfrm>
          <a:prstGeom prst="bentConnector3">
            <a:avLst/>
          </a:prstGeom>
          <a:ln>
            <a:tailEnd type="triangle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81" name="Conexão: Ângulo Reto 80">
            <a:extLst>
              <a:ext uri="{FF2B5EF4-FFF2-40B4-BE49-F238E27FC236}">
                <a16:creationId xmlns:a16="http://schemas.microsoft.com/office/drawing/2014/main" id="{97A31B90-AF12-45D5-8FB7-394177324208}"/>
              </a:ext>
            </a:extLst>
          </p:cNvPr>
          <p:cNvCxnSpPr>
            <a:stCxn id="38" idx="2"/>
            <a:endCxn id="40" idx="0"/>
          </p:cNvCxnSpPr>
          <p:nvPr/>
        </p:nvCxnSpPr>
        <p:spPr>
          <a:xfrm rot="5400000">
            <a:off x="4885096" y="2195049"/>
            <a:ext cx="2124838" cy="3158514"/>
          </a:xfrm>
          <a:prstGeom prst="bentConnector3">
            <a:avLst/>
          </a:prstGeom>
          <a:ln>
            <a:tailEnd type="triangle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83" name="Conexão: Ângulo Reto 82">
            <a:extLst>
              <a:ext uri="{FF2B5EF4-FFF2-40B4-BE49-F238E27FC236}">
                <a16:creationId xmlns:a16="http://schemas.microsoft.com/office/drawing/2014/main" id="{78D182FB-4D31-4073-90CB-2D7A2CCD00A8}"/>
              </a:ext>
            </a:extLst>
          </p:cNvPr>
          <p:cNvCxnSpPr>
            <a:stCxn id="38" idx="2"/>
            <a:endCxn id="44" idx="0"/>
          </p:cNvCxnSpPr>
          <p:nvPr/>
        </p:nvCxnSpPr>
        <p:spPr>
          <a:xfrm rot="16200000" flipH="1">
            <a:off x="6572109" y="3666549"/>
            <a:ext cx="2056787" cy="147461"/>
          </a:xfrm>
          <a:prstGeom prst="bentConnector3">
            <a:avLst/>
          </a:prstGeom>
          <a:ln>
            <a:tailEnd type="triangle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85" name="Conexão: Ângulo Reto 84">
            <a:extLst>
              <a:ext uri="{FF2B5EF4-FFF2-40B4-BE49-F238E27FC236}">
                <a16:creationId xmlns:a16="http://schemas.microsoft.com/office/drawing/2014/main" id="{E758C104-B768-4F4B-9CCA-B2907788C402}"/>
              </a:ext>
            </a:extLst>
          </p:cNvPr>
          <p:cNvCxnSpPr>
            <a:stCxn id="38" idx="2"/>
            <a:endCxn id="71" idx="0"/>
          </p:cNvCxnSpPr>
          <p:nvPr/>
        </p:nvCxnSpPr>
        <p:spPr>
          <a:xfrm rot="16200000" flipH="1">
            <a:off x="8033197" y="2205462"/>
            <a:ext cx="2411387" cy="3424236"/>
          </a:xfrm>
          <a:prstGeom prst="bentConnector3">
            <a:avLst/>
          </a:prstGeom>
          <a:ln>
            <a:tailEnd type="triangle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CCFBA1E9-9386-4F91-AD9E-61F5EC8893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EA7C9-9F64-4A59-A615-A7C1653F7F0E}" type="slidenum">
              <a:rPr lang="pt-PT" smtClean="0"/>
              <a:t>4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4855708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408AA135-F6B3-4F18-8A9E-A5EFD8C54582}"/>
              </a:ext>
            </a:extLst>
          </p:cNvPr>
          <p:cNvSpPr txBox="1"/>
          <p:nvPr/>
        </p:nvSpPr>
        <p:spPr>
          <a:xfrm>
            <a:off x="0" y="0"/>
            <a:ext cx="11634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Objectives</a:t>
            </a: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3" name="Modelo 3D 2">
                <a:extLst>
                  <a:ext uri="{FF2B5EF4-FFF2-40B4-BE49-F238E27FC236}">
                    <a16:creationId xmlns:a16="http://schemas.microsoft.com/office/drawing/2014/main" id="{3EEE6747-8F89-4A78-8214-AD10A9B01032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61240402"/>
                  </p:ext>
                </p:extLst>
              </p:nvPr>
            </p:nvGraphicFramePr>
            <p:xfrm>
              <a:off x="87685" y="369332"/>
              <a:ext cx="478976" cy="259127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478976" cy="259127"/>
                    </a:xfrm>
                    <a:prstGeom prst="rect">
                      <a:avLst/>
                    </a:prstGeom>
                  </am3d:spPr>
                  <am3d:camera>
                    <am3d:pos x="0" y="0" z="68301517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6867034" d="1000000"/>
                    <am3d:preTrans dx="55875589" dy="-32107483" dz="-49446033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705470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3" name="Modelo 3D 2">
                <a:extLst>
                  <a:ext uri="{FF2B5EF4-FFF2-40B4-BE49-F238E27FC236}">
                    <a16:creationId xmlns:a16="http://schemas.microsoft.com/office/drawing/2014/main" id="{3EEE6747-8F89-4A78-8214-AD10A9B0103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7685" y="369332"/>
                <a:ext cx="478976" cy="25912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4" name="Modelo 3D 3">
                <a:extLst>
                  <a:ext uri="{FF2B5EF4-FFF2-40B4-BE49-F238E27FC236}">
                    <a16:creationId xmlns:a16="http://schemas.microsoft.com/office/drawing/2014/main" id="{6780CD95-8231-42FB-8BED-0DE7CF1B69A6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963168406"/>
                  </p:ext>
                </p:extLst>
              </p:nvPr>
            </p:nvGraphicFramePr>
            <p:xfrm>
              <a:off x="11511559" y="369312"/>
              <a:ext cx="478976" cy="259147"/>
            </p:xfrm>
            <a:graphic>
              <a:graphicData uri="http://schemas.microsoft.com/office/drawing/2017/model3d">
                <am3d:model3d r:embed="rId4">
                  <am3d:spPr>
                    <a:xfrm>
                      <a:off x="0" y="0"/>
                      <a:ext cx="478976" cy="259147"/>
                    </a:xfrm>
                    <a:prstGeom prst="rect">
                      <a:avLst/>
                    </a:prstGeom>
                  </am3d:spPr>
                  <am3d:camera>
                    <am3d:pos x="0" y="0" z="68353972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6871160" d="1000000"/>
                    <am3d:preTrans dx="-41401235" dy="-29230737" dz="-49475744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5"/>
                  </am3d:raster>
                  <am3d:objViewport viewportSz="705524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4" name="Modelo 3D 3">
                <a:extLst>
                  <a:ext uri="{FF2B5EF4-FFF2-40B4-BE49-F238E27FC236}">
                    <a16:creationId xmlns:a16="http://schemas.microsoft.com/office/drawing/2014/main" id="{6780CD95-8231-42FB-8BED-0DE7CF1B69A6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1511559" y="369312"/>
                <a:ext cx="478976" cy="259147"/>
              </a:xfrm>
              <a:prstGeom prst="rect">
                <a:avLst/>
              </a:prstGeom>
            </p:spPr>
          </p:pic>
        </mc:Fallback>
      </mc:AlternateContent>
      <p:cxnSp>
        <p:nvCxnSpPr>
          <p:cNvPr id="5" name="Conexão reta 4">
            <a:extLst>
              <a:ext uri="{FF2B5EF4-FFF2-40B4-BE49-F238E27FC236}">
                <a16:creationId xmlns:a16="http://schemas.microsoft.com/office/drawing/2014/main" id="{40B44B8D-8E58-4BDF-9E42-1F8207265AD5}"/>
              </a:ext>
            </a:extLst>
          </p:cNvPr>
          <p:cNvCxnSpPr>
            <a:endCxn id="4" idx="1"/>
          </p:cNvCxnSpPr>
          <p:nvPr/>
        </p:nvCxnSpPr>
        <p:spPr>
          <a:xfrm>
            <a:off x="482321" y="498885"/>
            <a:ext cx="11029238" cy="1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6" name="CaixaDeTexto 5">
            <a:extLst>
              <a:ext uri="{FF2B5EF4-FFF2-40B4-BE49-F238E27FC236}">
                <a16:creationId xmlns:a16="http://schemas.microsoft.com/office/drawing/2014/main" id="{48C0175B-5A97-4127-9CED-A85D7921F57E}"/>
              </a:ext>
            </a:extLst>
          </p:cNvPr>
          <p:cNvSpPr txBox="1"/>
          <p:nvPr/>
        </p:nvSpPr>
        <p:spPr>
          <a:xfrm>
            <a:off x="241999" y="1114575"/>
            <a:ext cx="115090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Considering the low information regarding the treatment of winery wastewater (WW) by SR-AOP, the aim of this work is:  </a:t>
            </a:r>
          </a:p>
        </p:txBody>
      </p:sp>
      <p:graphicFrame>
        <p:nvGraphicFramePr>
          <p:cNvPr id="7" name="Diagrama 6">
            <a:extLst>
              <a:ext uri="{FF2B5EF4-FFF2-40B4-BE49-F238E27FC236}">
                <a16:creationId xmlns:a16="http://schemas.microsoft.com/office/drawing/2014/main" id="{67BEBDD7-6A71-4A07-9463-5D6B54B2259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05099419"/>
              </p:ext>
            </p:extLst>
          </p:nvPr>
        </p:nvGraphicFramePr>
        <p:xfrm>
          <a:off x="936729" y="1704688"/>
          <a:ext cx="9734619" cy="40387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8" name="Marcador de Posição do Número do Diapositivo 7">
            <a:extLst>
              <a:ext uri="{FF2B5EF4-FFF2-40B4-BE49-F238E27FC236}">
                <a16:creationId xmlns:a16="http://schemas.microsoft.com/office/drawing/2014/main" id="{F69F43B4-9357-4B30-AA55-E0E1C2AB21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EA7C9-9F64-4A59-A615-A7C1653F7F0E}" type="slidenum">
              <a:rPr lang="pt-PT" smtClean="0"/>
              <a:t>5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6771167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ED81C7D6-B023-44CC-A7B8-22B12DF3DDEF}"/>
              </a:ext>
            </a:extLst>
          </p:cNvPr>
          <p:cNvSpPr txBox="1"/>
          <p:nvPr/>
        </p:nvSpPr>
        <p:spPr>
          <a:xfrm>
            <a:off x="0" y="0"/>
            <a:ext cx="22675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Material and methods</a:t>
            </a: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3" name="Modelo 3D 2">
                <a:extLst>
                  <a:ext uri="{FF2B5EF4-FFF2-40B4-BE49-F238E27FC236}">
                    <a16:creationId xmlns:a16="http://schemas.microsoft.com/office/drawing/2014/main" id="{F0CD6278-FC11-4903-959D-72BECDA05653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097697285"/>
                  </p:ext>
                </p:extLst>
              </p:nvPr>
            </p:nvGraphicFramePr>
            <p:xfrm>
              <a:off x="87685" y="369332"/>
              <a:ext cx="478976" cy="259127"/>
            </p:xfrm>
            <a:graphic>
              <a:graphicData uri="http://schemas.microsoft.com/office/drawing/2017/model3d">
                <am3d:model3d r:embed="rId3">
                  <am3d:spPr>
                    <a:xfrm>
                      <a:off x="0" y="0"/>
                      <a:ext cx="478976" cy="259127"/>
                    </a:xfrm>
                    <a:prstGeom prst="rect">
                      <a:avLst/>
                    </a:prstGeom>
                  </am3d:spPr>
                  <am3d:camera>
                    <am3d:pos x="0" y="0" z="68301517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6867034" d="1000000"/>
                    <am3d:preTrans dx="55875589" dy="-32107483" dz="-49446033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4"/>
                  </am3d:raster>
                  <am3d:objViewport viewportSz="705470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3" name="Modelo 3D 2">
                <a:extLst>
                  <a:ext uri="{FF2B5EF4-FFF2-40B4-BE49-F238E27FC236}">
                    <a16:creationId xmlns:a16="http://schemas.microsoft.com/office/drawing/2014/main" id="{F0CD6278-FC11-4903-959D-72BECDA05653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7685" y="369332"/>
                <a:ext cx="478976" cy="25912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4" name="Modelo 3D 3">
                <a:extLst>
                  <a:ext uri="{FF2B5EF4-FFF2-40B4-BE49-F238E27FC236}">
                    <a16:creationId xmlns:a16="http://schemas.microsoft.com/office/drawing/2014/main" id="{830C096C-6683-4795-A9FA-1B8F40CE0454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799130341"/>
                  </p:ext>
                </p:extLst>
              </p:nvPr>
            </p:nvGraphicFramePr>
            <p:xfrm>
              <a:off x="11511559" y="369312"/>
              <a:ext cx="478976" cy="259147"/>
            </p:xfrm>
            <a:graphic>
              <a:graphicData uri="http://schemas.microsoft.com/office/drawing/2017/model3d">
                <am3d:model3d r:embed="rId5">
                  <am3d:spPr>
                    <a:xfrm>
                      <a:off x="0" y="0"/>
                      <a:ext cx="478976" cy="259147"/>
                    </a:xfrm>
                    <a:prstGeom prst="rect">
                      <a:avLst/>
                    </a:prstGeom>
                  </am3d:spPr>
                  <am3d:camera>
                    <am3d:pos x="0" y="0" z="68353972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6871160" d="1000000"/>
                    <am3d:preTrans dx="-41401235" dy="-29230737" dz="-49475744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6"/>
                  </am3d:raster>
                  <am3d:objViewport viewportSz="705524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4" name="Modelo 3D 3">
                <a:extLst>
                  <a:ext uri="{FF2B5EF4-FFF2-40B4-BE49-F238E27FC236}">
                    <a16:creationId xmlns:a16="http://schemas.microsoft.com/office/drawing/2014/main" id="{830C096C-6683-4795-A9FA-1B8F40CE0454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1511559" y="369312"/>
                <a:ext cx="478976" cy="259147"/>
              </a:xfrm>
              <a:prstGeom prst="rect">
                <a:avLst/>
              </a:prstGeom>
            </p:spPr>
          </p:pic>
        </mc:Fallback>
      </mc:AlternateContent>
      <p:cxnSp>
        <p:nvCxnSpPr>
          <p:cNvPr id="5" name="Conexão reta 4">
            <a:extLst>
              <a:ext uri="{FF2B5EF4-FFF2-40B4-BE49-F238E27FC236}">
                <a16:creationId xmlns:a16="http://schemas.microsoft.com/office/drawing/2014/main" id="{5A77E305-FF8F-4AC8-9E31-2F09D7817458}"/>
              </a:ext>
            </a:extLst>
          </p:cNvPr>
          <p:cNvCxnSpPr>
            <a:endCxn id="4" idx="1"/>
          </p:cNvCxnSpPr>
          <p:nvPr/>
        </p:nvCxnSpPr>
        <p:spPr>
          <a:xfrm>
            <a:off x="482321" y="498885"/>
            <a:ext cx="11029238" cy="1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graphicFrame>
        <p:nvGraphicFramePr>
          <p:cNvPr id="10" name="Objeto 9">
            <a:extLst>
              <a:ext uri="{FF2B5EF4-FFF2-40B4-BE49-F238E27FC236}">
                <a16:creationId xmlns:a16="http://schemas.microsoft.com/office/drawing/2014/main" id="{09AF02A6-6BDF-435A-871C-73B1B50914B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02246348"/>
              </p:ext>
            </p:extLst>
          </p:nvPr>
        </p:nvGraphicFramePr>
        <p:xfrm>
          <a:off x="218314" y="1692658"/>
          <a:ext cx="5828044" cy="23120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3" name="Document" r:id="rId7" imgW="5402356" imgH="2143795" progId="Word.Document.12">
                  <p:embed/>
                </p:oleObj>
              </mc:Choice>
              <mc:Fallback>
                <p:oleObj name="Document" r:id="rId7" imgW="5402356" imgH="2143795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218314" y="1692658"/>
                        <a:ext cx="5828044" cy="231203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CaixaDeTexto 11">
            <a:extLst>
              <a:ext uri="{FF2B5EF4-FFF2-40B4-BE49-F238E27FC236}">
                <a16:creationId xmlns:a16="http://schemas.microsoft.com/office/drawing/2014/main" id="{F9617966-19DB-49DC-A46A-536C6B6C04A8}"/>
              </a:ext>
            </a:extLst>
          </p:cNvPr>
          <p:cNvSpPr txBox="1"/>
          <p:nvPr/>
        </p:nvSpPr>
        <p:spPr>
          <a:xfrm>
            <a:off x="87685" y="1412276"/>
            <a:ext cx="611944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/>
              <a:t>Characterization of WW1 and WW2</a:t>
            </a:r>
            <a:endParaRPr lang="pt-PT" sz="1200" dirty="0"/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618CAD4B-BCEB-4993-8467-FC1B5A5CC43E}"/>
              </a:ext>
            </a:extLst>
          </p:cNvPr>
          <p:cNvSpPr txBox="1"/>
          <p:nvPr/>
        </p:nvSpPr>
        <p:spPr>
          <a:xfrm>
            <a:off x="0" y="596886"/>
            <a:ext cx="9545934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/>
              <a:t>Two different winery wastewaters (WW) were studied, and different physical–chemical parameters were monitored in order to characterize the WW, including the chemical oxygen demand (COD), the biochemical oxygen demand (BOD</a:t>
            </a:r>
            <a:r>
              <a:rPr lang="en-US" sz="1400" baseline="-25000" dirty="0"/>
              <a:t>5</a:t>
            </a:r>
            <a:r>
              <a:rPr lang="en-US" sz="1400" dirty="0"/>
              <a:t>), the total organic carbon (TOC) and the total polyphenols. </a:t>
            </a:r>
            <a:endParaRPr lang="pt-PT" sz="1400" dirty="0"/>
          </a:p>
        </p:txBody>
      </p:sp>
      <p:pic>
        <p:nvPicPr>
          <p:cNvPr id="17" name="Imagem 16">
            <a:extLst>
              <a:ext uri="{FF2B5EF4-FFF2-40B4-BE49-F238E27FC236}">
                <a16:creationId xmlns:a16="http://schemas.microsoft.com/office/drawing/2014/main" id="{95C0A051-CB52-4786-9052-84A7A9972EF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84256" y="5294198"/>
            <a:ext cx="1785223" cy="1150045"/>
          </a:xfrm>
          <a:prstGeom prst="rect">
            <a:avLst/>
          </a:prstGeom>
        </p:spPr>
      </p:pic>
      <p:graphicFrame>
        <p:nvGraphicFramePr>
          <p:cNvPr id="18" name="Diagrama 17">
            <a:extLst>
              <a:ext uri="{FF2B5EF4-FFF2-40B4-BE49-F238E27FC236}">
                <a16:creationId xmlns:a16="http://schemas.microsoft.com/office/drawing/2014/main" id="{7B03C1F8-2ECD-4DF0-9010-F965BBF7678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33104051"/>
              </p:ext>
            </p:extLst>
          </p:nvPr>
        </p:nvGraphicFramePr>
        <p:xfrm>
          <a:off x="327173" y="3864017"/>
          <a:ext cx="3228258" cy="15005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sp>
        <p:nvSpPr>
          <p:cNvPr id="19" name="CaixaDeTexto 18">
            <a:extLst>
              <a:ext uri="{FF2B5EF4-FFF2-40B4-BE49-F238E27FC236}">
                <a16:creationId xmlns:a16="http://schemas.microsoft.com/office/drawing/2014/main" id="{8AD943B7-5FFF-4BD7-848F-BAA0E34DE4A0}"/>
              </a:ext>
            </a:extLst>
          </p:cNvPr>
          <p:cNvSpPr txBox="1"/>
          <p:nvPr/>
        </p:nvSpPr>
        <p:spPr>
          <a:xfrm>
            <a:off x="1115724" y="6488668"/>
            <a:ext cx="13222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dirty="0"/>
              <a:t>CFD </a:t>
            </a:r>
            <a:r>
              <a:rPr lang="pt-PT" dirty="0" err="1"/>
              <a:t>process</a:t>
            </a:r>
            <a:endParaRPr lang="pt-PT" dirty="0"/>
          </a:p>
        </p:txBody>
      </p:sp>
      <p:sp>
        <p:nvSpPr>
          <p:cNvPr id="20" name="Seta: Entalhada Para a Direita 19">
            <a:extLst>
              <a:ext uri="{FF2B5EF4-FFF2-40B4-BE49-F238E27FC236}">
                <a16:creationId xmlns:a16="http://schemas.microsoft.com/office/drawing/2014/main" id="{E7D85F91-2E2B-45D5-AE99-1453B8DDB32B}"/>
              </a:ext>
            </a:extLst>
          </p:cNvPr>
          <p:cNvSpPr/>
          <p:nvPr/>
        </p:nvSpPr>
        <p:spPr>
          <a:xfrm>
            <a:off x="2863780" y="5004079"/>
            <a:ext cx="1034980" cy="522514"/>
          </a:xfrm>
          <a:prstGeom prst="notchedRightArrow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22" name="Modelo 3D 21">
                <a:extLst>
                  <a:ext uri="{FF2B5EF4-FFF2-40B4-BE49-F238E27FC236}">
                    <a16:creationId xmlns:a16="http://schemas.microsoft.com/office/drawing/2014/main" id="{72898740-6EB4-45C1-A670-9572BE77C71D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92785568"/>
                  </p:ext>
                </p:extLst>
              </p:nvPr>
            </p:nvGraphicFramePr>
            <p:xfrm>
              <a:off x="5119675" y="5430901"/>
              <a:ext cx="305902" cy="305902"/>
            </p:xfrm>
            <a:graphic>
              <a:graphicData uri="http://schemas.microsoft.com/office/drawing/2017/model3d">
                <am3d:model3d r:embed="rId15">
                  <am3d:spPr>
                    <a:xfrm>
                      <a:off x="0" y="0"/>
                      <a:ext cx="305902" cy="305902"/>
                    </a:xfrm>
                    <a:prstGeom prst="rect">
                      <a:avLst/>
                    </a:prstGeom>
                  </am3d:spPr>
                  <am3d:camera>
                    <am3d:pos x="0" y="0" z="81469202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20216606" d="1000000"/>
                    <am3d:preTrans dx="-158494108" dy="-45759721" dz="-200349323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16"/>
                  </am3d:raster>
                  <am3d:objViewport viewportSz="446784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22" name="Modelo 3D 21">
                <a:extLst>
                  <a:ext uri="{FF2B5EF4-FFF2-40B4-BE49-F238E27FC236}">
                    <a16:creationId xmlns:a16="http://schemas.microsoft.com/office/drawing/2014/main" id="{72898740-6EB4-45C1-A670-9572BE77C71D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5119675" y="5430901"/>
                <a:ext cx="305902" cy="305902"/>
              </a:xfrm>
              <a:prstGeom prst="rect">
                <a:avLst/>
              </a:prstGeom>
            </p:spPr>
          </p:pic>
        </mc:Fallback>
      </mc:AlternateContent>
      <p:sp>
        <p:nvSpPr>
          <p:cNvPr id="23" name="CaixaDeTexto 22">
            <a:extLst>
              <a:ext uri="{FF2B5EF4-FFF2-40B4-BE49-F238E27FC236}">
                <a16:creationId xmlns:a16="http://schemas.microsoft.com/office/drawing/2014/main" id="{D6279BDE-5075-48A0-90DC-96D01E084B32}"/>
              </a:ext>
            </a:extLst>
          </p:cNvPr>
          <p:cNvSpPr txBox="1"/>
          <p:nvPr/>
        </p:nvSpPr>
        <p:spPr>
          <a:xfrm>
            <a:off x="5068513" y="5437671"/>
            <a:ext cx="41549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1200" dirty="0"/>
              <a:t>KPS</a:t>
            </a: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24" name="Modelo 3D 23">
                <a:extLst>
                  <a:ext uri="{FF2B5EF4-FFF2-40B4-BE49-F238E27FC236}">
                    <a16:creationId xmlns:a16="http://schemas.microsoft.com/office/drawing/2014/main" id="{34FE8648-B552-401D-9A4A-7CA19BCE0682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391090181"/>
                  </p:ext>
                </p:extLst>
              </p:nvPr>
            </p:nvGraphicFramePr>
            <p:xfrm>
              <a:off x="5268691" y="5842428"/>
              <a:ext cx="305902" cy="305902"/>
            </p:xfrm>
            <a:graphic>
              <a:graphicData uri="http://schemas.microsoft.com/office/drawing/2017/model3d">
                <am3d:model3d r:embed="rId15">
                  <am3d:spPr>
                    <a:xfrm>
                      <a:off x="0" y="0"/>
                      <a:ext cx="305902" cy="305902"/>
                    </a:xfrm>
                    <a:prstGeom prst="rect">
                      <a:avLst/>
                    </a:prstGeom>
                  </am3d:spPr>
                  <am3d:camera>
                    <am3d:pos x="0" y="0" z="81469202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20216606" d="1000000"/>
                    <am3d:preTrans dx="-158494108" dy="-45759721" dz="-200349323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16"/>
                  </am3d:raster>
                  <am3d:objViewport viewportSz="446784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24" name="Modelo 3D 23">
                <a:extLst>
                  <a:ext uri="{FF2B5EF4-FFF2-40B4-BE49-F238E27FC236}">
                    <a16:creationId xmlns:a16="http://schemas.microsoft.com/office/drawing/2014/main" id="{34FE8648-B552-401D-9A4A-7CA19BCE068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5268691" y="5842428"/>
                <a:ext cx="305902" cy="305902"/>
              </a:xfrm>
              <a:prstGeom prst="rect">
                <a:avLst/>
              </a:prstGeom>
            </p:spPr>
          </p:pic>
        </mc:Fallback>
      </mc:AlternateContent>
      <p:sp>
        <p:nvSpPr>
          <p:cNvPr id="25" name="CaixaDeTexto 24">
            <a:extLst>
              <a:ext uri="{FF2B5EF4-FFF2-40B4-BE49-F238E27FC236}">
                <a16:creationId xmlns:a16="http://schemas.microsoft.com/office/drawing/2014/main" id="{05D5C360-D73A-4623-8FD3-592F7E54D7A6}"/>
              </a:ext>
            </a:extLst>
          </p:cNvPr>
          <p:cNvSpPr txBox="1"/>
          <p:nvPr/>
        </p:nvSpPr>
        <p:spPr>
          <a:xfrm>
            <a:off x="5217529" y="5849198"/>
            <a:ext cx="41549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1200" dirty="0"/>
              <a:t>KPS</a:t>
            </a: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26" name="Modelo 3D 25">
                <a:extLst>
                  <a:ext uri="{FF2B5EF4-FFF2-40B4-BE49-F238E27FC236}">
                    <a16:creationId xmlns:a16="http://schemas.microsoft.com/office/drawing/2014/main" id="{E9129AFF-E09F-40A7-B76C-1736F6F852A2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292558074"/>
                  </p:ext>
                </p:extLst>
              </p:nvPr>
            </p:nvGraphicFramePr>
            <p:xfrm>
              <a:off x="4755339" y="5835658"/>
              <a:ext cx="305902" cy="305902"/>
            </p:xfrm>
            <a:graphic>
              <a:graphicData uri="http://schemas.microsoft.com/office/drawing/2017/model3d">
                <am3d:model3d r:embed="rId15">
                  <am3d:spPr>
                    <a:xfrm>
                      <a:off x="0" y="0"/>
                      <a:ext cx="305902" cy="305902"/>
                    </a:xfrm>
                    <a:prstGeom prst="rect">
                      <a:avLst/>
                    </a:prstGeom>
                  </am3d:spPr>
                  <am3d:camera>
                    <am3d:pos x="0" y="0" z="81469202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20216606" d="1000000"/>
                    <am3d:preTrans dx="-158494108" dy="-45759721" dz="-200349323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16"/>
                  </am3d:raster>
                  <am3d:objViewport viewportSz="446784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26" name="Modelo 3D 25">
                <a:extLst>
                  <a:ext uri="{FF2B5EF4-FFF2-40B4-BE49-F238E27FC236}">
                    <a16:creationId xmlns:a16="http://schemas.microsoft.com/office/drawing/2014/main" id="{E9129AFF-E09F-40A7-B76C-1736F6F852A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4755339" y="5835658"/>
                <a:ext cx="305902" cy="305902"/>
              </a:xfrm>
              <a:prstGeom prst="rect">
                <a:avLst/>
              </a:prstGeom>
            </p:spPr>
          </p:pic>
        </mc:Fallback>
      </mc:AlternateContent>
      <p:sp>
        <p:nvSpPr>
          <p:cNvPr id="27" name="CaixaDeTexto 26">
            <a:extLst>
              <a:ext uri="{FF2B5EF4-FFF2-40B4-BE49-F238E27FC236}">
                <a16:creationId xmlns:a16="http://schemas.microsoft.com/office/drawing/2014/main" id="{E2362EDB-EB23-4070-8937-01CAB7A1C20C}"/>
              </a:ext>
            </a:extLst>
          </p:cNvPr>
          <p:cNvSpPr txBox="1"/>
          <p:nvPr/>
        </p:nvSpPr>
        <p:spPr>
          <a:xfrm>
            <a:off x="4698306" y="5842428"/>
            <a:ext cx="41549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1200" dirty="0"/>
              <a:t>KPS</a:t>
            </a: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28" name="Modelo 3D 27">
                <a:extLst>
                  <a:ext uri="{FF2B5EF4-FFF2-40B4-BE49-F238E27FC236}">
                    <a16:creationId xmlns:a16="http://schemas.microsoft.com/office/drawing/2014/main" id="{5A964C19-D753-416B-9411-AD3350B45385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024093493"/>
                  </p:ext>
                </p:extLst>
              </p:nvPr>
            </p:nvGraphicFramePr>
            <p:xfrm>
              <a:off x="3764657" y="5887938"/>
              <a:ext cx="330192" cy="375961"/>
            </p:xfrm>
            <a:graphic>
              <a:graphicData uri="http://schemas.microsoft.com/office/drawing/2017/model3d">
                <am3d:model3d r:embed="rId17">
                  <am3d:spPr>
                    <a:xfrm>
                      <a:off x="0" y="0"/>
                      <a:ext cx="330192" cy="375961"/>
                    </a:xfrm>
                    <a:prstGeom prst="rect">
                      <a:avLst/>
                    </a:prstGeom>
                  </am3d:spPr>
                  <am3d:camera>
                    <am3d:pos x="0" y="0" z="74965321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20909888" d="1000000"/>
                    <am3d:preTrans dx="30514953" dy="-121258300" dz="-150561498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18"/>
                  </am3d:raster>
                  <am3d:objViewport viewportSz="620063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28" name="Modelo 3D 27">
                <a:extLst>
                  <a:ext uri="{FF2B5EF4-FFF2-40B4-BE49-F238E27FC236}">
                    <a16:creationId xmlns:a16="http://schemas.microsoft.com/office/drawing/2014/main" id="{5A964C19-D753-416B-9411-AD3350B4538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3764657" y="5887938"/>
                <a:ext cx="330192" cy="375961"/>
              </a:xfrm>
              <a:prstGeom prst="rect">
                <a:avLst/>
              </a:prstGeom>
            </p:spPr>
          </p:pic>
        </mc:Fallback>
      </mc:AlternateContent>
      <p:sp>
        <p:nvSpPr>
          <p:cNvPr id="29" name="CaixaDeTexto 28">
            <a:extLst>
              <a:ext uri="{FF2B5EF4-FFF2-40B4-BE49-F238E27FC236}">
                <a16:creationId xmlns:a16="http://schemas.microsoft.com/office/drawing/2014/main" id="{0602B6E3-C3CB-4FC8-AF7F-A21E2BB660C5}"/>
              </a:ext>
            </a:extLst>
          </p:cNvPr>
          <p:cNvSpPr txBox="1"/>
          <p:nvPr/>
        </p:nvSpPr>
        <p:spPr>
          <a:xfrm>
            <a:off x="3720681" y="5928956"/>
            <a:ext cx="46852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200" dirty="0"/>
              <a:t>Fe</a:t>
            </a:r>
            <a:r>
              <a:rPr lang="pt-PT" sz="1200" baseline="30000" dirty="0"/>
              <a:t>2+</a:t>
            </a:r>
            <a:endParaRPr lang="pt-PT" sz="1200" dirty="0"/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30" name="Modelo 3D 29">
                <a:extLst>
                  <a:ext uri="{FF2B5EF4-FFF2-40B4-BE49-F238E27FC236}">
                    <a16:creationId xmlns:a16="http://schemas.microsoft.com/office/drawing/2014/main" id="{77C77C3A-7843-4542-A235-87A2F8F6800A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540769083"/>
                  </p:ext>
                </p:extLst>
              </p:nvPr>
            </p:nvGraphicFramePr>
            <p:xfrm>
              <a:off x="4044795" y="6148330"/>
              <a:ext cx="330192" cy="375961"/>
            </p:xfrm>
            <a:graphic>
              <a:graphicData uri="http://schemas.microsoft.com/office/drawing/2017/model3d">
                <am3d:model3d r:embed="rId17">
                  <am3d:spPr>
                    <a:xfrm>
                      <a:off x="0" y="0"/>
                      <a:ext cx="330192" cy="375961"/>
                    </a:xfrm>
                    <a:prstGeom prst="rect">
                      <a:avLst/>
                    </a:prstGeom>
                  </am3d:spPr>
                  <am3d:camera>
                    <am3d:pos x="0" y="0" z="74965321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20909888" d="1000000"/>
                    <am3d:preTrans dx="30514953" dy="-121258300" dz="-150561498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18"/>
                  </am3d:raster>
                  <am3d:objViewport viewportSz="620063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30" name="Modelo 3D 29">
                <a:extLst>
                  <a:ext uri="{FF2B5EF4-FFF2-40B4-BE49-F238E27FC236}">
                    <a16:creationId xmlns:a16="http://schemas.microsoft.com/office/drawing/2014/main" id="{77C77C3A-7843-4542-A235-87A2F8F6800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4044795" y="6148330"/>
                <a:ext cx="330192" cy="375961"/>
              </a:xfrm>
              <a:prstGeom prst="rect">
                <a:avLst/>
              </a:prstGeom>
            </p:spPr>
          </p:pic>
        </mc:Fallback>
      </mc:AlternateContent>
      <p:sp>
        <p:nvSpPr>
          <p:cNvPr id="31" name="CaixaDeTexto 30">
            <a:extLst>
              <a:ext uri="{FF2B5EF4-FFF2-40B4-BE49-F238E27FC236}">
                <a16:creationId xmlns:a16="http://schemas.microsoft.com/office/drawing/2014/main" id="{D5F56FC7-CAAE-4629-8D8D-FFF06DEDF7AC}"/>
              </a:ext>
            </a:extLst>
          </p:cNvPr>
          <p:cNvSpPr txBox="1"/>
          <p:nvPr/>
        </p:nvSpPr>
        <p:spPr>
          <a:xfrm>
            <a:off x="4000820" y="6189348"/>
            <a:ext cx="4310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200" dirty="0"/>
              <a:t>Fe</a:t>
            </a:r>
            <a:r>
              <a:rPr lang="pt-PT" sz="1200" baseline="30000" dirty="0"/>
              <a:t>2+</a:t>
            </a:r>
            <a:endParaRPr lang="pt-PT" sz="1200" dirty="0"/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32" name="Modelo 3D 31">
                <a:extLst>
                  <a:ext uri="{FF2B5EF4-FFF2-40B4-BE49-F238E27FC236}">
                    <a16:creationId xmlns:a16="http://schemas.microsoft.com/office/drawing/2014/main" id="{7D78302B-AACD-4463-AEB9-0DBBDAA2D770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075648874"/>
                  </p:ext>
                </p:extLst>
              </p:nvPr>
            </p:nvGraphicFramePr>
            <p:xfrm>
              <a:off x="3954943" y="5373839"/>
              <a:ext cx="330192" cy="375961"/>
            </p:xfrm>
            <a:graphic>
              <a:graphicData uri="http://schemas.microsoft.com/office/drawing/2017/model3d">
                <am3d:model3d r:embed="rId17">
                  <am3d:spPr>
                    <a:xfrm>
                      <a:off x="0" y="0"/>
                      <a:ext cx="330192" cy="375961"/>
                    </a:xfrm>
                    <a:prstGeom prst="rect">
                      <a:avLst/>
                    </a:prstGeom>
                  </am3d:spPr>
                  <am3d:camera>
                    <am3d:pos x="0" y="0" z="74965321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20909888" d="1000000"/>
                    <am3d:preTrans dx="30514953" dy="-121258300" dz="-150561498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18"/>
                  </am3d:raster>
                  <am3d:objViewport viewportSz="620063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32" name="Modelo 3D 31">
                <a:extLst>
                  <a:ext uri="{FF2B5EF4-FFF2-40B4-BE49-F238E27FC236}">
                    <a16:creationId xmlns:a16="http://schemas.microsoft.com/office/drawing/2014/main" id="{7D78302B-AACD-4463-AEB9-0DBBDAA2D770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3954943" y="5373839"/>
                <a:ext cx="330192" cy="375961"/>
              </a:xfrm>
              <a:prstGeom prst="rect">
                <a:avLst/>
              </a:prstGeom>
            </p:spPr>
          </p:pic>
        </mc:Fallback>
      </mc:AlternateContent>
      <p:sp>
        <p:nvSpPr>
          <p:cNvPr id="33" name="CaixaDeTexto 32">
            <a:extLst>
              <a:ext uri="{FF2B5EF4-FFF2-40B4-BE49-F238E27FC236}">
                <a16:creationId xmlns:a16="http://schemas.microsoft.com/office/drawing/2014/main" id="{5ED6A990-5AD4-4A8F-BB55-91AE842017A6}"/>
              </a:ext>
            </a:extLst>
          </p:cNvPr>
          <p:cNvSpPr txBox="1"/>
          <p:nvPr/>
        </p:nvSpPr>
        <p:spPr>
          <a:xfrm>
            <a:off x="3910967" y="5414857"/>
            <a:ext cx="46852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200" dirty="0"/>
              <a:t>Fe</a:t>
            </a:r>
            <a:r>
              <a:rPr lang="pt-PT" sz="1200" baseline="30000" dirty="0"/>
              <a:t>2+</a:t>
            </a:r>
            <a:endParaRPr lang="pt-PT" sz="1200" dirty="0"/>
          </a:p>
        </p:txBody>
      </p:sp>
      <p:sp>
        <p:nvSpPr>
          <p:cNvPr id="34" name="CaixaDeTexto 33">
            <a:extLst>
              <a:ext uri="{FF2B5EF4-FFF2-40B4-BE49-F238E27FC236}">
                <a16:creationId xmlns:a16="http://schemas.microsoft.com/office/drawing/2014/main" id="{D1738F15-3681-4D2F-A7B4-177CDB49F42F}"/>
              </a:ext>
            </a:extLst>
          </p:cNvPr>
          <p:cNvSpPr txBox="1"/>
          <p:nvPr/>
        </p:nvSpPr>
        <p:spPr>
          <a:xfrm>
            <a:off x="4365299" y="6486335"/>
            <a:ext cx="8874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dirty="0"/>
              <a:t>SR-AOP</a:t>
            </a:r>
          </a:p>
        </p:txBody>
      </p:sp>
      <p:sp>
        <p:nvSpPr>
          <p:cNvPr id="39" name="CaixaDeTexto 38">
            <a:extLst>
              <a:ext uri="{FF2B5EF4-FFF2-40B4-BE49-F238E27FC236}">
                <a16:creationId xmlns:a16="http://schemas.microsoft.com/office/drawing/2014/main" id="{CEA59DFB-69F2-463B-97FD-8AD6AB43928F}"/>
              </a:ext>
            </a:extLst>
          </p:cNvPr>
          <p:cNvSpPr txBox="1"/>
          <p:nvPr/>
        </p:nvSpPr>
        <p:spPr>
          <a:xfrm>
            <a:off x="7430864" y="1550775"/>
            <a:ext cx="432018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PT" sz="1400" b="1" dirty="0" err="1"/>
              <a:t>Coagulation-flocculation-decantation</a:t>
            </a:r>
            <a:r>
              <a:rPr lang="pt-PT" sz="1400" b="1" dirty="0"/>
              <a:t> </a:t>
            </a:r>
            <a:r>
              <a:rPr lang="pt-PT" sz="1400" b="1" dirty="0" err="1"/>
              <a:t>Set-up</a:t>
            </a:r>
            <a:endParaRPr lang="pt-PT" sz="1400" b="1" dirty="0"/>
          </a:p>
        </p:txBody>
      </p:sp>
      <p:graphicFrame>
        <p:nvGraphicFramePr>
          <p:cNvPr id="41" name="Diagrama 40">
            <a:extLst>
              <a:ext uri="{FF2B5EF4-FFF2-40B4-BE49-F238E27FC236}">
                <a16:creationId xmlns:a16="http://schemas.microsoft.com/office/drawing/2014/main" id="{337B77C6-FF94-475A-A0B1-C62EC9A4E2C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7655859"/>
              </p:ext>
            </p:extLst>
          </p:nvPr>
        </p:nvGraphicFramePr>
        <p:xfrm>
          <a:off x="6479232" y="2289003"/>
          <a:ext cx="5686572" cy="8074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9" r:lo="rId20" r:qs="rId21" r:cs="rId22"/>
          </a:graphicData>
        </a:graphic>
      </p:graphicFrame>
      <p:sp>
        <p:nvSpPr>
          <p:cNvPr id="43" name="CaixaDeTexto 42">
            <a:extLst>
              <a:ext uri="{FF2B5EF4-FFF2-40B4-BE49-F238E27FC236}">
                <a16:creationId xmlns:a16="http://schemas.microsoft.com/office/drawing/2014/main" id="{112132BC-44FF-4F77-8CFF-A0FC616F872C}"/>
              </a:ext>
            </a:extLst>
          </p:cNvPr>
          <p:cNvSpPr txBox="1"/>
          <p:nvPr/>
        </p:nvSpPr>
        <p:spPr>
          <a:xfrm>
            <a:off x="6672105" y="1766001"/>
            <a:ext cx="549369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/>
              <a:t>The coagulation-flocculation-decantation experiments were performed in a conventional model jar-Test apparatus</a:t>
            </a:r>
            <a:endParaRPr lang="pt-PT" sz="1400" dirty="0"/>
          </a:p>
        </p:txBody>
      </p:sp>
      <p:sp>
        <p:nvSpPr>
          <p:cNvPr id="45" name="CaixaDeTexto 44">
            <a:extLst>
              <a:ext uri="{FF2B5EF4-FFF2-40B4-BE49-F238E27FC236}">
                <a16:creationId xmlns:a16="http://schemas.microsoft.com/office/drawing/2014/main" id="{C0ADC2CF-F548-46F0-9B7F-E30D4BCFA2F6}"/>
              </a:ext>
            </a:extLst>
          </p:cNvPr>
          <p:cNvSpPr txBox="1"/>
          <p:nvPr/>
        </p:nvSpPr>
        <p:spPr>
          <a:xfrm>
            <a:off x="7863236" y="3219147"/>
            <a:ext cx="311143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PT" sz="1400" b="1" dirty="0"/>
              <a:t>Sulfate radical </a:t>
            </a:r>
            <a:r>
              <a:rPr lang="pt-PT" sz="1400" b="1" dirty="0" err="1"/>
              <a:t>oxidation</a:t>
            </a:r>
            <a:r>
              <a:rPr lang="pt-PT" sz="1400" b="1" dirty="0"/>
              <a:t> </a:t>
            </a:r>
            <a:r>
              <a:rPr lang="pt-PT" sz="1400" b="1" dirty="0" err="1"/>
              <a:t>Set-up</a:t>
            </a:r>
            <a:endParaRPr lang="pt-PT" sz="1400" b="1" dirty="0"/>
          </a:p>
        </p:txBody>
      </p:sp>
      <p:sp>
        <p:nvSpPr>
          <p:cNvPr id="47" name="CaixaDeTexto 46">
            <a:extLst>
              <a:ext uri="{FF2B5EF4-FFF2-40B4-BE49-F238E27FC236}">
                <a16:creationId xmlns:a16="http://schemas.microsoft.com/office/drawing/2014/main" id="{2CDD7E80-F124-462B-BFA9-8EA301FF73A6}"/>
              </a:ext>
            </a:extLst>
          </p:cNvPr>
          <p:cNvSpPr txBox="1"/>
          <p:nvPr/>
        </p:nvSpPr>
        <p:spPr>
          <a:xfrm>
            <a:off x="6669306" y="3488294"/>
            <a:ext cx="5496498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400" dirty="0"/>
              <a:t>The oxidation process was optimized by application of a Box-Behnken design of Re-</a:t>
            </a:r>
            <a:r>
              <a:rPr lang="en-US" sz="1400" dirty="0" err="1"/>
              <a:t>sponse</a:t>
            </a:r>
            <a:r>
              <a:rPr lang="en-US" sz="1400" dirty="0"/>
              <a:t> Surface Methodology. In the Box-Behnken, three variables were studied (SPS, Fe</a:t>
            </a:r>
            <a:r>
              <a:rPr lang="en-US" sz="1400" baseline="30000" dirty="0"/>
              <a:t>2+</a:t>
            </a:r>
            <a:r>
              <a:rPr lang="en-US" sz="1400" dirty="0"/>
              <a:t> and HA) under three levels for a total of 15 assays, under fixed conditions as follows: pH = 3.0, Temperature = 298 K, time = 300 min</a:t>
            </a:r>
            <a:endParaRPr lang="pt-PT" sz="1400" dirty="0"/>
          </a:p>
        </p:txBody>
      </p:sp>
      <p:graphicFrame>
        <p:nvGraphicFramePr>
          <p:cNvPr id="48" name="Objeto 47">
            <a:extLst>
              <a:ext uri="{FF2B5EF4-FFF2-40B4-BE49-F238E27FC236}">
                <a16:creationId xmlns:a16="http://schemas.microsoft.com/office/drawing/2014/main" id="{A3CD0718-2D49-4F17-80D3-20B7D0F8351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82618530"/>
              </p:ext>
            </p:extLst>
          </p:nvPr>
        </p:nvGraphicFramePr>
        <p:xfrm>
          <a:off x="6669306" y="5404430"/>
          <a:ext cx="5496498" cy="1039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4" name="Document" r:id="rId24" imgW="6648859" imgH="1040038" progId="Word.Document.12">
                  <p:embed/>
                </p:oleObj>
              </mc:Choice>
              <mc:Fallback>
                <p:oleObj name="Document" r:id="rId24" imgW="6648859" imgH="1040038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5"/>
                      <a:stretch>
                        <a:fillRect/>
                      </a:stretch>
                    </p:blipFill>
                    <p:spPr>
                      <a:xfrm>
                        <a:off x="6669306" y="5404430"/>
                        <a:ext cx="5496498" cy="10398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0" name="CaixaDeTexto 49">
            <a:extLst>
              <a:ext uri="{FF2B5EF4-FFF2-40B4-BE49-F238E27FC236}">
                <a16:creationId xmlns:a16="http://schemas.microsoft.com/office/drawing/2014/main" id="{D443B6CB-5F9D-44F2-8871-A3C8F7E6F1EC}"/>
              </a:ext>
            </a:extLst>
          </p:cNvPr>
          <p:cNvSpPr txBox="1"/>
          <p:nvPr/>
        </p:nvSpPr>
        <p:spPr>
          <a:xfrm>
            <a:off x="6644390" y="5106217"/>
            <a:ext cx="433028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/>
              <a:t>Values of operating parameters at 3 levels in Box-Behnken design</a:t>
            </a:r>
            <a:endParaRPr lang="pt-PT" sz="1200" dirty="0"/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36" name="Modelo 3D 35">
                <a:extLst>
                  <a:ext uri="{FF2B5EF4-FFF2-40B4-BE49-F238E27FC236}">
                    <a16:creationId xmlns:a16="http://schemas.microsoft.com/office/drawing/2014/main" id="{DA1817BB-3FBC-44F2-9C4E-D7C5FE28CDEE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019113432"/>
                  </p:ext>
                </p:extLst>
              </p:nvPr>
            </p:nvGraphicFramePr>
            <p:xfrm>
              <a:off x="4019611" y="4142832"/>
              <a:ext cx="1040493" cy="1053623"/>
            </p:xfrm>
            <a:graphic>
              <a:graphicData uri="http://schemas.microsoft.com/office/drawing/2017/model3d">
                <am3d:model3d r:embed="rId26">
                  <am3d:spPr>
                    <a:xfrm>
                      <a:off x="0" y="0"/>
                      <a:ext cx="1040493" cy="1053623"/>
                    </a:xfrm>
                    <a:prstGeom prst="rect">
                      <a:avLst/>
                    </a:prstGeom>
                  </am3d:spPr>
                  <am3d:camera>
                    <am3d:pos x="0" y="0" z="80238827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5478413" d="1000000"/>
                    <am3d:preTrans dx="12424492" dy="5906709" dz="-39447273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27"/>
                  </am3d:raster>
                  <am3d:objViewport viewportSz="1867636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36" name="Modelo 3D 35">
                <a:extLst>
                  <a:ext uri="{FF2B5EF4-FFF2-40B4-BE49-F238E27FC236}">
                    <a16:creationId xmlns:a16="http://schemas.microsoft.com/office/drawing/2014/main" id="{DA1817BB-3FBC-44F2-9C4E-D7C5FE28CDE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4019611" y="4142832"/>
                <a:ext cx="1040493" cy="1053623"/>
              </a:xfrm>
              <a:prstGeom prst="rect">
                <a:avLst/>
              </a:prstGeom>
            </p:spPr>
          </p:pic>
        </mc:Fallback>
      </mc:AlternateContent>
      <p:sp>
        <p:nvSpPr>
          <p:cNvPr id="35" name="CaixaDeTexto 34">
            <a:extLst>
              <a:ext uri="{FF2B5EF4-FFF2-40B4-BE49-F238E27FC236}">
                <a16:creationId xmlns:a16="http://schemas.microsoft.com/office/drawing/2014/main" id="{B1F56A9D-E23F-4BB5-A60C-AE3CDB1BF3CF}"/>
              </a:ext>
            </a:extLst>
          </p:cNvPr>
          <p:cNvSpPr txBox="1"/>
          <p:nvPr/>
        </p:nvSpPr>
        <p:spPr>
          <a:xfrm>
            <a:off x="4194464" y="4724112"/>
            <a:ext cx="7761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1200" dirty="0"/>
              <a:t>UV-A LED</a:t>
            </a:r>
          </a:p>
          <a:p>
            <a:pPr algn="ctr"/>
            <a:r>
              <a:rPr lang="pt-PT" sz="1200" dirty="0"/>
              <a:t>(365 </a:t>
            </a:r>
            <a:r>
              <a:rPr lang="pt-PT" sz="1200" dirty="0" err="1"/>
              <a:t>nm</a:t>
            </a:r>
            <a:r>
              <a:rPr lang="pt-PT" sz="1200" dirty="0"/>
              <a:t>)</a:t>
            </a:r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20D65E2E-723B-468F-86DC-6ADC85FC02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EA7C9-9F64-4A59-A615-A7C1653F7F0E}" type="slidenum">
              <a:rPr lang="pt-PT" smtClean="0"/>
              <a:t>6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2226127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23194254-75D9-4251-905C-B7EE4C09B142}"/>
              </a:ext>
            </a:extLst>
          </p:cNvPr>
          <p:cNvSpPr txBox="1"/>
          <p:nvPr/>
        </p:nvSpPr>
        <p:spPr>
          <a:xfrm>
            <a:off x="0" y="0"/>
            <a:ext cx="22725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Results and discussion</a:t>
            </a: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3" name="Modelo 3D 2">
                <a:extLst>
                  <a:ext uri="{FF2B5EF4-FFF2-40B4-BE49-F238E27FC236}">
                    <a16:creationId xmlns:a16="http://schemas.microsoft.com/office/drawing/2014/main" id="{571305B0-2776-40A9-BC90-A25240756126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4196795301"/>
                  </p:ext>
                </p:extLst>
              </p:nvPr>
            </p:nvGraphicFramePr>
            <p:xfrm>
              <a:off x="87685" y="369332"/>
              <a:ext cx="478976" cy="259127"/>
            </p:xfrm>
            <a:graphic>
              <a:graphicData uri="http://schemas.microsoft.com/office/drawing/2017/model3d">
                <am3d:model3d r:embed="rId3">
                  <am3d:spPr>
                    <a:xfrm>
                      <a:off x="0" y="0"/>
                      <a:ext cx="478976" cy="259127"/>
                    </a:xfrm>
                    <a:prstGeom prst="rect">
                      <a:avLst/>
                    </a:prstGeom>
                  </am3d:spPr>
                  <am3d:camera>
                    <am3d:pos x="0" y="0" z="68301517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6867034" d="1000000"/>
                    <am3d:preTrans dx="55875589" dy="-32107483" dz="-49446033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4"/>
                  </am3d:raster>
                  <am3d:objViewport viewportSz="705470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3" name="Modelo 3D 2">
                <a:extLst>
                  <a:ext uri="{FF2B5EF4-FFF2-40B4-BE49-F238E27FC236}">
                    <a16:creationId xmlns:a16="http://schemas.microsoft.com/office/drawing/2014/main" id="{571305B0-2776-40A9-BC90-A25240756126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7685" y="369332"/>
                <a:ext cx="478976" cy="25912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4" name="Modelo 3D 3">
                <a:extLst>
                  <a:ext uri="{FF2B5EF4-FFF2-40B4-BE49-F238E27FC236}">
                    <a16:creationId xmlns:a16="http://schemas.microsoft.com/office/drawing/2014/main" id="{A1EAC4EF-5E42-4FC2-9BFB-D97352B5ECCA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4180339366"/>
                  </p:ext>
                </p:extLst>
              </p:nvPr>
            </p:nvGraphicFramePr>
            <p:xfrm>
              <a:off x="11511559" y="369312"/>
              <a:ext cx="478976" cy="259147"/>
            </p:xfrm>
            <a:graphic>
              <a:graphicData uri="http://schemas.microsoft.com/office/drawing/2017/model3d">
                <am3d:model3d r:embed="rId5">
                  <am3d:spPr>
                    <a:xfrm>
                      <a:off x="0" y="0"/>
                      <a:ext cx="478976" cy="259147"/>
                    </a:xfrm>
                    <a:prstGeom prst="rect">
                      <a:avLst/>
                    </a:prstGeom>
                  </am3d:spPr>
                  <am3d:camera>
                    <am3d:pos x="0" y="0" z="68353972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6871160" d="1000000"/>
                    <am3d:preTrans dx="-41401235" dy="-29230737" dz="-49475744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6"/>
                  </am3d:raster>
                  <am3d:objViewport viewportSz="705524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4" name="Modelo 3D 3">
                <a:extLst>
                  <a:ext uri="{FF2B5EF4-FFF2-40B4-BE49-F238E27FC236}">
                    <a16:creationId xmlns:a16="http://schemas.microsoft.com/office/drawing/2014/main" id="{A1EAC4EF-5E42-4FC2-9BFB-D97352B5ECC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1511559" y="369312"/>
                <a:ext cx="478976" cy="259147"/>
              </a:xfrm>
              <a:prstGeom prst="rect">
                <a:avLst/>
              </a:prstGeom>
            </p:spPr>
          </p:pic>
        </mc:Fallback>
      </mc:AlternateContent>
      <p:cxnSp>
        <p:nvCxnSpPr>
          <p:cNvPr id="5" name="Conexão reta 4">
            <a:extLst>
              <a:ext uri="{FF2B5EF4-FFF2-40B4-BE49-F238E27FC236}">
                <a16:creationId xmlns:a16="http://schemas.microsoft.com/office/drawing/2014/main" id="{DED1DC3B-B07A-41A2-B6B9-D33DD421B36D}"/>
              </a:ext>
            </a:extLst>
          </p:cNvPr>
          <p:cNvCxnSpPr>
            <a:endCxn id="4" idx="1"/>
          </p:cNvCxnSpPr>
          <p:nvPr/>
        </p:nvCxnSpPr>
        <p:spPr>
          <a:xfrm>
            <a:off x="482321" y="498885"/>
            <a:ext cx="11029238" cy="1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7" name="CaixaDeTexto 6">
            <a:extLst>
              <a:ext uri="{FF2B5EF4-FFF2-40B4-BE49-F238E27FC236}">
                <a16:creationId xmlns:a16="http://schemas.microsoft.com/office/drawing/2014/main" id="{EB374519-D8CD-4079-B51F-61775CBE561B}"/>
              </a:ext>
            </a:extLst>
          </p:cNvPr>
          <p:cNvSpPr txBox="1"/>
          <p:nvPr/>
        </p:nvSpPr>
        <p:spPr>
          <a:xfrm>
            <a:off x="87684" y="758012"/>
            <a:ext cx="350962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PT" sz="28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Box-</a:t>
            </a:r>
            <a:r>
              <a:rPr lang="pt-PT" sz="28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Behnken</a:t>
            </a:r>
            <a:r>
              <a:rPr lang="pt-PT" sz="28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design</a:t>
            </a:r>
          </a:p>
        </p:txBody>
      </p:sp>
      <p:graphicFrame>
        <p:nvGraphicFramePr>
          <p:cNvPr id="11" name="Objeto 10">
            <a:extLst>
              <a:ext uri="{FF2B5EF4-FFF2-40B4-BE49-F238E27FC236}">
                <a16:creationId xmlns:a16="http://schemas.microsoft.com/office/drawing/2014/main" id="{0B8848DA-DF51-4A1A-BB11-7ECE4E50EB6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80072111"/>
              </p:ext>
            </p:extLst>
          </p:nvPr>
        </p:nvGraphicFramePr>
        <p:xfrm>
          <a:off x="87684" y="1669912"/>
          <a:ext cx="6648450" cy="29924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9" name="Document" r:id="rId7" imgW="6648859" imgH="2993033" progId="Word.Document.12">
                  <p:embed/>
                </p:oleObj>
              </mc:Choice>
              <mc:Fallback>
                <p:oleObj name="Document" r:id="rId7" imgW="6648859" imgH="2993033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87684" y="1669912"/>
                        <a:ext cx="6648450" cy="29924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Tabela 14">
            <a:extLst>
              <a:ext uri="{FF2B5EF4-FFF2-40B4-BE49-F238E27FC236}">
                <a16:creationId xmlns:a16="http://schemas.microsoft.com/office/drawing/2014/main" id="{8A3AD614-2393-4784-830B-6C503CDFD5B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93907885"/>
              </p:ext>
            </p:extLst>
          </p:nvPr>
        </p:nvGraphicFramePr>
        <p:xfrm>
          <a:off x="87684" y="5551348"/>
          <a:ext cx="6768636" cy="1097280"/>
        </p:xfrm>
        <a:graphic>
          <a:graphicData uri="http://schemas.openxmlformats.org/drawingml/2006/table">
            <a:tbl>
              <a:tblPr bandRow="1">
                <a:tableStyleId>{93296810-A885-4BE3-A3E7-6D5BEEA58F35}</a:tableStyleId>
              </a:tblPr>
              <a:tblGrid>
                <a:gridCol w="5668157">
                  <a:extLst>
                    <a:ext uri="{9D8B030D-6E8A-4147-A177-3AD203B41FA5}">
                      <a16:colId xmlns:a16="http://schemas.microsoft.com/office/drawing/2014/main" val="2014858390"/>
                    </a:ext>
                  </a:extLst>
                </a:gridCol>
                <a:gridCol w="1100479">
                  <a:extLst>
                    <a:ext uri="{9D8B030D-6E8A-4147-A177-3AD203B41FA5}">
                      <a16:colId xmlns:a16="http://schemas.microsoft.com/office/drawing/2014/main" val="146358701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pl-PL" sz="1000" dirty="0"/>
                        <a:t>TOC = 4.65 + 1.186 X1 – 2.99 X2 – 4.94 X3 – 0.01356 X1*X1 – 3.40 X2*X2 + 0.185 X3*X3 + 0.1568 X1*X2 – 0.0116 X1*X3 + 2.095 X2*X3</a:t>
                      </a:r>
                    </a:p>
                    <a:p>
                      <a:endParaRPr lang="pt-PT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sz="1000" dirty="0"/>
                        <a:t>(1)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469893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>
                          <a:solidFill>
                            <a:schemeClr val="tx1"/>
                          </a:solidFill>
                          <a:effectLst/>
                        </a:rPr>
                        <a:t>COD = 26.86 + 0.488 X</a:t>
                      </a:r>
                      <a:r>
                        <a:rPr lang="en-US" sz="1000" baseline="-25000" dirty="0"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  <a:r>
                        <a:rPr lang="en-US" sz="1000" dirty="0">
                          <a:solidFill>
                            <a:schemeClr val="tx1"/>
                          </a:solidFill>
                          <a:effectLst/>
                        </a:rPr>
                        <a:t> + 6.0 X</a:t>
                      </a:r>
                      <a:r>
                        <a:rPr lang="en-US" sz="1000" baseline="-25000" dirty="0"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  <a:r>
                        <a:rPr lang="en-US" sz="1000" dirty="0">
                          <a:solidFill>
                            <a:schemeClr val="tx1"/>
                          </a:solidFill>
                          <a:effectLst/>
                        </a:rPr>
                        <a:t> – 1.50 X</a:t>
                      </a:r>
                      <a:r>
                        <a:rPr lang="en-US" sz="1000" baseline="-25000" dirty="0">
                          <a:solidFill>
                            <a:schemeClr val="tx1"/>
                          </a:solidFill>
                          <a:effectLst/>
                        </a:rPr>
                        <a:t>3</a:t>
                      </a:r>
                      <a:r>
                        <a:rPr lang="en-US" sz="1000" dirty="0">
                          <a:solidFill>
                            <a:schemeClr val="tx1"/>
                          </a:solidFill>
                          <a:effectLst/>
                        </a:rPr>
                        <a:t> – 0.00463 X</a:t>
                      </a:r>
                      <a:r>
                        <a:rPr lang="en-US" sz="1000" baseline="-25000" dirty="0"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  <a:r>
                        <a:rPr lang="en-US" sz="1000" dirty="0">
                          <a:solidFill>
                            <a:schemeClr val="tx1"/>
                          </a:solidFill>
                          <a:effectLst/>
                        </a:rPr>
                        <a:t>*X</a:t>
                      </a:r>
                      <a:r>
                        <a:rPr lang="en-US" sz="1000" baseline="-25000" dirty="0"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  <a:r>
                        <a:rPr lang="en-US" sz="1000" dirty="0">
                          <a:solidFill>
                            <a:schemeClr val="tx1"/>
                          </a:solidFill>
                          <a:effectLst/>
                        </a:rPr>
                        <a:t> – 4.74 X</a:t>
                      </a:r>
                      <a:r>
                        <a:rPr lang="en-US" sz="1000" baseline="-25000" dirty="0"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  <a:r>
                        <a:rPr lang="en-US" sz="1000" dirty="0">
                          <a:solidFill>
                            <a:schemeClr val="tx1"/>
                          </a:solidFill>
                          <a:effectLst/>
                        </a:rPr>
                        <a:t>*X</a:t>
                      </a:r>
                      <a:r>
                        <a:rPr lang="en-US" sz="1000" baseline="-25000" dirty="0"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  <a:r>
                        <a:rPr lang="en-US" sz="1000" dirty="0">
                          <a:solidFill>
                            <a:schemeClr val="tx1"/>
                          </a:solidFill>
                          <a:effectLst/>
                        </a:rPr>
                        <a:t> – 0.152 X</a:t>
                      </a:r>
                      <a:r>
                        <a:rPr lang="en-US" sz="1000" baseline="-25000" dirty="0">
                          <a:solidFill>
                            <a:schemeClr val="tx1"/>
                          </a:solidFill>
                          <a:effectLst/>
                        </a:rPr>
                        <a:t>3</a:t>
                      </a:r>
                      <a:r>
                        <a:rPr lang="en-US" sz="1000" dirty="0">
                          <a:solidFill>
                            <a:schemeClr val="tx1"/>
                          </a:solidFill>
                          <a:effectLst/>
                        </a:rPr>
                        <a:t>*X</a:t>
                      </a:r>
                      <a:r>
                        <a:rPr lang="en-US" sz="1000" baseline="-25000" dirty="0">
                          <a:solidFill>
                            <a:schemeClr val="tx1"/>
                          </a:solidFill>
                          <a:effectLst/>
                        </a:rPr>
                        <a:t>3</a:t>
                      </a:r>
                      <a:r>
                        <a:rPr lang="en-US" sz="1000" dirty="0">
                          <a:solidFill>
                            <a:schemeClr val="tx1"/>
                          </a:solidFill>
                          <a:effectLst/>
                        </a:rPr>
                        <a:t> + 0.067 X</a:t>
                      </a:r>
                      <a:r>
                        <a:rPr lang="en-US" sz="1000" baseline="-25000" dirty="0"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  <a:r>
                        <a:rPr lang="en-US" sz="1000" dirty="0">
                          <a:solidFill>
                            <a:schemeClr val="tx1"/>
                          </a:solidFill>
                          <a:effectLst/>
                        </a:rPr>
                        <a:t>*X</a:t>
                      </a:r>
                      <a:r>
                        <a:rPr lang="en-US" sz="1000" baseline="-25000" dirty="0"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  <a:r>
                        <a:rPr lang="en-US" sz="1000" dirty="0">
                          <a:solidFill>
                            <a:schemeClr val="tx1"/>
                          </a:solidFill>
                          <a:effectLst/>
                        </a:rPr>
                        <a:t> + 0.0057 X</a:t>
                      </a:r>
                      <a:r>
                        <a:rPr lang="en-US" sz="1000" baseline="-25000" dirty="0"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  <a:r>
                        <a:rPr lang="en-US" sz="1000" dirty="0">
                          <a:solidFill>
                            <a:schemeClr val="tx1"/>
                          </a:solidFill>
                          <a:effectLst/>
                        </a:rPr>
                        <a:t>*X</a:t>
                      </a:r>
                      <a:r>
                        <a:rPr lang="en-US" sz="1000" baseline="-25000" dirty="0">
                          <a:solidFill>
                            <a:schemeClr val="tx1"/>
                          </a:solidFill>
                          <a:effectLst/>
                        </a:rPr>
                        <a:t>3</a:t>
                      </a:r>
                      <a:r>
                        <a:rPr lang="en-US" sz="1000" dirty="0">
                          <a:solidFill>
                            <a:schemeClr val="tx1"/>
                          </a:solidFill>
                          <a:effectLst/>
                        </a:rPr>
                        <a:t> + 1.600 X</a:t>
                      </a:r>
                      <a:r>
                        <a:rPr lang="en-US" sz="1000" baseline="-25000" dirty="0"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  <a:r>
                        <a:rPr lang="en-US" sz="1000" dirty="0">
                          <a:solidFill>
                            <a:schemeClr val="tx1"/>
                          </a:solidFill>
                          <a:effectLst/>
                        </a:rPr>
                        <a:t>*X</a:t>
                      </a:r>
                      <a:r>
                        <a:rPr lang="en-US" sz="1000" baseline="-25000" dirty="0">
                          <a:solidFill>
                            <a:schemeClr val="tx1"/>
                          </a:solidFill>
                          <a:effectLst/>
                        </a:rPr>
                        <a:t>3</a:t>
                      </a:r>
                      <a:endParaRPr lang="pt-PT" sz="10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endParaRPr lang="pt-PT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sz="1000" dirty="0"/>
                        <a:t>(2)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65287370"/>
                  </a:ext>
                </a:extLst>
              </a:tr>
            </a:tbl>
          </a:graphicData>
        </a:graphic>
      </p:graphicFrame>
      <p:sp>
        <p:nvSpPr>
          <p:cNvPr id="16" name="Seta: Curvada para Baixo 15">
            <a:extLst>
              <a:ext uri="{FF2B5EF4-FFF2-40B4-BE49-F238E27FC236}">
                <a16:creationId xmlns:a16="http://schemas.microsoft.com/office/drawing/2014/main" id="{241C996D-1F71-4E7E-A864-F85C91616B8F}"/>
              </a:ext>
            </a:extLst>
          </p:cNvPr>
          <p:cNvSpPr/>
          <p:nvPr/>
        </p:nvSpPr>
        <p:spPr>
          <a:xfrm>
            <a:off x="1587640" y="4521758"/>
            <a:ext cx="3506874" cy="900036"/>
          </a:xfrm>
          <a:prstGeom prst="curvedDownArrow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solidFill>
                <a:schemeClr val="tx1"/>
              </a:solidFill>
            </a:endParaRPr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36A52DEC-7575-474D-9406-E32873F22316}"/>
              </a:ext>
            </a:extLst>
          </p:cNvPr>
          <p:cNvSpPr txBox="1"/>
          <p:nvPr/>
        </p:nvSpPr>
        <p:spPr>
          <a:xfrm>
            <a:off x="0" y="1225860"/>
            <a:ext cx="664845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/>
              <a:t>Experimental and predicted percentage of TOC and COD removal for the generated runs in Box-Behnken design</a:t>
            </a:r>
            <a:endParaRPr lang="pt-PT" sz="1200" dirty="0"/>
          </a:p>
        </p:txBody>
      </p:sp>
      <p:sp>
        <p:nvSpPr>
          <p:cNvPr id="19" name="Seta: Curvada para Baixo 18">
            <a:extLst>
              <a:ext uri="{FF2B5EF4-FFF2-40B4-BE49-F238E27FC236}">
                <a16:creationId xmlns:a16="http://schemas.microsoft.com/office/drawing/2014/main" id="{6129F695-7711-48E2-84FD-0ACAA853B9C8}"/>
              </a:ext>
            </a:extLst>
          </p:cNvPr>
          <p:cNvSpPr/>
          <p:nvPr/>
        </p:nvSpPr>
        <p:spPr>
          <a:xfrm>
            <a:off x="7234813" y="1019622"/>
            <a:ext cx="3509625" cy="773707"/>
          </a:xfrm>
          <a:prstGeom prst="curvedDownArrow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solidFill>
                <a:schemeClr val="tx1"/>
              </a:solidFill>
            </a:endParaRPr>
          </a:p>
        </p:txBody>
      </p:sp>
      <p:graphicFrame>
        <p:nvGraphicFramePr>
          <p:cNvPr id="20" name="Diagrama 19">
            <a:extLst>
              <a:ext uri="{FF2B5EF4-FFF2-40B4-BE49-F238E27FC236}">
                <a16:creationId xmlns:a16="http://schemas.microsoft.com/office/drawing/2014/main" id="{088CFE60-41ED-46B1-BCA8-67EECA8D743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61293025"/>
              </p:ext>
            </p:extLst>
          </p:nvPr>
        </p:nvGraphicFramePr>
        <p:xfrm>
          <a:off x="7094136" y="1813423"/>
          <a:ext cx="4755722" cy="155276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sp>
        <p:nvSpPr>
          <p:cNvPr id="22" name="CaixaDeTexto 21">
            <a:extLst>
              <a:ext uri="{FF2B5EF4-FFF2-40B4-BE49-F238E27FC236}">
                <a16:creationId xmlns:a16="http://schemas.microsoft.com/office/drawing/2014/main" id="{81E27697-83C3-4A65-9473-C52ADB5E2320}"/>
              </a:ext>
            </a:extLst>
          </p:cNvPr>
          <p:cNvSpPr txBox="1"/>
          <p:nvPr/>
        </p:nvSpPr>
        <p:spPr>
          <a:xfrm>
            <a:off x="6638203" y="503626"/>
            <a:ext cx="486310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/>
              <a:t>In accordance with the statistical model, the following operational conditions were obtained</a:t>
            </a:r>
            <a:endParaRPr lang="pt-PT" sz="1400" dirty="0"/>
          </a:p>
        </p:txBody>
      </p:sp>
      <p:sp>
        <p:nvSpPr>
          <p:cNvPr id="24" name="CaixaDeTexto 23">
            <a:extLst>
              <a:ext uri="{FF2B5EF4-FFF2-40B4-BE49-F238E27FC236}">
                <a16:creationId xmlns:a16="http://schemas.microsoft.com/office/drawing/2014/main" id="{F066C209-B25B-4143-A572-F70B06DAD623}"/>
              </a:ext>
            </a:extLst>
          </p:cNvPr>
          <p:cNvSpPr txBox="1"/>
          <p:nvPr/>
        </p:nvSpPr>
        <p:spPr>
          <a:xfrm>
            <a:off x="7439464" y="4617315"/>
            <a:ext cx="407209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TOC and COD removal of 19.7 and 31.2%</a:t>
            </a:r>
            <a:endParaRPr lang="pt-PT" dirty="0"/>
          </a:p>
        </p:txBody>
      </p:sp>
      <p:sp>
        <p:nvSpPr>
          <p:cNvPr id="25" name="Seta: Entalhada Para a Direita 24">
            <a:extLst>
              <a:ext uri="{FF2B5EF4-FFF2-40B4-BE49-F238E27FC236}">
                <a16:creationId xmlns:a16="http://schemas.microsoft.com/office/drawing/2014/main" id="{28EFA604-7731-41DA-9B8D-2368C0648E00}"/>
              </a:ext>
            </a:extLst>
          </p:cNvPr>
          <p:cNvSpPr/>
          <p:nvPr/>
        </p:nvSpPr>
        <p:spPr>
          <a:xfrm rot="5400000">
            <a:off x="8795368" y="3523601"/>
            <a:ext cx="1272546" cy="723769"/>
          </a:xfrm>
          <a:prstGeom prst="notchedRight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8" name="Tabela 28">
                <a:extLst>
                  <a:ext uri="{FF2B5EF4-FFF2-40B4-BE49-F238E27FC236}">
                    <a16:creationId xmlns:a16="http://schemas.microsoft.com/office/drawing/2014/main" id="{8754299D-6DEC-4F76-9A3A-E751C5D5CE9C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207693197"/>
                  </p:ext>
                </p:extLst>
              </p:nvPr>
            </p:nvGraphicFramePr>
            <p:xfrm>
              <a:off x="7157319" y="5293224"/>
              <a:ext cx="4869504" cy="995426"/>
            </p:xfrm>
            <a:graphic>
              <a:graphicData uri="http://schemas.openxmlformats.org/drawingml/2006/table">
                <a:tbl>
                  <a:tblPr bandRow="1">
                    <a:tableStyleId>{5C22544A-7EE6-4342-B048-85BDC9FD1C3A}</a:tableStyleId>
                  </a:tblPr>
                  <a:tblGrid>
                    <a:gridCol w="3597311">
                      <a:extLst>
                        <a:ext uri="{9D8B030D-6E8A-4147-A177-3AD203B41FA5}">
                          <a16:colId xmlns:a16="http://schemas.microsoft.com/office/drawing/2014/main" val="3899136098"/>
                        </a:ext>
                      </a:extLst>
                    </a:gridCol>
                    <a:gridCol w="1272193">
                      <a:extLst>
                        <a:ext uri="{9D8B030D-6E8A-4147-A177-3AD203B41FA5}">
                          <a16:colId xmlns:a16="http://schemas.microsoft.com/office/drawing/2014/main" val="2410826966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14:m>
                            <m:oMath xmlns:m="http://schemas.openxmlformats.org/officeDocument/2006/math">
                              <m:sSubSup>
                                <m:sSubSupPr>
                                  <m:ctrlPr>
                                    <a:rPr lang="pt-PT" sz="1400" i="1" smtClean="0">
                                      <a:solidFill>
                                        <a:srgbClr val="00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SupPr>
                                <m:e>
                                  <m:sSub>
                                    <m:sSubPr>
                                      <m:ctrlPr>
                                        <a:rPr lang="pt-PT" sz="1400" i="1">
                                          <a:solidFill>
                                            <a:srgbClr val="000000"/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nor/>
                                        </m:rPr>
                                        <a:rPr lang="en-US" sz="1400">
                                          <a:solidFill>
                                            <a:srgbClr val="000000"/>
                                          </a:solidFill>
                                          <a:effectLst/>
                                          <a:latin typeface="Palatino Linotype" panose="020405020505050303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  <m:t>S</m:t>
                                      </m:r>
                                    </m:e>
                                    <m:sub>
                                      <m:r>
                                        <m:rPr>
                                          <m:nor/>
                                        </m:rPr>
                                        <a:rPr lang="en-US" sz="1400">
                                          <a:solidFill>
                                            <a:srgbClr val="000000"/>
                                          </a:solidFill>
                                          <a:effectLst/>
                                          <a:latin typeface="Palatino Linotype" panose="020405020505050303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  <m:r>
                                    <m:rPr>
                                      <m:nor/>
                                    </m:rPr>
                                    <a:rPr lang="en-US" sz="1400">
                                      <a:solidFill>
                                        <a:srgbClr val="000000"/>
                                      </a:solidFill>
                                      <a:effectLst/>
                                      <a:latin typeface="Palatino Linotype" panose="020405020505050303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O</m:t>
                                  </m:r>
                                </m:e>
                                <m:sub>
                                  <m:r>
                                    <m:rPr>
                                      <m:nor/>
                                    </m:rPr>
                                    <a:rPr lang="en-US" sz="1400">
                                      <a:solidFill>
                                        <a:srgbClr val="000000"/>
                                      </a:solidFill>
                                      <a:effectLst/>
                                      <a:latin typeface="Palatino Linotype" panose="020405020505050303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8</m:t>
                                  </m:r>
                                </m:sub>
                                <m:sup>
                                  <m:r>
                                    <m:rPr>
                                      <m:nor/>
                                    </m:rPr>
                                    <a:rPr lang="en-US" sz="1400">
                                      <a:solidFill>
                                        <a:srgbClr val="000000"/>
                                      </a:solidFill>
                                      <a:effectLst/>
                                      <a:latin typeface="Palatino Linotype" panose="020405020505050303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  <m:r>
                                    <m:rPr>
                                      <m:nor/>
                                    </m:rPr>
                                    <a:rPr lang="en-US" sz="1400" i="1">
                                      <a:solidFill>
                                        <a:srgbClr val="000000"/>
                                      </a:solidFill>
                                      <a:effectLst/>
                                      <a:latin typeface="Palatino Linotype" panose="020405020505050303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−</m:t>
                                  </m:r>
                                </m:sup>
                              </m:sSubSup>
                            </m:oMath>
                          </a14:m>
                          <a:r>
                            <a:rPr lang="en-US" sz="1400" dirty="0">
                              <a:solidFill>
                                <a:srgbClr val="000000"/>
                              </a:solidFill>
                              <a:effectLst/>
                              <a:latin typeface="Palatino Linotype" panose="0204050205050503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+ </a:t>
                          </a:r>
                          <a:r>
                            <a:rPr lang="en-US" sz="1400" i="1" dirty="0">
                              <a:solidFill>
                                <a:srgbClr val="000000"/>
                              </a:solidFill>
                              <a:effectLst/>
                              <a:latin typeface="Palatino Linotype" panose="0204050205050503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hv</a:t>
                          </a:r>
                          <a:r>
                            <a:rPr lang="en-US" sz="1400" dirty="0">
                              <a:solidFill>
                                <a:srgbClr val="000000"/>
                              </a:solidFill>
                              <a:effectLst/>
                              <a:latin typeface="Palatino Linotype" panose="0204050205050503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1400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→ </a:t>
                          </a:r>
                          <a14:m>
                            <m:oMath xmlns:m="http://schemas.openxmlformats.org/officeDocument/2006/math">
                              <m:sSubSup>
                                <m:sSubSupPr>
                                  <m:ctrlPr>
                                    <a:rPr lang="pt-PT" sz="1400" i="1">
                                      <a:solidFill>
                                        <a:srgbClr val="00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m:rPr>
                                      <m:nor/>
                                    </m:rPr>
                                    <a:rPr lang="en-US" sz="1400">
                                      <a:solidFill>
                                        <a:srgbClr val="000000"/>
                                      </a:solidFill>
                                      <a:effectLst/>
                                      <a:latin typeface="Palatino Linotype" panose="020405020505050303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  <m:r>
                                    <m:rPr>
                                      <m:nor/>
                                    </m:rPr>
                                    <a:rPr lang="en-US" sz="1400">
                                      <a:solidFill>
                                        <a:srgbClr val="000000"/>
                                      </a:solidFill>
                                      <a:effectLst/>
                                      <a:latin typeface="Palatino Linotype" panose="020405020505050303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SO</m:t>
                                  </m:r>
                                </m:e>
                                <m:sub>
                                  <m:r>
                                    <m:rPr>
                                      <m:nor/>
                                    </m:rPr>
                                    <a:rPr lang="en-US" sz="1400">
                                      <a:solidFill>
                                        <a:srgbClr val="000000"/>
                                      </a:solidFill>
                                      <a:effectLst/>
                                      <a:latin typeface="Palatino Linotype" panose="020405020505050303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4</m:t>
                                  </m:r>
                                </m:sub>
                                <m:sup>
                                  <m:r>
                                    <m:rPr>
                                      <m:nor/>
                                    </m:rPr>
                                    <a:rPr lang="en-US" sz="1400">
                                      <a:solidFill>
                                        <a:srgbClr val="000000"/>
                                      </a:solidFill>
                                      <a:effectLst/>
                                      <a:latin typeface="Palatino Linotype" panose="020405020505050303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•</m:t>
                                  </m:r>
                                  <m:r>
                                    <m:rPr>
                                      <m:nor/>
                                    </m:rPr>
                                    <a:rPr lang="en-US" sz="1400" i="1">
                                      <a:solidFill>
                                        <a:srgbClr val="000000"/>
                                      </a:solidFill>
                                      <a:effectLst/>
                                      <a:latin typeface="Palatino Linotype" panose="020405020505050303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−</m:t>
                                  </m:r>
                                </m:sup>
                              </m:sSubSup>
                            </m:oMath>
                          </a14:m>
                          <a:endParaRPr lang="pt-PT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pt-PT" sz="1400" dirty="0"/>
                            <a:t>(3)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98200544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sSubSup>
                                <m:sSubSupPr>
                                  <m:ctrlPr>
                                    <a:rPr lang="pt-PT" sz="1400" i="1" smtClean="0">
                                      <a:solidFill>
                                        <a:srgbClr val="00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SupPr>
                                <m:e>
                                  <m:sSub>
                                    <m:sSubPr>
                                      <m:ctrlPr>
                                        <a:rPr lang="pt-PT" sz="1400" i="1">
                                          <a:solidFill>
                                            <a:srgbClr val="000000"/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nor/>
                                        </m:rPr>
                                        <a:rPr lang="en-US" sz="1400">
                                          <a:solidFill>
                                            <a:srgbClr val="000000"/>
                                          </a:solidFill>
                                          <a:effectLst/>
                                          <a:latin typeface="Palatino Linotype" panose="020405020505050303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  <m:t>S</m:t>
                                      </m:r>
                                    </m:e>
                                    <m:sub>
                                      <m:r>
                                        <m:rPr>
                                          <m:nor/>
                                        </m:rPr>
                                        <a:rPr lang="en-US" sz="1400">
                                          <a:solidFill>
                                            <a:srgbClr val="000000"/>
                                          </a:solidFill>
                                          <a:effectLst/>
                                          <a:latin typeface="Palatino Linotype" panose="020405020505050303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  <m:r>
                                    <m:rPr>
                                      <m:nor/>
                                    </m:rPr>
                                    <a:rPr lang="en-US" sz="1400">
                                      <a:solidFill>
                                        <a:srgbClr val="000000"/>
                                      </a:solidFill>
                                      <a:effectLst/>
                                      <a:latin typeface="Palatino Linotype" panose="020405020505050303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O</m:t>
                                  </m:r>
                                </m:e>
                                <m:sub>
                                  <m:r>
                                    <m:rPr>
                                      <m:nor/>
                                    </m:rPr>
                                    <a:rPr lang="en-US" sz="1400">
                                      <a:solidFill>
                                        <a:srgbClr val="000000"/>
                                      </a:solidFill>
                                      <a:effectLst/>
                                      <a:latin typeface="Palatino Linotype" panose="020405020505050303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8</m:t>
                                  </m:r>
                                </m:sub>
                                <m:sup>
                                  <m:r>
                                    <m:rPr>
                                      <m:nor/>
                                    </m:rPr>
                                    <a:rPr lang="en-US" sz="1400">
                                      <a:solidFill>
                                        <a:srgbClr val="000000"/>
                                      </a:solidFill>
                                      <a:effectLst/>
                                      <a:latin typeface="Palatino Linotype" panose="020405020505050303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  <m:r>
                                    <m:rPr>
                                      <m:nor/>
                                    </m:rPr>
                                    <a:rPr lang="en-US" sz="1400" i="1">
                                      <a:solidFill>
                                        <a:srgbClr val="000000"/>
                                      </a:solidFill>
                                      <a:effectLst/>
                                      <a:latin typeface="Palatino Linotype" panose="020405020505050303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−</m:t>
                                  </m:r>
                                </m:sup>
                              </m:sSubSup>
                            </m:oMath>
                          </a14:m>
                          <a:r>
                            <a:rPr lang="en-US" sz="1400" dirty="0">
                              <a:solidFill>
                                <a:srgbClr val="000000"/>
                              </a:solidFill>
                              <a:effectLst/>
                              <a:latin typeface="Palatino Linotype" panose="0204050205050503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+ Fe</a:t>
                          </a:r>
                          <a:r>
                            <a:rPr lang="en-US" sz="1400" baseline="30000" dirty="0">
                              <a:solidFill>
                                <a:srgbClr val="000000"/>
                              </a:solidFill>
                              <a:effectLst/>
                              <a:latin typeface="Palatino Linotype" panose="0204050205050503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2+</a:t>
                          </a:r>
                          <a:r>
                            <a:rPr lang="en-US" sz="1400" dirty="0">
                              <a:solidFill>
                                <a:srgbClr val="000000"/>
                              </a:solidFill>
                              <a:effectLst/>
                              <a:latin typeface="Palatino Linotype" panose="0204050205050503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1400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→ </a:t>
                          </a:r>
                          <a14:m>
                            <m:oMath xmlns:m="http://schemas.openxmlformats.org/officeDocument/2006/math">
                              <m:sSubSup>
                                <m:sSubSupPr>
                                  <m:ctrlPr>
                                    <a:rPr lang="pt-PT" sz="1400" i="1">
                                      <a:solidFill>
                                        <a:srgbClr val="00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m:rPr>
                                      <m:nor/>
                                    </m:rPr>
                                    <a:rPr lang="en-US" sz="1400">
                                      <a:solidFill>
                                        <a:srgbClr val="000000"/>
                                      </a:solidFill>
                                      <a:effectLst/>
                                      <a:latin typeface="Palatino Linotype" panose="020405020505050303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SO</m:t>
                                  </m:r>
                                </m:e>
                                <m:sub>
                                  <m:r>
                                    <m:rPr>
                                      <m:nor/>
                                    </m:rPr>
                                    <a:rPr lang="en-US" sz="1400">
                                      <a:solidFill>
                                        <a:srgbClr val="000000"/>
                                      </a:solidFill>
                                      <a:effectLst/>
                                      <a:latin typeface="Palatino Linotype" panose="020405020505050303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4</m:t>
                                  </m:r>
                                </m:sub>
                                <m:sup>
                                  <m:r>
                                    <m:rPr>
                                      <m:nor/>
                                    </m:rPr>
                                    <a:rPr lang="en-US" sz="1400">
                                      <a:solidFill>
                                        <a:srgbClr val="000000"/>
                                      </a:solidFill>
                                      <a:effectLst/>
                                      <a:latin typeface="Palatino Linotype" panose="020405020505050303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•</m:t>
                                  </m:r>
                                  <m:r>
                                    <m:rPr>
                                      <m:nor/>
                                    </m:rPr>
                                    <a:rPr lang="en-US" sz="1400" i="1">
                                      <a:solidFill>
                                        <a:srgbClr val="000000"/>
                                      </a:solidFill>
                                      <a:effectLst/>
                                      <a:latin typeface="Palatino Linotype" panose="020405020505050303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−</m:t>
                                  </m:r>
                                </m:sup>
                              </m:sSubSup>
                            </m:oMath>
                          </a14:m>
                          <a:r>
                            <a:rPr lang="en-US" sz="1400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+ </a:t>
                          </a:r>
                          <a14:m>
                            <m:oMath xmlns:m="http://schemas.openxmlformats.org/officeDocument/2006/math">
                              <m:sSubSup>
                                <m:sSubSupPr>
                                  <m:ctrlPr>
                                    <a:rPr lang="pt-PT" sz="1400" i="1">
                                      <a:solidFill>
                                        <a:srgbClr val="00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m:rPr>
                                      <m:nor/>
                                    </m:rPr>
                                    <a:rPr lang="en-US" sz="1400">
                                      <a:solidFill>
                                        <a:srgbClr val="000000"/>
                                      </a:solidFill>
                                      <a:effectLst/>
                                      <a:latin typeface="Palatino Linotype" panose="020405020505050303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SO</m:t>
                                  </m:r>
                                </m:e>
                                <m:sub>
                                  <m:r>
                                    <m:rPr>
                                      <m:nor/>
                                    </m:rPr>
                                    <a:rPr lang="en-US" sz="1400">
                                      <a:solidFill>
                                        <a:srgbClr val="000000"/>
                                      </a:solidFill>
                                      <a:effectLst/>
                                      <a:latin typeface="Palatino Linotype" panose="020405020505050303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4</m:t>
                                  </m:r>
                                </m:sub>
                                <m:sup>
                                  <m:r>
                                    <m:rPr>
                                      <m:nor/>
                                    </m:rPr>
                                    <a:rPr lang="en-US" sz="1400">
                                      <a:solidFill>
                                        <a:srgbClr val="000000"/>
                                      </a:solidFill>
                                      <a:effectLst/>
                                      <a:latin typeface="Palatino Linotype" panose="020405020505050303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  <m:r>
                                    <m:rPr>
                                      <m:nor/>
                                    </m:rPr>
                                    <a:rPr lang="en-US" sz="1400" i="1">
                                      <a:solidFill>
                                        <a:srgbClr val="000000"/>
                                      </a:solidFill>
                                      <a:effectLst/>
                                      <a:latin typeface="Palatino Linotype" panose="020405020505050303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−</m:t>
                                  </m:r>
                                </m:sup>
                              </m:sSubSup>
                            </m:oMath>
                          </a14:m>
                          <a:r>
                            <a:rPr lang="en-US" sz="1400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+ Fe</a:t>
                          </a:r>
                          <a:r>
                            <a:rPr lang="en-US" sz="1400" baseline="30000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3+</a:t>
                          </a:r>
                          <a:endParaRPr lang="pt-PT" sz="1400" dirty="0">
                            <a:solidFill>
                              <a:srgbClr val="000000"/>
                            </a:solidFill>
                            <a:effectLst/>
                            <a:latin typeface="Palatino Linotype" panose="0204050205050503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endParaRPr lang="pt-PT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pt-PT" sz="1400" dirty="0"/>
                            <a:t>(4)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674504861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8" name="Tabela 28">
                <a:extLst>
                  <a:ext uri="{FF2B5EF4-FFF2-40B4-BE49-F238E27FC236}">
                    <a16:creationId xmlns:a16="http://schemas.microsoft.com/office/drawing/2014/main" id="{8754299D-6DEC-4F76-9A3A-E751C5D5CE9C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207693197"/>
                  </p:ext>
                </p:extLst>
              </p:nvPr>
            </p:nvGraphicFramePr>
            <p:xfrm>
              <a:off x="7157319" y="5293224"/>
              <a:ext cx="4869504" cy="995426"/>
            </p:xfrm>
            <a:graphic>
              <a:graphicData uri="http://schemas.openxmlformats.org/drawingml/2006/table">
                <a:tbl>
                  <a:tblPr bandRow="1">
                    <a:tableStyleId>{5C22544A-7EE6-4342-B048-85BDC9FD1C3A}</a:tableStyleId>
                  </a:tblPr>
                  <a:tblGrid>
                    <a:gridCol w="3597311">
                      <a:extLst>
                        <a:ext uri="{9D8B030D-6E8A-4147-A177-3AD203B41FA5}">
                          <a16:colId xmlns:a16="http://schemas.microsoft.com/office/drawing/2014/main" val="3899136098"/>
                        </a:ext>
                      </a:extLst>
                    </a:gridCol>
                    <a:gridCol w="1272193">
                      <a:extLst>
                        <a:ext uri="{9D8B030D-6E8A-4147-A177-3AD203B41FA5}">
                          <a16:colId xmlns:a16="http://schemas.microsoft.com/office/drawing/2014/main" val="2410826966"/>
                        </a:ext>
                      </a:extLst>
                    </a:gridCol>
                  </a:tblGrid>
                  <a:tr h="391033">
                    <a:tc>
                      <a:txBody>
                        <a:bodyPr/>
                        <a:lstStyle/>
                        <a:p>
                          <a:endParaRPr lang="pt-PT"/>
                        </a:p>
                      </a:txBody>
                      <a:tcPr>
                        <a:blipFill>
                          <a:blip r:embed="rId14"/>
                          <a:stretch>
                            <a:fillRect l="-169" t="-1563" r="-35763" b="-15937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pt-PT" sz="1400" dirty="0"/>
                            <a:t>(3)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982005448"/>
                      </a:ext>
                    </a:extLst>
                  </a:tr>
                  <a:tr h="604393">
                    <a:tc>
                      <a:txBody>
                        <a:bodyPr/>
                        <a:lstStyle/>
                        <a:p>
                          <a:endParaRPr lang="pt-PT"/>
                        </a:p>
                      </a:txBody>
                      <a:tcPr>
                        <a:blipFill>
                          <a:blip r:embed="rId14"/>
                          <a:stretch>
                            <a:fillRect l="-169" t="-65000" r="-35763" b="-2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pt-PT" sz="1400" dirty="0"/>
                            <a:t>(4)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674504861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BEEE8A46-2B11-4736-9684-740662FF76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EA7C9-9F64-4A59-A615-A7C1653F7F0E}" type="slidenum">
              <a:rPr lang="pt-PT" smtClean="0"/>
              <a:t>7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7535140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79CF0E55-9FA3-4BDE-A289-0CD3148BE42E}"/>
              </a:ext>
            </a:extLst>
          </p:cNvPr>
          <p:cNvSpPr txBox="1"/>
          <p:nvPr/>
        </p:nvSpPr>
        <p:spPr>
          <a:xfrm>
            <a:off x="0" y="0"/>
            <a:ext cx="22725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Results and discussion</a:t>
            </a: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3" name="Modelo 3D 2">
                <a:extLst>
                  <a:ext uri="{FF2B5EF4-FFF2-40B4-BE49-F238E27FC236}">
                    <a16:creationId xmlns:a16="http://schemas.microsoft.com/office/drawing/2014/main" id="{DDF1AFB0-70A3-454E-8BD2-997744E8D950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4190155038"/>
                  </p:ext>
                </p:extLst>
              </p:nvPr>
            </p:nvGraphicFramePr>
            <p:xfrm>
              <a:off x="87685" y="369332"/>
              <a:ext cx="478976" cy="259127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478976" cy="259127"/>
                    </a:xfrm>
                    <a:prstGeom prst="rect">
                      <a:avLst/>
                    </a:prstGeom>
                  </am3d:spPr>
                  <am3d:camera>
                    <am3d:pos x="0" y="0" z="68301517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6867034" d="1000000"/>
                    <am3d:preTrans dx="55875589" dy="-32107483" dz="-49446033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705470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3" name="Modelo 3D 2">
                <a:extLst>
                  <a:ext uri="{FF2B5EF4-FFF2-40B4-BE49-F238E27FC236}">
                    <a16:creationId xmlns:a16="http://schemas.microsoft.com/office/drawing/2014/main" id="{DDF1AFB0-70A3-454E-8BD2-997744E8D950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7685" y="369332"/>
                <a:ext cx="478976" cy="25912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4" name="Modelo 3D 3">
                <a:extLst>
                  <a:ext uri="{FF2B5EF4-FFF2-40B4-BE49-F238E27FC236}">
                    <a16:creationId xmlns:a16="http://schemas.microsoft.com/office/drawing/2014/main" id="{D13E97C4-E265-4873-8D4F-8A002474F6F0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352119656"/>
                  </p:ext>
                </p:extLst>
              </p:nvPr>
            </p:nvGraphicFramePr>
            <p:xfrm>
              <a:off x="11511559" y="369312"/>
              <a:ext cx="478976" cy="259147"/>
            </p:xfrm>
            <a:graphic>
              <a:graphicData uri="http://schemas.microsoft.com/office/drawing/2017/model3d">
                <am3d:model3d r:embed="rId4">
                  <am3d:spPr>
                    <a:xfrm>
                      <a:off x="0" y="0"/>
                      <a:ext cx="478976" cy="259147"/>
                    </a:xfrm>
                    <a:prstGeom prst="rect">
                      <a:avLst/>
                    </a:prstGeom>
                  </am3d:spPr>
                  <am3d:camera>
                    <am3d:pos x="0" y="0" z="68353972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6871160" d="1000000"/>
                    <am3d:preTrans dx="-41401235" dy="-29230737" dz="-49475744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5"/>
                  </am3d:raster>
                  <am3d:objViewport viewportSz="705524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4" name="Modelo 3D 3">
                <a:extLst>
                  <a:ext uri="{FF2B5EF4-FFF2-40B4-BE49-F238E27FC236}">
                    <a16:creationId xmlns:a16="http://schemas.microsoft.com/office/drawing/2014/main" id="{D13E97C4-E265-4873-8D4F-8A002474F6F0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1511559" y="369312"/>
                <a:ext cx="478976" cy="259147"/>
              </a:xfrm>
              <a:prstGeom prst="rect">
                <a:avLst/>
              </a:prstGeom>
            </p:spPr>
          </p:pic>
        </mc:Fallback>
      </mc:AlternateContent>
      <p:cxnSp>
        <p:nvCxnSpPr>
          <p:cNvPr id="5" name="Conexão reta 4">
            <a:extLst>
              <a:ext uri="{FF2B5EF4-FFF2-40B4-BE49-F238E27FC236}">
                <a16:creationId xmlns:a16="http://schemas.microsoft.com/office/drawing/2014/main" id="{BC6A766C-6BFE-4C7B-BCB6-DA54E6763741}"/>
              </a:ext>
            </a:extLst>
          </p:cNvPr>
          <p:cNvCxnSpPr>
            <a:endCxn id="4" idx="1"/>
          </p:cNvCxnSpPr>
          <p:nvPr/>
        </p:nvCxnSpPr>
        <p:spPr>
          <a:xfrm>
            <a:off x="482321" y="498885"/>
            <a:ext cx="11029238" cy="1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6" name="Imagem 5">
            <a:extLst>
              <a:ext uri="{FF2B5EF4-FFF2-40B4-BE49-F238E27FC236}">
                <a16:creationId xmlns:a16="http://schemas.microsoft.com/office/drawing/2014/main" id="{36B31992-FAFF-4A90-8B8B-93A61119781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3463047"/>
            <a:ext cx="7405635" cy="3065588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484C2767-1440-456D-876A-93EBB1A9072B}"/>
              </a:ext>
            </a:extLst>
          </p:cNvPr>
          <p:cNvSpPr txBox="1"/>
          <p:nvPr/>
        </p:nvSpPr>
        <p:spPr>
          <a:xfrm>
            <a:off x="0" y="6528635"/>
            <a:ext cx="801367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/>
              <a:t>Assessment of the CFD and oxidation processes efficiency in the treatment of (a) WW1 and (b) WW2.</a:t>
            </a:r>
            <a:endParaRPr lang="pt-PT" sz="1400" dirty="0"/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89458B35-97F2-412F-85C6-7D4BF33A81D2}"/>
              </a:ext>
            </a:extLst>
          </p:cNvPr>
          <p:cNvSpPr txBox="1"/>
          <p:nvPr/>
        </p:nvSpPr>
        <p:spPr>
          <a:xfrm>
            <a:off x="0" y="650483"/>
            <a:ext cx="75697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Combination of coagulation-flocculation-decantation-oxidation processes</a:t>
            </a:r>
          </a:p>
        </p:txBody>
      </p:sp>
      <p:graphicFrame>
        <p:nvGraphicFramePr>
          <p:cNvPr id="11" name="Diagrama 10">
            <a:extLst>
              <a:ext uri="{FF2B5EF4-FFF2-40B4-BE49-F238E27FC236}">
                <a16:creationId xmlns:a16="http://schemas.microsoft.com/office/drawing/2014/main" id="{C8A3C7D8-5BB3-4A40-BEB4-1DFA7976956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91743475"/>
              </p:ext>
            </p:extLst>
          </p:nvPr>
        </p:nvGraphicFramePr>
        <p:xfrm>
          <a:off x="236737" y="973617"/>
          <a:ext cx="7168898" cy="24553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3" name="Modelo 3D 12">
                <a:extLst>
                  <a:ext uri="{FF2B5EF4-FFF2-40B4-BE49-F238E27FC236}">
                    <a16:creationId xmlns:a16="http://schemas.microsoft.com/office/drawing/2014/main" id="{0A5F9250-606B-422E-AF7E-D4DFFFE45D2A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941425171"/>
                  </p:ext>
                </p:extLst>
              </p:nvPr>
            </p:nvGraphicFramePr>
            <p:xfrm>
              <a:off x="7866685" y="1279324"/>
              <a:ext cx="1507002" cy="2024408"/>
            </p:xfrm>
            <a:graphic>
              <a:graphicData uri="http://schemas.microsoft.com/office/drawing/2017/model3d">
                <am3d:model3d r:embed="rId12">
                  <am3d:spPr>
                    <a:xfrm>
                      <a:off x="0" y="0"/>
                      <a:ext cx="1507002" cy="2024408"/>
                    </a:xfrm>
                    <a:prstGeom prst="rect">
                      <a:avLst/>
                    </a:prstGeom>
                  </am3d:spPr>
                  <am3d:camera>
                    <am3d:pos x="0" y="0" z="72054648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3823537" d="1000000"/>
                    <am3d:preTrans dx="-8798339" dy="6110516" dz="-27531354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13"/>
                  </am3d:raster>
                  <am3d:objViewport viewportSz="3336514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3" name="Modelo 3D 12">
                <a:extLst>
                  <a:ext uri="{FF2B5EF4-FFF2-40B4-BE49-F238E27FC236}">
                    <a16:creationId xmlns:a16="http://schemas.microsoft.com/office/drawing/2014/main" id="{0A5F9250-606B-422E-AF7E-D4DFFFE45D2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7866685" y="1279324"/>
                <a:ext cx="1507002" cy="2024408"/>
              </a:xfrm>
              <a:prstGeom prst="rect">
                <a:avLst/>
              </a:prstGeom>
            </p:spPr>
          </p:pic>
        </mc:Fallback>
      </mc:AlternateContent>
      <p:cxnSp>
        <p:nvCxnSpPr>
          <p:cNvPr id="15" name="Conexão reta 14">
            <a:extLst>
              <a:ext uri="{FF2B5EF4-FFF2-40B4-BE49-F238E27FC236}">
                <a16:creationId xmlns:a16="http://schemas.microsoft.com/office/drawing/2014/main" id="{3C6C7375-8DE2-4C32-8D4F-06DEB5CBCDAD}"/>
              </a:ext>
            </a:extLst>
          </p:cNvPr>
          <p:cNvCxnSpPr/>
          <p:nvPr/>
        </p:nvCxnSpPr>
        <p:spPr>
          <a:xfrm>
            <a:off x="8620186" y="880868"/>
            <a:ext cx="0" cy="2080009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6" name="Fluxograma: Agrupar 15">
            <a:extLst>
              <a:ext uri="{FF2B5EF4-FFF2-40B4-BE49-F238E27FC236}">
                <a16:creationId xmlns:a16="http://schemas.microsoft.com/office/drawing/2014/main" id="{88AFDAFC-5E2A-4DDB-B17D-F3B86AF0DC1E}"/>
              </a:ext>
            </a:extLst>
          </p:cNvPr>
          <p:cNvSpPr/>
          <p:nvPr/>
        </p:nvSpPr>
        <p:spPr>
          <a:xfrm rot="5400000">
            <a:off x="8473834" y="2749817"/>
            <a:ext cx="292702" cy="472273"/>
          </a:xfrm>
          <a:prstGeom prst="flowChartCollat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solidFill>
                <a:schemeClr val="tx1"/>
              </a:solidFill>
            </a:endParaRP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7" name="Modelo 3D 16">
                <a:extLst>
                  <a:ext uri="{FF2B5EF4-FFF2-40B4-BE49-F238E27FC236}">
                    <a16:creationId xmlns:a16="http://schemas.microsoft.com/office/drawing/2014/main" id="{2375DBD5-A54E-4245-B7BC-1E3491394C13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23034955"/>
                  </p:ext>
                </p:extLst>
              </p:nvPr>
            </p:nvGraphicFramePr>
            <p:xfrm>
              <a:off x="8126891" y="2887499"/>
              <a:ext cx="233090" cy="244806"/>
            </p:xfrm>
            <a:graphic>
              <a:graphicData uri="http://schemas.microsoft.com/office/drawing/2017/model3d">
                <am3d:model3d r:embed="rId14">
                  <am3d:spPr>
                    <a:xfrm>
                      <a:off x="0" y="0"/>
                      <a:ext cx="233090" cy="244806"/>
                    </a:xfrm>
                    <a:prstGeom prst="rect">
                      <a:avLst/>
                    </a:prstGeom>
                  </am3d:spPr>
                  <am3d:camera>
                    <am3d:pos x="0" y="0" z="75453844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6166861" d="1000000"/>
                    <am3d:preTrans dx="-6061189" dy="-19836186" dz="-44404442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15"/>
                  </am3d:raster>
                  <am3d:objViewport viewportSz="421573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7" name="Modelo 3D 16">
                <a:extLst>
                  <a:ext uri="{FF2B5EF4-FFF2-40B4-BE49-F238E27FC236}">
                    <a16:creationId xmlns:a16="http://schemas.microsoft.com/office/drawing/2014/main" id="{2375DBD5-A54E-4245-B7BC-1E3491394C13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8126891" y="2887499"/>
                <a:ext cx="233090" cy="24480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8" name="Modelo 3D 17">
                <a:extLst>
                  <a:ext uri="{FF2B5EF4-FFF2-40B4-BE49-F238E27FC236}">
                    <a16:creationId xmlns:a16="http://schemas.microsoft.com/office/drawing/2014/main" id="{529F5370-9CF8-430D-8916-89942F5C5288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451421018"/>
                  </p:ext>
                </p:extLst>
              </p:nvPr>
            </p:nvGraphicFramePr>
            <p:xfrm>
              <a:off x="8908200" y="2887499"/>
              <a:ext cx="233090" cy="244806"/>
            </p:xfrm>
            <a:graphic>
              <a:graphicData uri="http://schemas.microsoft.com/office/drawing/2017/model3d">
                <am3d:model3d r:embed="rId14">
                  <am3d:spPr>
                    <a:xfrm>
                      <a:off x="0" y="0"/>
                      <a:ext cx="233090" cy="244806"/>
                    </a:xfrm>
                    <a:prstGeom prst="rect">
                      <a:avLst/>
                    </a:prstGeom>
                  </am3d:spPr>
                  <am3d:camera>
                    <am3d:pos x="0" y="0" z="75453844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6166861" d="1000000"/>
                    <am3d:preTrans dx="-6061189" dy="-19836186" dz="-44404442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15"/>
                  </am3d:raster>
                  <am3d:objViewport viewportSz="421573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8" name="Modelo 3D 17">
                <a:extLst>
                  <a:ext uri="{FF2B5EF4-FFF2-40B4-BE49-F238E27FC236}">
                    <a16:creationId xmlns:a16="http://schemas.microsoft.com/office/drawing/2014/main" id="{529F5370-9CF8-430D-8916-89942F5C5288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8908200" y="2887499"/>
                <a:ext cx="233090" cy="24480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9" name="Modelo 3D 18">
                <a:extLst>
                  <a:ext uri="{FF2B5EF4-FFF2-40B4-BE49-F238E27FC236}">
                    <a16:creationId xmlns:a16="http://schemas.microsoft.com/office/drawing/2014/main" id="{18063072-A451-4CA7-99AB-DD2D966AB9B5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765798916"/>
                  </p:ext>
                </p:extLst>
              </p:nvPr>
            </p:nvGraphicFramePr>
            <p:xfrm>
              <a:off x="8105347" y="2593669"/>
              <a:ext cx="233090" cy="244806"/>
            </p:xfrm>
            <a:graphic>
              <a:graphicData uri="http://schemas.microsoft.com/office/drawing/2017/model3d">
                <am3d:model3d r:embed="rId14">
                  <am3d:spPr>
                    <a:xfrm>
                      <a:off x="0" y="0"/>
                      <a:ext cx="233090" cy="244806"/>
                    </a:xfrm>
                    <a:prstGeom prst="rect">
                      <a:avLst/>
                    </a:prstGeom>
                  </am3d:spPr>
                  <am3d:camera>
                    <am3d:pos x="0" y="0" z="75453844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6166861" d="1000000"/>
                    <am3d:preTrans dx="-6061189" dy="-19836186" dz="-44404442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15"/>
                  </am3d:raster>
                  <am3d:objViewport viewportSz="421573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9" name="Modelo 3D 18">
                <a:extLst>
                  <a:ext uri="{FF2B5EF4-FFF2-40B4-BE49-F238E27FC236}">
                    <a16:creationId xmlns:a16="http://schemas.microsoft.com/office/drawing/2014/main" id="{18063072-A451-4CA7-99AB-DD2D966AB9B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8105347" y="2593669"/>
                <a:ext cx="233090" cy="24480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20" name="Modelo 3D 19">
                <a:extLst>
                  <a:ext uri="{FF2B5EF4-FFF2-40B4-BE49-F238E27FC236}">
                    <a16:creationId xmlns:a16="http://schemas.microsoft.com/office/drawing/2014/main" id="{0B229435-B11E-43B4-8C7E-61C9A631744D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996829488"/>
                  </p:ext>
                </p:extLst>
              </p:nvPr>
            </p:nvGraphicFramePr>
            <p:xfrm>
              <a:off x="8668846" y="2549572"/>
              <a:ext cx="233090" cy="244806"/>
            </p:xfrm>
            <a:graphic>
              <a:graphicData uri="http://schemas.microsoft.com/office/drawing/2017/model3d">
                <am3d:model3d r:embed="rId14">
                  <am3d:spPr>
                    <a:xfrm>
                      <a:off x="0" y="0"/>
                      <a:ext cx="233090" cy="244806"/>
                    </a:xfrm>
                    <a:prstGeom prst="rect">
                      <a:avLst/>
                    </a:prstGeom>
                  </am3d:spPr>
                  <am3d:camera>
                    <am3d:pos x="0" y="0" z="75453844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6166861" d="1000000"/>
                    <am3d:preTrans dx="-6061189" dy="-19836186" dz="-44404442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15"/>
                  </am3d:raster>
                  <am3d:objViewport viewportSz="421573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20" name="Modelo 3D 19">
                <a:extLst>
                  <a:ext uri="{FF2B5EF4-FFF2-40B4-BE49-F238E27FC236}">
                    <a16:creationId xmlns:a16="http://schemas.microsoft.com/office/drawing/2014/main" id="{0B229435-B11E-43B4-8C7E-61C9A631744D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8668846" y="2549572"/>
                <a:ext cx="233090" cy="24480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21" name="Modelo 3D 20">
                <a:extLst>
                  <a:ext uri="{FF2B5EF4-FFF2-40B4-BE49-F238E27FC236}">
                    <a16:creationId xmlns:a16="http://schemas.microsoft.com/office/drawing/2014/main" id="{F0D44B3D-F83D-4D50-B5A2-A2A39866B025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640674296"/>
                  </p:ext>
                </p:extLst>
              </p:nvPr>
            </p:nvGraphicFramePr>
            <p:xfrm>
              <a:off x="8998459" y="2628543"/>
              <a:ext cx="233090" cy="244806"/>
            </p:xfrm>
            <a:graphic>
              <a:graphicData uri="http://schemas.microsoft.com/office/drawing/2017/model3d">
                <am3d:model3d r:embed="rId14">
                  <am3d:spPr>
                    <a:xfrm>
                      <a:off x="0" y="0"/>
                      <a:ext cx="233090" cy="244806"/>
                    </a:xfrm>
                    <a:prstGeom prst="rect">
                      <a:avLst/>
                    </a:prstGeom>
                  </am3d:spPr>
                  <am3d:camera>
                    <am3d:pos x="0" y="0" z="75453844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6166861" d="1000000"/>
                    <am3d:preTrans dx="-6061189" dy="-19836186" dz="-44404442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15"/>
                  </am3d:raster>
                  <am3d:objViewport viewportSz="421573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21" name="Modelo 3D 20">
                <a:extLst>
                  <a:ext uri="{FF2B5EF4-FFF2-40B4-BE49-F238E27FC236}">
                    <a16:creationId xmlns:a16="http://schemas.microsoft.com/office/drawing/2014/main" id="{F0D44B3D-F83D-4D50-B5A2-A2A39866B02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8998459" y="2628543"/>
                <a:ext cx="233090" cy="24480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22" name="Modelo 3D 21">
                <a:extLst>
                  <a:ext uri="{FF2B5EF4-FFF2-40B4-BE49-F238E27FC236}">
                    <a16:creationId xmlns:a16="http://schemas.microsoft.com/office/drawing/2014/main" id="{B7B6F6E0-CCBD-4CDD-AFF1-67D39194AB01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139725956"/>
                  </p:ext>
                </p:extLst>
              </p:nvPr>
            </p:nvGraphicFramePr>
            <p:xfrm>
              <a:off x="8318814" y="2447881"/>
              <a:ext cx="233090" cy="244806"/>
            </p:xfrm>
            <a:graphic>
              <a:graphicData uri="http://schemas.microsoft.com/office/drawing/2017/model3d">
                <am3d:model3d r:embed="rId14">
                  <am3d:spPr>
                    <a:xfrm>
                      <a:off x="0" y="0"/>
                      <a:ext cx="233090" cy="244806"/>
                    </a:xfrm>
                    <a:prstGeom prst="rect">
                      <a:avLst/>
                    </a:prstGeom>
                  </am3d:spPr>
                  <am3d:camera>
                    <am3d:pos x="0" y="0" z="75453844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6166861" d="1000000"/>
                    <am3d:preTrans dx="-6061189" dy="-19836186" dz="-44404442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15"/>
                  </am3d:raster>
                  <am3d:objViewport viewportSz="421573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22" name="Modelo 3D 21">
                <a:extLst>
                  <a:ext uri="{FF2B5EF4-FFF2-40B4-BE49-F238E27FC236}">
                    <a16:creationId xmlns:a16="http://schemas.microsoft.com/office/drawing/2014/main" id="{B7B6F6E0-CCBD-4CDD-AFF1-67D39194AB01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8318814" y="2447881"/>
                <a:ext cx="233090" cy="24480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23" name="Modelo 3D 22">
                <a:extLst>
                  <a:ext uri="{FF2B5EF4-FFF2-40B4-BE49-F238E27FC236}">
                    <a16:creationId xmlns:a16="http://schemas.microsoft.com/office/drawing/2014/main" id="{B346FE16-C362-4212-B482-F3D558B8A34D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882964594"/>
                  </p:ext>
                </p:extLst>
              </p:nvPr>
            </p:nvGraphicFramePr>
            <p:xfrm>
              <a:off x="9077386" y="4005485"/>
              <a:ext cx="2788920" cy="2298151"/>
            </p:xfrm>
            <a:graphic>
              <a:graphicData uri="http://schemas.microsoft.com/office/drawing/2017/model3d">
                <am3d:model3d r:embed="rId16">
                  <am3d:spPr>
                    <a:xfrm>
                      <a:off x="0" y="0"/>
                      <a:ext cx="2788920" cy="2298151"/>
                    </a:xfrm>
                    <a:prstGeom prst="rect">
                      <a:avLst/>
                    </a:prstGeom>
                  </am3d:spPr>
                  <am3d:camera>
                    <am3d:pos x="0" y="0" z="74785214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2860984" d="1000000"/>
                    <am3d:preTrans dx="-14575169" dy="12566367" dz="-20600496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17"/>
                  </am3d:raster>
                  <am3d:objViewport viewportSz="4445085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23" name="Modelo 3D 22">
                <a:extLst>
                  <a:ext uri="{FF2B5EF4-FFF2-40B4-BE49-F238E27FC236}">
                    <a16:creationId xmlns:a16="http://schemas.microsoft.com/office/drawing/2014/main" id="{B346FE16-C362-4212-B482-F3D558B8A34D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9077386" y="4005485"/>
                <a:ext cx="2788920" cy="229815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24" name="Modelo 3D 23">
                <a:extLst>
                  <a:ext uri="{FF2B5EF4-FFF2-40B4-BE49-F238E27FC236}">
                    <a16:creationId xmlns:a16="http://schemas.microsoft.com/office/drawing/2014/main" id="{7ECD4A30-FE46-4F88-95B0-6A493CD7FBD7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847216598"/>
                  </p:ext>
                </p:extLst>
              </p:nvPr>
            </p:nvGraphicFramePr>
            <p:xfrm>
              <a:off x="10749137" y="3753604"/>
              <a:ext cx="497484" cy="503762"/>
            </p:xfrm>
            <a:graphic>
              <a:graphicData uri="http://schemas.microsoft.com/office/drawing/2017/model3d">
                <am3d:model3d r:embed="rId18">
                  <am3d:spPr>
                    <a:xfrm>
                      <a:off x="0" y="0"/>
                      <a:ext cx="497484" cy="503762"/>
                    </a:xfrm>
                    <a:prstGeom prst="rect">
                      <a:avLst/>
                    </a:prstGeom>
                  </am3d:spPr>
                  <am3d:camera>
                    <am3d:pos x="0" y="0" z="80238827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5478413" d="1000000"/>
                    <am3d:preTrans dx="12424492" dy="5906709" dz="-39447273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19"/>
                  </am3d:raster>
                  <am3d:objViewport viewportSz="892960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24" name="Modelo 3D 23">
                <a:extLst>
                  <a:ext uri="{FF2B5EF4-FFF2-40B4-BE49-F238E27FC236}">
                    <a16:creationId xmlns:a16="http://schemas.microsoft.com/office/drawing/2014/main" id="{7ECD4A30-FE46-4F88-95B0-6A493CD7FBD7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10749137" y="3753604"/>
                <a:ext cx="497484" cy="50376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25" name="Modelo 3D 24">
                <a:extLst>
                  <a:ext uri="{FF2B5EF4-FFF2-40B4-BE49-F238E27FC236}">
                    <a16:creationId xmlns:a16="http://schemas.microsoft.com/office/drawing/2014/main" id="{55FA8DE0-D937-4496-921B-213A1337EB86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203691227"/>
                  </p:ext>
                </p:extLst>
              </p:nvPr>
            </p:nvGraphicFramePr>
            <p:xfrm>
              <a:off x="10251653" y="3778786"/>
              <a:ext cx="497484" cy="503762"/>
            </p:xfrm>
            <a:graphic>
              <a:graphicData uri="http://schemas.microsoft.com/office/drawing/2017/model3d">
                <am3d:model3d r:embed="rId18">
                  <am3d:spPr>
                    <a:xfrm>
                      <a:off x="0" y="0"/>
                      <a:ext cx="497484" cy="503762"/>
                    </a:xfrm>
                    <a:prstGeom prst="rect">
                      <a:avLst/>
                    </a:prstGeom>
                  </am3d:spPr>
                  <am3d:camera>
                    <am3d:pos x="0" y="0" z="80238827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5478413" d="1000000"/>
                    <am3d:preTrans dx="12424492" dy="5906709" dz="-39447273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19"/>
                  </am3d:raster>
                  <am3d:objViewport viewportSz="892960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25" name="Modelo 3D 24">
                <a:extLst>
                  <a:ext uri="{FF2B5EF4-FFF2-40B4-BE49-F238E27FC236}">
                    <a16:creationId xmlns:a16="http://schemas.microsoft.com/office/drawing/2014/main" id="{55FA8DE0-D937-4496-921B-213A1337EB86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10251653" y="3778786"/>
                <a:ext cx="497484" cy="50376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26" name="Modelo 3D 25">
                <a:extLst>
                  <a:ext uri="{FF2B5EF4-FFF2-40B4-BE49-F238E27FC236}">
                    <a16:creationId xmlns:a16="http://schemas.microsoft.com/office/drawing/2014/main" id="{794B6C78-AF36-4140-BF3C-E134392FEA5D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813615319"/>
                  </p:ext>
                </p:extLst>
              </p:nvPr>
            </p:nvGraphicFramePr>
            <p:xfrm>
              <a:off x="9734288" y="3778786"/>
              <a:ext cx="497484" cy="503762"/>
            </p:xfrm>
            <a:graphic>
              <a:graphicData uri="http://schemas.microsoft.com/office/drawing/2017/model3d">
                <am3d:model3d r:embed="rId18">
                  <am3d:spPr>
                    <a:xfrm>
                      <a:off x="0" y="0"/>
                      <a:ext cx="497484" cy="503762"/>
                    </a:xfrm>
                    <a:prstGeom prst="rect">
                      <a:avLst/>
                    </a:prstGeom>
                  </am3d:spPr>
                  <am3d:camera>
                    <am3d:pos x="0" y="0" z="80238827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5478413" d="1000000"/>
                    <am3d:preTrans dx="12424492" dy="5906709" dz="-39447273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19"/>
                  </am3d:raster>
                  <am3d:objViewport viewportSz="892960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26" name="Modelo 3D 25">
                <a:extLst>
                  <a:ext uri="{FF2B5EF4-FFF2-40B4-BE49-F238E27FC236}">
                    <a16:creationId xmlns:a16="http://schemas.microsoft.com/office/drawing/2014/main" id="{794B6C78-AF36-4140-BF3C-E134392FEA5D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9734288" y="3778786"/>
                <a:ext cx="497484" cy="50376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27" name="Modelo 3D 26">
                <a:extLst>
                  <a:ext uri="{FF2B5EF4-FFF2-40B4-BE49-F238E27FC236}">
                    <a16:creationId xmlns:a16="http://schemas.microsoft.com/office/drawing/2014/main" id="{CB78CBE9-A6FF-4880-A0C7-F9A3519473BB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303056708"/>
                  </p:ext>
                </p:extLst>
              </p:nvPr>
            </p:nvGraphicFramePr>
            <p:xfrm>
              <a:off x="9226864" y="3778786"/>
              <a:ext cx="497484" cy="503762"/>
            </p:xfrm>
            <a:graphic>
              <a:graphicData uri="http://schemas.microsoft.com/office/drawing/2017/model3d">
                <am3d:model3d r:embed="rId18">
                  <am3d:spPr>
                    <a:xfrm>
                      <a:off x="0" y="0"/>
                      <a:ext cx="497484" cy="503762"/>
                    </a:xfrm>
                    <a:prstGeom prst="rect">
                      <a:avLst/>
                    </a:prstGeom>
                  </am3d:spPr>
                  <am3d:camera>
                    <am3d:pos x="0" y="0" z="80238827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5478413" d="1000000"/>
                    <am3d:preTrans dx="12424492" dy="5906709" dz="-39447273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19"/>
                  </am3d:raster>
                  <am3d:objViewport viewportSz="892960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27" name="Modelo 3D 26">
                <a:extLst>
                  <a:ext uri="{FF2B5EF4-FFF2-40B4-BE49-F238E27FC236}">
                    <a16:creationId xmlns:a16="http://schemas.microsoft.com/office/drawing/2014/main" id="{CB78CBE9-A6FF-4880-A0C7-F9A3519473BB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9226864" y="3778786"/>
                <a:ext cx="497484" cy="50376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28" name="Modelo 3D 27">
                <a:extLst>
                  <a:ext uri="{FF2B5EF4-FFF2-40B4-BE49-F238E27FC236}">
                    <a16:creationId xmlns:a16="http://schemas.microsoft.com/office/drawing/2014/main" id="{2678A340-441C-4043-A65F-B0623246190B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134611698"/>
                  </p:ext>
                </p:extLst>
              </p:nvPr>
            </p:nvGraphicFramePr>
            <p:xfrm>
              <a:off x="9866485" y="5048286"/>
              <a:ext cx="233090" cy="244806"/>
            </p:xfrm>
            <a:graphic>
              <a:graphicData uri="http://schemas.microsoft.com/office/drawing/2017/model3d">
                <am3d:model3d r:embed="rId14">
                  <am3d:spPr>
                    <a:xfrm>
                      <a:off x="0" y="0"/>
                      <a:ext cx="233090" cy="244806"/>
                    </a:xfrm>
                    <a:prstGeom prst="rect">
                      <a:avLst/>
                    </a:prstGeom>
                  </am3d:spPr>
                  <am3d:camera>
                    <am3d:pos x="0" y="0" z="75453844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6166861" d="1000000"/>
                    <am3d:preTrans dx="-6061189" dy="-19836186" dz="-44404442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15"/>
                  </am3d:raster>
                  <am3d:objViewport viewportSz="421573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28" name="Modelo 3D 27">
                <a:extLst>
                  <a:ext uri="{FF2B5EF4-FFF2-40B4-BE49-F238E27FC236}">
                    <a16:creationId xmlns:a16="http://schemas.microsoft.com/office/drawing/2014/main" id="{2678A340-441C-4043-A65F-B0623246190B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9866485" y="5048286"/>
                <a:ext cx="233090" cy="24480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29" name="Modelo 3D 28">
                <a:extLst>
                  <a:ext uri="{FF2B5EF4-FFF2-40B4-BE49-F238E27FC236}">
                    <a16:creationId xmlns:a16="http://schemas.microsoft.com/office/drawing/2014/main" id="{D2D35AEC-224B-48F2-AD42-87B7601BB601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150069903"/>
                  </p:ext>
                </p:extLst>
              </p:nvPr>
            </p:nvGraphicFramePr>
            <p:xfrm>
              <a:off x="10135108" y="5154560"/>
              <a:ext cx="233090" cy="244806"/>
            </p:xfrm>
            <a:graphic>
              <a:graphicData uri="http://schemas.microsoft.com/office/drawing/2017/model3d">
                <am3d:model3d r:embed="rId14">
                  <am3d:spPr>
                    <a:xfrm>
                      <a:off x="0" y="0"/>
                      <a:ext cx="233090" cy="244806"/>
                    </a:xfrm>
                    <a:prstGeom prst="rect">
                      <a:avLst/>
                    </a:prstGeom>
                  </am3d:spPr>
                  <am3d:camera>
                    <am3d:pos x="0" y="0" z="75453844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6166861" d="1000000"/>
                    <am3d:preTrans dx="-6061189" dy="-19836186" dz="-44404442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15"/>
                  </am3d:raster>
                  <am3d:objViewport viewportSz="421573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29" name="Modelo 3D 28">
                <a:extLst>
                  <a:ext uri="{FF2B5EF4-FFF2-40B4-BE49-F238E27FC236}">
                    <a16:creationId xmlns:a16="http://schemas.microsoft.com/office/drawing/2014/main" id="{D2D35AEC-224B-48F2-AD42-87B7601BB601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0135108" y="5154560"/>
                <a:ext cx="233090" cy="24480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30" name="Modelo 3D 29">
                <a:extLst>
                  <a:ext uri="{FF2B5EF4-FFF2-40B4-BE49-F238E27FC236}">
                    <a16:creationId xmlns:a16="http://schemas.microsoft.com/office/drawing/2014/main" id="{80E9ED2E-E860-422B-A833-E6676040A6A6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013694877"/>
                  </p:ext>
                </p:extLst>
              </p:nvPr>
            </p:nvGraphicFramePr>
            <p:xfrm>
              <a:off x="10632592" y="5106704"/>
              <a:ext cx="233090" cy="244806"/>
            </p:xfrm>
            <a:graphic>
              <a:graphicData uri="http://schemas.microsoft.com/office/drawing/2017/model3d">
                <am3d:model3d r:embed="rId14">
                  <am3d:spPr>
                    <a:xfrm>
                      <a:off x="0" y="0"/>
                      <a:ext cx="233090" cy="244806"/>
                    </a:xfrm>
                    <a:prstGeom prst="rect">
                      <a:avLst/>
                    </a:prstGeom>
                  </am3d:spPr>
                  <am3d:camera>
                    <am3d:pos x="0" y="0" z="75453844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6166861" d="1000000"/>
                    <am3d:preTrans dx="-6061189" dy="-19836186" dz="-44404442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15"/>
                  </am3d:raster>
                  <am3d:objViewport viewportSz="421573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30" name="Modelo 3D 29">
                <a:extLst>
                  <a:ext uri="{FF2B5EF4-FFF2-40B4-BE49-F238E27FC236}">
                    <a16:creationId xmlns:a16="http://schemas.microsoft.com/office/drawing/2014/main" id="{80E9ED2E-E860-422B-A833-E6676040A6A6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0632592" y="5106704"/>
                <a:ext cx="233090" cy="24480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31" name="Modelo 3D 30">
                <a:extLst>
                  <a:ext uri="{FF2B5EF4-FFF2-40B4-BE49-F238E27FC236}">
                    <a16:creationId xmlns:a16="http://schemas.microsoft.com/office/drawing/2014/main" id="{15E7CF15-9D45-4397-9CF9-CE6D68C617BC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766592742"/>
                  </p:ext>
                </p:extLst>
              </p:nvPr>
            </p:nvGraphicFramePr>
            <p:xfrm>
              <a:off x="10355301" y="4984301"/>
              <a:ext cx="233090" cy="244806"/>
            </p:xfrm>
            <a:graphic>
              <a:graphicData uri="http://schemas.microsoft.com/office/drawing/2017/model3d">
                <am3d:model3d r:embed="rId14">
                  <am3d:spPr>
                    <a:xfrm>
                      <a:off x="0" y="0"/>
                      <a:ext cx="233090" cy="244806"/>
                    </a:xfrm>
                    <a:prstGeom prst="rect">
                      <a:avLst/>
                    </a:prstGeom>
                  </am3d:spPr>
                  <am3d:camera>
                    <am3d:pos x="0" y="0" z="75453844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6166861" d="1000000"/>
                    <am3d:preTrans dx="-6061189" dy="-19836186" dz="-44404442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15"/>
                  </am3d:raster>
                  <am3d:objViewport viewportSz="421573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31" name="Modelo 3D 30">
                <a:extLst>
                  <a:ext uri="{FF2B5EF4-FFF2-40B4-BE49-F238E27FC236}">
                    <a16:creationId xmlns:a16="http://schemas.microsoft.com/office/drawing/2014/main" id="{15E7CF15-9D45-4397-9CF9-CE6D68C617BC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0355301" y="4984301"/>
                <a:ext cx="233090" cy="244806"/>
              </a:xfrm>
              <a:prstGeom prst="rect">
                <a:avLst/>
              </a:prstGeom>
            </p:spPr>
          </p:pic>
        </mc:Fallback>
      </mc:AlternateContent>
      <p:sp>
        <p:nvSpPr>
          <p:cNvPr id="32" name="CaixaDeTexto 31">
            <a:extLst>
              <a:ext uri="{FF2B5EF4-FFF2-40B4-BE49-F238E27FC236}">
                <a16:creationId xmlns:a16="http://schemas.microsoft.com/office/drawing/2014/main" id="{F92909C6-B445-4808-BBB7-E09A34140444}"/>
              </a:ext>
            </a:extLst>
          </p:cNvPr>
          <p:cNvSpPr txBox="1"/>
          <p:nvPr/>
        </p:nvSpPr>
        <p:spPr>
          <a:xfrm>
            <a:off x="7908819" y="3334257"/>
            <a:ext cx="13222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b="1" dirty="0"/>
              <a:t>CFD </a:t>
            </a:r>
            <a:r>
              <a:rPr lang="pt-PT" b="1" dirty="0" err="1"/>
              <a:t>process</a:t>
            </a:r>
            <a:endParaRPr lang="pt-PT" b="1" dirty="0"/>
          </a:p>
        </p:txBody>
      </p:sp>
      <p:sp>
        <p:nvSpPr>
          <p:cNvPr id="33" name="CaixaDeTexto 32">
            <a:extLst>
              <a:ext uri="{FF2B5EF4-FFF2-40B4-BE49-F238E27FC236}">
                <a16:creationId xmlns:a16="http://schemas.microsoft.com/office/drawing/2014/main" id="{6901BBF8-75D2-4EFD-A69F-0AA54E5CE453}"/>
              </a:ext>
            </a:extLst>
          </p:cNvPr>
          <p:cNvSpPr txBox="1"/>
          <p:nvPr/>
        </p:nvSpPr>
        <p:spPr>
          <a:xfrm>
            <a:off x="9639077" y="6386439"/>
            <a:ext cx="14767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b="1" dirty="0"/>
              <a:t>UV-A-SR-AOP</a:t>
            </a:r>
          </a:p>
        </p:txBody>
      </p:sp>
      <p:sp>
        <p:nvSpPr>
          <p:cNvPr id="34" name="CaixaDeTexto 33">
            <a:extLst>
              <a:ext uri="{FF2B5EF4-FFF2-40B4-BE49-F238E27FC236}">
                <a16:creationId xmlns:a16="http://schemas.microsoft.com/office/drawing/2014/main" id="{4C01CD98-E39B-4866-897F-41354A943AC7}"/>
              </a:ext>
            </a:extLst>
          </p:cNvPr>
          <p:cNvSpPr txBox="1"/>
          <p:nvPr/>
        </p:nvSpPr>
        <p:spPr>
          <a:xfrm>
            <a:off x="9466609" y="3218103"/>
            <a:ext cx="112178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1200" dirty="0" err="1"/>
              <a:t>Organic</a:t>
            </a:r>
            <a:r>
              <a:rPr lang="pt-PT" sz="1200" dirty="0"/>
              <a:t> </a:t>
            </a:r>
            <a:r>
              <a:rPr lang="pt-PT" sz="1200" dirty="0" err="1"/>
              <a:t>matter</a:t>
            </a:r>
            <a:endParaRPr lang="pt-PT" sz="1200" dirty="0"/>
          </a:p>
        </p:txBody>
      </p:sp>
      <p:cxnSp>
        <p:nvCxnSpPr>
          <p:cNvPr id="36" name="Conexão reta unidirecional 35">
            <a:extLst>
              <a:ext uri="{FF2B5EF4-FFF2-40B4-BE49-F238E27FC236}">
                <a16:creationId xmlns:a16="http://schemas.microsoft.com/office/drawing/2014/main" id="{F1C53014-7576-4797-97AC-505B266A4969}"/>
              </a:ext>
            </a:extLst>
          </p:cNvPr>
          <p:cNvCxnSpPr>
            <a:stCxn id="34" idx="1"/>
            <a:endCxn id="18" idx="3"/>
          </p:cNvCxnSpPr>
          <p:nvPr/>
        </p:nvCxnSpPr>
        <p:spPr>
          <a:xfrm flipH="1" flipV="1">
            <a:off x="9141290" y="3009902"/>
            <a:ext cx="325319" cy="34670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7" name="CaixaDeTexto 36">
            <a:extLst>
              <a:ext uri="{FF2B5EF4-FFF2-40B4-BE49-F238E27FC236}">
                <a16:creationId xmlns:a16="http://schemas.microsoft.com/office/drawing/2014/main" id="{BE770495-0968-408F-B363-2F30241E5A06}"/>
              </a:ext>
            </a:extLst>
          </p:cNvPr>
          <p:cNvSpPr txBox="1"/>
          <p:nvPr/>
        </p:nvSpPr>
        <p:spPr>
          <a:xfrm>
            <a:off x="7971893" y="4093991"/>
            <a:ext cx="77617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1200" dirty="0"/>
              <a:t>UV-A LED</a:t>
            </a:r>
          </a:p>
        </p:txBody>
      </p:sp>
      <p:cxnSp>
        <p:nvCxnSpPr>
          <p:cNvPr id="39" name="Conexão reta unidirecional 38">
            <a:extLst>
              <a:ext uri="{FF2B5EF4-FFF2-40B4-BE49-F238E27FC236}">
                <a16:creationId xmlns:a16="http://schemas.microsoft.com/office/drawing/2014/main" id="{F844984A-5918-4AB3-9AB3-A72526CDAF2C}"/>
              </a:ext>
            </a:extLst>
          </p:cNvPr>
          <p:cNvCxnSpPr>
            <a:stCxn id="37" idx="3"/>
            <a:endCxn id="27" idx="1"/>
          </p:cNvCxnSpPr>
          <p:nvPr/>
        </p:nvCxnSpPr>
        <p:spPr>
          <a:xfrm flipV="1">
            <a:off x="8748068" y="4030667"/>
            <a:ext cx="478796" cy="20182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1" name="Conexão reta 40">
            <a:extLst>
              <a:ext uri="{FF2B5EF4-FFF2-40B4-BE49-F238E27FC236}">
                <a16:creationId xmlns:a16="http://schemas.microsoft.com/office/drawing/2014/main" id="{E777BB5A-CAA7-455F-818B-4F0CD1F64EE5}"/>
              </a:ext>
            </a:extLst>
          </p:cNvPr>
          <p:cNvCxnSpPr/>
          <p:nvPr/>
        </p:nvCxnSpPr>
        <p:spPr>
          <a:xfrm flipV="1">
            <a:off x="8901936" y="1019815"/>
            <a:ext cx="0" cy="1428066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43" name="Conexão reta 42">
            <a:extLst>
              <a:ext uri="{FF2B5EF4-FFF2-40B4-BE49-F238E27FC236}">
                <a16:creationId xmlns:a16="http://schemas.microsoft.com/office/drawing/2014/main" id="{9FDFF008-BCEC-4105-AA76-CAD73DA63B52}"/>
              </a:ext>
            </a:extLst>
          </p:cNvPr>
          <p:cNvCxnSpPr/>
          <p:nvPr/>
        </p:nvCxnSpPr>
        <p:spPr>
          <a:xfrm>
            <a:off x="8901936" y="1019815"/>
            <a:ext cx="1730656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45" name="Conexão reta unidirecional 44">
            <a:extLst>
              <a:ext uri="{FF2B5EF4-FFF2-40B4-BE49-F238E27FC236}">
                <a16:creationId xmlns:a16="http://schemas.microsoft.com/office/drawing/2014/main" id="{0C210728-66BD-4732-AFC1-9D6890122A16}"/>
              </a:ext>
            </a:extLst>
          </p:cNvPr>
          <p:cNvCxnSpPr/>
          <p:nvPr/>
        </p:nvCxnSpPr>
        <p:spPr>
          <a:xfrm>
            <a:off x="10632592" y="1019815"/>
            <a:ext cx="0" cy="396448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6" name="CaixaDeTexto 45">
            <a:extLst>
              <a:ext uri="{FF2B5EF4-FFF2-40B4-BE49-F238E27FC236}">
                <a16:creationId xmlns:a16="http://schemas.microsoft.com/office/drawing/2014/main" id="{1A64E719-64AB-40C8-81DF-89AD3FF24029}"/>
              </a:ext>
            </a:extLst>
          </p:cNvPr>
          <p:cNvSpPr txBox="1"/>
          <p:nvPr/>
        </p:nvSpPr>
        <p:spPr>
          <a:xfrm>
            <a:off x="8988742" y="681614"/>
            <a:ext cx="14146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/>
              <a:t>Decantation of WW</a:t>
            </a: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47" name="Modelo 3D 46">
                <a:extLst>
                  <a:ext uri="{FF2B5EF4-FFF2-40B4-BE49-F238E27FC236}">
                    <a16:creationId xmlns:a16="http://schemas.microsoft.com/office/drawing/2014/main" id="{A483AED8-0596-453B-A8AC-8F76767B9324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884539358"/>
                  </p:ext>
                </p:extLst>
              </p:nvPr>
            </p:nvGraphicFramePr>
            <p:xfrm>
              <a:off x="8020712" y="2314069"/>
              <a:ext cx="288296" cy="264338"/>
            </p:xfrm>
            <a:graphic>
              <a:graphicData uri="http://schemas.microsoft.com/office/drawing/2017/model3d">
                <am3d:model3d r:embed="rId20">
                  <am3d:spPr>
                    <a:xfrm>
                      <a:off x="0" y="0"/>
                      <a:ext cx="288296" cy="264338"/>
                    </a:xfrm>
                    <a:prstGeom prst="rect">
                      <a:avLst/>
                    </a:prstGeom>
                  </am3d:spPr>
                  <am3d:camera>
                    <am3d:pos x="0" y="0" z="71072148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5335519" d="1000000"/>
                    <am3d:preTrans dx="-39758465" dy="-31031233" dz="-38418369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21"/>
                  </am3d:raster>
                  <am3d:objViewport viewportSz="454406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47" name="Modelo 3D 46">
                <a:extLst>
                  <a:ext uri="{FF2B5EF4-FFF2-40B4-BE49-F238E27FC236}">
                    <a16:creationId xmlns:a16="http://schemas.microsoft.com/office/drawing/2014/main" id="{A483AED8-0596-453B-A8AC-8F76767B9324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8020712" y="2314069"/>
                <a:ext cx="288296" cy="26433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50" name="Modelo 3D 49">
                <a:extLst>
                  <a:ext uri="{FF2B5EF4-FFF2-40B4-BE49-F238E27FC236}">
                    <a16:creationId xmlns:a16="http://schemas.microsoft.com/office/drawing/2014/main" id="{4D23F183-C654-46DB-A8F5-72BF2B55663C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819695114"/>
                  </p:ext>
                </p:extLst>
              </p:nvPr>
            </p:nvGraphicFramePr>
            <p:xfrm>
              <a:off x="8365773" y="2193926"/>
              <a:ext cx="288296" cy="264338"/>
            </p:xfrm>
            <a:graphic>
              <a:graphicData uri="http://schemas.microsoft.com/office/drawing/2017/model3d">
                <am3d:model3d r:embed="rId20">
                  <am3d:spPr>
                    <a:xfrm>
                      <a:off x="0" y="0"/>
                      <a:ext cx="288296" cy="264338"/>
                    </a:xfrm>
                    <a:prstGeom prst="rect">
                      <a:avLst/>
                    </a:prstGeom>
                  </am3d:spPr>
                  <am3d:camera>
                    <am3d:pos x="0" y="0" z="71072148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5335519" d="1000000"/>
                    <am3d:preTrans dx="-39758465" dy="-31031233" dz="-38418369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21"/>
                  </am3d:raster>
                  <am3d:objViewport viewportSz="454406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50" name="Modelo 3D 49">
                <a:extLst>
                  <a:ext uri="{FF2B5EF4-FFF2-40B4-BE49-F238E27FC236}">
                    <a16:creationId xmlns:a16="http://schemas.microsoft.com/office/drawing/2014/main" id="{4D23F183-C654-46DB-A8F5-72BF2B55663C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8365773" y="2193926"/>
                <a:ext cx="288296" cy="26433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51" name="Modelo 3D 50">
                <a:extLst>
                  <a:ext uri="{FF2B5EF4-FFF2-40B4-BE49-F238E27FC236}">
                    <a16:creationId xmlns:a16="http://schemas.microsoft.com/office/drawing/2014/main" id="{0CF08976-DA95-4866-B38F-0118093180E5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753545957"/>
                  </p:ext>
                </p:extLst>
              </p:nvPr>
            </p:nvGraphicFramePr>
            <p:xfrm>
              <a:off x="8672545" y="2229600"/>
              <a:ext cx="288296" cy="264338"/>
            </p:xfrm>
            <a:graphic>
              <a:graphicData uri="http://schemas.microsoft.com/office/drawing/2017/model3d">
                <am3d:model3d r:embed="rId20">
                  <am3d:spPr>
                    <a:xfrm>
                      <a:off x="0" y="0"/>
                      <a:ext cx="288296" cy="264338"/>
                    </a:xfrm>
                    <a:prstGeom prst="rect">
                      <a:avLst/>
                    </a:prstGeom>
                  </am3d:spPr>
                  <am3d:camera>
                    <am3d:pos x="0" y="0" z="71072148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5335519" d="1000000"/>
                    <am3d:preTrans dx="-39758465" dy="-31031233" dz="-38418369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21"/>
                  </am3d:raster>
                  <am3d:objViewport viewportSz="454406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51" name="Modelo 3D 50">
                <a:extLst>
                  <a:ext uri="{FF2B5EF4-FFF2-40B4-BE49-F238E27FC236}">
                    <a16:creationId xmlns:a16="http://schemas.microsoft.com/office/drawing/2014/main" id="{0CF08976-DA95-4866-B38F-0118093180E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8672545" y="2229600"/>
                <a:ext cx="288296" cy="26433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52" name="Modelo 3D 51">
                <a:extLst>
                  <a:ext uri="{FF2B5EF4-FFF2-40B4-BE49-F238E27FC236}">
                    <a16:creationId xmlns:a16="http://schemas.microsoft.com/office/drawing/2014/main" id="{4D14429D-B77D-48D6-A762-6970612921A4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607004536"/>
                  </p:ext>
                </p:extLst>
              </p:nvPr>
            </p:nvGraphicFramePr>
            <p:xfrm>
              <a:off x="8960841" y="2383025"/>
              <a:ext cx="288296" cy="264338"/>
            </p:xfrm>
            <a:graphic>
              <a:graphicData uri="http://schemas.microsoft.com/office/drawing/2017/model3d">
                <am3d:model3d r:embed="rId20">
                  <am3d:spPr>
                    <a:xfrm>
                      <a:off x="0" y="0"/>
                      <a:ext cx="288296" cy="264338"/>
                    </a:xfrm>
                    <a:prstGeom prst="rect">
                      <a:avLst/>
                    </a:prstGeom>
                  </am3d:spPr>
                  <am3d:camera>
                    <am3d:pos x="0" y="0" z="71072148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5335519" d="1000000"/>
                    <am3d:preTrans dx="-39758465" dy="-31031233" dz="-38418369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21"/>
                  </am3d:raster>
                  <am3d:objViewport viewportSz="454406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52" name="Modelo 3D 51">
                <a:extLst>
                  <a:ext uri="{FF2B5EF4-FFF2-40B4-BE49-F238E27FC236}">
                    <a16:creationId xmlns:a16="http://schemas.microsoft.com/office/drawing/2014/main" id="{4D14429D-B77D-48D6-A762-6970612921A4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8960841" y="2383025"/>
                <a:ext cx="288296" cy="264338"/>
              </a:xfrm>
              <a:prstGeom prst="rect">
                <a:avLst/>
              </a:prstGeom>
            </p:spPr>
          </p:pic>
        </mc:Fallback>
      </mc:AlternateContent>
      <p:sp>
        <p:nvSpPr>
          <p:cNvPr id="53" name="CaixaDeTexto 52">
            <a:extLst>
              <a:ext uri="{FF2B5EF4-FFF2-40B4-BE49-F238E27FC236}">
                <a16:creationId xmlns:a16="http://schemas.microsoft.com/office/drawing/2014/main" id="{8EDD3D58-CD7A-4595-9197-68B2E8F6228D}"/>
              </a:ext>
            </a:extLst>
          </p:cNvPr>
          <p:cNvSpPr txBox="1"/>
          <p:nvPr/>
        </p:nvSpPr>
        <p:spPr>
          <a:xfrm>
            <a:off x="9303949" y="1951774"/>
            <a:ext cx="152195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1200" dirty="0" err="1"/>
              <a:t>Coagulant</a:t>
            </a:r>
            <a:r>
              <a:rPr lang="pt-PT" sz="1200" dirty="0"/>
              <a:t>/ </a:t>
            </a:r>
            <a:r>
              <a:rPr lang="pt-PT" sz="1200" dirty="0" err="1"/>
              <a:t>flocculant</a:t>
            </a:r>
            <a:endParaRPr lang="pt-PT" sz="1200" dirty="0"/>
          </a:p>
        </p:txBody>
      </p:sp>
      <p:cxnSp>
        <p:nvCxnSpPr>
          <p:cNvPr id="55" name="Conexão reta unidirecional 54">
            <a:extLst>
              <a:ext uri="{FF2B5EF4-FFF2-40B4-BE49-F238E27FC236}">
                <a16:creationId xmlns:a16="http://schemas.microsoft.com/office/drawing/2014/main" id="{283E2289-BC68-4ED7-98AD-33D886DF8ACA}"/>
              </a:ext>
            </a:extLst>
          </p:cNvPr>
          <p:cNvCxnSpPr>
            <a:stCxn id="53" idx="2"/>
            <a:endCxn id="52" idx="3"/>
          </p:cNvCxnSpPr>
          <p:nvPr/>
        </p:nvCxnSpPr>
        <p:spPr>
          <a:xfrm flipH="1">
            <a:off x="9249137" y="2228773"/>
            <a:ext cx="815790" cy="28642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Marcador de Posição do Número do Diapositivo 6">
            <a:extLst>
              <a:ext uri="{FF2B5EF4-FFF2-40B4-BE49-F238E27FC236}">
                <a16:creationId xmlns:a16="http://schemas.microsoft.com/office/drawing/2014/main" id="{DC3C58D4-6E84-430B-B9A4-6224D6F060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EA7C9-9F64-4A59-A615-A7C1653F7F0E}" type="slidenum">
              <a:rPr lang="pt-PT" smtClean="0"/>
              <a:t>8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52343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F5A813E8-E4FA-4338-BC0C-4A2AA476C643}"/>
              </a:ext>
            </a:extLst>
          </p:cNvPr>
          <p:cNvSpPr txBox="1"/>
          <p:nvPr/>
        </p:nvSpPr>
        <p:spPr>
          <a:xfrm>
            <a:off x="0" y="0"/>
            <a:ext cx="13003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Conclusions</a:t>
            </a: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3" name="Modelo 3D 2">
                <a:extLst>
                  <a:ext uri="{FF2B5EF4-FFF2-40B4-BE49-F238E27FC236}">
                    <a16:creationId xmlns:a16="http://schemas.microsoft.com/office/drawing/2014/main" id="{6289C28C-F0C8-485C-8874-D04F12DBA5C4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192906952"/>
                  </p:ext>
                </p:extLst>
              </p:nvPr>
            </p:nvGraphicFramePr>
            <p:xfrm>
              <a:off x="87685" y="369332"/>
              <a:ext cx="478976" cy="259127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478976" cy="259127"/>
                    </a:xfrm>
                    <a:prstGeom prst="rect">
                      <a:avLst/>
                    </a:prstGeom>
                  </am3d:spPr>
                  <am3d:camera>
                    <am3d:pos x="0" y="0" z="68301517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6867034" d="1000000"/>
                    <am3d:preTrans dx="55875589" dy="-32107483" dz="-49446033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705470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3" name="Modelo 3D 2">
                <a:extLst>
                  <a:ext uri="{FF2B5EF4-FFF2-40B4-BE49-F238E27FC236}">
                    <a16:creationId xmlns:a16="http://schemas.microsoft.com/office/drawing/2014/main" id="{6289C28C-F0C8-485C-8874-D04F12DBA5C4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7685" y="369332"/>
                <a:ext cx="478976" cy="25912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4" name="Modelo 3D 3">
                <a:extLst>
                  <a:ext uri="{FF2B5EF4-FFF2-40B4-BE49-F238E27FC236}">
                    <a16:creationId xmlns:a16="http://schemas.microsoft.com/office/drawing/2014/main" id="{51D76CFB-A531-4232-B1B7-DB0846E79183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837173311"/>
                  </p:ext>
                </p:extLst>
              </p:nvPr>
            </p:nvGraphicFramePr>
            <p:xfrm>
              <a:off x="11511559" y="369312"/>
              <a:ext cx="478976" cy="259147"/>
            </p:xfrm>
            <a:graphic>
              <a:graphicData uri="http://schemas.microsoft.com/office/drawing/2017/model3d">
                <am3d:model3d r:embed="rId4">
                  <am3d:spPr>
                    <a:xfrm>
                      <a:off x="0" y="0"/>
                      <a:ext cx="478976" cy="259147"/>
                    </a:xfrm>
                    <a:prstGeom prst="rect">
                      <a:avLst/>
                    </a:prstGeom>
                  </am3d:spPr>
                  <am3d:camera>
                    <am3d:pos x="0" y="0" z="68353972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6871160" d="1000000"/>
                    <am3d:preTrans dx="-41401235" dy="-29230737" dz="-49475744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5"/>
                  </am3d:raster>
                  <am3d:objViewport viewportSz="705524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4" name="Modelo 3D 3">
                <a:extLst>
                  <a:ext uri="{FF2B5EF4-FFF2-40B4-BE49-F238E27FC236}">
                    <a16:creationId xmlns:a16="http://schemas.microsoft.com/office/drawing/2014/main" id="{51D76CFB-A531-4232-B1B7-DB0846E79183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1511559" y="369312"/>
                <a:ext cx="478976" cy="259147"/>
              </a:xfrm>
              <a:prstGeom prst="rect">
                <a:avLst/>
              </a:prstGeom>
            </p:spPr>
          </p:pic>
        </mc:Fallback>
      </mc:AlternateContent>
      <p:cxnSp>
        <p:nvCxnSpPr>
          <p:cNvPr id="5" name="Conexão reta 4">
            <a:extLst>
              <a:ext uri="{FF2B5EF4-FFF2-40B4-BE49-F238E27FC236}">
                <a16:creationId xmlns:a16="http://schemas.microsoft.com/office/drawing/2014/main" id="{0950353D-F51A-47B8-890A-9594944B02B1}"/>
              </a:ext>
            </a:extLst>
          </p:cNvPr>
          <p:cNvCxnSpPr>
            <a:endCxn id="4" idx="1"/>
          </p:cNvCxnSpPr>
          <p:nvPr/>
        </p:nvCxnSpPr>
        <p:spPr>
          <a:xfrm>
            <a:off x="482321" y="498885"/>
            <a:ext cx="11029238" cy="1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6" name="CaixaDeTexto 5">
            <a:extLst>
              <a:ext uri="{FF2B5EF4-FFF2-40B4-BE49-F238E27FC236}">
                <a16:creationId xmlns:a16="http://schemas.microsoft.com/office/drawing/2014/main" id="{4B859B79-4434-4B4A-A283-76D13D271ED6}"/>
              </a:ext>
            </a:extLst>
          </p:cNvPr>
          <p:cNvSpPr txBox="1"/>
          <p:nvPr/>
        </p:nvSpPr>
        <p:spPr>
          <a:xfrm>
            <a:off x="87685" y="738664"/>
            <a:ext cx="42239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Based in this work’s results, it is concluded</a:t>
            </a:r>
          </a:p>
        </p:txBody>
      </p:sp>
      <p:graphicFrame>
        <p:nvGraphicFramePr>
          <p:cNvPr id="7" name="Diagrama 6">
            <a:extLst>
              <a:ext uri="{FF2B5EF4-FFF2-40B4-BE49-F238E27FC236}">
                <a16:creationId xmlns:a16="http://schemas.microsoft.com/office/drawing/2014/main" id="{1CD0B538-98CF-4D8D-BBF8-D57E1CF3711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3664128"/>
              </p:ext>
            </p:extLst>
          </p:nvPr>
        </p:nvGraphicFramePr>
        <p:xfrm>
          <a:off x="247598" y="1347774"/>
          <a:ext cx="11418538" cy="47014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8" name="Marcador de Posição do Número do Diapositivo 7">
            <a:extLst>
              <a:ext uri="{FF2B5EF4-FFF2-40B4-BE49-F238E27FC236}">
                <a16:creationId xmlns:a16="http://schemas.microsoft.com/office/drawing/2014/main" id="{64321B4F-46BB-403F-8762-33898335ED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EA7C9-9F64-4A59-A615-A7C1653F7F0E}" type="slidenum">
              <a:rPr lang="pt-PT" smtClean="0"/>
              <a:t>9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060633009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358</TotalTime>
  <Words>1266</Words>
  <Application>Microsoft Office PowerPoint</Application>
  <PresentationFormat>Ecrã Panorâmico</PresentationFormat>
  <Paragraphs>157</Paragraphs>
  <Slides>11</Slides>
  <Notes>1</Notes>
  <HiddenSlides>0</HiddenSlides>
  <MMClips>0</MMClips>
  <ScaleCrop>false</ScaleCrop>
  <HeadingPairs>
    <vt:vector size="8" baseType="variant">
      <vt:variant>
        <vt:lpstr>Tipos de letra usados</vt:lpstr>
      </vt:variant>
      <vt:variant>
        <vt:i4>9</vt:i4>
      </vt:variant>
      <vt:variant>
        <vt:lpstr>Tema</vt:lpstr>
      </vt:variant>
      <vt:variant>
        <vt:i4>1</vt:i4>
      </vt:variant>
      <vt:variant>
        <vt:lpstr>Servidores OLE incorporados</vt:lpstr>
      </vt:variant>
      <vt:variant>
        <vt:i4>1</vt:i4>
      </vt:variant>
      <vt:variant>
        <vt:lpstr>Títulos dos diapositivos</vt:lpstr>
      </vt:variant>
      <vt:variant>
        <vt:i4>11</vt:i4>
      </vt:variant>
    </vt:vector>
  </HeadingPairs>
  <TitlesOfParts>
    <vt:vector size="22" baseType="lpstr">
      <vt:lpstr>Arial</vt:lpstr>
      <vt:lpstr>Calibri</vt:lpstr>
      <vt:lpstr>Calibri Light</vt:lpstr>
      <vt:lpstr>Cambria Math</vt:lpstr>
      <vt:lpstr>Liberation Sans</vt:lpstr>
      <vt:lpstr>OpenSymbol</vt:lpstr>
      <vt:lpstr>Palatino Linotype</vt:lpstr>
      <vt:lpstr>Times New Roman</vt:lpstr>
      <vt:lpstr>Wingdings</vt:lpstr>
      <vt:lpstr>Tema do Office</vt:lpstr>
      <vt:lpstr>Document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al26663@utad.eu</dc:creator>
  <cp:lastModifiedBy>al26663@utad.eu</cp:lastModifiedBy>
  <cp:revision>25</cp:revision>
  <dcterms:created xsi:type="dcterms:W3CDTF">2022-02-01T08:44:51Z</dcterms:created>
  <dcterms:modified xsi:type="dcterms:W3CDTF">2022-04-13T15:28:43Z</dcterms:modified>
</cp:coreProperties>
</file>