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D24600"/>
    <a:srgbClr val="FF5601"/>
    <a:srgbClr val="7E2A00"/>
    <a:srgbClr val="FF6743"/>
    <a:srgbClr val="996633"/>
    <a:srgbClr val="AA00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FA\Downloads\profil%20sensoriel%20wafa19_05_2021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62221657776654"/>
          <c:y val="0.11350240609022923"/>
          <c:w val="0.44165896198459065"/>
          <c:h val="0.68031930613204139"/>
        </c:manualLayout>
      </c:layout>
      <c:radarChart>
        <c:radarStyle val="marker"/>
        <c:varyColors val="0"/>
        <c:ser>
          <c:idx val="0"/>
          <c:order val="0"/>
          <c:tx>
            <c:strRef>
              <c:f>Feuil4!$A$2</c:f>
              <c:strCache>
                <c:ptCount val="1"/>
                <c:pt idx="0">
                  <c:v>Lben  unfortified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Feuil4!$B$1:$M$1</c:f>
              <c:strCache>
                <c:ptCount val="12"/>
                <c:pt idx="0">
                  <c:v>Odor intensity</c:v>
                </c:pt>
                <c:pt idx="1">
                  <c:v>Fresh milk odor</c:v>
                </c:pt>
                <c:pt idx="2">
                  <c:v>Fermented milk odor</c:v>
                </c:pt>
                <c:pt idx="3">
                  <c:v>Flavored milk odor</c:v>
                </c:pt>
                <c:pt idx="4">
                  <c:v>Appearance</c:v>
                </c:pt>
                <c:pt idx="5">
                  <c:v>Viscosity</c:v>
                </c:pt>
                <c:pt idx="6">
                  <c:v>Acid taste</c:v>
                </c:pt>
                <c:pt idx="7">
                  <c:v>Sweet taste</c:v>
                </c:pt>
                <c:pt idx="8">
                  <c:v>Balance sweet /sour taste</c:v>
                </c:pt>
                <c:pt idx="9">
                  <c:v>Color intensity </c:v>
                </c:pt>
                <c:pt idx="10">
                  <c:v>Fruit taste </c:v>
                </c:pt>
                <c:pt idx="11">
                  <c:v>Overall appreciation </c:v>
                </c:pt>
              </c:strCache>
            </c:strRef>
          </c:cat>
          <c:val>
            <c:numRef>
              <c:f>Feuil4!$B$2:$M$2</c:f>
              <c:numCache>
                <c:formatCode>0\.000</c:formatCode>
                <c:ptCount val="12"/>
                <c:pt idx="0">
                  <c:v>3.9166666666666665</c:v>
                </c:pt>
                <c:pt idx="1">
                  <c:v>4.083333333333333</c:v>
                </c:pt>
                <c:pt idx="2">
                  <c:v>4.166666666666667</c:v>
                </c:pt>
                <c:pt idx="3">
                  <c:v>0</c:v>
                </c:pt>
                <c:pt idx="4">
                  <c:v>0.83333333333333337</c:v>
                </c:pt>
                <c:pt idx="5">
                  <c:v>3.4166666666666665</c:v>
                </c:pt>
                <c:pt idx="6">
                  <c:v>4.083333333333333</c:v>
                </c:pt>
                <c:pt idx="7">
                  <c:v>1</c:v>
                </c:pt>
                <c:pt idx="8">
                  <c:v>0.91666666666666663</c:v>
                </c:pt>
                <c:pt idx="9">
                  <c:v>0</c:v>
                </c:pt>
                <c:pt idx="10">
                  <c:v>0</c:v>
                </c:pt>
                <c:pt idx="11" formatCode="0.00">
                  <c:v>3.25</c:v>
                </c:pt>
              </c:numCache>
            </c:numRef>
          </c:val>
        </c:ser>
        <c:ser>
          <c:idx val="1"/>
          <c:order val="1"/>
          <c:tx>
            <c:strRef>
              <c:f>Feuil4!$A$3</c:f>
              <c:strCache>
                <c:ptCount val="1"/>
                <c:pt idx="0">
                  <c:v>Indusrial Lben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lgDashDot"/>
              <a:round/>
            </a:ln>
            <a:effectLst/>
          </c:spPr>
          <c:marker>
            <c:symbol val="none"/>
          </c:marker>
          <c:cat>
            <c:strRef>
              <c:f>Feuil4!$B$1:$M$1</c:f>
              <c:strCache>
                <c:ptCount val="12"/>
                <c:pt idx="0">
                  <c:v>Odor intensity</c:v>
                </c:pt>
                <c:pt idx="1">
                  <c:v>Fresh milk odor</c:v>
                </c:pt>
                <c:pt idx="2">
                  <c:v>Fermented milk odor</c:v>
                </c:pt>
                <c:pt idx="3">
                  <c:v>Flavored milk odor</c:v>
                </c:pt>
                <c:pt idx="4">
                  <c:v>Appearance</c:v>
                </c:pt>
                <c:pt idx="5">
                  <c:v>Viscosity</c:v>
                </c:pt>
                <c:pt idx="6">
                  <c:v>Acid taste</c:v>
                </c:pt>
                <c:pt idx="7">
                  <c:v>Sweet taste</c:v>
                </c:pt>
                <c:pt idx="8">
                  <c:v>Balance sweet /sour taste</c:v>
                </c:pt>
                <c:pt idx="9">
                  <c:v>Color intensity </c:v>
                </c:pt>
                <c:pt idx="10">
                  <c:v>Fruit taste </c:v>
                </c:pt>
                <c:pt idx="11">
                  <c:v>Overall appreciation </c:v>
                </c:pt>
              </c:strCache>
            </c:strRef>
          </c:cat>
          <c:val>
            <c:numRef>
              <c:f>Feuil4!$B$3:$M$3</c:f>
              <c:numCache>
                <c:formatCode>0\.000</c:formatCode>
                <c:ptCount val="12"/>
                <c:pt idx="0">
                  <c:v>2.5833333333333335</c:v>
                </c:pt>
                <c:pt idx="1">
                  <c:v>3.4166666666666665</c:v>
                </c:pt>
                <c:pt idx="2">
                  <c:v>4.333333333333333</c:v>
                </c:pt>
                <c:pt idx="3">
                  <c:v>0</c:v>
                </c:pt>
                <c:pt idx="4">
                  <c:v>0</c:v>
                </c:pt>
                <c:pt idx="5">
                  <c:v>4.5</c:v>
                </c:pt>
                <c:pt idx="6">
                  <c:v>3</c:v>
                </c:pt>
                <c:pt idx="7">
                  <c:v>0.66666666666666663</c:v>
                </c:pt>
                <c:pt idx="8">
                  <c:v>0.91666666666666663</c:v>
                </c:pt>
                <c:pt idx="9">
                  <c:v>0</c:v>
                </c:pt>
                <c:pt idx="10">
                  <c:v>0</c:v>
                </c:pt>
                <c:pt idx="11">
                  <c:v>4.166666666666667</c:v>
                </c:pt>
              </c:numCache>
            </c:numRef>
          </c:val>
        </c:ser>
        <c:ser>
          <c:idx val="2"/>
          <c:order val="2"/>
          <c:tx>
            <c:strRef>
              <c:f>Feuil4!$A$4</c:f>
              <c:strCache>
                <c:ptCount val="1"/>
                <c:pt idx="0">
                  <c:v>Fortified Lben with date powder (6% w/v)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Feuil4!$B$1:$M$1</c:f>
              <c:strCache>
                <c:ptCount val="12"/>
                <c:pt idx="0">
                  <c:v>Odor intensity</c:v>
                </c:pt>
                <c:pt idx="1">
                  <c:v>Fresh milk odor</c:v>
                </c:pt>
                <c:pt idx="2">
                  <c:v>Fermented milk odor</c:v>
                </c:pt>
                <c:pt idx="3">
                  <c:v>Flavored milk odor</c:v>
                </c:pt>
                <c:pt idx="4">
                  <c:v>Appearance</c:v>
                </c:pt>
                <c:pt idx="5">
                  <c:v>Viscosity</c:v>
                </c:pt>
                <c:pt idx="6">
                  <c:v>Acid taste</c:v>
                </c:pt>
                <c:pt idx="7">
                  <c:v>Sweet taste</c:v>
                </c:pt>
                <c:pt idx="8">
                  <c:v>Balance sweet /sour taste</c:v>
                </c:pt>
                <c:pt idx="9">
                  <c:v>Color intensity </c:v>
                </c:pt>
                <c:pt idx="10">
                  <c:v>Fruit taste </c:v>
                </c:pt>
                <c:pt idx="11">
                  <c:v>Overall appreciation </c:v>
                </c:pt>
              </c:strCache>
            </c:strRef>
          </c:cat>
          <c:val>
            <c:numRef>
              <c:f>Feuil4!$B$4:$M$4</c:f>
              <c:numCache>
                <c:formatCode>General</c:formatCode>
                <c:ptCount val="12"/>
                <c:pt idx="0">
                  <c:v>4.5</c:v>
                </c:pt>
                <c:pt idx="1">
                  <c:v>2.0833333333333335</c:v>
                </c:pt>
                <c:pt idx="2">
                  <c:v>2.75</c:v>
                </c:pt>
                <c:pt idx="3">
                  <c:v>4</c:v>
                </c:pt>
                <c:pt idx="4">
                  <c:v>2</c:v>
                </c:pt>
                <c:pt idx="5">
                  <c:v>3.5</c:v>
                </c:pt>
                <c:pt idx="6">
                  <c:v>3.4166666666666665</c:v>
                </c:pt>
                <c:pt idx="7">
                  <c:v>4.083333333333333</c:v>
                </c:pt>
                <c:pt idx="8">
                  <c:v>4.083333333333333</c:v>
                </c:pt>
                <c:pt idx="9">
                  <c:v>3.3333333333333335</c:v>
                </c:pt>
                <c:pt idx="10">
                  <c:v>4.166666666666667</c:v>
                </c:pt>
                <c:pt idx="11" formatCode="0.00">
                  <c:v>3.9166666666666665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4671360"/>
        <c:axId val="823496736"/>
      </c:radarChart>
      <c:catAx>
        <c:axId val="9046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fr-FR"/>
          </a:p>
        </c:txPr>
        <c:crossAx val="823496736"/>
        <c:crosses val="autoZero"/>
        <c:auto val="1"/>
        <c:lblAlgn val="ctr"/>
        <c:lblOffset val="100"/>
        <c:noMultiLvlLbl val="0"/>
      </c:catAx>
      <c:valAx>
        <c:axId val="823496736"/>
        <c:scaling>
          <c:orientation val="minMax"/>
          <c:max val="5"/>
          <c:min val="0"/>
        </c:scaling>
        <c:delete val="0"/>
        <c:axPos val="l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46713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4797312922834132E-2"/>
          <c:y val="0.84743372164642372"/>
          <c:w val="0.9"/>
          <c:h val="5.9705050820162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Active variables</c:v>
          </c:tx>
          <c:spPr>
            <a:ln w="25400">
              <a:noFill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 w="6350"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2998801568965812E-2"/>
                  <c:y val="-8.45641369296922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Odor intensity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432609723198948"/>
                  <c:y val="-5.26492433126710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Fresh milk odor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756885440564439"/>
                  <c:y val="2.828530742167867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Fermented milk odor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9058245612898198E-3"/>
                  <c:y val="-3.49187468587703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Flavored milk odor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406582473153868E-2"/>
                  <c:y val="-0.1129329312559334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Appearance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608320209973753"/>
                  <c:y val="1.76470588235294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Viscosity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2716666666666668"/>
                  <c:y val="-3.13725490196078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Acid taste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976219058519226E-2"/>
                  <c:y val="-0.1803088177807561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Sweet taste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762284655852864E-2"/>
                  <c:y val="3.6003238956832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Balance sweet /sour taste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5458907070621494E-2"/>
                  <c:y val="-0.1483939241637348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Color intensity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2928885998259813E-3"/>
                  <c:y val="-0.116479030546713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Fruit taste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6666666666666788E-2"/>
                  <c:y val="1.76470588235294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Overall appreciation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FF0000"/>
                    </a:solidFill>
                    <a:latin typeface="Palatino Linotype" panose="02040502050505030304" pitchFamily="18" charset="0"/>
                  </a:defRPr>
                </a:pPr>
                <a:endParaRPr lang="fr-FR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PCA_HID11!$A$1:$A$12</c:f>
              <c:numCache>
                <c:formatCode>General</c:formatCode>
                <c:ptCount val="12"/>
                <c:pt idx="0">
                  <c:v>0.73452896610664475</c:v>
                </c:pt>
                <c:pt idx="1">
                  <c:v>-0.94492285275931409</c:v>
                </c:pt>
                <c:pt idx="2">
                  <c:v>-0.99539885873488243</c:v>
                </c:pt>
                <c:pt idx="3">
                  <c:v>0.9999999993643609</c:v>
                </c:pt>
                <c:pt idx="4">
                  <c:v>0.90992018243849548</c:v>
                </c:pt>
                <c:pt idx="5">
                  <c:v>-0.43891574971641972</c:v>
                </c:pt>
                <c:pt idx="6">
                  <c:v>-0.13210297854793082</c:v>
                </c:pt>
                <c:pt idx="7">
                  <c:v>0.99607526106422339</c:v>
                </c:pt>
                <c:pt idx="8">
                  <c:v>0.99999999936436068</c:v>
                </c:pt>
                <c:pt idx="9">
                  <c:v>0.99999999936436068</c:v>
                </c:pt>
                <c:pt idx="10">
                  <c:v>0.99999999936436068</c:v>
                </c:pt>
                <c:pt idx="11">
                  <c:v>0.2538710283141995</c:v>
                </c:pt>
              </c:numCache>
            </c:numRef>
          </c:xVal>
          <c:yVal>
            <c:numRef>
              <c:f>PCA_HID11!$B$1:$B$12</c:f>
              <c:numCache>
                <c:formatCode>General</c:formatCode>
                <c:ptCount val="12"/>
                <c:pt idx="0">
                  <c:v>0.67857733380234841</c:v>
                </c:pt>
                <c:pt idx="1">
                  <c:v>0.32729314434188805</c:v>
                </c:pt>
                <c:pt idx="2">
                  <c:v>-9.5818119524931383E-2</c:v>
                </c:pt>
                <c:pt idx="3">
                  <c:v>3.5654995582362625E-5</c:v>
                </c:pt>
                <c:pt idx="4">
                  <c:v>0.41478339117073598</c:v>
                </c:pt>
                <c:pt idx="5">
                  <c:v>-0.89852822139923494</c:v>
                </c:pt>
                <c:pt idx="6">
                  <c:v>0.99123599766088166</c:v>
                </c:pt>
                <c:pt idx="7">
                  <c:v>8.8510306156055096E-2</c:v>
                </c:pt>
                <c:pt idx="8">
                  <c:v>3.5654995582279359E-5</c:v>
                </c:pt>
                <c:pt idx="9">
                  <c:v>3.5654995582223847E-5</c:v>
                </c:pt>
                <c:pt idx="10">
                  <c:v>3.5654995582778959E-5</c:v>
                </c:pt>
                <c:pt idx="11">
                  <c:v>-0.96723807874932799</c:v>
                </c:pt>
              </c:numCache>
            </c:numRef>
          </c:yVal>
          <c:smooth val="0"/>
        </c:ser>
        <c:ser>
          <c:idx val="1"/>
          <c:order val="1"/>
          <c:tx>
            <c:v>Active observations</c:v>
          </c:tx>
          <c:spPr>
            <a:ln w="25400">
              <a:noFill/>
            </a:ln>
            <a:effectLst/>
          </c:spPr>
          <c:marker>
            <c:symbol val="circle"/>
            <c:size val="3"/>
            <c:spPr>
              <a:solidFill>
                <a:srgbClr val="003CE6"/>
              </a:solidFill>
              <a:ln w="6350">
                <a:solidFill>
                  <a:srgbClr val="003CE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20376666666666668"/>
                  <c:y val="-3.13725490196078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Unfortified Lben 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194986876640419"/>
                  <c:y val="1.76470588235292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Indusrial Lben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690742571217265"/>
                  <c:y val="-7.5698749092533643E-2"/>
                </c:manualLayout>
              </c:layout>
              <c:tx>
                <c:rich>
                  <a:bodyPr rot="0" vert="horz" wrap="square" lIns="38100" tIns="19050" rIns="38100" bIns="19050" anchor="ctr" anchorCtr="0">
                    <a:no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800" b="0" i="0" u="none" strike="noStrike" kern="1200" baseline="0">
                        <a:solidFill>
                          <a:srgbClr val="003CE6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r>
                      <a:rPr lang="en-US" sz="800" b="0" i="0" u="none" strike="noStrike" kern="1200" baseline="0">
                        <a:solidFill>
                          <a:srgbClr val="003CE6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rPr>
                      <a:t>Fortified Lben with date powder (6% w/v)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800" b="0" i="0" u="none" strike="noStrike" kern="1200" baseline="0">
                        <a:solidFill>
                          <a:srgbClr val="003CE6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defRPr>
                    </a:pPr>
                    <a:endParaRPr lang="en-US" sz="800" b="0" i="0" u="none" strike="noStrike" kern="1200" baseline="0">
                      <a:solidFill>
                        <a:srgbClr val="003CE6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62782544861106"/>
                      <c:h val="7.285474953928630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003CE6"/>
                    </a:solidFill>
                    <a:latin typeface="Palatino Linotype" panose="02040502050505030304" pitchFamily="18" charset="0"/>
                  </a:defRPr>
                </a:pPr>
                <a:endParaRPr lang="fr-FR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PCA_HID11!$A$13:$A$15</c:f>
              <c:numCache>
                <c:formatCode>General</c:formatCode>
                <c:ptCount val="3"/>
                <c:pt idx="0">
                  <c:v>-0.24068243128609221</c:v>
                </c:pt>
                <c:pt idx="1">
                  <c:v>-0.24065270582632523</c:v>
                </c:pt>
                <c:pt idx="2">
                  <c:v>0.48133513711241743</c:v>
                </c:pt>
              </c:numCache>
            </c:numRef>
          </c:xVal>
          <c:yVal>
            <c:numRef>
              <c:f>PCA_HID11!$B$13:$B$15</c:f>
              <c:numCache>
                <c:formatCode>General</c:formatCode>
                <c:ptCount val="3"/>
                <c:pt idx="0">
                  <c:v>0.66739150936761116</c:v>
                </c:pt>
                <c:pt idx="1">
                  <c:v>-0.66741898700404878</c:v>
                </c:pt>
                <c:pt idx="2">
                  <c:v>2.7477636437148301E-5</c:v>
                </c:pt>
              </c:numCache>
            </c:numRef>
          </c:yVal>
          <c:smooth val="0"/>
        </c:ser>
        <c:ser>
          <c:idx val="2"/>
          <c:order val="2"/>
          <c:tx>
            <c:v/>
          </c:tx>
          <c:spPr>
            <a:ln w="127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0.73452896610664475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0.67857733380234841</c:v>
              </c:pt>
            </c:numLit>
          </c:yVal>
          <c:smooth val="0"/>
        </c:ser>
        <c:ser>
          <c:idx val="3"/>
          <c:order val="3"/>
          <c:tx>
            <c:v/>
          </c:tx>
          <c:spPr>
            <a:ln w="127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-0.94492285275931409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0.32729314434188805</c:v>
              </c:pt>
            </c:numLit>
          </c:yVal>
          <c:smooth val="0"/>
        </c:ser>
        <c:ser>
          <c:idx val="4"/>
          <c:order val="4"/>
          <c:tx>
            <c:v/>
          </c:tx>
          <c:spPr>
            <a:ln w="127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-0.99539885873488243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-9.5818119524931383E-2</c:v>
              </c:pt>
            </c:numLit>
          </c:yVal>
          <c:smooth val="0"/>
        </c:ser>
        <c:ser>
          <c:idx val="5"/>
          <c:order val="5"/>
          <c:tx>
            <c:v/>
          </c:tx>
          <c:spPr>
            <a:ln w="127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0.9999999993643609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3.5654995582362625E-5</c:v>
              </c:pt>
            </c:numLit>
          </c:yVal>
          <c:smooth val="0"/>
        </c:ser>
        <c:ser>
          <c:idx val="6"/>
          <c:order val="6"/>
          <c:tx>
            <c:v/>
          </c:tx>
          <c:spPr>
            <a:ln w="127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0.90992018243849548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0.41478339117073598</c:v>
              </c:pt>
            </c:numLit>
          </c:yVal>
          <c:smooth val="0"/>
        </c:ser>
        <c:ser>
          <c:idx val="7"/>
          <c:order val="7"/>
          <c:tx>
            <c:v/>
          </c:tx>
          <c:spPr>
            <a:ln w="127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-0.43891574971641972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-0.89852822139923494</c:v>
              </c:pt>
            </c:numLit>
          </c:yVal>
          <c:smooth val="0"/>
        </c:ser>
        <c:ser>
          <c:idx val="8"/>
          <c:order val="8"/>
          <c:tx>
            <c:v/>
          </c:tx>
          <c:spPr>
            <a:ln w="127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-0.13210297854793082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0.99123599766088166</c:v>
              </c:pt>
            </c:numLit>
          </c:yVal>
          <c:smooth val="0"/>
        </c:ser>
        <c:ser>
          <c:idx val="9"/>
          <c:order val="9"/>
          <c:tx>
            <c:v/>
          </c:tx>
          <c:spPr>
            <a:ln w="127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0.99607526106422339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8.8510306156055096E-2</c:v>
              </c:pt>
            </c:numLit>
          </c:yVal>
          <c:smooth val="0"/>
        </c:ser>
        <c:ser>
          <c:idx val="10"/>
          <c:order val="10"/>
          <c:tx>
            <c:v/>
          </c:tx>
          <c:spPr>
            <a:ln w="127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0.99999999936436068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3.5654995582279359E-5</c:v>
              </c:pt>
            </c:numLit>
          </c:yVal>
          <c:smooth val="0"/>
        </c:ser>
        <c:ser>
          <c:idx val="11"/>
          <c:order val="11"/>
          <c:tx>
            <c:v/>
          </c:tx>
          <c:spPr>
            <a:ln w="127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0.99999999936436068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3.5654995582223847E-5</c:v>
              </c:pt>
            </c:numLit>
          </c:yVal>
          <c:smooth val="0"/>
        </c:ser>
        <c:ser>
          <c:idx val="12"/>
          <c:order val="12"/>
          <c:tx>
            <c:v/>
          </c:tx>
          <c:spPr>
            <a:ln w="127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0.99999999936436068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3.5654995582778959E-5</c:v>
              </c:pt>
            </c:numLit>
          </c:yVal>
          <c:smooth val="0"/>
        </c:ser>
        <c:ser>
          <c:idx val="13"/>
          <c:order val="13"/>
          <c:tx>
            <c:v/>
          </c:tx>
          <c:spPr>
            <a:ln w="127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0.2538710283141995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-0.96723807874932799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8108208"/>
        <c:axId val="1008108752"/>
      </c:scatterChart>
      <c:valAx>
        <c:axId val="1008108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F1 (70.98 %)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low"/>
        <c:txPr>
          <a:bodyPr rot="0" vert="horz"/>
          <a:lstStyle/>
          <a:p>
            <a:pPr>
              <a:defRPr sz="700"/>
            </a:pPr>
            <a:endParaRPr lang="fr-FR"/>
          </a:p>
        </c:txPr>
        <c:crossAx val="1008108752"/>
        <c:crosses val="autoZero"/>
        <c:crossBetween val="midCat"/>
      </c:valAx>
      <c:valAx>
        <c:axId val="10081087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 b="0"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F2 (29.02 %)</a:t>
                </a:r>
              </a:p>
            </c:rich>
          </c:tx>
          <c:layout/>
          <c:overlay val="0"/>
        </c:title>
        <c:numFmt formatCode="General" sourceLinked="0"/>
        <c:majorTickMark val="cross"/>
        <c:minorTickMark val="none"/>
        <c:tickLblPos val="low"/>
        <c:txPr>
          <a:bodyPr/>
          <a:lstStyle/>
          <a:p>
            <a:pPr>
              <a:defRPr sz="700"/>
            </a:pPr>
            <a:endParaRPr lang="fr-FR"/>
          </a:p>
        </c:txPr>
        <c:crossAx val="1008108208"/>
        <c:crosses val="autoZero"/>
        <c:crossBetween val="midCat"/>
      </c:valAx>
      <c:spPr>
        <a:ln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1728F-4DB9-46D4-B793-AE35CBCA31D1}" type="datetimeFigureOut">
              <a:rPr lang="fr-FR" smtClean="0"/>
              <a:t>17/04/2022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5C2A2-F6A8-4818-AFDD-1586C9D4048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941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5C2A2-F6A8-4818-AFDD-1586C9D4048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78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15F1-A6D3-40EA-B6E1-3CD712165432}" type="datetime1">
              <a:rPr lang="fr-FR" smtClean="0"/>
              <a:t>17/04/2022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38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0C5-7316-4847-B237-72C14EA1728B}" type="datetime1">
              <a:rPr lang="fr-FR" smtClean="0"/>
              <a:t>17/04/2022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58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F310-2C26-4A5C-8142-4386025F9C8D}" type="datetime1">
              <a:rPr lang="fr-FR" smtClean="0"/>
              <a:t>17/04/2022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05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4E09-7FB9-4DCF-8C7B-E3623A846209}" type="datetime1">
              <a:rPr lang="fr-FR" smtClean="0"/>
              <a:t>17/04/2022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77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F2DC-210F-43B9-B7E2-AFB0604225D5}" type="datetime1">
              <a:rPr lang="fr-FR" smtClean="0"/>
              <a:t>17/04/2022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60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B56C-53A7-4037-97A1-1A665C284C4B}" type="datetime1">
              <a:rPr lang="fr-FR" smtClean="0"/>
              <a:t>17/04/2022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9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6F5A-4F20-43FC-ADDC-B86C20A08979}" type="datetime1">
              <a:rPr lang="fr-FR" smtClean="0"/>
              <a:t>17/04/2022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59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1F8C-7B21-483D-B1DB-57DC9B63E4FE}" type="datetime1">
              <a:rPr lang="fr-FR" smtClean="0"/>
              <a:t>17/04/2022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233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05B4-CA59-46DD-B419-9DD57ED88DEA}" type="datetime1">
              <a:rPr lang="fr-FR" smtClean="0"/>
              <a:t>17/04/2022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031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0A20-140B-409E-8FF5-A17D35014927}" type="datetime1">
              <a:rPr lang="fr-FR" smtClean="0"/>
              <a:t>17/04/2022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83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5EFAD-2BA2-4975-802F-D67247ACCB6C}" type="datetime1">
              <a:rPr lang="fr-FR" smtClean="0"/>
              <a:t>17/04/2022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029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C5FC2-5D08-4A5F-93B7-609C41C64646}" type="datetime1">
              <a:rPr lang="fr-FR" smtClean="0"/>
              <a:t>17/04/2022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7235F-E317-45C0-8D56-4AE03A5A2E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kademwaf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42" y="1194150"/>
            <a:ext cx="11727542" cy="2123658"/>
          </a:xfrm>
          <a:prstGeom prst="rect">
            <a:avLst/>
          </a:prstGeom>
          <a:solidFill>
            <a:srgbClr val="7E2A00">
              <a:alpha val="3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ea typeface="Times New Roman" panose="02020603050405020304" pitchFamily="18" charset="0"/>
              </a:rPr>
              <a:t>Fortification of traditional fermented milk “Lben” with date powder: physicochemical and sensory attributes </a:t>
            </a:r>
            <a:endParaRPr lang="fr-FR" sz="4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2340" y="322785"/>
            <a:ext cx="1973942" cy="174171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116234" y="322785"/>
            <a:ext cx="1973942" cy="1741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757979" y="322785"/>
            <a:ext cx="1973942" cy="174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45021" y="3518045"/>
            <a:ext cx="10604378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</a:pPr>
            <a:r>
              <a:rPr lang="en-US" sz="2000" b="1" u="none" strike="noStrike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Wafa Mkadem</a:t>
            </a:r>
            <a:r>
              <a:rPr lang="en-US" sz="2000" b="1" baseline="300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Khaoula Belguith</a:t>
            </a:r>
            <a:r>
              <a:rPr lang="en-US" sz="2000" b="1" baseline="300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Malek BenZid</a:t>
            </a:r>
            <a:r>
              <a:rPr lang="en-US" sz="2000" b="1" baseline="300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Nourhene Boudhrioua mihoubi</a:t>
            </a:r>
            <a:r>
              <a:rPr lang="en-US" sz="2000" b="1" baseline="300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sz="20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231" y="3869855"/>
            <a:ext cx="11261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Laboratory of Physiopathology, Alimentation and Biomolecules (LR17ES03), Higher Institute of Biotechnology Sidi Thabet, University of Mannouba, BP-66, 2020 Ariana, Tunisia</a:t>
            </a:r>
            <a:endParaRPr lang="fr-FR" sz="1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00643" cy="99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5756761"/>
            <a:ext cx="12192000" cy="1101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425" y="5827403"/>
            <a:ext cx="3457575" cy="94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993" y="5756761"/>
            <a:ext cx="1108100" cy="1101239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Espace réservé du contenu 6">
            <a:extLst>
              <a:ext uri="{FF2B5EF4-FFF2-40B4-BE49-F238E27FC236}">
                <a16:creationId xmlns="" xmlns:a16="http://schemas.microsoft.com/office/drawing/2014/main" id="{CD03E23E-DC79-48D2-B189-7889FB4EB75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99" y="6017592"/>
            <a:ext cx="965588" cy="688977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l="20906" t="17936" r="10855" b="11143"/>
          <a:stretch/>
        </p:blipFill>
        <p:spPr>
          <a:xfrm>
            <a:off x="6156940" y="5984096"/>
            <a:ext cx="763652" cy="835314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F46C0F20-2F90-4D29-91D8-761516F91F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90" y="5984096"/>
            <a:ext cx="1926503" cy="755970"/>
          </a:xfrm>
          <a:prstGeom prst="rect">
            <a:avLst/>
          </a:prstGeom>
        </p:spPr>
      </p:pic>
      <p:pic>
        <p:nvPicPr>
          <p:cNvPr id="16" name="Picture 10" descr="H:\AAA Bureau ISBST Jan 2012\LOGOSSSSSSSSSSSSSSSSSSSSSSSSS\Logo ISBST final.tif">
            <a:extLst>
              <a:ext uri="{FF2B5EF4-FFF2-40B4-BE49-F238E27FC236}">
                <a16:creationId xmlns="" xmlns:a16="http://schemas.microsoft.com/office/drawing/2014/main" id="{25A739B6-E863-4C3F-8178-250F06997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9584" y="5871526"/>
            <a:ext cx="853409" cy="9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125" y="5891733"/>
            <a:ext cx="1622767" cy="89638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14757" y="4551697"/>
            <a:ext cx="2464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Session: Food Processes</a:t>
            </a:r>
            <a:endParaRPr lang="fr-FR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48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1327" y="0"/>
            <a:ext cx="3688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2">
                    <a:lumMod val="50000"/>
                  </a:schemeClr>
                </a:solidFill>
              </a:rPr>
              <a:t>CONCLUSIONS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828" y="769441"/>
            <a:ext cx="1973942" cy="174171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41722" y="769441"/>
            <a:ext cx="1973942" cy="1741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483467" y="769441"/>
            <a:ext cx="1973942" cy="174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18023" y="1538882"/>
            <a:ext cx="10930433" cy="37856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dk1"/>
                </a:solidFill>
              </a:rPr>
              <a:t>Date powder proved to be a good ingredient for food supplementation with multifunctional </a:t>
            </a:r>
            <a:r>
              <a:rPr lang="en-US" sz="2000" b="1" dirty="0" smtClean="0">
                <a:solidFill>
                  <a:schemeClr val="dk1"/>
                </a:solidFill>
              </a:rPr>
              <a:t>properties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chemeClr val="dk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The Fortification of Lben with date powder allowed </a:t>
            </a:r>
            <a:r>
              <a:rPr lang="en-US" sz="2000" b="1" dirty="0"/>
              <a:t>to </a:t>
            </a:r>
            <a:r>
              <a:rPr lang="en-US" sz="2000" b="1" dirty="0" smtClean="0"/>
              <a:t>an increase </a:t>
            </a:r>
            <a:r>
              <a:rPr lang="en-US" sz="2000" b="1" dirty="0"/>
              <a:t>of pH with a decrease of </a:t>
            </a:r>
            <a:r>
              <a:rPr lang="en-US" sz="2000" b="1" dirty="0" smtClean="0"/>
              <a:t>acidity values </a:t>
            </a:r>
            <a:r>
              <a:rPr lang="en-US" sz="2000" b="1" dirty="0"/>
              <a:t>and a slight decrease of lactic bacteria </a:t>
            </a:r>
            <a:r>
              <a:rPr lang="en-US" sz="2000" b="1" dirty="0" smtClean="0"/>
              <a:t>count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dk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Sensory attributes were </a:t>
            </a:r>
            <a:r>
              <a:rPr lang="en-US" sz="2000" b="1" dirty="0" smtClean="0"/>
              <a:t>significantly </a:t>
            </a:r>
            <a:r>
              <a:rPr lang="en-US" sz="2000" b="1" dirty="0"/>
              <a:t>affected </a:t>
            </a:r>
            <a:r>
              <a:rPr lang="en-US" sz="2000" b="1" dirty="0" smtClean="0"/>
              <a:t>after fortification due to date compositions : odor, flavor and taste are the main affected  descriptors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The present work contributes to the valorization of</a:t>
            </a:r>
            <a:r>
              <a:rPr lang="en-US" sz="2000" b="1" dirty="0"/>
              <a:t> </a:t>
            </a:r>
            <a:r>
              <a:rPr lang="en-US" sz="2000" b="1" dirty="0" smtClean="0"/>
              <a:t>date powder by fortification of dairy product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2928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11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68791" y="114768"/>
            <a:ext cx="5573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2">
                    <a:lumMod val="50000"/>
                  </a:schemeClr>
                </a:solidFill>
              </a:rPr>
              <a:t>ACKNOWLEDGEMENTS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828" y="769441"/>
            <a:ext cx="1973942" cy="174171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41722" y="769441"/>
            <a:ext cx="1973942" cy="1741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483467" y="769441"/>
            <a:ext cx="1973942" cy="174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06238" y="1745118"/>
            <a:ext cx="9644910" cy="16312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dk1"/>
                </a:solidFill>
              </a:rPr>
              <a:t>PRIMA project ARTISANEFOOD, PRIMA-S2-2018- PCI2019-103453 CALL: </a:t>
            </a:r>
            <a:r>
              <a:rPr lang="en-US" sz="2000" b="1" dirty="0" smtClean="0">
                <a:solidFill>
                  <a:schemeClr val="dk1"/>
                </a:solidFill>
              </a:rPr>
              <a:t>PRIMA-S2-2018-PCI2019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dk1"/>
                </a:solidFill>
              </a:rPr>
              <a:t>PromESsE </a:t>
            </a:r>
            <a:r>
              <a:rPr lang="en-US" sz="2000" b="1" dirty="0">
                <a:solidFill>
                  <a:schemeClr val="dk1"/>
                </a:solidFill>
              </a:rPr>
              <a:t>project / PAQ PAES, The Tunisian Ministry of Higher Education and Scientific </a:t>
            </a:r>
            <a:r>
              <a:rPr lang="en-US" sz="2000" b="1" dirty="0" smtClean="0">
                <a:solidFill>
                  <a:schemeClr val="dk1"/>
                </a:solidFill>
              </a:rPr>
              <a:t>Research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000" b="1" dirty="0"/>
              <a:t>Boudjebel S.A. VACPA industry </a:t>
            </a:r>
            <a:endParaRPr lang="fr-FR" sz="20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770" y="3710402"/>
            <a:ext cx="1108100" cy="1101239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Espace réservé du contenu 6">
            <a:extLst>
              <a:ext uri="{FF2B5EF4-FFF2-40B4-BE49-F238E27FC236}">
                <a16:creationId xmlns="" xmlns:a16="http://schemas.microsoft.com/office/drawing/2014/main" id="{CD03E23E-DC79-48D2-B189-7889FB4EB7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76" y="3971233"/>
            <a:ext cx="965588" cy="688977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F46C0F20-2F90-4D29-91D8-761516F9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067" y="3937737"/>
            <a:ext cx="1926503" cy="7559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902" y="3845374"/>
            <a:ext cx="1622767" cy="8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911992" y="1943568"/>
            <a:ext cx="557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accent2">
                    <a:lumMod val="50000"/>
                  </a:schemeClr>
                </a:solidFill>
              </a:rPr>
              <a:t>THANK YOU !</a:t>
            </a:r>
            <a:endParaRPr lang="fr-F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6639" y="2783011"/>
            <a:ext cx="1973942" cy="174171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370533" y="2783011"/>
            <a:ext cx="1973942" cy="1741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012278" y="2783011"/>
            <a:ext cx="1973942" cy="174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684776" y="3064029"/>
            <a:ext cx="2297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222222"/>
                </a:solidFill>
                <a:latin typeface="Roboto"/>
                <a:hlinkClick r:id="rId2"/>
              </a:rPr>
              <a:t>mkademwafa@gmail.com</a:t>
            </a:r>
            <a:r>
              <a:rPr lang="fr-FR" sz="1400" dirty="0" smtClean="0">
                <a:solidFill>
                  <a:srgbClr val="222222"/>
                </a:solidFill>
                <a:latin typeface="Roboto"/>
              </a:rPr>
              <a:t> </a:t>
            </a:r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57277" cy="165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201" y="4464050"/>
            <a:ext cx="3457575" cy="94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24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plein 7"/>
          <p:cNvSpPr/>
          <p:nvPr/>
        </p:nvSpPr>
        <p:spPr>
          <a:xfrm rot="10800000">
            <a:off x="5035638" y="1348323"/>
            <a:ext cx="5499279" cy="4408533"/>
          </a:xfrm>
          <a:prstGeom prst="blockArc">
            <a:avLst>
              <a:gd name="adj1" fmla="val 10800000"/>
              <a:gd name="adj2" fmla="val 240585"/>
              <a:gd name="adj3" fmla="val 16416"/>
            </a:avLst>
          </a:prstGeom>
          <a:solidFill>
            <a:srgbClr val="D24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CuadroTexto 9">
            <a:extLst>
              <a:ext uri="{FF2B5EF4-FFF2-40B4-BE49-F238E27FC236}">
                <a16:creationId xmlns="" xmlns:a16="http://schemas.microsoft.com/office/drawing/2014/main" id="{B48042DE-D618-4DFE-A766-E13AF647CBB6}"/>
              </a:ext>
            </a:extLst>
          </p:cNvPr>
          <p:cNvSpPr txBox="1"/>
          <p:nvPr/>
        </p:nvSpPr>
        <p:spPr>
          <a:xfrm>
            <a:off x="201755" y="0"/>
            <a:ext cx="5111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44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MOTIVATION</a:t>
            </a:r>
            <a:endParaRPr lang="es-E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764"/>
            <a:ext cx="4584879" cy="5220236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3606085" y="1098757"/>
            <a:ext cx="3564631" cy="5788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High nutritional value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119322" y="1058882"/>
            <a:ext cx="3564631" cy="5788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Functional effects</a:t>
            </a:r>
            <a:endParaRPr lang="fr-FR" sz="2800" b="1" dirty="0"/>
          </a:p>
        </p:txBody>
      </p:sp>
      <p:sp>
        <p:nvSpPr>
          <p:cNvPr id="6" name="Flèche vers le bas 5"/>
          <p:cNvSpPr/>
          <p:nvPr/>
        </p:nvSpPr>
        <p:spPr>
          <a:xfrm>
            <a:off x="5035638" y="1834196"/>
            <a:ext cx="734096" cy="56667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820583" y="2511876"/>
            <a:ext cx="3507500" cy="1938992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dk1"/>
                </a:solidFill>
              </a:rPr>
              <a:t>Carbohydrates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dk1"/>
                </a:solidFill>
              </a:rPr>
              <a:t>Dietary fibre</a:t>
            </a:r>
            <a:endParaRPr lang="fr-FR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dk1"/>
                </a:solidFill>
              </a:rPr>
              <a:t>Proteins</a:t>
            </a:r>
            <a:endParaRPr lang="fr-FR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dk1"/>
                </a:solidFill>
              </a:rPr>
              <a:t>Lipids </a:t>
            </a:r>
            <a:r>
              <a:rPr lang="fr-FR" sz="2400" b="1" dirty="0">
                <a:solidFill>
                  <a:schemeClr val="dk1"/>
                </a:solidFill>
              </a:rPr>
              <a:t>and fatty </a:t>
            </a:r>
            <a:r>
              <a:rPr lang="fr-FR" sz="2400" b="1" dirty="0" smtClean="0">
                <a:solidFill>
                  <a:schemeClr val="dk1"/>
                </a:solidFill>
              </a:rPr>
              <a:t>acid</a:t>
            </a:r>
            <a:endParaRPr lang="fr-FR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dk1"/>
                </a:solidFill>
              </a:rPr>
              <a:t>Vitamins </a:t>
            </a:r>
            <a:r>
              <a:rPr lang="fr-FR" sz="2400" b="1" dirty="0">
                <a:solidFill>
                  <a:schemeClr val="dk1"/>
                </a:solidFill>
              </a:rPr>
              <a:t>and minerals</a:t>
            </a:r>
            <a:endParaRPr lang="fr-FR" sz="2400" b="1" dirty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2859" y="2458489"/>
            <a:ext cx="3990228" cy="2308324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/>
              <a:t>P</a:t>
            </a:r>
            <a:r>
              <a:rPr lang="fr-FR" sz="2400" b="1" dirty="0"/>
              <a:t>rotect </a:t>
            </a:r>
            <a:r>
              <a:rPr lang="fr-FR" sz="2400" b="1" dirty="0"/>
              <a:t>against many </a:t>
            </a:r>
            <a:r>
              <a:rPr lang="fr-FR" sz="2400" b="1" dirty="0"/>
              <a:t>chronic diseases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Inhibit the growth of pathological organisms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/>
              <a:t>Enhance </a:t>
            </a:r>
            <a:r>
              <a:rPr lang="fr-FR" sz="2400" b="1" dirty="0"/>
              <a:t>the digestive </a:t>
            </a:r>
            <a:r>
              <a:rPr lang="fr-FR" sz="2400" b="1" dirty="0" smtClean="0"/>
              <a:t>process</a:t>
            </a:r>
            <a:endParaRPr lang="fr-FR" sz="2400" b="1" dirty="0"/>
          </a:p>
        </p:txBody>
      </p:sp>
      <p:sp>
        <p:nvSpPr>
          <p:cNvPr id="10" name="Flèche vers le bas 9"/>
          <p:cNvSpPr/>
          <p:nvPr/>
        </p:nvSpPr>
        <p:spPr>
          <a:xfrm>
            <a:off x="9534589" y="1834196"/>
            <a:ext cx="734096" cy="56667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906" y="5814479"/>
            <a:ext cx="2388742" cy="9367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7828" y="769441"/>
            <a:ext cx="1973942" cy="174171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841722" y="769441"/>
            <a:ext cx="1973942" cy="1741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483467" y="769441"/>
            <a:ext cx="1973942" cy="174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59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" r="-1302" b="-18161"/>
          <a:stretch/>
        </p:blipFill>
        <p:spPr>
          <a:xfrm>
            <a:off x="3470438" y="2114381"/>
            <a:ext cx="2661409" cy="2509838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1870"/>
            <a:ext cx="1245704" cy="1086130"/>
          </a:xfrm>
          <a:prstGeom prst="rect">
            <a:avLst/>
          </a:prstGeom>
        </p:spPr>
      </p:pic>
      <p:sp>
        <p:nvSpPr>
          <p:cNvPr id="5" name="CuadroTexto 9">
            <a:extLst>
              <a:ext uri="{FF2B5EF4-FFF2-40B4-BE49-F238E27FC236}">
                <a16:creationId xmlns="" xmlns:a16="http://schemas.microsoft.com/office/drawing/2014/main" id="{B48042DE-D618-4DFE-A766-E13AF647CBB6}"/>
              </a:ext>
            </a:extLst>
          </p:cNvPr>
          <p:cNvSpPr txBox="1"/>
          <p:nvPr/>
        </p:nvSpPr>
        <p:spPr>
          <a:xfrm>
            <a:off x="201755" y="0"/>
            <a:ext cx="5111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accent2">
                    <a:lumMod val="50000"/>
                  </a:schemeClr>
                </a:solidFill>
              </a:rPr>
              <a:t>MOTIVATION</a:t>
            </a:r>
            <a:endParaRPr lang="es-E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828" y="769441"/>
            <a:ext cx="1973942" cy="174171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841722" y="769441"/>
            <a:ext cx="1973942" cy="1741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83467" y="769441"/>
            <a:ext cx="1973942" cy="174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30" name="Picture 6" descr="Fruit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5" y="2736446"/>
            <a:ext cx="1645422" cy="12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vers le bas 9"/>
          <p:cNvSpPr/>
          <p:nvPr/>
        </p:nvSpPr>
        <p:spPr>
          <a:xfrm rot="16200000">
            <a:off x="2327779" y="3091005"/>
            <a:ext cx="617542" cy="5565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67828" y="4002155"/>
            <a:ext cx="1648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dk1"/>
                </a:solidFill>
              </a:rPr>
              <a:t>Fresh date fruit</a:t>
            </a:r>
            <a:endParaRPr lang="fr-FR" b="1" dirty="0">
              <a:solidFill>
                <a:schemeClr val="dk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9425" y="2463325"/>
            <a:ext cx="222650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</a:rPr>
              <a:t>Honey/Syrup </a:t>
            </a:r>
            <a:endParaRPr lang="fr-FR" b="1" dirty="0">
              <a:solidFill>
                <a:schemeClr val="dk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45455" y="2399855"/>
            <a:ext cx="70006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</a:rPr>
              <a:t>sugar</a:t>
            </a:r>
            <a:endParaRPr lang="fr-FR" b="1" dirty="0">
              <a:solidFill>
                <a:schemeClr val="dk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55108" y="4527394"/>
            <a:ext cx="88921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</a:rPr>
              <a:t>vinegar</a:t>
            </a:r>
            <a:endParaRPr lang="fr-FR" b="1" dirty="0">
              <a:solidFill>
                <a:schemeClr val="dk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08045" y="4467411"/>
            <a:ext cx="65915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</a:rPr>
              <a:t>juice</a:t>
            </a:r>
            <a:endParaRPr lang="fr-FR" b="1" dirty="0">
              <a:solidFill>
                <a:schemeClr val="dk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27678" y="6286824"/>
            <a:ext cx="149701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</a:rPr>
              <a:t>Dried powder</a:t>
            </a:r>
            <a:endParaRPr lang="fr-FR" b="1" dirty="0">
              <a:solidFill>
                <a:schemeClr val="dk1"/>
              </a:solidFill>
            </a:endParaRPr>
          </a:p>
        </p:txBody>
      </p:sp>
      <p:pic>
        <p:nvPicPr>
          <p:cNvPr id="1034" name="Picture 10" descr="Highly Flavorful And Palatable food grade molasses - Alibaba.c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381" r="1578" b="24535"/>
          <a:stretch/>
        </p:blipFill>
        <p:spPr bwMode="auto">
          <a:xfrm>
            <a:off x="7259434" y="856526"/>
            <a:ext cx="1680772" cy="147099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lm Sugar Candy - Mangalore Spic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" b="1"/>
          <a:stretch/>
        </p:blipFill>
        <p:spPr bwMode="auto">
          <a:xfrm>
            <a:off x="9305280" y="853056"/>
            <a:ext cx="1664424" cy="147446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lsamic Date Vinegar 280ml - LiwaDate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7947" r="9853" b="9139"/>
          <a:stretch/>
        </p:blipFill>
        <p:spPr bwMode="auto">
          <a:xfrm>
            <a:off x="7282727" y="2968466"/>
            <a:ext cx="1674438" cy="1498205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lass of Ice Date Tea and Pile of Dates Palm Fruit Stock Photo - Image of  bahrain, green: 19214233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r="13346"/>
          <a:stretch/>
        </p:blipFill>
        <p:spPr bwMode="auto">
          <a:xfrm>
            <a:off x="9508818" y="2937301"/>
            <a:ext cx="1680772" cy="148154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ucre de dattes bio &amp; fairtrade d'Oasis du Sahara en Tunisi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27718" r="15873" b="24681"/>
          <a:stretch/>
        </p:blipFill>
        <p:spPr bwMode="auto">
          <a:xfrm>
            <a:off x="8493837" y="4624219"/>
            <a:ext cx="1764697" cy="156578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èche vers le bas 26"/>
          <p:cNvSpPr/>
          <p:nvPr/>
        </p:nvSpPr>
        <p:spPr>
          <a:xfrm rot="16200000">
            <a:off x="6506893" y="3030444"/>
            <a:ext cx="617542" cy="5565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4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4</a:t>
            </a:fld>
            <a:endParaRPr lang="fr-FR" dirty="0"/>
          </a:p>
        </p:txBody>
      </p:sp>
      <p:sp>
        <p:nvSpPr>
          <p:cNvPr id="3" name="CuadroTexto 9">
            <a:extLst>
              <a:ext uri="{FF2B5EF4-FFF2-40B4-BE49-F238E27FC236}">
                <a16:creationId xmlns="" xmlns:a16="http://schemas.microsoft.com/office/drawing/2014/main" id="{B48042DE-D618-4DFE-A766-E13AF647CBB6}"/>
              </a:ext>
            </a:extLst>
          </p:cNvPr>
          <p:cNvSpPr txBox="1"/>
          <p:nvPr/>
        </p:nvSpPr>
        <p:spPr>
          <a:xfrm>
            <a:off x="201755" y="0"/>
            <a:ext cx="5111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44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OBJECTIVES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267828" y="769441"/>
            <a:ext cx="1973942" cy="174171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41722" y="769441"/>
            <a:ext cx="1973942" cy="1741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483467" y="769441"/>
            <a:ext cx="1973942" cy="174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47" y="1713053"/>
            <a:ext cx="638175" cy="628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3722" y="1833626"/>
            <a:ext cx="9179078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</a:rPr>
              <a:t>To investigate some techno-functional and antioxidant properties of date powder </a:t>
            </a:r>
            <a:endParaRPr lang="fr-FR" sz="2400" b="1" dirty="0">
              <a:solidFill>
                <a:schemeClr val="dk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46" y="3591190"/>
            <a:ext cx="638175" cy="6286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41747" y="3662324"/>
            <a:ext cx="9977853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</a:rPr>
              <a:t>To study the effect of </a:t>
            </a:r>
            <a:r>
              <a:rPr lang="en-US" sz="2400" b="1" dirty="0" smtClean="0"/>
              <a:t>date powder</a:t>
            </a:r>
            <a:r>
              <a:rPr lang="en-US" sz="2400" b="1" dirty="0" smtClean="0">
                <a:solidFill>
                  <a:schemeClr val="dk1"/>
                </a:solidFill>
              </a:rPr>
              <a:t> </a:t>
            </a:r>
            <a:r>
              <a:rPr lang="en-US" sz="2400" b="1" dirty="0">
                <a:solidFill>
                  <a:schemeClr val="dk1"/>
                </a:solidFill>
              </a:rPr>
              <a:t>supplementation on the physicochemical and sensory properties of </a:t>
            </a:r>
            <a:r>
              <a:rPr lang="en-US" sz="2400" b="1" dirty="0" smtClean="0">
                <a:solidFill>
                  <a:schemeClr val="dk1"/>
                </a:solidFill>
              </a:rPr>
              <a:t>Lben (fermented milk).</a:t>
            </a:r>
            <a:endParaRPr lang="fr-FR" sz="2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5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24514" y="0"/>
            <a:ext cx="3962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2">
                    <a:lumMod val="50000"/>
                  </a:schemeClr>
                </a:solidFill>
              </a:rPr>
              <a:t>METHODOLOGY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828" y="769441"/>
            <a:ext cx="1973942" cy="174171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41722" y="769441"/>
            <a:ext cx="1973942" cy="1741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483467" y="769441"/>
            <a:ext cx="1973942" cy="174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0462" r="6178" b="9875"/>
          <a:stretch/>
        </p:blipFill>
        <p:spPr bwMode="auto">
          <a:xfrm>
            <a:off x="1079197" y="2498501"/>
            <a:ext cx="1648496" cy="155834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9794" y="4377675"/>
            <a:ext cx="3725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</a:rPr>
              <a:t>Date powder of Deglet Nour variety</a:t>
            </a:r>
          </a:p>
          <a:p>
            <a:pPr algn="ctr"/>
            <a:r>
              <a:rPr lang="en-US" b="1" dirty="0">
                <a:solidFill>
                  <a:schemeClr val="dk1"/>
                </a:solidFill>
              </a:rPr>
              <a:t>(</a:t>
            </a:r>
            <a:r>
              <a:rPr lang="en-US" b="1" dirty="0">
                <a:solidFill>
                  <a:schemeClr val="dk1"/>
                </a:solidFill>
              </a:rPr>
              <a:t>Boudjebel S.A. </a:t>
            </a:r>
            <a:r>
              <a:rPr lang="en-US" b="1" dirty="0">
                <a:solidFill>
                  <a:schemeClr val="dk1"/>
                </a:solidFill>
              </a:rPr>
              <a:t>VACPA </a:t>
            </a:r>
            <a:r>
              <a:rPr lang="en-US" b="1" dirty="0">
                <a:solidFill>
                  <a:schemeClr val="dk1"/>
                </a:solidFill>
              </a:rPr>
              <a:t>) </a:t>
            </a:r>
            <a:endParaRPr lang="fr-FR" b="1" dirty="0">
              <a:solidFill>
                <a:schemeClr val="dk1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 rot="16200000">
            <a:off x="3568278" y="3308148"/>
            <a:ext cx="617542" cy="5565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925529" y="1095867"/>
            <a:ext cx="5428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</a:rPr>
              <a:t>Techno-functional properties : </a:t>
            </a:r>
            <a:r>
              <a:rPr lang="en-US" b="1" dirty="0">
                <a:solidFill>
                  <a:schemeClr val="dk1"/>
                </a:solidFill>
              </a:rPr>
              <a:t>water holding </a:t>
            </a:r>
            <a:r>
              <a:rPr lang="en-US" b="1" dirty="0">
                <a:solidFill>
                  <a:schemeClr val="dk1"/>
                </a:solidFill>
              </a:rPr>
              <a:t>capacity, </a:t>
            </a:r>
            <a:r>
              <a:rPr lang="en-US" b="1" dirty="0">
                <a:solidFill>
                  <a:schemeClr val="dk1"/>
                </a:solidFill>
              </a:rPr>
              <a:t>oil holding </a:t>
            </a:r>
            <a:r>
              <a:rPr lang="en-US" b="1" dirty="0">
                <a:solidFill>
                  <a:schemeClr val="dk1"/>
                </a:solidFill>
              </a:rPr>
              <a:t>capacity and </a:t>
            </a:r>
            <a:r>
              <a:rPr lang="en-US" b="1" dirty="0">
                <a:solidFill>
                  <a:schemeClr val="dk1"/>
                </a:solidFill>
              </a:rPr>
              <a:t>milk holding capacity </a:t>
            </a:r>
            <a:endParaRPr lang="en-US" b="1" dirty="0" smtClean="0">
              <a:solidFill>
                <a:schemeClr val="dk1"/>
              </a:solidFill>
            </a:endParaRPr>
          </a:p>
          <a:p>
            <a:r>
              <a:rPr lang="en-US" b="1" dirty="0">
                <a:solidFill>
                  <a:schemeClr val="dk1"/>
                </a:solidFill>
              </a:rPr>
              <a:t>bulk density 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endParaRPr lang="fr-FR" b="1" dirty="0">
              <a:solidFill>
                <a:schemeClr val="dk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25529" y="3242665"/>
            <a:ext cx="5428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</a:rPr>
              <a:t>Phenolic, flavonoids contents and antioxidant activity</a:t>
            </a:r>
            <a:endParaRPr lang="fr-FR" b="1" dirty="0">
              <a:solidFill>
                <a:schemeClr val="dk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5526" y="4874003"/>
            <a:ext cx="357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</a:rPr>
              <a:t>Color parameters C.I.E. L*a*b* </a:t>
            </a:r>
            <a:endParaRPr lang="fr-FR" b="1" dirty="0">
              <a:solidFill>
                <a:schemeClr val="dk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439" y="2057805"/>
            <a:ext cx="972429" cy="106334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0462" r="6178" b="9875"/>
          <a:stretch/>
        </p:blipFill>
        <p:spPr bwMode="auto">
          <a:xfrm>
            <a:off x="7011286" y="2289047"/>
            <a:ext cx="592536" cy="560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023" y="3808483"/>
            <a:ext cx="876300" cy="10763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0462" r="6178" b="9875"/>
          <a:stretch/>
        </p:blipFill>
        <p:spPr bwMode="auto">
          <a:xfrm>
            <a:off x="7064957" y="4071824"/>
            <a:ext cx="592536" cy="560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) CIELab color space. b) CIELCh color spac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171" y="5232530"/>
            <a:ext cx="1217042" cy="12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10462" r="6178" b="9875"/>
          <a:stretch/>
        </p:blipFill>
        <p:spPr bwMode="auto">
          <a:xfrm>
            <a:off x="7011286" y="5648288"/>
            <a:ext cx="592536" cy="560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141363" y="1174357"/>
            <a:ext cx="103031" cy="487528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5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6</a:t>
            </a:fld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19566" y="1308737"/>
            <a:ext cx="5409127" cy="54127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514" y="0"/>
            <a:ext cx="3962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2">
                    <a:lumMod val="50000"/>
                  </a:schemeClr>
                </a:solidFill>
              </a:rPr>
              <a:t>METHODOLOGY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828" y="769441"/>
            <a:ext cx="1973942" cy="174171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841722" y="769441"/>
            <a:ext cx="1973942" cy="1741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483467" y="769441"/>
            <a:ext cx="1973942" cy="174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764148" y="1481070"/>
            <a:ext cx="103031" cy="487528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>
            <a:off x="7008847" y="1918952"/>
            <a:ext cx="927279" cy="3535877"/>
          </a:xfrm>
          <a:prstGeom prst="lef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34705" y="2345089"/>
            <a:ext cx="36949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</a:rPr>
              <a:t>pH</a:t>
            </a:r>
          </a:p>
          <a:p>
            <a:endParaRPr lang="en-US" b="1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</a:rPr>
              <a:t>Acidity</a:t>
            </a:r>
          </a:p>
          <a:p>
            <a:endParaRPr lang="en-US" b="1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</a:rPr>
              <a:t>Lactic bacteria</a:t>
            </a:r>
          </a:p>
          <a:p>
            <a:endParaRPr lang="en-US" b="1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</a:rPr>
              <a:t>Color parameters</a:t>
            </a:r>
          </a:p>
          <a:p>
            <a:endParaRPr lang="en-US" b="1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</a:rPr>
              <a:t>Sensory analysis </a:t>
            </a:r>
            <a:endParaRPr lang="fr-FR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78821" y="127646"/>
            <a:ext cx="2146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2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828" y="769441"/>
            <a:ext cx="1973942" cy="174171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41722" y="769441"/>
            <a:ext cx="1973942" cy="1741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483467" y="769441"/>
            <a:ext cx="1973942" cy="174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72025"/>
              </p:ext>
            </p:extLst>
          </p:nvPr>
        </p:nvGraphicFramePr>
        <p:xfrm>
          <a:off x="600141" y="1839860"/>
          <a:ext cx="5968084" cy="454523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574264"/>
                <a:gridCol w="2393820"/>
              </a:tblGrid>
              <a:tr h="33920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Evaluated parameters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Value*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920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WHC (mL/g)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2.0±0.2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920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OHC (mL/g)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1.7±0.5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920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MHC (mL/g)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1.7±0.2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920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Bulk density (g/cm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0.45</a:t>
                      </a:r>
                      <a:r>
                        <a:rPr lang="fr-FR" sz="1400">
                          <a:effectLst/>
                        </a:rPr>
                        <a:t>±0.05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156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phenolic content (</a:t>
                      </a:r>
                      <a:r>
                        <a:rPr lang="fr-FR" sz="1400">
                          <a:effectLst/>
                        </a:rPr>
                        <a:t>mg GAE/100 g</a:t>
                      </a:r>
                      <a:r>
                        <a:rPr lang="fr-FR" sz="1400" baseline="-25000">
                          <a:effectLst/>
                        </a:rPr>
                        <a:t> db</a:t>
                      </a:r>
                      <a:r>
                        <a:rPr lang="fr-FR" sz="1400">
                          <a:effectLst/>
                        </a:rPr>
                        <a:t>) 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751.75±0.03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156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flavonoids content (mg QE/100g</a:t>
                      </a:r>
                      <a:r>
                        <a:rPr lang="fr-FR" sz="1400" baseline="-25000">
                          <a:effectLst/>
                        </a:rPr>
                        <a:t> db</a:t>
                      </a:r>
                      <a:r>
                        <a:rPr lang="fr-FR" sz="1400">
                          <a:effectLst/>
                        </a:rPr>
                        <a:t>)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385.39±0.04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926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DPPH scavenging capacity (%)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55.3±0.9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9205">
                <a:tc gridSpan="2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Color parameters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3920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L*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63.4±1.7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920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a*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19.1±0.5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920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b*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29.9±0.08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94978" y="1169550"/>
            <a:ext cx="311944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E0000"/>
                </a:solidFill>
              </a:rPr>
              <a:t>Date powder </a:t>
            </a:r>
            <a:r>
              <a:rPr lang="en-US" b="1" dirty="0" smtClean="0">
                <a:solidFill>
                  <a:srgbClr val="7E0000"/>
                </a:solidFill>
              </a:rPr>
              <a:t>characterisation </a:t>
            </a:r>
            <a:endParaRPr lang="fr-FR" b="1" dirty="0">
              <a:solidFill>
                <a:srgbClr val="7E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3431" y="1538882"/>
            <a:ext cx="449043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E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 significant difference between holding capacities of date powder have been found in </a:t>
            </a:r>
            <a:r>
              <a:rPr lang="en-US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water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milk and corn </a:t>
            </a:r>
            <a:r>
              <a:rPr lang="en-US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oil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241578" y="2734935"/>
            <a:ext cx="223413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E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Lower bulk density </a:t>
            </a:r>
            <a:endParaRPr lang="fr-FR" dirty="0">
              <a:solidFill>
                <a:srgbClr val="000000"/>
              </a:solidFill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4698" y="3376990"/>
            <a:ext cx="460789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E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Higher total phenol content (TPC) total flavonoids content (TFC) and antioxidant activity</a:t>
            </a:r>
            <a:endParaRPr lang="fr-FR" dirty="0">
              <a:solidFill>
                <a:srgbClr val="000000"/>
              </a:solidFill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9049875" y="4493448"/>
            <a:ext cx="617542" cy="5565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911659" y="5283465"/>
            <a:ext cx="489397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E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Suitable ingredient with several nutritional and functional properties. </a:t>
            </a:r>
            <a:endParaRPr lang="fr-FR" dirty="0">
              <a:solidFill>
                <a:srgbClr val="000000"/>
              </a:solidFill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78821" y="127646"/>
            <a:ext cx="2146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2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828" y="769441"/>
            <a:ext cx="1973942" cy="174171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41722" y="769441"/>
            <a:ext cx="1973942" cy="1741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483467" y="769441"/>
            <a:ext cx="1973942" cy="174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15428" y="1169550"/>
            <a:ext cx="816796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E0000"/>
                </a:solidFill>
              </a:rPr>
              <a:t>Effect of date powder supplementation </a:t>
            </a:r>
            <a:r>
              <a:rPr lang="fr-FR" b="1" dirty="0">
                <a:solidFill>
                  <a:srgbClr val="7E0000"/>
                </a:solidFill>
              </a:rPr>
              <a:t> on </a:t>
            </a:r>
            <a:r>
              <a:rPr lang="en-US" b="1" dirty="0">
                <a:solidFill>
                  <a:srgbClr val="7E0000"/>
                </a:solidFill>
              </a:rPr>
              <a:t>physicochemical and sensory </a:t>
            </a:r>
            <a:r>
              <a:rPr lang="en-US" b="1" dirty="0">
                <a:solidFill>
                  <a:srgbClr val="7E0000"/>
                </a:solidFill>
              </a:rPr>
              <a:t>attributes of Lben </a:t>
            </a:r>
            <a:endParaRPr lang="fr-FR" b="1" dirty="0">
              <a:solidFill>
                <a:srgbClr val="7E0000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33499"/>
              </p:ext>
            </p:extLst>
          </p:nvPr>
        </p:nvGraphicFramePr>
        <p:xfrm>
          <a:off x="267830" y="2343944"/>
          <a:ext cx="6547836" cy="316753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71523"/>
                <a:gridCol w="781054"/>
                <a:gridCol w="679654"/>
                <a:gridCol w="1068125"/>
                <a:gridCol w="761870"/>
                <a:gridCol w="761870"/>
                <a:gridCol w="761870"/>
                <a:gridCol w="761870"/>
              </a:tblGrid>
              <a:tr h="327043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Evaluated parameters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pH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Acidity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Lactic bacteria (log CFU/mL)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Color parameters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6324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L*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a*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b*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ΔE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6432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Unfortified Lben 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4.5±0.01b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84.1±1.6a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9.28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79.1± 0.4a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-1.8±0.8c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3.1± 0.1b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0.76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9215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Lben fortified with date powder (6% w/v)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4.6±0.01a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76.4±2.3b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8.18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63.4±0.9</a:t>
                      </a:r>
                      <a:r>
                        <a:rPr lang="fr-FR" sz="1400" kern="1200" dirty="0">
                          <a:effectLst/>
                        </a:rPr>
                        <a:t>b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4.5±0.2a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12.1±0.1a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effectLst/>
                        </a:rPr>
                        <a:t>19.00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6432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Industrial Lben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>
                          <a:effectLst/>
                        </a:rPr>
                        <a:t>4.4±0.01c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>
                          <a:effectLst/>
                        </a:rPr>
                        <a:t>87.7±3.8a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5.71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>
                          <a:effectLst/>
                        </a:rPr>
                        <a:t>79.1±1.7a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>
                          <a:effectLst/>
                        </a:rPr>
                        <a:t>-1.1±0.4b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>
                          <a:effectLst/>
                        </a:rPr>
                        <a:t>2.95±0.2c</a:t>
                      </a:r>
                      <a:endParaRPr lang="fr-FR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-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213547" y="2196077"/>
            <a:ext cx="299779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E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increase </a:t>
            </a:r>
            <a:r>
              <a:rPr lang="en-US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pH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with </a:t>
            </a:r>
            <a:r>
              <a:rPr lang="en-US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decrease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acidity values of Lben after fortification</a:t>
            </a:r>
            <a:endParaRPr lang="fr-FR" dirty="0">
              <a:solidFill>
                <a:srgbClr val="000000"/>
              </a:solidFill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3200" y="3352883"/>
            <a:ext cx="5178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E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Inhibition effect of date powder on the viability of lactic bacteria could be attributed to phenolic content </a:t>
            </a:r>
            <a:endParaRPr lang="fr-FR" dirty="0">
              <a:solidFill>
                <a:srgbClr val="000000"/>
              </a:solidFill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37695" y="4553213"/>
            <a:ext cx="492980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E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Increase of a* and b* values with a decrease of lightness parameter L*. </a:t>
            </a:r>
            <a:endParaRPr lang="fr-FR" dirty="0">
              <a:solidFill>
                <a:srgbClr val="000000"/>
              </a:solidFill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7235F-E317-45C0-8D56-4AE03A5A2EB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78821" y="127646"/>
            <a:ext cx="2146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2">
                    <a:lumMod val="50000"/>
                  </a:schemeClr>
                </a:solidFill>
              </a:rPr>
              <a:t>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828" y="769441"/>
            <a:ext cx="1973942" cy="174171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41722" y="769441"/>
            <a:ext cx="1973942" cy="1741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483467" y="769441"/>
            <a:ext cx="1973942" cy="1741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808147"/>
              </p:ext>
            </p:extLst>
          </p:nvPr>
        </p:nvGraphicFramePr>
        <p:xfrm>
          <a:off x="589858" y="897087"/>
          <a:ext cx="5707912" cy="451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7166710" y="85718"/>
            <a:ext cx="5025290" cy="4609324"/>
            <a:chOff x="6527059" y="1186168"/>
            <a:chExt cx="5025290" cy="4609324"/>
          </a:xfrm>
        </p:grpSpPr>
        <p:graphicFrame>
          <p:nvGraphicFramePr>
            <p:cNvPr id="8" name="Graphique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66100414"/>
                </p:ext>
              </p:extLst>
            </p:nvPr>
          </p:nvGraphicFramePr>
          <p:xfrm>
            <a:off x="6527059" y="1186168"/>
            <a:ext cx="4808496" cy="46093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Ellipse 8"/>
            <p:cNvSpPr/>
            <p:nvPr/>
          </p:nvSpPr>
          <p:spPr>
            <a:xfrm>
              <a:off x="8899301" y="1648496"/>
              <a:ext cx="2653048" cy="24727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61375" y="2163651"/>
            <a:ext cx="764252" cy="206062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57707" y="3488028"/>
            <a:ext cx="1667920" cy="259723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67707" y="2816180"/>
            <a:ext cx="1667920" cy="259723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101341" y="3990305"/>
            <a:ext cx="764252" cy="206062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99990" y="1407248"/>
            <a:ext cx="1105340" cy="215490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63607" y="6108402"/>
            <a:ext cx="95600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E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enhancement of overall appreciation with a significant contribution to the development of sweet </a:t>
            </a:r>
            <a:r>
              <a:rPr lang="en-US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taste, odor taste and flavored milk odor</a:t>
            </a:r>
            <a:endParaRPr lang="fr-FR" dirty="0">
              <a:solidFill>
                <a:srgbClr val="000000"/>
              </a:solidFill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cdn.fbsbx.com/v/t59.2708-21/278656581_564395031678613_8609217016399901499_n.gif?_nc_cat=111&amp;ccb=1-5&amp;_nc_sid=041f46&amp;_nc_ohc=wTyajQNiGokAX87xE7Q&amp;_nc_ht=cdn.fbsbx.com&amp;oh=03_AVIpXyDl8Gb5xrQPtmiWMdqNQYXLJ-lBqnJa0H4WBlzYeA&amp;oe=625E52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0" t="24295" b="26340"/>
          <a:stretch/>
        </p:blipFill>
        <p:spPr bwMode="auto">
          <a:xfrm rot="16200000">
            <a:off x="8771809" y="4021763"/>
            <a:ext cx="1364087" cy="26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369</TotalTime>
  <Words>581</Words>
  <Application>Microsoft Office PowerPoint</Application>
  <PresentationFormat>Grand écran</PresentationFormat>
  <Paragraphs>158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Palatino Linotype</vt:lpstr>
      <vt:lpstr>Roboto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WAFA</dc:creator>
  <cp:lastModifiedBy>WAFA</cp:lastModifiedBy>
  <cp:revision>42</cp:revision>
  <dcterms:created xsi:type="dcterms:W3CDTF">2022-04-17T14:12:06Z</dcterms:created>
  <dcterms:modified xsi:type="dcterms:W3CDTF">2022-04-17T22:45:19Z</dcterms:modified>
</cp:coreProperties>
</file>