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480000" cy="45720000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6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921">
          <p15:clr>
            <a:srgbClr val="A4A3A4"/>
          </p15:clr>
        </p15:guide>
        <p15:guide id="2" pos="76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66"/>
    <a:srgbClr val="BAEBFC"/>
    <a:srgbClr val="008000"/>
    <a:srgbClr val="FFFF00"/>
    <a:srgbClr val="000099"/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587" autoAdjust="0"/>
    <p:restoredTop sz="90483" autoAdjust="0"/>
  </p:normalViewPr>
  <p:slideViewPr>
    <p:cSldViewPr>
      <p:cViewPr varScale="1">
        <p:scale>
          <a:sx n="22" d="100"/>
          <a:sy n="22" d="100"/>
        </p:scale>
        <p:origin x="5220" y="150"/>
      </p:cViewPr>
      <p:guideLst>
        <p:guide orient="horz" pos="1156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1275" y="-92"/>
      </p:cViewPr>
      <p:guideLst>
        <p:guide orient="horz" pos="10921"/>
        <p:guide pos="76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5690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0163" y="9525"/>
            <a:ext cx="2962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37" tIns="0" rIns="19237" bIns="0" numCol="1" anchor="t" anchorCtr="0" compatLnSpc="1">
            <a:prstTxWarp prst="textNoShape">
              <a:avLst/>
            </a:prstTxWarp>
          </a:bodyPr>
          <a:lstStyle>
            <a:lvl1pPr defTabSz="769691">
              <a:defRPr sz="1000" i="1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563" y="9525"/>
            <a:ext cx="296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37" tIns="0" rIns="19237" bIns="0" numCol="1" anchor="t" anchorCtr="0" compatLnSpc="1">
            <a:prstTxWarp prst="textNoShape">
              <a:avLst/>
            </a:prstTxWarp>
          </a:bodyPr>
          <a:lstStyle>
            <a:lvl1pPr algn="r" defTabSz="769691">
              <a:defRPr sz="1000" i="1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85988" y="779463"/>
            <a:ext cx="2427287" cy="3641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33925"/>
            <a:ext cx="4981575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77" tIns="46489" rIns="92977" bIns="46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0163" y="9458325"/>
            <a:ext cx="2962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37" tIns="0" rIns="19237" bIns="0" numCol="1" anchor="b" anchorCtr="0" compatLnSpc="1">
            <a:prstTxWarp prst="textNoShape">
              <a:avLst/>
            </a:prstTxWarp>
          </a:bodyPr>
          <a:lstStyle>
            <a:lvl1pPr defTabSz="769691">
              <a:defRPr sz="1000" i="1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563" y="9458325"/>
            <a:ext cx="296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37" tIns="0" rIns="19237" bIns="0" numCol="1" anchor="b" anchorCtr="0" compatLnSpc="1">
            <a:prstTxWarp prst="textNoShape">
              <a:avLst/>
            </a:prstTxWarp>
          </a:bodyPr>
          <a:lstStyle>
            <a:lvl1pPr algn="r" defTabSz="768350">
              <a:defRPr sz="1000" i="1"/>
            </a:lvl1pPr>
          </a:lstStyle>
          <a:p>
            <a:fld id="{830ADBDF-F5C4-487C-9925-99ED6FD5A9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0253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ADBDF-F5C4-487C-9925-99ED6FD5A9E3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2701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3810000" y="7482420"/>
            <a:ext cx="22860000" cy="15917333"/>
          </a:xfrm>
        </p:spPr>
        <p:txBody>
          <a:bodyPr anchor="b"/>
          <a:lstStyle>
            <a:lvl1pPr algn="ctr">
              <a:defRPr sz="15000"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3810000" y="24013587"/>
            <a:ext cx="22860000" cy="11038413"/>
          </a:xfrm>
        </p:spPr>
        <p:txBody>
          <a:bodyPr/>
          <a:lstStyle>
            <a:lvl1pPr marL="0" indent="0" algn="ctr">
              <a:buNone/>
              <a:defRPr sz="6000"/>
            </a:lvl1pPr>
            <a:lvl2pPr marL="1143000" indent="0" algn="ctr">
              <a:buNone/>
              <a:defRPr sz="5000"/>
            </a:lvl2pPr>
            <a:lvl3pPr marL="2286000" indent="0" algn="ctr">
              <a:buNone/>
              <a:defRPr sz="4500"/>
            </a:lvl3pPr>
            <a:lvl4pPr marL="3429000" indent="0" algn="ctr">
              <a:buNone/>
              <a:defRPr sz="4000"/>
            </a:lvl4pPr>
            <a:lvl5pPr marL="4572000" indent="0" algn="ctr">
              <a:buNone/>
              <a:defRPr sz="4000"/>
            </a:lvl5pPr>
            <a:lvl6pPr marL="5715000" indent="0" algn="ctr">
              <a:buNone/>
              <a:defRPr sz="4000"/>
            </a:lvl6pPr>
            <a:lvl7pPr marL="6858000" indent="0" algn="ctr">
              <a:buNone/>
              <a:defRPr sz="4000"/>
            </a:lvl7pPr>
            <a:lvl8pPr marL="8001000" indent="0" algn="ctr">
              <a:buNone/>
              <a:defRPr sz="4000"/>
            </a:lvl8pPr>
            <a:lvl9pPr marL="9144000" indent="0" algn="ctr">
              <a:buNone/>
              <a:defRPr sz="4000"/>
            </a:lvl9pPr>
          </a:lstStyle>
          <a:p>
            <a:r>
              <a:rPr lang="ro-RO"/>
              <a:t>Clic pentru a edita stilul de subtitlu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A396-3C8F-4AC3-984E-B22AD27F82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919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A396-3C8F-4AC3-984E-B22AD27F82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984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21812250" y="2434167"/>
            <a:ext cx="6572250" cy="38745587"/>
          </a:xfrm>
        </p:spPr>
        <p:txBody>
          <a:bodyPr vert="eaVert"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2095500" y="2434167"/>
            <a:ext cx="19335750" cy="38745587"/>
          </a:xfrm>
        </p:spPr>
        <p:txBody>
          <a:bodyPr vert="eaVert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A396-3C8F-4AC3-984E-B22AD27F82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580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A396-3C8F-4AC3-984E-B22AD27F82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075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079625" y="11398257"/>
            <a:ext cx="26289000" cy="19018247"/>
          </a:xfrm>
        </p:spPr>
        <p:txBody>
          <a:bodyPr anchor="b"/>
          <a:lstStyle>
            <a:lvl1pPr>
              <a:defRPr sz="15000"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2079625" y="30596423"/>
            <a:ext cx="26289000" cy="10001247"/>
          </a:xfrm>
        </p:spPr>
        <p:txBody>
          <a:bodyPr/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1pPr>
            <a:lvl2pPr marL="11430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2pPr>
            <a:lvl3pPr marL="22860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3pPr>
            <a:lvl4pPr marL="3429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4572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5715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6858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8001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91440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A396-3C8F-4AC3-984E-B22AD27F82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119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2095500" y="12170833"/>
            <a:ext cx="12954000" cy="29008920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15430500" y="12170833"/>
            <a:ext cx="12954000" cy="29008920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A396-3C8F-4AC3-984E-B22AD27F82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744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099470" y="2434170"/>
            <a:ext cx="26289000" cy="8837087"/>
          </a:xfrm>
        </p:spPr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2099471" y="11207753"/>
            <a:ext cx="12894468" cy="5492747"/>
          </a:xfrm>
        </p:spPr>
        <p:txBody>
          <a:bodyPr anchor="b"/>
          <a:lstStyle>
            <a:lvl1pPr marL="0" indent="0">
              <a:buNone/>
              <a:defRPr sz="6000" b="1"/>
            </a:lvl1pPr>
            <a:lvl2pPr marL="1143000" indent="0">
              <a:buNone/>
              <a:defRPr sz="5000" b="1"/>
            </a:lvl2pPr>
            <a:lvl3pPr marL="2286000" indent="0">
              <a:buNone/>
              <a:defRPr sz="4500" b="1"/>
            </a:lvl3pPr>
            <a:lvl4pPr marL="3429000" indent="0">
              <a:buNone/>
              <a:defRPr sz="4000" b="1"/>
            </a:lvl4pPr>
            <a:lvl5pPr marL="4572000" indent="0">
              <a:buNone/>
              <a:defRPr sz="4000" b="1"/>
            </a:lvl5pPr>
            <a:lvl6pPr marL="5715000" indent="0">
              <a:buNone/>
              <a:defRPr sz="4000" b="1"/>
            </a:lvl6pPr>
            <a:lvl7pPr marL="6858000" indent="0">
              <a:buNone/>
              <a:defRPr sz="4000" b="1"/>
            </a:lvl7pPr>
            <a:lvl8pPr marL="8001000" indent="0">
              <a:buNone/>
              <a:defRPr sz="4000" b="1"/>
            </a:lvl8pPr>
            <a:lvl9pPr marL="9144000" indent="0">
              <a:buNone/>
              <a:defRPr sz="40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2099471" y="16700500"/>
            <a:ext cx="12894468" cy="24563920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15430500" y="11207753"/>
            <a:ext cx="12957970" cy="5492747"/>
          </a:xfrm>
        </p:spPr>
        <p:txBody>
          <a:bodyPr anchor="b"/>
          <a:lstStyle>
            <a:lvl1pPr marL="0" indent="0">
              <a:buNone/>
              <a:defRPr sz="6000" b="1"/>
            </a:lvl1pPr>
            <a:lvl2pPr marL="1143000" indent="0">
              <a:buNone/>
              <a:defRPr sz="5000" b="1"/>
            </a:lvl2pPr>
            <a:lvl3pPr marL="2286000" indent="0">
              <a:buNone/>
              <a:defRPr sz="4500" b="1"/>
            </a:lvl3pPr>
            <a:lvl4pPr marL="3429000" indent="0">
              <a:buNone/>
              <a:defRPr sz="4000" b="1"/>
            </a:lvl4pPr>
            <a:lvl5pPr marL="4572000" indent="0">
              <a:buNone/>
              <a:defRPr sz="4000" b="1"/>
            </a:lvl5pPr>
            <a:lvl6pPr marL="5715000" indent="0">
              <a:buNone/>
              <a:defRPr sz="4000" b="1"/>
            </a:lvl6pPr>
            <a:lvl7pPr marL="6858000" indent="0">
              <a:buNone/>
              <a:defRPr sz="4000" b="1"/>
            </a:lvl7pPr>
            <a:lvl8pPr marL="8001000" indent="0">
              <a:buNone/>
              <a:defRPr sz="4000" b="1"/>
            </a:lvl8pPr>
            <a:lvl9pPr marL="9144000" indent="0">
              <a:buNone/>
              <a:defRPr sz="4000" b="1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15430500" y="16700500"/>
            <a:ext cx="12957970" cy="24563920"/>
          </a:xfrm>
        </p:spPr>
        <p:txBody>
          <a:bodyPr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A396-3C8F-4AC3-984E-B22AD27F82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286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A396-3C8F-4AC3-984E-B22AD27F82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213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A396-3C8F-4AC3-984E-B22AD27F82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379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099471" y="3048000"/>
            <a:ext cx="9830593" cy="10668000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2957970" y="6582837"/>
            <a:ext cx="15430500" cy="32490833"/>
          </a:xfrm>
        </p:spPr>
        <p:txBody>
          <a:bodyPr/>
          <a:lstStyle>
            <a:lvl1pPr>
              <a:defRPr sz="8000"/>
            </a:lvl1pPr>
            <a:lvl2pPr>
              <a:defRPr sz="7000"/>
            </a:lvl2pPr>
            <a:lvl3pPr>
              <a:defRPr sz="60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2099471" y="13716000"/>
            <a:ext cx="9830593" cy="25410587"/>
          </a:xfrm>
        </p:spPr>
        <p:txBody>
          <a:bodyPr/>
          <a:lstStyle>
            <a:lvl1pPr marL="0" indent="0">
              <a:buNone/>
              <a:defRPr sz="4000"/>
            </a:lvl1pPr>
            <a:lvl2pPr marL="1143000" indent="0">
              <a:buNone/>
              <a:defRPr sz="3500"/>
            </a:lvl2pPr>
            <a:lvl3pPr marL="2286000" indent="0">
              <a:buNone/>
              <a:defRPr sz="3000"/>
            </a:lvl3pPr>
            <a:lvl4pPr marL="3429000" indent="0">
              <a:buNone/>
              <a:defRPr sz="2500"/>
            </a:lvl4pPr>
            <a:lvl5pPr marL="4572000" indent="0">
              <a:buNone/>
              <a:defRPr sz="2500"/>
            </a:lvl5pPr>
            <a:lvl6pPr marL="5715000" indent="0">
              <a:buNone/>
              <a:defRPr sz="2500"/>
            </a:lvl6pPr>
            <a:lvl7pPr marL="6858000" indent="0">
              <a:buNone/>
              <a:defRPr sz="2500"/>
            </a:lvl7pPr>
            <a:lvl8pPr marL="8001000" indent="0">
              <a:buNone/>
              <a:defRPr sz="2500"/>
            </a:lvl8pPr>
            <a:lvl9pPr marL="9144000" indent="0">
              <a:buNone/>
              <a:defRPr sz="25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A396-3C8F-4AC3-984E-B22AD27F82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614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099471" y="3048000"/>
            <a:ext cx="9830593" cy="10668000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2957970" y="6582837"/>
            <a:ext cx="15430500" cy="32490833"/>
          </a:xfrm>
        </p:spPr>
        <p:txBody>
          <a:bodyPr/>
          <a:lstStyle>
            <a:lvl1pPr marL="0" indent="0">
              <a:buNone/>
              <a:defRPr sz="8000"/>
            </a:lvl1pPr>
            <a:lvl2pPr marL="1143000" indent="0">
              <a:buNone/>
              <a:defRPr sz="7000"/>
            </a:lvl2pPr>
            <a:lvl3pPr marL="2286000" indent="0">
              <a:buNone/>
              <a:defRPr sz="6000"/>
            </a:lvl3pPr>
            <a:lvl4pPr marL="3429000" indent="0">
              <a:buNone/>
              <a:defRPr sz="5000"/>
            </a:lvl4pPr>
            <a:lvl5pPr marL="4572000" indent="0">
              <a:buNone/>
              <a:defRPr sz="5000"/>
            </a:lvl5pPr>
            <a:lvl6pPr marL="5715000" indent="0">
              <a:buNone/>
              <a:defRPr sz="5000"/>
            </a:lvl6pPr>
            <a:lvl7pPr marL="6858000" indent="0">
              <a:buNone/>
              <a:defRPr sz="5000"/>
            </a:lvl7pPr>
            <a:lvl8pPr marL="8001000" indent="0">
              <a:buNone/>
              <a:defRPr sz="5000"/>
            </a:lvl8pPr>
            <a:lvl9pPr marL="9144000" indent="0">
              <a:buNone/>
              <a:defRPr sz="5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2099471" y="13716000"/>
            <a:ext cx="9830593" cy="25410587"/>
          </a:xfrm>
        </p:spPr>
        <p:txBody>
          <a:bodyPr/>
          <a:lstStyle>
            <a:lvl1pPr marL="0" indent="0">
              <a:buNone/>
              <a:defRPr sz="4000"/>
            </a:lvl1pPr>
            <a:lvl2pPr marL="1143000" indent="0">
              <a:buNone/>
              <a:defRPr sz="3500"/>
            </a:lvl2pPr>
            <a:lvl3pPr marL="2286000" indent="0">
              <a:buNone/>
              <a:defRPr sz="3000"/>
            </a:lvl3pPr>
            <a:lvl4pPr marL="3429000" indent="0">
              <a:buNone/>
              <a:defRPr sz="2500"/>
            </a:lvl4pPr>
            <a:lvl5pPr marL="4572000" indent="0">
              <a:buNone/>
              <a:defRPr sz="2500"/>
            </a:lvl5pPr>
            <a:lvl6pPr marL="5715000" indent="0">
              <a:buNone/>
              <a:defRPr sz="2500"/>
            </a:lvl6pPr>
            <a:lvl7pPr marL="6858000" indent="0">
              <a:buNone/>
              <a:defRPr sz="2500"/>
            </a:lvl7pPr>
            <a:lvl8pPr marL="8001000" indent="0">
              <a:buNone/>
              <a:defRPr sz="2500"/>
            </a:lvl8pPr>
            <a:lvl9pPr marL="9144000" indent="0">
              <a:buNone/>
              <a:defRPr sz="2500"/>
            </a:lvl9pPr>
          </a:lstStyle>
          <a:p>
            <a:pPr lvl="0"/>
            <a:r>
              <a:rPr lang="ro-RO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A396-3C8F-4AC3-984E-B22AD27F82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310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2095500" y="2434170"/>
            <a:ext cx="26289000" cy="8837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2095500" y="12170833"/>
            <a:ext cx="26289000" cy="29008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2095500" y="42375670"/>
            <a:ext cx="6858000" cy="2434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10096500" y="42375670"/>
            <a:ext cx="10287000" cy="2434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21526500" y="42375670"/>
            <a:ext cx="6858000" cy="24341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DA396-3C8F-4AC3-984E-B22AD27F82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628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286000" rtl="0" eaLnBrk="1" latinLnBrk="0" hangingPunct="1">
        <a:lnSpc>
          <a:spcPct val="90000"/>
        </a:lnSpc>
        <a:spcBef>
          <a:spcPct val="0"/>
        </a:spcBef>
        <a:buNone/>
        <a:defRPr sz="11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1500" indent="-571500" algn="l" defTabSz="2286000" rtl="0" eaLnBrk="1" latinLnBrk="0" hangingPunct="1">
        <a:lnSpc>
          <a:spcPct val="90000"/>
        </a:lnSpc>
        <a:spcBef>
          <a:spcPts val="250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2857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4000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5143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0" indent="-571500" algn="l" defTabSz="2286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0" algn="l" defTabSz="2286000" rtl="0" eaLnBrk="1" latinLnBrk="0" hangingPunct="1"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1600200" y="4331593"/>
            <a:ext cx="2738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NEW HPLC METHOD FOR SURFACTANTS DETECTION IN WASTEWATERS SAMPLES</a:t>
            </a:r>
            <a:endParaRPr lang="en-US" altLang="en-US" sz="4800" i="1" dirty="0"/>
          </a:p>
        </p:txBody>
      </p:sp>
      <p:sp>
        <p:nvSpPr>
          <p:cNvPr id="9" name="Rectangle 8"/>
          <p:cNvSpPr/>
          <p:nvPr/>
        </p:nvSpPr>
        <p:spPr>
          <a:xfrm>
            <a:off x="3193577" y="5717911"/>
            <a:ext cx="244602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i="1" dirty="0" err="1"/>
              <a:t>Paun</a:t>
            </a:r>
            <a:r>
              <a:rPr lang="en-GB" sz="4400" i="1" dirty="0"/>
              <a:t> Iuliana</a:t>
            </a:r>
            <a:r>
              <a:rPr lang="en-GB" sz="3600" i="1" baseline="30000" dirty="0"/>
              <a:t>1,2</a:t>
            </a:r>
            <a:r>
              <a:rPr lang="en-GB" sz="4400" i="1" dirty="0"/>
              <a:t>, Florentina Laura Chiriac</a:t>
            </a:r>
            <a:r>
              <a:rPr lang="en-GB" sz="4400" i="1" baseline="30000" dirty="0"/>
              <a:t>1</a:t>
            </a:r>
            <a:r>
              <a:rPr lang="en-GB" sz="4400" i="1" dirty="0"/>
              <a:t>, </a:t>
            </a:r>
            <a:r>
              <a:rPr lang="en-GB" sz="4400" i="1" dirty="0" err="1"/>
              <a:t>Florinela</a:t>
            </a:r>
            <a:r>
              <a:rPr lang="en-GB" sz="4400" i="1" dirty="0"/>
              <a:t> Pirvu</a:t>
            </a:r>
            <a:r>
              <a:rPr lang="en-GB" sz="4400" i="1" baseline="30000" dirty="0"/>
              <a:t>1,2</a:t>
            </a:r>
            <a:r>
              <a:rPr lang="en-GB" sz="4400" i="1" dirty="0"/>
              <a:t>, </a:t>
            </a:r>
            <a:r>
              <a:rPr lang="en-GB" sz="4400" i="1" dirty="0" err="1"/>
              <a:t>Vasile</a:t>
            </a:r>
            <a:r>
              <a:rPr lang="en-GB" sz="4400" i="1" dirty="0"/>
              <a:t> Ion Iancu</a:t>
            </a:r>
            <a:r>
              <a:rPr lang="en-GB" sz="4400" i="1" baseline="30000" dirty="0"/>
              <a:t>1</a:t>
            </a:r>
            <a:r>
              <a:rPr lang="en-GB" sz="4400" i="1" dirty="0"/>
              <a:t>, Cristina Ileana Covaliu</a:t>
            </a:r>
            <a:r>
              <a:rPr lang="en-GB" sz="4400" i="1" baseline="30000" dirty="0"/>
              <a:t>2</a:t>
            </a:r>
            <a:r>
              <a:rPr lang="en-GB" sz="4400" i="1" dirty="0"/>
              <a:t>, </a:t>
            </a:r>
            <a:endParaRPr lang="en-US" sz="4400" i="1" dirty="0"/>
          </a:p>
          <a:p>
            <a:endParaRPr lang="en-US" sz="4400" i="1" dirty="0"/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3193577" y="13841057"/>
            <a:ext cx="11887201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rgbClr val="000000"/>
                </a:solidFill>
              </a:rPr>
              <a:t>2. Materials and methods </a:t>
            </a:r>
          </a:p>
          <a:p>
            <a:pPr algn="just"/>
            <a:r>
              <a:rPr lang="en-US" sz="3200" dirty="0"/>
              <a:t>The aim of this work was  the development and validation of a new High Performance Liquid Chromatography (HPLC) combined with diode array detector method for simultaneous analysis of benzyl dimethyl dodecyl ammonium chloride (C12-BAC), benzyl dimethyl tetradecyl ammonium chloride (C14-BAC) and benzyl dimethyl hexadecyl ammonium chloride C16-BAC) in wastewater samples. Chemical structures of these surfactants are shown in Fig.1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E966D3E-B338-4340-A42F-46CE37C88E4B}"/>
              </a:ext>
            </a:extLst>
          </p:cNvPr>
          <p:cNvSpPr/>
          <p:nvPr/>
        </p:nvSpPr>
        <p:spPr>
          <a:xfrm>
            <a:off x="3251199" y="6972265"/>
            <a:ext cx="247650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aseline="30000" dirty="0"/>
              <a:t>1</a:t>
            </a:r>
            <a:r>
              <a:rPr lang="it-IT" sz="3200" dirty="0"/>
              <a:t>National Research and Development Institute for Industrial Ecology – ECOIND, 57-73 Drumul Podu Dambovitei Street, RO-060652, Bucharest, Romania.</a:t>
            </a:r>
            <a:endParaRPr lang="en-US" sz="3200" dirty="0"/>
          </a:p>
          <a:p>
            <a:r>
              <a:rPr lang="it-IT" sz="3200" baseline="30000" dirty="0"/>
              <a:t>2</a:t>
            </a:r>
            <a:r>
              <a:rPr lang="it-IT" sz="3200" dirty="0"/>
              <a:t>University POLITEHNICA of Bucharest, Faculty of Biotechnical Systems Engineering, 313 Splaiul Independentei Blvd., RO-060042, Bucharest, Romania</a:t>
            </a:r>
            <a:endParaRPr lang="en-US" sz="3200" dirty="0"/>
          </a:p>
        </p:txBody>
      </p:sp>
      <p:sp>
        <p:nvSpPr>
          <p:cNvPr id="67" name="Rectangle 13">
            <a:extLst>
              <a:ext uri="{FF2B5EF4-FFF2-40B4-BE49-F238E27FC236}">
                <a16:creationId xmlns:a16="http://schemas.microsoft.com/office/drawing/2014/main" id="{CAF94B69-6AA6-4C3C-BEB9-4779294CF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225" y="31752410"/>
            <a:ext cx="116547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rgbClr val="000000"/>
                </a:solidFill>
              </a:rPr>
              <a:t>3. Results and Discussion</a:t>
            </a:r>
          </a:p>
        </p:txBody>
      </p:sp>
      <p:sp>
        <p:nvSpPr>
          <p:cNvPr id="77" name="Rectangle 13">
            <a:extLst>
              <a:ext uri="{FF2B5EF4-FFF2-40B4-BE49-F238E27FC236}">
                <a16:creationId xmlns:a16="http://schemas.microsoft.com/office/drawing/2014/main" id="{1FDE9D96-AB11-4A2A-B15B-8983F57B6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874" y="40969084"/>
            <a:ext cx="2782764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rgbClr val="000000"/>
                </a:solidFill>
              </a:rPr>
              <a:t>4. Conclusions</a:t>
            </a:r>
          </a:p>
          <a:p>
            <a:pPr algn="just"/>
            <a:r>
              <a:rPr lang="en-US" altLang="en-US" sz="3200" dirty="0">
                <a:solidFill>
                  <a:srgbClr val="000000"/>
                </a:solidFill>
              </a:rPr>
              <a:t>The new sensitive and selective HPLC/DAD developed method allows simultaneous determination of cationic surfactants mixture from wastewaters. </a:t>
            </a:r>
            <a:r>
              <a:rPr lang="en-US" sz="3200" dirty="0">
                <a:ea typeface="Calibri" pitchFamily="34" charset="0"/>
                <a:cs typeface="Times New Roman" pitchFamily="18" charset="0"/>
              </a:rPr>
              <a:t>Low limits of detection obtained for all surfactants (4.5 </a:t>
            </a:r>
            <a:r>
              <a:rPr lang="en-US" sz="3200" dirty="0" err="1">
                <a:ea typeface="Calibri" pitchFamily="34" charset="0"/>
                <a:cs typeface="Times New Roman" pitchFamily="18" charset="0"/>
              </a:rPr>
              <a:t>ug</a:t>
            </a:r>
            <a:r>
              <a:rPr lang="en-US" sz="3200" dirty="0">
                <a:ea typeface="Calibri" pitchFamily="34" charset="0"/>
                <a:cs typeface="Times New Roman" pitchFamily="18" charset="0"/>
              </a:rPr>
              <a:t>/l to 7.6ug/l) and acceptable recovery values (&gt;90%) show that the method is sensitive and precise. </a:t>
            </a:r>
            <a:r>
              <a:rPr lang="en-GB" sz="3200" dirty="0"/>
              <a:t>The optimized method was tested  from </a:t>
            </a:r>
            <a:r>
              <a:rPr lang="en-US" sz="3200" dirty="0"/>
              <a:t>domestic wastewater from office buildings, hospital, car wash, as well as from gas stations, obtaining concentration values varying from few µg/L to few mg/L.</a:t>
            </a:r>
          </a:p>
        </p:txBody>
      </p:sp>
      <p:sp>
        <p:nvSpPr>
          <p:cNvPr id="80" name="Rectangle 13">
            <a:extLst>
              <a:ext uri="{FF2B5EF4-FFF2-40B4-BE49-F238E27FC236}">
                <a16:creationId xmlns:a16="http://schemas.microsoft.com/office/drawing/2014/main" id="{8DB2BEC3-3802-4CA9-B2DF-05BA08AE4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098" y="9442531"/>
            <a:ext cx="2446020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n-US" altLang="en-US" sz="3200" b="1" dirty="0">
                <a:solidFill>
                  <a:srgbClr val="000000"/>
                </a:solidFill>
              </a:rPr>
              <a:t>Introduction.</a:t>
            </a:r>
          </a:p>
          <a:p>
            <a:pPr algn="just"/>
            <a:r>
              <a:rPr lang="en-GB" sz="3200" dirty="0" err="1"/>
              <a:t>Benzalkonium</a:t>
            </a:r>
            <a:r>
              <a:rPr lang="en-GB" sz="3200" dirty="0"/>
              <a:t> chlorides (</a:t>
            </a:r>
            <a:r>
              <a:rPr lang="en-GB" sz="3200" dirty="0" err="1"/>
              <a:t>alkylbenzyldimethylammonium</a:t>
            </a:r>
            <a:r>
              <a:rPr lang="en-GB" sz="3200" dirty="0"/>
              <a:t>), widely used as cationic surfactants, are mixtures of alkyl homologues of dodecyl-(C12), </a:t>
            </a:r>
            <a:r>
              <a:rPr lang="en-GB" sz="3200" dirty="0" err="1"/>
              <a:t>tetradecyl</a:t>
            </a:r>
            <a:r>
              <a:rPr lang="en-GB" sz="3200" dirty="0"/>
              <a:t>- (C14) and </a:t>
            </a:r>
            <a:r>
              <a:rPr lang="en-GB" sz="3200" dirty="0" err="1"/>
              <a:t>hexadecyl</a:t>
            </a:r>
            <a:r>
              <a:rPr lang="en-GB" sz="3200" dirty="0"/>
              <a:t>- (C16) benzyl </a:t>
            </a:r>
            <a:r>
              <a:rPr lang="en-GB" sz="3200" dirty="0" err="1"/>
              <a:t>dimethylammonium</a:t>
            </a:r>
            <a:r>
              <a:rPr lang="en-GB" sz="3200" dirty="0"/>
              <a:t> chlorides. </a:t>
            </a:r>
            <a:r>
              <a:rPr lang="en-GB" sz="3200" dirty="0">
                <a:solidFill>
                  <a:schemeClr val="dk1"/>
                </a:solidFill>
              </a:rPr>
              <a:t>Benzyl dimethyl dodecyl ammonium chloride (BAC-12)</a:t>
            </a:r>
            <a:r>
              <a:rPr lang="en-GB" sz="3200" dirty="0"/>
              <a:t>, </a:t>
            </a:r>
            <a:r>
              <a:rPr lang="en-GB" sz="3200" dirty="0">
                <a:solidFill>
                  <a:schemeClr val="dk1"/>
                </a:solidFill>
              </a:rPr>
              <a:t>benzyl dimethyl tetradecyl ammonium chloride  </a:t>
            </a:r>
            <a:r>
              <a:rPr lang="en-GB" sz="3200" dirty="0"/>
              <a:t>(C14-BAC) and b</a:t>
            </a:r>
            <a:r>
              <a:rPr lang="en-US" sz="3200" dirty="0" err="1"/>
              <a:t>enzyl</a:t>
            </a:r>
            <a:r>
              <a:rPr lang="en-US" sz="3200" dirty="0"/>
              <a:t> dimethyl </a:t>
            </a:r>
            <a:r>
              <a:rPr lang="en-US" sz="3200" dirty="0" err="1"/>
              <a:t>hexadecyl</a:t>
            </a:r>
            <a:r>
              <a:rPr lang="en-US" sz="3200" dirty="0"/>
              <a:t> ammonium chloride </a:t>
            </a:r>
            <a:r>
              <a:rPr lang="en-GB" sz="3200" dirty="0"/>
              <a:t>C16-BAC) are applied as bactericides and disinfectants in sanitary products and antistatic agents in the formula of laundry conditioners. After use, residual amounts of </a:t>
            </a:r>
            <a:r>
              <a:rPr lang="en-GB" sz="3200" dirty="0" err="1"/>
              <a:t>benzalkonium</a:t>
            </a:r>
            <a:r>
              <a:rPr lang="en-GB" sz="3200" dirty="0"/>
              <a:t> chloride and their degradation products are discharged into wastewater treatment plants or directly into surface water and groundwater. </a:t>
            </a:r>
            <a:r>
              <a:rPr lang="en-GB" sz="3200" dirty="0" err="1"/>
              <a:t>Benzalkonium</a:t>
            </a:r>
            <a:r>
              <a:rPr lang="en-GB" sz="3200" dirty="0"/>
              <a:t> chlorides belong to the category of emerging pollutants.</a:t>
            </a:r>
            <a:endParaRPr lang="en-US" altLang="en-US" sz="4000" dirty="0"/>
          </a:p>
        </p:txBody>
      </p:sp>
      <p:sp>
        <p:nvSpPr>
          <p:cNvPr id="3" name="CasetăText 2"/>
          <p:cNvSpPr txBox="1"/>
          <p:nvPr/>
        </p:nvSpPr>
        <p:spPr>
          <a:xfrm>
            <a:off x="6324600" y="392842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Dreptunghi 4"/>
          <p:cNvSpPr/>
          <p:nvPr/>
        </p:nvSpPr>
        <p:spPr>
          <a:xfrm>
            <a:off x="2414225" y="43891200"/>
            <a:ext cx="245605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i="1" dirty="0"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6987"/>
              </p:ext>
            </p:extLst>
          </p:nvPr>
        </p:nvGraphicFramePr>
        <p:xfrm>
          <a:off x="12385090" y="19870852"/>
          <a:ext cx="15961309" cy="6590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1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90362">
                <a:tc>
                  <a:txBody>
                    <a:bodyPr/>
                    <a:lstStyle/>
                    <a:p>
                      <a:pPr algn="just"/>
                      <a:r>
                        <a:rPr lang="en-US" sz="32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Equipment:</a:t>
                      </a:r>
                    </a:p>
                    <a:p>
                      <a:pPr algn="just"/>
                      <a:r>
                        <a:rPr lang="ro-RO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All analytical determinations were performed using an </a:t>
                      </a:r>
                      <a:r>
                        <a:rPr lang="ro-RO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Agilent 1200 HPLC chromatograph (DIONEX) and UV-VIS diode array detector connected in tandem with </a:t>
                      </a:r>
                      <a:r>
                        <a:rPr lang="en-GB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Charged Aerosol Detector (Corona </a:t>
                      </a:r>
                      <a:r>
                        <a:rPr lang="en-GB" sz="32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Veo</a:t>
                      </a:r>
                      <a:r>
                        <a:rPr lang="en-GB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RS).</a:t>
                      </a:r>
                    </a:p>
                    <a:p>
                      <a:pPr algn="just"/>
                      <a:endParaRPr lang="en-US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HPLC/DAD </a:t>
                      </a:r>
                      <a:r>
                        <a:rPr lang="ro-RO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paramet</a:t>
                      </a:r>
                      <a:r>
                        <a:rPr lang="en-US" sz="32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ers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/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Column:</a:t>
                      </a:r>
                      <a:r>
                        <a:rPr lang="en-GB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Acclaim Surfactant Plus (3.0 x 150 mm, 3μm), 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o-RO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emperatur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e:</a:t>
                      </a:r>
                      <a:r>
                        <a:rPr lang="en-GB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30</a:t>
                      </a:r>
                      <a:r>
                        <a:rPr lang="en-GB" sz="3200" b="0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GB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I</a:t>
                      </a:r>
                      <a:r>
                        <a:rPr lang="ro-RO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nject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ion v</a:t>
                      </a:r>
                      <a:r>
                        <a:rPr lang="ro-RO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olum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o-RO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o-RO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µ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L, UV –VIS detection: λ = 262 nm for the three cationic surfactants</a:t>
                      </a:r>
                    </a:p>
                    <a:p>
                      <a:pPr algn="just"/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o-RO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obil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 phase: </a:t>
                      </a:r>
                      <a:r>
                        <a:rPr lang="en-GB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mixture of acetonitrile (A) and 0,2 M ammonium acetate solution (B) (50:50, v/v) .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Flow-rate</a:t>
                      </a:r>
                      <a:r>
                        <a:rPr lang="ro-RO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0.5</a:t>
                      </a:r>
                      <a:r>
                        <a:rPr lang="ro-RO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o-RO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/min</a:t>
                      </a:r>
                      <a:endParaRPr lang="en-US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Instrument control / data processing: </a:t>
                      </a:r>
                      <a:r>
                        <a:rPr lang="en-US" sz="4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Agilent </a:t>
                      </a:r>
                      <a:r>
                        <a:rPr lang="en-US" sz="32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Chem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Station </a:t>
                      </a:r>
                      <a:endParaRPr lang="en-GB" sz="32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316756"/>
              </p:ext>
            </p:extLst>
          </p:nvPr>
        </p:nvGraphicFramePr>
        <p:xfrm>
          <a:off x="2995815" y="24262080"/>
          <a:ext cx="8796378" cy="2900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6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0653">
                <a:tc>
                  <a:txBody>
                    <a:bodyPr/>
                    <a:lstStyle/>
                    <a:p>
                      <a:r>
                        <a:rPr lang="en-GB" sz="3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Solid phase extraction procedure: </a:t>
                      </a:r>
                      <a:r>
                        <a:rPr lang="en-GB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Off-line solid phase extraction(SPE) was performed by passing 100 ml sample through a Strata-X (500 mg/6 ml) cartridge from</a:t>
                      </a:r>
                      <a:r>
                        <a:rPr lang="en-GB" sz="32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3200" b="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Phenomenex</a:t>
                      </a:r>
                      <a:r>
                        <a:rPr lang="en-GB" sz="32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The SPE protocol is presented in Table 1.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358351"/>
              </p:ext>
            </p:extLst>
          </p:nvPr>
        </p:nvGraphicFramePr>
        <p:xfrm>
          <a:off x="7124212" y="27347887"/>
          <a:ext cx="18897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Eluents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Conditioning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ml acetonitrile and 10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ml water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Load 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ml sample at constant flow rate of 2 ml/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min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ml water with 10% (v/v) acetic acid,  dry 10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228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228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 ml </a:t>
                      </a: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acetonitrile –water with 10% acid acetic (90/10, v/v) at constant flow of 1 ml/min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just" defTabSz="228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extraction phase was evaporate and </a:t>
                      </a:r>
                      <a:r>
                        <a:rPr lang="en-GB" sz="3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reconstitute in 1mL  ammonium acetate 0.2M</a:t>
                      </a:r>
                      <a:r>
                        <a:rPr lang="en-GB" sz="32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transferred to a autosampler vial and analysed.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228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932082"/>
              </p:ext>
            </p:extLst>
          </p:nvPr>
        </p:nvGraphicFramePr>
        <p:xfrm>
          <a:off x="13792201" y="33437122"/>
          <a:ext cx="15564044" cy="7125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7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0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6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662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80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231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5287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Surfactant</a:t>
                      </a:r>
                    </a:p>
                  </a:txBody>
                  <a:tcPr>
                    <a:solidFill>
                      <a:srgbClr val="0066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Concentration range (mg</a:t>
                      </a:r>
                      <a:r>
                        <a:rPr lang="en-US" sz="30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/L)</a:t>
                      </a:r>
                      <a:endParaRPr lang="en-US" sz="3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3000" b="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228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Precision (RSD%)</a:t>
                      </a:r>
                    </a:p>
                    <a:p>
                      <a:endParaRPr lang="en-US" sz="3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Analyte recovery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 </a:t>
                      </a:r>
                    </a:p>
                  </a:txBody>
                  <a:tcPr>
                    <a:solidFill>
                      <a:srgbClr val="0066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228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DLs (µg/L)</a:t>
                      </a:r>
                    </a:p>
                  </a:txBody>
                  <a:tcPr>
                    <a:solidFill>
                      <a:srgbClr val="0066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QLs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(µg/L)</a:t>
                      </a:r>
                      <a:endParaRPr lang="en-US" sz="3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819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Intra-day</a:t>
                      </a:r>
                    </a:p>
                  </a:txBody>
                  <a:tcPr marL="68580" marR="68580" marT="0" marB="0" anchor="ctr"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Inter-day</a:t>
                      </a:r>
                    </a:p>
                  </a:txBody>
                  <a:tcPr marL="68580" marR="68580" marT="0" marB="0" anchor="ctr">
                    <a:solidFill>
                      <a:srgbClr val="0066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228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4819">
                <a:tc>
                  <a:txBody>
                    <a:bodyPr/>
                    <a:lstStyle/>
                    <a:p>
                      <a:endParaRPr lang="en-GB" sz="3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BAC-12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en-US" sz="3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en-US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100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93.5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5779">
                <a:tc>
                  <a:txBody>
                    <a:bodyPr/>
                    <a:lstStyle/>
                    <a:p>
                      <a:pPr marL="0" marR="0" indent="0" algn="l" defTabSz="228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228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BAC-14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1 - 100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760">
                <a:tc>
                  <a:txBody>
                    <a:bodyPr/>
                    <a:lstStyle/>
                    <a:p>
                      <a:pPr marL="0" marR="0" indent="0" algn="l" defTabSz="228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228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BAC-16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1 - 100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86.0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603343"/>
              </p:ext>
            </p:extLst>
          </p:nvPr>
        </p:nvGraphicFramePr>
        <p:xfrm>
          <a:off x="13703902" y="31814168"/>
          <a:ext cx="15652343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2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2. The validation parameters for the proposed method:  correlation coefficients (R</a:t>
                      </a:r>
                      <a:r>
                        <a:rPr lang="en-US" sz="3200" b="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intra-day and inter-day precision, analyte recovery, detection limits (DLs) and quantitation limit (QLs) </a:t>
                      </a:r>
                      <a:endParaRPr lang="en-US" altLang="en-US" sz="3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260164"/>
              </p:ext>
            </p:extLst>
          </p:nvPr>
        </p:nvGraphicFramePr>
        <p:xfrm>
          <a:off x="2899466" y="39513668"/>
          <a:ext cx="100584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2286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Fig. 2.</a:t>
                      </a:r>
                      <a:r>
                        <a:rPr lang="en-US" altLang="en-US" sz="3200" dirty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Chromatogram of 50 mg/L cationic surfactants  standard solution and their corresponding </a:t>
                      </a:r>
                      <a:r>
                        <a:rPr lang="en-US" alt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3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etention times</a:t>
                      </a:r>
                      <a:r>
                        <a:rPr lang="en-US" altLang="en-US" sz="3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16306767" y="1079980"/>
            <a:ext cx="65" cy="4308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235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6" name="Picture 35" descr="Benzyldimethyldodecylammonium chloride ≥99.0% (AT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6767" y="13754572"/>
            <a:ext cx="4648199" cy="21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https://www.sigmaaldrich.com/content/dam/sigma-aldrich/structure5/156/mfcd00011771.eps/_jcr_content/renditions/mfcd00011771-larg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9439" y="13559534"/>
            <a:ext cx="4648199" cy="21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 descr="https://www.sigmaaldrich.com/content/dam/sigma-aldrich/structure5/001/mfcd00011625.eps/_jcr_content/renditions/mfcd00011625-large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0107" y="16559922"/>
            <a:ext cx="6667012" cy="168272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16764000" y="18521015"/>
            <a:ext cx="81435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Fig.1 Chemical structures of cationic surfactants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763" y="17728264"/>
            <a:ext cx="11929237" cy="620692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14225" y="32993065"/>
            <a:ext cx="10744158" cy="62235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8017" y="312345"/>
            <a:ext cx="18065522" cy="349753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4175530-55CE-C7F1-47F7-673BD948CFC9}"/>
              </a:ext>
            </a:extLst>
          </p:cNvPr>
          <p:cNvSpPr txBox="1"/>
          <p:nvPr/>
        </p:nvSpPr>
        <p:spPr>
          <a:xfrm>
            <a:off x="11792193" y="26682612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2286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Table 1. Description of SPE protocol for wastewater samples extraction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CF3F6DD-A040-933B-6B11-EE8F02883D03}"/>
              </a:ext>
            </a:extLst>
          </p:cNvPr>
          <p:cNvSpPr txBox="1"/>
          <p:nvPr/>
        </p:nvSpPr>
        <p:spPr>
          <a:xfrm>
            <a:off x="17221200" y="15536195"/>
            <a:ext cx="19801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C12-BAC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B6A6D3-3942-A109-3538-1CB48E0CF113}"/>
              </a:ext>
            </a:extLst>
          </p:cNvPr>
          <p:cNvSpPr txBox="1"/>
          <p:nvPr/>
        </p:nvSpPr>
        <p:spPr>
          <a:xfrm>
            <a:off x="24419344" y="15286731"/>
            <a:ext cx="19801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C14-BAC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BB13A6-C328-1336-FA95-FD453330F433}"/>
              </a:ext>
            </a:extLst>
          </p:cNvPr>
          <p:cNvSpPr txBox="1"/>
          <p:nvPr/>
        </p:nvSpPr>
        <p:spPr>
          <a:xfrm>
            <a:off x="21789439" y="17539841"/>
            <a:ext cx="19801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C16-BAC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4446</TotalTime>
  <Words>759</Words>
  <Application>Microsoft Office PowerPoint</Application>
  <PresentationFormat>Custom</PresentationFormat>
  <Paragraphs>76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Temă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IWA Poster Template</dc:title>
  <dc:creator>IWA</dc:creator>
  <cp:lastModifiedBy>analize instrumentale</cp:lastModifiedBy>
  <cp:revision>346</cp:revision>
  <cp:lastPrinted>2015-09-08T07:07:29Z</cp:lastPrinted>
  <dcterms:created xsi:type="dcterms:W3CDTF">1998-03-23T12:07:48Z</dcterms:created>
  <dcterms:modified xsi:type="dcterms:W3CDTF">2022-05-17T06:40:17Z</dcterms:modified>
</cp:coreProperties>
</file>