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7" r:id="rId2"/>
    <p:sldId id="258" r:id="rId3"/>
    <p:sldId id="261" r:id="rId4"/>
    <p:sldId id="264" r:id="rId5"/>
    <p:sldId id="263" r:id="rId6"/>
    <p:sldId id="267" r:id="rId7"/>
    <p:sldId id="268" r:id="rId8"/>
    <p:sldId id="269" r:id="rId9"/>
    <p:sldId id="270" r:id="rId10"/>
    <p:sldId id="278" r:id="rId11"/>
    <p:sldId id="279" r:id="rId12"/>
    <p:sldId id="273" r:id="rId13"/>
    <p:sldId id="274"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32052" y="339510"/>
            <a:ext cx="8679898" cy="724247"/>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6391578" y="95153"/>
            <a:ext cx="459579" cy="525096"/>
            <a:chOff x="8426854" y="66578"/>
            <a:chExt cx="612772" cy="525096"/>
          </a:xfrm>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109846" y="448984"/>
            <a:ext cx="612772" cy="393822"/>
            <a:chOff x="8426854" y="66578"/>
            <a:chExt cx="612772" cy="525096"/>
          </a:xfrm>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1350"/>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3543300" y="1088409"/>
            <a:ext cx="20574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9660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54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4/13/2022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4/13/2022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631763"/>
          </a:xfrm>
          <a:prstGeom prst="rect">
            <a:avLst/>
          </a:prstGeom>
          <a:noFill/>
        </p:spPr>
        <p:txBody>
          <a:bodyPr wrap="square" rtlCol="0">
            <a:spAutoFit/>
          </a:bodyPr>
          <a:lstStyle/>
          <a:p>
            <a:pPr algn="ctr"/>
            <a:endParaRPr lang="fr-FR" dirty="0">
              <a:latin typeface="Palatino Linotype" panose="02040502050505030304" pitchFamily="18" charset="0"/>
            </a:endParaRPr>
          </a:p>
          <a:p>
            <a:pPr algn="ctr"/>
            <a:endParaRPr lang="tr-TR" sz="2000" b="1" dirty="0" smtClean="0">
              <a:latin typeface="Palatino Linotype" panose="02040502050505030304" pitchFamily="18" charset="0"/>
            </a:endParaRPr>
          </a:p>
          <a:p>
            <a:pPr algn="ctr"/>
            <a:r>
              <a:rPr lang="en-US" sz="2000" b="1" dirty="0" smtClean="0">
                <a:latin typeface="Palatino Linotype" panose="02040502050505030304" pitchFamily="18" charset="0"/>
              </a:rPr>
              <a:t>An </a:t>
            </a:r>
            <a:r>
              <a:rPr lang="en-US" sz="2000" b="1" dirty="0">
                <a:latin typeface="Palatino Linotype" panose="02040502050505030304" pitchFamily="18" charset="0"/>
              </a:rPr>
              <a:t>environmental and green process for Pb</a:t>
            </a:r>
            <a:r>
              <a:rPr lang="en-US" sz="2000" b="1" baseline="30000" dirty="0">
                <a:latin typeface="Palatino Linotype" panose="02040502050505030304" pitchFamily="18" charset="0"/>
              </a:rPr>
              <a:t>+2</a:t>
            </a:r>
            <a:r>
              <a:rPr lang="en-US" sz="2000" b="1" dirty="0">
                <a:latin typeface="Palatino Linotype" panose="02040502050505030304" pitchFamily="18" charset="0"/>
              </a:rPr>
              <a:t> pollution: An </a:t>
            </a:r>
            <a:r>
              <a:rPr lang="en-US" sz="2000" b="1" dirty="0" smtClean="0">
                <a:latin typeface="Palatino Linotype" panose="02040502050505030304" pitchFamily="18" charset="0"/>
              </a:rPr>
              <a:t>experimental </a:t>
            </a:r>
            <a:r>
              <a:rPr lang="en-US" sz="2000" b="1" dirty="0">
                <a:latin typeface="Palatino Linotype" panose="02040502050505030304" pitchFamily="18" charset="0"/>
              </a:rPr>
              <a:t>research from the perspective of adsorption </a:t>
            </a:r>
            <a:endParaRPr lang="tr-TR" sz="2000" b="1" dirty="0" smtClean="0">
              <a:latin typeface="Palatino Linotype" panose="02040502050505030304" pitchFamily="18" charset="0"/>
            </a:endParaRPr>
          </a:p>
          <a:p>
            <a:pPr algn="ctr"/>
            <a:endParaRPr lang="tr-TR" b="1" dirty="0" smtClean="0">
              <a:latin typeface="Palatino Linotype" panose="02040502050505030304" pitchFamily="18" charset="0"/>
            </a:endParaRPr>
          </a:p>
          <a:p>
            <a:pPr algn="ctr"/>
            <a:r>
              <a:rPr lang="en-US" altLang="ko-KR" sz="1600" b="1" dirty="0" smtClean="0">
                <a:solidFill>
                  <a:schemeClr val="tx1">
                    <a:lumMod val="85000"/>
                    <a:lumOff val="15000"/>
                  </a:schemeClr>
                </a:solidFill>
                <a:latin typeface="Palatino Linotype" panose="02040502050505030304" pitchFamily="18" charset="0"/>
                <a:cs typeface="Arial" pitchFamily="34" charset="0"/>
              </a:rPr>
              <a:t>Hakan </a:t>
            </a:r>
            <a:r>
              <a:rPr lang="en-US" altLang="ko-KR" sz="1600" b="1" dirty="0">
                <a:solidFill>
                  <a:schemeClr val="tx1">
                    <a:lumMod val="85000"/>
                    <a:lumOff val="15000"/>
                  </a:schemeClr>
                </a:solidFill>
                <a:latin typeface="Palatino Linotype" panose="02040502050505030304" pitchFamily="18" charset="0"/>
                <a:cs typeface="Arial" pitchFamily="34" charset="0"/>
              </a:rPr>
              <a:t>Çelebi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1*</a:t>
            </a:r>
            <a:r>
              <a:rPr lang="en-US" altLang="ko-KR" sz="1600" b="1" dirty="0">
                <a:solidFill>
                  <a:schemeClr val="tx1">
                    <a:lumMod val="85000"/>
                    <a:lumOff val="15000"/>
                  </a:schemeClr>
                </a:solidFill>
                <a:latin typeface="Palatino Linotype" panose="02040502050505030304" pitchFamily="18" charset="0"/>
                <a:cs typeface="Arial" pitchFamily="34" charset="0"/>
              </a:rPr>
              <a:t>, Tolga Bahadır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2</a:t>
            </a:r>
            <a:r>
              <a:rPr lang="en-US" altLang="ko-KR" sz="1600" b="1" dirty="0">
                <a:solidFill>
                  <a:schemeClr val="tx1">
                    <a:lumMod val="85000"/>
                    <a:lumOff val="15000"/>
                  </a:schemeClr>
                </a:solidFill>
                <a:latin typeface="Palatino Linotype" panose="02040502050505030304" pitchFamily="18" charset="0"/>
                <a:cs typeface="Arial" pitchFamily="34" charset="0"/>
              </a:rPr>
              <a:t>, İsmail Şimşek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3 </a:t>
            </a:r>
            <a:r>
              <a:rPr lang="en-US" altLang="ko-KR" sz="1600" b="1" dirty="0">
                <a:solidFill>
                  <a:schemeClr val="tx1">
                    <a:lumMod val="85000"/>
                    <a:lumOff val="15000"/>
                  </a:schemeClr>
                </a:solidFill>
                <a:latin typeface="Palatino Linotype" panose="02040502050505030304" pitchFamily="18" charset="0"/>
                <a:cs typeface="Arial" pitchFamily="34" charset="0"/>
              </a:rPr>
              <a:t>and Şevket Tulun </a:t>
            </a:r>
            <a:r>
              <a:rPr lang="en-US" altLang="ko-KR" sz="1600" b="1" baseline="30000" dirty="0">
                <a:solidFill>
                  <a:schemeClr val="tx1">
                    <a:lumMod val="85000"/>
                    <a:lumOff val="15000"/>
                  </a:schemeClr>
                </a:solidFill>
                <a:latin typeface="Palatino Linotype" panose="02040502050505030304" pitchFamily="18" charset="0"/>
                <a:cs typeface="Arial" pitchFamily="34" charset="0"/>
              </a:rPr>
              <a:t>4</a:t>
            </a:r>
            <a:endParaRPr lang="tr-TR" altLang="ko-KR" sz="1600" b="1" baseline="30000" dirty="0">
              <a:solidFill>
                <a:schemeClr val="tx1">
                  <a:lumMod val="85000"/>
                  <a:lumOff val="15000"/>
                </a:schemeClr>
              </a:solidFill>
              <a:latin typeface="Palatino Linotype" panose="02040502050505030304" pitchFamily="18" charset="0"/>
              <a:cs typeface="Arial" pitchFamily="34" charset="0"/>
            </a:endParaRPr>
          </a:p>
          <a:p>
            <a:pPr algn="ctr"/>
            <a:r>
              <a:rPr lang="en-US" altLang="ko-KR" sz="1600" dirty="0">
                <a:solidFill>
                  <a:schemeClr val="tx1">
                    <a:lumMod val="85000"/>
                    <a:lumOff val="15000"/>
                  </a:schemeClr>
                </a:solidFill>
                <a:latin typeface="Palatino Linotype" panose="02040502050505030304" pitchFamily="18" charset="0"/>
                <a:cs typeface="Arial" pitchFamily="34" charset="0"/>
              </a:rPr>
              <a:t>Aksaray University, Department of Environmental Engineering </a:t>
            </a:r>
            <a:endParaRPr lang="tr-TR" altLang="ko-KR" sz="1600" dirty="0" smtClean="0">
              <a:solidFill>
                <a:schemeClr val="tx1">
                  <a:lumMod val="85000"/>
                  <a:lumOff val="15000"/>
                </a:schemeClr>
              </a:solidFill>
              <a:latin typeface="Palatino Linotype" panose="02040502050505030304" pitchFamily="18" charset="0"/>
              <a:cs typeface="Arial" pitchFamily="34" charset="0"/>
            </a:endParaRPr>
          </a:p>
          <a:p>
            <a:endParaRPr lang="fr-FR" dirty="0">
              <a:latin typeface="Palatino Linotype" panose="02040502050505030304" pitchFamily="18" charset="0"/>
            </a:endParaRPr>
          </a:p>
          <a:p>
            <a:pPr algn="ctr"/>
            <a:r>
              <a:rPr lang="en-US" sz="1400" baseline="30000" dirty="0" smtClean="0">
                <a:latin typeface="Palatino Linotype" panose="02040502050505030304" pitchFamily="18" charset="0"/>
              </a:rPr>
              <a:t>1</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a:latin typeface="Palatino Linotype" panose="02040502050505030304" pitchFamily="18" charset="0"/>
            </a:endParaRPr>
          </a:p>
          <a:p>
            <a:pPr algn="ctr"/>
            <a:r>
              <a:rPr lang="fr-CH" sz="1400" baseline="30000" dirty="0" smtClean="0">
                <a:latin typeface="Palatino Linotype" panose="02040502050505030304" pitchFamily="18" charset="0"/>
              </a:rPr>
              <a:t>2</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a:latin typeface="Palatino Linotype" panose="02040502050505030304" pitchFamily="18" charset="0"/>
            </a:endParaRPr>
          </a:p>
          <a:p>
            <a:pPr algn="ctr"/>
            <a:r>
              <a:rPr lang="fr-CH" sz="1400" baseline="30000" dirty="0" smtClean="0">
                <a:latin typeface="Palatino Linotype" panose="02040502050505030304" pitchFamily="18" charset="0"/>
              </a:rPr>
              <a:t>3</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smtClean="0">
              <a:latin typeface="Palatino Linotype" panose="02040502050505030304" pitchFamily="18" charset="0"/>
            </a:endParaRPr>
          </a:p>
          <a:p>
            <a:pPr algn="ctr"/>
            <a:r>
              <a:rPr lang="fr-CH" sz="1400" baseline="30000" dirty="0" smtClean="0">
                <a:latin typeface="Palatino Linotype" panose="02040502050505030304" pitchFamily="18" charset="0"/>
              </a:rPr>
              <a:t>4</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smtClean="0">
              <a:latin typeface="Palatino Linotype" panose="02040502050505030304" pitchFamily="18" charset="0"/>
            </a:endParaRPr>
          </a:p>
          <a:p>
            <a:endParaRPr lang="fr-FR" sz="1400" dirty="0">
              <a:latin typeface="Palatino Linotype" panose="02040502050505030304" pitchFamily="18" charset="0"/>
            </a:endParaRPr>
          </a:p>
          <a:p>
            <a:pPr algn="ctr"/>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tr-TR" sz="1400" dirty="0" smtClean="0">
                <a:latin typeface="Palatino Linotype" panose="02040502050505030304" pitchFamily="18" charset="0"/>
              </a:rPr>
              <a:t>hakancelebi@aksaray.edu.tr</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1028" name="Picture 4" descr="https://ecp2022.sciforum.net/events_files/600/Banner%20ECP%202022%20hero.jpg?16481908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8331" cy="315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859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sp>
        <p:nvSpPr>
          <p:cNvPr id="2" name="Dikdörtgen 1"/>
          <p:cNvSpPr/>
          <p:nvPr/>
        </p:nvSpPr>
        <p:spPr>
          <a:xfrm>
            <a:off x="32954" y="345585"/>
            <a:ext cx="8982221" cy="2462341"/>
          </a:xfrm>
          <a:prstGeom prst="rect">
            <a:avLst/>
          </a:prstGeom>
        </p:spPr>
        <p:txBody>
          <a:bodyPr wrap="square">
            <a:spAutoFit/>
          </a:bodyPr>
          <a:lstStyle/>
          <a:p>
            <a:pPr algn="just">
              <a:lnSpc>
                <a:spcPct val="150000"/>
              </a:lnSpc>
            </a:pPr>
            <a:r>
              <a:rPr lang="en-US" sz="1300" b="1" dirty="0">
                <a:effectLst>
                  <a:outerShdw blurRad="38100" dist="38100" dir="2700000" algn="tl">
                    <a:srgbClr val="000000">
                      <a:alpha val="43137"/>
                    </a:srgbClr>
                  </a:outerShdw>
                </a:effectLst>
                <a:latin typeface="Palatino Linotype" panose="02040502050505030304" pitchFamily="18" charset="0"/>
              </a:rPr>
              <a:t>The Effect of Contact Time</a:t>
            </a:r>
          </a:p>
          <a:p>
            <a:pPr algn="just">
              <a:lnSpc>
                <a:spcPct val="150000"/>
              </a:lnSpc>
            </a:pPr>
            <a:r>
              <a:rPr lang="en-US" sz="1300" dirty="0">
                <a:latin typeface="Palatino Linotype" panose="02040502050505030304" pitchFamily="18" charset="0"/>
              </a:rPr>
              <a:t>As shown in Figure 3, the adsorption of Pb+2 to TW, BP, AS, and ES began to reach its maximum level from the first 10 minutes. For TW, BP, AS, and ES, the maximum removal efficiencies of Pb+2 ions were determined as 88%, 92%, 92%, and 98% at the 15th, 20th, 30th, and 10th min, respectively. It was concluded that in laboratory-scale studies, the rapid increases might have been caused by the larger free surface area. For TW, BP, AS, and ES, rapid adsorption occurred in the first 30 min period and saturation was reached afterward. This may indicate that physical adsorption occurs on the outer surface of the adsorbents and then there is slow adsorption in the inner pores. Similar results were also obtained by Qi et al. [20] and Pham [21].</a:t>
            </a:r>
          </a:p>
        </p:txBody>
      </p:sp>
      <p:sp>
        <p:nvSpPr>
          <p:cNvPr id="3" name="Rectangle 2"/>
          <p:cNvSpPr>
            <a:spLocks noChangeArrowheads="1"/>
          </p:cNvSpPr>
          <p:nvPr/>
        </p:nvSpPr>
        <p:spPr bwMode="auto">
          <a:xfrm>
            <a:off x="2159726" y="303058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Rectangle 3"/>
          <p:cNvSpPr>
            <a:spLocks noChangeArrowheads="1"/>
          </p:cNvSpPr>
          <p:nvPr/>
        </p:nvSpPr>
        <p:spPr bwMode="auto">
          <a:xfrm>
            <a:off x="2159726" y="6254324"/>
            <a:ext cx="443422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tr-TR" sz="1300" b="1" dirty="0">
                <a:latin typeface="Palatino Linotype" panose="02040502050505030304" pitchFamily="18" charset="0"/>
              </a:rPr>
              <a:t>Figure 2. The effect of time on the removal of Pb+2 ions.</a:t>
            </a:r>
            <a:endParaRPr kumimoji="0" lang="en-US" altLang="tr-TR" sz="1300" b="1" i="0" u="none" strike="noStrike" cap="none" normalizeH="0" baseline="0" dirty="0" smtClean="0">
              <a:ln>
                <a:noFill/>
              </a:ln>
              <a:solidFill>
                <a:schemeClr val="tx1"/>
              </a:solidFill>
              <a:effectLst/>
              <a:latin typeface="Palatino Linotype" panose="02040502050505030304" pitchFamily="18" charset="0"/>
            </a:endParaRPr>
          </a:p>
        </p:txBody>
      </p:sp>
      <p:pic>
        <p:nvPicPr>
          <p:cNvPr id="8" name="Resim 7"/>
          <p:cNvPicPr/>
          <p:nvPr/>
        </p:nvPicPr>
        <p:blipFill>
          <a:blip r:embed="rId2"/>
          <a:stretch>
            <a:fillRect/>
          </a:stretch>
        </p:blipFill>
        <p:spPr>
          <a:xfrm>
            <a:off x="1637212" y="3330224"/>
            <a:ext cx="5296988" cy="2757067"/>
          </a:xfrm>
          <a:prstGeom prst="rect">
            <a:avLst/>
          </a:prstGeom>
        </p:spPr>
      </p:pic>
    </p:spTree>
    <p:extLst>
      <p:ext uri="{BB962C8B-B14F-4D97-AF65-F5344CB8AC3E}">
        <p14:creationId xmlns:p14="http://schemas.microsoft.com/office/powerpoint/2010/main" val="2536299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sp>
        <p:nvSpPr>
          <p:cNvPr id="2" name="Dikdörtgen 1"/>
          <p:cNvSpPr/>
          <p:nvPr/>
        </p:nvSpPr>
        <p:spPr>
          <a:xfrm>
            <a:off x="32954" y="345585"/>
            <a:ext cx="8982221" cy="3093154"/>
          </a:xfrm>
          <a:prstGeom prst="rect">
            <a:avLst/>
          </a:prstGeom>
        </p:spPr>
        <p:txBody>
          <a:bodyPr wrap="square">
            <a:spAutoFit/>
          </a:bodyPr>
          <a:lstStyle/>
          <a:p>
            <a:pPr algn="just">
              <a:lnSpc>
                <a:spcPct val="150000"/>
              </a:lnSpc>
            </a:pPr>
            <a:r>
              <a:rPr lang="en-US" sz="1300" b="1" dirty="0">
                <a:effectLst>
                  <a:outerShdw blurRad="38100" dist="38100" dir="2700000" algn="tl">
                    <a:srgbClr val="000000">
                      <a:alpha val="43137"/>
                    </a:srgbClr>
                  </a:outerShdw>
                </a:effectLst>
                <a:latin typeface="Palatino Linotype" panose="02040502050505030304" pitchFamily="18" charset="0"/>
              </a:rPr>
              <a:t>The effect of the temperature factor</a:t>
            </a:r>
          </a:p>
          <a:p>
            <a:pPr algn="just">
              <a:lnSpc>
                <a:spcPct val="150000"/>
              </a:lnSpc>
            </a:pPr>
            <a:r>
              <a:rPr lang="en-US" sz="1300" dirty="0">
                <a:latin typeface="Palatino Linotype" panose="02040502050505030304" pitchFamily="18" charset="0"/>
              </a:rPr>
              <a:t>As seen in Figure 4, when the temperature was increased from 283.15 to 308.15 K in the batch adsorption experiments, an increase in the removal of Pb+2 ions was also observed. This shows that there is a linear relationship between the temperature and the removal of Pb+2. In the experiments conducted with TW, BP, AS, and ES in the specified temperature range, the maximum Pb+2 removal efficiency was found to be 88% for TW, 92% for BP, 97% for AS, and 98% for ES at 20 °C. In Figure 4, it is observed that the adsorption of Pb+ 2 occurs in two levels: fast (283.15-293.15 K) and slow (298.15-308.15 K). The increase occurring with temperature indicates that the adsorption is endothermic in the natural environment. In cases where the temperature is ≥308.15 K, the removal of Pb+2 increases minimally, but this increase is not so significant. According to the literature, there may be only a 4% change [22]. Therefore, it was concluded that the use of TW, BP, AS, and ES as biosorbents at a room temperature of 293.15 K is advantageous.</a:t>
            </a:r>
          </a:p>
        </p:txBody>
      </p:sp>
      <p:sp>
        <p:nvSpPr>
          <p:cNvPr id="3" name="Rectangle 2"/>
          <p:cNvSpPr>
            <a:spLocks noChangeArrowheads="1"/>
          </p:cNvSpPr>
          <p:nvPr/>
        </p:nvSpPr>
        <p:spPr bwMode="auto">
          <a:xfrm>
            <a:off x="2159726" y="303058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Rectangle 3"/>
          <p:cNvSpPr>
            <a:spLocks noChangeArrowheads="1"/>
          </p:cNvSpPr>
          <p:nvPr/>
        </p:nvSpPr>
        <p:spPr bwMode="auto">
          <a:xfrm>
            <a:off x="1867979" y="6254324"/>
            <a:ext cx="501772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tr-TR" sz="1300" b="1" dirty="0">
                <a:latin typeface="Palatino Linotype" panose="02040502050505030304" pitchFamily="18" charset="0"/>
              </a:rPr>
              <a:t>Figure 2. The effect of temperature on the removal of Pb+2 ions.</a:t>
            </a:r>
            <a:endParaRPr kumimoji="0" lang="en-US" altLang="tr-TR" sz="1300" b="1" i="0" u="none" strike="noStrike" cap="none" normalizeH="0" baseline="0" dirty="0" smtClean="0">
              <a:ln>
                <a:noFill/>
              </a:ln>
              <a:solidFill>
                <a:schemeClr val="tx1"/>
              </a:solidFill>
              <a:effectLst/>
              <a:latin typeface="Palatino Linotype" panose="02040502050505030304" pitchFamily="18" charset="0"/>
            </a:endParaRPr>
          </a:p>
        </p:txBody>
      </p:sp>
      <p:pic>
        <p:nvPicPr>
          <p:cNvPr id="9" name="Resim 8"/>
          <p:cNvPicPr/>
          <p:nvPr/>
        </p:nvPicPr>
        <p:blipFill>
          <a:blip r:embed="rId2"/>
          <a:stretch>
            <a:fillRect/>
          </a:stretch>
        </p:blipFill>
        <p:spPr>
          <a:xfrm>
            <a:off x="1933303" y="3614692"/>
            <a:ext cx="5000897" cy="2639632"/>
          </a:xfrm>
          <a:prstGeom prst="rect">
            <a:avLst/>
          </a:prstGeom>
        </p:spPr>
      </p:pic>
    </p:spTree>
    <p:extLst>
      <p:ext uri="{BB962C8B-B14F-4D97-AF65-F5344CB8AC3E}">
        <p14:creationId xmlns:p14="http://schemas.microsoft.com/office/powerpoint/2010/main" val="3859544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tr-TR" sz="3600" dirty="0">
                <a:latin typeface="Palatino Linotype" panose="02040502050505030304" pitchFamily="18" charset="0"/>
              </a:rPr>
              <a:t>CONCLUSIONS</a:t>
            </a:r>
            <a:endParaRPr lang="en-US" sz="3600" dirty="0">
              <a:latin typeface="Palatino Linotype" panose="02040502050505030304" pitchFamily="18" charset="0"/>
            </a:endParaRPr>
          </a:p>
        </p:txBody>
      </p:sp>
      <p:grpSp>
        <p:nvGrpSpPr>
          <p:cNvPr id="3" name="그룹 15">
            <a:extLst>
              <a:ext uri="{FF2B5EF4-FFF2-40B4-BE49-F238E27FC236}">
                <a16:creationId xmlns:a16="http://schemas.microsoft.com/office/drawing/2014/main" id="{E3F1D856-47CF-4D3C-935E-FB0E4456D858}"/>
              </a:ext>
            </a:extLst>
          </p:cNvPr>
          <p:cNvGrpSpPr/>
          <p:nvPr/>
        </p:nvGrpSpPr>
        <p:grpSpPr>
          <a:xfrm>
            <a:off x="2849175" y="2848668"/>
            <a:ext cx="3379712" cy="2245303"/>
            <a:chOff x="3798899" y="2582799"/>
            <a:chExt cx="4506282" cy="2993737"/>
          </a:xfrm>
        </p:grpSpPr>
        <p:sp>
          <p:nvSpPr>
            <p:cNvPr id="4" name="Rounded Rectangle 12">
              <a:extLst>
                <a:ext uri="{FF2B5EF4-FFF2-40B4-BE49-F238E27FC236}">
                  <a16:creationId xmlns:a16="http://schemas.microsoft.com/office/drawing/2014/main" id="{7EE145C6-B390-4A1D-9F2C-50F9EDADCDC6}"/>
                </a:ext>
              </a:extLst>
            </p:cNvPr>
            <p:cNvSpPr/>
            <p:nvPr/>
          </p:nvSpPr>
          <p:spPr>
            <a:xfrm>
              <a:off x="5932300" y="2701351"/>
              <a:ext cx="327730" cy="2501112"/>
            </a:xfrm>
            <a:prstGeom prst="roundRect">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5" name="Group 4">
              <a:extLst>
                <a:ext uri="{FF2B5EF4-FFF2-40B4-BE49-F238E27FC236}">
                  <a16:creationId xmlns:a16="http://schemas.microsoft.com/office/drawing/2014/main" id="{E44ECD48-4990-4617-9CBF-E5DE3D18F3E5}"/>
                </a:ext>
              </a:extLst>
            </p:cNvPr>
            <p:cNvGrpSpPr/>
            <p:nvPr/>
          </p:nvGrpSpPr>
          <p:grpSpPr>
            <a:xfrm>
              <a:off x="4044696" y="3686502"/>
              <a:ext cx="2051469" cy="1474783"/>
              <a:chOff x="2860082" y="2268017"/>
              <a:chExt cx="1711918" cy="1294234"/>
            </a:xfrm>
            <a:effectLst>
              <a:outerShdw blurRad="50800" dist="38100" dir="5400000" algn="t" rotWithShape="0">
                <a:prstClr val="black">
                  <a:alpha val="40000"/>
                </a:prstClr>
              </a:outerShdw>
            </a:effectLst>
          </p:grpSpPr>
          <p:sp>
            <p:nvSpPr>
              <p:cNvPr id="19" name="Freeform 28">
                <a:extLst>
                  <a:ext uri="{FF2B5EF4-FFF2-40B4-BE49-F238E27FC236}">
                    <a16:creationId xmlns:a16="http://schemas.microsoft.com/office/drawing/2014/main" id="{9DD19EAD-73D1-40BB-9A5D-8ACF5583C7DC}"/>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rgbClr val="86BF3E"/>
                  </a:gs>
                  <a:gs pos="100000">
                    <a:srgbClr val="86BF3E">
                      <a:lumMod val="83000"/>
                    </a:srgb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20" name="Freeform 16">
                <a:extLst>
                  <a:ext uri="{FF2B5EF4-FFF2-40B4-BE49-F238E27FC236}">
                    <a16:creationId xmlns:a16="http://schemas.microsoft.com/office/drawing/2014/main" id="{DCE1A647-278A-4FF6-9B2E-E672D78BC2AF}"/>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1"/>
                  </a:gs>
                  <a:gs pos="100000">
                    <a:schemeClr val="accent1">
                      <a:lumMod val="46000"/>
                    </a:schemeClr>
                  </a:gs>
                </a:gsLst>
                <a:lin ang="0" scaled="1"/>
              </a:gradFill>
              <a:ln>
                <a:noFill/>
              </a:ln>
              <a:effectLst>
                <a:outerShdw blurRad="50800" dist="50800" dir="5400000" algn="ctr" rotWithShape="0">
                  <a:schemeClr val="accent1"/>
                </a:outerShdw>
              </a:effectLst>
            </p:spPr>
            <p:txBody>
              <a:bodyPr vert="horz" wrap="square" lIns="68580" tIns="34290" rIns="68580" bIns="34290" numCol="1" anchor="t" anchorCtr="0" compatLnSpc="1">
                <a:prstTxWarp prst="textNoShape">
                  <a:avLst/>
                </a:prstTxWarp>
              </a:bodyPr>
              <a:lstStyle/>
              <a:p>
                <a:endParaRPr lang="ko-KR" altLang="en-US" sz="2025"/>
              </a:p>
            </p:txBody>
          </p:sp>
        </p:grpSp>
        <p:sp>
          <p:nvSpPr>
            <p:cNvPr id="6" name="Freeform 16">
              <a:extLst>
                <a:ext uri="{FF2B5EF4-FFF2-40B4-BE49-F238E27FC236}">
                  <a16:creationId xmlns:a16="http://schemas.microsoft.com/office/drawing/2014/main" id="{2D15FA15-6A80-4EA0-A5C7-BE2446B99B82}"/>
                </a:ext>
              </a:extLst>
            </p:cNvPr>
            <p:cNvSpPr>
              <a:spLocks/>
            </p:cNvSpPr>
            <p:nvPr/>
          </p:nvSpPr>
          <p:spPr bwMode="auto">
            <a:xfrm flipH="1">
              <a:off x="6096165" y="4199632"/>
              <a:ext cx="1635489" cy="1376904"/>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6"/>
                </a:gs>
                <a:gs pos="100000">
                  <a:schemeClr val="accent6">
                    <a:lumMod val="70000"/>
                  </a:schemeClr>
                </a:gs>
              </a:gsLst>
              <a:lin ang="0" scaled="1"/>
            </a:gradFill>
            <a:ln>
              <a:noFill/>
            </a:ln>
            <a:effectLst>
              <a:outerShdw blurRad="50800" dist="50800" dir="5400000" algn="ctr" rotWithShape="0">
                <a:schemeClr val="accent6"/>
              </a:outerShdw>
            </a:effectLst>
          </p:spPr>
          <p:txBody>
            <a:bodyPr vert="horz" wrap="square" lIns="68580" tIns="34290" rIns="68580" bIns="34290" numCol="1" anchor="t" anchorCtr="0" compatLnSpc="1">
              <a:prstTxWarp prst="textNoShape">
                <a:avLst/>
              </a:prstTxWarp>
            </a:bodyPr>
            <a:lstStyle/>
            <a:p>
              <a:endParaRPr lang="ko-KR" altLang="en-US" sz="2025" dirty="0"/>
            </a:p>
          </p:txBody>
        </p:sp>
        <p:grpSp>
          <p:nvGrpSpPr>
            <p:cNvPr id="7" name="Group 6">
              <a:extLst>
                <a:ext uri="{FF2B5EF4-FFF2-40B4-BE49-F238E27FC236}">
                  <a16:creationId xmlns:a16="http://schemas.microsoft.com/office/drawing/2014/main" id="{22EB32C4-064E-4399-A9B3-7109DD692EE8}"/>
                </a:ext>
              </a:extLst>
            </p:cNvPr>
            <p:cNvGrpSpPr/>
            <p:nvPr/>
          </p:nvGrpSpPr>
          <p:grpSpPr>
            <a:xfrm>
              <a:off x="3798899" y="3318019"/>
              <a:ext cx="2297266" cy="1638647"/>
              <a:chOff x="2860082" y="2268017"/>
              <a:chExt cx="1711918" cy="1294232"/>
            </a:xfrm>
            <a:effectLst>
              <a:outerShdw blurRad="50800" dist="38100" dir="5400000" algn="t" rotWithShape="0">
                <a:prstClr val="black">
                  <a:alpha val="40000"/>
                </a:prstClr>
              </a:outerShdw>
            </a:effectLst>
          </p:grpSpPr>
          <p:sp>
            <p:nvSpPr>
              <p:cNvPr id="17" name="Freeform 22">
                <a:extLst>
                  <a:ext uri="{FF2B5EF4-FFF2-40B4-BE49-F238E27FC236}">
                    <a16:creationId xmlns:a16="http://schemas.microsoft.com/office/drawing/2014/main" id="{2319BC28-B82F-4BBD-8E93-1E584892DD2A}"/>
                  </a:ext>
                </a:extLst>
              </p:cNvPr>
              <p:cNvSpPr>
                <a:spLocks/>
              </p:cNvSpPr>
              <p:nvPr/>
            </p:nvSpPr>
            <p:spPr bwMode="auto">
              <a:xfrm>
                <a:off x="2860082" y="2310778"/>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4"/>
                  </a:gs>
                  <a:gs pos="100000">
                    <a:schemeClr val="accent4">
                      <a:lumMod val="58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8" name="Freeform 16">
                <a:extLst>
                  <a:ext uri="{FF2B5EF4-FFF2-40B4-BE49-F238E27FC236}">
                    <a16:creationId xmlns:a16="http://schemas.microsoft.com/office/drawing/2014/main" id="{C6C3CC52-7F19-4E62-8F19-303FA974E013}"/>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4"/>
                  </a:gs>
                  <a:gs pos="100000">
                    <a:schemeClr val="accent4">
                      <a:lumMod val="39000"/>
                    </a:schemeClr>
                  </a:gs>
                </a:gsLst>
                <a:lin ang="0" scaled="1"/>
              </a:gradFill>
              <a:ln>
                <a:noFill/>
              </a:ln>
              <a:effectLst>
                <a:outerShdw blurRad="63500" dist="50800" dir="600000" algn="ctr" rotWithShape="0">
                  <a:schemeClr val="accent4"/>
                </a:outerShdw>
                <a:reflection endPos="0" dir="5400000" sy="-100000" algn="bl" rotWithShape="0"/>
              </a:effectLst>
            </p:spPr>
            <p:txBody>
              <a:bodyPr vert="horz" wrap="square" lIns="68580" tIns="34290" rIns="68580" bIns="34290" numCol="1" anchor="t" anchorCtr="0" compatLnSpc="1">
                <a:prstTxWarp prst="textNoShape">
                  <a:avLst/>
                </a:prstTxWarp>
              </a:bodyPr>
              <a:lstStyle/>
              <a:p>
                <a:endParaRPr lang="ko-KR" altLang="en-US" sz="2025" dirty="0"/>
              </a:p>
            </p:txBody>
          </p:sp>
        </p:grpSp>
        <p:grpSp>
          <p:nvGrpSpPr>
            <p:cNvPr id="8" name="Group 7">
              <a:extLst>
                <a:ext uri="{FF2B5EF4-FFF2-40B4-BE49-F238E27FC236}">
                  <a16:creationId xmlns:a16="http://schemas.microsoft.com/office/drawing/2014/main" id="{EB4A0E0C-80A4-4334-8128-74475BCCC718}"/>
                </a:ext>
              </a:extLst>
            </p:cNvPr>
            <p:cNvGrpSpPr/>
            <p:nvPr/>
          </p:nvGrpSpPr>
          <p:grpSpPr>
            <a:xfrm flipH="1">
              <a:off x="6096165" y="3844562"/>
              <a:ext cx="1884445" cy="1472610"/>
              <a:chOff x="2860082" y="2268017"/>
              <a:chExt cx="1711918" cy="1294234"/>
            </a:xfrm>
            <a:gradFill>
              <a:gsLst>
                <a:gs pos="77000">
                  <a:schemeClr val="bg1"/>
                </a:gs>
                <a:gs pos="100000">
                  <a:schemeClr val="bg1">
                    <a:lumMod val="64000"/>
                  </a:schemeClr>
                </a:gs>
              </a:gsLst>
              <a:lin ang="0" scaled="1"/>
            </a:gradFill>
            <a:effectLst>
              <a:outerShdw blurRad="50800" dist="38100" dir="5400000" algn="t" rotWithShape="0">
                <a:prstClr val="black">
                  <a:alpha val="40000"/>
                </a:prstClr>
              </a:outerShdw>
            </a:effectLst>
          </p:grpSpPr>
          <p:sp>
            <p:nvSpPr>
              <p:cNvPr id="15" name="Freeform 25">
                <a:extLst>
                  <a:ext uri="{FF2B5EF4-FFF2-40B4-BE49-F238E27FC236}">
                    <a16:creationId xmlns:a16="http://schemas.microsoft.com/office/drawing/2014/main" id="{4A025828-20B3-4350-BED4-F342404FF98C}"/>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3">
                      <a:lumMod val="80000"/>
                      <a:lumOff val="20000"/>
                    </a:schemeClr>
                  </a:gs>
                  <a:gs pos="100000">
                    <a:schemeClr val="accent3">
                      <a:lumMod val="80000"/>
                    </a:schemeClr>
                  </a:gs>
                </a:gsLst>
                <a:lin ang="0" scaled="1"/>
              </a:gradFill>
              <a:ln>
                <a:noFill/>
              </a:ln>
            </p:spPr>
            <p:txBody>
              <a:bodyPr vert="horz" wrap="square" lIns="68580" tIns="34290" rIns="68580" bIns="34290" numCol="1" anchor="t" anchorCtr="0" compatLnSpc="1">
                <a:prstTxWarp prst="textNoShape">
                  <a:avLst/>
                </a:prstTxWarp>
              </a:bodyPr>
              <a:lstStyle/>
              <a:p>
                <a:endParaRPr lang="ko-KR" altLang="en-US" sz="2025" dirty="0"/>
              </a:p>
            </p:txBody>
          </p:sp>
          <p:sp>
            <p:nvSpPr>
              <p:cNvPr id="16" name="Freeform 16">
                <a:extLst>
                  <a:ext uri="{FF2B5EF4-FFF2-40B4-BE49-F238E27FC236}">
                    <a16:creationId xmlns:a16="http://schemas.microsoft.com/office/drawing/2014/main" id="{A57BAFBC-1C51-4CD2-A073-679E6C6CB419}"/>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3"/>
                  </a:gs>
                  <a:gs pos="100000">
                    <a:schemeClr val="accent3">
                      <a:lumMod val="60000"/>
                    </a:schemeClr>
                  </a:gs>
                </a:gsLst>
                <a:lin ang="0" scaled="1"/>
              </a:gradFill>
              <a:ln>
                <a:noFill/>
              </a:ln>
            </p:spPr>
            <p:txBody>
              <a:bodyPr vert="horz" wrap="square" lIns="68580" tIns="34290" rIns="68580" bIns="34290" numCol="1" anchor="t" anchorCtr="0" compatLnSpc="1">
                <a:prstTxWarp prst="textNoShape">
                  <a:avLst/>
                </a:prstTxWarp>
              </a:bodyPr>
              <a:lstStyle/>
              <a:p>
                <a:endParaRPr lang="ko-KR" altLang="en-US" sz="2025" dirty="0">
                  <a:solidFill>
                    <a:schemeClr val="accent1"/>
                  </a:solidFill>
                </a:endParaRPr>
              </a:p>
            </p:txBody>
          </p:sp>
        </p:grpSp>
        <p:grpSp>
          <p:nvGrpSpPr>
            <p:cNvPr id="9" name="Group 8">
              <a:extLst>
                <a:ext uri="{FF2B5EF4-FFF2-40B4-BE49-F238E27FC236}">
                  <a16:creationId xmlns:a16="http://schemas.microsoft.com/office/drawing/2014/main" id="{4EC64016-D781-47D8-9C77-B2B2C561083A}"/>
                </a:ext>
              </a:extLst>
            </p:cNvPr>
            <p:cNvGrpSpPr/>
            <p:nvPr/>
          </p:nvGrpSpPr>
          <p:grpSpPr>
            <a:xfrm>
              <a:off x="4145146" y="2582799"/>
              <a:ext cx="1947861" cy="1472610"/>
              <a:chOff x="2860082" y="2268017"/>
              <a:chExt cx="1711918" cy="1294234"/>
            </a:xfrm>
            <a:effectLst>
              <a:outerShdw blurRad="50800" dist="38100" dir="5400000" algn="t" rotWithShape="0">
                <a:prstClr val="black">
                  <a:alpha val="40000"/>
                </a:prstClr>
              </a:outerShdw>
            </a:effectLst>
          </p:grpSpPr>
          <p:sp>
            <p:nvSpPr>
              <p:cNvPr id="13" name="Freeform 16">
                <a:extLst>
                  <a:ext uri="{FF2B5EF4-FFF2-40B4-BE49-F238E27FC236}">
                    <a16:creationId xmlns:a16="http://schemas.microsoft.com/office/drawing/2014/main" id="{69BBDE9F-950B-4AF8-BBCC-D3F26AEFE38A}"/>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tx1">
                      <a:lumMod val="65000"/>
                      <a:lumOff val="35000"/>
                    </a:schemeClr>
                  </a:gs>
                  <a:gs pos="100000">
                    <a:schemeClr val="tx1">
                      <a:lumMod val="58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4" name="Freeform 16">
                <a:extLst>
                  <a:ext uri="{FF2B5EF4-FFF2-40B4-BE49-F238E27FC236}">
                    <a16:creationId xmlns:a16="http://schemas.microsoft.com/office/drawing/2014/main" id="{B8B2CD3C-75D5-45E5-AD3F-1995C2A457DC}"/>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77000">
                    <a:schemeClr val="accent5">
                      <a:lumMod val="91000"/>
                    </a:schemeClr>
                  </a:gs>
                  <a:gs pos="100000">
                    <a:schemeClr val="accent5">
                      <a:lumMod val="65000"/>
                    </a:schemeClr>
                  </a:gs>
                </a:gsLst>
                <a:lin ang="0" scaled="1"/>
                <a:tileRect/>
              </a:gradFill>
              <a:ln>
                <a:noFill/>
              </a:ln>
              <a:effectLst>
                <a:outerShdw blurRad="50800" dist="50800" dir="5400000" algn="ctr" rotWithShape="0">
                  <a:schemeClr val="accent5"/>
                </a:outerShdw>
              </a:effectLst>
            </p:spPr>
            <p:txBody>
              <a:bodyPr vert="horz" wrap="square" lIns="68580" tIns="34290" rIns="68580" bIns="34290" numCol="1" anchor="t" anchorCtr="0" compatLnSpc="1">
                <a:prstTxWarp prst="textNoShape">
                  <a:avLst/>
                </a:prstTxWarp>
              </a:bodyPr>
              <a:lstStyle/>
              <a:p>
                <a:endParaRPr lang="ko-KR" altLang="en-US" sz="2025" dirty="0"/>
              </a:p>
            </p:txBody>
          </p:sp>
        </p:grpSp>
        <p:grpSp>
          <p:nvGrpSpPr>
            <p:cNvPr id="10" name="Group 9">
              <a:extLst>
                <a:ext uri="{FF2B5EF4-FFF2-40B4-BE49-F238E27FC236}">
                  <a16:creationId xmlns:a16="http://schemas.microsoft.com/office/drawing/2014/main" id="{536E3207-7761-4FC4-A714-172FCBF11A2A}"/>
                </a:ext>
              </a:extLst>
            </p:cNvPr>
            <p:cNvGrpSpPr/>
            <p:nvPr/>
          </p:nvGrpSpPr>
          <p:grpSpPr>
            <a:xfrm flipH="1">
              <a:off x="6093006" y="2826423"/>
              <a:ext cx="2212175" cy="1636474"/>
              <a:chOff x="2860082" y="2268017"/>
              <a:chExt cx="1711918" cy="1294233"/>
            </a:xfrm>
            <a:effectLst>
              <a:outerShdw blurRad="50800" dist="38100" dir="5400000" algn="t" rotWithShape="0">
                <a:prstClr val="black">
                  <a:alpha val="40000"/>
                </a:prstClr>
              </a:outerShdw>
            </a:effectLst>
          </p:grpSpPr>
          <p:sp>
            <p:nvSpPr>
              <p:cNvPr id="11" name="Freeform 19">
                <a:extLst>
                  <a:ext uri="{FF2B5EF4-FFF2-40B4-BE49-F238E27FC236}">
                    <a16:creationId xmlns:a16="http://schemas.microsoft.com/office/drawing/2014/main" id="{FA29453C-64B9-4A54-8E23-3E6FA7CEED95}"/>
                  </a:ext>
                </a:extLst>
              </p:cNvPr>
              <p:cNvSpPr>
                <a:spLocks/>
              </p:cNvSpPr>
              <p:nvPr/>
            </p:nvSpPr>
            <p:spPr bwMode="auto">
              <a:xfrm>
                <a:off x="2860082" y="2310779"/>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rgbClr val="5BC5DD"/>
                  </a:gs>
                  <a:gs pos="100000">
                    <a:srgbClr val="5BC5DD">
                      <a:lumMod val="74000"/>
                    </a:srgb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2" name="Freeform 16">
                <a:extLst>
                  <a:ext uri="{FF2B5EF4-FFF2-40B4-BE49-F238E27FC236}">
                    <a16:creationId xmlns:a16="http://schemas.microsoft.com/office/drawing/2014/main" id="{BE82E93A-9477-4FE3-BAA0-6308DF2EEE30}"/>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2"/>
                  </a:gs>
                  <a:gs pos="100000">
                    <a:schemeClr val="accent2">
                      <a:lumMod val="60000"/>
                    </a:schemeClr>
                  </a:gs>
                </a:gsLst>
                <a:lin ang="0" scaled="1"/>
              </a:gradFill>
              <a:ln>
                <a:noFill/>
              </a:ln>
              <a:effectLst>
                <a:outerShdw blurRad="50800" dist="50800" dir="5400000" algn="ctr" rotWithShape="0">
                  <a:schemeClr val="accent2"/>
                </a:outerShdw>
              </a:effectLst>
            </p:spPr>
            <p:txBody>
              <a:bodyPr vert="horz" wrap="square" lIns="68580" tIns="34290" rIns="68580" bIns="34290" numCol="1" anchor="t" anchorCtr="0" compatLnSpc="1">
                <a:prstTxWarp prst="textNoShape">
                  <a:avLst/>
                </a:prstTxWarp>
              </a:bodyPr>
              <a:lstStyle/>
              <a:p>
                <a:endParaRPr lang="ko-KR" altLang="en-US" sz="2025" dirty="0"/>
              </a:p>
            </p:txBody>
          </p:sp>
        </p:grpSp>
      </p:grpSp>
      <p:cxnSp>
        <p:nvCxnSpPr>
          <p:cNvPr id="21" name="Elbow Connector 64">
            <a:extLst>
              <a:ext uri="{FF2B5EF4-FFF2-40B4-BE49-F238E27FC236}">
                <a16:creationId xmlns:a16="http://schemas.microsoft.com/office/drawing/2014/main" id="{8007E60B-6B69-4D34-AF39-0D06B754A8F7}"/>
              </a:ext>
            </a:extLst>
          </p:cNvPr>
          <p:cNvCxnSpPr>
            <a:cxnSpLocks/>
            <a:stCxn id="32" idx="3"/>
          </p:cNvCxnSpPr>
          <p:nvPr/>
        </p:nvCxnSpPr>
        <p:spPr>
          <a:xfrm flipV="1">
            <a:off x="2820034" y="3954907"/>
            <a:ext cx="890615" cy="946310"/>
          </a:xfrm>
          <a:prstGeom prst="bentConnector2">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2" name="그룹 7">
            <a:extLst>
              <a:ext uri="{FF2B5EF4-FFF2-40B4-BE49-F238E27FC236}">
                <a16:creationId xmlns:a16="http://schemas.microsoft.com/office/drawing/2014/main" id="{7E2589AD-F088-45A7-A96A-0F547426C635}"/>
              </a:ext>
            </a:extLst>
          </p:cNvPr>
          <p:cNvGrpSpPr/>
          <p:nvPr/>
        </p:nvGrpSpPr>
        <p:grpSpPr>
          <a:xfrm>
            <a:off x="6315937" y="1236834"/>
            <a:ext cx="2350081" cy="1111544"/>
            <a:chOff x="7498059" y="1767048"/>
            <a:chExt cx="3133441" cy="1482060"/>
          </a:xfrm>
        </p:grpSpPr>
        <p:sp>
          <p:nvSpPr>
            <p:cNvPr id="23" name="TextBox 22">
              <a:extLst>
                <a:ext uri="{FF2B5EF4-FFF2-40B4-BE49-F238E27FC236}">
                  <a16:creationId xmlns:a16="http://schemas.microsoft.com/office/drawing/2014/main" id="{9BCF5587-1E8A-4158-A96A-F7C9B4CC5983}"/>
                </a:ext>
              </a:extLst>
            </p:cNvPr>
            <p:cNvSpPr txBox="1"/>
            <p:nvPr/>
          </p:nvSpPr>
          <p:spPr>
            <a:xfrm>
              <a:off x="7498060" y="1767048"/>
              <a:ext cx="2880320" cy="307776"/>
            </a:xfrm>
            <a:prstGeom prst="rect">
              <a:avLst/>
            </a:prstGeom>
            <a:noFill/>
          </p:spPr>
          <p:txBody>
            <a:bodyPr wrap="square" rtlCol="0">
              <a:spAutoFit/>
            </a:bodyPr>
            <a:lstStyle/>
            <a:p>
              <a:pPr algn="just"/>
              <a:r>
                <a:rPr lang="tr-TR" altLang="ko-KR" sz="900" b="1" dirty="0">
                  <a:solidFill>
                    <a:schemeClr val="tx1">
                      <a:lumMod val="65000"/>
                      <a:lumOff val="35000"/>
                    </a:schemeClr>
                  </a:solidFill>
                  <a:latin typeface="Palatino Linotype" panose="02040502050505030304" pitchFamily="18" charset="0"/>
                  <a:cs typeface="Calibri" pitchFamily="34" charset="0"/>
                </a:rPr>
                <a:t>CONCLUSION-2</a:t>
              </a:r>
              <a:endParaRPr lang="ko-KR" altLang="en-US" sz="900" b="1" dirty="0">
                <a:solidFill>
                  <a:schemeClr val="tx1">
                    <a:lumMod val="65000"/>
                    <a:lumOff val="35000"/>
                  </a:schemeClr>
                </a:solidFill>
                <a:latin typeface="Palatino Linotype" panose="02040502050505030304" pitchFamily="18" charset="0"/>
                <a:cs typeface="Calibri" pitchFamily="34" charset="0"/>
              </a:endParaRPr>
            </a:p>
          </p:txBody>
        </p:sp>
        <p:sp>
          <p:nvSpPr>
            <p:cNvPr id="24" name="TextBox 23">
              <a:extLst>
                <a:ext uri="{FF2B5EF4-FFF2-40B4-BE49-F238E27FC236}">
                  <a16:creationId xmlns:a16="http://schemas.microsoft.com/office/drawing/2014/main" id="{FA6876DE-EA6A-4B81-9193-07878F29D23B}"/>
                </a:ext>
              </a:extLst>
            </p:cNvPr>
            <p:cNvSpPr txBox="1"/>
            <p:nvPr/>
          </p:nvSpPr>
          <p:spPr>
            <a:xfrm>
              <a:off x="7498059" y="2018001"/>
              <a:ext cx="3133441" cy="1231107"/>
            </a:xfrm>
            <a:prstGeom prst="rect">
              <a:avLst/>
            </a:prstGeom>
            <a:noFill/>
          </p:spPr>
          <p:txBody>
            <a:bodyPr wrap="square" rtlCol="0">
              <a:spAutoFit/>
            </a:bodyPr>
            <a:lstStyle/>
            <a:p>
              <a:pPr algn="just"/>
              <a:r>
                <a:rPr lang="en-US" altLang="ko-KR" sz="900" dirty="0">
                  <a:solidFill>
                    <a:schemeClr val="tx1">
                      <a:lumMod val="65000"/>
                      <a:lumOff val="35000"/>
                    </a:schemeClr>
                  </a:solidFill>
                  <a:latin typeface="Palatino Linotype" panose="02040502050505030304" pitchFamily="18" charset="0"/>
                </a:rPr>
                <a:t>It was determined that the optimal conditions at this operating temperature were as follows: BP (dose: 1.0 g, pH: 6.0, time: 20 min), AS (dose: 2.0 g, pH: 3.86, time: 30 min), ES (dose: 1.5 g, pH: 4.02, time: 10 min). </a:t>
              </a:r>
            </a:p>
          </p:txBody>
        </p:sp>
      </p:grpSp>
      <p:grpSp>
        <p:nvGrpSpPr>
          <p:cNvPr id="25" name="그룹 5">
            <a:extLst>
              <a:ext uri="{FF2B5EF4-FFF2-40B4-BE49-F238E27FC236}">
                <a16:creationId xmlns:a16="http://schemas.microsoft.com/office/drawing/2014/main" id="{04B659DB-6569-4E02-BA84-B431B5FD0351}"/>
              </a:ext>
            </a:extLst>
          </p:cNvPr>
          <p:cNvGrpSpPr/>
          <p:nvPr/>
        </p:nvGrpSpPr>
        <p:grpSpPr>
          <a:xfrm>
            <a:off x="232052" y="1236833"/>
            <a:ext cx="2587983" cy="696047"/>
            <a:chOff x="1962469" y="1611671"/>
            <a:chExt cx="3072461" cy="928063"/>
          </a:xfrm>
        </p:grpSpPr>
        <p:sp>
          <p:nvSpPr>
            <p:cNvPr id="26" name="TextBox 25">
              <a:extLst>
                <a:ext uri="{FF2B5EF4-FFF2-40B4-BE49-F238E27FC236}">
                  <a16:creationId xmlns:a16="http://schemas.microsoft.com/office/drawing/2014/main" id="{5713E889-C115-4742-9DFD-30782943C0B4}"/>
                </a:ext>
              </a:extLst>
            </p:cNvPr>
            <p:cNvSpPr txBox="1"/>
            <p:nvPr/>
          </p:nvSpPr>
          <p:spPr>
            <a:xfrm>
              <a:off x="2154609" y="1611671"/>
              <a:ext cx="2880321" cy="307776"/>
            </a:xfrm>
            <a:prstGeom prst="rect">
              <a:avLst/>
            </a:prstGeom>
            <a:noFill/>
          </p:spPr>
          <p:txBody>
            <a:bodyPr wrap="square" rtlCol="0">
              <a:spAutoFit/>
            </a:bodyPr>
            <a:lstStyle/>
            <a:p>
              <a:pPr algn="r"/>
              <a:r>
                <a:rPr lang="tr-TR" altLang="ko-KR" sz="900" b="1" dirty="0">
                  <a:solidFill>
                    <a:schemeClr val="tx1">
                      <a:lumMod val="65000"/>
                      <a:lumOff val="35000"/>
                    </a:schemeClr>
                  </a:solidFill>
                  <a:latin typeface="Palatino Linotype" panose="02040502050505030304" pitchFamily="18" charset="0"/>
                  <a:cs typeface="Calibri" pitchFamily="34" charset="0"/>
                </a:rPr>
                <a:t>CONCLUSION-1</a:t>
              </a:r>
              <a:endParaRPr lang="ko-KR" altLang="en-US" sz="900" b="1" dirty="0">
                <a:solidFill>
                  <a:schemeClr val="tx1">
                    <a:lumMod val="65000"/>
                    <a:lumOff val="35000"/>
                  </a:schemeClr>
                </a:solidFill>
                <a:latin typeface="Palatino Linotype" panose="02040502050505030304" pitchFamily="18" charset="0"/>
                <a:cs typeface="Calibri" pitchFamily="34" charset="0"/>
              </a:endParaRPr>
            </a:p>
          </p:txBody>
        </p:sp>
        <p:sp>
          <p:nvSpPr>
            <p:cNvPr id="27" name="TextBox 26">
              <a:extLst>
                <a:ext uri="{FF2B5EF4-FFF2-40B4-BE49-F238E27FC236}">
                  <a16:creationId xmlns:a16="http://schemas.microsoft.com/office/drawing/2014/main" id="{31885831-9441-42DA-B76A-6031BDBA5820}"/>
                </a:ext>
              </a:extLst>
            </p:cNvPr>
            <p:cNvSpPr txBox="1"/>
            <p:nvPr/>
          </p:nvSpPr>
          <p:spPr>
            <a:xfrm>
              <a:off x="1962469" y="1862626"/>
              <a:ext cx="3072461" cy="677108"/>
            </a:xfrm>
            <a:prstGeom prst="rect">
              <a:avLst/>
            </a:prstGeom>
            <a:noFill/>
          </p:spPr>
          <p:txBody>
            <a:bodyPr wrap="square" rtlCol="0">
              <a:spAutoFit/>
            </a:bodyPr>
            <a:lstStyle/>
            <a:p>
              <a:pPr algn="just"/>
              <a:r>
                <a:rPr lang="en-US" altLang="ko-KR" sz="900" dirty="0">
                  <a:solidFill>
                    <a:schemeClr val="tx1">
                      <a:lumMod val="65000"/>
                      <a:lumOff val="35000"/>
                    </a:schemeClr>
                  </a:solidFill>
                  <a:latin typeface="Palatino Linotype" panose="02040502050505030304" pitchFamily="18" charset="0"/>
                </a:rPr>
                <a:t>It was determined that the optimal conditions at this operating temperature were as follows: TW (dose: 2.0 g, pH: 5.75, time: 15 min)</a:t>
              </a:r>
            </a:p>
          </p:txBody>
        </p:sp>
      </p:grpSp>
      <p:sp>
        <p:nvSpPr>
          <p:cNvPr id="30" name="TextBox 29">
            <a:extLst>
              <a:ext uri="{FF2B5EF4-FFF2-40B4-BE49-F238E27FC236}">
                <a16:creationId xmlns:a16="http://schemas.microsoft.com/office/drawing/2014/main" id="{92175468-1F37-4AE6-B6FD-1249D13D13A0}"/>
              </a:ext>
            </a:extLst>
          </p:cNvPr>
          <p:cNvSpPr txBox="1"/>
          <p:nvPr/>
        </p:nvSpPr>
        <p:spPr>
          <a:xfrm>
            <a:off x="6294764" y="3787354"/>
            <a:ext cx="2514649" cy="784830"/>
          </a:xfrm>
          <a:prstGeom prst="rect">
            <a:avLst/>
          </a:prstGeom>
          <a:noFill/>
        </p:spPr>
        <p:txBody>
          <a:bodyPr wrap="square" rtlCol="0">
            <a:spAutoFit/>
          </a:bodyPr>
          <a:lstStyle/>
          <a:p>
            <a:pPr algn="just"/>
            <a:r>
              <a:rPr lang="en-US" altLang="ko-KR" sz="900" dirty="0">
                <a:solidFill>
                  <a:schemeClr val="tx1">
                    <a:lumMod val="65000"/>
                    <a:lumOff val="35000"/>
                  </a:schemeClr>
                </a:solidFill>
                <a:latin typeface="Palatino Linotype" panose="02040502050505030304" pitchFamily="18" charset="0"/>
              </a:rPr>
              <a:t>As a result, it was concluded that the adsorbents examined in this study were environmentally friendly, economical, easily available, and efficient adsorbents for the removal of Pb+2.</a:t>
            </a:r>
          </a:p>
        </p:txBody>
      </p:sp>
      <p:grpSp>
        <p:nvGrpSpPr>
          <p:cNvPr id="31" name="그룹 6">
            <a:extLst>
              <a:ext uri="{FF2B5EF4-FFF2-40B4-BE49-F238E27FC236}">
                <a16:creationId xmlns:a16="http://schemas.microsoft.com/office/drawing/2014/main" id="{02754333-DA28-4E0E-AF29-DF18726FDA87}"/>
              </a:ext>
            </a:extLst>
          </p:cNvPr>
          <p:cNvGrpSpPr/>
          <p:nvPr/>
        </p:nvGrpSpPr>
        <p:grpSpPr>
          <a:xfrm>
            <a:off x="374073" y="3821978"/>
            <a:ext cx="2445962" cy="834547"/>
            <a:chOff x="1936006" y="5213907"/>
            <a:chExt cx="3261282" cy="1112729"/>
          </a:xfrm>
        </p:grpSpPr>
        <p:sp>
          <p:nvSpPr>
            <p:cNvPr id="32" name="TextBox 31">
              <a:extLst>
                <a:ext uri="{FF2B5EF4-FFF2-40B4-BE49-F238E27FC236}">
                  <a16:creationId xmlns:a16="http://schemas.microsoft.com/office/drawing/2014/main" id="{93D337AC-BACB-40C6-9DDA-8D1C63FDE318}"/>
                </a:ext>
              </a:extLst>
            </p:cNvPr>
            <p:cNvSpPr txBox="1"/>
            <p:nvPr/>
          </p:nvSpPr>
          <p:spPr>
            <a:xfrm>
              <a:off x="2316969" y="5213907"/>
              <a:ext cx="2880319" cy="307776"/>
            </a:xfrm>
            <a:prstGeom prst="rect">
              <a:avLst/>
            </a:prstGeom>
            <a:noFill/>
          </p:spPr>
          <p:txBody>
            <a:bodyPr wrap="square" rtlCol="0">
              <a:spAutoFit/>
            </a:bodyPr>
            <a:lstStyle/>
            <a:p>
              <a:pPr algn="r"/>
              <a:r>
                <a:rPr lang="tr-TR" altLang="ko-KR" sz="900" b="1" dirty="0">
                  <a:solidFill>
                    <a:schemeClr val="tx1">
                      <a:lumMod val="65000"/>
                      <a:lumOff val="35000"/>
                    </a:schemeClr>
                  </a:solidFill>
                  <a:latin typeface="Palatino Linotype" panose="02040502050505030304" pitchFamily="18" charset="0"/>
                  <a:cs typeface="Calibri" pitchFamily="34" charset="0"/>
                </a:rPr>
                <a:t>CONCLUSION-3</a:t>
              </a:r>
              <a:endParaRPr lang="ko-KR" altLang="en-US" sz="900" b="1" dirty="0">
                <a:solidFill>
                  <a:schemeClr val="tx1">
                    <a:lumMod val="65000"/>
                    <a:lumOff val="35000"/>
                  </a:schemeClr>
                </a:solidFill>
                <a:latin typeface="Palatino Linotype" panose="02040502050505030304" pitchFamily="18" charset="0"/>
                <a:cs typeface="Calibri" pitchFamily="34" charset="0"/>
              </a:endParaRPr>
            </a:p>
          </p:txBody>
        </p:sp>
        <p:sp>
          <p:nvSpPr>
            <p:cNvPr id="33" name="TextBox 32">
              <a:extLst>
                <a:ext uri="{FF2B5EF4-FFF2-40B4-BE49-F238E27FC236}">
                  <a16:creationId xmlns:a16="http://schemas.microsoft.com/office/drawing/2014/main" id="{B568C76C-C91B-4812-8770-22B7D8946CD1}"/>
                </a:ext>
              </a:extLst>
            </p:cNvPr>
            <p:cNvSpPr txBox="1"/>
            <p:nvPr/>
          </p:nvSpPr>
          <p:spPr>
            <a:xfrm>
              <a:off x="1936006" y="5464862"/>
              <a:ext cx="3183774" cy="861774"/>
            </a:xfrm>
            <a:prstGeom prst="rect">
              <a:avLst/>
            </a:prstGeom>
            <a:noFill/>
          </p:spPr>
          <p:txBody>
            <a:bodyPr wrap="square" rtlCol="0">
              <a:spAutoFit/>
            </a:bodyPr>
            <a:lstStyle/>
            <a:p>
              <a:pPr algn="just"/>
              <a:r>
                <a:rPr lang="en-US" altLang="ko-KR" sz="900" dirty="0">
                  <a:solidFill>
                    <a:schemeClr val="tx1">
                      <a:lumMod val="65000"/>
                      <a:lumOff val="35000"/>
                    </a:schemeClr>
                  </a:solidFill>
                  <a:latin typeface="Palatino Linotype" panose="02040502050505030304" pitchFamily="18" charset="0"/>
                </a:rPr>
                <a:t>According to the results of Pb+2 adsorption on TW, BP, AS, and ES, the optimal operating temperature for all adsorbents was found to be 293.15±2 K. </a:t>
              </a:r>
            </a:p>
          </p:txBody>
        </p:sp>
      </p:grpSp>
      <p:cxnSp>
        <p:nvCxnSpPr>
          <p:cNvPr id="34" name="Elbow Connector 14">
            <a:extLst>
              <a:ext uri="{FF2B5EF4-FFF2-40B4-BE49-F238E27FC236}">
                <a16:creationId xmlns:a16="http://schemas.microsoft.com/office/drawing/2014/main" id="{08C6D4D2-96FA-42FB-9F9F-D80892556D17}"/>
              </a:ext>
            </a:extLst>
          </p:cNvPr>
          <p:cNvCxnSpPr>
            <a:cxnSpLocks/>
          </p:cNvCxnSpPr>
          <p:nvPr/>
        </p:nvCxnSpPr>
        <p:spPr>
          <a:xfrm flipV="1">
            <a:off x="5316180" y="2387293"/>
            <a:ext cx="912707" cy="891889"/>
          </a:xfrm>
          <a:prstGeom prst="bentConnector3">
            <a:avLst>
              <a:gd name="adj1" fmla="val 1594"/>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Elbow Connector 46">
            <a:extLst>
              <a:ext uri="{FF2B5EF4-FFF2-40B4-BE49-F238E27FC236}">
                <a16:creationId xmlns:a16="http://schemas.microsoft.com/office/drawing/2014/main" id="{3946686C-497A-4AB9-8760-EB885D5384C1}"/>
              </a:ext>
            </a:extLst>
          </p:cNvPr>
          <p:cNvCxnSpPr>
            <a:cxnSpLocks/>
          </p:cNvCxnSpPr>
          <p:nvPr/>
        </p:nvCxnSpPr>
        <p:spPr>
          <a:xfrm rot="10800000">
            <a:off x="2915363" y="2362540"/>
            <a:ext cx="1067088" cy="694817"/>
          </a:xfrm>
          <a:prstGeom prst="bentConnector3">
            <a:avLst>
              <a:gd name="adj1" fmla="val -673"/>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Elbow Connector 70">
            <a:extLst>
              <a:ext uri="{FF2B5EF4-FFF2-40B4-BE49-F238E27FC236}">
                <a16:creationId xmlns:a16="http://schemas.microsoft.com/office/drawing/2014/main" id="{5E91DC97-EC2C-4429-ACBB-A02D8EC7EBB0}"/>
              </a:ext>
            </a:extLst>
          </p:cNvPr>
          <p:cNvCxnSpPr>
            <a:cxnSpLocks/>
          </p:cNvCxnSpPr>
          <p:nvPr/>
        </p:nvCxnSpPr>
        <p:spPr>
          <a:xfrm rot="10800000">
            <a:off x="5225796" y="4400392"/>
            <a:ext cx="993254" cy="541244"/>
          </a:xfrm>
          <a:prstGeom prst="bentConnector3">
            <a:avLst>
              <a:gd name="adj1" fmla="val 100457"/>
            </a:avLst>
          </a:prstGeom>
          <a:ln w="1270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5C093FF-3C9C-40FC-9DD0-74B6008F240F}"/>
              </a:ext>
            </a:extLst>
          </p:cNvPr>
          <p:cNvSpPr txBox="1"/>
          <p:nvPr/>
        </p:nvSpPr>
        <p:spPr>
          <a:xfrm>
            <a:off x="3612211" y="3094466"/>
            <a:ext cx="957545" cy="253916"/>
          </a:xfrm>
          <a:prstGeom prst="rect">
            <a:avLst/>
          </a:prstGeom>
          <a:noFill/>
        </p:spPr>
        <p:txBody>
          <a:bodyPr wrap="square" rtlCol="0">
            <a:spAutoFit/>
          </a:bodyPr>
          <a:lstStyle/>
          <a:p>
            <a:r>
              <a:rPr lang="en-US" altLang="ko-KR" sz="1050" dirty="0">
                <a:solidFill>
                  <a:schemeClr val="bg1"/>
                </a:solidFill>
              </a:rPr>
              <a:t>Infographics</a:t>
            </a:r>
          </a:p>
        </p:txBody>
      </p:sp>
      <p:sp>
        <p:nvSpPr>
          <p:cNvPr id="38" name="TextBox 37">
            <a:extLst>
              <a:ext uri="{FF2B5EF4-FFF2-40B4-BE49-F238E27FC236}">
                <a16:creationId xmlns:a16="http://schemas.microsoft.com/office/drawing/2014/main" id="{A13CD2E0-4602-4281-B884-A8FBB060AFE4}"/>
              </a:ext>
            </a:extLst>
          </p:cNvPr>
          <p:cNvSpPr txBox="1"/>
          <p:nvPr/>
        </p:nvSpPr>
        <p:spPr>
          <a:xfrm>
            <a:off x="3341596" y="3706517"/>
            <a:ext cx="957545" cy="253916"/>
          </a:xfrm>
          <a:prstGeom prst="rect">
            <a:avLst/>
          </a:prstGeom>
          <a:noFill/>
        </p:spPr>
        <p:txBody>
          <a:bodyPr wrap="square" rtlCol="0">
            <a:spAutoFit/>
          </a:bodyPr>
          <a:lstStyle/>
          <a:p>
            <a:r>
              <a:rPr lang="en-US" altLang="ko-KR" sz="1050" dirty="0">
                <a:solidFill>
                  <a:schemeClr val="bg1"/>
                </a:solidFill>
              </a:rPr>
              <a:t>Infographics</a:t>
            </a:r>
          </a:p>
        </p:txBody>
      </p:sp>
      <p:sp>
        <p:nvSpPr>
          <p:cNvPr id="39" name="TextBox 38">
            <a:extLst>
              <a:ext uri="{FF2B5EF4-FFF2-40B4-BE49-F238E27FC236}">
                <a16:creationId xmlns:a16="http://schemas.microsoft.com/office/drawing/2014/main" id="{EE264B9A-907F-4FFB-B528-CE67ECBA7FA6}"/>
              </a:ext>
            </a:extLst>
          </p:cNvPr>
          <p:cNvSpPr txBox="1"/>
          <p:nvPr/>
        </p:nvSpPr>
        <p:spPr>
          <a:xfrm>
            <a:off x="4695024" y="3335631"/>
            <a:ext cx="957545" cy="253916"/>
          </a:xfrm>
          <a:prstGeom prst="rect">
            <a:avLst/>
          </a:prstGeom>
          <a:noFill/>
        </p:spPr>
        <p:txBody>
          <a:bodyPr wrap="square" rtlCol="0">
            <a:spAutoFit/>
          </a:bodyPr>
          <a:lstStyle/>
          <a:p>
            <a:pPr algn="r"/>
            <a:r>
              <a:rPr lang="en-US" altLang="ko-KR" sz="1050" dirty="0">
                <a:solidFill>
                  <a:schemeClr val="bg1"/>
                </a:solidFill>
              </a:rPr>
              <a:t>Infographics</a:t>
            </a:r>
          </a:p>
        </p:txBody>
      </p:sp>
      <p:sp>
        <p:nvSpPr>
          <p:cNvPr id="40" name="TextBox 39">
            <a:extLst>
              <a:ext uri="{FF2B5EF4-FFF2-40B4-BE49-F238E27FC236}">
                <a16:creationId xmlns:a16="http://schemas.microsoft.com/office/drawing/2014/main" id="{55D1547F-76A3-4505-8087-399602011188}"/>
              </a:ext>
            </a:extLst>
          </p:cNvPr>
          <p:cNvSpPr txBox="1"/>
          <p:nvPr/>
        </p:nvSpPr>
        <p:spPr>
          <a:xfrm>
            <a:off x="4566068" y="4058283"/>
            <a:ext cx="957545" cy="253916"/>
          </a:xfrm>
          <a:prstGeom prst="rect">
            <a:avLst/>
          </a:prstGeom>
          <a:noFill/>
        </p:spPr>
        <p:txBody>
          <a:bodyPr wrap="square" rtlCol="0">
            <a:spAutoFit/>
          </a:bodyPr>
          <a:lstStyle/>
          <a:p>
            <a:pPr algn="r"/>
            <a:r>
              <a:rPr lang="en-US" altLang="ko-KR" sz="1050" dirty="0">
                <a:solidFill>
                  <a:schemeClr val="bg1"/>
                </a:solidFill>
              </a:rPr>
              <a:t>Infographics</a:t>
            </a:r>
          </a:p>
        </p:txBody>
      </p:sp>
      <p:sp>
        <p:nvSpPr>
          <p:cNvPr id="41" name="Rectangle 16">
            <a:extLst>
              <a:ext uri="{FF2B5EF4-FFF2-40B4-BE49-F238E27FC236}">
                <a16:creationId xmlns:a16="http://schemas.microsoft.com/office/drawing/2014/main" id="{B64E2100-F8C9-4388-81DC-6390496F31F9}"/>
              </a:ext>
            </a:extLst>
          </p:cNvPr>
          <p:cNvSpPr/>
          <p:nvPr/>
        </p:nvSpPr>
        <p:spPr>
          <a:xfrm rot="2700000">
            <a:off x="5794028" y="3282270"/>
            <a:ext cx="199440" cy="35755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2" name="Rectangle 9">
            <a:extLst>
              <a:ext uri="{FF2B5EF4-FFF2-40B4-BE49-F238E27FC236}">
                <a16:creationId xmlns:a16="http://schemas.microsoft.com/office/drawing/2014/main" id="{A778D82F-6D7C-41C8-953B-6C36C360E359}"/>
              </a:ext>
            </a:extLst>
          </p:cNvPr>
          <p:cNvSpPr/>
          <p:nvPr/>
        </p:nvSpPr>
        <p:spPr>
          <a:xfrm>
            <a:off x="3307501" y="3089321"/>
            <a:ext cx="247097" cy="23130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3" name="Rectangle 36">
            <a:extLst>
              <a:ext uri="{FF2B5EF4-FFF2-40B4-BE49-F238E27FC236}">
                <a16:creationId xmlns:a16="http://schemas.microsoft.com/office/drawing/2014/main" id="{F738E7DD-CD59-48F3-AB6A-AFECE9556FE1}"/>
              </a:ext>
            </a:extLst>
          </p:cNvPr>
          <p:cNvSpPr/>
          <p:nvPr/>
        </p:nvSpPr>
        <p:spPr>
          <a:xfrm>
            <a:off x="5562398" y="4070503"/>
            <a:ext cx="268844" cy="22473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4" name="Oval 21">
            <a:extLst>
              <a:ext uri="{FF2B5EF4-FFF2-40B4-BE49-F238E27FC236}">
                <a16:creationId xmlns:a16="http://schemas.microsoft.com/office/drawing/2014/main" id="{E644540A-EA5C-40CC-A46C-FD658C041B04}"/>
              </a:ext>
            </a:extLst>
          </p:cNvPr>
          <p:cNvSpPr>
            <a:spLocks noChangeAspect="1"/>
          </p:cNvSpPr>
          <p:nvPr/>
        </p:nvSpPr>
        <p:spPr>
          <a:xfrm>
            <a:off x="3016456" y="3687140"/>
            <a:ext cx="263690" cy="26589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45" name="TextBox 31">
            <a:extLst>
              <a:ext uri="{FF2B5EF4-FFF2-40B4-BE49-F238E27FC236}">
                <a16:creationId xmlns:a16="http://schemas.microsoft.com/office/drawing/2014/main" id="{93D337AC-BACB-40C6-9DDA-8D1C63FDE318}"/>
              </a:ext>
            </a:extLst>
          </p:cNvPr>
          <p:cNvSpPr txBox="1"/>
          <p:nvPr/>
        </p:nvSpPr>
        <p:spPr>
          <a:xfrm>
            <a:off x="6410857" y="3509372"/>
            <a:ext cx="2160240" cy="230832"/>
          </a:xfrm>
          <a:prstGeom prst="rect">
            <a:avLst/>
          </a:prstGeom>
          <a:noFill/>
        </p:spPr>
        <p:txBody>
          <a:bodyPr wrap="square" rtlCol="0">
            <a:spAutoFit/>
          </a:bodyPr>
          <a:lstStyle/>
          <a:p>
            <a:pPr algn="r"/>
            <a:r>
              <a:rPr lang="tr-TR" altLang="ko-KR" sz="900" b="1" dirty="0">
                <a:solidFill>
                  <a:schemeClr val="tx1">
                    <a:lumMod val="65000"/>
                    <a:lumOff val="35000"/>
                  </a:schemeClr>
                </a:solidFill>
                <a:latin typeface="Palatino Linotype" panose="02040502050505030304" pitchFamily="18" charset="0"/>
                <a:cs typeface="Calibri" pitchFamily="34" charset="0"/>
              </a:rPr>
              <a:t>CONCLUSION-4</a:t>
            </a:r>
            <a:endParaRPr lang="ko-KR" altLang="en-US" sz="900" b="1" dirty="0">
              <a:solidFill>
                <a:schemeClr val="tx1">
                  <a:lumMod val="65000"/>
                  <a:lumOff val="35000"/>
                </a:schemeClr>
              </a:solidFill>
              <a:latin typeface="Palatino Linotype" panose="02040502050505030304" pitchFamily="18" charset="0"/>
              <a:cs typeface="Calibri" pitchFamily="34" charset="0"/>
            </a:endParaRPr>
          </a:p>
        </p:txBody>
      </p:sp>
      <p:pic>
        <p:nvPicPr>
          <p:cNvPr id="28" name="Resim 27"/>
          <p:cNvPicPr>
            <a:picLocks noChangeAspect="1"/>
          </p:cNvPicPr>
          <p:nvPr/>
        </p:nvPicPr>
        <p:blipFill>
          <a:blip r:embed="rId2"/>
          <a:stretch>
            <a:fillRect/>
          </a:stretch>
        </p:blipFill>
        <p:spPr>
          <a:xfrm>
            <a:off x="2761904" y="2055224"/>
            <a:ext cx="3554033" cy="3038748"/>
          </a:xfrm>
          <a:prstGeom prst="rect">
            <a:avLst/>
          </a:prstGeom>
        </p:spPr>
      </p:pic>
    </p:spTree>
    <p:extLst>
      <p:ext uri="{BB962C8B-B14F-4D97-AF65-F5344CB8AC3E}">
        <p14:creationId xmlns:p14="http://schemas.microsoft.com/office/powerpoint/2010/main" val="628875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310267"/>
            <a:ext cx="9144000" cy="769441"/>
          </a:xfrm>
          <a:prstGeom prst="rect">
            <a:avLst/>
          </a:prstGeom>
          <a:noFill/>
        </p:spPr>
        <p:txBody>
          <a:bodyPr wrap="square" rtlCol="0" anchor="ctr">
            <a:spAutoFit/>
          </a:bodyPr>
          <a:lstStyle/>
          <a:p>
            <a:pPr algn="ctr"/>
            <a:r>
              <a:rPr lang="en-US" altLang="ko-KR" sz="4400" dirty="0">
                <a:solidFill>
                  <a:schemeClr val="tx1">
                    <a:lumMod val="85000"/>
                    <a:lumOff val="15000"/>
                  </a:schemeClr>
                </a:solidFill>
                <a:cs typeface="Arial" pitchFamily="34" charset="0"/>
              </a:rPr>
              <a:t>Thank You</a:t>
            </a:r>
            <a:endParaRPr lang="ko-KR" altLang="en-US" sz="4400" dirty="0">
              <a:solidFill>
                <a:schemeClr val="tx1">
                  <a:lumMod val="85000"/>
                  <a:lumOff val="15000"/>
                </a:schemeClr>
              </a:solidFill>
              <a:cs typeface="Arial" pitchFamily="34" charset="0"/>
            </a:endParaRPr>
          </a:p>
        </p:txBody>
      </p:sp>
      <p:grpSp>
        <p:nvGrpSpPr>
          <p:cNvPr id="204" name="Group 203">
            <a:extLst>
              <a:ext uri="{FF2B5EF4-FFF2-40B4-BE49-F238E27FC236}">
                <a16:creationId xmlns:a16="http://schemas.microsoft.com/office/drawing/2014/main" id="{3C50DE1D-59C3-42BD-BF63-6510A3BA74F0}"/>
              </a:ext>
            </a:extLst>
          </p:cNvPr>
          <p:cNvGrpSpPr/>
          <p:nvPr/>
        </p:nvGrpSpPr>
        <p:grpSpPr>
          <a:xfrm>
            <a:off x="3000473" y="1789810"/>
            <a:ext cx="3442344" cy="2658204"/>
            <a:chOff x="3964928" y="1238153"/>
            <a:chExt cx="4589792" cy="3544272"/>
          </a:xfrm>
        </p:grpSpPr>
        <p:sp>
          <p:nvSpPr>
            <p:cNvPr id="184" name="Freeform: Shape 183">
              <a:extLst>
                <a:ext uri="{FF2B5EF4-FFF2-40B4-BE49-F238E27FC236}">
                  <a16:creationId xmlns:a16="http://schemas.microsoft.com/office/drawing/2014/main" id="{FFFCAEC4-A2B2-49AC-80E3-89194319A8DC}"/>
                </a:ext>
              </a:extLst>
            </p:cNvPr>
            <p:cNvSpPr>
              <a:spLocks/>
            </p:cNvSpPr>
            <p:nvPr/>
          </p:nvSpPr>
          <p:spPr bwMode="auto">
            <a:xfrm rot="900000">
              <a:off x="4402106" y="1562717"/>
              <a:ext cx="3425888" cy="3124386"/>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dirty="0"/>
            </a:p>
          </p:txBody>
        </p:sp>
        <p:sp>
          <p:nvSpPr>
            <p:cNvPr id="185" name="Freeform: Shape 184">
              <a:extLst>
                <a:ext uri="{FF2B5EF4-FFF2-40B4-BE49-F238E27FC236}">
                  <a16:creationId xmlns:a16="http://schemas.microsoft.com/office/drawing/2014/main" id="{7091CD35-1F9C-4D4A-A6DE-FA05B3BBC6FB}"/>
                </a:ext>
              </a:extLst>
            </p:cNvPr>
            <p:cNvSpPr/>
            <p:nvPr/>
          </p:nvSpPr>
          <p:spPr>
            <a:xfrm rot="19755688">
              <a:off x="7546561" y="2173018"/>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5BB1A1A2-BEEA-408E-905B-76E688ECB083}"/>
                </a:ext>
              </a:extLst>
            </p:cNvPr>
            <p:cNvSpPr/>
            <p:nvPr/>
          </p:nvSpPr>
          <p:spPr>
            <a:xfrm>
              <a:off x="4316175" y="1486475"/>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E50435E7-01AD-45A9-BCA5-AC5AA3DA9D19}"/>
                </a:ext>
              </a:extLst>
            </p:cNvPr>
            <p:cNvSpPr/>
            <p:nvPr/>
          </p:nvSpPr>
          <p:spPr>
            <a:xfrm>
              <a:off x="4269662" y="3393335"/>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642B625B-B81F-411E-AD4A-0C5E74D6A8AE}"/>
                </a:ext>
              </a:extLst>
            </p:cNvPr>
            <p:cNvSpPr/>
            <p:nvPr/>
          </p:nvSpPr>
          <p:spPr>
            <a:xfrm>
              <a:off x="7512692" y="3600560"/>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532E14CE-698E-4FD0-A5A2-4176ED31EAF9}"/>
                </a:ext>
              </a:extLst>
            </p:cNvPr>
            <p:cNvSpPr/>
            <p:nvPr/>
          </p:nvSpPr>
          <p:spPr>
            <a:xfrm>
              <a:off x="6618181" y="4448958"/>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27838999-59AB-4B6E-B064-15A5D593F02E}"/>
                </a:ext>
              </a:extLst>
            </p:cNvPr>
            <p:cNvSpPr/>
            <p:nvPr/>
          </p:nvSpPr>
          <p:spPr>
            <a:xfrm>
              <a:off x="5798783" y="1436344"/>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1CDC7C7E-B1C6-446F-B5DE-4C2E828C81CB}"/>
                </a:ext>
              </a:extLst>
            </p:cNvPr>
            <p:cNvSpPr/>
            <p:nvPr/>
          </p:nvSpPr>
          <p:spPr>
            <a:xfrm>
              <a:off x="8063833" y="3698838"/>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813278CB-FD7E-40C1-9E28-42501A357E00}"/>
                </a:ext>
              </a:extLst>
            </p:cNvPr>
            <p:cNvSpPr/>
            <p:nvPr/>
          </p:nvSpPr>
          <p:spPr>
            <a:xfrm>
              <a:off x="5177865" y="4287830"/>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D61F4ADF-314A-4A4B-8ABF-6F63F8CF1AC1}"/>
                </a:ext>
              </a:extLst>
            </p:cNvPr>
            <p:cNvSpPr/>
            <p:nvPr/>
          </p:nvSpPr>
          <p:spPr>
            <a:xfrm>
              <a:off x="6305577" y="4199334"/>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bg1"/>
            </a:solidFill>
            <a:ln w="7692"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6F4359B8-2974-4708-818B-A6BEA4D7CFB5}"/>
                </a:ext>
              </a:extLst>
            </p:cNvPr>
            <p:cNvSpPr/>
            <p:nvPr/>
          </p:nvSpPr>
          <p:spPr>
            <a:xfrm>
              <a:off x="6441262" y="4690774"/>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4FCA9D59-35D6-43C9-9D77-49FCA54FD124}"/>
                </a:ext>
              </a:extLst>
            </p:cNvPr>
            <p:cNvSpPr/>
            <p:nvPr/>
          </p:nvSpPr>
          <p:spPr>
            <a:xfrm>
              <a:off x="8299510" y="2703528"/>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620DA132-BFDE-47DA-90AC-2DB9197E8AFC}"/>
                </a:ext>
              </a:extLst>
            </p:cNvPr>
            <p:cNvSpPr/>
            <p:nvPr/>
          </p:nvSpPr>
          <p:spPr>
            <a:xfrm>
              <a:off x="3964928" y="2412651"/>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185ECDF6-62E7-4419-BDE2-952DAE1A03D1}"/>
                </a:ext>
              </a:extLst>
            </p:cNvPr>
            <p:cNvSpPr/>
            <p:nvPr/>
          </p:nvSpPr>
          <p:spPr>
            <a:xfrm>
              <a:off x="4058641" y="2453136"/>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CE6FBB1-4F95-48D5-8D94-B69E7746E899}"/>
                </a:ext>
              </a:extLst>
            </p:cNvPr>
            <p:cNvSpPr/>
            <p:nvPr/>
          </p:nvSpPr>
          <p:spPr>
            <a:xfrm>
              <a:off x="5965135" y="1238153"/>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5D30C98D-0CFC-4328-A1E8-7A3F7E63A389}"/>
                </a:ext>
              </a:extLst>
            </p:cNvPr>
            <p:cNvSpPr/>
            <p:nvPr/>
          </p:nvSpPr>
          <p:spPr>
            <a:xfrm>
              <a:off x="7116801" y="1465377"/>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60DF1F23-5741-4962-8B82-1F7518122730}"/>
                </a:ext>
              </a:extLst>
            </p:cNvPr>
            <p:cNvSpPr/>
            <p:nvPr/>
          </p:nvSpPr>
          <p:spPr>
            <a:xfrm>
              <a:off x="7288565" y="1871796"/>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201" name="Freeform: Shape 200">
              <a:extLst>
                <a:ext uri="{FF2B5EF4-FFF2-40B4-BE49-F238E27FC236}">
                  <a16:creationId xmlns:a16="http://schemas.microsoft.com/office/drawing/2014/main" id="{87E0F268-6D63-402F-9BEA-F06871772998}"/>
                </a:ext>
              </a:extLst>
            </p:cNvPr>
            <p:cNvSpPr/>
            <p:nvPr/>
          </p:nvSpPr>
          <p:spPr>
            <a:xfrm>
              <a:off x="4605851" y="2177875"/>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E9E53785-0C0A-4F71-8C20-ED4B153D682B}"/>
                </a:ext>
              </a:extLst>
            </p:cNvPr>
            <p:cNvSpPr/>
            <p:nvPr/>
          </p:nvSpPr>
          <p:spPr>
            <a:xfrm>
              <a:off x="4850424" y="4349799"/>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9BB6D3DB-023F-4275-8909-27BB60FE2069}"/>
                </a:ext>
              </a:extLst>
            </p:cNvPr>
            <p:cNvSpPr/>
            <p:nvPr/>
          </p:nvSpPr>
          <p:spPr>
            <a:xfrm>
              <a:off x="4821136" y="2984695"/>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chemeClr val="bg1"/>
            </a:solidFill>
            <a:ln w="7692" cap="flat">
              <a:noFill/>
              <a:prstDash val="solid"/>
              <a:miter/>
            </a:ln>
          </p:spPr>
          <p:txBody>
            <a:bodyPr rtlCol="0" anchor="ctr"/>
            <a:lstStyle/>
            <a:p>
              <a:endParaRPr lang="en-US" sz="1350"/>
            </a:p>
          </p:txBody>
        </p:sp>
      </p:grpSp>
      <p:pic>
        <p:nvPicPr>
          <p:cNvPr id="2" name="Resim 1"/>
          <p:cNvPicPr>
            <a:picLocks noChangeAspect="1"/>
          </p:cNvPicPr>
          <p:nvPr/>
        </p:nvPicPr>
        <p:blipFill>
          <a:blip r:embed="rId2"/>
          <a:stretch>
            <a:fillRect/>
          </a:stretch>
        </p:blipFill>
        <p:spPr>
          <a:xfrm>
            <a:off x="2753887" y="1433393"/>
            <a:ext cx="3718355" cy="3014621"/>
          </a:xfrm>
          <a:prstGeom prst="rect">
            <a:avLst/>
          </a:prstGeom>
        </p:spPr>
      </p:pic>
    </p:spTree>
    <p:extLst>
      <p:ext uri="{BB962C8B-B14F-4D97-AF65-F5344CB8AC3E}">
        <p14:creationId xmlns:p14="http://schemas.microsoft.com/office/powerpoint/2010/main" val="2911534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3046988"/>
          </a:xfrm>
          <a:prstGeom prst="rect">
            <a:avLst/>
          </a:prstGeom>
          <a:noFill/>
        </p:spPr>
        <p:txBody>
          <a:bodyPr wrap="square" rtlCol="0">
            <a:spAutoFit/>
          </a:bodyPr>
          <a:lstStyle/>
          <a:p>
            <a:pPr algn="ctr"/>
            <a:endParaRPr lang="fr-FR" dirty="0">
              <a:latin typeface="Palatino Linotype" panose="02040502050505030304" pitchFamily="18" charset="0"/>
            </a:endParaRPr>
          </a:p>
          <a:p>
            <a:pPr algn="ctr"/>
            <a:r>
              <a:rPr lang="it-IT" b="1" dirty="0">
                <a:latin typeface="Palatino Linotype" panose="02040502050505030304" pitchFamily="18" charset="0"/>
              </a:rPr>
              <a:t>Use of Dunaliella salina in environmental applications</a:t>
            </a:r>
          </a:p>
          <a:p>
            <a:pPr algn="ctr"/>
            <a:endParaRPr lang="tr-TR" b="1" dirty="0" smtClean="0">
              <a:latin typeface="Palatino Linotype" panose="02040502050505030304" pitchFamily="18" charset="0"/>
            </a:endParaRPr>
          </a:p>
          <a:p>
            <a:pPr algn="ctr"/>
            <a:r>
              <a:rPr lang="en-US" altLang="ko-KR" b="1" dirty="0">
                <a:solidFill>
                  <a:schemeClr val="tx1">
                    <a:lumMod val="85000"/>
                    <a:lumOff val="15000"/>
                  </a:schemeClr>
                </a:solidFill>
                <a:latin typeface="Palatino Linotype" panose="02040502050505030304" pitchFamily="18" charset="0"/>
                <a:cs typeface="Arial" pitchFamily="34" charset="0"/>
              </a:rPr>
              <a:t>Hakan </a:t>
            </a:r>
            <a:r>
              <a:rPr lang="en-US" altLang="ko-KR" b="1" dirty="0" err="1">
                <a:solidFill>
                  <a:schemeClr val="tx1">
                    <a:lumMod val="85000"/>
                    <a:lumOff val="15000"/>
                  </a:schemeClr>
                </a:solidFill>
                <a:latin typeface="Palatino Linotype" panose="02040502050505030304" pitchFamily="18" charset="0"/>
                <a:cs typeface="Arial" pitchFamily="34" charset="0"/>
              </a:rPr>
              <a:t>Çelebi</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baseline="30000" dirty="0">
                <a:solidFill>
                  <a:schemeClr val="tx1">
                    <a:lumMod val="85000"/>
                    <a:lumOff val="15000"/>
                  </a:schemeClr>
                </a:solidFill>
                <a:latin typeface="Palatino Linotype" panose="02040502050505030304" pitchFamily="18" charset="0"/>
                <a:cs typeface="Arial" pitchFamily="34" charset="0"/>
              </a:rPr>
              <a:t>1*</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dirty="0" err="1">
                <a:solidFill>
                  <a:schemeClr val="tx1">
                    <a:lumMod val="85000"/>
                    <a:lumOff val="15000"/>
                  </a:schemeClr>
                </a:solidFill>
                <a:latin typeface="Palatino Linotype" panose="02040502050505030304" pitchFamily="18" charset="0"/>
                <a:cs typeface="Arial" pitchFamily="34" charset="0"/>
              </a:rPr>
              <a:t>Tolga</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dirty="0" err="1">
                <a:solidFill>
                  <a:schemeClr val="tx1">
                    <a:lumMod val="85000"/>
                    <a:lumOff val="15000"/>
                  </a:schemeClr>
                </a:solidFill>
                <a:latin typeface="Palatino Linotype" panose="02040502050505030304" pitchFamily="18" charset="0"/>
                <a:cs typeface="Arial" pitchFamily="34" charset="0"/>
              </a:rPr>
              <a:t>Bahadır</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baseline="30000" dirty="0">
                <a:solidFill>
                  <a:schemeClr val="tx1">
                    <a:lumMod val="85000"/>
                    <a:lumOff val="15000"/>
                  </a:schemeClr>
                </a:solidFill>
                <a:latin typeface="Palatino Linotype" panose="02040502050505030304" pitchFamily="18" charset="0"/>
                <a:cs typeface="Arial" pitchFamily="34" charset="0"/>
              </a:rPr>
              <a:t>2</a:t>
            </a:r>
            <a:r>
              <a:rPr lang="en-US" altLang="ko-KR" b="1" dirty="0">
                <a:solidFill>
                  <a:schemeClr val="tx1">
                    <a:lumMod val="85000"/>
                    <a:lumOff val="15000"/>
                  </a:schemeClr>
                </a:solidFill>
                <a:latin typeface="Palatino Linotype" panose="02040502050505030304" pitchFamily="18" charset="0"/>
                <a:cs typeface="Arial" pitchFamily="34" charset="0"/>
              </a:rPr>
              <a:t>, İsmail </a:t>
            </a:r>
            <a:r>
              <a:rPr lang="en-US" altLang="ko-KR" b="1" dirty="0" err="1">
                <a:solidFill>
                  <a:schemeClr val="tx1">
                    <a:lumMod val="85000"/>
                    <a:lumOff val="15000"/>
                  </a:schemeClr>
                </a:solidFill>
                <a:latin typeface="Palatino Linotype" panose="02040502050505030304" pitchFamily="18" charset="0"/>
                <a:cs typeface="Arial" pitchFamily="34" charset="0"/>
              </a:rPr>
              <a:t>Şimşek</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baseline="30000" dirty="0">
                <a:solidFill>
                  <a:schemeClr val="tx1">
                    <a:lumMod val="85000"/>
                    <a:lumOff val="15000"/>
                  </a:schemeClr>
                </a:solidFill>
                <a:latin typeface="Palatino Linotype" panose="02040502050505030304" pitchFamily="18" charset="0"/>
                <a:cs typeface="Arial" pitchFamily="34" charset="0"/>
              </a:rPr>
              <a:t>3 </a:t>
            </a:r>
            <a:r>
              <a:rPr lang="en-US" altLang="ko-KR" b="1" dirty="0">
                <a:solidFill>
                  <a:schemeClr val="tx1">
                    <a:lumMod val="85000"/>
                    <a:lumOff val="15000"/>
                  </a:schemeClr>
                </a:solidFill>
                <a:latin typeface="Palatino Linotype" panose="02040502050505030304" pitchFamily="18" charset="0"/>
                <a:cs typeface="Arial" pitchFamily="34" charset="0"/>
              </a:rPr>
              <a:t>and </a:t>
            </a:r>
            <a:r>
              <a:rPr lang="en-US" altLang="ko-KR" b="1" dirty="0" err="1">
                <a:solidFill>
                  <a:schemeClr val="tx1">
                    <a:lumMod val="85000"/>
                    <a:lumOff val="15000"/>
                  </a:schemeClr>
                </a:solidFill>
                <a:latin typeface="Palatino Linotype" panose="02040502050505030304" pitchFamily="18" charset="0"/>
                <a:cs typeface="Arial" pitchFamily="34" charset="0"/>
              </a:rPr>
              <a:t>Şevket</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dirty="0" err="1">
                <a:solidFill>
                  <a:schemeClr val="tx1">
                    <a:lumMod val="85000"/>
                    <a:lumOff val="15000"/>
                  </a:schemeClr>
                </a:solidFill>
                <a:latin typeface="Palatino Linotype" panose="02040502050505030304" pitchFamily="18" charset="0"/>
                <a:cs typeface="Arial" pitchFamily="34" charset="0"/>
              </a:rPr>
              <a:t>Tulun</a:t>
            </a:r>
            <a:r>
              <a:rPr lang="en-US" altLang="ko-KR" b="1" dirty="0">
                <a:solidFill>
                  <a:schemeClr val="tx1">
                    <a:lumMod val="85000"/>
                    <a:lumOff val="15000"/>
                  </a:schemeClr>
                </a:solidFill>
                <a:latin typeface="Palatino Linotype" panose="02040502050505030304" pitchFamily="18" charset="0"/>
                <a:cs typeface="Arial" pitchFamily="34" charset="0"/>
              </a:rPr>
              <a:t> </a:t>
            </a:r>
            <a:r>
              <a:rPr lang="en-US" altLang="ko-KR" b="1" baseline="30000" dirty="0">
                <a:solidFill>
                  <a:schemeClr val="tx1">
                    <a:lumMod val="85000"/>
                    <a:lumOff val="15000"/>
                  </a:schemeClr>
                </a:solidFill>
                <a:latin typeface="Palatino Linotype" panose="02040502050505030304" pitchFamily="18" charset="0"/>
                <a:cs typeface="Arial" pitchFamily="34" charset="0"/>
              </a:rPr>
              <a:t>4</a:t>
            </a:r>
            <a:endParaRPr lang="tr-TR" altLang="ko-KR" b="1" baseline="30000" dirty="0">
              <a:solidFill>
                <a:schemeClr val="tx1">
                  <a:lumMod val="85000"/>
                  <a:lumOff val="15000"/>
                </a:schemeClr>
              </a:solidFill>
              <a:latin typeface="Palatino Linotype" panose="02040502050505030304" pitchFamily="18" charset="0"/>
              <a:cs typeface="Arial" pitchFamily="34" charset="0"/>
            </a:endParaRPr>
          </a:p>
          <a:p>
            <a:pPr algn="ctr"/>
            <a:r>
              <a:rPr lang="en-US" altLang="ko-KR" dirty="0">
                <a:solidFill>
                  <a:schemeClr val="tx1">
                    <a:lumMod val="85000"/>
                    <a:lumOff val="15000"/>
                  </a:schemeClr>
                </a:solidFill>
                <a:latin typeface="Palatino Linotype" panose="02040502050505030304" pitchFamily="18" charset="0"/>
                <a:cs typeface="Arial" pitchFamily="34" charset="0"/>
              </a:rPr>
              <a:t>Aksaray University, Department of Environmental Engineering </a:t>
            </a:r>
            <a:endParaRPr lang="tr-TR" altLang="ko-KR" dirty="0" smtClean="0">
              <a:solidFill>
                <a:schemeClr val="tx1">
                  <a:lumMod val="85000"/>
                  <a:lumOff val="15000"/>
                </a:schemeClr>
              </a:solidFill>
              <a:latin typeface="Palatino Linotype" panose="02040502050505030304" pitchFamily="18" charset="0"/>
              <a:cs typeface="Arial" pitchFamily="34" charset="0"/>
            </a:endParaRPr>
          </a:p>
          <a:p>
            <a:endParaRPr lang="fr-FR" dirty="0">
              <a:latin typeface="Palatino Linotype" panose="02040502050505030304" pitchFamily="18" charset="0"/>
            </a:endParaRPr>
          </a:p>
          <a:p>
            <a:r>
              <a:rPr lang="en-US" sz="1400" baseline="30000" dirty="0" smtClean="0">
                <a:latin typeface="Palatino Linotype" panose="02040502050505030304" pitchFamily="18" charset="0"/>
              </a:rPr>
              <a:t>1</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a:latin typeface="Palatino Linotype" panose="02040502050505030304" pitchFamily="18" charset="0"/>
            </a:endParaRPr>
          </a:p>
          <a:p>
            <a:r>
              <a:rPr lang="fr-CH" sz="1400" baseline="30000" dirty="0" smtClean="0">
                <a:latin typeface="Palatino Linotype" panose="02040502050505030304" pitchFamily="18" charset="0"/>
              </a:rPr>
              <a:t>2</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a:latin typeface="Palatino Linotype" panose="02040502050505030304" pitchFamily="18" charset="0"/>
            </a:endParaRPr>
          </a:p>
          <a:p>
            <a:r>
              <a:rPr lang="fr-CH" sz="1400" baseline="30000" dirty="0" smtClean="0">
                <a:latin typeface="Palatino Linotype" panose="02040502050505030304" pitchFamily="18" charset="0"/>
              </a:rPr>
              <a:t>3</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smtClean="0">
              <a:latin typeface="Palatino Linotype" panose="02040502050505030304" pitchFamily="18" charset="0"/>
            </a:endParaRPr>
          </a:p>
          <a:p>
            <a:r>
              <a:rPr lang="fr-CH" sz="1400" baseline="30000" dirty="0" smtClean="0">
                <a:latin typeface="Palatino Linotype" panose="02040502050505030304" pitchFamily="18" charset="0"/>
              </a:rPr>
              <a:t>4</a:t>
            </a:r>
            <a:r>
              <a:rPr lang="en-US" sz="1400" dirty="0" smtClean="0">
                <a:latin typeface="Palatino Linotype" panose="02040502050505030304" pitchFamily="18" charset="0"/>
              </a:rPr>
              <a:t>Aksaray </a:t>
            </a:r>
            <a:r>
              <a:rPr lang="en-US" sz="1400" dirty="0">
                <a:latin typeface="Palatino Linotype" panose="02040502050505030304" pitchFamily="18" charset="0"/>
              </a:rPr>
              <a:t>University, Department of Environmental </a:t>
            </a:r>
            <a:r>
              <a:rPr lang="en-US" sz="1400" dirty="0" smtClean="0">
                <a:latin typeface="Palatino Linotype" panose="02040502050505030304" pitchFamily="18" charset="0"/>
              </a:rPr>
              <a:t>Engineering</a:t>
            </a:r>
            <a:endParaRPr lang="tr-TR" sz="1400" dirty="0" smtClean="0">
              <a:latin typeface="Palatino Linotype" panose="02040502050505030304" pitchFamily="18" charset="0"/>
            </a:endParaRPr>
          </a:p>
          <a:p>
            <a:endParaRPr lang="fr-FR" sz="1400"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tr-TR" sz="1400" dirty="0" smtClean="0">
                <a:latin typeface="Palatino Linotype" panose="02040502050505030304" pitchFamily="18" charset="0"/>
              </a:rPr>
              <a:t>hakancelebi@aksaray.edu.tr</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14</a:t>
            </a:fld>
            <a:endParaRPr lang="fr-FR">
              <a:latin typeface="Palatino Linotype" panose="02040502050505030304" pitchFamily="18" charset="0"/>
            </a:endParaRPr>
          </a:p>
        </p:txBody>
      </p:sp>
      <p:pic>
        <p:nvPicPr>
          <p:cNvPr id="1028" name="Picture 4" descr="https://ecp2022.sciforum.net/events_files/600/Banner%20ECP%202022%20hero.jpg?16481908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8331" cy="315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40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38" y="99646"/>
            <a:ext cx="8997462" cy="6370975"/>
          </a:xfrm>
          <a:prstGeom prst="rect">
            <a:avLst/>
          </a:prstGeom>
          <a:noFill/>
        </p:spPr>
        <p:txBody>
          <a:bodyPr wrap="square" rtlCol="0">
            <a:spAutoFit/>
          </a:bodyPr>
          <a:lstStyle/>
          <a:p>
            <a:pPr algn="just"/>
            <a:endParaRPr lang="tr-TR" b="1" dirty="0" smtClean="0">
              <a:latin typeface="Palatino Linotype" panose="02040502050505030304" pitchFamily="18" charset="0"/>
            </a:endParaRPr>
          </a:p>
          <a:p>
            <a:pPr algn="just"/>
            <a:r>
              <a:rPr lang="fr-FR" b="1" dirty="0" smtClean="0">
                <a:latin typeface="Palatino Linotype" panose="02040502050505030304" pitchFamily="18" charset="0"/>
              </a:rPr>
              <a:t>Abstract: </a:t>
            </a:r>
            <a:r>
              <a:rPr lang="en-US" sz="1600" dirty="0">
                <a:latin typeface="Palatino Linotype" panose="02040502050505030304" pitchFamily="18" charset="0"/>
              </a:rPr>
              <a:t>Today, the increase in the need for quality and potable water resources is one of the most crucial issues that all countries of the world are focused on. Particularly, large amounts of highly </a:t>
            </a:r>
            <a:r>
              <a:rPr lang="en-US" sz="1600" dirty="0" smtClean="0">
                <a:latin typeface="Palatino Linotype" panose="02040502050505030304" pitchFamily="18" charset="0"/>
              </a:rPr>
              <a:t>polluted </a:t>
            </a:r>
            <a:r>
              <a:rPr lang="en-US" sz="1600" dirty="0">
                <a:latin typeface="Palatino Linotype" panose="02040502050505030304" pitchFamily="18" charset="0"/>
              </a:rPr>
              <a:t>wastewater are formed together with water consumption that need to be treated in every sector. The toxic and harmful effects of pollutants such as lead still pose a challenge in terms of both environmental and human health in wastewater. Pb+2 ion is an amphoteric, toxic and bio accumulative type of primary pollutant commonly found in industrial wastewater. The </a:t>
            </a:r>
            <a:r>
              <a:rPr lang="en-US" sz="1600" dirty="0" smtClean="0">
                <a:latin typeface="Palatino Linotype" panose="02040502050505030304" pitchFamily="18" charset="0"/>
              </a:rPr>
              <a:t>adsorption </a:t>
            </a:r>
            <a:r>
              <a:rPr lang="en-US" sz="1600" dirty="0">
                <a:latin typeface="Palatino Linotype" panose="02040502050505030304" pitchFamily="18" charset="0"/>
              </a:rPr>
              <a:t>process for Pb+2 treatment is a basic method, and in recent years, adsorption studies have been carried out with various waste adsorbents from the aquatic system. Adsorption is </a:t>
            </a:r>
            <a:r>
              <a:rPr lang="en-US" sz="1600" dirty="0" smtClean="0">
                <a:latin typeface="Palatino Linotype" panose="02040502050505030304" pitchFamily="18" charset="0"/>
              </a:rPr>
              <a:t>considered </a:t>
            </a:r>
            <a:r>
              <a:rPr lang="en-US" sz="1600" dirty="0">
                <a:latin typeface="Palatino Linotype" panose="02040502050505030304" pitchFamily="18" charset="0"/>
              </a:rPr>
              <a:t>the most widely used environmental and green process to remove heavy metal ions among the different processes. So, waste-based adsorbents that do not induce pollution have been </a:t>
            </a:r>
            <a:r>
              <a:rPr lang="en-US" sz="1600" dirty="0" smtClean="0">
                <a:latin typeface="Palatino Linotype" panose="02040502050505030304" pitchFamily="18" charset="0"/>
              </a:rPr>
              <a:t>evaluated</a:t>
            </a:r>
            <a:r>
              <a:rPr lang="en-US" sz="1600" dirty="0">
                <a:latin typeface="Palatino Linotype" panose="02040502050505030304" pitchFamily="18" charset="0"/>
              </a:rPr>
              <a:t>. Therefore, unmodified tea waste, banana, almond and egg shells were studied for </a:t>
            </a:r>
            <a:r>
              <a:rPr lang="en-US" sz="1600" dirty="0" smtClean="0">
                <a:latin typeface="Palatino Linotype" panose="02040502050505030304" pitchFamily="18" charset="0"/>
              </a:rPr>
              <a:t>removal </a:t>
            </a:r>
            <a:r>
              <a:rPr lang="en-US" sz="1600" dirty="0">
                <a:latin typeface="Palatino Linotype" panose="02040502050505030304" pitchFamily="18" charset="0"/>
              </a:rPr>
              <a:t>of Pb+2 ions from the aqueous matrix. With the current process, Pb+2 removal capacities were investigated by utilizing </a:t>
            </a:r>
            <a:r>
              <a:rPr lang="en-US" sz="1600" b="1" dirty="0">
                <a:solidFill>
                  <a:srgbClr val="FF0000"/>
                </a:solidFill>
                <a:latin typeface="Palatino Linotype" panose="02040502050505030304" pitchFamily="18" charset="0"/>
              </a:rPr>
              <a:t>tea waste, banana, almond and egg shells </a:t>
            </a:r>
            <a:r>
              <a:rPr lang="en-US" sz="1600" dirty="0">
                <a:latin typeface="Palatino Linotype" panose="02040502050505030304" pitchFamily="18" charset="0"/>
              </a:rPr>
              <a:t>to the aqueous solution. The effects of adsorbent concentrations (0.5-10 g), contact time (5-120 minutes), pH (2-12), and </a:t>
            </a:r>
            <a:r>
              <a:rPr lang="en-US" sz="1600" dirty="0" smtClean="0">
                <a:latin typeface="Palatino Linotype" panose="02040502050505030304" pitchFamily="18" charset="0"/>
              </a:rPr>
              <a:t>temperature </a:t>
            </a:r>
            <a:r>
              <a:rPr lang="en-US" sz="1600" dirty="0">
                <a:latin typeface="Palatino Linotype" panose="02040502050505030304" pitchFamily="18" charset="0"/>
              </a:rPr>
              <a:t>(283.15-308.15 K) on removal efficiency of Pb+2 were evaluated by batch mode </a:t>
            </a:r>
            <a:r>
              <a:rPr lang="en-US" sz="1600" dirty="0" smtClean="0">
                <a:latin typeface="Palatino Linotype" panose="02040502050505030304" pitchFamily="18" charset="0"/>
              </a:rPr>
              <a:t>adsorption </a:t>
            </a:r>
            <a:r>
              <a:rPr lang="en-US" sz="1600" dirty="0">
                <a:latin typeface="Palatino Linotype" panose="02040502050505030304" pitchFamily="18" charset="0"/>
              </a:rPr>
              <a:t>experiments. Adsorption capacities were calculated using different isotherm and kinetic models due to the experimental datas. The maximum removal efficiencies of Pb+2 were obtained as 89%, 93%, 98% and 99% for the four adsorbents under optimum operating conditions </a:t>
            </a:r>
            <a:r>
              <a:rPr lang="en-US" sz="1600" dirty="0" smtClean="0">
                <a:latin typeface="Palatino Linotype" panose="02040502050505030304" pitchFamily="18" charset="0"/>
              </a:rPr>
              <a:t>respectively</a:t>
            </a:r>
            <a:r>
              <a:rPr lang="en-US" sz="1600" dirty="0">
                <a:latin typeface="Palatino Linotype" panose="02040502050505030304" pitchFamily="18" charset="0"/>
              </a:rPr>
              <a:t>. Adsorption was fitted with Langmuir and pseudo-second order kinetics at the </a:t>
            </a:r>
            <a:r>
              <a:rPr lang="en-US" sz="1600" dirty="0" smtClean="0">
                <a:latin typeface="Palatino Linotype" panose="02040502050505030304" pitchFamily="18" charset="0"/>
              </a:rPr>
              <a:t>equilibrium </a:t>
            </a:r>
            <a:r>
              <a:rPr lang="en-US" sz="1600" dirty="0">
                <a:latin typeface="Palatino Linotype" panose="02040502050505030304" pitchFamily="18" charset="0"/>
              </a:rPr>
              <a:t>state. Experimental results showed that the selected adsorbents are environmentally </a:t>
            </a:r>
            <a:r>
              <a:rPr lang="en-US" sz="1600" dirty="0" smtClean="0">
                <a:latin typeface="Palatino Linotype" panose="02040502050505030304" pitchFamily="18" charset="0"/>
              </a:rPr>
              <a:t>friendly</a:t>
            </a:r>
            <a:r>
              <a:rPr lang="en-US" sz="1600" dirty="0">
                <a:latin typeface="Palatino Linotype" panose="02040502050505030304" pitchFamily="18" charset="0"/>
              </a:rPr>
              <a:t>, economical and easily obtainable for Pb+2 removal compared to other adsorbent types.</a:t>
            </a:r>
            <a:endParaRPr lang="tr-TR" sz="1600" dirty="0" smtClean="0">
              <a:latin typeface="Palatino Linotype" panose="02040502050505030304" pitchFamily="18" charset="0"/>
            </a:endParaRPr>
          </a:p>
          <a:p>
            <a:endParaRPr lang="fr-FR" dirty="0">
              <a:latin typeface="Palatino Linotype" panose="02040502050505030304" pitchFamily="18" charset="0"/>
            </a:endParaRPr>
          </a:p>
          <a:p>
            <a:endParaRPr lang="en-US" dirty="0">
              <a:latin typeface="Palatino Linotype" panose="02040502050505030304" pitchFamily="18" charset="0"/>
            </a:endParaRPr>
          </a:p>
          <a:p>
            <a:r>
              <a:rPr lang="fr-FR" sz="1600" b="1" dirty="0">
                <a:latin typeface="Palatino Linotype" panose="02040502050505030304" pitchFamily="18" charset="0"/>
              </a:rPr>
              <a:t>Keywords: </a:t>
            </a:r>
            <a:r>
              <a:rPr lang="fr-FR" sz="1600" dirty="0">
                <a:latin typeface="Palatino Linotype" panose="02040502050505030304" pitchFamily="18" charset="0"/>
              </a:rPr>
              <a:t>adsorbent; adsorption; environmental process; lead ion; pollution</a:t>
            </a:r>
            <a:endParaRPr lang="fr-FR" sz="16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spTree>
    <p:extLst>
      <p:ext uri="{BB962C8B-B14F-4D97-AF65-F5344CB8AC3E}">
        <p14:creationId xmlns:p14="http://schemas.microsoft.com/office/powerpoint/2010/main" val="2099526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tr-TR" sz="2400" b="1" dirty="0" smtClean="0">
                <a:latin typeface="Palatino Linotype" panose="02040502050505030304" pitchFamily="18" charset="0"/>
              </a:rPr>
              <a:t>Introduction</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sp>
        <p:nvSpPr>
          <p:cNvPr id="2" name="Dikdörtgen 1"/>
          <p:cNvSpPr/>
          <p:nvPr/>
        </p:nvSpPr>
        <p:spPr>
          <a:xfrm>
            <a:off x="85579" y="672680"/>
            <a:ext cx="8982221" cy="1592744"/>
          </a:xfrm>
          <a:prstGeom prst="rect">
            <a:avLst/>
          </a:prstGeom>
        </p:spPr>
        <p:txBody>
          <a:bodyPr wrap="square">
            <a:spAutoFit/>
          </a:bodyPr>
          <a:lstStyle/>
          <a:p>
            <a:pPr algn="just">
              <a:lnSpc>
                <a:spcPct val="150000"/>
              </a:lnSpc>
            </a:pPr>
            <a:r>
              <a:rPr lang="en-US" sz="1300" dirty="0">
                <a:latin typeface="Palatino Linotype" panose="02040502050505030304" pitchFamily="18" charset="0"/>
              </a:rPr>
              <a:t>The development of all living species is based on a sustainable unified ecosystem. Today, the main cause of many deaths and diseases is environmental pollution occurring as a result of industrial and technological developments. Pollution has shown an </a:t>
            </a:r>
            <a:r>
              <a:rPr lang="en-US" sz="1300" dirty="0" smtClean="0">
                <a:latin typeface="Palatino Linotype" panose="02040502050505030304" pitchFamily="18" charset="0"/>
              </a:rPr>
              <a:t>ever-increasing </a:t>
            </a:r>
            <a:r>
              <a:rPr lang="en-US" sz="1300" dirty="0">
                <a:latin typeface="Palatino Linotype" panose="02040502050505030304" pitchFamily="18" charset="0"/>
              </a:rPr>
              <a:t>graph, either consciously or unconsciously, from the first human to the pre-sent. In the early ages, environmental pollution was ignored due to the idea that the </a:t>
            </a:r>
            <a:r>
              <a:rPr lang="en-US" sz="1300" dirty="0" smtClean="0">
                <a:latin typeface="Palatino Linotype" panose="02040502050505030304" pitchFamily="18" charset="0"/>
              </a:rPr>
              <a:t>environment </a:t>
            </a:r>
            <a:r>
              <a:rPr lang="en-US" sz="1300" dirty="0">
                <a:latin typeface="Palatino Linotype" panose="02040502050505030304" pitchFamily="18" charset="0"/>
              </a:rPr>
              <a:t>had a large area and by taking refuge in sentences such as “Running water does not hold dirt” and “Nature always renews itself”. </a:t>
            </a:r>
            <a:endParaRPr lang="en-US" altLang="ko-KR" sz="1300" dirty="0">
              <a:latin typeface="Palatino Linotype" panose="02040502050505030304" pitchFamily="18" charset="0"/>
              <a:cs typeface="Arial" pitchFamily="34" charset="0"/>
            </a:endParaRPr>
          </a:p>
        </p:txBody>
      </p:sp>
      <p:pic>
        <p:nvPicPr>
          <p:cNvPr id="2052" name="Picture 4" descr="Untreated industrial effluents entering water. Image credit: Toa55/Shutterstock.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199" y="4676625"/>
            <a:ext cx="1871307" cy="19344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lastics strewn along the coast in the Panama Canal region. Image credit: Fotos593/Shutterstock.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198" y="2426241"/>
            <a:ext cx="1871307" cy="19458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ir pollution caused by smoke coming out of two factory chimneys in the industrial zone of Kiev, Ukraine. Image credit: LALS STOCK/Shutterstock.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755" y="2426241"/>
            <a:ext cx="1871307" cy="19344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oil contaminated by industrial effluents. Image credit: Lefryandi/Shutterstock.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755" y="4676625"/>
            <a:ext cx="1871307" cy="1934461"/>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332585" y="4360702"/>
            <a:ext cx="1519646" cy="215444"/>
          </a:xfrm>
          <a:prstGeom prst="rect">
            <a:avLst/>
          </a:prstGeom>
        </p:spPr>
        <p:txBody>
          <a:bodyPr wrap="square">
            <a:spAutoFit/>
          </a:bodyPr>
          <a:lstStyle/>
          <a:p>
            <a:r>
              <a:rPr lang="tr-TR" sz="800" b="1" dirty="0">
                <a:latin typeface="Palatino Linotype" panose="02040502050505030304" pitchFamily="18" charset="0"/>
              </a:rPr>
              <a:t>https://</a:t>
            </a:r>
            <a:r>
              <a:rPr lang="tr-TR" sz="800" b="1" dirty="0" smtClean="0">
                <a:latin typeface="Palatino Linotype" panose="02040502050505030304" pitchFamily="18" charset="0"/>
              </a:rPr>
              <a:t>www.worldatlas.com</a:t>
            </a:r>
            <a:endParaRPr lang="tr-TR" sz="800" b="1" dirty="0">
              <a:latin typeface="Palatino Linotype" panose="02040502050505030304" pitchFamily="18" charset="0"/>
            </a:endParaRPr>
          </a:p>
        </p:txBody>
      </p:sp>
      <p:sp>
        <p:nvSpPr>
          <p:cNvPr id="17" name="Dikdörtgen 16"/>
          <p:cNvSpPr/>
          <p:nvPr/>
        </p:nvSpPr>
        <p:spPr>
          <a:xfrm>
            <a:off x="329890" y="6594596"/>
            <a:ext cx="1519646" cy="215444"/>
          </a:xfrm>
          <a:prstGeom prst="rect">
            <a:avLst/>
          </a:prstGeom>
        </p:spPr>
        <p:txBody>
          <a:bodyPr wrap="square">
            <a:spAutoFit/>
          </a:bodyPr>
          <a:lstStyle/>
          <a:p>
            <a:r>
              <a:rPr lang="tr-TR" sz="800" b="1" dirty="0">
                <a:latin typeface="Palatino Linotype" panose="02040502050505030304" pitchFamily="18" charset="0"/>
              </a:rPr>
              <a:t>https://</a:t>
            </a:r>
            <a:r>
              <a:rPr lang="tr-TR" sz="800" b="1" dirty="0" smtClean="0">
                <a:latin typeface="Palatino Linotype" panose="02040502050505030304" pitchFamily="18" charset="0"/>
              </a:rPr>
              <a:t>www.worldatlas.com</a:t>
            </a:r>
            <a:endParaRPr lang="tr-TR" sz="800" b="1" dirty="0">
              <a:latin typeface="Palatino Linotype" panose="02040502050505030304" pitchFamily="18" charset="0"/>
            </a:endParaRPr>
          </a:p>
        </p:txBody>
      </p:sp>
      <p:sp>
        <p:nvSpPr>
          <p:cNvPr id="18" name="Dikdörtgen 17"/>
          <p:cNvSpPr/>
          <p:nvPr/>
        </p:nvSpPr>
        <p:spPr>
          <a:xfrm>
            <a:off x="7110028" y="4334698"/>
            <a:ext cx="1519646" cy="215444"/>
          </a:xfrm>
          <a:prstGeom prst="rect">
            <a:avLst/>
          </a:prstGeom>
        </p:spPr>
        <p:txBody>
          <a:bodyPr wrap="square">
            <a:spAutoFit/>
          </a:bodyPr>
          <a:lstStyle/>
          <a:p>
            <a:r>
              <a:rPr lang="tr-TR" sz="800" b="1" dirty="0">
                <a:latin typeface="Palatino Linotype" panose="02040502050505030304" pitchFamily="18" charset="0"/>
              </a:rPr>
              <a:t>https://</a:t>
            </a:r>
            <a:r>
              <a:rPr lang="tr-TR" sz="800" b="1" dirty="0" smtClean="0">
                <a:latin typeface="Palatino Linotype" panose="02040502050505030304" pitchFamily="18" charset="0"/>
              </a:rPr>
              <a:t>www.worldatlas.com</a:t>
            </a:r>
            <a:endParaRPr lang="tr-TR" sz="800" b="1" dirty="0">
              <a:latin typeface="Palatino Linotype" panose="02040502050505030304" pitchFamily="18" charset="0"/>
            </a:endParaRPr>
          </a:p>
        </p:txBody>
      </p:sp>
      <p:sp>
        <p:nvSpPr>
          <p:cNvPr id="19" name="Dikdörtgen 18"/>
          <p:cNvSpPr/>
          <p:nvPr/>
        </p:nvSpPr>
        <p:spPr>
          <a:xfrm>
            <a:off x="7110028" y="6585082"/>
            <a:ext cx="1519646" cy="215444"/>
          </a:xfrm>
          <a:prstGeom prst="rect">
            <a:avLst/>
          </a:prstGeom>
        </p:spPr>
        <p:txBody>
          <a:bodyPr wrap="square">
            <a:spAutoFit/>
          </a:bodyPr>
          <a:lstStyle/>
          <a:p>
            <a:r>
              <a:rPr lang="tr-TR" sz="800" b="1" dirty="0">
                <a:latin typeface="Palatino Linotype" panose="02040502050505030304" pitchFamily="18" charset="0"/>
              </a:rPr>
              <a:t>https://</a:t>
            </a:r>
            <a:r>
              <a:rPr lang="tr-TR" sz="800" b="1" dirty="0" smtClean="0">
                <a:latin typeface="Palatino Linotype" panose="02040502050505030304" pitchFamily="18" charset="0"/>
              </a:rPr>
              <a:t>www.worldatlas.com</a:t>
            </a:r>
            <a:endParaRPr lang="tr-TR" sz="800" b="1" dirty="0">
              <a:latin typeface="Palatino Linotype" panose="02040502050505030304" pitchFamily="18" charset="0"/>
            </a:endParaRPr>
          </a:p>
        </p:txBody>
      </p:sp>
      <p:pic>
        <p:nvPicPr>
          <p:cNvPr id="2060" name="Picture 12" descr="https://i.guim.co.uk/img/media/d0845383be2c3842571ba65698d0200498658b9e/0_0_1890_1239/master/1890.jpg?width=300&amp;quality=85&amp;auto=format&amp;fit=max&amp;s=dfedaad37a56cee848bc5a7b3fefae4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6625" y="2423518"/>
            <a:ext cx="1871307" cy="193718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Kuwait tire fire2012  In Jahra, Kuwait a five million tire fire erupted on April 16, 2012. The fire was thought to be started deliberately by scrap metal hawkers looking to recover scrap met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6625" y="4670617"/>
            <a:ext cx="1871308" cy="1946476"/>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p:cNvSpPr/>
          <p:nvPr/>
        </p:nvSpPr>
        <p:spPr>
          <a:xfrm>
            <a:off x="3377418" y="4398359"/>
            <a:ext cx="1569720" cy="215444"/>
          </a:xfrm>
          <a:prstGeom prst="rect">
            <a:avLst/>
          </a:prstGeom>
        </p:spPr>
        <p:txBody>
          <a:bodyPr wrap="square">
            <a:spAutoFit/>
          </a:bodyPr>
          <a:lstStyle/>
          <a:p>
            <a:r>
              <a:rPr lang="tr-TR" sz="800" b="1" dirty="0">
                <a:latin typeface="Palatino Linotype" panose="02040502050505030304" pitchFamily="18" charset="0"/>
              </a:rPr>
              <a:t>https://</a:t>
            </a:r>
            <a:r>
              <a:rPr lang="tr-TR" sz="800" b="1" dirty="0" smtClean="0">
                <a:latin typeface="Palatino Linotype" panose="02040502050505030304" pitchFamily="18" charset="0"/>
              </a:rPr>
              <a:t>www.theguardian.com</a:t>
            </a:r>
            <a:endParaRPr lang="tr-TR" sz="800" b="1" dirty="0">
              <a:latin typeface="Palatino Linotype" panose="02040502050505030304" pitchFamily="18" charset="0"/>
            </a:endParaRPr>
          </a:p>
        </p:txBody>
      </p:sp>
      <p:sp>
        <p:nvSpPr>
          <p:cNvPr id="24" name="Dikdörtgen 23"/>
          <p:cNvSpPr/>
          <p:nvPr/>
        </p:nvSpPr>
        <p:spPr>
          <a:xfrm>
            <a:off x="3377418" y="6585082"/>
            <a:ext cx="1569720" cy="215444"/>
          </a:xfrm>
          <a:prstGeom prst="rect">
            <a:avLst/>
          </a:prstGeom>
        </p:spPr>
        <p:txBody>
          <a:bodyPr wrap="square">
            <a:spAutoFit/>
          </a:bodyPr>
          <a:lstStyle/>
          <a:p>
            <a:r>
              <a:rPr lang="tr-TR" sz="800" b="1" dirty="0">
                <a:latin typeface="Palatino Linotype" panose="02040502050505030304" pitchFamily="18" charset="0"/>
              </a:rPr>
              <a:t>https://</a:t>
            </a:r>
            <a:r>
              <a:rPr lang="tr-TR" sz="800" b="1" dirty="0" smtClean="0">
                <a:latin typeface="Palatino Linotype" panose="02040502050505030304" pitchFamily="18" charset="0"/>
              </a:rPr>
              <a:t>www.theguardian.com</a:t>
            </a:r>
            <a:endParaRPr lang="tr-TR" sz="800" b="1" dirty="0">
              <a:latin typeface="Palatino Linotype" panose="02040502050505030304" pitchFamily="18" charset="0"/>
            </a:endParaRPr>
          </a:p>
        </p:txBody>
      </p:sp>
    </p:spTree>
    <p:extLst>
      <p:ext uri="{BB962C8B-B14F-4D97-AF65-F5344CB8AC3E}">
        <p14:creationId xmlns:p14="http://schemas.microsoft.com/office/powerpoint/2010/main" val="885618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tr-TR" sz="2400" b="1" dirty="0" smtClean="0">
                <a:latin typeface="Palatino Linotype" panose="02040502050505030304" pitchFamily="18" charset="0"/>
              </a:rPr>
              <a:t>Introduction</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sp>
        <p:nvSpPr>
          <p:cNvPr id="2" name="Dikdörtgen 1"/>
          <p:cNvSpPr/>
          <p:nvPr/>
        </p:nvSpPr>
        <p:spPr>
          <a:xfrm>
            <a:off x="85579" y="672680"/>
            <a:ext cx="8982221" cy="2192908"/>
          </a:xfrm>
          <a:prstGeom prst="rect">
            <a:avLst/>
          </a:prstGeom>
        </p:spPr>
        <p:txBody>
          <a:bodyPr wrap="square">
            <a:spAutoFit/>
          </a:bodyPr>
          <a:lstStyle/>
          <a:p>
            <a:pPr algn="just">
              <a:lnSpc>
                <a:spcPct val="150000"/>
              </a:lnSpc>
            </a:pPr>
            <a:r>
              <a:rPr lang="en-US" sz="1300" dirty="0">
                <a:latin typeface="Palatino Linotype" panose="02040502050505030304" pitchFamily="18" charset="0"/>
              </a:rPr>
              <a:t>Among the many pollutant groups, heavy metals (density &gt;5.0 g/cm</a:t>
            </a:r>
            <a:r>
              <a:rPr lang="en-US" sz="1300" baseline="30000" dirty="0">
                <a:latin typeface="Palatino Linotype" panose="02040502050505030304" pitchFamily="18" charset="0"/>
              </a:rPr>
              <a:t>3</a:t>
            </a:r>
            <a:r>
              <a:rPr lang="en-US" sz="1300" dirty="0">
                <a:latin typeface="Palatino Linotype" panose="02040502050505030304" pitchFamily="18" charset="0"/>
              </a:rPr>
              <a:t> and atomic mass &gt; 20 amu) have been one of the most contributing sources of environmental pollution for many years [3]. The fact that heavy metals are not biodegradable in nature and cause toxic and fatal health problems for humans when they enter the food chain makes them be one of the most important sources causing environmental pollution [4]. Lead (Pb</a:t>
            </a:r>
            <a:r>
              <a:rPr lang="en-US" sz="1300" baseline="30000" dirty="0">
                <a:latin typeface="Palatino Linotype" panose="02040502050505030304" pitchFamily="18" charset="0"/>
              </a:rPr>
              <a:t>+2</a:t>
            </a:r>
            <a:r>
              <a:rPr lang="en-US" sz="1300" dirty="0">
                <a:latin typeface="Palatino Linotype" panose="02040502050505030304" pitchFamily="18" charset="0"/>
              </a:rPr>
              <a:t>), which has an amphoteric structure, is a metal with a high toxic level among heavy metals. Pb</a:t>
            </a:r>
            <a:r>
              <a:rPr lang="en-US" sz="1300" baseline="30000" dirty="0">
                <a:latin typeface="Palatino Linotype" panose="02040502050505030304" pitchFamily="18" charset="0"/>
              </a:rPr>
              <a:t>+2</a:t>
            </a:r>
            <a:r>
              <a:rPr lang="en-US" sz="1300" dirty="0">
                <a:latin typeface="Palatino Linotype" panose="02040502050505030304" pitchFamily="18" charset="0"/>
              </a:rPr>
              <a:t> is </a:t>
            </a:r>
            <a:r>
              <a:rPr lang="en-US" sz="1300" dirty="0" smtClean="0">
                <a:latin typeface="Palatino Linotype" panose="02040502050505030304" pitchFamily="18" charset="0"/>
              </a:rPr>
              <a:t>easily </a:t>
            </a:r>
            <a:r>
              <a:rPr lang="en-US" sz="1300" dirty="0">
                <a:latin typeface="Palatino Linotype" panose="02040502050505030304" pitchFamily="18" charset="0"/>
              </a:rPr>
              <a:t>transported through the soil and water ecosystem, and by reaching the food chain, it causes negative effects on human health [5]. When exposed to Pb</a:t>
            </a:r>
            <a:r>
              <a:rPr lang="en-US" sz="1300" baseline="30000" dirty="0">
                <a:latin typeface="Palatino Linotype" panose="02040502050505030304" pitchFamily="18" charset="0"/>
              </a:rPr>
              <a:t>+2</a:t>
            </a:r>
            <a:r>
              <a:rPr lang="en-US" sz="1300" dirty="0">
                <a:latin typeface="Palatino Linotype" panose="02040502050505030304" pitchFamily="18" charset="0"/>
              </a:rPr>
              <a:t> for a long period, in particular, the kidneys, central nervous, and immune systems can be damaged severely. </a:t>
            </a:r>
            <a:endParaRPr lang="en-US" altLang="ko-KR" sz="1300" dirty="0">
              <a:latin typeface="Palatino Linotype" panose="02040502050505030304" pitchFamily="18" charset="0"/>
              <a:cs typeface="Arial" pitchFamily="34" charset="0"/>
            </a:endParaRPr>
          </a:p>
        </p:txBody>
      </p:sp>
      <p:pic>
        <p:nvPicPr>
          <p:cNvPr id="4098" name="Picture 2" descr="Periodic table showing the location of the heavy metals mentioned in this article"/>
          <p:cNvPicPr>
            <a:picLocks noChangeAspect="1" noChangeArrowheads="1"/>
          </p:cNvPicPr>
          <p:nvPr/>
        </p:nvPicPr>
        <p:blipFill rotWithShape="1">
          <a:blip r:embed="rId2">
            <a:extLst>
              <a:ext uri="{28A0092B-C50C-407E-A947-70E740481C1C}">
                <a14:useLocalDpi xmlns:a14="http://schemas.microsoft.com/office/drawing/2010/main" val="0"/>
              </a:ext>
            </a:extLst>
          </a:blip>
          <a:srcRect l="2187" t="3290" r="2041" b="11812"/>
          <a:stretch/>
        </p:blipFill>
        <p:spPr bwMode="auto">
          <a:xfrm>
            <a:off x="181374" y="3329214"/>
            <a:ext cx="5487906" cy="30271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op Heavy Metals - Concept Image with Hand Holding a Stop Sign Against a  Mercury Chemical Element with the Mendeleev Periodic Stock Photo - Image of  concept, hands: 141746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92011">
            <a:off x="5667774" y="3329214"/>
            <a:ext cx="3463834" cy="26909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388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67" y="504783"/>
            <a:ext cx="8597537" cy="1892826"/>
          </a:xfrm>
          <a:prstGeom prst="rect">
            <a:avLst/>
          </a:prstGeom>
          <a:noFill/>
        </p:spPr>
        <p:txBody>
          <a:bodyPr wrap="square" rtlCol="0">
            <a:spAutoFit/>
          </a:bodyPr>
          <a:lstStyle/>
          <a:p>
            <a:pPr algn="just"/>
            <a:r>
              <a:rPr lang="en-US" sz="1300" dirty="0">
                <a:latin typeface="Palatino Linotype" panose="02040502050505030304" pitchFamily="18" charset="0"/>
              </a:rPr>
              <a:t>Table 1 shows some specific features, sources, and permissible limit values of Pb</a:t>
            </a:r>
            <a:r>
              <a:rPr lang="en-US" sz="1300" baseline="30000" dirty="0">
                <a:latin typeface="Palatino Linotype" panose="02040502050505030304" pitchFamily="18" charset="0"/>
              </a:rPr>
              <a:t>+2</a:t>
            </a:r>
            <a:r>
              <a:rPr lang="en-US" sz="1300" dirty="0">
                <a:latin typeface="Palatino Linotype" panose="02040502050505030304" pitchFamily="18" charset="0"/>
              </a:rPr>
              <a:t> on an international scale [5,6]. Therefore, a large number of treatment methods, including mem-brane [7], ion exchange [8], electrochemical [9], chemical precipitation [10] and adsorption [11] have been developed to remove Pb</a:t>
            </a:r>
            <a:r>
              <a:rPr lang="en-US" sz="1300" baseline="30000" dirty="0">
                <a:latin typeface="Palatino Linotype" panose="02040502050505030304" pitchFamily="18" charset="0"/>
              </a:rPr>
              <a:t>+2</a:t>
            </a:r>
            <a:r>
              <a:rPr lang="en-US" sz="1300" dirty="0">
                <a:latin typeface="Palatino Linotype" panose="02040502050505030304" pitchFamily="18" charset="0"/>
              </a:rPr>
              <a:t> and other heavy metals from the receiving </a:t>
            </a:r>
            <a:r>
              <a:rPr lang="en-US" sz="1300" dirty="0" smtClean="0">
                <a:latin typeface="Palatino Linotype" panose="02040502050505030304" pitchFamily="18" charset="0"/>
              </a:rPr>
              <a:t>medium </a:t>
            </a:r>
            <a:r>
              <a:rPr lang="en-US" sz="1300" dirty="0">
                <a:latin typeface="Palatino Linotype" panose="02040502050505030304" pitchFamily="18" charset="0"/>
              </a:rPr>
              <a:t>[3]. The methods other than adsorption have disadvantages such as low efficiency, high cost, and excessive production of sewage sludge. Adsorption, on the other hand, is an environmentally friendly method. Because it is efficient and economical, it is an effective process in wastewater treatment [12]. Studies have been conducted on the potential of ad-sorbents, which have functional properties different from each other, to remove heavy </a:t>
            </a:r>
            <a:r>
              <a:rPr lang="en-US" sz="1300" dirty="0" smtClean="0">
                <a:latin typeface="Palatino Linotype" panose="02040502050505030304" pitchFamily="18" charset="0"/>
              </a:rPr>
              <a:t>metals</a:t>
            </a:r>
            <a:r>
              <a:rPr lang="en-US" sz="1300" dirty="0">
                <a:latin typeface="Palatino Linotype" panose="02040502050505030304" pitchFamily="18" charset="0"/>
              </a:rPr>
              <a:t>. However, new adsorbents, whose adsorption rate and capacity will be able to be at the maximum level practically, are constantly being studied as a subject of research.</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470660987"/>
              </p:ext>
            </p:extLst>
          </p:nvPr>
        </p:nvGraphicFramePr>
        <p:xfrm>
          <a:off x="1681434" y="3365453"/>
          <a:ext cx="6147572" cy="2835050"/>
        </p:xfrm>
        <a:graphic>
          <a:graphicData uri="http://schemas.openxmlformats.org/drawingml/2006/table">
            <a:tbl>
              <a:tblPr firstRow="1" firstCol="1" bandRow="1" bandCol="1">
                <a:tableStyleId>{5C22544A-7EE6-4342-B048-85BDC9FD1C3A}</a:tableStyleId>
              </a:tblPr>
              <a:tblGrid>
                <a:gridCol w="1227229">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817303">
                  <a:extLst>
                    <a:ext uri="{9D8B030D-6E8A-4147-A177-3AD203B41FA5}">
                      <a16:colId xmlns:a16="http://schemas.microsoft.com/office/drawing/2014/main" val="20002"/>
                    </a:ext>
                  </a:extLst>
                </a:gridCol>
                <a:gridCol w="393188">
                  <a:extLst>
                    <a:ext uri="{9D8B030D-6E8A-4147-A177-3AD203B41FA5}">
                      <a16:colId xmlns:a16="http://schemas.microsoft.com/office/drawing/2014/main" val="20003"/>
                    </a:ext>
                  </a:extLst>
                </a:gridCol>
                <a:gridCol w="1314995">
                  <a:extLst>
                    <a:ext uri="{9D8B030D-6E8A-4147-A177-3AD203B41FA5}">
                      <a16:colId xmlns:a16="http://schemas.microsoft.com/office/drawing/2014/main" val="20004"/>
                    </a:ext>
                  </a:extLst>
                </a:gridCol>
                <a:gridCol w="1785257">
                  <a:extLst>
                    <a:ext uri="{9D8B030D-6E8A-4147-A177-3AD203B41FA5}">
                      <a16:colId xmlns:a16="http://schemas.microsoft.com/office/drawing/2014/main" val="20005"/>
                    </a:ext>
                  </a:extLst>
                </a:gridCol>
              </a:tblGrid>
              <a:tr h="198362">
                <a:tc gridSpan="6">
                  <a:txBody>
                    <a:bodyPr/>
                    <a:lstStyle/>
                    <a:p>
                      <a:pPr algn="ctr">
                        <a:lnSpc>
                          <a:spcPts val="1300"/>
                        </a:lnSpc>
                        <a:spcAft>
                          <a:spcPts val="0"/>
                        </a:spcAft>
                      </a:pPr>
                      <a:r>
                        <a:rPr lang="en-US" sz="1200" dirty="0">
                          <a:effectLst/>
                          <a:latin typeface="Palatino Linotype" panose="02040502050505030304" pitchFamily="18" charset="0"/>
                        </a:rPr>
                        <a:t>Permissible Limits</a:t>
                      </a:r>
                      <a:endParaRPr lang="tr-TR"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19724">
                <a:tc>
                  <a:txBody>
                    <a:bodyPr/>
                    <a:lstStyle/>
                    <a:p>
                      <a:pPr marL="215900" indent="137160" algn="ctr">
                        <a:spcAft>
                          <a:spcPts val="0"/>
                        </a:spcAft>
                      </a:pPr>
                      <a:r>
                        <a:rPr lang="tr-TR" sz="1200">
                          <a:effectLst/>
                          <a:latin typeface="Palatino Linotype" panose="02040502050505030304" pitchFamily="18" charset="0"/>
                        </a:rPr>
                        <a:t>WHO</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gridSpan="2">
                  <a:txBody>
                    <a:bodyPr/>
                    <a:lstStyle/>
                    <a:p>
                      <a:pPr marL="215900" indent="137160" algn="ctr">
                        <a:spcAft>
                          <a:spcPts val="0"/>
                        </a:spcAft>
                      </a:pPr>
                      <a:r>
                        <a:rPr lang="tr-TR" sz="1200">
                          <a:effectLst/>
                          <a:latin typeface="Palatino Linotype" panose="02040502050505030304" pitchFamily="18" charset="0"/>
                        </a:rPr>
                        <a:t>USEPA</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tr-TR"/>
                    </a:p>
                  </a:txBody>
                  <a:tcPr/>
                </a:tc>
                <a:tc gridSpan="3">
                  <a:txBody>
                    <a:bodyPr/>
                    <a:lstStyle/>
                    <a:p>
                      <a:pPr marL="215900" indent="137160" algn="ctr">
                        <a:spcAft>
                          <a:spcPts val="0"/>
                        </a:spcAft>
                      </a:pPr>
                      <a:r>
                        <a:rPr lang="tr-TR" sz="1200">
                          <a:effectLst/>
                          <a:latin typeface="Palatino Linotype" panose="02040502050505030304" pitchFamily="18" charset="0"/>
                        </a:rPr>
                        <a:t>EPA</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219724">
                <a:tc>
                  <a:txBody>
                    <a:bodyPr/>
                    <a:lstStyle/>
                    <a:p>
                      <a:pPr marL="215900" indent="137160" algn="ctr">
                        <a:spcAft>
                          <a:spcPts val="0"/>
                        </a:spcAft>
                      </a:pPr>
                      <a:r>
                        <a:rPr lang="tr-TR" sz="1200">
                          <a:effectLst/>
                          <a:latin typeface="Palatino Linotype" panose="02040502050505030304" pitchFamily="18" charset="0"/>
                        </a:rPr>
                        <a:t>0.01 mg/L</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gridSpan="2">
                  <a:txBody>
                    <a:bodyPr/>
                    <a:lstStyle/>
                    <a:p>
                      <a:pPr marL="215900" indent="137160" algn="ctr">
                        <a:spcAft>
                          <a:spcPts val="0"/>
                        </a:spcAft>
                      </a:pPr>
                      <a:r>
                        <a:rPr lang="tr-TR" sz="1200">
                          <a:effectLst/>
                          <a:latin typeface="Palatino Linotype" panose="02040502050505030304" pitchFamily="18" charset="0"/>
                        </a:rPr>
                        <a:t>0.01 mg/L</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tr-TR"/>
                    </a:p>
                  </a:txBody>
                  <a:tcPr/>
                </a:tc>
                <a:tc gridSpan="3">
                  <a:txBody>
                    <a:bodyPr/>
                    <a:lstStyle/>
                    <a:p>
                      <a:pPr marL="215900" indent="137160" algn="ctr">
                        <a:spcAft>
                          <a:spcPts val="0"/>
                        </a:spcAft>
                      </a:pPr>
                      <a:r>
                        <a:rPr lang="tr-TR" sz="1200">
                          <a:effectLst/>
                          <a:latin typeface="Palatino Linotype" panose="02040502050505030304" pitchFamily="18" charset="0"/>
                        </a:rPr>
                        <a:t>0.015 mg/L</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219724">
                <a:tc gridSpan="6">
                  <a:txBody>
                    <a:bodyPr/>
                    <a:lstStyle/>
                    <a:p>
                      <a:pPr marL="215900" indent="137160" algn="ctr">
                        <a:spcAft>
                          <a:spcPts val="0"/>
                        </a:spcAft>
                      </a:pPr>
                      <a:r>
                        <a:rPr lang="en-AU" sz="1200">
                          <a:effectLst/>
                          <a:latin typeface="Palatino Linotype" panose="02040502050505030304" pitchFamily="18" charset="0"/>
                        </a:rPr>
                        <a:t>Properties</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439448">
                <a:tc gridSpan="2">
                  <a:txBody>
                    <a:bodyPr/>
                    <a:lstStyle/>
                    <a:p>
                      <a:pPr marL="215900" indent="137160" algn="ctr">
                        <a:spcAft>
                          <a:spcPts val="0"/>
                        </a:spcAft>
                      </a:pPr>
                      <a:r>
                        <a:rPr lang="en-AU" sz="1200">
                          <a:effectLst/>
                          <a:latin typeface="Palatino Linotype" panose="02040502050505030304" pitchFamily="18" charset="0"/>
                        </a:rPr>
                        <a:t>Density</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pPr marL="215900" indent="137160" algn="ctr">
                        <a:spcAft>
                          <a:spcPts val="0"/>
                        </a:spcAft>
                      </a:pP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gridSpan="2">
                  <a:txBody>
                    <a:bodyPr/>
                    <a:lstStyle/>
                    <a:p>
                      <a:pPr marL="215900" indent="137160" algn="ctr">
                        <a:spcAft>
                          <a:spcPts val="0"/>
                        </a:spcAft>
                      </a:pPr>
                      <a:r>
                        <a:rPr lang="en-AU" sz="1200">
                          <a:effectLst/>
                          <a:latin typeface="Palatino Linotype" panose="02040502050505030304" pitchFamily="18" charset="0"/>
                        </a:rPr>
                        <a:t>Atomic Weight</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pPr marL="215900" indent="137160" algn="ctr">
                        <a:spcAft>
                          <a:spcPts val="0"/>
                        </a:spcAft>
                      </a:pP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ctr">
                        <a:spcAft>
                          <a:spcPts val="0"/>
                        </a:spcAft>
                      </a:pPr>
                      <a:r>
                        <a:rPr lang="en-AU" sz="1200" dirty="0">
                          <a:effectLst/>
                          <a:latin typeface="Palatino Linotype" panose="02040502050505030304" pitchFamily="18" charset="0"/>
                        </a:rPr>
                        <a:t>Heat of fusion</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ctr">
                        <a:spcAft>
                          <a:spcPts val="0"/>
                        </a:spcAft>
                      </a:pPr>
                      <a:r>
                        <a:rPr lang="en-AU" sz="1200">
                          <a:effectLst/>
                          <a:latin typeface="Palatino Linotype" panose="02040502050505030304" pitchFamily="18" charset="0"/>
                        </a:rPr>
                        <a:t>Heat Capacity</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39448">
                <a:tc gridSpan="2">
                  <a:txBody>
                    <a:bodyPr/>
                    <a:lstStyle/>
                    <a:p>
                      <a:pPr marL="215900" indent="137160" algn="ctr">
                        <a:spcAft>
                          <a:spcPts val="0"/>
                        </a:spcAft>
                      </a:pPr>
                      <a:r>
                        <a:rPr lang="en-AU" sz="1200" dirty="0">
                          <a:effectLst/>
                          <a:latin typeface="Palatino Linotype" panose="02040502050505030304" pitchFamily="18" charset="0"/>
                        </a:rPr>
                        <a:t>11.34 g/cm</a:t>
                      </a:r>
                      <a:r>
                        <a:rPr lang="en-AU" sz="1200" baseline="30000" dirty="0">
                          <a:effectLst/>
                          <a:latin typeface="Palatino Linotype" panose="02040502050505030304" pitchFamily="18" charset="0"/>
                        </a:rPr>
                        <a:t>3</a:t>
                      </a:r>
                      <a:endParaRPr lang="tr-TR" sz="1400" baseline="300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pPr marL="215900" indent="137160" algn="ctr">
                        <a:spcAft>
                          <a:spcPts val="0"/>
                        </a:spcAft>
                      </a:pP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gridSpan="2">
                  <a:txBody>
                    <a:bodyPr/>
                    <a:lstStyle/>
                    <a:p>
                      <a:pPr marL="215900" indent="137160" algn="ctr">
                        <a:spcAft>
                          <a:spcPts val="0"/>
                        </a:spcAft>
                      </a:pPr>
                      <a:r>
                        <a:rPr lang="en-AU" sz="1200">
                          <a:effectLst/>
                          <a:latin typeface="Palatino Linotype" panose="02040502050505030304" pitchFamily="18" charset="0"/>
                        </a:rPr>
                        <a:t>207.2 g/mol</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pPr marL="215900" indent="137160" algn="ctr">
                        <a:spcAft>
                          <a:spcPts val="0"/>
                        </a:spcAft>
                      </a:pP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ctr">
                        <a:spcAft>
                          <a:spcPts val="0"/>
                        </a:spcAft>
                      </a:pPr>
                      <a:r>
                        <a:rPr lang="en-AU" sz="1200" dirty="0">
                          <a:effectLst/>
                          <a:latin typeface="Palatino Linotype" panose="02040502050505030304" pitchFamily="18" charset="0"/>
                        </a:rPr>
                        <a:t>4.77 kJ/mol</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ctr">
                        <a:spcAft>
                          <a:spcPts val="0"/>
                        </a:spcAft>
                      </a:pPr>
                      <a:r>
                        <a:rPr lang="en-AU" sz="1200">
                          <a:effectLst/>
                          <a:latin typeface="Palatino Linotype" panose="02040502050505030304" pitchFamily="18" charset="0"/>
                        </a:rPr>
                        <a:t>0.13 J/g K</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19724">
                <a:tc gridSpan="2">
                  <a:txBody>
                    <a:bodyPr/>
                    <a:lstStyle/>
                    <a:p>
                      <a:pPr marL="215900" indent="137160" algn="ctr">
                        <a:spcAft>
                          <a:spcPts val="0"/>
                        </a:spcAft>
                      </a:pPr>
                      <a:r>
                        <a:rPr lang="en-AU" sz="1200" dirty="0">
                          <a:effectLst/>
                          <a:latin typeface="Palatino Linotype" panose="02040502050505030304" pitchFamily="18" charset="0"/>
                        </a:rPr>
                        <a:t>Electron affinity</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pPr marL="215900" indent="137160" algn="ctr">
                        <a:spcAft>
                          <a:spcPts val="0"/>
                        </a:spcAft>
                      </a:pP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gridSpan="3">
                  <a:txBody>
                    <a:bodyPr/>
                    <a:lstStyle/>
                    <a:p>
                      <a:pPr marL="215900" indent="137160" algn="ctr">
                        <a:spcAft>
                          <a:spcPts val="0"/>
                        </a:spcAft>
                      </a:pPr>
                      <a:r>
                        <a:rPr lang="en-AU" sz="1200">
                          <a:effectLst/>
                          <a:latin typeface="Palatino Linotype" panose="02040502050505030304" pitchFamily="18" charset="0"/>
                        </a:rPr>
                        <a:t>Boiling point</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a:txBody>
                    <a:bodyPr/>
                    <a:lstStyle/>
                    <a:p>
                      <a:pPr marL="215900" indent="137160" algn="ctr">
                        <a:spcAft>
                          <a:spcPts val="0"/>
                        </a:spcAft>
                      </a:pPr>
                      <a:r>
                        <a:rPr lang="en-AU" sz="1200" dirty="0">
                          <a:effectLst/>
                          <a:latin typeface="Palatino Linotype" panose="02040502050505030304" pitchFamily="18" charset="0"/>
                        </a:rPr>
                        <a:t>Melting Point</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19724">
                <a:tc gridSpan="2">
                  <a:txBody>
                    <a:bodyPr/>
                    <a:lstStyle/>
                    <a:p>
                      <a:pPr marL="215900" indent="137160" algn="ctr">
                        <a:spcAft>
                          <a:spcPts val="0"/>
                        </a:spcAft>
                      </a:pPr>
                      <a:r>
                        <a:rPr lang="en-AU" sz="1200">
                          <a:effectLst/>
                          <a:latin typeface="Palatino Linotype" panose="02040502050505030304" pitchFamily="18" charset="0"/>
                        </a:rPr>
                        <a:t>35.1 kJ/mol</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pPr marL="215900" indent="137160" algn="ctr">
                        <a:spcAft>
                          <a:spcPts val="0"/>
                        </a:spcAft>
                      </a:pP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gridSpan="3">
                  <a:txBody>
                    <a:bodyPr/>
                    <a:lstStyle/>
                    <a:p>
                      <a:pPr marL="215900" indent="137160" algn="ctr">
                        <a:spcAft>
                          <a:spcPts val="0"/>
                        </a:spcAft>
                      </a:pPr>
                      <a:r>
                        <a:rPr lang="en-AU" sz="1200">
                          <a:effectLst/>
                          <a:latin typeface="Palatino Linotype" panose="02040502050505030304" pitchFamily="18" charset="0"/>
                        </a:rPr>
                        <a:t>1740 °C</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a:txBody>
                    <a:bodyPr/>
                    <a:lstStyle/>
                    <a:p>
                      <a:pPr marL="215900" indent="137160" algn="ctr">
                        <a:spcAft>
                          <a:spcPts val="0"/>
                        </a:spcAft>
                      </a:pPr>
                      <a:r>
                        <a:rPr lang="en-AU" sz="1200">
                          <a:effectLst/>
                          <a:latin typeface="Palatino Linotype" panose="02040502050505030304" pitchFamily="18" charset="0"/>
                        </a:rPr>
                        <a:t>327.5 °C</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19724">
                <a:tc gridSpan="6">
                  <a:txBody>
                    <a:bodyPr/>
                    <a:lstStyle/>
                    <a:p>
                      <a:pPr marL="215900" indent="137160" algn="ctr">
                        <a:spcAft>
                          <a:spcPts val="0"/>
                        </a:spcAft>
                      </a:pPr>
                      <a:r>
                        <a:rPr lang="en-AU" sz="1200">
                          <a:effectLst/>
                          <a:latin typeface="Palatino Linotype" panose="02040502050505030304" pitchFamily="18" charset="0"/>
                        </a:rPr>
                        <a:t>Sources</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r h="439448">
                <a:tc gridSpan="6">
                  <a:txBody>
                    <a:bodyPr/>
                    <a:lstStyle/>
                    <a:p>
                      <a:pPr marL="215900" indent="137160" algn="ctr">
                        <a:spcAft>
                          <a:spcPts val="0"/>
                        </a:spcAft>
                      </a:pPr>
                      <a:r>
                        <a:rPr lang="en-AU" sz="1200" dirty="0">
                          <a:effectLst/>
                          <a:latin typeface="Palatino Linotype" panose="02040502050505030304" pitchFamily="18" charset="0"/>
                        </a:rPr>
                        <a:t>Metal plating, Paint, Laundry process, Mining sector, Battery manufacturing, Steel industries, Alloys, Ceramics, Plastics, Glassware</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bl>
          </a:graphicData>
        </a:graphic>
      </p:graphicFrame>
      <p:sp>
        <p:nvSpPr>
          <p:cNvPr id="3" name="Rectangle 1"/>
          <p:cNvSpPr>
            <a:spLocks noChangeArrowheads="1"/>
          </p:cNvSpPr>
          <p:nvPr/>
        </p:nvSpPr>
        <p:spPr bwMode="auto">
          <a:xfrm>
            <a:off x="1681434" y="2979752"/>
            <a:ext cx="59581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65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6525" algn="ctr" defTabSz="914400" rtl="0" eaLnBrk="0" fontAlgn="base" latinLnBrk="0" hangingPunct="0">
              <a:lnSpc>
                <a:spcPct val="100000"/>
              </a:lnSpc>
              <a:spcBef>
                <a:spcPct val="0"/>
              </a:spcBef>
              <a:spcAft>
                <a:spcPct val="0"/>
              </a:spcAft>
              <a:buClrTx/>
              <a:buSzTx/>
              <a:buFontTx/>
              <a:buNone/>
              <a:tabLst/>
            </a:pPr>
            <a:r>
              <a:rPr kumimoji="0" lang="en-US" altLang="tr-TR" sz="1400" b="1" i="0" u="none" strike="noStrike" cap="none" normalizeH="0" baseline="0" dirty="0" smtClean="0">
                <a:ln>
                  <a:noFill/>
                </a:ln>
                <a:solidFill>
                  <a:schemeClr val="tx1"/>
                </a:solidFill>
                <a:effectLst/>
                <a:latin typeface="Palatino Linotype" panose="02040502050505030304" pitchFamily="18" charset="0"/>
              </a:rPr>
              <a:t>Table 1.</a:t>
            </a:r>
            <a:r>
              <a:rPr kumimoji="0" lang="en-US" altLang="tr-TR" sz="1400" b="0" i="0" u="none" strike="noStrike" cap="none" normalizeH="0" baseline="0" dirty="0" smtClean="0">
                <a:ln>
                  <a:noFill/>
                </a:ln>
                <a:solidFill>
                  <a:schemeClr val="tx1"/>
                </a:solidFill>
                <a:effectLst/>
                <a:latin typeface="Palatino Linotype" panose="02040502050505030304" pitchFamily="18" charset="0"/>
              </a:rPr>
              <a:t> Specific properties, sources and international limits of Pb</a:t>
            </a:r>
            <a:r>
              <a:rPr kumimoji="0" lang="en-US" altLang="tr-TR" sz="1400" b="0" i="0" u="none" strike="noStrike" cap="none" normalizeH="0" baseline="30000" dirty="0" smtClean="0">
                <a:ln>
                  <a:noFill/>
                </a:ln>
                <a:solidFill>
                  <a:schemeClr val="tx1"/>
                </a:solidFill>
                <a:effectLst/>
                <a:latin typeface="Palatino Linotype" panose="02040502050505030304" pitchFamily="18" charset="0"/>
              </a:rPr>
              <a:t>+2</a:t>
            </a:r>
            <a:r>
              <a:rPr kumimoji="0" lang="en-US" altLang="tr-TR" sz="1400" b="0" i="0" u="none" strike="noStrike" cap="none" normalizeH="0" baseline="0" dirty="0" smtClean="0">
                <a:ln>
                  <a:noFill/>
                </a:ln>
                <a:solidFill>
                  <a:schemeClr val="tx1"/>
                </a:solidFill>
                <a:effectLst/>
                <a:latin typeface="Palatino Linotype" panose="02040502050505030304" pitchFamily="18" charset="0"/>
              </a:rPr>
              <a:t> [</a:t>
            </a:r>
            <a:r>
              <a:rPr kumimoji="0" lang="en-US" altLang="tr-TR" sz="1400" b="1" i="0" u="none" strike="noStrike" cap="none" normalizeH="0" baseline="0" dirty="0" smtClean="0">
                <a:ln>
                  <a:noFill/>
                </a:ln>
                <a:solidFill>
                  <a:schemeClr val="tx1"/>
                </a:solidFill>
                <a:effectLst/>
                <a:latin typeface="Palatino Linotype" panose="02040502050505030304" pitchFamily="18" charset="0"/>
              </a:rPr>
              <a:t>6</a:t>
            </a:r>
            <a:r>
              <a:rPr kumimoji="0" lang="en-US" altLang="tr-TR" sz="1400" b="0" i="0" u="none" strike="noStrike" cap="none" normalizeH="0" baseline="0" dirty="0" smtClean="0">
                <a:ln>
                  <a:noFill/>
                </a:ln>
                <a:solidFill>
                  <a:schemeClr val="tx1"/>
                </a:solidFill>
                <a:effectLst/>
                <a:latin typeface="Palatino Linotype" panose="02040502050505030304" pitchFamily="18" charset="0"/>
              </a:rPr>
              <a:t>].</a:t>
            </a:r>
          </a:p>
        </p:txBody>
      </p:sp>
    </p:spTree>
    <p:extLst>
      <p:ext uri="{BB962C8B-B14F-4D97-AF65-F5344CB8AC3E}">
        <p14:creationId xmlns:p14="http://schemas.microsoft.com/office/powerpoint/2010/main" val="3592982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sp>
        <p:nvSpPr>
          <p:cNvPr id="2" name="Dikdörtgen 1"/>
          <p:cNvSpPr/>
          <p:nvPr/>
        </p:nvSpPr>
        <p:spPr>
          <a:xfrm>
            <a:off x="0" y="443992"/>
            <a:ext cx="8982221" cy="2793072"/>
          </a:xfrm>
          <a:prstGeom prst="rect">
            <a:avLst/>
          </a:prstGeom>
        </p:spPr>
        <p:txBody>
          <a:bodyPr wrap="square">
            <a:spAutoFit/>
          </a:bodyPr>
          <a:lstStyle/>
          <a:p>
            <a:pPr algn="just">
              <a:lnSpc>
                <a:spcPct val="150000"/>
              </a:lnSpc>
            </a:pPr>
            <a:r>
              <a:rPr lang="en-US" sz="1300" dirty="0">
                <a:solidFill>
                  <a:schemeClr val="tx1">
                    <a:lumMod val="65000"/>
                    <a:lumOff val="35000"/>
                  </a:schemeClr>
                </a:solidFill>
                <a:latin typeface="Palatino Linotype" panose="02040502050505030304" pitchFamily="18" charset="0"/>
              </a:rPr>
              <a:t>Although there is a great variety of adsorbent materials in the literature, the use of food and agricultural qualified waste materials, which are classified as waste, is a specific approach in terms of both treatment and removal of pollution by waste [3]. The use of waste in the removal of pollutants and the prioritization of this concept are increasing day by day [4]. Tea, almond, egg, and banana peels are also utilized in many countries of the world both in terms of consumption and production. For this study, tea waste (TW), </a:t>
            </a:r>
            <a:r>
              <a:rPr lang="en-US" sz="1300" dirty="0" smtClean="0">
                <a:solidFill>
                  <a:schemeClr val="tx1">
                    <a:lumMod val="65000"/>
                    <a:lumOff val="35000"/>
                  </a:schemeClr>
                </a:solidFill>
                <a:latin typeface="Palatino Linotype" panose="02040502050505030304" pitchFamily="18" charset="0"/>
              </a:rPr>
              <a:t>almond </a:t>
            </a:r>
            <a:r>
              <a:rPr lang="en-US" sz="1300" dirty="0">
                <a:solidFill>
                  <a:schemeClr val="tx1">
                    <a:lumMod val="65000"/>
                    <a:lumOff val="35000"/>
                  </a:schemeClr>
                </a:solidFill>
                <a:latin typeface="Palatino Linotype" panose="02040502050505030304" pitchFamily="18" charset="0"/>
              </a:rPr>
              <a:t>shell (AS), egg shell (ES), and banana peel (BP) wastes were used as natural </a:t>
            </a:r>
            <a:r>
              <a:rPr lang="en-US" sz="1300" dirty="0" smtClean="0">
                <a:solidFill>
                  <a:schemeClr val="tx1">
                    <a:lumMod val="65000"/>
                    <a:lumOff val="35000"/>
                  </a:schemeClr>
                </a:solidFill>
                <a:latin typeface="Palatino Linotype" panose="02040502050505030304" pitchFamily="18" charset="0"/>
              </a:rPr>
              <a:t>adsorbents </a:t>
            </a:r>
            <a:r>
              <a:rPr lang="en-US" sz="1300" dirty="0">
                <a:solidFill>
                  <a:schemeClr val="tx1">
                    <a:lumMod val="65000"/>
                    <a:lumOff val="35000"/>
                  </a:schemeClr>
                </a:solidFill>
                <a:latin typeface="Palatino Linotype" panose="02040502050505030304" pitchFamily="18" charset="0"/>
              </a:rPr>
              <a:t>in adsorption because they are usually very abundant, low cost, easily accessible, and applicable. The removal of Pb</a:t>
            </a:r>
            <a:r>
              <a:rPr lang="en-US" sz="1300" baseline="30000" dirty="0">
                <a:solidFill>
                  <a:schemeClr val="tx1">
                    <a:lumMod val="65000"/>
                    <a:lumOff val="35000"/>
                  </a:schemeClr>
                </a:solidFill>
                <a:latin typeface="Palatino Linotype" panose="02040502050505030304" pitchFamily="18" charset="0"/>
              </a:rPr>
              <a:t>+2</a:t>
            </a:r>
            <a:r>
              <a:rPr lang="en-US" sz="1300" dirty="0">
                <a:solidFill>
                  <a:schemeClr val="tx1">
                    <a:lumMod val="65000"/>
                    <a:lumOff val="35000"/>
                  </a:schemeClr>
                </a:solidFill>
                <a:latin typeface="Palatino Linotype" panose="02040502050505030304" pitchFamily="18" charset="0"/>
              </a:rPr>
              <a:t> ions in an aqueous solution by adsorption and the factors affecting adsorption have been studied. Therefore, the effects of the optimum </a:t>
            </a:r>
            <a:r>
              <a:rPr lang="en-US" sz="1300" dirty="0" smtClean="0">
                <a:solidFill>
                  <a:schemeClr val="tx1">
                    <a:lumMod val="65000"/>
                    <a:lumOff val="35000"/>
                  </a:schemeClr>
                </a:solidFill>
                <a:latin typeface="Palatino Linotype" panose="02040502050505030304" pitchFamily="18" charset="0"/>
              </a:rPr>
              <a:t>solution </a:t>
            </a:r>
            <a:r>
              <a:rPr lang="en-US" sz="1300" dirty="0">
                <a:solidFill>
                  <a:schemeClr val="tx1">
                    <a:lumMod val="65000"/>
                    <a:lumOff val="35000"/>
                  </a:schemeClr>
                </a:solidFill>
                <a:latin typeface="Palatino Linotype" panose="02040502050505030304" pitchFamily="18" charset="0"/>
              </a:rPr>
              <a:t>pH, contact time, and amount of adsorbent on the removal efficiency were </a:t>
            </a:r>
            <a:r>
              <a:rPr lang="en-US" sz="1300" dirty="0" smtClean="0">
                <a:solidFill>
                  <a:schemeClr val="tx1">
                    <a:lumMod val="65000"/>
                    <a:lumOff val="35000"/>
                  </a:schemeClr>
                </a:solidFill>
                <a:latin typeface="Palatino Linotype" panose="02040502050505030304" pitchFamily="18" charset="0"/>
              </a:rPr>
              <a:t>investigated</a:t>
            </a:r>
            <a:r>
              <a:rPr lang="en-US" sz="1300" dirty="0">
                <a:solidFill>
                  <a:schemeClr val="tx1">
                    <a:lumMod val="65000"/>
                    <a:lumOff val="35000"/>
                  </a:schemeClr>
                </a:solidFill>
                <a:latin typeface="Palatino Linotype" panose="02040502050505030304" pitchFamily="18" charset="0"/>
              </a:rPr>
              <a:t>, the obtained results were evaluated, and comparisons of them were made.</a:t>
            </a:r>
          </a:p>
        </p:txBody>
      </p:sp>
      <p:pic>
        <p:nvPicPr>
          <p:cNvPr id="6146" name="Picture 2" descr="Egg shell powder a 'novel' treatment against inflammatory bowel disease"/>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6" y="4534861"/>
            <a:ext cx="2700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remium Photo | Close up group of almonds nut with shell and cracked almonds  shell isolated on white background."/>
          <p:cNvPicPr preferRelativeResize="0">
            <a:picLocks noChangeArrowheads="1"/>
          </p:cNvPicPr>
          <p:nvPr/>
        </p:nvPicPr>
        <p:blipFill rotWithShape="1">
          <a:blip r:embed="rId3">
            <a:extLst>
              <a:ext uri="{28A0092B-C50C-407E-A947-70E740481C1C}">
                <a14:useLocalDpi xmlns:a14="http://schemas.microsoft.com/office/drawing/2010/main" val="0"/>
              </a:ext>
            </a:extLst>
          </a:blip>
          <a:srcRect t="8117" b="13263"/>
          <a:stretch/>
        </p:blipFill>
        <p:spPr bwMode="auto">
          <a:xfrm>
            <a:off x="5939247" y="4996689"/>
            <a:ext cx="2880000" cy="16981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ight Reasons You Should Not Throw Out Banana Peels; Know Ways to Use It"/>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6073" y="3371877"/>
            <a:ext cx="2650073" cy="179027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1801" y="4996688"/>
            <a:ext cx="2909110" cy="1542223"/>
          </a:xfrm>
          <a:prstGeom prst="rect">
            <a:avLst/>
          </a:prstGeom>
        </p:spPr>
      </p:pic>
    </p:spTree>
    <p:extLst>
      <p:ext uri="{BB962C8B-B14F-4D97-AF65-F5344CB8AC3E}">
        <p14:creationId xmlns:p14="http://schemas.microsoft.com/office/powerpoint/2010/main" val="2712994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9" y="43882"/>
            <a:ext cx="8153400" cy="461665"/>
          </a:xfrm>
          <a:prstGeom prst="rect">
            <a:avLst/>
          </a:prstGeom>
          <a:noFill/>
        </p:spPr>
        <p:txBody>
          <a:bodyPr wrap="square" rtlCol="0">
            <a:spAutoFit/>
          </a:bodyPr>
          <a:lstStyle/>
          <a:p>
            <a:r>
              <a:rPr lang="en-US" sz="2400" b="1" dirty="0">
                <a:latin typeface="Palatino Linotype" panose="02040502050505030304" pitchFamily="18" charset="0"/>
              </a:rPr>
              <a:t>Material and Methods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sp>
        <p:nvSpPr>
          <p:cNvPr id="2" name="Dikdörtgen 1"/>
          <p:cNvSpPr/>
          <p:nvPr/>
        </p:nvSpPr>
        <p:spPr>
          <a:xfrm>
            <a:off x="85579" y="672680"/>
            <a:ext cx="8982221" cy="3093154"/>
          </a:xfrm>
          <a:prstGeom prst="rect">
            <a:avLst/>
          </a:prstGeom>
        </p:spPr>
        <p:txBody>
          <a:bodyPr wrap="square">
            <a:spAutoFit/>
          </a:bodyPr>
          <a:lstStyle/>
          <a:p>
            <a:pPr algn="just">
              <a:lnSpc>
                <a:spcPct val="150000"/>
              </a:lnSpc>
            </a:pPr>
            <a:r>
              <a:rPr lang="en-US" sz="1300" dirty="0">
                <a:latin typeface="Palatino Linotype" panose="02040502050505030304" pitchFamily="18" charset="0"/>
              </a:rPr>
              <a:t>A stock solution of 1000 mg/L was prepared with Pb(NO</a:t>
            </a:r>
            <a:r>
              <a:rPr lang="en-US" sz="1300" baseline="-25000" dirty="0">
                <a:latin typeface="Palatino Linotype" panose="02040502050505030304" pitchFamily="18" charset="0"/>
              </a:rPr>
              <a:t>3</a:t>
            </a:r>
            <a:r>
              <a:rPr lang="en-US" sz="1300" dirty="0">
                <a:latin typeface="Palatino Linotype" panose="02040502050505030304" pitchFamily="18" charset="0"/>
              </a:rPr>
              <a:t>)</a:t>
            </a:r>
            <a:r>
              <a:rPr lang="en-US" sz="1300" baseline="-25000" dirty="0">
                <a:latin typeface="Palatino Linotype" panose="02040502050505030304" pitchFamily="18" charset="0"/>
              </a:rPr>
              <a:t>2</a:t>
            </a:r>
            <a:r>
              <a:rPr lang="en-US" sz="1300" dirty="0">
                <a:latin typeface="Palatino Linotype" panose="02040502050505030304" pitchFamily="18" charset="0"/>
              </a:rPr>
              <a:t>. Different concentrations of solutions were prepared by diluting for use in batch experimental studies. </a:t>
            </a:r>
            <a:r>
              <a:rPr lang="en-US" sz="1300" dirty="0" smtClean="0">
                <a:latin typeface="Palatino Linotype" panose="02040502050505030304" pitchFamily="18" charset="0"/>
              </a:rPr>
              <a:t>All </a:t>
            </a:r>
            <a:r>
              <a:rPr lang="en-US" sz="1300" dirty="0">
                <a:latin typeface="Palatino Linotype" panose="02040502050505030304" pitchFamily="18" charset="0"/>
              </a:rPr>
              <a:t>experiments were per-formed at constant pollutant concentration (100±1.2 mg/L), mixing speed (150±5 rpm), and temperature (293.15±2 K) in Erlenmeyer flasks with an operating volume of 100 ml. The adsorbents utilized in the study were collected from houses and cafeterias. First of all, the collection and sorting of tea, almond, banana, and egg products, which were widely consumed both in our country and in other countries, was carried out. Then, in order to eliminate the color change that might occur in the water, TW, BP, AS, and ES were washed with pure water and kept in an open area at room temperature for several days. To eliminate dirt, dust, etc. situations that may be caused by the keeping stage, TW, BP, AS, and ES were washed with pure water again and dried at 100 °C in a Memmert brand drying-oven for 24 hours. After these stages, the adsorbent use stage was started. Table 2 shows some specific properties of adsorbents determined based on other studies in the literature. </a:t>
            </a:r>
          </a:p>
        </p:txBody>
      </p:sp>
      <p:graphicFrame>
        <p:nvGraphicFramePr>
          <p:cNvPr id="3" name="Tablo 2"/>
          <p:cNvGraphicFramePr>
            <a:graphicFrameLocks noGrp="1"/>
          </p:cNvGraphicFramePr>
          <p:nvPr>
            <p:extLst>
              <p:ext uri="{D42A27DB-BD31-4B8C-83A1-F6EECF244321}">
                <p14:modId xmlns:p14="http://schemas.microsoft.com/office/powerpoint/2010/main" val="940703624"/>
              </p:ext>
            </p:extLst>
          </p:nvPr>
        </p:nvGraphicFramePr>
        <p:xfrm>
          <a:off x="788378" y="4196319"/>
          <a:ext cx="7450601" cy="2468880"/>
        </p:xfrm>
        <a:graphic>
          <a:graphicData uri="http://schemas.openxmlformats.org/drawingml/2006/table">
            <a:tbl>
              <a:tblPr firstRow="1" firstCol="1" bandRow="1" bandCol="1">
                <a:tableStyleId>{5C22544A-7EE6-4342-B048-85BDC9FD1C3A}</a:tableStyleId>
              </a:tblPr>
              <a:tblGrid>
                <a:gridCol w="1781321">
                  <a:extLst>
                    <a:ext uri="{9D8B030D-6E8A-4147-A177-3AD203B41FA5}">
                      <a16:colId xmlns:a16="http://schemas.microsoft.com/office/drawing/2014/main" val="20000"/>
                    </a:ext>
                  </a:extLst>
                </a:gridCol>
                <a:gridCol w="1924594">
                  <a:extLst>
                    <a:ext uri="{9D8B030D-6E8A-4147-A177-3AD203B41FA5}">
                      <a16:colId xmlns:a16="http://schemas.microsoft.com/office/drawing/2014/main" val="20001"/>
                    </a:ext>
                  </a:extLst>
                </a:gridCol>
                <a:gridCol w="1698172">
                  <a:extLst>
                    <a:ext uri="{9D8B030D-6E8A-4147-A177-3AD203B41FA5}">
                      <a16:colId xmlns:a16="http://schemas.microsoft.com/office/drawing/2014/main" val="20002"/>
                    </a:ext>
                  </a:extLst>
                </a:gridCol>
                <a:gridCol w="2046514">
                  <a:extLst>
                    <a:ext uri="{9D8B030D-6E8A-4147-A177-3AD203B41FA5}">
                      <a16:colId xmlns:a16="http://schemas.microsoft.com/office/drawing/2014/main" val="20003"/>
                    </a:ext>
                  </a:extLst>
                </a:gridCol>
              </a:tblGrid>
              <a:tr h="36195">
                <a:tc>
                  <a:txBody>
                    <a:bodyPr/>
                    <a:lstStyle/>
                    <a:p>
                      <a:pPr marL="215900" indent="137160" algn="ctr">
                        <a:lnSpc>
                          <a:spcPct val="150000"/>
                        </a:lnSpc>
                        <a:spcAft>
                          <a:spcPts val="600"/>
                        </a:spcAft>
                      </a:pPr>
                      <a:r>
                        <a:rPr lang="tr-TR" sz="1200" dirty="0">
                          <a:effectLst/>
                          <a:latin typeface="Palatino Linotype" panose="02040502050505030304" pitchFamily="18" charset="0"/>
                        </a:rPr>
                        <a:t>TW (%)</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ctr">
                        <a:lnSpc>
                          <a:spcPct val="150000"/>
                        </a:lnSpc>
                        <a:spcAft>
                          <a:spcPts val="600"/>
                        </a:spcAft>
                      </a:pPr>
                      <a:r>
                        <a:rPr lang="tr-TR" sz="1200">
                          <a:effectLst/>
                          <a:latin typeface="Palatino Linotype" panose="02040502050505030304" pitchFamily="18" charset="0"/>
                        </a:rPr>
                        <a:t>BP (%)</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ctr">
                        <a:lnSpc>
                          <a:spcPct val="150000"/>
                        </a:lnSpc>
                        <a:spcAft>
                          <a:spcPts val="600"/>
                        </a:spcAft>
                      </a:pPr>
                      <a:r>
                        <a:rPr lang="tr-TR" sz="1200">
                          <a:effectLst/>
                          <a:latin typeface="Palatino Linotype" panose="02040502050505030304" pitchFamily="18" charset="0"/>
                        </a:rPr>
                        <a:t>ES (%)</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ctr">
                        <a:lnSpc>
                          <a:spcPct val="150000"/>
                        </a:lnSpc>
                        <a:spcAft>
                          <a:spcPts val="600"/>
                        </a:spcAft>
                      </a:pPr>
                      <a:r>
                        <a:rPr lang="tr-TR" sz="1200">
                          <a:effectLst/>
                          <a:latin typeface="Palatino Linotype" panose="02040502050505030304" pitchFamily="18" charset="0"/>
                        </a:rPr>
                        <a:t>AS (%)</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6195">
                <a:tc>
                  <a:txBody>
                    <a:bodyPr/>
                    <a:lstStyle/>
                    <a:p>
                      <a:pPr marL="215900" indent="137160" algn="just">
                        <a:lnSpc>
                          <a:spcPct val="150000"/>
                        </a:lnSpc>
                        <a:spcAft>
                          <a:spcPts val="600"/>
                        </a:spcAft>
                      </a:pPr>
                      <a:r>
                        <a:rPr lang="tr-TR" sz="1200" dirty="0">
                          <a:effectLst/>
                          <a:latin typeface="Palatino Linotype" panose="02040502050505030304" pitchFamily="18" charset="0"/>
                        </a:rPr>
                        <a:t>Cellulose: 18</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Cellulose: 18-60</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Moisture: 0.46</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Cellulose: 30-51</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6195">
                <a:tc>
                  <a:txBody>
                    <a:bodyPr/>
                    <a:lstStyle/>
                    <a:p>
                      <a:pPr marL="215900" indent="137160" algn="just">
                        <a:lnSpc>
                          <a:spcPct val="150000"/>
                        </a:lnSpc>
                        <a:spcAft>
                          <a:spcPts val="600"/>
                        </a:spcAft>
                      </a:pPr>
                      <a:r>
                        <a:rPr lang="tr-TR" sz="1200" dirty="0">
                          <a:effectLst/>
                          <a:latin typeface="Palatino Linotype" panose="02040502050505030304" pitchFamily="18" charset="0"/>
                        </a:rPr>
                        <a:t>Hemicellulose: 40</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Hemicellulose: 17-40</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Protein: 3.92</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Hemicellulose: 20-30</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6195">
                <a:tc>
                  <a:txBody>
                    <a:bodyPr/>
                    <a:lstStyle/>
                    <a:p>
                      <a:pPr marL="215900" indent="137160" algn="just">
                        <a:lnSpc>
                          <a:spcPct val="150000"/>
                        </a:lnSpc>
                        <a:spcAft>
                          <a:spcPts val="600"/>
                        </a:spcAft>
                      </a:pPr>
                      <a:r>
                        <a:rPr lang="tr-TR" sz="1200" dirty="0">
                          <a:effectLst/>
                          <a:latin typeface="Palatino Linotype" panose="02040502050505030304" pitchFamily="18" charset="0"/>
                        </a:rPr>
                        <a:t>Lignin: 37</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Xylose: 12</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Ash: 94.61</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Lignin: 20-50</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6195">
                <a:tc>
                  <a:txBody>
                    <a:bodyPr/>
                    <a:lstStyle/>
                    <a:p>
                      <a:pPr marL="215900" indent="137160" algn="just">
                        <a:lnSpc>
                          <a:spcPct val="150000"/>
                        </a:lnSpc>
                        <a:spcAft>
                          <a:spcPts val="600"/>
                        </a:spcAft>
                      </a:pPr>
                      <a:r>
                        <a:rPr lang="tr-TR" sz="1200">
                          <a:effectLst/>
                          <a:latin typeface="Palatino Linotype" panose="02040502050505030304" pitchFamily="18" charset="0"/>
                        </a:rPr>
                        <a:t>Ash: 3.74</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dirty="0">
                          <a:effectLst/>
                          <a:latin typeface="Palatino Linotype" panose="02040502050505030304" pitchFamily="18" charset="0"/>
                        </a:rPr>
                        <a:t>Pectin: 10-20</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Fat: 0.35</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Ash: 99.2</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6195">
                <a:tc>
                  <a:txBody>
                    <a:bodyPr/>
                    <a:lstStyle/>
                    <a:p>
                      <a:pPr marL="215900" indent="137160" algn="just">
                        <a:lnSpc>
                          <a:spcPct val="150000"/>
                        </a:lnSpc>
                        <a:spcAft>
                          <a:spcPts val="600"/>
                        </a:spcAft>
                      </a:pPr>
                      <a:r>
                        <a:rPr lang="tr-TR" sz="1200">
                          <a:effectLst/>
                          <a:latin typeface="Palatino Linotype" panose="02040502050505030304" pitchFamily="18" charset="0"/>
                        </a:rPr>
                        <a:t>Moisture: 7.2</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dirty="0">
                          <a:effectLst/>
                          <a:latin typeface="Palatino Linotype" panose="02040502050505030304" pitchFamily="18" charset="0"/>
                        </a:rPr>
                        <a:t>Lignin: 16-31</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dirty="0">
                          <a:effectLst/>
                          <a:latin typeface="Palatino Linotype" panose="02040502050505030304" pitchFamily="18" charset="0"/>
                        </a:rPr>
                        <a:t>Calcium: 34.12</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Carbon: 44.80</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6195">
                <a:tc>
                  <a:txBody>
                    <a:bodyPr/>
                    <a:lstStyle/>
                    <a:p>
                      <a:pPr marL="215900" indent="137160" algn="just">
                        <a:lnSpc>
                          <a:spcPct val="150000"/>
                        </a:lnSpc>
                        <a:spcAft>
                          <a:spcPts val="600"/>
                        </a:spcAft>
                      </a:pPr>
                      <a:r>
                        <a:rPr lang="tr-TR" sz="1200">
                          <a:effectLst/>
                          <a:latin typeface="Palatino Linotype" panose="02040502050505030304" pitchFamily="18" charset="0"/>
                        </a:rPr>
                        <a:t>Carbon: 52.72</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215900" indent="137160" algn="just">
                        <a:lnSpc>
                          <a:spcPct val="150000"/>
                        </a:lnSpc>
                        <a:spcAft>
                          <a:spcPts val="600"/>
                        </a:spcAft>
                      </a:pPr>
                      <a:r>
                        <a:rPr lang="tr-TR" sz="1200" dirty="0">
                          <a:effectLst/>
                          <a:latin typeface="Palatino Linotype" panose="02040502050505030304" pitchFamily="18" charset="0"/>
                        </a:rPr>
                        <a:t>Ash: 1.5</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dirty="0">
                          <a:effectLst/>
                          <a:latin typeface="Palatino Linotype" panose="02040502050505030304" pitchFamily="18" charset="0"/>
                        </a:rPr>
                        <a:t>Magnesium: 0.29</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Hydrogen: 7.10</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6195">
                <a:tc>
                  <a:txBody>
                    <a:bodyPr/>
                    <a:lstStyle/>
                    <a:p>
                      <a:pPr marL="215900" indent="137160" algn="just">
                        <a:lnSpc>
                          <a:spcPct val="150000"/>
                        </a:lnSpc>
                        <a:spcAft>
                          <a:spcPts val="600"/>
                        </a:spcAft>
                      </a:pPr>
                      <a:r>
                        <a:rPr lang="tr-TR" sz="1200">
                          <a:effectLst/>
                          <a:latin typeface="Palatino Linotype" panose="02040502050505030304" pitchFamily="18" charset="0"/>
                        </a:rPr>
                        <a:t>Hydrogen: 6.34</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215900" indent="137160" algn="just">
                        <a:lnSpc>
                          <a:spcPct val="150000"/>
                        </a:lnSpc>
                        <a:spcAft>
                          <a:spcPts val="600"/>
                        </a:spcAft>
                      </a:pPr>
                      <a:r>
                        <a:rPr lang="tr-TR" sz="1200">
                          <a:effectLst/>
                          <a:latin typeface="Palatino Linotype" panose="02040502050505030304" pitchFamily="18" charset="0"/>
                        </a:rPr>
                        <a:t>Moisture: 9.8</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dirty="0">
                          <a:effectLst/>
                          <a:latin typeface="Palatino Linotype" panose="02040502050505030304" pitchFamily="18" charset="0"/>
                        </a:rPr>
                        <a:t>Phosporus: 0.04</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a:effectLst/>
                          <a:latin typeface="Palatino Linotype" panose="02040502050505030304" pitchFamily="18" charset="0"/>
                        </a:rPr>
                        <a:t>Nitrogen: 0.43</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6195">
                <a:tc>
                  <a:txBody>
                    <a:bodyPr/>
                    <a:lstStyle/>
                    <a:p>
                      <a:pPr marL="215900" indent="137160" algn="just">
                        <a:lnSpc>
                          <a:spcPct val="150000"/>
                        </a:lnSpc>
                        <a:spcAft>
                          <a:spcPts val="600"/>
                        </a:spcAft>
                      </a:pPr>
                      <a:r>
                        <a:rPr lang="tr-TR" sz="1200">
                          <a:effectLst/>
                          <a:latin typeface="Palatino Linotype" panose="02040502050505030304" pitchFamily="18" charset="0"/>
                        </a:rPr>
                        <a:t>Oxygen: 38.15</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215900" indent="137160" algn="just">
                        <a:lnSpc>
                          <a:spcPct val="150000"/>
                        </a:lnSpc>
                        <a:spcAft>
                          <a:spcPts val="600"/>
                        </a:spcAft>
                      </a:pPr>
                      <a:r>
                        <a:rPr lang="tr-TR" sz="1200">
                          <a:effectLst/>
                          <a:latin typeface="Palatino Linotype" panose="02040502050505030304" pitchFamily="18" charset="0"/>
                        </a:rPr>
                        <a:t>Protein: 5.13</a:t>
                      </a:r>
                      <a:endParaRPr lang="tr-TR" sz="140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dirty="0">
                          <a:effectLst/>
                          <a:latin typeface="Palatino Linotype" panose="02040502050505030304" pitchFamily="18" charset="0"/>
                        </a:rPr>
                        <a:t>Sodium: 0.05</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215900" indent="137160" algn="just">
                        <a:lnSpc>
                          <a:spcPct val="150000"/>
                        </a:lnSpc>
                        <a:spcAft>
                          <a:spcPts val="600"/>
                        </a:spcAft>
                      </a:pPr>
                      <a:r>
                        <a:rPr lang="tr-TR" sz="1200" dirty="0">
                          <a:effectLst/>
                          <a:latin typeface="Palatino Linotype" panose="02040502050505030304" pitchFamily="18" charset="0"/>
                        </a:rPr>
                        <a:t>Oxygen: 47.60</a:t>
                      </a:r>
                      <a:endParaRPr lang="tr-TR" sz="1400" dirty="0">
                        <a:effectLst/>
                        <a:latin typeface="Palatino Linotype" panose="0204050205050503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9" name="Rectangle 1"/>
          <p:cNvSpPr>
            <a:spLocks noChangeArrowheads="1"/>
          </p:cNvSpPr>
          <p:nvPr/>
        </p:nvSpPr>
        <p:spPr bwMode="auto">
          <a:xfrm>
            <a:off x="1537297" y="3827188"/>
            <a:ext cx="52499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65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6525" algn="ctr" defTabSz="914400" rtl="0" eaLnBrk="0" fontAlgn="base" latinLnBrk="0" hangingPunct="0">
              <a:lnSpc>
                <a:spcPct val="100000"/>
              </a:lnSpc>
              <a:spcBef>
                <a:spcPct val="0"/>
              </a:spcBef>
              <a:spcAft>
                <a:spcPct val="0"/>
              </a:spcAft>
              <a:buClrTx/>
              <a:buSzTx/>
              <a:buFontTx/>
              <a:buNone/>
              <a:tabLst/>
            </a:pPr>
            <a:r>
              <a:rPr kumimoji="0" lang="en-US" altLang="tr-TR" sz="1400" b="1" i="0" u="none" strike="noStrike" cap="none" normalizeH="0" baseline="0" dirty="0" smtClean="0">
                <a:ln>
                  <a:noFill/>
                </a:ln>
                <a:solidFill>
                  <a:schemeClr val="tx1"/>
                </a:solidFill>
                <a:effectLst/>
                <a:latin typeface="Palatino Linotype" panose="02040502050505030304" pitchFamily="18" charset="0"/>
              </a:rPr>
              <a:t>Table 2.</a:t>
            </a:r>
            <a:r>
              <a:rPr kumimoji="0" lang="en-US" altLang="tr-TR" sz="1400" b="0" i="0" u="none" strike="noStrike" cap="none" normalizeH="0" baseline="0" dirty="0" smtClean="0">
                <a:ln>
                  <a:noFill/>
                </a:ln>
                <a:solidFill>
                  <a:schemeClr val="tx1"/>
                </a:solidFill>
                <a:effectLst/>
                <a:latin typeface="Palatino Linotype" panose="02040502050505030304" pitchFamily="18" charset="0"/>
              </a:rPr>
              <a:t> Specific properties of TW, BP, AS, and ES [4, 13-17]. </a:t>
            </a:r>
          </a:p>
        </p:txBody>
      </p:sp>
    </p:spTree>
    <p:extLst>
      <p:ext uri="{BB962C8B-B14F-4D97-AF65-F5344CB8AC3E}">
        <p14:creationId xmlns:p14="http://schemas.microsoft.com/office/powerpoint/2010/main" val="723799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578" y="43882"/>
            <a:ext cx="8982221" cy="400110"/>
          </a:xfrm>
          <a:prstGeom prst="rect">
            <a:avLst/>
          </a:prstGeom>
          <a:noFill/>
        </p:spPr>
        <p:txBody>
          <a:bodyPr wrap="square" rtlCol="0">
            <a:spAutoFit/>
          </a:bodyPr>
          <a:lstStyle/>
          <a:p>
            <a:r>
              <a:rPr lang="en-US" sz="2000" b="1" dirty="0">
                <a:latin typeface="Palatino Linotype" panose="02040502050505030304" pitchFamily="18" charset="0"/>
              </a:rPr>
              <a:t>Results and Discussions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sp>
        <p:nvSpPr>
          <p:cNvPr id="2" name="Dikdörtgen 1"/>
          <p:cNvSpPr/>
          <p:nvPr/>
        </p:nvSpPr>
        <p:spPr>
          <a:xfrm>
            <a:off x="85578" y="386546"/>
            <a:ext cx="8982221" cy="3362587"/>
          </a:xfrm>
          <a:prstGeom prst="rect">
            <a:avLst/>
          </a:prstGeom>
        </p:spPr>
        <p:txBody>
          <a:bodyPr wrap="square">
            <a:spAutoFit/>
          </a:bodyPr>
          <a:lstStyle/>
          <a:p>
            <a:pPr algn="just">
              <a:lnSpc>
                <a:spcPct val="150000"/>
              </a:lnSpc>
            </a:pPr>
            <a:r>
              <a:rPr lang="en-US" sz="1300" b="1" dirty="0">
                <a:effectLst>
                  <a:outerShdw blurRad="38100" dist="38100" dir="2700000" algn="tl">
                    <a:srgbClr val="000000">
                      <a:alpha val="43137"/>
                    </a:srgbClr>
                  </a:outerShdw>
                </a:effectLst>
                <a:latin typeface="Palatino Linotype" panose="02040502050505030304" pitchFamily="18" charset="0"/>
              </a:rPr>
              <a:t>Effects of pH Changes</a:t>
            </a:r>
          </a:p>
          <a:p>
            <a:pPr algn="just">
              <a:lnSpc>
                <a:spcPct val="150000"/>
              </a:lnSpc>
            </a:pPr>
            <a:r>
              <a:rPr lang="en-US" sz="1300" dirty="0">
                <a:latin typeface="Palatino Linotype" panose="02040502050505030304" pitchFamily="18" charset="0"/>
              </a:rPr>
              <a:t>pH is important as a measure of the acidity (pH &lt; 7) or basicity (pH &gt; 7) of the solution in the adsorption. The pH differences also change the interaction between the adsorbent and the adsorbate due to the displacement of the H+ and OH- ions in the adsorption area. Figure 1 shows the effects of TW, BP, AS, and ES on the adsorption of Pb+2 in the 2-12 pH range. In experiments carried out with TW, BP, AS, and ES within the specified pH range, </a:t>
            </a:r>
            <a:r>
              <a:rPr lang="en-US" sz="1300" b="1" dirty="0">
                <a:solidFill>
                  <a:srgbClr val="FF0000"/>
                </a:solidFill>
                <a:latin typeface="Palatino Linotype" panose="02040502050505030304" pitchFamily="18" charset="0"/>
              </a:rPr>
              <a:t>the maximum Pb+2 removal was found to be 89% for TW (at pH 5.75), 93% for BP (at pH 6.00), 97% for AS (at pH 3.86) and 98% for ES (at pH 4.02). </a:t>
            </a:r>
            <a:r>
              <a:rPr lang="en-US" sz="1300" dirty="0">
                <a:latin typeface="Palatino Linotype" panose="02040502050505030304" pitchFamily="18" charset="0"/>
              </a:rPr>
              <a:t>It was concluded that the pH values measured for TW, BP, AS, and ES were the result of the interaction between the H+ and OH- ions in the synthetic Pb+2 solution and the functional groups on the surfaces of adsorbents. The decrease in the removal of Pb+2 under basic conditions (pH&gt;7.0) can be attributed to poor electrostatic adhering to negatively charged surfaces of TW, BP, AS, and ES, or excessive OH- density. As a result of the conducted studies, it has been stated that the optimal pH values for adsorption of Pb+2 are pH &lt; 7. [3-6].</a:t>
            </a:r>
          </a:p>
        </p:txBody>
      </p:sp>
      <p:sp>
        <p:nvSpPr>
          <p:cNvPr id="3" name="Rectangle 2"/>
          <p:cNvSpPr>
            <a:spLocks noChangeArrowheads="1"/>
          </p:cNvSpPr>
          <p:nvPr/>
        </p:nvSpPr>
        <p:spPr bwMode="auto">
          <a:xfrm>
            <a:off x="2429692" y="337634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193" name="Resim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187" y="3833540"/>
            <a:ext cx="4816574" cy="24747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882186" y="6392718"/>
            <a:ext cx="481657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300" b="1" i="0" u="none" strike="noStrike" cap="none" normalizeH="0" baseline="0" dirty="0" smtClean="0">
                <a:ln>
                  <a:noFill/>
                </a:ln>
                <a:solidFill>
                  <a:schemeClr val="tx1"/>
                </a:solidFill>
                <a:effectLst/>
                <a:latin typeface="Palatino Linotype" panose="02040502050505030304" pitchFamily="18" charset="0"/>
              </a:rPr>
              <a:t>Figure 1. The effect of pH changes on Pb</a:t>
            </a:r>
            <a:r>
              <a:rPr kumimoji="0" lang="en-US" altLang="tr-TR" sz="1300" b="1" i="0" u="none" strike="noStrike" cap="none" normalizeH="0" baseline="30000" dirty="0" smtClean="0">
                <a:ln>
                  <a:noFill/>
                </a:ln>
                <a:solidFill>
                  <a:schemeClr val="tx1"/>
                </a:solidFill>
                <a:effectLst/>
                <a:latin typeface="Palatino Linotype" panose="02040502050505030304" pitchFamily="18" charset="0"/>
              </a:rPr>
              <a:t>+2</a:t>
            </a:r>
            <a:r>
              <a:rPr kumimoji="0" lang="en-US" altLang="tr-TR" sz="1300" b="1" i="0" u="none" strike="noStrike" cap="none" normalizeH="0" baseline="0" dirty="0" smtClean="0">
                <a:ln>
                  <a:noFill/>
                </a:ln>
                <a:solidFill>
                  <a:schemeClr val="tx1"/>
                </a:solidFill>
                <a:effectLst/>
                <a:latin typeface="Palatino Linotype" panose="02040502050505030304" pitchFamily="18" charset="0"/>
              </a:rPr>
              <a:t> removal efficiency.</a:t>
            </a:r>
          </a:p>
        </p:txBody>
      </p:sp>
    </p:spTree>
    <p:extLst>
      <p:ext uri="{BB962C8B-B14F-4D97-AF65-F5344CB8AC3E}">
        <p14:creationId xmlns:p14="http://schemas.microsoft.com/office/powerpoint/2010/main" val="2601953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sp>
        <p:nvSpPr>
          <p:cNvPr id="2" name="Dikdörtgen 1"/>
          <p:cNvSpPr/>
          <p:nvPr/>
        </p:nvSpPr>
        <p:spPr>
          <a:xfrm>
            <a:off x="32954" y="345585"/>
            <a:ext cx="8982221" cy="3093154"/>
          </a:xfrm>
          <a:prstGeom prst="rect">
            <a:avLst/>
          </a:prstGeom>
        </p:spPr>
        <p:txBody>
          <a:bodyPr wrap="square">
            <a:spAutoFit/>
          </a:bodyPr>
          <a:lstStyle/>
          <a:p>
            <a:pPr algn="just">
              <a:lnSpc>
                <a:spcPct val="150000"/>
              </a:lnSpc>
            </a:pPr>
            <a:r>
              <a:rPr lang="en-US" sz="1300" b="1" dirty="0">
                <a:effectLst>
                  <a:outerShdw blurRad="38100" dist="38100" dir="2700000" algn="tl">
                    <a:srgbClr val="000000">
                      <a:alpha val="43137"/>
                    </a:srgbClr>
                  </a:outerShdw>
                </a:effectLst>
                <a:latin typeface="Palatino Linotype" panose="02040502050505030304" pitchFamily="18" charset="0"/>
              </a:rPr>
              <a:t>TW, BP, AS, ve ES dose interactions</a:t>
            </a:r>
          </a:p>
          <a:p>
            <a:pPr algn="just">
              <a:lnSpc>
                <a:spcPct val="150000"/>
              </a:lnSpc>
            </a:pPr>
            <a:r>
              <a:rPr lang="en-US" sz="1300" dirty="0">
                <a:latin typeface="Palatino Linotype" panose="02040502050505030304" pitchFamily="18" charset="0"/>
              </a:rPr>
              <a:t>The effects of TW, BP, AS, and ES doses on the removal of Pb+2 ions by the adsorption method were evaluated at 100 mg/L of Pb+2 solution, 293.15±2 K, 150±5 rpm, and at doses between 0.5 and 10.0 g. In all adsorbents, the removal efficiency of Pb+2 ions increased rapidly up to 2.0 g doses of TW, BP, AS, and ES, and then decreases occurred at doses between 3-10 g (Figure 2). At 0.5, 1.0, 1.5, 2.0, 3.0, 4.0, 5.0 g doses of TW, the removals of Pb+2 ions were measured as approximately %18, %35, %52, %89, %83, %80, %78, and 76%, respectively. As can be seen, a maximum removal rate of 89% was achieved at a 2.0 g TW dose. </a:t>
            </a:r>
            <a:r>
              <a:rPr lang="en-US" sz="1300" b="1" dirty="0">
                <a:solidFill>
                  <a:srgbClr val="FF0000"/>
                </a:solidFill>
                <a:latin typeface="Palatino Linotype" panose="02040502050505030304" pitchFamily="18" charset="0"/>
              </a:rPr>
              <a:t>For BP, AS, and ES, the maximum removals of Pb+2 ions were determined as 93% (1 g), 98% (2.0 g), and 99% (1.5 g), respectively.</a:t>
            </a:r>
            <a:r>
              <a:rPr lang="en-US" sz="1300" dirty="0">
                <a:latin typeface="Palatino Linotype" panose="02040502050505030304" pitchFamily="18" charset="0"/>
              </a:rPr>
              <a:t> In all adsorbents, surface adsorption was fast due to the initially active surface area. In terms of the dose-efficiency relationship, the order was determined as ES&gt;AS&gt;BP&gt;TW. These results are consistent with the results of many studies in the literature [5,18,19].</a:t>
            </a:r>
          </a:p>
        </p:txBody>
      </p:sp>
      <p:sp>
        <p:nvSpPr>
          <p:cNvPr id="3" name="Rectangle 2"/>
          <p:cNvSpPr>
            <a:spLocks noChangeArrowheads="1"/>
          </p:cNvSpPr>
          <p:nvPr/>
        </p:nvSpPr>
        <p:spPr bwMode="auto">
          <a:xfrm>
            <a:off x="2159726" y="303058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9217" name="Resim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883" y="3438739"/>
            <a:ext cx="5584861" cy="29176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472883" y="6356350"/>
            <a:ext cx="5584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tr-TR" sz="1300" b="1" i="0" u="none" strike="noStrike" cap="none" normalizeH="0" baseline="0" dirty="0" smtClean="0">
                <a:ln>
                  <a:noFill/>
                </a:ln>
                <a:solidFill>
                  <a:schemeClr val="tx1"/>
                </a:solidFill>
                <a:effectLst/>
                <a:latin typeface="Palatino Linotype" panose="02040502050505030304" pitchFamily="18" charset="0"/>
              </a:rPr>
              <a:t>Figure 2. Effect of TW, BP, AS, and ES doses on Pb</a:t>
            </a:r>
            <a:r>
              <a:rPr kumimoji="0" lang="en-US" altLang="tr-TR" sz="1300" b="1" i="0" u="none" strike="noStrike" cap="none" normalizeH="0" baseline="30000" dirty="0" smtClean="0">
                <a:ln>
                  <a:noFill/>
                </a:ln>
                <a:solidFill>
                  <a:schemeClr val="tx1"/>
                </a:solidFill>
                <a:effectLst/>
                <a:latin typeface="Palatino Linotype" panose="02040502050505030304" pitchFamily="18" charset="0"/>
              </a:rPr>
              <a:t>+2</a:t>
            </a:r>
            <a:r>
              <a:rPr kumimoji="0" lang="en-US" altLang="tr-TR" sz="1300" b="1" i="0" u="none" strike="noStrike" cap="none" normalizeH="0" baseline="0" dirty="0" smtClean="0">
                <a:ln>
                  <a:noFill/>
                </a:ln>
                <a:solidFill>
                  <a:schemeClr val="tx1"/>
                </a:solidFill>
                <a:effectLst/>
                <a:latin typeface="Palatino Linotype" panose="02040502050505030304" pitchFamily="18" charset="0"/>
              </a:rPr>
              <a:t> removal efficiency.</a:t>
            </a:r>
          </a:p>
        </p:txBody>
      </p:sp>
    </p:spTree>
    <p:extLst>
      <p:ext uri="{BB962C8B-B14F-4D97-AF65-F5344CB8AC3E}">
        <p14:creationId xmlns:p14="http://schemas.microsoft.com/office/powerpoint/2010/main" val="984818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576</TotalTime>
  <Words>2735</Words>
  <Application>Microsoft Office PowerPoint</Application>
  <PresentationFormat>Ekran Gösterisi (4:3)</PresentationFormat>
  <Paragraphs>145</Paragraphs>
  <Slides>14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14</vt:i4>
      </vt:variant>
    </vt:vector>
  </HeadingPairs>
  <TitlesOfParts>
    <vt:vector size="22" baseType="lpstr">
      <vt:lpstr>맑은 고딕</vt:lpstr>
      <vt:lpstr>SimSun</vt:lpstr>
      <vt:lpstr>Arial</vt:lpstr>
      <vt:lpstr>Calibri</vt:lpstr>
      <vt:lpstr>Calibri Light</vt:lpstr>
      <vt:lpstr>Palatino Linotype</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Reviewer</cp:lastModifiedBy>
  <cp:revision>61</cp:revision>
  <dcterms:created xsi:type="dcterms:W3CDTF">2017-05-27T02:37:01Z</dcterms:created>
  <dcterms:modified xsi:type="dcterms:W3CDTF">2022-04-13T07:24:04Z</dcterms:modified>
</cp:coreProperties>
</file>