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65" r:id="rId4"/>
    <p:sldId id="266" r:id="rId5"/>
    <p:sldId id="258" r:id="rId6"/>
    <p:sldId id="261" r:id="rId7"/>
    <p:sldId id="262" r:id="rId8"/>
    <p:sldId id="263" r:id="rId9"/>
    <p:sldId id="267" r:id="rId10"/>
    <p:sldId id="269" r:id="rId11"/>
    <p:sldId id="273" r:id="rId12"/>
    <p:sldId id="270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C00000"/>
    <a:srgbClr val="C3835F"/>
    <a:srgbClr val="A24A0E"/>
    <a:srgbClr val="442C20"/>
    <a:srgbClr val="C55A11"/>
    <a:srgbClr val="AE5A4F"/>
    <a:srgbClr val="73A0C3"/>
    <a:srgbClr val="232F3A"/>
    <a:srgbClr val="202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AA0C-1F00-441A-88F1-DA00E44F1F31}" type="datetimeFigureOut">
              <a:rPr lang="pt-PT" smtClean="0"/>
              <a:t>13/04/2022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6936-631C-44A3-A83A-741F0BEE9A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13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0D4D1-E046-42B5-A48F-20E9A225E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7ED352-8407-46E0-92F0-9B943E3B2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C7BDB4-1AB1-4078-B739-460CF166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F3BF-21D3-4ECD-980D-6B3BF9EFAE18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F22C5F9-C995-44EB-B77F-6BCF7872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D59527D-994F-4724-BE9B-AAA42DFE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6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25E46-521B-45FB-A218-9ADC52A9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17501C-7B1E-4A76-8EE9-D3F21CB2C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99CD8D-CF70-4813-B9C3-FFB62FF2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4FA-F008-4C2F-839F-90614A2FCECC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DD0A8A-8220-451C-8613-648BF5DC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1946D0-F5EC-45C5-A094-637A6597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2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C8B10-FDFF-4972-AE7B-0E574AB6C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B0E9460-7A41-4DE3-8E86-BF8D7F7DD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C92C19-3407-46EB-84FA-4EA61D43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DD9C-3E5A-4A37-BE0D-F999FE6C783F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C68FCA5-69C9-48C2-97CD-4E1701D9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BF647E-E6D5-4405-8253-3D76B7F7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31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312FA-1EAA-4482-AD12-99A5CD4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E509FE-3449-4FCE-8A71-B49EBF4CB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7D47C-2FCA-4800-A0B7-1DEBD63A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93AE-238C-4E50-91A3-C6290D666158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64911E-B066-4E35-99E8-BCBEB463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6E49E8-B5F0-488F-B2CA-3CC32477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377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C5984-3FB2-457A-98B0-92CEE746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818C7B-4FCE-43D2-AE9A-750C0217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C3D155-84CE-4E8E-8A34-C84CE86E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CBD7-B748-485A-92DE-797E5A175A29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C919A8-59EF-4E65-A674-4054B2BE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61A307-394D-4C38-AE96-5681C266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67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61914-E026-44AE-BE09-C666647A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F6B89D-92E2-4B3C-AB38-60E9D29A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B4D4CC9-AECB-4800-BCD3-233A39B5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F47A30-C7A0-4B34-8846-057C38C2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2A08-C4D5-4BBE-B3FA-523848B5FC07}" type="datetime1">
              <a:rPr lang="pt-PT" smtClean="0"/>
              <a:t>13/04/2022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8784AC1-586A-4765-BFAD-D0B28916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511538-2D7E-4E2E-98F5-EE8E072A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556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B41FC-1924-4196-A4D0-364BE5E8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C73B30D-3E59-4C84-BA9C-32360953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0420EEB-E21B-4906-8910-1D789688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3ADEE9B-9AF2-4626-AC5D-5BE165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65C87E2-ED1F-4BF5-9B5F-FF336636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FBB13C1-42DC-4D65-8F4D-77540CFB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E5A0-0F52-43E5-AB86-399152C12DE9}" type="datetime1">
              <a:rPr lang="pt-PT" smtClean="0"/>
              <a:t>13/04/2022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90A4F95-EAE7-421D-997D-F26966E8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CF235CD-917A-4F26-8FAA-B0833D38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57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C099D-BA5A-4DEC-8C56-A253FB6E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8F9A527-6A53-4625-8B50-B8D7FD2A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C420-11CC-43F2-9CE6-1BFD6294A99B}" type="datetime1">
              <a:rPr lang="pt-PT" smtClean="0"/>
              <a:t>13/04/2022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064A1D5-E548-4901-8F29-2AB6743F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CF3C576-A5BA-4A2B-A3E6-CD2BD616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0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D0E5F4-7B54-457A-AF87-82C82CD9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E82C-9523-4E36-BE71-824D38B202F7}" type="datetime1">
              <a:rPr lang="pt-PT" smtClean="0"/>
              <a:t>13/04/2022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EBDFD69-451D-4E74-AA7B-1501906B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684C95F-A5DE-4657-A6C4-8DA876D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426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A3DAE-6254-4F7D-A6F0-AC3A1698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585263-4C92-4413-AB53-8BB697BB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80DB120-3DA0-44BE-B913-5A28A7604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368878-D45A-4922-B7D4-D51B5925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18F-DE76-4FA8-8D5C-9E8BD6E36284}" type="datetime1">
              <a:rPr lang="pt-PT" smtClean="0"/>
              <a:t>13/04/2022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3891527-03E2-41F2-BD4D-BC28DD85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04BB4B-3A0F-4A87-8AAC-1AF4AC73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145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4246-FD6D-4B68-93F9-E63A267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35BB31F-F18D-4E14-8DB0-D13AA8D44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A35D8CA-8254-429F-992A-98EBEC69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296D289-859E-49BC-B179-E777F50B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4C9A-CABB-4C39-8E3C-DF1C71C14196}" type="datetime1">
              <a:rPr lang="pt-PT" smtClean="0"/>
              <a:t>13/04/2022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DD9A52D-2A6F-45AD-BAE5-57F990E3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0AFF6F2-C9B2-4F15-8B73-840C42C3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8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842BB13-ECBF-4C45-821D-1721934E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90007F4-FF9A-4B35-B46E-3ED83E2A8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3AB404C-1A77-4A72-9D09-2F260563F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027B-7800-4BFE-8317-241E57F76CC8}" type="datetime1">
              <a:rPr lang="pt-PT" smtClean="0"/>
              <a:t>13/04/2022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B201EC-065B-4BE8-A187-9EA84475D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7EE0CA-35EB-4533-9760-E9946EB21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F021-5052-46B9-BB4A-B503A59D3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770B55-14BE-4E16-99C4-AE982088F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0" t="15971" r="11565" b="28059"/>
          <a:stretch/>
        </p:blipFill>
        <p:spPr>
          <a:xfrm>
            <a:off x="0" y="0"/>
            <a:ext cx="7740457" cy="31289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5CCA1D7-72ED-4839-BA16-7BC769D0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r="25906"/>
          <a:stretch/>
        </p:blipFill>
        <p:spPr>
          <a:xfrm>
            <a:off x="10072909" y="256922"/>
            <a:ext cx="1097611" cy="9568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2C24899-6E82-4B66-AB8F-B042CB6B1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9677"/>
          <a:stretch/>
        </p:blipFill>
        <p:spPr>
          <a:xfrm>
            <a:off x="11170520" y="211298"/>
            <a:ext cx="844541" cy="10472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F4A280-302E-46CE-BEAE-9E34064FC6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 b="20188"/>
          <a:stretch/>
        </p:blipFill>
        <p:spPr>
          <a:xfrm>
            <a:off x="8056745" y="1539521"/>
            <a:ext cx="1502155" cy="882126"/>
          </a:xfrm>
          <a:prstGeom prst="rect">
            <a:avLst/>
          </a:prstGeom>
        </p:spPr>
      </p:pic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4C558532-E9DE-4D35-B5A8-233304026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764" y="1625862"/>
            <a:ext cx="2280297" cy="81710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CCE494-3505-4BB2-B959-3525467CA566}"/>
              </a:ext>
            </a:extLst>
          </p:cNvPr>
          <p:cNvSpPr txBox="1"/>
          <p:nvPr/>
        </p:nvSpPr>
        <p:spPr>
          <a:xfrm>
            <a:off x="644236" y="3364227"/>
            <a:ext cx="106151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Treatment of municipal activated sludge by ultrasound-Fenton process </a:t>
            </a:r>
            <a:endParaRPr lang="en-GB" sz="2800" dirty="0">
              <a:latin typeface="Amasis MT Pro Medium" panose="020406040500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96EF3C-5655-4CA7-9B12-5589BEE7A243}"/>
              </a:ext>
            </a:extLst>
          </p:cNvPr>
          <p:cNvSpPr txBox="1"/>
          <p:nvPr/>
        </p:nvSpPr>
        <p:spPr>
          <a:xfrm>
            <a:off x="315635" y="4444518"/>
            <a:ext cx="11560729" cy="18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1800"/>
              </a:spcAft>
            </a:pP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Carolina Santos </a:t>
            </a:r>
            <a:r>
              <a:rPr lang="pt-PT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Nuno Jorge </a:t>
            </a:r>
            <a:r>
              <a:rPr lang="pt-PT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R. Teixeira </a:t>
            </a:r>
            <a:r>
              <a:rPr lang="pt-PT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A. Peres </a:t>
            </a:r>
            <a:r>
              <a:rPr lang="pt-PT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Marco S. Lucas </a:t>
            </a:r>
            <a:r>
              <a:rPr lang="pt-PT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Aft>
                <a:spcPts val="300"/>
              </a:spcAft>
            </a:pPr>
            <a:r>
              <a:rPr lang="pt-PT" sz="16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PT" sz="1400" baseline="300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pt-PT" sz="14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Centro de Química de Vila Real (CQVR), Departamento de Química, Universidade de Trás-os-Montes e Alto Douro (UTAD), Quinta de Prados, 5001-801, Vila Real, Portugal</a:t>
            </a:r>
          </a:p>
          <a:p>
            <a:pPr algn="ctr">
              <a:spcAft>
                <a:spcPts val="600"/>
              </a:spcAft>
            </a:pPr>
            <a:r>
              <a:rPr lang="pt-PT" sz="1400" baseline="300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PT" sz="14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PT" sz="1400" dirty="0" err="1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Escuela</a:t>
            </a:r>
            <a:r>
              <a:rPr lang="pt-PT" sz="14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Internacional de </a:t>
            </a:r>
            <a:r>
              <a:rPr lang="pt-PT" sz="1400" dirty="0" err="1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Doctorado</a:t>
            </a:r>
            <a:r>
              <a:rPr lang="pt-PT" sz="14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(EIDO), Campus da Auga, Campus Universitário de Ourense, </a:t>
            </a:r>
            <a:r>
              <a:rPr lang="pt-PT" sz="1400" dirty="0" err="1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Universi-dade</a:t>
            </a:r>
            <a:r>
              <a:rPr lang="pt-PT" sz="1400" dirty="0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Vigo, As Lagoas, 32004, Ourense, </a:t>
            </a:r>
            <a:r>
              <a:rPr lang="pt-PT" sz="1400" dirty="0" err="1">
                <a:solidFill>
                  <a:srgbClr val="000000"/>
                </a:solidFill>
                <a:effectLst/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Spain</a:t>
            </a:r>
            <a:endParaRPr lang="pt-PT" sz="1400" dirty="0">
              <a:solidFill>
                <a:srgbClr val="000000"/>
              </a:solidFill>
              <a:effectLst/>
              <a:latin typeface="Amasis MT Pro Light" panose="020403040500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PT" sz="1400" dirty="0">
                <a:solidFill>
                  <a:srgbClr val="000000"/>
                </a:solidFill>
                <a:latin typeface="Amasis MT Pro Light" panose="020403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 al66647@utad.eu</a:t>
            </a:r>
            <a:endParaRPr lang="pt-PT" sz="1200" dirty="0">
              <a:solidFill>
                <a:srgbClr val="000000"/>
              </a:solidFill>
              <a:effectLst/>
              <a:latin typeface="Amasis MT Pro Light" panose="020403040500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ctr">
              <a:spcAft>
                <a:spcPts val="1800"/>
              </a:spcAft>
              <a:buAutoNum type="arabicPlain"/>
            </a:pPr>
            <a:endParaRPr lang="pt-PT" sz="1600" dirty="0">
              <a:solidFill>
                <a:srgbClr val="000000"/>
              </a:solidFill>
              <a:effectLst/>
              <a:latin typeface="Amasis MT Pro Light" panose="020403040500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6DCA5CE-3F64-4D6C-A9E5-047B45FBE56A}"/>
              </a:ext>
            </a:extLst>
          </p:cNvPr>
          <p:cNvSpPr/>
          <p:nvPr/>
        </p:nvSpPr>
        <p:spPr>
          <a:xfrm>
            <a:off x="1398959" y="5934670"/>
            <a:ext cx="101938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The 1st International Electronic Conference on Processes: Processes System Innovation</a:t>
            </a:r>
          </a:p>
          <a:p>
            <a:pPr algn="ctr"/>
            <a:r>
              <a:rPr lang="en-US" b="1" dirty="0"/>
              <a:t>Session 2. Environmental and Green Processes</a:t>
            </a:r>
          </a:p>
          <a:p>
            <a:pPr algn="ctr"/>
            <a:r>
              <a:rPr lang="pt-PT" dirty="0"/>
              <a:t>17 – 31 </a:t>
            </a:r>
            <a:r>
              <a:rPr lang="pt-PT" dirty="0" err="1"/>
              <a:t>May</a:t>
            </a:r>
            <a:r>
              <a:rPr lang="pt-PT" dirty="0"/>
              <a:t> 2022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741694A-918E-4219-9CCB-ED0571FB7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52" y="617390"/>
            <a:ext cx="1954261" cy="3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E6A55F09-B39F-4F80-93D9-F4F2E747CA3D}"/>
              </a:ext>
            </a:extLst>
          </p:cNvPr>
          <p:cNvCxnSpPr>
            <a:cxnSpLocks/>
          </p:cNvCxnSpPr>
          <p:nvPr/>
        </p:nvCxnSpPr>
        <p:spPr>
          <a:xfrm>
            <a:off x="6096000" y="3898232"/>
            <a:ext cx="0" cy="1058779"/>
          </a:xfrm>
          <a:prstGeom prst="line">
            <a:avLst/>
          </a:prstGeom>
          <a:ln w="130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2124D062-C027-4C4C-B5AD-7CC4E0582157}"/>
              </a:ext>
            </a:extLst>
          </p:cNvPr>
          <p:cNvSpPr txBox="1">
            <a:spLocks/>
          </p:cNvSpPr>
          <p:nvPr/>
        </p:nvSpPr>
        <p:spPr>
          <a:xfrm>
            <a:off x="1176694" y="3529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err="1">
                <a:latin typeface="Amasis MT Pro Black" panose="02040A04050005020304" pitchFamily="18" charset="0"/>
              </a:rPr>
              <a:t>Conclusions</a:t>
            </a:r>
            <a:endParaRPr lang="pt-PT" sz="3200" dirty="0">
              <a:latin typeface="Amasis MT Pro Black" panose="02040A04050005020304" pitchFamily="18" charset="0"/>
            </a:endParaRP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17635F55-FED5-4003-B661-EFD8FF1D9B40}"/>
              </a:ext>
            </a:extLst>
          </p:cNvPr>
          <p:cNvCxnSpPr>
            <a:cxnSpLocks/>
          </p:cNvCxnSpPr>
          <p:nvPr/>
        </p:nvCxnSpPr>
        <p:spPr>
          <a:xfrm>
            <a:off x="1949116" y="3793958"/>
            <a:ext cx="2935705" cy="1752600"/>
          </a:xfrm>
          <a:prstGeom prst="line">
            <a:avLst/>
          </a:prstGeom>
          <a:ln w="130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AEC30E5D-01F2-48EE-870B-5801AFF75577}"/>
              </a:ext>
            </a:extLst>
          </p:cNvPr>
          <p:cNvCxnSpPr>
            <a:cxnSpLocks/>
          </p:cNvCxnSpPr>
          <p:nvPr/>
        </p:nvCxnSpPr>
        <p:spPr>
          <a:xfrm flipV="1">
            <a:off x="7339263" y="3982453"/>
            <a:ext cx="2903620" cy="1564105"/>
          </a:xfrm>
          <a:prstGeom prst="line">
            <a:avLst/>
          </a:prstGeom>
          <a:ln w="130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8E0BC6-A37E-4D9C-9921-FB7FCE547D80}"/>
              </a:ext>
            </a:extLst>
          </p:cNvPr>
          <p:cNvSpPr txBox="1"/>
          <p:nvPr/>
        </p:nvSpPr>
        <p:spPr>
          <a:xfrm>
            <a:off x="1261533" y="121073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Through the results obtained we can conclude that :</a:t>
            </a:r>
            <a:endParaRPr lang="en-GB" dirty="0">
              <a:latin typeface="Amasis MT Pro Medium" panose="02040604050005020304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66F62F2-9F4C-444F-AD6E-00F0C0B4169A}"/>
              </a:ext>
            </a:extLst>
          </p:cNvPr>
          <p:cNvGrpSpPr/>
          <p:nvPr/>
        </p:nvGrpSpPr>
        <p:grpSpPr>
          <a:xfrm>
            <a:off x="4564359" y="4896645"/>
            <a:ext cx="3127447" cy="3056255"/>
            <a:chOff x="4532276" y="5831181"/>
            <a:chExt cx="3127447" cy="3056255"/>
          </a:xfrm>
        </p:grpSpPr>
        <p:pic>
          <p:nvPicPr>
            <p:cNvPr id="9" name="Gráfico 8" descr="Lâmpada e engrenagem com preenchimento sólido">
              <a:extLst>
                <a:ext uri="{FF2B5EF4-FFF2-40B4-BE49-F238E27FC236}">
                  <a16:creationId xmlns:a16="http://schemas.microsoft.com/office/drawing/2014/main" id="{A69B5AB8-BA9C-4E51-8188-2909BB67C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19699" y="5959642"/>
              <a:ext cx="1752600" cy="1752600"/>
            </a:xfrm>
            <a:prstGeom prst="rect">
              <a:avLst/>
            </a:prstGeom>
          </p:spPr>
        </p:pic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BC6DDCB7-150E-48B1-B95A-B1F6DB4042E6}"/>
                </a:ext>
              </a:extLst>
            </p:cNvPr>
            <p:cNvSpPr/>
            <p:nvPr/>
          </p:nvSpPr>
          <p:spPr>
            <a:xfrm rot="18866535">
              <a:off x="4567872" y="5795585"/>
              <a:ext cx="3056255" cy="3127447"/>
            </a:xfrm>
            <a:prstGeom prst="arc">
              <a:avLst>
                <a:gd name="adj1" fmla="val 12669571"/>
                <a:gd name="adj2" fmla="val 3574742"/>
              </a:avLst>
            </a:prstGeom>
            <a:noFill/>
            <a:ln w="130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7729B1-6C7B-4C12-91D3-6B0A10A01A88}"/>
              </a:ext>
            </a:extLst>
          </p:cNvPr>
          <p:cNvGrpSpPr/>
          <p:nvPr/>
        </p:nvGrpSpPr>
        <p:grpSpPr>
          <a:xfrm>
            <a:off x="630684" y="2093495"/>
            <a:ext cx="10930631" cy="2027321"/>
            <a:chOff x="597568" y="2622884"/>
            <a:chExt cx="10668674" cy="1431758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2891C24B-F1C1-4163-A49C-54032DBCF769}"/>
                </a:ext>
              </a:extLst>
            </p:cNvPr>
            <p:cNvSpPr/>
            <p:nvPr/>
          </p:nvSpPr>
          <p:spPr>
            <a:xfrm>
              <a:off x="597568" y="2622884"/>
              <a:ext cx="2983832" cy="14317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(1) the US-Fenton has a higher efficiency for COD removal and VS/TS ratio decrease</a:t>
              </a:r>
              <a:endParaRPr lang="en-GB" dirty="0">
                <a:latin typeface="Amasis MT Pro Medium" panose="02040604050005020304" pitchFamily="18" charset="0"/>
              </a:endParaRP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336D4D1A-1604-49F9-8E15-6D6F376B12CE}"/>
                </a:ext>
              </a:extLst>
            </p:cNvPr>
            <p:cNvSpPr/>
            <p:nvPr/>
          </p:nvSpPr>
          <p:spPr>
            <a:xfrm>
              <a:off x="4186077" y="2622884"/>
              <a:ext cx="3558201" cy="14317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(2) the efficiency of US-Fenton process depends on several variables, mainly pH, concentrations of hydrogen peroxide, ferrous ion and cavitation time</a:t>
              </a:r>
              <a:endParaRPr lang="en-GB" dirty="0">
                <a:latin typeface="Amasis MT Pro Medium" panose="02040604050005020304" pitchFamily="18" charset="0"/>
              </a:endParaRP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03FA1C3D-BA14-4BF4-B162-5579918A3C35}"/>
                </a:ext>
              </a:extLst>
            </p:cNvPr>
            <p:cNvSpPr/>
            <p:nvPr/>
          </p:nvSpPr>
          <p:spPr>
            <a:xfrm>
              <a:off x="8282410" y="2622884"/>
              <a:ext cx="2983832" cy="14317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(3) under the optimal conditions it is achieved 94.8% of COD removal and 0.16 VS/TS ratio</a:t>
              </a:r>
              <a:endParaRPr lang="en-GB" dirty="0">
                <a:latin typeface="Amasis MT Pro Medium" panose="02040604050005020304" pitchFamily="18" charset="0"/>
              </a:endParaRPr>
            </a:p>
          </p:txBody>
        </p:sp>
      </p:grp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993BC6D-40D1-42BF-9B76-FC936F35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478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42BE96-C60A-4808-86A3-6E4853EDA3DC}"/>
              </a:ext>
            </a:extLst>
          </p:cNvPr>
          <p:cNvSpPr/>
          <p:nvPr/>
        </p:nvSpPr>
        <p:spPr>
          <a:xfrm>
            <a:off x="411479" y="41148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masis MT Pro Black" panose="02040A04050005020304" pitchFamily="18" charset="0"/>
                <a:ea typeface="+mj-ea"/>
                <a:cs typeface="+mj-cs"/>
              </a:rPr>
              <a:t>Acknowledgements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12747C-C786-4B43-853C-675DB3ED9041}"/>
              </a:ext>
            </a:extLst>
          </p:cNvPr>
          <p:cNvSpPr/>
          <p:nvPr/>
        </p:nvSpPr>
        <p:spPr>
          <a:xfrm>
            <a:off x="411479" y="1537961"/>
            <a:ext cx="4498848" cy="423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masis MT Pro Medium" panose="02040604050005020304" pitchFamily="18" charset="0"/>
              </a:rPr>
              <a:t>The authors thank the North Regional Operational Program (NORTE 2020) and the European Regional Development Fund (ERDF) and express their appreciation for the financial support of the Project </a:t>
            </a:r>
            <a:r>
              <a:rPr lang="en-US" dirty="0" err="1">
                <a:latin typeface="Amasis MT Pro Medium" panose="02040604050005020304" pitchFamily="18" charset="0"/>
              </a:rPr>
              <a:t>AgriFood</a:t>
            </a:r>
            <a:r>
              <a:rPr lang="en-US" dirty="0">
                <a:latin typeface="Amasis MT Pro Medium" panose="02040604050005020304" pitchFamily="18" charset="0"/>
              </a:rPr>
              <a:t> XXI, operation nº NORTE-01-0145-FEDER-000041, and to the </a:t>
            </a:r>
            <a:r>
              <a:rPr lang="en-US" dirty="0" err="1">
                <a:latin typeface="Amasis MT Pro Medium" panose="02040604050005020304" pitchFamily="18" charset="0"/>
              </a:rPr>
              <a:t>Fundação</a:t>
            </a:r>
            <a:r>
              <a:rPr lang="en-US" dirty="0">
                <a:latin typeface="Amasis MT Pro Medium" panose="02040604050005020304" pitchFamily="18" charset="0"/>
              </a:rPr>
              <a:t> para a </a:t>
            </a:r>
            <a:r>
              <a:rPr lang="en-US" dirty="0" err="1">
                <a:latin typeface="Amasis MT Pro Medium" panose="02040604050005020304" pitchFamily="18" charset="0"/>
              </a:rPr>
              <a:t>Ciência</a:t>
            </a:r>
            <a:r>
              <a:rPr lang="en-US" dirty="0">
                <a:latin typeface="Amasis MT Pro Medium" panose="02040604050005020304" pitchFamily="18" charset="0"/>
              </a:rPr>
              <a:t> e a </a:t>
            </a:r>
            <a:r>
              <a:rPr lang="en-US" dirty="0" err="1">
                <a:latin typeface="Amasis MT Pro Medium" panose="02040604050005020304" pitchFamily="18" charset="0"/>
              </a:rPr>
              <a:t>Tecnologia</a:t>
            </a:r>
            <a:r>
              <a:rPr lang="en-US" dirty="0">
                <a:latin typeface="Amasis MT Pro Medium" panose="02040604050005020304" pitchFamily="18" charset="0"/>
              </a:rPr>
              <a:t> (FCT) for the financial support provided to CQVR through UIDB/00616/2020. Ana R. Teixeira also thanks the FCT for the financial support provided through the Bolsa de </a:t>
            </a:r>
            <a:r>
              <a:rPr lang="en-US" dirty="0" err="1">
                <a:latin typeface="Amasis MT Pro Medium" panose="02040604050005020304" pitchFamily="18" charset="0"/>
              </a:rPr>
              <a:t>Doutoramento</a:t>
            </a:r>
            <a:r>
              <a:rPr lang="en-US" dirty="0">
                <a:latin typeface="Amasis MT Pro Medium" panose="02040604050005020304" pitchFamily="18" charset="0"/>
              </a:rPr>
              <a:t> UI/BD/150847/2020.</a:t>
            </a:r>
          </a:p>
        </p:txBody>
      </p:sp>
      <p:pic>
        <p:nvPicPr>
          <p:cNvPr id="5" name="Imagem 4" descr="Uma imagem com pessoa, exterior, grupo, pessoas&#10;&#10;Descrição gerada automaticamente">
            <a:extLst>
              <a:ext uri="{FF2B5EF4-FFF2-40B4-BE49-F238E27FC236}">
                <a16:creationId xmlns:a16="http://schemas.microsoft.com/office/drawing/2014/main" id="{9A14ACA0-83AC-4011-BCC1-920F7F6A2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2" r="23625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E26266-07A3-4A7F-A81D-51F9F316D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9" y="6005966"/>
            <a:ext cx="4992083" cy="533636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0BC1EE8-F46C-4CEF-864C-783773C9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2A4A-2622-4BB8-AAFB-E31D7D7122D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439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D224AD2-C5F4-432F-9211-C049E1808D2E}"/>
              </a:ext>
            </a:extLst>
          </p:cNvPr>
          <p:cNvSpPr/>
          <p:nvPr/>
        </p:nvSpPr>
        <p:spPr>
          <a:xfrm>
            <a:off x="1409700" y="1674189"/>
            <a:ext cx="9372600" cy="3019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81F8D8-1318-4BF4-8AA9-C1A5541B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8" y="243715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Amasis MT Pro Black" panose="02040A04050005020304" pitchFamily="18" charset="0"/>
              </a:rPr>
              <a:t>Thank you for your attention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58E86AE-57C5-4A56-B697-4E36A447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926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1D656-7330-45D9-8295-BCB35E19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Amasis MT Pro Medium" panose="020406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Introduction</a:t>
            </a:r>
            <a:r>
              <a:rPr lang="pt-PT" sz="3200" dirty="0">
                <a:latin typeface="Amasis MT Pro Medium" panose="02040604050005020304" pitchFamily="18" charset="0"/>
              </a:rPr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6EA7FF-425C-46A0-B5FA-2F810ECE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53" y="305388"/>
            <a:ext cx="624894" cy="579170"/>
          </a:xfrm>
          <a:prstGeom prst="ellipse">
            <a:avLst/>
          </a:prstGeom>
        </p:spPr>
      </p:pic>
      <p:sp>
        <p:nvSpPr>
          <p:cNvPr id="13" name="Fluxograma: Terminador 12">
            <a:extLst>
              <a:ext uri="{FF2B5EF4-FFF2-40B4-BE49-F238E27FC236}">
                <a16:creationId xmlns:a16="http://schemas.microsoft.com/office/drawing/2014/main" id="{75E9EB1C-5FAE-4CDD-BFA5-E4E2E3BBE4F1}"/>
              </a:ext>
            </a:extLst>
          </p:cNvPr>
          <p:cNvSpPr/>
          <p:nvPr/>
        </p:nvSpPr>
        <p:spPr>
          <a:xfrm>
            <a:off x="681132" y="1077660"/>
            <a:ext cx="5917357" cy="79779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Municipal wastewater treatment produces significant volumes of sludge</a:t>
            </a:r>
            <a:endParaRPr lang="en-GB" sz="1400" dirty="0">
              <a:latin typeface="Amasis MT Pro Medium" panose="02040604050005020304" pitchFamily="18" charset="0"/>
            </a:endParaRPr>
          </a:p>
        </p:txBody>
      </p:sp>
      <p:pic>
        <p:nvPicPr>
          <p:cNvPr id="1026" name="Picture 2" descr="The production of sewage sludge in selected countries of EU; source: own elaboration based on: Eurostat [2020]">
            <a:extLst>
              <a:ext uri="{FF2B5EF4-FFF2-40B4-BE49-F238E27FC236}">
                <a16:creationId xmlns:a16="http://schemas.microsoft.com/office/drawing/2014/main" id="{CBBFB7F4-A355-45E1-BA77-B3AD35EA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2" y="767053"/>
            <a:ext cx="4257675" cy="32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F4617CB8-199F-4D01-9EBA-FC5B02C7043C}"/>
              </a:ext>
            </a:extLst>
          </p:cNvPr>
          <p:cNvSpPr txBox="1"/>
          <p:nvPr/>
        </p:nvSpPr>
        <p:spPr>
          <a:xfrm>
            <a:off x="6913982" y="305388"/>
            <a:ext cx="457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masis MT Pro Medium" panose="02040604050005020304" pitchFamily="18" charset="0"/>
              </a:rPr>
              <a:t>The production of sewage sludge in selected countries of EU</a:t>
            </a:r>
          </a:p>
          <a:p>
            <a:r>
              <a:rPr lang="en-US" sz="1200" dirty="0">
                <a:latin typeface="Amasis MT Pro Medium" panose="02040604050005020304" pitchFamily="18" charset="0"/>
              </a:rPr>
              <a:t>Source: [1]</a:t>
            </a:r>
            <a:endParaRPr lang="en-GB" sz="1200" dirty="0">
              <a:latin typeface="Amasis MT Pro Medium" panose="020406040500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DC0D118-923C-4EDA-806B-0C94F5818580}"/>
              </a:ext>
            </a:extLst>
          </p:cNvPr>
          <p:cNvSpPr txBox="1"/>
          <p:nvPr/>
        </p:nvSpPr>
        <p:spPr>
          <a:xfrm>
            <a:off x="6151789" y="6140906"/>
            <a:ext cx="609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1     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Ghacha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A,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Ammari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M, Ben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Allal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L. (2020)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Sustainable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sewage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sludge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management in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Morocco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: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Constraints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and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solutions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. </a:t>
            </a:r>
            <a:r>
              <a:rPr lang="pt-PT" sz="1100" i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J. </a:t>
            </a:r>
            <a:r>
              <a:rPr lang="pt-PT" sz="1100" i="1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Water</a:t>
            </a:r>
            <a:r>
              <a:rPr lang="pt-PT" sz="1100" i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L. </a:t>
            </a:r>
            <a:r>
              <a:rPr lang="pt-PT" sz="1100" i="1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Dev</a:t>
            </a:r>
            <a:r>
              <a:rPr lang="pt-PT" sz="1100" i="1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.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, 46(</a:t>
            </a:r>
            <a:r>
              <a:rPr lang="pt-PT" sz="11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October</a:t>
            </a:r>
            <a:r>
              <a:rPr lang="pt-PT" sz="11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), 71–83.</a:t>
            </a:r>
            <a:endParaRPr lang="en-GB"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732568-24D5-4FC2-87C3-169E78A5C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5" y="2610733"/>
            <a:ext cx="5671427" cy="33248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5DCB38-57D0-4924-B1DD-4EBDF6545C71}"/>
              </a:ext>
            </a:extLst>
          </p:cNvPr>
          <p:cNvSpPr txBox="1"/>
          <p:nvPr/>
        </p:nvSpPr>
        <p:spPr>
          <a:xfrm>
            <a:off x="1202094" y="2290050"/>
            <a:ext cx="489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masis MT Pro Medium" panose="02040604050005020304" pitchFamily="18" charset="0"/>
              </a:rPr>
              <a:t>Municipal wastewater treatment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A44C57-6651-4CAF-97F6-2730A0EB0CD4}"/>
              </a:ext>
            </a:extLst>
          </p:cNvPr>
          <p:cNvSpPr/>
          <p:nvPr/>
        </p:nvSpPr>
        <p:spPr>
          <a:xfrm>
            <a:off x="5624245" y="4292993"/>
            <a:ext cx="940401" cy="7053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A13FF7-2FA1-44E3-91FD-6CF24572CF97}"/>
              </a:ext>
            </a:extLst>
          </p:cNvPr>
          <p:cNvSpPr/>
          <p:nvPr/>
        </p:nvSpPr>
        <p:spPr>
          <a:xfrm>
            <a:off x="1317665" y="5316192"/>
            <a:ext cx="940401" cy="7053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78D06D-3EA1-4A6F-880E-A5EC7B78E96E}"/>
              </a:ext>
            </a:extLst>
          </p:cNvPr>
          <p:cNvSpPr txBox="1"/>
          <p:nvPr/>
        </p:nvSpPr>
        <p:spPr>
          <a:xfrm>
            <a:off x="6848607" y="4553339"/>
            <a:ext cx="4323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These sludges contains, normally, high values of organic matter, macronutrients and micronutrients and can also contain high conten</a:t>
            </a:r>
            <a:r>
              <a:rPr lang="en-US" sz="1200" dirty="0">
                <a:solidFill>
                  <a:srgbClr val="000000"/>
                </a:solidFill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in metals and pathogenic microorganisms.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Therefore, they need the right treatment so they can be reused and don’t constitute a threat to the environment.</a:t>
            </a:r>
            <a:endParaRPr lang="en-GB" sz="1200" dirty="0">
              <a:latin typeface="Amasis MT Pro Medium" panose="02040604050005020304" pitchFamily="18" charset="0"/>
            </a:endParaRPr>
          </a:p>
          <a:p>
            <a:endParaRPr lang="en-GB" dirty="0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48137D19-6FFD-4B79-AACD-7F7523BA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1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1D656-7330-45D9-8295-BCB35E19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Amasis MT Pro Medium" panose="020406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Introduction</a:t>
            </a:r>
            <a:r>
              <a:rPr lang="pt-PT" sz="3200" dirty="0">
                <a:latin typeface="Amasis MT Pro Medium" panose="02040604050005020304" pitchFamily="18" charset="0"/>
              </a:rPr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A04C50-642F-4A11-B259-9C5322E4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406"/>
            <a:ext cx="10515600" cy="29798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PT" sz="7200" dirty="0" err="1">
                <a:latin typeface="Amasis MT Pro Medium" panose="02040604050005020304" pitchFamily="18" charset="0"/>
              </a:rPr>
              <a:t>Advanced</a:t>
            </a:r>
            <a:r>
              <a:rPr lang="pt-PT" sz="7200" dirty="0">
                <a:latin typeface="Amasis MT Pro Medium" panose="02040604050005020304" pitchFamily="18" charset="0"/>
              </a:rPr>
              <a:t> oxidation processes (AOPs)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pt-PT" sz="1800" dirty="0">
              <a:latin typeface="Amasis MT Pro Medium" panose="020406040500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6EA7FF-425C-46A0-B5FA-2F810ECE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53" y="305388"/>
            <a:ext cx="624894" cy="579170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B91D89-B7FD-45F9-953C-258C6B510066}"/>
                  </a:ext>
                </a:extLst>
              </p:cNvPr>
              <p:cNvSpPr txBox="1"/>
              <p:nvPr/>
            </p:nvSpPr>
            <p:spPr>
              <a:xfrm>
                <a:off x="838200" y="1511559"/>
                <a:ext cx="10515600" cy="101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AOPs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are methods that generate radicals, such as hydroxyl radicals (HO</a:t>
                </a:r>
                <a:r>
                  <a:rPr lang="en-US" sz="1800" baseline="30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1800" baseline="30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), with high oxidizing power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sSup>
                          <m:sSupPr>
                            <m:ctrlPr>
                              <a:rPr lang="pt-PT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6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HO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6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•</m:t>
                            </m:r>
                          </m:sup>
                        </m:sSup>
                      </m:sub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º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2.80 V)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that reduces contaminated organic composites and can be used to water and soil treatment. </a:t>
                </a:r>
                <a:endParaRPr lang="pt-PT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B91D89-B7FD-45F9-953C-258C6B51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559"/>
                <a:ext cx="10515600" cy="1010277"/>
              </a:xfrm>
              <a:prstGeom prst="rect">
                <a:avLst/>
              </a:prstGeom>
              <a:blipFill>
                <a:blip r:embed="rId3"/>
                <a:stretch>
                  <a:fillRect l="-522" t="-3614" r="-464" b="-78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eta: Movimento Para a Direita 57">
            <a:extLst>
              <a:ext uri="{FF2B5EF4-FFF2-40B4-BE49-F238E27FC236}">
                <a16:creationId xmlns:a16="http://schemas.microsoft.com/office/drawing/2014/main" id="{DC9B42E6-F650-4236-A973-CE1461D90705}"/>
              </a:ext>
            </a:extLst>
          </p:cNvPr>
          <p:cNvSpPr/>
          <p:nvPr/>
        </p:nvSpPr>
        <p:spPr>
          <a:xfrm>
            <a:off x="4527025" y="2938945"/>
            <a:ext cx="1197859" cy="539399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57743639-FD26-472A-B436-90885FBB7A15}"/>
                  </a:ext>
                </a:extLst>
              </p:cNvPr>
              <p:cNvSpPr txBox="1"/>
              <p:nvPr/>
            </p:nvSpPr>
            <p:spPr>
              <a:xfrm>
                <a:off x="5908180" y="2909334"/>
                <a:ext cx="5344886" cy="78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400" dirty="0">
                    <a:latin typeface="Amasis MT Pro Medium" panose="02040604050005020304" pitchFamily="18" charset="0"/>
                  </a:rPr>
                  <a:t>The Fenton </a:t>
                </a:r>
                <a:r>
                  <a:rPr lang="pt-PT" sz="1400" dirty="0" err="1">
                    <a:latin typeface="Amasis MT Pro Medium" panose="02040604050005020304" pitchFamily="18" charset="0"/>
                  </a:rPr>
                  <a:t>reaction</a:t>
                </a:r>
                <a:r>
                  <a:rPr lang="pt-PT" sz="1400" dirty="0">
                    <a:latin typeface="Amasis MT Pro Medium" panose="02040604050005020304" pitchFamily="18" charset="0"/>
                  </a:rPr>
                  <a:t> </a:t>
                </a:r>
                <a:r>
                  <a:rPr lang="pt-PT" sz="1400" dirty="0" err="1">
                    <a:latin typeface="Amasis MT Pro Medium" panose="02040604050005020304" pitchFamily="18" charset="0"/>
                  </a:rPr>
                  <a:t>produces</a:t>
                </a:r>
                <a:r>
                  <a:rPr lang="pt-PT" sz="1400" dirty="0">
                    <a:latin typeface="Amasis MT Pro Medium" panose="02040604050005020304" pitchFamily="18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HO</a:t>
                </a:r>
                <a:r>
                  <a:rPr lang="en-US" sz="1400" baseline="30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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radicals through the interaction </a:t>
                </a:r>
                <a:r>
                  <a:rPr lang="pt-PT" sz="1400" dirty="0">
                    <a:latin typeface="Amasis MT Pro Medium" panose="02040604050005020304" pitchFamily="18" charset="0"/>
                  </a:rPr>
                  <a:t> </a:t>
                </a:r>
                <a:r>
                  <a:rPr lang="en-GB" sz="1400" dirty="0">
                    <a:latin typeface="Amasis MT Pro Medium" panose="02040604050005020304" pitchFamily="18" charset="0"/>
                  </a:rPr>
                  <a:t>between</a:t>
                </a:r>
                <a:r>
                  <a:rPr lang="pt-PT" sz="1400" dirty="0">
                    <a:latin typeface="Amasis MT Pro Medium" panose="02040604050005020304" pitchFamily="18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ferrous 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Fe</m:t>
                        </m:r>
                      </m:e>
                      <m:sup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and hydrogen peroxide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400">
                            <a:solidFill>
                              <a:srgbClr val="000000"/>
                            </a:solidFill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1400" dirty="0">
                    <a:latin typeface="Amasis MT Pro Medium" panose="020406040500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57743639-FD26-472A-B436-90885FBB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80" y="2909334"/>
                <a:ext cx="5344886" cy="786818"/>
              </a:xfrm>
              <a:prstGeom prst="rect">
                <a:avLst/>
              </a:prstGeom>
              <a:blipFill>
                <a:blip r:embed="rId4"/>
                <a:stretch>
                  <a:fillRect l="-342" t="-775" r="-342" b="-6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Imagem 62">
            <a:extLst>
              <a:ext uri="{FF2B5EF4-FFF2-40B4-BE49-F238E27FC236}">
                <a16:creationId xmlns:a16="http://schemas.microsoft.com/office/drawing/2014/main" id="{6FC593D3-F357-4A2F-8D30-E5055E39C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9197"/>
            <a:ext cx="3633248" cy="340317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7738DC-2B0B-4C0E-A7A2-AE457308E9B4}"/>
              </a:ext>
            </a:extLst>
          </p:cNvPr>
          <p:cNvSpPr txBox="1"/>
          <p:nvPr/>
        </p:nvSpPr>
        <p:spPr>
          <a:xfrm>
            <a:off x="6008914" y="5812669"/>
            <a:ext cx="5620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is a complex mechanism because the reaction depends on several factors, such as the pH, H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concentration, Fe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concentration, etc</a:t>
            </a:r>
            <a:r>
              <a:rPr lang="en-US" sz="1400" dirty="0">
                <a:solidFill>
                  <a:srgbClr val="000000"/>
                </a:solidFill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1400" dirty="0">
              <a:latin typeface="Amasis MT Pro Medium" panose="02040604050005020304" pitchFamily="18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015CA4A-15BB-489C-B4E1-065EC564702C}"/>
              </a:ext>
            </a:extLst>
          </p:cNvPr>
          <p:cNvGrpSpPr/>
          <p:nvPr/>
        </p:nvGrpSpPr>
        <p:grpSpPr>
          <a:xfrm>
            <a:off x="5780462" y="3900967"/>
            <a:ext cx="5848938" cy="1620506"/>
            <a:chOff x="5780462" y="3679135"/>
            <a:chExt cx="5848938" cy="1620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8394C5F8-B0B3-40E2-B85E-A5D1A65B2D21}"/>
                    </a:ext>
                  </a:extLst>
                </p:cNvPr>
                <p:cNvSpPr/>
                <p:nvPr/>
              </p:nvSpPr>
              <p:spPr>
                <a:xfrm>
                  <a:off x="5780462" y="3679135"/>
                  <a:ext cx="5472604" cy="1020976"/>
                </a:xfrm>
                <a:custGeom>
                  <a:avLst/>
                  <a:gdLst>
                    <a:gd name="connsiteX0" fmla="*/ 535053 w 3875752"/>
                    <a:gd name="connsiteY0" fmla="*/ 1586242 h 1961380"/>
                    <a:gd name="connsiteX1" fmla="*/ 21870 w 3875752"/>
                    <a:gd name="connsiteY1" fmla="*/ 587866 h 1961380"/>
                    <a:gd name="connsiteX2" fmla="*/ 1309494 w 3875752"/>
                    <a:gd name="connsiteY2" fmla="*/ 65352 h 1961380"/>
                    <a:gd name="connsiteX3" fmla="*/ 2513143 w 3875752"/>
                    <a:gd name="connsiteY3" fmla="*/ 93344 h 1961380"/>
                    <a:gd name="connsiteX4" fmla="*/ 3474196 w 3875752"/>
                    <a:gd name="connsiteY4" fmla="*/ 839793 h 1961380"/>
                    <a:gd name="connsiteX5" fmla="*/ 3875412 w 3875752"/>
                    <a:gd name="connsiteY5" fmla="*/ 1427621 h 1961380"/>
                    <a:gd name="connsiteX6" fmla="*/ 3418212 w 3875752"/>
                    <a:gd name="connsiteY6" fmla="*/ 1866160 h 1961380"/>
                    <a:gd name="connsiteX7" fmla="*/ 2111927 w 3875752"/>
                    <a:gd name="connsiteY7" fmla="*/ 1474274 h 1961380"/>
                    <a:gd name="connsiteX8" fmla="*/ 1010914 w 3875752"/>
                    <a:gd name="connsiteY8" fmla="*/ 1959466 h 1961380"/>
                    <a:gd name="connsiteX9" fmla="*/ 535053 w 3875752"/>
                    <a:gd name="connsiteY9" fmla="*/ 1586242 h 196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5752" h="1961380">
                      <a:moveTo>
                        <a:pt x="535053" y="1586242"/>
                      </a:moveTo>
                      <a:cubicBezTo>
                        <a:pt x="370212" y="1357642"/>
                        <a:pt x="-107204" y="841348"/>
                        <a:pt x="21870" y="587866"/>
                      </a:cubicBezTo>
                      <a:cubicBezTo>
                        <a:pt x="150943" y="334384"/>
                        <a:pt x="894282" y="147772"/>
                        <a:pt x="1309494" y="65352"/>
                      </a:cubicBezTo>
                      <a:cubicBezTo>
                        <a:pt x="1724706" y="-17068"/>
                        <a:pt x="2152359" y="-35729"/>
                        <a:pt x="2513143" y="93344"/>
                      </a:cubicBezTo>
                      <a:cubicBezTo>
                        <a:pt x="2873927" y="222417"/>
                        <a:pt x="3247151" y="617414"/>
                        <a:pt x="3474196" y="839793"/>
                      </a:cubicBezTo>
                      <a:cubicBezTo>
                        <a:pt x="3701241" y="1062172"/>
                        <a:pt x="3884743" y="1256560"/>
                        <a:pt x="3875412" y="1427621"/>
                      </a:cubicBezTo>
                      <a:cubicBezTo>
                        <a:pt x="3866081" y="1598682"/>
                        <a:pt x="3712126" y="1858385"/>
                        <a:pt x="3418212" y="1866160"/>
                      </a:cubicBezTo>
                      <a:cubicBezTo>
                        <a:pt x="3124298" y="1873935"/>
                        <a:pt x="2513143" y="1458723"/>
                        <a:pt x="2111927" y="1474274"/>
                      </a:cubicBezTo>
                      <a:cubicBezTo>
                        <a:pt x="1710711" y="1489825"/>
                        <a:pt x="1272171" y="1937695"/>
                        <a:pt x="1010914" y="1959466"/>
                      </a:cubicBezTo>
                      <a:cubicBezTo>
                        <a:pt x="749657" y="1981237"/>
                        <a:pt x="699894" y="1814842"/>
                        <a:pt x="535053" y="1586242"/>
                      </a:cubicBezTo>
                      <a:close/>
                    </a:path>
                  </a:pathLst>
                </a:custGeom>
                <a:solidFill>
                  <a:srgbClr val="DEEB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Fe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Fe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OH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+ </m:t>
                        </m:r>
                        <m:sSup>
                          <m:sSup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HO</m:t>
                            </m:r>
                          </m:e>
                          <m:sup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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pt-PT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8394C5F8-B0B3-40E2-B85E-A5D1A65B2D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462" y="3679135"/>
                  <a:ext cx="5472604" cy="1020976"/>
                </a:xfrm>
                <a:custGeom>
                  <a:avLst/>
                  <a:gdLst>
                    <a:gd name="connsiteX0" fmla="*/ 535053 w 3875752"/>
                    <a:gd name="connsiteY0" fmla="*/ 1586242 h 1961380"/>
                    <a:gd name="connsiteX1" fmla="*/ 21870 w 3875752"/>
                    <a:gd name="connsiteY1" fmla="*/ 587866 h 1961380"/>
                    <a:gd name="connsiteX2" fmla="*/ 1309494 w 3875752"/>
                    <a:gd name="connsiteY2" fmla="*/ 65352 h 1961380"/>
                    <a:gd name="connsiteX3" fmla="*/ 2513143 w 3875752"/>
                    <a:gd name="connsiteY3" fmla="*/ 93344 h 1961380"/>
                    <a:gd name="connsiteX4" fmla="*/ 3474196 w 3875752"/>
                    <a:gd name="connsiteY4" fmla="*/ 839793 h 1961380"/>
                    <a:gd name="connsiteX5" fmla="*/ 3875412 w 3875752"/>
                    <a:gd name="connsiteY5" fmla="*/ 1427621 h 1961380"/>
                    <a:gd name="connsiteX6" fmla="*/ 3418212 w 3875752"/>
                    <a:gd name="connsiteY6" fmla="*/ 1866160 h 1961380"/>
                    <a:gd name="connsiteX7" fmla="*/ 2111927 w 3875752"/>
                    <a:gd name="connsiteY7" fmla="*/ 1474274 h 1961380"/>
                    <a:gd name="connsiteX8" fmla="*/ 1010914 w 3875752"/>
                    <a:gd name="connsiteY8" fmla="*/ 1959466 h 1961380"/>
                    <a:gd name="connsiteX9" fmla="*/ 535053 w 3875752"/>
                    <a:gd name="connsiteY9" fmla="*/ 1586242 h 196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5752" h="1961380">
                      <a:moveTo>
                        <a:pt x="535053" y="1586242"/>
                      </a:moveTo>
                      <a:cubicBezTo>
                        <a:pt x="370212" y="1357642"/>
                        <a:pt x="-107204" y="841348"/>
                        <a:pt x="21870" y="587866"/>
                      </a:cubicBezTo>
                      <a:cubicBezTo>
                        <a:pt x="150943" y="334384"/>
                        <a:pt x="894282" y="147772"/>
                        <a:pt x="1309494" y="65352"/>
                      </a:cubicBezTo>
                      <a:cubicBezTo>
                        <a:pt x="1724706" y="-17068"/>
                        <a:pt x="2152359" y="-35729"/>
                        <a:pt x="2513143" y="93344"/>
                      </a:cubicBezTo>
                      <a:cubicBezTo>
                        <a:pt x="2873927" y="222417"/>
                        <a:pt x="3247151" y="617414"/>
                        <a:pt x="3474196" y="839793"/>
                      </a:cubicBezTo>
                      <a:cubicBezTo>
                        <a:pt x="3701241" y="1062172"/>
                        <a:pt x="3884743" y="1256560"/>
                        <a:pt x="3875412" y="1427621"/>
                      </a:cubicBezTo>
                      <a:cubicBezTo>
                        <a:pt x="3866081" y="1598682"/>
                        <a:pt x="3712126" y="1858385"/>
                        <a:pt x="3418212" y="1866160"/>
                      </a:cubicBezTo>
                      <a:cubicBezTo>
                        <a:pt x="3124298" y="1873935"/>
                        <a:pt x="2513143" y="1458723"/>
                        <a:pt x="2111927" y="1474274"/>
                      </a:cubicBezTo>
                      <a:cubicBezTo>
                        <a:pt x="1710711" y="1489825"/>
                        <a:pt x="1272171" y="1937695"/>
                        <a:pt x="1010914" y="1959466"/>
                      </a:cubicBezTo>
                      <a:cubicBezTo>
                        <a:pt x="749657" y="1981237"/>
                        <a:pt x="699894" y="1814842"/>
                        <a:pt x="535053" y="1586242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E29840-761E-4C5C-866E-E99EA6FDD7F7}"/>
                </a:ext>
              </a:extLst>
            </p:cNvPr>
            <p:cNvSpPr/>
            <p:nvPr/>
          </p:nvSpPr>
          <p:spPr>
            <a:xfrm>
              <a:off x="6335487" y="3909527"/>
              <a:ext cx="737118" cy="522514"/>
            </a:xfrm>
            <a:prstGeom prst="ellips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Conexão reta unidirecional 6">
              <a:extLst>
                <a:ext uri="{FF2B5EF4-FFF2-40B4-BE49-F238E27FC236}">
                  <a16:creationId xmlns:a16="http://schemas.microsoft.com/office/drawing/2014/main" id="{11B276D6-66C1-4A37-944F-8F1445460A28}"/>
                </a:ext>
              </a:extLst>
            </p:cNvPr>
            <p:cNvCxnSpPr>
              <a:stCxn id="5" idx="4"/>
            </p:cNvCxnSpPr>
            <p:nvPr/>
          </p:nvCxnSpPr>
          <p:spPr>
            <a:xfrm flipH="1">
              <a:off x="6699380" y="4432041"/>
              <a:ext cx="4666" cy="513183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6F3A4D8-1A0C-44C0-91AD-5648773BD162}"/>
                </a:ext>
              </a:extLst>
            </p:cNvPr>
            <p:cNvSpPr txBox="1"/>
            <p:nvPr/>
          </p:nvSpPr>
          <p:spPr>
            <a:xfrm>
              <a:off x="6271727" y="4980581"/>
              <a:ext cx="855306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masis MT Pro Medium" panose="02040604050005020304" pitchFamily="18" charset="0"/>
                </a:rPr>
                <a:t>Catalyst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93B6E2-8F89-47F7-A698-2E5F6DDEADF4}"/>
                </a:ext>
              </a:extLst>
            </p:cNvPr>
            <p:cNvSpPr/>
            <p:nvPr/>
          </p:nvSpPr>
          <p:spPr>
            <a:xfrm>
              <a:off x="7195459" y="3916917"/>
              <a:ext cx="791398" cy="522514"/>
            </a:xfrm>
            <a:prstGeom prst="ellips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id="{D1656F6D-E709-447B-B519-B9EAE56DF253}"/>
                </a:ext>
              </a:extLst>
            </p:cNvPr>
            <p:cNvCxnSpPr/>
            <p:nvPr/>
          </p:nvCxnSpPr>
          <p:spPr>
            <a:xfrm flipH="1">
              <a:off x="7635405" y="4443519"/>
              <a:ext cx="4666" cy="513183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71E8902-225D-4210-B67F-8C38216BFCED}"/>
                </a:ext>
              </a:extLst>
            </p:cNvPr>
            <p:cNvSpPr txBox="1"/>
            <p:nvPr/>
          </p:nvSpPr>
          <p:spPr>
            <a:xfrm>
              <a:off x="7207752" y="4980581"/>
              <a:ext cx="855306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masis MT Pro Medium" panose="02040604050005020304" pitchFamily="18" charset="0"/>
                </a:rPr>
                <a:t>Oxidant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7BA711-0BEB-4CC0-BD39-A323F67AF78C}"/>
                </a:ext>
              </a:extLst>
            </p:cNvPr>
            <p:cNvSpPr/>
            <p:nvPr/>
          </p:nvSpPr>
          <p:spPr>
            <a:xfrm>
              <a:off x="9840863" y="3972782"/>
              <a:ext cx="604757" cy="522514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Conexão reta unidirecional 19">
              <a:extLst>
                <a:ext uri="{FF2B5EF4-FFF2-40B4-BE49-F238E27FC236}">
                  <a16:creationId xmlns:a16="http://schemas.microsoft.com/office/drawing/2014/main" id="{C13E6157-23D8-453F-8E90-B4F985067169}"/>
                </a:ext>
              </a:extLst>
            </p:cNvPr>
            <p:cNvCxnSpPr/>
            <p:nvPr/>
          </p:nvCxnSpPr>
          <p:spPr>
            <a:xfrm flipH="1">
              <a:off x="10143241" y="4467398"/>
              <a:ext cx="4666" cy="513183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CBFDCA3-092F-4E03-99FF-3748B28692CE}"/>
                </a:ext>
              </a:extLst>
            </p:cNvPr>
            <p:cNvSpPr txBox="1"/>
            <p:nvPr/>
          </p:nvSpPr>
          <p:spPr>
            <a:xfrm>
              <a:off x="9326468" y="4991864"/>
              <a:ext cx="2302932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masis MT Pro Medium" panose="02040604050005020304" pitchFamily="18" charset="0"/>
                </a:rPr>
                <a:t>High oxidizing power </a:t>
              </a:r>
            </a:p>
          </p:txBody>
        </p:sp>
      </p:grp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83D7A55-C67C-4F33-9042-BE188D9B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99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1D656-7330-45D9-8295-BCB35E19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Amasis MT Pro Medium" panose="020406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Introduction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6EA7FF-425C-46A0-B5FA-2F810ECE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753" y="305388"/>
            <a:ext cx="624894" cy="579170"/>
          </a:xfrm>
          <a:prstGeom prst="ellipse">
            <a:avLst/>
          </a:prstGeom>
        </p:spPr>
      </p:pic>
      <p:sp>
        <p:nvSpPr>
          <p:cNvPr id="58" name="Seta: Movimento Para a Direita 57">
            <a:extLst>
              <a:ext uri="{FF2B5EF4-FFF2-40B4-BE49-F238E27FC236}">
                <a16:creationId xmlns:a16="http://schemas.microsoft.com/office/drawing/2014/main" id="{DC9B42E6-F650-4236-A973-CE1461D90705}"/>
              </a:ext>
            </a:extLst>
          </p:cNvPr>
          <p:cNvSpPr/>
          <p:nvPr/>
        </p:nvSpPr>
        <p:spPr>
          <a:xfrm>
            <a:off x="4276352" y="3658582"/>
            <a:ext cx="943862" cy="509721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8CECE7D-119C-4E40-A7E1-BAC90B048E22}"/>
              </a:ext>
            </a:extLst>
          </p:cNvPr>
          <p:cNvSpPr txBox="1"/>
          <p:nvPr/>
        </p:nvSpPr>
        <p:spPr>
          <a:xfrm>
            <a:off x="5405962" y="3721452"/>
            <a:ext cx="631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Under ultrasound radiation, the waves interact with dissolved gases in the water body which leads to acoustic cavitation that can generate short-lived radicals. These phenomena, include the following steps: the formation, growth, and implosive collapse of bubbles.</a:t>
            </a:r>
            <a:endParaRPr lang="pt-PT" sz="1400" dirty="0">
              <a:latin typeface="Amasis MT Pro Medium" panose="02040604050005020304" pitchFamily="18" charset="0"/>
            </a:endParaRPr>
          </a:p>
          <a:p>
            <a:pPr algn="just"/>
            <a:endParaRPr lang="pt-PT" sz="1600" dirty="0">
              <a:latin typeface="Amasis MT Pro Medium" panose="02040604050005020304" pitchFamily="18" charset="0"/>
            </a:endParaRP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729E7758-05A9-4D5E-841D-BD9CD41FE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4" y="1612580"/>
            <a:ext cx="3633248" cy="340317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B07AEA2B-5EE6-4697-AD37-4545CD0B0CFD}"/>
              </a:ext>
            </a:extLst>
          </p:cNvPr>
          <p:cNvGrpSpPr/>
          <p:nvPr/>
        </p:nvGrpSpPr>
        <p:grpSpPr>
          <a:xfrm>
            <a:off x="4327799" y="-1018318"/>
            <a:ext cx="5227900" cy="4676900"/>
            <a:chOff x="5762006" y="-1047937"/>
            <a:chExt cx="5227900" cy="467690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B3B4081-25E3-45D1-9344-FD9E91A7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006" y="-1047937"/>
              <a:ext cx="5227900" cy="4676900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B4499F35-477F-4FBE-BAED-99FF6E50CDA4}"/>
                </a:ext>
              </a:extLst>
            </p:cNvPr>
            <p:cNvSpPr txBox="1"/>
            <p:nvPr/>
          </p:nvSpPr>
          <p:spPr>
            <a:xfrm>
              <a:off x="6096000" y="1381748"/>
              <a:ext cx="1302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masis MT Pro Medium" panose="02040604050005020304" pitchFamily="18" charset="0"/>
                </a:rPr>
                <a:t>High acoustic pressure</a:t>
              </a:r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2A4A682-317D-4384-9508-2C9806C4F683}"/>
                </a:ext>
              </a:extLst>
            </p:cNvPr>
            <p:cNvGrpSpPr/>
            <p:nvPr/>
          </p:nvGrpSpPr>
          <p:grpSpPr>
            <a:xfrm>
              <a:off x="6929120" y="1705838"/>
              <a:ext cx="1828800" cy="608032"/>
              <a:chOff x="7122160" y="2255520"/>
              <a:chExt cx="1828800" cy="608032"/>
            </a:xfrm>
          </p:grpSpPr>
          <p:cxnSp>
            <p:nvCxnSpPr>
              <p:cNvPr id="18" name="Conexão reta 17">
                <a:extLst>
                  <a:ext uri="{FF2B5EF4-FFF2-40B4-BE49-F238E27FC236}">
                    <a16:creationId xmlns:a16="http://schemas.microsoft.com/office/drawing/2014/main" id="{3210E3EB-EAB8-4760-A6BA-D955BF7765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22160" y="2255520"/>
                <a:ext cx="985520" cy="5791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xão reta 61">
                <a:extLst>
                  <a:ext uri="{FF2B5EF4-FFF2-40B4-BE49-F238E27FC236}">
                    <a16:creationId xmlns:a16="http://schemas.microsoft.com/office/drawing/2014/main" id="{5CF3D835-0F05-4A35-BBAF-652A2748F9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22160" y="2255520"/>
                <a:ext cx="1828800" cy="60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C055E47-3D2A-48BC-BA93-23E0B02C92D6}"/>
                </a:ext>
              </a:extLst>
            </p:cNvPr>
            <p:cNvSpPr txBox="1"/>
            <p:nvPr/>
          </p:nvSpPr>
          <p:spPr>
            <a:xfrm>
              <a:off x="8331733" y="2789945"/>
              <a:ext cx="1302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masis MT Pro Medium" panose="02040604050005020304" pitchFamily="18" charset="0"/>
                </a:rPr>
                <a:t>Bubbles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8F0AC59-3F93-4DCF-9B5A-BC4EC06F113E}"/>
                  </a:ext>
                </a:extLst>
              </p:cNvPr>
              <p:cNvSpPr/>
              <p:nvPr/>
            </p:nvSpPr>
            <p:spPr>
              <a:xfrm>
                <a:off x="8361774" y="2199907"/>
                <a:ext cx="3743678" cy="1325562"/>
              </a:xfrm>
              <a:custGeom>
                <a:avLst/>
                <a:gdLst>
                  <a:gd name="connsiteX0" fmla="*/ 4824292 w 5789714"/>
                  <a:gd name="connsiteY0" fmla="*/ 70894 h 1610543"/>
                  <a:gd name="connsiteX1" fmla="*/ 3443362 w 5789714"/>
                  <a:gd name="connsiteY1" fmla="*/ 42903 h 1610543"/>
                  <a:gd name="connsiteX2" fmla="*/ 2491639 w 5789714"/>
                  <a:gd name="connsiteY2" fmla="*/ 5580 h 1610543"/>
                  <a:gd name="connsiteX3" fmla="*/ 1250668 w 5789714"/>
                  <a:gd name="connsiteY3" fmla="*/ 173531 h 1610543"/>
                  <a:gd name="connsiteX4" fmla="*/ 19027 w 5789714"/>
                  <a:gd name="connsiteY4" fmla="*/ 304160 h 1610543"/>
                  <a:gd name="connsiteX5" fmla="*/ 560202 w 5789714"/>
                  <a:gd name="connsiteY5" fmla="*/ 1022617 h 1610543"/>
                  <a:gd name="connsiteX6" fmla="*/ 1343974 w 5789714"/>
                  <a:gd name="connsiteY6" fmla="*/ 1535801 h 1610543"/>
                  <a:gd name="connsiteX7" fmla="*/ 3350056 w 5789714"/>
                  <a:gd name="connsiteY7" fmla="*/ 1199899 h 1610543"/>
                  <a:gd name="connsiteX8" fmla="*/ 5085549 w 5789714"/>
                  <a:gd name="connsiteY8" fmla="*/ 1610445 h 1610543"/>
                  <a:gd name="connsiteX9" fmla="*/ 5608064 w 5789714"/>
                  <a:gd name="connsiteY9" fmla="*/ 1227890 h 1610543"/>
                  <a:gd name="connsiteX10" fmla="*/ 5738692 w 5789714"/>
                  <a:gd name="connsiteY10" fmla="*/ 257507 h 1610543"/>
                  <a:gd name="connsiteX11" fmla="*/ 4824292 w 5789714"/>
                  <a:gd name="connsiteY11" fmla="*/ 70894 h 1610543"/>
                  <a:gd name="connsiteX0" fmla="*/ 4824292 w 5789714"/>
                  <a:gd name="connsiteY0" fmla="*/ 70894 h 1613183"/>
                  <a:gd name="connsiteX1" fmla="*/ 3443362 w 5789714"/>
                  <a:gd name="connsiteY1" fmla="*/ 42903 h 1613183"/>
                  <a:gd name="connsiteX2" fmla="*/ 2491639 w 5789714"/>
                  <a:gd name="connsiteY2" fmla="*/ 5580 h 1613183"/>
                  <a:gd name="connsiteX3" fmla="*/ 1250668 w 5789714"/>
                  <a:gd name="connsiteY3" fmla="*/ 173531 h 1613183"/>
                  <a:gd name="connsiteX4" fmla="*/ 19027 w 5789714"/>
                  <a:gd name="connsiteY4" fmla="*/ 304160 h 1613183"/>
                  <a:gd name="connsiteX5" fmla="*/ 560202 w 5789714"/>
                  <a:gd name="connsiteY5" fmla="*/ 1022617 h 1613183"/>
                  <a:gd name="connsiteX6" fmla="*/ 1343974 w 5789714"/>
                  <a:gd name="connsiteY6" fmla="*/ 1535801 h 1613183"/>
                  <a:gd name="connsiteX7" fmla="*/ 3331394 w 5789714"/>
                  <a:gd name="connsiteY7" fmla="*/ 1406154 h 1613183"/>
                  <a:gd name="connsiteX8" fmla="*/ 5085549 w 5789714"/>
                  <a:gd name="connsiteY8" fmla="*/ 1610445 h 1613183"/>
                  <a:gd name="connsiteX9" fmla="*/ 5608064 w 5789714"/>
                  <a:gd name="connsiteY9" fmla="*/ 1227890 h 1613183"/>
                  <a:gd name="connsiteX10" fmla="*/ 5738692 w 5789714"/>
                  <a:gd name="connsiteY10" fmla="*/ 257507 h 1613183"/>
                  <a:gd name="connsiteX11" fmla="*/ 4824292 w 5789714"/>
                  <a:gd name="connsiteY11" fmla="*/ 70894 h 1613183"/>
                  <a:gd name="connsiteX0" fmla="*/ 4264548 w 5229970"/>
                  <a:gd name="connsiteY0" fmla="*/ 70894 h 1613183"/>
                  <a:gd name="connsiteX1" fmla="*/ 2883618 w 5229970"/>
                  <a:gd name="connsiteY1" fmla="*/ 42903 h 1613183"/>
                  <a:gd name="connsiteX2" fmla="*/ 1931895 w 5229970"/>
                  <a:gd name="connsiteY2" fmla="*/ 5580 h 1613183"/>
                  <a:gd name="connsiteX3" fmla="*/ 690924 w 5229970"/>
                  <a:gd name="connsiteY3" fmla="*/ 173531 h 1613183"/>
                  <a:gd name="connsiteX4" fmla="*/ 458 w 5229970"/>
                  <a:gd name="connsiteY4" fmla="*/ 1022617 h 1613183"/>
                  <a:gd name="connsiteX5" fmla="*/ 784230 w 5229970"/>
                  <a:gd name="connsiteY5" fmla="*/ 1535801 h 1613183"/>
                  <a:gd name="connsiteX6" fmla="*/ 2771650 w 5229970"/>
                  <a:gd name="connsiteY6" fmla="*/ 1406154 h 1613183"/>
                  <a:gd name="connsiteX7" fmla="*/ 4525805 w 5229970"/>
                  <a:gd name="connsiteY7" fmla="*/ 1610445 h 1613183"/>
                  <a:gd name="connsiteX8" fmla="*/ 5048320 w 5229970"/>
                  <a:gd name="connsiteY8" fmla="*/ 1227890 h 1613183"/>
                  <a:gd name="connsiteX9" fmla="*/ 5178948 w 5229970"/>
                  <a:gd name="connsiteY9" fmla="*/ 257507 h 1613183"/>
                  <a:gd name="connsiteX10" fmla="*/ 4264548 w 5229970"/>
                  <a:gd name="connsiteY10" fmla="*/ 70894 h 1613183"/>
                  <a:gd name="connsiteX0" fmla="*/ 4264548 w 5183206"/>
                  <a:gd name="connsiteY0" fmla="*/ 70894 h 1663907"/>
                  <a:gd name="connsiteX1" fmla="*/ 2883618 w 5183206"/>
                  <a:gd name="connsiteY1" fmla="*/ 42903 h 1663907"/>
                  <a:gd name="connsiteX2" fmla="*/ 1931895 w 5183206"/>
                  <a:gd name="connsiteY2" fmla="*/ 5580 h 1663907"/>
                  <a:gd name="connsiteX3" fmla="*/ 690924 w 5183206"/>
                  <a:gd name="connsiteY3" fmla="*/ 173531 h 1663907"/>
                  <a:gd name="connsiteX4" fmla="*/ 458 w 5183206"/>
                  <a:gd name="connsiteY4" fmla="*/ 1022617 h 1663907"/>
                  <a:gd name="connsiteX5" fmla="*/ 784230 w 5183206"/>
                  <a:gd name="connsiteY5" fmla="*/ 1535801 h 1663907"/>
                  <a:gd name="connsiteX6" fmla="*/ 2771650 w 5183206"/>
                  <a:gd name="connsiteY6" fmla="*/ 1406154 h 1663907"/>
                  <a:gd name="connsiteX7" fmla="*/ 4525805 w 5183206"/>
                  <a:gd name="connsiteY7" fmla="*/ 1610445 h 1663907"/>
                  <a:gd name="connsiteX8" fmla="*/ 5178948 w 5183206"/>
                  <a:gd name="connsiteY8" fmla="*/ 257507 h 1663907"/>
                  <a:gd name="connsiteX9" fmla="*/ 4264548 w 5183206"/>
                  <a:gd name="connsiteY9" fmla="*/ 70894 h 166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3206" h="1663907">
                    <a:moveTo>
                      <a:pt x="4264548" y="70894"/>
                    </a:moveTo>
                    <a:cubicBezTo>
                      <a:pt x="3881993" y="35127"/>
                      <a:pt x="3272393" y="53789"/>
                      <a:pt x="2883618" y="42903"/>
                    </a:cubicBezTo>
                    <a:cubicBezTo>
                      <a:pt x="2494843" y="32017"/>
                      <a:pt x="2297344" y="-16191"/>
                      <a:pt x="1931895" y="5580"/>
                    </a:cubicBezTo>
                    <a:cubicBezTo>
                      <a:pt x="1566446" y="27351"/>
                      <a:pt x="1012830" y="4025"/>
                      <a:pt x="690924" y="173531"/>
                    </a:cubicBezTo>
                    <a:cubicBezTo>
                      <a:pt x="369018" y="343037"/>
                      <a:pt x="-15093" y="795572"/>
                      <a:pt x="458" y="1022617"/>
                    </a:cubicBezTo>
                    <a:cubicBezTo>
                      <a:pt x="16009" y="1249662"/>
                      <a:pt x="322365" y="1471878"/>
                      <a:pt x="784230" y="1535801"/>
                    </a:cubicBezTo>
                    <a:cubicBezTo>
                      <a:pt x="1246095" y="1599724"/>
                      <a:pt x="2148054" y="1393713"/>
                      <a:pt x="2771650" y="1406154"/>
                    </a:cubicBezTo>
                    <a:cubicBezTo>
                      <a:pt x="3395246" y="1418595"/>
                      <a:pt x="4124589" y="1801886"/>
                      <a:pt x="4525805" y="1610445"/>
                    </a:cubicBezTo>
                    <a:cubicBezTo>
                      <a:pt x="4927021" y="1419004"/>
                      <a:pt x="5222491" y="514099"/>
                      <a:pt x="5178948" y="257507"/>
                    </a:cubicBezTo>
                    <a:cubicBezTo>
                      <a:pt x="5135405" y="915"/>
                      <a:pt x="4647103" y="106661"/>
                      <a:pt x="4264548" y="70894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 + US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endParaRPr lang="pt-PT" sz="1600" dirty="0">
                  <a:latin typeface="Amasis MT Pro Medium" panose="02040604050005020304" pitchFamily="18" charset="0"/>
                </a:endParaRPr>
              </a:p>
              <a:p>
                <a:pPr algn="ctr"/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US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endParaRPr lang="pt-PT" sz="1600" dirty="0">
                  <a:latin typeface="Amasis MT Pro Medium" panose="02040604050005020304" pitchFamily="18" charset="0"/>
                </a:endParaRPr>
              </a:p>
              <a:p>
                <a:pPr algn="ctr"/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endParaRPr lang="pt-PT" sz="16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8F0AC59-3F93-4DCF-9B5A-BC4EC06F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774" y="2199907"/>
                <a:ext cx="3743678" cy="1325562"/>
              </a:xfrm>
              <a:custGeom>
                <a:avLst/>
                <a:gdLst>
                  <a:gd name="connsiteX0" fmla="*/ 4824292 w 5789714"/>
                  <a:gd name="connsiteY0" fmla="*/ 70894 h 1610543"/>
                  <a:gd name="connsiteX1" fmla="*/ 3443362 w 5789714"/>
                  <a:gd name="connsiteY1" fmla="*/ 42903 h 1610543"/>
                  <a:gd name="connsiteX2" fmla="*/ 2491639 w 5789714"/>
                  <a:gd name="connsiteY2" fmla="*/ 5580 h 1610543"/>
                  <a:gd name="connsiteX3" fmla="*/ 1250668 w 5789714"/>
                  <a:gd name="connsiteY3" fmla="*/ 173531 h 1610543"/>
                  <a:gd name="connsiteX4" fmla="*/ 19027 w 5789714"/>
                  <a:gd name="connsiteY4" fmla="*/ 304160 h 1610543"/>
                  <a:gd name="connsiteX5" fmla="*/ 560202 w 5789714"/>
                  <a:gd name="connsiteY5" fmla="*/ 1022617 h 1610543"/>
                  <a:gd name="connsiteX6" fmla="*/ 1343974 w 5789714"/>
                  <a:gd name="connsiteY6" fmla="*/ 1535801 h 1610543"/>
                  <a:gd name="connsiteX7" fmla="*/ 3350056 w 5789714"/>
                  <a:gd name="connsiteY7" fmla="*/ 1199899 h 1610543"/>
                  <a:gd name="connsiteX8" fmla="*/ 5085549 w 5789714"/>
                  <a:gd name="connsiteY8" fmla="*/ 1610445 h 1610543"/>
                  <a:gd name="connsiteX9" fmla="*/ 5608064 w 5789714"/>
                  <a:gd name="connsiteY9" fmla="*/ 1227890 h 1610543"/>
                  <a:gd name="connsiteX10" fmla="*/ 5738692 w 5789714"/>
                  <a:gd name="connsiteY10" fmla="*/ 257507 h 1610543"/>
                  <a:gd name="connsiteX11" fmla="*/ 4824292 w 5789714"/>
                  <a:gd name="connsiteY11" fmla="*/ 70894 h 1610543"/>
                  <a:gd name="connsiteX0" fmla="*/ 4824292 w 5789714"/>
                  <a:gd name="connsiteY0" fmla="*/ 70894 h 1613183"/>
                  <a:gd name="connsiteX1" fmla="*/ 3443362 w 5789714"/>
                  <a:gd name="connsiteY1" fmla="*/ 42903 h 1613183"/>
                  <a:gd name="connsiteX2" fmla="*/ 2491639 w 5789714"/>
                  <a:gd name="connsiteY2" fmla="*/ 5580 h 1613183"/>
                  <a:gd name="connsiteX3" fmla="*/ 1250668 w 5789714"/>
                  <a:gd name="connsiteY3" fmla="*/ 173531 h 1613183"/>
                  <a:gd name="connsiteX4" fmla="*/ 19027 w 5789714"/>
                  <a:gd name="connsiteY4" fmla="*/ 304160 h 1613183"/>
                  <a:gd name="connsiteX5" fmla="*/ 560202 w 5789714"/>
                  <a:gd name="connsiteY5" fmla="*/ 1022617 h 1613183"/>
                  <a:gd name="connsiteX6" fmla="*/ 1343974 w 5789714"/>
                  <a:gd name="connsiteY6" fmla="*/ 1535801 h 1613183"/>
                  <a:gd name="connsiteX7" fmla="*/ 3331394 w 5789714"/>
                  <a:gd name="connsiteY7" fmla="*/ 1406154 h 1613183"/>
                  <a:gd name="connsiteX8" fmla="*/ 5085549 w 5789714"/>
                  <a:gd name="connsiteY8" fmla="*/ 1610445 h 1613183"/>
                  <a:gd name="connsiteX9" fmla="*/ 5608064 w 5789714"/>
                  <a:gd name="connsiteY9" fmla="*/ 1227890 h 1613183"/>
                  <a:gd name="connsiteX10" fmla="*/ 5738692 w 5789714"/>
                  <a:gd name="connsiteY10" fmla="*/ 257507 h 1613183"/>
                  <a:gd name="connsiteX11" fmla="*/ 4824292 w 5789714"/>
                  <a:gd name="connsiteY11" fmla="*/ 70894 h 1613183"/>
                  <a:gd name="connsiteX0" fmla="*/ 4264548 w 5229970"/>
                  <a:gd name="connsiteY0" fmla="*/ 70894 h 1613183"/>
                  <a:gd name="connsiteX1" fmla="*/ 2883618 w 5229970"/>
                  <a:gd name="connsiteY1" fmla="*/ 42903 h 1613183"/>
                  <a:gd name="connsiteX2" fmla="*/ 1931895 w 5229970"/>
                  <a:gd name="connsiteY2" fmla="*/ 5580 h 1613183"/>
                  <a:gd name="connsiteX3" fmla="*/ 690924 w 5229970"/>
                  <a:gd name="connsiteY3" fmla="*/ 173531 h 1613183"/>
                  <a:gd name="connsiteX4" fmla="*/ 458 w 5229970"/>
                  <a:gd name="connsiteY4" fmla="*/ 1022617 h 1613183"/>
                  <a:gd name="connsiteX5" fmla="*/ 784230 w 5229970"/>
                  <a:gd name="connsiteY5" fmla="*/ 1535801 h 1613183"/>
                  <a:gd name="connsiteX6" fmla="*/ 2771650 w 5229970"/>
                  <a:gd name="connsiteY6" fmla="*/ 1406154 h 1613183"/>
                  <a:gd name="connsiteX7" fmla="*/ 4525805 w 5229970"/>
                  <a:gd name="connsiteY7" fmla="*/ 1610445 h 1613183"/>
                  <a:gd name="connsiteX8" fmla="*/ 5048320 w 5229970"/>
                  <a:gd name="connsiteY8" fmla="*/ 1227890 h 1613183"/>
                  <a:gd name="connsiteX9" fmla="*/ 5178948 w 5229970"/>
                  <a:gd name="connsiteY9" fmla="*/ 257507 h 1613183"/>
                  <a:gd name="connsiteX10" fmla="*/ 4264548 w 5229970"/>
                  <a:gd name="connsiteY10" fmla="*/ 70894 h 1613183"/>
                  <a:gd name="connsiteX0" fmla="*/ 4264548 w 5183206"/>
                  <a:gd name="connsiteY0" fmla="*/ 70894 h 1663907"/>
                  <a:gd name="connsiteX1" fmla="*/ 2883618 w 5183206"/>
                  <a:gd name="connsiteY1" fmla="*/ 42903 h 1663907"/>
                  <a:gd name="connsiteX2" fmla="*/ 1931895 w 5183206"/>
                  <a:gd name="connsiteY2" fmla="*/ 5580 h 1663907"/>
                  <a:gd name="connsiteX3" fmla="*/ 690924 w 5183206"/>
                  <a:gd name="connsiteY3" fmla="*/ 173531 h 1663907"/>
                  <a:gd name="connsiteX4" fmla="*/ 458 w 5183206"/>
                  <a:gd name="connsiteY4" fmla="*/ 1022617 h 1663907"/>
                  <a:gd name="connsiteX5" fmla="*/ 784230 w 5183206"/>
                  <a:gd name="connsiteY5" fmla="*/ 1535801 h 1663907"/>
                  <a:gd name="connsiteX6" fmla="*/ 2771650 w 5183206"/>
                  <a:gd name="connsiteY6" fmla="*/ 1406154 h 1663907"/>
                  <a:gd name="connsiteX7" fmla="*/ 4525805 w 5183206"/>
                  <a:gd name="connsiteY7" fmla="*/ 1610445 h 1663907"/>
                  <a:gd name="connsiteX8" fmla="*/ 5178948 w 5183206"/>
                  <a:gd name="connsiteY8" fmla="*/ 257507 h 1663907"/>
                  <a:gd name="connsiteX9" fmla="*/ 4264548 w 5183206"/>
                  <a:gd name="connsiteY9" fmla="*/ 70894 h 166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3206" h="1663907">
                    <a:moveTo>
                      <a:pt x="4264548" y="70894"/>
                    </a:moveTo>
                    <a:cubicBezTo>
                      <a:pt x="3881993" y="35127"/>
                      <a:pt x="3272393" y="53789"/>
                      <a:pt x="2883618" y="42903"/>
                    </a:cubicBezTo>
                    <a:cubicBezTo>
                      <a:pt x="2494843" y="32017"/>
                      <a:pt x="2297344" y="-16191"/>
                      <a:pt x="1931895" y="5580"/>
                    </a:cubicBezTo>
                    <a:cubicBezTo>
                      <a:pt x="1566446" y="27351"/>
                      <a:pt x="1012830" y="4025"/>
                      <a:pt x="690924" y="173531"/>
                    </a:cubicBezTo>
                    <a:cubicBezTo>
                      <a:pt x="369018" y="343037"/>
                      <a:pt x="-15093" y="795572"/>
                      <a:pt x="458" y="1022617"/>
                    </a:cubicBezTo>
                    <a:cubicBezTo>
                      <a:pt x="16009" y="1249662"/>
                      <a:pt x="322365" y="1471878"/>
                      <a:pt x="784230" y="1535801"/>
                    </a:cubicBezTo>
                    <a:cubicBezTo>
                      <a:pt x="1246095" y="1599724"/>
                      <a:pt x="2148054" y="1393713"/>
                      <a:pt x="2771650" y="1406154"/>
                    </a:cubicBezTo>
                    <a:cubicBezTo>
                      <a:pt x="3395246" y="1418595"/>
                      <a:pt x="4124589" y="1801886"/>
                      <a:pt x="4525805" y="1610445"/>
                    </a:cubicBezTo>
                    <a:cubicBezTo>
                      <a:pt x="4927021" y="1419004"/>
                      <a:pt x="5222491" y="514099"/>
                      <a:pt x="5178948" y="257507"/>
                    </a:cubicBezTo>
                    <a:cubicBezTo>
                      <a:pt x="5135405" y="915"/>
                      <a:pt x="4647103" y="106661"/>
                      <a:pt x="4264548" y="70894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C6DD04C-3DC9-4667-9865-6535BFCB4BB3}"/>
                  </a:ext>
                </a:extLst>
              </p:cNvPr>
              <p:cNvSpPr txBox="1"/>
              <p:nvPr/>
            </p:nvSpPr>
            <p:spPr>
              <a:xfrm>
                <a:off x="630016" y="5231644"/>
                <a:ext cx="11087677" cy="9884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Ultrasound-Fenton (US-Fenton)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is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combination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of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these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two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pt-PT" sz="1400" dirty="0" err="1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methods</a:t>
                </a:r>
                <a:r>
                  <a:rPr lang="pt-PT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addition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chemeClr val="tx1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400">
                            <a:solidFill>
                              <a:schemeClr val="tx1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radical production, the application of </a:t>
                </a:r>
                <a:r>
                  <a:rPr lang="en-US" sz="1400" dirty="0">
                    <a:solidFill>
                      <a:schemeClr val="tx1"/>
                    </a:solidFill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ultrasounds</a:t>
                </a:r>
                <a:r>
                  <a:rPr lang="en-US" sz="1400" dirty="0">
                    <a:solidFill>
                      <a:schemeClr val="tx1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allows the regeneration of the ferric iron to ferrous iron, increasing the kinetic rate of the Fenton process.</a:t>
                </a:r>
              </a:p>
              <a:p>
                <a:pPr algn="just"/>
                <a:endParaRPr lang="en-US" sz="1400" dirty="0">
                  <a:solidFill>
                    <a:schemeClr val="tx1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FeHOO</a:t>
                </a:r>
                <a:r>
                  <a:rPr lang="en-US" sz="1400" baseline="30000" dirty="0"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2+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 US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→ Fe</a:t>
                </a:r>
                <a:r>
                  <a:rPr lang="en-US" sz="1600" baseline="300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2+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•</m:t>
                        </m:r>
                      </m:sup>
                    </m:sSup>
                  </m:oMath>
                </a14:m>
                <a:endParaRPr lang="pt-PT" sz="1400" dirty="0">
                  <a:solidFill>
                    <a:schemeClr val="tx1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C6DD04C-3DC9-4667-9865-6535BFCB4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6" y="5231644"/>
                <a:ext cx="11087677" cy="988412"/>
              </a:xfrm>
              <a:prstGeom prst="rect">
                <a:avLst/>
              </a:prstGeom>
              <a:blipFill>
                <a:blip r:embed="rId6"/>
                <a:stretch>
                  <a:fillRect l="-165" t="-617" r="-165" b="-74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94988B3-C4DE-40E1-802D-7B03B86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98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7B34EAB-13B3-4922-93EE-334D5ACE812F}"/>
              </a:ext>
            </a:extLst>
          </p:cNvPr>
          <p:cNvGrpSpPr/>
          <p:nvPr/>
        </p:nvGrpSpPr>
        <p:grpSpPr>
          <a:xfrm>
            <a:off x="115865" y="1684750"/>
            <a:ext cx="11960270" cy="4555299"/>
            <a:chOff x="-1730677" y="805841"/>
            <a:chExt cx="11960270" cy="4555299"/>
          </a:xfrm>
        </p:grpSpPr>
        <p:pic>
          <p:nvPicPr>
            <p:cNvPr id="20" name="Gráfico 19" descr="Alvo com preenchimento sólido">
              <a:extLst>
                <a:ext uri="{FF2B5EF4-FFF2-40B4-BE49-F238E27FC236}">
                  <a16:creationId xmlns:a16="http://schemas.microsoft.com/office/drawing/2014/main" id="{86AA254F-EC50-4CCE-8D7D-7A8867CF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730677" y="805841"/>
              <a:ext cx="4555299" cy="4555299"/>
            </a:xfrm>
            <a:prstGeom prst="rect">
              <a:avLst/>
            </a:prstGeom>
          </p:spPr>
        </p:pic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FC30A4FE-A251-4F59-B04D-A638209A08AA}"/>
                </a:ext>
              </a:extLst>
            </p:cNvPr>
            <p:cNvSpPr/>
            <p:nvPr/>
          </p:nvSpPr>
          <p:spPr>
            <a:xfrm>
              <a:off x="2732767" y="1691014"/>
              <a:ext cx="7496826" cy="563671"/>
            </a:xfrm>
            <a:custGeom>
              <a:avLst/>
              <a:gdLst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93947 w 7590773"/>
                <a:gd name="connsiteY6" fmla="*/ 563671 h 563671"/>
                <a:gd name="connsiteX7" fmla="*/ 0 w 7590773"/>
                <a:gd name="connsiteY7" fmla="*/ 469724 h 563671"/>
                <a:gd name="connsiteX8" fmla="*/ 0 w 7590773"/>
                <a:gd name="connsiteY8" fmla="*/ 93947 h 563671"/>
                <a:gd name="connsiteX0" fmla="*/ 486822 w 8077595"/>
                <a:gd name="connsiteY0" fmla="*/ 93947 h 563671"/>
                <a:gd name="connsiteX1" fmla="*/ 580769 w 8077595"/>
                <a:gd name="connsiteY1" fmla="*/ 0 h 563671"/>
                <a:gd name="connsiteX2" fmla="*/ 7983648 w 8077595"/>
                <a:gd name="connsiteY2" fmla="*/ 0 h 563671"/>
                <a:gd name="connsiteX3" fmla="*/ 8077595 w 8077595"/>
                <a:gd name="connsiteY3" fmla="*/ 93947 h 563671"/>
                <a:gd name="connsiteX4" fmla="*/ 8077595 w 8077595"/>
                <a:gd name="connsiteY4" fmla="*/ 469724 h 563671"/>
                <a:gd name="connsiteX5" fmla="*/ 7983648 w 8077595"/>
                <a:gd name="connsiteY5" fmla="*/ 563671 h 563671"/>
                <a:gd name="connsiteX6" fmla="*/ 580769 w 8077595"/>
                <a:gd name="connsiteY6" fmla="*/ 563671 h 563671"/>
                <a:gd name="connsiteX7" fmla="*/ 486822 w 8077595"/>
                <a:gd name="connsiteY7" fmla="*/ 93947 h 563671"/>
                <a:gd name="connsiteX0" fmla="*/ 365592 w 7956365"/>
                <a:gd name="connsiteY0" fmla="*/ 93947 h 563671"/>
                <a:gd name="connsiteX1" fmla="*/ 459539 w 7956365"/>
                <a:gd name="connsiteY1" fmla="*/ 0 h 563671"/>
                <a:gd name="connsiteX2" fmla="*/ 7862418 w 7956365"/>
                <a:gd name="connsiteY2" fmla="*/ 0 h 563671"/>
                <a:gd name="connsiteX3" fmla="*/ 7956365 w 7956365"/>
                <a:gd name="connsiteY3" fmla="*/ 93947 h 563671"/>
                <a:gd name="connsiteX4" fmla="*/ 7956365 w 7956365"/>
                <a:gd name="connsiteY4" fmla="*/ 469724 h 563671"/>
                <a:gd name="connsiteX5" fmla="*/ 7862418 w 7956365"/>
                <a:gd name="connsiteY5" fmla="*/ 563671 h 563671"/>
                <a:gd name="connsiteX6" fmla="*/ 634904 w 7956365"/>
                <a:gd name="connsiteY6" fmla="*/ 551145 h 563671"/>
                <a:gd name="connsiteX7" fmla="*/ 365592 w 7956365"/>
                <a:gd name="connsiteY7" fmla="*/ 93947 h 563671"/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269312 w 7590773"/>
                <a:gd name="connsiteY6" fmla="*/ 551145 h 563671"/>
                <a:gd name="connsiteX7" fmla="*/ 0 w 7590773"/>
                <a:gd name="connsiteY7" fmla="*/ 93947 h 563671"/>
                <a:gd name="connsiteX0" fmla="*/ 1006046 w 8327507"/>
                <a:gd name="connsiteY0" fmla="*/ 551145 h 563671"/>
                <a:gd name="connsiteX1" fmla="*/ 830681 w 8327507"/>
                <a:gd name="connsiteY1" fmla="*/ 0 h 563671"/>
                <a:gd name="connsiteX2" fmla="*/ 8233560 w 8327507"/>
                <a:gd name="connsiteY2" fmla="*/ 0 h 563671"/>
                <a:gd name="connsiteX3" fmla="*/ 8327507 w 8327507"/>
                <a:gd name="connsiteY3" fmla="*/ 93947 h 563671"/>
                <a:gd name="connsiteX4" fmla="*/ 8327507 w 8327507"/>
                <a:gd name="connsiteY4" fmla="*/ 469724 h 563671"/>
                <a:gd name="connsiteX5" fmla="*/ 8233560 w 8327507"/>
                <a:gd name="connsiteY5" fmla="*/ 563671 h 563671"/>
                <a:gd name="connsiteX6" fmla="*/ 1006046 w 8327507"/>
                <a:gd name="connsiteY6" fmla="*/ 551145 h 563671"/>
                <a:gd name="connsiteX0" fmla="*/ 487701 w 7809162"/>
                <a:gd name="connsiteY0" fmla="*/ 551145 h 563671"/>
                <a:gd name="connsiteX1" fmla="*/ 312336 w 7809162"/>
                <a:gd name="connsiteY1" fmla="*/ 0 h 563671"/>
                <a:gd name="connsiteX2" fmla="*/ 7715215 w 7809162"/>
                <a:gd name="connsiteY2" fmla="*/ 0 h 563671"/>
                <a:gd name="connsiteX3" fmla="*/ 7809162 w 7809162"/>
                <a:gd name="connsiteY3" fmla="*/ 93947 h 563671"/>
                <a:gd name="connsiteX4" fmla="*/ 7809162 w 7809162"/>
                <a:gd name="connsiteY4" fmla="*/ 469724 h 563671"/>
                <a:gd name="connsiteX5" fmla="*/ 7715215 w 7809162"/>
                <a:gd name="connsiteY5" fmla="*/ 563671 h 563671"/>
                <a:gd name="connsiteX6" fmla="*/ 487701 w 7809162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6826" h="563671">
                  <a:moveTo>
                    <a:pt x="175365" y="551145"/>
                  </a:moveTo>
                  <a:cubicBezTo>
                    <a:pt x="394571" y="156575"/>
                    <a:pt x="498954" y="267221"/>
                    <a:pt x="0" y="0"/>
                  </a:cubicBezTo>
                  <a:lnTo>
                    <a:pt x="7402879" y="0"/>
                  </a:lnTo>
                  <a:cubicBezTo>
                    <a:pt x="7454764" y="0"/>
                    <a:pt x="7496826" y="42062"/>
                    <a:pt x="7496826" y="93947"/>
                  </a:cubicBezTo>
                  <a:lnTo>
                    <a:pt x="7496826" y="469724"/>
                  </a:lnTo>
                  <a:cubicBezTo>
                    <a:pt x="7496826" y="521609"/>
                    <a:pt x="7454764" y="563671"/>
                    <a:pt x="7402879" y="563671"/>
                  </a:cubicBezTo>
                  <a:lnTo>
                    <a:pt x="175365" y="55114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(1) </a:t>
              </a:r>
              <a:r>
                <a:rPr lang="en-US" sz="1800" dirty="0">
                  <a:solidFill>
                    <a:schemeClr val="tx1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the characterization of the municipal activated sludge</a:t>
              </a:r>
              <a:endParaRPr lang="en-GB" dirty="0">
                <a:solidFill>
                  <a:schemeClr val="tx1"/>
                </a:solidFill>
                <a:latin typeface="Amasis MT Pro Medium" panose="02040604050005020304" pitchFamily="18" charset="0"/>
              </a:endParaRPr>
            </a:p>
          </p:txBody>
        </p:sp>
        <p:sp>
          <p:nvSpPr>
            <p:cNvPr id="22" name="Retângulo: Cantos Arredondados 20">
              <a:extLst>
                <a:ext uri="{FF2B5EF4-FFF2-40B4-BE49-F238E27FC236}">
                  <a16:creationId xmlns:a16="http://schemas.microsoft.com/office/drawing/2014/main" id="{866E67B0-25B4-4CEC-8F2D-D397803EB1F8}"/>
                </a:ext>
              </a:extLst>
            </p:cNvPr>
            <p:cNvSpPr/>
            <p:nvPr/>
          </p:nvSpPr>
          <p:spPr>
            <a:xfrm>
              <a:off x="2732767" y="2615853"/>
              <a:ext cx="7496826" cy="563671"/>
            </a:xfrm>
            <a:custGeom>
              <a:avLst/>
              <a:gdLst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93947 w 7590773"/>
                <a:gd name="connsiteY6" fmla="*/ 563671 h 563671"/>
                <a:gd name="connsiteX7" fmla="*/ 0 w 7590773"/>
                <a:gd name="connsiteY7" fmla="*/ 469724 h 563671"/>
                <a:gd name="connsiteX8" fmla="*/ 0 w 7590773"/>
                <a:gd name="connsiteY8" fmla="*/ 93947 h 563671"/>
                <a:gd name="connsiteX0" fmla="*/ 486822 w 8077595"/>
                <a:gd name="connsiteY0" fmla="*/ 93947 h 563671"/>
                <a:gd name="connsiteX1" fmla="*/ 580769 w 8077595"/>
                <a:gd name="connsiteY1" fmla="*/ 0 h 563671"/>
                <a:gd name="connsiteX2" fmla="*/ 7983648 w 8077595"/>
                <a:gd name="connsiteY2" fmla="*/ 0 h 563671"/>
                <a:gd name="connsiteX3" fmla="*/ 8077595 w 8077595"/>
                <a:gd name="connsiteY3" fmla="*/ 93947 h 563671"/>
                <a:gd name="connsiteX4" fmla="*/ 8077595 w 8077595"/>
                <a:gd name="connsiteY4" fmla="*/ 469724 h 563671"/>
                <a:gd name="connsiteX5" fmla="*/ 7983648 w 8077595"/>
                <a:gd name="connsiteY5" fmla="*/ 563671 h 563671"/>
                <a:gd name="connsiteX6" fmla="*/ 580769 w 8077595"/>
                <a:gd name="connsiteY6" fmla="*/ 563671 h 563671"/>
                <a:gd name="connsiteX7" fmla="*/ 486822 w 8077595"/>
                <a:gd name="connsiteY7" fmla="*/ 93947 h 563671"/>
                <a:gd name="connsiteX0" fmla="*/ 365592 w 7956365"/>
                <a:gd name="connsiteY0" fmla="*/ 93947 h 563671"/>
                <a:gd name="connsiteX1" fmla="*/ 459539 w 7956365"/>
                <a:gd name="connsiteY1" fmla="*/ 0 h 563671"/>
                <a:gd name="connsiteX2" fmla="*/ 7862418 w 7956365"/>
                <a:gd name="connsiteY2" fmla="*/ 0 h 563671"/>
                <a:gd name="connsiteX3" fmla="*/ 7956365 w 7956365"/>
                <a:gd name="connsiteY3" fmla="*/ 93947 h 563671"/>
                <a:gd name="connsiteX4" fmla="*/ 7956365 w 7956365"/>
                <a:gd name="connsiteY4" fmla="*/ 469724 h 563671"/>
                <a:gd name="connsiteX5" fmla="*/ 7862418 w 7956365"/>
                <a:gd name="connsiteY5" fmla="*/ 563671 h 563671"/>
                <a:gd name="connsiteX6" fmla="*/ 634904 w 7956365"/>
                <a:gd name="connsiteY6" fmla="*/ 551145 h 563671"/>
                <a:gd name="connsiteX7" fmla="*/ 365592 w 7956365"/>
                <a:gd name="connsiteY7" fmla="*/ 93947 h 563671"/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269312 w 7590773"/>
                <a:gd name="connsiteY6" fmla="*/ 551145 h 563671"/>
                <a:gd name="connsiteX7" fmla="*/ 0 w 7590773"/>
                <a:gd name="connsiteY7" fmla="*/ 93947 h 563671"/>
                <a:gd name="connsiteX0" fmla="*/ 1006046 w 8327507"/>
                <a:gd name="connsiteY0" fmla="*/ 551145 h 563671"/>
                <a:gd name="connsiteX1" fmla="*/ 830681 w 8327507"/>
                <a:gd name="connsiteY1" fmla="*/ 0 h 563671"/>
                <a:gd name="connsiteX2" fmla="*/ 8233560 w 8327507"/>
                <a:gd name="connsiteY2" fmla="*/ 0 h 563671"/>
                <a:gd name="connsiteX3" fmla="*/ 8327507 w 8327507"/>
                <a:gd name="connsiteY3" fmla="*/ 93947 h 563671"/>
                <a:gd name="connsiteX4" fmla="*/ 8327507 w 8327507"/>
                <a:gd name="connsiteY4" fmla="*/ 469724 h 563671"/>
                <a:gd name="connsiteX5" fmla="*/ 8233560 w 8327507"/>
                <a:gd name="connsiteY5" fmla="*/ 563671 h 563671"/>
                <a:gd name="connsiteX6" fmla="*/ 1006046 w 8327507"/>
                <a:gd name="connsiteY6" fmla="*/ 551145 h 563671"/>
                <a:gd name="connsiteX0" fmla="*/ 487701 w 7809162"/>
                <a:gd name="connsiteY0" fmla="*/ 551145 h 563671"/>
                <a:gd name="connsiteX1" fmla="*/ 312336 w 7809162"/>
                <a:gd name="connsiteY1" fmla="*/ 0 h 563671"/>
                <a:gd name="connsiteX2" fmla="*/ 7715215 w 7809162"/>
                <a:gd name="connsiteY2" fmla="*/ 0 h 563671"/>
                <a:gd name="connsiteX3" fmla="*/ 7809162 w 7809162"/>
                <a:gd name="connsiteY3" fmla="*/ 93947 h 563671"/>
                <a:gd name="connsiteX4" fmla="*/ 7809162 w 7809162"/>
                <a:gd name="connsiteY4" fmla="*/ 469724 h 563671"/>
                <a:gd name="connsiteX5" fmla="*/ 7715215 w 7809162"/>
                <a:gd name="connsiteY5" fmla="*/ 563671 h 563671"/>
                <a:gd name="connsiteX6" fmla="*/ 487701 w 7809162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6826" h="563671">
                  <a:moveTo>
                    <a:pt x="175365" y="551145"/>
                  </a:moveTo>
                  <a:cubicBezTo>
                    <a:pt x="394571" y="156575"/>
                    <a:pt x="498954" y="267221"/>
                    <a:pt x="0" y="0"/>
                  </a:cubicBezTo>
                  <a:lnTo>
                    <a:pt x="7402879" y="0"/>
                  </a:lnTo>
                  <a:cubicBezTo>
                    <a:pt x="7454764" y="0"/>
                    <a:pt x="7496826" y="42062"/>
                    <a:pt x="7496826" y="93947"/>
                  </a:cubicBezTo>
                  <a:lnTo>
                    <a:pt x="7496826" y="469724"/>
                  </a:lnTo>
                  <a:cubicBezTo>
                    <a:pt x="7496826" y="521609"/>
                    <a:pt x="7454764" y="563671"/>
                    <a:pt x="7402879" y="563671"/>
                  </a:cubicBezTo>
                  <a:lnTo>
                    <a:pt x="175365" y="55114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(2) optimization of US-Fenton process</a:t>
              </a:r>
              <a:endParaRPr lang="en-GB" dirty="0">
                <a:solidFill>
                  <a:schemeClr val="tx1"/>
                </a:solidFill>
                <a:latin typeface="Amasis MT Pro Medium" panose="02040604050005020304" pitchFamily="18" charset="0"/>
              </a:endParaRPr>
            </a:p>
          </p:txBody>
        </p:sp>
        <p:sp>
          <p:nvSpPr>
            <p:cNvPr id="23" name="Retângulo: Cantos Arredondados 20">
              <a:extLst>
                <a:ext uri="{FF2B5EF4-FFF2-40B4-BE49-F238E27FC236}">
                  <a16:creationId xmlns:a16="http://schemas.microsoft.com/office/drawing/2014/main" id="{C3E62917-F3A6-42A7-95F6-CCD854D6BD4A}"/>
                </a:ext>
              </a:extLst>
            </p:cNvPr>
            <p:cNvSpPr/>
            <p:nvPr/>
          </p:nvSpPr>
          <p:spPr>
            <a:xfrm>
              <a:off x="2732767" y="3540692"/>
              <a:ext cx="7496826" cy="931100"/>
            </a:xfrm>
            <a:custGeom>
              <a:avLst/>
              <a:gdLst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93947 w 7590773"/>
                <a:gd name="connsiteY6" fmla="*/ 563671 h 563671"/>
                <a:gd name="connsiteX7" fmla="*/ 0 w 7590773"/>
                <a:gd name="connsiteY7" fmla="*/ 469724 h 563671"/>
                <a:gd name="connsiteX8" fmla="*/ 0 w 7590773"/>
                <a:gd name="connsiteY8" fmla="*/ 93947 h 563671"/>
                <a:gd name="connsiteX0" fmla="*/ 486822 w 8077595"/>
                <a:gd name="connsiteY0" fmla="*/ 93947 h 563671"/>
                <a:gd name="connsiteX1" fmla="*/ 580769 w 8077595"/>
                <a:gd name="connsiteY1" fmla="*/ 0 h 563671"/>
                <a:gd name="connsiteX2" fmla="*/ 7983648 w 8077595"/>
                <a:gd name="connsiteY2" fmla="*/ 0 h 563671"/>
                <a:gd name="connsiteX3" fmla="*/ 8077595 w 8077595"/>
                <a:gd name="connsiteY3" fmla="*/ 93947 h 563671"/>
                <a:gd name="connsiteX4" fmla="*/ 8077595 w 8077595"/>
                <a:gd name="connsiteY4" fmla="*/ 469724 h 563671"/>
                <a:gd name="connsiteX5" fmla="*/ 7983648 w 8077595"/>
                <a:gd name="connsiteY5" fmla="*/ 563671 h 563671"/>
                <a:gd name="connsiteX6" fmla="*/ 580769 w 8077595"/>
                <a:gd name="connsiteY6" fmla="*/ 563671 h 563671"/>
                <a:gd name="connsiteX7" fmla="*/ 486822 w 8077595"/>
                <a:gd name="connsiteY7" fmla="*/ 93947 h 563671"/>
                <a:gd name="connsiteX0" fmla="*/ 365592 w 7956365"/>
                <a:gd name="connsiteY0" fmla="*/ 93947 h 563671"/>
                <a:gd name="connsiteX1" fmla="*/ 459539 w 7956365"/>
                <a:gd name="connsiteY1" fmla="*/ 0 h 563671"/>
                <a:gd name="connsiteX2" fmla="*/ 7862418 w 7956365"/>
                <a:gd name="connsiteY2" fmla="*/ 0 h 563671"/>
                <a:gd name="connsiteX3" fmla="*/ 7956365 w 7956365"/>
                <a:gd name="connsiteY3" fmla="*/ 93947 h 563671"/>
                <a:gd name="connsiteX4" fmla="*/ 7956365 w 7956365"/>
                <a:gd name="connsiteY4" fmla="*/ 469724 h 563671"/>
                <a:gd name="connsiteX5" fmla="*/ 7862418 w 7956365"/>
                <a:gd name="connsiteY5" fmla="*/ 563671 h 563671"/>
                <a:gd name="connsiteX6" fmla="*/ 634904 w 7956365"/>
                <a:gd name="connsiteY6" fmla="*/ 551145 h 563671"/>
                <a:gd name="connsiteX7" fmla="*/ 365592 w 7956365"/>
                <a:gd name="connsiteY7" fmla="*/ 93947 h 563671"/>
                <a:gd name="connsiteX0" fmla="*/ 0 w 7590773"/>
                <a:gd name="connsiteY0" fmla="*/ 93947 h 563671"/>
                <a:gd name="connsiteX1" fmla="*/ 93947 w 7590773"/>
                <a:gd name="connsiteY1" fmla="*/ 0 h 563671"/>
                <a:gd name="connsiteX2" fmla="*/ 7496826 w 7590773"/>
                <a:gd name="connsiteY2" fmla="*/ 0 h 563671"/>
                <a:gd name="connsiteX3" fmla="*/ 7590773 w 7590773"/>
                <a:gd name="connsiteY3" fmla="*/ 93947 h 563671"/>
                <a:gd name="connsiteX4" fmla="*/ 7590773 w 7590773"/>
                <a:gd name="connsiteY4" fmla="*/ 469724 h 563671"/>
                <a:gd name="connsiteX5" fmla="*/ 7496826 w 7590773"/>
                <a:gd name="connsiteY5" fmla="*/ 563671 h 563671"/>
                <a:gd name="connsiteX6" fmla="*/ 269312 w 7590773"/>
                <a:gd name="connsiteY6" fmla="*/ 551145 h 563671"/>
                <a:gd name="connsiteX7" fmla="*/ 0 w 7590773"/>
                <a:gd name="connsiteY7" fmla="*/ 93947 h 563671"/>
                <a:gd name="connsiteX0" fmla="*/ 1006046 w 8327507"/>
                <a:gd name="connsiteY0" fmla="*/ 551145 h 563671"/>
                <a:gd name="connsiteX1" fmla="*/ 830681 w 8327507"/>
                <a:gd name="connsiteY1" fmla="*/ 0 h 563671"/>
                <a:gd name="connsiteX2" fmla="*/ 8233560 w 8327507"/>
                <a:gd name="connsiteY2" fmla="*/ 0 h 563671"/>
                <a:gd name="connsiteX3" fmla="*/ 8327507 w 8327507"/>
                <a:gd name="connsiteY3" fmla="*/ 93947 h 563671"/>
                <a:gd name="connsiteX4" fmla="*/ 8327507 w 8327507"/>
                <a:gd name="connsiteY4" fmla="*/ 469724 h 563671"/>
                <a:gd name="connsiteX5" fmla="*/ 8233560 w 8327507"/>
                <a:gd name="connsiteY5" fmla="*/ 563671 h 563671"/>
                <a:gd name="connsiteX6" fmla="*/ 1006046 w 8327507"/>
                <a:gd name="connsiteY6" fmla="*/ 551145 h 563671"/>
                <a:gd name="connsiteX0" fmla="*/ 487701 w 7809162"/>
                <a:gd name="connsiteY0" fmla="*/ 551145 h 563671"/>
                <a:gd name="connsiteX1" fmla="*/ 312336 w 7809162"/>
                <a:gd name="connsiteY1" fmla="*/ 0 h 563671"/>
                <a:gd name="connsiteX2" fmla="*/ 7715215 w 7809162"/>
                <a:gd name="connsiteY2" fmla="*/ 0 h 563671"/>
                <a:gd name="connsiteX3" fmla="*/ 7809162 w 7809162"/>
                <a:gd name="connsiteY3" fmla="*/ 93947 h 563671"/>
                <a:gd name="connsiteX4" fmla="*/ 7809162 w 7809162"/>
                <a:gd name="connsiteY4" fmla="*/ 469724 h 563671"/>
                <a:gd name="connsiteX5" fmla="*/ 7715215 w 7809162"/>
                <a:gd name="connsiteY5" fmla="*/ 563671 h 563671"/>
                <a:gd name="connsiteX6" fmla="*/ 487701 w 7809162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  <a:gd name="connsiteX0" fmla="*/ 175365 w 7496826"/>
                <a:gd name="connsiteY0" fmla="*/ 551145 h 563671"/>
                <a:gd name="connsiteX1" fmla="*/ 0 w 7496826"/>
                <a:gd name="connsiteY1" fmla="*/ 0 h 563671"/>
                <a:gd name="connsiteX2" fmla="*/ 7402879 w 7496826"/>
                <a:gd name="connsiteY2" fmla="*/ 0 h 563671"/>
                <a:gd name="connsiteX3" fmla="*/ 7496826 w 7496826"/>
                <a:gd name="connsiteY3" fmla="*/ 93947 h 563671"/>
                <a:gd name="connsiteX4" fmla="*/ 7496826 w 7496826"/>
                <a:gd name="connsiteY4" fmla="*/ 469724 h 563671"/>
                <a:gd name="connsiteX5" fmla="*/ 7402879 w 7496826"/>
                <a:gd name="connsiteY5" fmla="*/ 563671 h 563671"/>
                <a:gd name="connsiteX6" fmla="*/ 175365 w 7496826"/>
                <a:gd name="connsiteY6" fmla="*/ 551145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6826" h="563671">
                  <a:moveTo>
                    <a:pt x="175365" y="551145"/>
                  </a:moveTo>
                  <a:cubicBezTo>
                    <a:pt x="394571" y="156575"/>
                    <a:pt x="498954" y="267221"/>
                    <a:pt x="0" y="0"/>
                  </a:cubicBezTo>
                  <a:lnTo>
                    <a:pt x="7402879" y="0"/>
                  </a:lnTo>
                  <a:cubicBezTo>
                    <a:pt x="7454764" y="0"/>
                    <a:pt x="7496826" y="42062"/>
                    <a:pt x="7496826" y="93947"/>
                  </a:cubicBezTo>
                  <a:lnTo>
                    <a:pt x="7496826" y="469724"/>
                  </a:lnTo>
                  <a:cubicBezTo>
                    <a:pt x="7496826" y="521609"/>
                    <a:pt x="7454764" y="563671"/>
                    <a:pt x="7402879" y="563671"/>
                  </a:cubicBezTo>
                  <a:lnTo>
                    <a:pt x="175365" y="5511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 (3) the study of efficiency between ultrasound, Fenton and US-Fenton treatment processes applied to the sludge</a:t>
              </a:r>
              <a:endParaRPr lang="en-GB" dirty="0">
                <a:solidFill>
                  <a:schemeClr val="tx1"/>
                </a:solidFill>
                <a:latin typeface="Amasis MT Pro Medium" panose="02040604050005020304" pitchFamily="18" charset="0"/>
              </a:endParaRPr>
            </a:p>
          </p:txBody>
        </p:sp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C90BD033-9633-4BCF-B584-FE4AE9D4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20" y="359187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Amasis MT Pro Black" panose="02040A04050005020304" pitchFamily="18" charset="0"/>
              </a:rPr>
              <a:t> Aim </a:t>
            </a:r>
            <a:r>
              <a:rPr lang="pt-PT" sz="3200" dirty="0" err="1">
                <a:latin typeface="Amasis MT Pro Black" panose="02040A04050005020304" pitchFamily="18" charset="0"/>
              </a:rPr>
              <a:t>of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this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work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E619AF76-3D34-4895-8028-446A6058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470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ECEDEB8-5EC7-4068-BEAE-2A99DF649C81}"/>
              </a:ext>
            </a:extLst>
          </p:cNvPr>
          <p:cNvGrpSpPr/>
          <p:nvPr/>
        </p:nvGrpSpPr>
        <p:grpSpPr>
          <a:xfrm>
            <a:off x="809147" y="876581"/>
            <a:ext cx="10759151" cy="2300509"/>
            <a:chOff x="838200" y="771057"/>
            <a:chExt cx="10759151" cy="230050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F7D17DF-5C2F-42E5-8916-F511E981DC07}"/>
                </a:ext>
              </a:extLst>
            </p:cNvPr>
            <p:cNvSpPr txBox="1"/>
            <p:nvPr/>
          </p:nvSpPr>
          <p:spPr>
            <a:xfrm>
              <a:off x="838200" y="894262"/>
              <a:ext cx="5675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>
                  <a:latin typeface="Amasis MT Pro Medium" panose="02040604050005020304" pitchFamily="18" charset="0"/>
                </a:rPr>
                <a:t>Municipal </a:t>
              </a:r>
              <a:r>
                <a:rPr lang="pt-PT" sz="2000" dirty="0" err="1">
                  <a:latin typeface="Amasis MT Pro Medium" panose="02040604050005020304" pitchFamily="18" charset="0"/>
                </a:rPr>
                <a:t>activated</a:t>
              </a:r>
              <a:r>
                <a:rPr lang="pt-PT" sz="2000" dirty="0">
                  <a:latin typeface="Amasis MT Pro Medium" panose="02040604050005020304" pitchFamily="18" charset="0"/>
                </a:rPr>
                <a:t> </a:t>
              </a:r>
              <a:r>
                <a:rPr lang="pt-PT" sz="2000" dirty="0" err="1">
                  <a:latin typeface="Amasis MT Pro Medium" panose="02040604050005020304" pitchFamily="18" charset="0"/>
                </a:rPr>
                <a:t>sludge</a:t>
              </a:r>
              <a:r>
                <a:rPr lang="pt-PT" sz="2000" dirty="0">
                  <a:latin typeface="Amasis MT Pro Medium" panose="02040604050005020304" pitchFamily="18" charset="0"/>
                </a:rPr>
                <a:t> </a:t>
              </a:r>
              <a:r>
                <a:rPr lang="pt-PT" sz="2000" dirty="0" err="1">
                  <a:latin typeface="Amasis MT Pro Medium" panose="02040604050005020304" pitchFamily="18" charset="0"/>
                </a:rPr>
                <a:t>characterization</a:t>
              </a:r>
              <a:endParaRPr lang="pt-PT" sz="2000" dirty="0">
                <a:latin typeface="Amasis MT Pro Medium" panose="02040604050005020304" pitchFamily="18" charset="0"/>
              </a:endParaRP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58307DB-0B52-4D23-A759-CD0F09341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2083" y1="34167" x2="45556" y2="33698"/>
                          <a14:foregroundMark x1="45556" y1="33698" x2="47500" y2="26771"/>
                          <a14:foregroundMark x1="47500" y1="26771" x2="53542" y2="25990"/>
                          <a14:foregroundMark x1="52847" y1="26146" x2="42569" y2="26146"/>
                          <a14:foregroundMark x1="42569" y1="26146" x2="64375" y2="24948"/>
                          <a14:foregroundMark x1="64375" y1="24948" x2="68819" y2="25729"/>
                          <a14:foregroundMark x1="49375" y1="24896" x2="62847" y2="25052"/>
                          <a14:foregroundMark x1="43056" y1="25417" x2="32431" y2="25573"/>
                          <a14:foregroundMark x1="32431" y1="25573" x2="28681" y2="27083"/>
                          <a14:foregroundMark x1="73125" y1="30625" x2="73125" y2="36198"/>
                          <a14:foregroundMark x1="29444" y1="27500" x2="27431" y2="28177"/>
                          <a14:foregroundMark x1="27986" y1="28177" x2="29653" y2="26146"/>
                          <a14:foregroundMark x1="27639" y1="28281" x2="30139" y2="25729"/>
                          <a14:foregroundMark x1="32708" y1="34844" x2="29236" y2="28177"/>
                          <a14:foregroundMark x1="28333" y1="28854" x2="30000" y2="25313"/>
                          <a14:foregroundMark x1="29653" y1="25833" x2="27431" y2="27604"/>
                          <a14:foregroundMark x1="77222" y1="25938" x2="65486" y2="24948"/>
                          <a14:backgroundMark x1="28194" y1="53490" x2="23125" y2="40260"/>
                          <a14:backgroundMark x1="45417" y1="21771" x2="25278" y2="24063"/>
                          <a14:backgroundMark x1="86944" y1="37813" x2="81458" y2="30208"/>
                          <a14:backgroundMark x1="81458" y1="30208" x2="80417" y2="25417"/>
                          <a14:backgroundMark x1="28542" y1="48698" x2="26181" y2="27604"/>
                          <a14:backgroundMark x1="78056" y1="23646" x2="68611" y2="23906"/>
                          <a14:backgroundMark x1="68611" y1="23906" x2="68542" y2="23854"/>
                          <a14:backgroundMark x1="78333" y1="24479" x2="66111" y2="23802"/>
                          <a14:backgroundMark x1="70694" y1="24583" x2="67917" y2="24167"/>
                        </a14:backgroundRemoval>
                      </a14:imgEffect>
                    </a14:imgLayer>
                  </a14:imgProps>
                </a:ext>
              </a:extLst>
            </a:blip>
            <a:srcRect l="20919" t="20943" r="15759" b="20137"/>
            <a:stretch/>
          </p:blipFill>
          <p:spPr>
            <a:xfrm>
              <a:off x="6418996" y="1107513"/>
              <a:ext cx="1583094" cy="1964053"/>
            </a:xfrm>
            <a:prstGeom prst="rect">
              <a:avLst/>
            </a:prstGeom>
          </p:spPr>
        </p:pic>
        <p:sp>
          <p:nvSpPr>
            <p:cNvPr id="10" name="Seta: Para a Esquerda 9">
              <a:extLst>
                <a:ext uri="{FF2B5EF4-FFF2-40B4-BE49-F238E27FC236}">
                  <a16:creationId xmlns:a16="http://schemas.microsoft.com/office/drawing/2014/main" id="{5DEFF610-6ED5-4849-B981-B9602550D92D}"/>
                </a:ext>
              </a:extLst>
            </p:cNvPr>
            <p:cNvSpPr/>
            <p:nvPr/>
          </p:nvSpPr>
          <p:spPr>
            <a:xfrm>
              <a:off x="5796948" y="1957842"/>
              <a:ext cx="643710" cy="452846"/>
            </a:xfrm>
            <a:prstGeom prst="leftArrow">
              <a:avLst>
                <a:gd name="adj1" fmla="val 53846"/>
                <a:gd name="adj2" fmla="val 3653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03F618C0-E3F1-408F-8C81-0098911C9F7E}"/>
                </a:ext>
              </a:extLst>
            </p:cNvPr>
            <p:cNvSpPr/>
            <p:nvPr/>
          </p:nvSpPr>
          <p:spPr>
            <a:xfrm>
              <a:off x="8221698" y="771057"/>
              <a:ext cx="3375653" cy="2061140"/>
            </a:xfrm>
            <a:custGeom>
              <a:avLst/>
              <a:gdLst>
                <a:gd name="connsiteX0" fmla="*/ 2719087 w 2946774"/>
                <a:gd name="connsiteY0" fmla="*/ 383854 h 2881837"/>
                <a:gd name="connsiteX1" fmla="*/ 1179536 w 2946774"/>
                <a:gd name="connsiteY1" fmla="*/ 10630 h 2881837"/>
                <a:gd name="connsiteX2" fmla="*/ 41202 w 2946774"/>
                <a:gd name="connsiteY2" fmla="*/ 738418 h 2881837"/>
                <a:gd name="connsiteX3" fmla="*/ 246475 w 2946774"/>
                <a:gd name="connsiteY3" fmla="*/ 1764785 h 2881837"/>
                <a:gd name="connsiteX4" fmla="*/ 209153 w 2946774"/>
                <a:gd name="connsiteY4" fmla="*/ 2800483 h 2881837"/>
                <a:gd name="connsiteX5" fmla="*/ 1291504 w 2946774"/>
                <a:gd name="connsiteY5" fmla="*/ 2697846 h 2881837"/>
                <a:gd name="connsiteX6" fmla="*/ 2140589 w 2946774"/>
                <a:gd name="connsiteY6" fmla="*/ 2875128 h 2881837"/>
                <a:gd name="connsiteX7" fmla="*/ 2905700 w 2946774"/>
                <a:gd name="connsiteY7" fmla="*/ 2417928 h 2881837"/>
                <a:gd name="connsiteX8" fmla="*/ 2831055 w 2946774"/>
                <a:gd name="connsiteY8" fmla="*/ 1428883 h 2881837"/>
                <a:gd name="connsiteX9" fmla="*/ 2719087 w 2946774"/>
                <a:gd name="connsiteY9" fmla="*/ 383854 h 2881837"/>
                <a:gd name="connsiteX0" fmla="*/ 2748007 w 2975694"/>
                <a:gd name="connsiteY0" fmla="*/ 383854 h 2881837"/>
                <a:gd name="connsiteX1" fmla="*/ 1208456 w 2975694"/>
                <a:gd name="connsiteY1" fmla="*/ 10630 h 2881837"/>
                <a:gd name="connsiteX2" fmla="*/ 70122 w 2975694"/>
                <a:gd name="connsiteY2" fmla="*/ 738418 h 2881837"/>
                <a:gd name="connsiteX3" fmla="*/ 135568 w 2975694"/>
                <a:gd name="connsiteY3" fmla="*/ 1764785 h 2881837"/>
                <a:gd name="connsiteX4" fmla="*/ 238073 w 2975694"/>
                <a:gd name="connsiteY4" fmla="*/ 2800483 h 2881837"/>
                <a:gd name="connsiteX5" fmla="*/ 1320424 w 2975694"/>
                <a:gd name="connsiteY5" fmla="*/ 2697846 h 2881837"/>
                <a:gd name="connsiteX6" fmla="*/ 2169509 w 2975694"/>
                <a:gd name="connsiteY6" fmla="*/ 2875128 h 2881837"/>
                <a:gd name="connsiteX7" fmla="*/ 2934620 w 2975694"/>
                <a:gd name="connsiteY7" fmla="*/ 2417928 h 2881837"/>
                <a:gd name="connsiteX8" fmla="*/ 2859975 w 2975694"/>
                <a:gd name="connsiteY8" fmla="*/ 1428883 h 2881837"/>
                <a:gd name="connsiteX9" fmla="*/ 2748007 w 2975694"/>
                <a:gd name="connsiteY9" fmla="*/ 383854 h 28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5694" h="2881837">
                  <a:moveTo>
                    <a:pt x="2748007" y="383854"/>
                  </a:moveTo>
                  <a:cubicBezTo>
                    <a:pt x="2472754" y="147479"/>
                    <a:pt x="1654770" y="-48464"/>
                    <a:pt x="1208456" y="10630"/>
                  </a:cubicBezTo>
                  <a:cubicBezTo>
                    <a:pt x="762142" y="69724"/>
                    <a:pt x="248937" y="446059"/>
                    <a:pt x="70122" y="738418"/>
                  </a:cubicBezTo>
                  <a:cubicBezTo>
                    <a:pt x="-108693" y="1030777"/>
                    <a:pt x="107576" y="1421108"/>
                    <a:pt x="135568" y="1764785"/>
                  </a:cubicBezTo>
                  <a:cubicBezTo>
                    <a:pt x="163560" y="2108463"/>
                    <a:pt x="40597" y="2644973"/>
                    <a:pt x="238073" y="2800483"/>
                  </a:cubicBezTo>
                  <a:cubicBezTo>
                    <a:pt x="435549" y="2955993"/>
                    <a:pt x="998518" y="2685405"/>
                    <a:pt x="1320424" y="2697846"/>
                  </a:cubicBezTo>
                  <a:cubicBezTo>
                    <a:pt x="1642330" y="2710287"/>
                    <a:pt x="1900476" y="2921781"/>
                    <a:pt x="2169509" y="2875128"/>
                  </a:cubicBezTo>
                  <a:cubicBezTo>
                    <a:pt x="2438542" y="2828475"/>
                    <a:pt x="2819542" y="2658969"/>
                    <a:pt x="2934620" y="2417928"/>
                  </a:cubicBezTo>
                  <a:cubicBezTo>
                    <a:pt x="3049698" y="2176887"/>
                    <a:pt x="2889522" y="1763230"/>
                    <a:pt x="2859975" y="1428883"/>
                  </a:cubicBezTo>
                  <a:cubicBezTo>
                    <a:pt x="2830428" y="1094536"/>
                    <a:pt x="3023260" y="620229"/>
                    <a:pt x="2748007" y="38385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For COD determination, it was used a closed reflux method, for total solids (TS) and volatile solids (VS) it were applied gravimetric methods, in accordance with standard methods of water and wastewater experiments. </a:t>
              </a:r>
              <a:endParaRPr lang="pt-PT" sz="1400" dirty="0">
                <a:latin typeface="Amasis MT Pro Medium" panose="02040604050005020304" pitchFamily="18" charset="0"/>
              </a:endParaRPr>
            </a:p>
          </p:txBody>
        </p:sp>
      </p:grp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2903DC3-6AB6-42EB-B74E-18A63D45B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42690"/>
              </p:ext>
            </p:extLst>
          </p:nvPr>
        </p:nvGraphicFramePr>
        <p:xfrm>
          <a:off x="933668" y="1399896"/>
          <a:ext cx="460206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015">
                  <a:extLst>
                    <a:ext uri="{9D8B030D-6E8A-4147-A177-3AD203B41FA5}">
                      <a16:colId xmlns:a16="http://schemas.microsoft.com/office/drawing/2014/main" val="4124333792"/>
                    </a:ext>
                  </a:extLst>
                </a:gridCol>
                <a:gridCol w="1559054">
                  <a:extLst>
                    <a:ext uri="{9D8B030D-6E8A-4147-A177-3AD203B41FA5}">
                      <a16:colId xmlns:a16="http://schemas.microsoft.com/office/drawing/2014/main" val="1020697750"/>
                    </a:ext>
                  </a:extLst>
                </a:gridCol>
              </a:tblGrid>
              <a:tr h="26811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Amasis MT Pro Medium" panose="02040604050005020304" pitchFamily="18" charset="0"/>
                        </a:rPr>
                        <a:t>Parameters</a:t>
                      </a:r>
                      <a:endParaRPr lang="pt-PT" sz="12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Amasis MT Pro Medium" panose="02040604050005020304" pitchFamily="18" charset="0"/>
                        </a:rPr>
                        <a:t>Values</a:t>
                      </a:r>
                      <a:endParaRPr lang="pt-PT" sz="12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41124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pH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effectLst/>
                          <a:latin typeface="Amasis MT Pro Medium" panose="020406040500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14079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Chemical oxygen demand (mg O</a:t>
                      </a:r>
                      <a:r>
                        <a:rPr lang="en-US" sz="1200" baseline="-25000" dirty="0">
                          <a:effectLst/>
                          <a:latin typeface="Amasis MT Pro Medium" panose="020406040500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/L)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8512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3813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Total solids (mg/L)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3250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61733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Volatile solids (mg/L)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1920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15950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Volatile solid/Total solids (mg/L)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0.59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69956"/>
                  </a:ext>
                </a:extLst>
              </a:tr>
              <a:tr h="268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Electrical conductivity (µS/cm)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</a:pPr>
                      <a:r>
                        <a:rPr lang="en-US" sz="1200" dirty="0">
                          <a:effectLst/>
                          <a:latin typeface="Amasis MT Pro Medium" panose="02040604050005020304" pitchFamily="18" charset="0"/>
                        </a:rPr>
                        <a:t>1249</a:t>
                      </a:r>
                      <a:endParaRPr lang="pt-PT" sz="12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80657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BB369530-DCBD-4901-AAC9-EED5CF28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Amasis MT Pro Medium" panose="02040604050005020304" pitchFamily="18" charset="0"/>
              </a:rPr>
              <a:t> </a:t>
            </a:r>
            <a:r>
              <a:rPr lang="pt-PT" sz="3200" dirty="0">
                <a:latin typeface="Amasis MT Pro Black" panose="02040A04050005020304" pitchFamily="18" charset="0"/>
              </a:rPr>
              <a:t>Material </a:t>
            </a:r>
            <a:r>
              <a:rPr lang="pt-PT" sz="3200" dirty="0" err="1">
                <a:latin typeface="Amasis MT Pro Black" panose="02040A04050005020304" pitchFamily="18" charset="0"/>
              </a:rPr>
              <a:t>and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methods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B02ED7-6ECF-42AE-A88A-92E7182AC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6" y="3680910"/>
            <a:ext cx="5238804" cy="3193149"/>
          </a:xfrm>
          <a:prstGeom prst="rect">
            <a:avLst/>
          </a:prstGeom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2A5BA6EB-0A60-4EA1-BDE6-032D83B67D9B}"/>
              </a:ext>
            </a:extLst>
          </p:cNvPr>
          <p:cNvSpPr/>
          <p:nvPr/>
        </p:nvSpPr>
        <p:spPr>
          <a:xfrm>
            <a:off x="956311" y="3934459"/>
            <a:ext cx="4602068" cy="2686050"/>
          </a:xfrm>
          <a:custGeom>
            <a:avLst/>
            <a:gdLst>
              <a:gd name="connsiteX0" fmla="*/ 2705926 w 3144602"/>
              <a:gd name="connsiteY0" fmla="*/ 364773 h 3975518"/>
              <a:gd name="connsiteX1" fmla="*/ 1707550 w 3144602"/>
              <a:gd name="connsiteY1" fmla="*/ 880 h 3975518"/>
              <a:gd name="connsiteX2" fmla="*/ 429256 w 3144602"/>
              <a:gd name="connsiteY2" fmla="*/ 280798 h 3975518"/>
              <a:gd name="connsiteX3" fmla="*/ 48 w 3144602"/>
              <a:gd name="connsiteY3" fmla="*/ 831304 h 3975518"/>
              <a:gd name="connsiteX4" fmla="*/ 447918 w 3144602"/>
              <a:gd name="connsiteY4" fmla="*/ 1335157 h 3975518"/>
              <a:gd name="connsiteX5" fmla="*/ 261305 w 3144602"/>
              <a:gd name="connsiteY5" fmla="*/ 2594790 h 3975518"/>
              <a:gd name="connsiteX6" fmla="*/ 345281 w 3144602"/>
              <a:gd name="connsiteY6" fmla="*/ 3481198 h 3975518"/>
              <a:gd name="connsiteX7" fmla="*/ 1922154 w 3144602"/>
              <a:gd name="connsiteY7" fmla="*/ 3863753 h 3975518"/>
              <a:gd name="connsiteX8" fmla="*/ 2883207 w 3144602"/>
              <a:gd name="connsiteY8" fmla="*/ 3873084 h 3975518"/>
              <a:gd name="connsiteX9" fmla="*/ 2677934 w 3144602"/>
              <a:gd name="connsiteY9" fmla="*/ 2660104 h 3975518"/>
              <a:gd name="connsiteX10" fmla="*/ 3144465 w 3144602"/>
              <a:gd name="connsiteY10" fmla="*/ 1717712 h 3975518"/>
              <a:gd name="connsiteX11" fmla="*/ 2705926 w 3144602"/>
              <a:gd name="connsiteY11" fmla="*/ 364773 h 3975518"/>
              <a:gd name="connsiteX0" fmla="*/ 2732153 w 3170829"/>
              <a:gd name="connsiteY0" fmla="*/ 364773 h 3975518"/>
              <a:gd name="connsiteX1" fmla="*/ 1733777 w 3170829"/>
              <a:gd name="connsiteY1" fmla="*/ 880 h 3975518"/>
              <a:gd name="connsiteX2" fmla="*/ 455483 w 3170829"/>
              <a:gd name="connsiteY2" fmla="*/ 280798 h 3975518"/>
              <a:gd name="connsiteX3" fmla="*/ 26275 w 3170829"/>
              <a:gd name="connsiteY3" fmla="*/ 831304 h 3975518"/>
              <a:gd name="connsiteX4" fmla="*/ 72929 w 3170829"/>
              <a:gd name="connsiteY4" fmla="*/ 1615075 h 3975518"/>
              <a:gd name="connsiteX5" fmla="*/ 287532 w 3170829"/>
              <a:gd name="connsiteY5" fmla="*/ 2594790 h 3975518"/>
              <a:gd name="connsiteX6" fmla="*/ 371508 w 3170829"/>
              <a:gd name="connsiteY6" fmla="*/ 3481198 h 3975518"/>
              <a:gd name="connsiteX7" fmla="*/ 1948381 w 3170829"/>
              <a:gd name="connsiteY7" fmla="*/ 3863753 h 3975518"/>
              <a:gd name="connsiteX8" fmla="*/ 2909434 w 3170829"/>
              <a:gd name="connsiteY8" fmla="*/ 3873084 h 3975518"/>
              <a:gd name="connsiteX9" fmla="*/ 2704161 w 3170829"/>
              <a:gd name="connsiteY9" fmla="*/ 2660104 h 3975518"/>
              <a:gd name="connsiteX10" fmla="*/ 3170692 w 3170829"/>
              <a:gd name="connsiteY10" fmla="*/ 1717712 h 3975518"/>
              <a:gd name="connsiteX11" fmla="*/ 2732153 w 3170829"/>
              <a:gd name="connsiteY11" fmla="*/ 364773 h 3975518"/>
              <a:gd name="connsiteX0" fmla="*/ 2745951 w 3184627"/>
              <a:gd name="connsiteY0" fmla="*/ 364773 h 3975518"/>
              <a:gd name="connsiteX1" fmla="*/ 1747575 w 3184627"/>
              <a:gd name="connsiteY1" fmla="*/ 880 h 3975518"/>
              <a:gd name="connsiteX2" fmla="*/ 469281 w 3184627"/>
              <a:gd name="connsiteY2" fmla="*/ 280798 h 3975518"/>
              <a:gd name="connsiteX3" fmla="*/ 40073 w 3184627"/>
              <a:gd name="connsiteY3" fmla="*/ 831304 h 3975518"/>
              <a:gd name="connsiteX4" fmla="*/ 86727 w 3184627"/>
              <a:gd name="connsiteY4" fmla="*/ 1615075 h 3975518"/>
              <a:gd name="connsiteX5" fmla="*/ 12081 w 3184627"/>
              <a:gd name="connsiteY5" fmla="*/ 2762741 h 3975518"/>
              <a:gd name="connsiteX6" fmla="*/ 385306 w 3184627"/>
              <a:gd name="connsiteY6" fmla="*/ 3481198 h 3975518"/>
              <a:gd name="connsiteX7" fmla="*/ 1962179 w 3184627"/>
              <a:gd name="connsiteY7" fmla="*/ 3863753 h 3975518"/>
              <a:gd name="connsiteX8" fmla="*/ 2923232 w 3184627"/>
              <a:gd name="connsiteY8" fmla="*/ 3873084 h 3975518"/>
              <a:gd name="connsiteX9" fmla="*/ 2717959 w 3184627"/>
              <a:gd name="connsiteY9" fmla="*/ 2660104 h 3975518"/>
              <a:gd name="connsiteX10" fmla="*/ 3184490 w 3184627"/>
              <a:gd name="connsiteY10" fmla="*/ 1717712 h 3975518"/>
              <a:gd name="connsiteX11" fmla="*/ 2745951 w 3184627"/>
              <a:gd name="connsiteY11" fmla="*/ 364773 h 3975518"/>
              <a:gd name="connsiteX0" fmla="*/ 2745951 w 3208928"/>
              <a:gd name="connsiteY0" fmla="*/ 364773 h 3968706"/>
              <a:gd name="connsiteX1" fmla="*/ 1747575 w 3208928"/>
              <a:gd name="connsiteY1" fmla="*/ 880 h 3968706"/>
              <a:gd name="connsiteX2" fmla="*/ 469281 w 3208928"/>
              <a:gd name="connsiteY2" fmla="*/ 280798 h 3968706"/>
              <a:gd name="connsiteX3" fmla="*/ 40073 w 3208928"/>
              <a:gd name="connsiteY3" fmla="*/ 831304 h 3968706"/>
              <a:gd name="connsiteX4" fmla="*/ 86727 w 3208928"/>
              <a:gd name="connsiteY4" fmla="*/ 1615075 h 3968706"/>
              <a:gd name="connsiteX5" fmla="*/ 12081 w 3208928"/>
              <a:gd name="connsiteY5" fmla="*/ 2762741 h 3968706"/>
              <a:gd name="connsiteX6" fmla="*/ 385306 w 3208928"/>
              <a:gd name="connsiteY6" fmla="*/ 3481198 h 3968706"/>
              <a:gd name="connsiteX7" fmla="*/ 1962179 w 3208928"/>
              <a:gd name="connsiteY7" fmla="*/ 3863753 h 3968706"/>
              <a:gd name="connsiteX8" fmla="*/ 2923232 w 3208928"/>
              <a:gd name="connsiteY8" fmla="*/ 3873084 h 3968706"/>
              <a:gd name="connsiteX9" fmla="*/ 3128506 w 3208928"/>
              <a:gd name="connsiteY9" fmla="*/ 2753410 h 3968706"/>
              <a:gd name="connsiteX10" fmla="*/ 3184490 w 3208928"/>
              <a:gd name="connsiteY10" fmla="*/ 1717712 h 3968706"/>
              <a:gd name="connsiteX11" fmla="*/ 2745951 w 3208928"/>
              <a:gd name="connsiteY11" fmla="*/ 364773 h 396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8928" h="3968706">
                <a:moveTo>
                  <a:pt x="2745951" y="364773"/>
                </a:moveTo>
                <a:cubicBezTo>
                  <a:pt x="2506465" y="78634"/>
                  <a:pt x="2127020" y="14876"/>
                  <a:pt x="1747575" y="880"/>
                </a:cubicBezTo>
                <a:cubicBezTo>
                  <a:pt x="1368130" y="-13116"/>
                  <a:pt x="753865" y="142394"/>
                  <a:pt x="469281" y="280798"/>
                </a:cubicBezTo>
                <a:cubicBezTo>
                  <a:pt x="184697" y="419202"/>
                  <a:pt x="103832" y="608925"/>
                  <a:pt x="40073" y="831304"/>
                </a:cubicBezTo>
                <a:cubicBezTo>
                  <a:pt x="-23686" y="1053683"/>
                  <a:pt x="91392" y="1293169"/>
                  <a:pt x="86727" y="1615075"/>
                </a:cubicBezTo>
                <a:cubicBezTo>
                  <a:pt x="82062" y="1936981"/>
                  <a:pt x="-37682" y="2451721"/>
                  <a:pt x="12081" y="2762741"/>
                </a:cubicBezTo>
                <a:cubicBezTo>
                  <a:pt x="61844" y="3073761"/>
                  <a:pt x="60290" y="3297696"/>
                  <a:pt x="385306" y="3481198"/>
                </a:cubicBezTo>
                <a:cubicBezTo>
                  <a:pt x="710322" y="3664700"/>
                  <a:pt x="1539191" y="3798439"/>
                  <a:pt x="1962179" y="3863753"/>
                </a:cubicBezTo>
                <a:cubicBezTo>
                  <a:pt x="2385167" y="3929067"/>
                  <a:pt x="2728844" y="4058141"/>
                  <a:pt x="2923232" y="3873084"/>
                </a:cubicBezTo>
                <a:cubicBezTo>
                  <a:pt x="3117620" y="3688027"/>
                  <a:pt x="3084963" y="3112639"/>
                  <a:pt x="3128506" y="2753410"/>
                </a:cubicBezTo>
                <a:cubicBezTo>
                  <a:pt x="3172049" y="2394181"/>
                  <a:pt x="3248249" y="2115818"/>
                  <a:pt x="3184490" y="1717712"/>
                </a:cubicBezTo>
                <a:cubicBezTo>
                  <a:pt x="3120731" y="1319606"/>
                  <a:pt x="2985437" y="650912"/>
                  <a:pt x="2745951" y="36477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optimization of US-Fenton was performed in the following order: (1) variation of pH (3.0 - 7.0), (2) variation of H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concentration (30 - 200 mM), (3) variation of Fe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en-US" sz="14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concentration and (4) cavitation time ON (1 – 5 s), OFF (5 s). </a:t>
            </a:r>
            <a:endParaRPr lang="pt-PT" sz="1400" dirty="0">
              <a:latin typeface="Amasis MT Pro Medium" panose="020406040500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4EBC4A-EBB9-444D-9FC1-1933DF0A5D06}"/>
              </a:ext>
            </a:extLst>
          </p:cNvPr>
          <p:cNvSpPr txBox="1"/>
          <p:nvPr/>
        </p:nvSpPr>
        <p:spPr>
          <a:xfrm>
            <a:off x="6215973" y="3305469"/>
            <a:ext cx="318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40604050005020304" pitchFamily="18" charset="0"/>
              </a:rPr>
              <a:t>Experimental Set-up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C99DE8B-50C3-49D2-8D68-C47A0E3C61E4}"/>
              </a:ext>
            </a:extLst>
          </p:cNvPr>
          <p:cNvGrpSpPr/>
          <p:nvPr/>
        </p:nvGrpSpPr>
        <p:grpSpPr>
          <a:xfrm>
            <a:off x="577200" y="252596"/>
            <a:ext cx="624894" cy="577057"/>
            <a:chOff x="525753" y="307500"/>
            <a:chExt cx="624894" cy="5770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C2FC8F-6BE3-45C9-870A-E04D2D0E5422}"/>
                </a:ext>
              </a:extLst>
            </p:cNvPr>
            <p:cNvSpPr/>
            <p:nvPr/>
          </p:nvSpPr>
          <p:spPr>
            <a:xfrm>
              <a:off x="525753" y="307500"/>
              <a:ext cx="624894" cy="577057"/>
            </a:xfrm>
            <a:prstGeom prst="ellipse">
              <a:avLst/>
            </a:prstGeom>
            <a:solidFill>
              <a:srgbClr val="C3835F"/>
            </a:solidFill>
            <a:ln>
              <a:solidFill>
                <a:srgbClr val="C38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áfico 21" descr="Balão de vidro destaque">
              <a:extLst>
                <a:ext uri="{FF2B5EF4-FFF2-40B4-BE49-F238E27FC236}">
                  <a16:creationId xmlns:a16="http://schemas.microsoft.com/office/drawing/2014/main" id="{B03B84F0-7102-419B-B3AF-5257AB77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255" y="346694"/>
              <a:ext cx="531890" cy="531890"/>
            </a:xfrm>
            <a:prstGeom prst="rect">
              <a:avLst/>
            </a:prstGeom>
          </p:spPr>
        </p:pic>
      </p:grp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CFB1C680-5E67-4C6D-BD2D-1B7A807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80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A983B3C-ED94-4662-80CC-1FCB2EA09F4F}"/>
              </a:ext>
            </a:extLst>
          </p:cNvPr>
          <p:cNvSpPr/>
          <p:nvPr/>
        </p:nvSpPr>
        <p:spPr>
          <a:xfrm>
            <a:off x="8156509" y="1818409"/>
            <a:ext cx="3469434" cy="3749176"/>
          </a:xfrm>
          <a:prstGeom prst="roundRect">
            <a:avLst/>
          </a:prstGeom>
          <a:solidFill>
            <a:srgbClr val="73A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71EBC8F-F795-45BA-8D6C-C21FA63BD3A7}"/>
              </a:ext>
            </a:extLst>
          </p:cNvPr>
          <p:cNvGrpSpPr/>
          <p:nvPr/>
        </p:nvGrpSpPr>
        <p:grpSpPr>
          <a:xfrm>
            <a:off x="586226" y="2054952"/>
            <a:ext cx="7053944" cy="3169227"/>
            <a:chOff x="694352" y="2108384"/>
            <a:chExt cx="7053944" cy="316922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BC25CFC-90AC-4442-B0F8-DEA826B70BDE}"/>
                </a:ext>
              </a:extLst>
            </p:cNvPr>
            <p:cNvSpPr/>
            <p:nvPr/>
          </p:nvSpPr>
          <p:spPr>
            <a:xfrm>
              <a:off x="694352" y="2108384"/>
              <a:ext cx="7053944" cy="3169227"/>
            </a:xfrm>
            <a:prstGeom prst="roundRect">
              <a:avLst/>
            </a:prstGeom>
            <a:solidFill>
              <a:srgbClr val="73A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D2710ED-9A70-4CF7-BEC7-20E0C159A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"/>
            <a:stretch/>
          </p:blipFill>
          <p:spPr>
            <a:xfrm>
              <a:off x="1050555" y="2359939"/>
              <a:ext cx="6341538" cy="2666115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61138D-CB36-4617-811B-10A33555EE99}"/>
              </a:ext>
            </a:extLst>
          </p:cNvPr>
          <p:cNvSpPr txBox="1"/>
          <p:nvPr/>
        </p:nvSpPr>
        <p:spPr>
          <a:xfrm>
            <a:off x="966495" y="1408621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Ultrasound vs Fenton vs US-Fenton treatment process</a:t>
            </a:r>
            <a:endParaRPr lang="pt-PT" sz="1800" dirty="0">
              <a:solidFill>
                <a:srgbClr val="00000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: Cantos Arredondados 8">
                <a:extLst>
                  <a:ext uri="{FF2B5EF4-FFF2-40B4-BE49-F238E27FC236}">
                    <a16:creationId xmlns:a16="http://schemas.microsoft.com/office/drawing/2014/main" id="{46AC1A94-D174-4073-8576-4CC890C4E01D}"/>
                  </a:ext>
                </a:extLst>
              </p:cNvPr>
              <p:cNvSpPr/>
              <p:nvPr/>
            </p:nvSpPr>
            <p:spPr>
              <a:xfrm>
                <a:off x="7884367" y="1648728"/>
                <a:ext cx="3609393" cy="391885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400" dirty="0">
                    <a:solidFill>
                      <a:srgbClr val="000000"/>
                    </a:solidFill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t’s possible to see that the process that showed best results was, without a doubt, US-Fenton, reaching 94.8% of COD removal, while ultrasound and Fenton reached 17.3 and 25.9%, respectively. The VS/TS ratio, was observed to be in the following order: US-Fenton (0.16) &lt; Fenton (0.22) &lt; US (0.26). Clearly, with the combination of US with Fenton, a higher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</a:rPr>
                          <m:t>HO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masis MT Pro Medium" panose="02040604050005020304" pitchFamily="18" charset="0"/>
                            <a:ea typeface="SimSun" panose="02010600030101010101" pitchFamily="2" charset="-122"/>
                          </a:rPr>
                          <m:t>•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Amasis MT Pro Medium" panose="020406040500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radical production occurred, increasing the kinetic rate of COD removal. </a:t>
                </a:r>
                <a:endParaRPr lang="pt-PT" sz="1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9" name="Retângulo: Cantos Arredondados 8">
                <a:extLst>
                  <a:ext uri="{FF2B5EF4-FFF2-40B4-BE49-F238E27FC236}">
                    <a16:creationId xmlns:a16="http://schemas.microsoft.com/office/drawing/2014/main" id="{46AC1A94-D174-4073-8576-4CC890C4E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7" y="1648728"/>
                <a:ext cx="3609393" cy="39188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>
            <a:extLst>
              <a:ext uri="{FF2B5EF4-FFF2-40B4-BE49-F238E27FC236}">
                <a16:creationId xmlns:a16="http://schemas.microsoft.com/office/drawing/2014/main" id="{025A22D4-0411-4962-AE61-07C8A3E4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 err="1">
                <a:latin typeface="Amasis MT Pro Black" panose="02040A04050005020304" pitchFamily="18" charset="0"/>
              </a:rPr>
              <a:t>Results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and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discussion</a:t>
            </a:r>
            <a:endParaRPr lang="pt-PT" sz="3200" dirty="0">
              <a:latin typeface="Amasis MT Pro Black" panose="02040A04050005020304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60817FA-706A-4856-AE36-9FBD20AE23CF}"/>
              </a:ext>
            </a:extLst>
          </p:cNvPr>
          <p:cNvGrpSpPr/>
          <p:nvPr/>
        </p:nvGrpSpPr>
        <p:grpSpPr>
          <a:xfrm>
            <a:off x="525753" y="284264"/>
            <a:ext cx="624894" cy="577057"/>
            <a:chOff x="889647" y="1007587"/>
            <a:chExt cx="624894" cy="57705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857A0B-584D-4C2E-8035-2A5A4E5CE909}"/>
                </a:ext>
              </a:extLst>
            </p:cNvPr>
            <p:cNvSpPr/>
            <p:nvPr/>
          </p:nvSpPr>
          <p:spPr>
            <a:xfrm>
              <a:off x="889647" y="1007587"/>
              <a:ext cx="624894" cy="577057"/>
            </a:xfrm>
            <a:prstGeom prst="ellipse">
              <a:avLst/>
            </a:prstGeom>
            <a:solidFill>
              <a:srgbClr val="C3835F"/>
            </a:solidFill>
            <a:ln>
              <a:solidFill>
                <a:srgbClr val="C38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Gráfico 14" descr="Gráfico de barras destaque">
              <a:extLst>
                <a:ext uri="{FF2B5EF4-FFF2-40B4-BE49-F238E27FC236}">
                  <a16:creationId xmlns:a16="http://schemas.microsoft.com/office/drawing/2014/main" id="{475230A6-B406-4DD4-95CE-C1ACF07DD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0120" y="1053271"/>
              <a:ext cx="503948" cy="503948"/>
            </a:xfrm>
            <a:prstGeom prst="rect">
              <a:avLst/>
            </a:prstGeom>
          </p:spPr>
        </p:pic>
      </p:grp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78561C8-51D6-4B9B-83D5-DB4F4679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23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79AFA3-FC72-4268-9442-10C5A355C424}"/>
              </a:ext>
            </a:extLst>
          </p:cNvPr>
          <p:cNvSpPr txBox="1"/>
          <p:nvPr/>
        </p:nvSpPr>
        <p:spPr>
          <a:xfrm>
            <a:off x="7962594" y="3754004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masis MT Pro Medium" panose="020406040500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Effect of H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concentration</a:t>
            </a:r>
            <a:endParaRPr lang="pt-PT" sz="1800" dirty="0">
              <a:solidFill>
                <a:srgbClr val="00000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0ED01B-A921-4A02-A5CC-03E8FD81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 err="1">
                <a:latin typeface="Amasis MT Pro Black" panose="02040A04050005020304" pitchFamily="18" charset="0"/>
              </a:rPr>
              <a:t>Results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and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discussion</a:t>
            </a:r>
            <a:endParaRPr lang="pt-PT" sz="3200" dirty="0">
              <a:latin typeface="Amasis MT Pro Black" panose="02040A04050005020304" pitchFamily="18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FB4B39C-6416-4465-AE4D-083FEFAB5A07}"/>
              </a:ext>
            </a:extLst>
          </p:cNvPr>
          <p:cNvGrpSpPr/>
          <p:nvPr/>
        </p:nvGrpSpPr>
        <p:grpSpPr>
          <a:xfrm>
            <a:off x="525753" y="284264"/>
            <a:ext cx="624894" cy="577057"/>
            <a:chOff x="889647" y="1007587"/>
            <a:chExt cx="624894" cy="5770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241A71-E6B8-4C7F-B738-6EE70C576F1E}"/>
                </a:ext>
              </a:extLst>
            </p:cNvPr>
            <p:cNvSpPr/>
            <p:nvPr/>
          </p:nvSpPr>
          <p:spPr>
            <a:xfrm>
              <a:off x="889647" y="1007587"/>
              <a:ext cx="624894" cy="577057"/>
            </a:xfrm>
            <a:prstGeom prst="ellipse">
              <a:avLst/>
            </a:prstGeom>
            <a:solidFill>
              <a:srgbClr val="C3835F"/>
            </a:solidFill>
            <a:ln>
              <a:solidFill>
                <a:srgbClr val="C38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áfico 21" descr="Gráfico de barras destaque">
              <a:extLst>
                <a:ext uri="{FF2B5EF4-FFF2-40B4-BE49-F238E27FC236}">
                  <a16:creationId xmlns:a16="http://schemas.microsoft.com/office/drawing/2014/main" id="{0E90DA48-54CD-41BD-9FF6-E59ABA42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0120" y="1053271"/>
              <a:ext cx="503948" cy="503948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80A40B1-D72F-4703-9A59-FA5481C3BB78}"/>
              </a:ext>
            </a:extLst>
          </p:cNvPr>
          <p:cNvGrpSpPr/>
          <p:nvPr/>
        </p:nvGrpSpPr>
        <p:grpSpPr>
          <a:xfrm>
            <a:off x="835384" y="861321"/>
            <a:ext cx="10447876" cy="2962534"/>
            <a:chOff x="822355" y="785651"/>
            <a:chExt cx="10447876" cy="2839942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FD96974-32EB-4DBB-A199-8B53106F25B8}"/>
                </a:ext>
              </a:extLst>
            </p:cNvPr>
            <p:cNvGrpSpPr/>
            <p:nvPr/>
          </p:nvGrpSpPr>
          <p:grpSpPr>
            <a:xfrm>
              <a:off x="822355" y="907005"/>
              <a:ext cx="10447876" cy="2718588"/>
              <a:chOff x="822355" y="470392"/>
              <a:chExt cx="10447876" cy="2958608"/>
            </a:xfrm>
          </p:grpSpPr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72360DE2-DD7B-45F6-B137-7ACD6508434D}"/>
                  </a:ext>
                </a:extLst>
              </p:cNvPr>
              <p:cNvSpPr/>
              <p:nvPr/>
            </p:nvSpPr>
            <p:spPr>
              <a:xfrm>
                <a:off x="822355" y="690465"/>
                <a:ext cx="10447876" cy="262189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tângulo: Cantos Arredondados 8">
                    <a:extLst>
                      <a:ext uri="{FF2B5EF4-FFF2-40B4-BE49-F238E27FC236}">
                        <a16:creationId xmlns:a16="http://schemas.microsoft.com/office/drawing/2014/main" id="{46AC1A94-D174-4073-8576-4CC890C4E01D}"/>
                      </a:ext>
                    </a:extLst>
                  </p:cNvPr>
                  <p:cNvSpPr/>
                  <p:nvPr/>
                </p:nvSpPr>
                <p:spPr>
                  <a:xfrm>
                    <a:off x="6522853" y="470392"/>
                    <a:ext cx="4747377" cy="2958608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As can be observed, pH = 4.0 showed the highest efficiency, with a COD removal of 86.1%. Increasing the pH to 6.0 and 7.0, the COD removal suffers a reduction to 75.1% and 66.4%, respectively. The efficiency reduction at alkaline pH, resulted from the iron hydroxides precipitation, which lead to a lower production of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pt-PT" sz="11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HO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effectLst/>
                                <a:latin typeface="Amasis MT Pro Medium" panose="020406040500050203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•</m:t>
                            </m:r>
                          </m:sup>
                        </m:sSup>
                      </m:oMath>
                    </a14:m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radicals and inhibits Fe</a:t>
                    </a:r>
                    <a:r>
                      <a:rPr lang="en-US" sz="1400" baseline="300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2+</a:t>
                    </a:r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latin typeface="Amasis MT Pro Medium" panose="020406040500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regeneration.</a:t>
                    </a:r>
                    <a:endParaRPr lang="pt-PT" sz="1100" dirty="0">
                      <a:latin typeface="Amasis MT Pro Medium" panose="020406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Retângulo: Cantos Arredondados 8">
                    <a:extLst>
                      <a:ext uri="{FF2B5EF4-FFF2-40B4-BE49-F238E27FC236}">
                        <a16:creationId xmlns:a16="http://schemas.microsoft.com/office/drawing/2014/main" id="{46AC1A94-D174-4073-8576-4CC890C4E0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2853" y="470392"/>
                    <a:ext cx="4747377" cy="2958608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F38EFE4C-F276-40EE-BF5B-C7B7C90FC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007" y="798287"/>
                <a:ext cx="5496846" cy="2373925"/>
              </a:xfrm>
              <a:prstGeom prst="rect">
                <a:avLst/>
              </a:prstGeom>
            </p:spPr>
          </p:pic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42A9410-469B-4871-89BB-FF5BEF0CADD6}"/>
                </a:ext>
              </a:extLst>
            </p:cNvPr>
            <p:cNvSpPr txBox="1"/>
            <p:nvPr/>
          </p:nvSpPr>
          <p:spPr>
            <a:xfrm>
              <a:off x="1026007" y="785651"/>
              <a:ext cx="7053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masis MT Pro Medium" panose="02040604050005020304" pitchFamily="18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Effect of </a:t>
              </a:r>
              <a:r>
                <a:rPr lang="en-US" dirty="0">
                  <a:solidFill>
                    <a:srgbClr val="000000"/>
                  </a:solidFill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</a:t>
              </a:r>
              <a:endParaRPr lang="pt-PT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t-PT" dirty="0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0F3112D-C40B-4C15-96F2-E7C99140BD2E}"/>
              </a:ext>
            </a:extLst>
          </p:cNvPr>
          <p:cNvGrpSpPr/>
          <p:nvPr/>
        </p:nvGrpSpPr>
        <p:grpSpPr>
          <a:xfrm>
            <a:off x="835384" y="4103970"/>
            <a:ext cx="10534261" cy="2720323"/>
            <a:chOff x="822355" y="4065001"/>
            <a:chExt cx="10534261" cy="2792999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A0EB2E2A-7DB1-42C6-BD07-F5F4777937E2}"/>
                </a:ext>
              </a:extLst>
            </p:cNvPr>
            <p:cNvSpPr/>
            <p:nvPr/>
          </p:nvSpPr>
          <p:spPr>
            <a:xfrm>
              <a:off x="822355" y="4065001"/>
              <a:ext cx="10534261" cy="27513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76B8222-B5E3-480F-902A-44363214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844" y="4242470"/>
              <a:ext cx="5644931" cy="2441526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tângulo: Cantos Arredondados 26">
                  <a:extLst>
                    <a:ext uri="{FF2B5EF4-FFF2-40B4-BE49-F238E27FC236}">
                      <a16:creationId xmlns:a16="http://schemas.microsoft.com/office/drawing/2014/main" id="{7995F414-D519-4D4E-9279-AE6920B07FF3}"/>
                    </a:ext>
                  </a:extLst>
                </p:cNvPr>
                <p:cNvSpPr/>
                <p:nvPr/>
              </p:nvSpPr>
              <p:spPr>
                <a:xfrm>
                  <a:off x="835384" y="4199392"/>
                  <a:ext cx="4636460" cy="265860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The highest efficiency was achieved with application of [H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O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] = 30 mM, with a COD removal of 94.8%. In addition, the VS/TS ratio was reduced to 0.16. It was observed a COD reduction of 87.2, 86.1, 78.3 and 69.3%, respectively, for 50, 100, 150 and 200 mM. By increasing the H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O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 concentration to values &gt; 30 mM, the excess of H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O</a:t>
                  </a:r>
                  <a:r>
                    <a:rPr lang="en-US" sz="1400" baseline="-25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2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induces the consume of HO</a:t>
                  </a:r>
                  <a:r>
                    <a:rPr lang="en-US" sz="1400" baseline="30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  <a:sym typeface="Symbol" panose="05050102010706020507" pitchFamily="18" charset="2"/>
                    </a:rPr>
                    <a:t></a:t>
                  </a:r>
                  <a:r>
                    <a:rPr lang="en-US" sz="1400" baseline="300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radicals and produces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P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Amasis MT Pro Medium" panose="02040604050005020304" pitchFamily="18" charset="0"/>
                            </a:rPr>
                            <m:t>HO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Amasis MT Pro Medium" panose="020406040500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</m:t>
                          </m:r>
                        </m:sup>
                      </m:sSubSup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rPr>
                    <a:t>  which has a low reduction potential, so, less degradation occurs.</a:t>
                  </a:r>
                </a:p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sz="1200" baseline="-250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O</a:t>
                  </a:r>
                  <a:r>
                    <a:rPr lang="en-US" sz="1200" baseline="-250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PT" sz="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Amasis MT Pro Medium" panose="020406040500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HO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Amasis MT Pro Medium" panose="020406040500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</a:rPr>
                    <a:t>→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PT" sz="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Amasis MT Pro Medium" panose="020406040500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HO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Amasis MT Pro Medium" panose="020406040500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Amasis MT Pro Medium" panose="020406040500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bSup>
                    </m:oMath>
                  </a14:m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</a:rPr>
                    <a:t> + H</a:t>
                  </a:r>
                  <a:r>
                    <a:rPr lang="en-US" sz="1200" baseline="-250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</a:rPr>
                    <a:t>2</a:t>
                  </a: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Amasis MT Pro Medium" panose="02040604050005020304" pitchFamily="18" charset="0"/>
                      <a:ea typeface="SimSun" panose="02010600030101010101" pitchFamily="2" charset="-122"/>
                    </a:rPr>
                    <a:t>O</a:t>
                  </a:r>
                  <a:endParaRPr lang="pt-PT" sz="700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tângulo: Cantos Arredondados 26">
                  <a:extLst>
                    <a:ext uri="{FF2B5EF4-FFF2-40B4-BE49-F238E27FC236}">
                      <a16:creationId xmlns:a16="http://schemas.microsoft.com/office/drawing/2014/main" id="{7995F414-D519-4D4E-9279-AE6920B07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384" y="4199392"/>
                  <a:ext cx="4636460" cy="265860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658D1F29-4BDF-40AD-8B25-A2D1357672A0}"/>
              </a:ext>
            </a:extLst>
          </p:cNvPr>
          <p:cNvSpPr/>
          <p:nvPr/>
        </p:nvSpPr>
        <p:spPr>
          <a:xfrm>
            <a:off x="1532551" y="1724224"/>
            <a:ext cx="799588" cy="138603"/>
          </a:xfrm>
          <a:prstGeom prst="rect">
            <a:avLst/>
          </a:prstGeom>
          <a:noFill/>
          <a:ln w="28575">
            <a:solidFill>
              <a:srgbClr val="C3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E20F741-96F3-4CF9-9E70-AD6EFB15AD28}"/>
              </a:ext>
            </a:extLst>
          </p:cNvPr>
          <p:cNvSpPr/>
          <p:nvPr/>
        </p:nvSpPr>
        <p:spPr>
          <a:xfrm>
            <a:off x="6144461" y="4350599"/>
            <a:ext cx="912487" cy="127666"/>
          </a:xfrm>
          <a:prstGeom prst="rect">
            <a:avLst/>
          </a:prstGeom>
          <a:noFill/>
          <a:ln w="28575">
            <a:solidFill>
              <a:srgbClr val="C3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7A3527C-1154-44EC-B20B-9757F5D2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871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79AFA3-FC72-4268-9442-10C5A355C424}"/>
              </a:ext>
            </a:extLst>
          </p:cNvPr>
          <p:cNvSpPr txBox="1"/>
          <p:nvPr/>
        </p:nvSpPr>
        <p:spPr>
          <a:xfrm>
            <a:off x="7743259" y="3651330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masis MT Pro Medium" panose="020406040500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Effect of </a:t>
            </a:r>
            <a:r>
              <a:rPr lang="en-US" dirty="0">
                <a:solidFill>
                  <a:srgbClr val="000000"/>
                </a:solidFill>
                <a:latin typeface="Amasis MT Pro Medium" panose="020406040500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cavitation time ON</a:t>
            </a:r>
            <a:endParaRPr lang="pt-PT" sz="1800" dirty="0">
              <a:solidFill>
                <a:srgbClr val="00000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CE6E394-D03B-4B68-B8BA-6F784A3E8CF0}"/>
              </a:ext>
            </a:extLst>
          </p:cNvPr>
          <p:cNvGrpSpPr/>
          <p:nvPr/>
        </p:nvGrpSpPr>
        <p:grpSpPr>
          <a:xfrm>
            <a:off x="835384" y="4005419"/>
            <a:ext cx="10534261" cy="2720323"/>
            <a:chOff x="822355" y="4065001"/>
            <a:chExt cx="10534261" cy="2792999"/>
          </a:xfrm>
          <a:solidFill>
            <a:srgbClr val="73A0C3"/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6CE88AEF-BFC8-41CE-BF1D-6607C82CA1B9}"/>
                </a:ext>
              </a:extLst>
            </p:cNvPr>
            <p:cNvSpPr/>
            <p:nvPr/>
          </p:nvSpPr>
          <p:spPr>
            <a:xfrm>
              <a:off x="822355" y="4065001"/>
              <a:ext cx="10534261" cy="27513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7BFB31C4-3F18-4838-AC9D-BA8031A979A9}"/>
                </a:ext>
              </a:extLst>
            </p:cNvPr>
            <p:cNvSpPr/>
            <p:nvPr/>
          </p:nvSpPr>
          <p:spPr>
            <a:xfrm>
              <a:off x="835384" y="4199392"/>
              <a:ext cx="5115792" cy="265860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>
                  <a:solidFill>
                    <a:schemeClr val="tx1"/>
                  </a:solidFill>
                  <a:latin typeface="Amasis MT Pro Medium" panose="02040604050005020304" pitchFamily="18" charset="0"/>
                </a:rPr>
                <a:t>The cavitation time plays an important role in the degradation of organic carbon. Therefore, the US-Fenton process was optimized by variation of the cavitation time ON:OFF (1:5, 2:5, 3:5 and 5:5 s:s). The most efficient cavitation time, with a COD removal of 94.8 % and a VS/TS ratio of 0.16, was 3 s ON and 5 s OFF (Figure 6). By increasing the contact time (5:5 s:s), the COD removal was observed to decrease to 90.2% with a VS/TS ratio of 0.26.</a:t>
              </a:r>
              <a:endParaRPr lang="pt-PT" sz="500" dirty="0">
                <a:solidFill>
                  <a:schemeClr val="tx1"/>
                </a:solidFill>
                <a:latin typeface="Amasis MT Pro Medium" panose="02040604050005020304" pitchFamily="18" charset="0"/>
              </a:endParaRP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800ED01B-A921-4A02-A5CC-03E8FD81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94" y="-95800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dirty="0" err="1">
                <a:latin typeface="Amasis MT Pro Black" panose="02040A04050005020304" pitchFamily="18" charset="0"/>
              </a:rPr>
              <a:t>Results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and</a:t>
            </a:r>
            <a:r>
              <a:rPr lang="pt-PT" sz="3200" dirty="0">
                <a:latin typeface="Amasis MT Pro Black" panose="02040A04050005020304" pitchFamily="18" charset="0"/>
              </a:rPr>
              <a:t> </a:t>
            </a:r>
            <a:r>
              <a:rPr lang="pt-PT" sz="3200" dirty="0" err="1">
                <a:latin typeface="Amasis MT Pro Black" panose="02040A04050005020304" pitchFamily="18" charset="0"/>
              </a:rPr>
              <a:t>discussion</a:t>
            </a:r>
            <a:endParaRPr lang="pt-PT" sz="3200" dirty="0">
              <a:latin typeface="Amasis MT Pro Black" panose="02040A04050005020304" pitchFamily="18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FB4B39C-6416-4465-AE4D-083FEFAB5A07}"/>
              </a:ext>
            </a:extLst>
          </p:cNvPr>
          <p:cNvGrpSpPr/>
          <p:nvPr/>
        </p:nvGrpSpPr>
        <p:grpSpPr>
          <a:xfrm>
            <a:off x="525753" y="284264"/>
            <a:ext cx="624894" cy="577057"/>
            <a:chOff x="889647" y="1007587"/>
            <a:chExt cx="624894" cy="5770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241A71-E6B8-4C7F-B738-6EE70C576F1E}"/>
                </a:ext>
              </a:extLst>
            </p:cNvPr>
            <p:cNvSpPr/>
            <p:nvPr/>
          </p:nvSpPr>
          <p:spPr>
            <a:xfrm>
              <a:off x="889647" y="1007587"/>
              <a:ext cx="624894" cy="577057"/>
            </a:xfrm>
            <a:prstGeom prst="ellipse">
              <a:avLst/>
            </a:prstGeom>
            <a:solidFill>
              <a:srgbClr val="C3835F"/>
            </a:solidFill>
            <a:ln>
              <a:solidFill>
                <a:srgbClr val="C383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áfico 21" descr="Gráfico de barras destaque">
              <a:extLst>
                <a:ext uri="{FF2B5EF4-FFF2-40B4-BE49-F238E27FC236}">
                  <a16:creationId xmlns:a16="http://schemas.microsoft.com/office/drawing/2014/main" id="{0E90DA48-54CD-41BD-9FF6-E59ABA425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0120" y="1053271"/>
              <a:ext cx="503948" cy="503948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80A40B1-D72F-4703-9A59-FA5481C3BB78}"/>
              </a:ext>
            </a:extLst>
          </p:cNvPr>
          <p:cNvGrpSpPr/>
          <p:nvPr/>
        </p:nvGrpSpPr>
        <p:grpSpPr>
          <a:xfrm>
            <a:off x="835384" y="861321"/>
            <a:ext cx="10461060" cy="2931343"/>
            <a:chOff x="822355" y="785651"/>
            <a:chExt cx="10461060" cy="2931343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FD96974-32EB-4DBB-A199-8B53106F25B8}"/>
                </a:ext>
              </a:extLst>
            </p:cNvPr>
            <p:cNvGrpSpPr/>
            <p:nvPr/>
          </p:nvGrpSpPr>
          <p:grpSpPr>
            <a:xfrm>
              <a:off x="822355" y="998406"/>
              <a:ext cx="10461060" cy="2718588"/>
              <a:chOff x="822355" y="569863"/>
              <a:chExt cx="10461060" cy="2958608"/>
            </a:xfrm>
          </p:grpSpPr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72360DE2-DD7B-45F6-B137-7ACD6508434D}"/>
                  </a:ext>
                </a:extLst>
              </p:cNvPr>
              <p:cNvSpPr/>
              <p:nvPr/>
            </p:nvSpPr>
            <p:spPr>
              <a:xfrm>
                <a:off x="822355" y="690465"/>
                <a:ext cx="10447876" cy="26498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tângulo: Cantos Arredondados 8">
                    <a:extLst>
                      <a:ext uri="{FF2B5EF4-FFF2-40B4-BE49-F238E27FC236}">
                        <a16:creationId xmlns:a16="http://schemas.microsoft.com/office/drawing/2014/main" id="{46AC1A94-D174-4073-8576-4CC890C4E01D}"/>
                      </a:ext>
                    </a:extLst>
                  </p:cNvPr>
                  <p:cNvSpPr/>
                  <p:nvPr/>
                </p:nvSpPr>
                <p:spPr>
                  <a:xfrm>
                    <a:off x="6359504" y="569863"/>
                    <a:ext cx="4923911" cy="2958608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r>
                      <a:rPr lang="en-US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In this section, the Fe</a:t>
                    </a:r>
                    <a:r>
                      <a:rPr lang="en-US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2+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concentration was varied from 0.5 to 10.0 mM, and in accordance with the results, with application of 2.0 mM Fe</a:t>
                    </a:r>
                    <a:r>
                      <a:rPr lang="en-US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2+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it was achieved a COD removal of 94.8%. Above 2.0 mM, it was observed a decrease of COD removal and higher values of VS/TS ratio. The excess of ferrous ions can lead to a consume of HO</a:t>
                    </a:r>
                    <a:r>
                      <a:rPr lang="en-US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radicals producing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pt-PT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Fe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     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3+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Amasis MT Pro Medium" panose="02040604050005020304" pitchFamily="18" charset="0"/>
                          </a:rPr>
                          <m:t>and</m:t>
                        </m:r>
                        <m:sSup>
                          <m:sSupPr>
                            <m:ctrlPr>
                              <a:rPr lang="pt-PT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OH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400" i="1">
                                <a:solidFill>
                                  <a:schemeClr val="tx1"/>
                                </a:solidFill>
                                <a:latin typeface="Amasis MT Pro Medium" panose="020406040500050203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, resulting less degradation.</a:t>
                    </a:r>
                  </a:p>
                  <a:p>
                    <a:pPr algn="just"/>
                    <a:endParaRPr lang="en-US" sz="1400" dirty="0">
                      <a:solidFill>
                        <a:schemeClr val="tx1"/>
                      </a:solidFill>
                      <a:latin typeface="Amasis MT Pro Medium" panose="02040604050005020304" pitchFamily="18" charset="0"/>
                    </a:endParaRPr>
                  </a:p>
                  <a:p>
                    <a:pPr algn="ctr"/>
                    <a:r>
                      <a:rPr lang="pt-PT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Fe</a:t>
                    </a:r>
                    <a:r>
                      <a:rPr lang="pt-PT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3+</a:t>
                    </a:r>
                    <a:r>
                      <a:rPr lang="pt-PT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+ HO</a:t>
                    </a:r>
                    <a:r>
                      <a:rPr lang="pt-PT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•</a:t>
                    </a:r>
                    <a:r>
                      <a:rPr lang="pt-PT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→ Fe</a:t>
                    </a:r>
                    <a:r>
                      <a:rPr lang="pt-PT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3+</a:t>
                    </a:r>
                    <a:r>
                      <a:rPr lang="pt-PT" sz="14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 + HO</a:t>
                    </a:r>
                    <a:r>
                      <a:rPr lang="pt-PT" sz="1400" baseline="30000" dirty="0">
                        <a:solidFill>
                          <a:schemeClr val="tx1"/>
                        </a:solidFill>
                        <a:latin typeface="Amasis MT Pro Medium" panose="02040604050005020304" pitchFamily="18" charset="0"/>
                      </a:rPr>
                      <a:t>-</a:t>
                    </a:r>
                  </a:p>
                </p:txBody>
              </p:sp>
            </mc:Choice>
            <mc:Fallback xmlns="">
              <p:sp>
                <p:nvSpPr>
                  <p:cNvPr id="9" name="Retângulo: Cantos Arredondados 8">
                    <a:extLst>
                      <a:ext uri="{FF2B5EF4-FFF2-40B4-BE49-F238E27FC236}">
                        <a16:creationId xmlns:a16="http://schemas.microsoft.com/office/drawing/2014/main" id="{46AC1A94-D174-4073-8576-4CC890C4E0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9504" y="569863"/>
                    <a:ext cx="4923911" cy="2958608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42A9410-469B-4871-89BB-FF5BEF0CADD6}"/>
                </a:ext>
              </a:extLst>
            </p:cNvPr>
            <p:cNvSpPr txBox="1"/>
            <p:nvPr/>
          </p:nvSpPr>
          <p:spPr>
            <a:xfrm>
              <a:off x="1026007" y="785651"/>
              <a:ext cx="7053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masis MT Pro Medium" panose="02040604050005020304" pitchFamily="18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Amasis MT Pro Medium" panose="020406040500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Effect of iron concentration</a:t>
              </a:r>
              <a:endParaRPr lang="pt-PT" sz="180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t-PT" dirty="0"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24347A33-C178-4FA5-83F1-02C47B74B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74" y="1284164"/>
            <a:ext cx="5231221" cy="2228736"/>
          </a:xfrm>
          <a:prstGeom prst="rect">
            <a:avLst/>
          </a:prstGeom>
          <a:noFill/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F923887-EB01-4EA6-BC84-8D5705494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1" y="4178271"/>
            <a:ext cx="5115792" cy="2305656"/>
          </a:xfrm>
          <a:prstGeom prst="rect">
            <a:avLst/>
          </a:prstGeom>
          <a:noFill/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0DB3639E-D23A-424D-8C2D-F5C8CF17C46F}"/>
              </a:ext>
            </a:extLst>
          </p:cNvPr>
          <p:cNvSpPr/>
          <p:nvPr/>
        </p:nvSpPr>
        <p:spPr>
          <a:xfrm>
            <a:off x="1690666" y="1590295"/>
            <a:ext cx="862034" cy="96501"/>
          </a:xfrm>
          <a:prstGeom prst="rect">
            <a:avLst/>
          </a:prstGeom>
          <a:noFill/>
          <a:ln w="28575">
            <a:solidFill>
              <a:srgbClr val="C3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9D416FE-8619-48C0-950C-74CFC256A1B6}"/>
              </a:ext>
            </a:extLst>
          </p:cNvPr>
          <p:cNvSpPr/>
          <p:nvPr/>
        </p:nvSpPr>
        <p:spPr>
          <a:xfrm>
            <a:off x="6723355" y="4589688"/>
            <a:ext cx="417250" cy="121395"/>
          </a:xfrm>
          <a:prstGeom prst="rect">
            <a:avLst/>
          </a:prstGeom>
          <a:noFill/>
          <a:ln w="28575">
            <a:solidFill>
              <a:srgbClr val="C38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808E1D70-6D0F-4F58-9D1B-AF4E0D64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F021-5052-46B9-BB4A-B503A59D37F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108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1360</Words>
  <Application>Microsoft Office PowerPoint</Application>
  <PresentationFormat>Ecrã Panorâmico</PresentationFormat>
  <Paragraphs>94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Amasis MT Pro Black</vt:lpstr>
      <vt:lpstr>Amasis MT Pro Light</vt:lpstr>
      <vt:lpstr>Amasis MT Pro Medium</vt:lpstr>
      <vt:lpstr>Arial</vt:lpstr>
      <vt:lpstr>Calibri</vt:lpstr>
      <vt:lpstr>Calibri Light</vt:lpstr>
      <vt:lpstr>Cambria Math</vt:lpstr>
      <vt:lpstr>Palatino Linotype</vt:lpstr>
      <vt:lpstr>Tema do Office</vt:lpstr>
      <vt:lpstr>Apresentação do PowerPoint</vt:lpstr>
      <vt:lpstr> Introduction </vt:lpstr>
      <vt:lpstr> Introduction </vt:lpstr>
      <vt:lpstr> Introduction </vt:lpstr>
      <vt:lpstr> Aim of this work </vt:lpstr>
      <vt:lpstr> Material and methods </vt:lpstr>
      <vt:lpstr>Results and discussion</vt:lpstr>
      <vt:lpstr>Results and discussion</vt:lpstr>
      <vt:lpstr>Results and discussion</vt:lpstr>
      <vt:lpstr>Apresentação do PowerPoint</vt:lpstr>
      <vt:lpstr>Apresentação do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municipal activated sludge by ultrasound-Fenton process</dc:title>
  <dc:creator>al66647@utad.eu</dc:creator>
  <cp:lastModifiedBy>al26663@utad.eu</cp:lastModifiedBy>
  <cp:revision>24</cp:revision>
  <dcterms:created xsi:type="dcterms:W3CDTF">2022-04-01T15:37:54Z</dcterms:created>
  <dcterms:modified xsi:type="dcterms:W3CDTF">2022-04-13T15:56:27Z</dcterms:modified>
</cp:coreProperties>
</file>