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0" r:id="rId3"/>
    <p:sldId id="339" r:id="rId4"/>
    <p:sldId id="259" r:id="rId5"/>
    <p:sldId id="260" r:id="rId6"/>
    <p:sldId id="327" r:id="rId7"/>
    <p:sldId id="335" r:id="rId8"/>
    <p:sldId id="348" r:id="rId9"/>
    <p:sldId id="353" r:id="rId10"/>
    <p:sldId id="354" r:id="rId11"/>
    <p:sldId id="355" r:id="rId12"/>
    <p:sldId id="356" r:id="rId13"/>
    <p:sldId id="334" r:id="rId14"/>
    <p:sldId id="343" r:id="rId15"/>
    <p:sldId id="350" r:id="rId16"/>
    <p:sldId id="345" r:id="rId17"/>
    <p:sldId id="357" r:id="rId18"/>
    <p:sldId id="358" r:id="rId19"/>
    <p:sldId id="359" r:id="rId20"/>
    <p:sldId id="352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8"/>
    <a:srgbClr val="670000"/>
    <a:srgbClr val="FAA01C"/>
    <a:srgbClr val="1A176D"/>
    <a:srgbClr val="043D6F"/>
    <a:srgbClr val="00026D"/>
    <a:srgbClr val="02356A"/>
    <a:srgbClr val="2F5597"/>
    <a:srgbClr val="FFFFF3"/>
    <a:srgbClr val="010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89968E-3934-4DE9-9194-53CC2B97F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50E401-E1D9-416E-A9A0-8BBF4AADD1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7AC0-2ABA-41A8-AEF3-69D1B8F059A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9F0E23-57AE-4905-9327-E1E226A03B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40A53-9282-4314-96CB-D25BD2ED92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E8CA-BE23-48D8-A55B-8D2C8A4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6717-D0F7-4866-AD18-C1787F007C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5AB6-82D6-4455-94C3-1C4C1D8D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7B66-F05F-4296-8765-3372A10079F5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55E4-3DC0-47D2-99EA-F399B88657AA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9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692A-2BBB-4A35-9CC7-A01B5353B8FF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832E-13C3-4FA4-A51C-B31BB5920B51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71F6-7D4C-438E-966B-142859EB0576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124F-2159-4122-A9BE-284CF70BBEF3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AC25-5E0E-4160-8B13-E442736B601B}" type="datetime1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3036-61F2-4312-9F78-FB3A3AFE4E8E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298F-1D7B-4045-BA9E-C70D57368DE9}" type="datetime1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57AE-F8E3-440F-A951-5436DBF9A1FC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74C1-B159-4EC7-8CD5-B2E82ABF9885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CBEB-2716-4119-AD19-5C3D055FD1DC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99A3-6D00-4F66-B5AB-5B4BE73B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ngr.muhammadtamoor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="" xmlns:a16="http://schemas.microsoft.com/office/drawing/2014/main" id="{69119D62-94B0-49C9-AC44-B2991F105AFC}"/>
              </a:ext>
            </a:extLst>
          </p:cNvPr>
          <p:cNvSpPr/>
          <p:nvPr/>
        </p:nvSpPr>
        <p:spPr>
          <a:xfrm>
            <a:off x="107504" y="6042427"/>
            <a:ext cx="8831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Presented at the </a:t>
            </a:r>
            <a:r>
              <a:rPr lang="en-US" sz="1400" b="1" dirty="0" smtClean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1st </a:t>
            </a:r>
            <a:r>
              <a:rPr lang="en-US" sz="1400" b="1" dirty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International Electronic Conference on Processes: Processes System Innovation</a:t>
            </a:r>
            <a:endParaRPr lang="it-IT" sz="1400" b="1" dirty="0">
              <a:solidFill>
                <a:srgbClr val="005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58D034-D562-4226-B187-AF96733E175F}"/>
              </a:ext>
            </a:extLst>
          </p:cNvPr>
          <p:cNvSpPr/>
          <p:nvPr/>
        </p:nvSpPr>
        <p:spPr>
          <a:xfrm>
            <a:off x="107504" y="2100128"/>
            <a:ext cx="892899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310"/>
              </a:spcBef>
              <a:spcAft>
                <a:spcPts val="31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10"/>
              </a:spcBef>
              <a:spcAft>
                <a:spcPts val="31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of On-Grid Photovoltaic System Considering Optimized Sizing of Photovoltaic Modules for Enhancing Output Energy</a:t>
            </a:r>
            <a:endParaRPr lang="en-US" sz="2800" b="1" dirty="0">
              <a:solidFill>
                <a:srgbClr val="67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ttangolo 2">
            <a:extLst>
              <a:ext uri="{FF2B5EF4-FFF2-40B4-BE49-F238E27FC236}">
                <a16:creationId xmlns="" xmlns:a16="http://schemas.microsoft.com/office/drawing/2014/main" id="{69119D62-94B0-49C9-AC44-B2991F105AFC}"/>
              </a:ext>
            </a:extLst>
          </p:cNvPr>
          <p:cNvSpPr/>
          <p:nvPr/>
        </p:nvSpPr>
        <p:spPr>
          <a:xfrm>
            <a:off x="2207658" y="4977839"/>
            <a:ext cx="4728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Muhammad Tamoor</a:t>
            </a:r>
            <a:r>
              <a:rPr lang="it-IT" sz="2000" b="1" dirty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it-IT" sz="2000" b="1" dirty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it-IT" b="1" dirty="0" smtClean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/>
              </a:rPr>
              <a:t>engr.muhammadtamoor@gmail.com</a:t>
            </a:r>
            <a:endParaRPr lang="it-IT" b="1" dirty="0" smtClean="0">
              <a:solidFill>
                <a:srgbClr val="005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it-IT" b="1" dirty="0">
                <a:solidFill>
                  <a:srgbClr val="005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ORCiD: 0000-0003-0981-9904</a:t>
            </a:r>
          </a:p>
        </p:txBody>
      </p:sp>
    </p:spTree>
    <p:extLst>
      <p:ext uri="{BB962C8B-B14F-4D97-AF65-F5344CB8AC3E}">
        <p14:creationId xmlns:p14="http://schemas.microsoft.com/office/powerpoint/2010/main" val="27716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Methodology</a:t>
            </a:r>
          </a:p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0"/>
            <a:ext cx="8643998" cy="21490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In this study, the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Meteonorm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programme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and database were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utilised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to measure solar energy resources. For PV energy output assessment irradiance data, sunlight hours, temperatures and precipitation are all important parameters to evaluate. Seasonally, the weather change from a cold winter to a warm summer, with a high temperature of 46.0°C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Methodology</a:t>
            </a:r>
          </a:p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1"/>
            <a:ext cx="8643998" cy="12346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monocrystalline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photovoltaic module manufactured by Trina Solar are used in this study and their power rating vary from (340 watt to 540 watt).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41347"/>
              </p:ext>
            </p:extLst>
          </p:nvPr>
        </p:nvGraphicFramePr>
        <p:xfrm>
          <a:off x="250001" y="3261814"/>
          <a:ext cx="8643998" cy="3098045"/>
        </p:xfrm>
        <a:graphic>
          <a:graphicData uri="http://schemas.openxmlformats.org/drawingml/2006/table">
            <a:tbl>
              <a:tblPr firstRow="1" firstCol="1" bandRow="1"/>
              <a:tblGrid>
                <a:gridCol w="2716850"/>
                <a:gridCol w="1627229"/>
                <a:gridCol w="1627229"/>
                <a:gridCol w="1497628"/>
                <a:gridCol w="1175062"/>
              </a:tblGrid>
              <a:tr h="61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Rated Maximum Power</a:t>
                      </a:r>
                      <a:endParaRPr lang="en-GB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en-GB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0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38.200V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40.300V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41.000V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31.200V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0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46.200V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48.800V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49.600V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37.500V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8.900A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9.430A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10.980A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17.330A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000" b="1" baseline="-25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9.500A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9.940A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11.530A</a:t>
                      </a:r>
                      <a:endParaRPr lang="en-GB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18.410A</a:t>
                      </a:r>
                      <a:endParaRPr lang="en-GB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2565390"/>
            <a:ext cx="8643998" cy="413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Specification of all Photovoltaic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module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Methodology</a:t>
            </a:r>
          </a:p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1"/>
            <a:ext cx="8643998" cy="12346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Ginlong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Technologies (Solis-50K) solar inverters were used for each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design. 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2565390"/>
            <a:ext cx="8643998" cy="413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Specification of PV Inverter.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41613"/>
              </p:ext>
            </p:extLst>
          </p:nvPr>
        </p:nvGraphicFramePr>
        <p:xfrm>
          <a:off x="250001" y="3159185"/>
          <a:ext cx="8416327" cy="3227967"/>
        </p:xfrm>
        <a:graphic>
          <a:graphicData uri="http://schemas.openxmlformats.org/drawingml/2006/table">
            <a:tbl>
              <a:tblPr firstRow="1" firstCol="1" bandRow="1"/>
              <a:tblGrid>
                <a:gridCol w="4129186"/>
                <a:gridCol w="4287141"/>
              </a:tblGrid>
              <a:tr h="33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Ginlong Technologies (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Solis-50K)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Power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 kW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Power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250.0 W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Voltage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1,100V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MPPT Voltage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1,000V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MPPT Voltage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200V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Voltage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200V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 Output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380Y/220V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1538" y="2357430"/>
            <a:ext cx="7000924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Narrow" pitchFamily="34" charset="0"/>
              </a:rPr>
              <a:t>Results &amp; Discussion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15074" y="6492875"/>
            <a:ext cx="1062030" cy="365125"/>
          </a:xfrm>
        </p:spPr>
        <p:txBody>
          <a:bodyPr/>
          <a:lstStyle/>
          <a:p>
            <a:pPr>
              <a:defRPr/>
            </a:pPr>
            <a:fld id="{61643D06-76D1-4A36-90C1-8E329C39CF74}" type="datetime1">
              <a:rPr lang="en-MY" smtClean="0"/>
              <a:pPr>
                <a:defRPr/>
              </a:pPr>
              <a:t>17/4/2022</a:t>
            </a:fld>
            <a:endParaRPr lang="en-MY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FBC5C610-1794-4BB8-B0CB-8A7ADBE228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E9D6B6-1B51-4912-B02D-35D8E51D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0" y="18256"/>
            <a:ext cx="8075054" cy="8298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Energy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Generation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by PV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System Installed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at GC University Faisalabad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C9E8AF-29ED-45CD-9874-CE1763CB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018"/>
              </p:ext>
            </p:extLst>
          </p:nvPr>
        </p:nvGraphicFramePr>
        <p:xfrm>
          <a:off x="450376" y="1583139"/>
          <a:ext cx="8436049" cy="3989697"/>
        </p:xfrm>
        <a:graphic>
          <a:graphicData uri="http://schemas.openxmlformats.org/drawingml/2006/table">
            <a:tbl>
              <a:tblPr firstRow="1" firstCol="1" bandRow="1"/>
              <a:tblGrid>
                <a:gridCol w="1309308"/>
                <a:gridCol w="1740609"/>
                <a:gridCol w="2038412"/>
                <a:gridCol w="1892591"/>
                <a:gridCol w="1455129"/>
              </a:tblGrid>
              <a:tr h="1132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Rating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PV Capacity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Energy Generation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Ratio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kWh/kWp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294.4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440.4 MWh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329.1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492.0 MWh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360.9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541.7 MWh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383.4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576.7 MWh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0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/>
              <a:pPr>
                <a:defRPr/>
              </a:pPr>
              <a:t>17/4/2022</a:t>
            </a:fld>
            <a:endParaRPr lang="en-MY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/>
              <a:pPr>
                <a:defRPr/>
              </a:pPr>
              <a:t>15</a:t>
            </a:fld>
            <a:endParaRPr lang="en-MY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2"/>
            <a:ext cx="8643998" cy="12209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By comparison, we </a:t>
            </a:r>
            <a:r>
              <a:rPr lang="en-US" sz="2400" dirty="0" err="1">
                <a:latin typeface="Arial Narrow" panose="020B0606020202030204" pitchFamily="34" charset="0"/>
              </a:rPr>
              <a:t>analyse</a:t>
            </a:r>
            <a:r>
              <a:rPr lang="en-US" sz="2400" dirty="0">
                <a:latin typeface="Arial Narrow" panose="020B0606020202030204" pitchFamily="34" charset="0"/>
              </a:rPr>
              <a:t> that the photovoltaic energy generation system installed with 540.0 watt PV modules are more efficient installed at fixed area in GC University </a:t>
            </a:r>
            <a:r>
              <a:rPr lang="en-US" sz="2400" dirty="0" smtClean="0">
                <a:latin typeface="Arial Narrow" panose="020B0606020202030204" pitchFamily="34" charset="0"/>
              </a:rPr>
              <a:t>Faisalabad.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2729553"/>
            <a:ext cx="8643998" cy="19516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For this case, the simulation results show that the annual energy generation of the photovoltaic system is 576.7 </a:t>
            </a:r>
            <a:r>
              <a:rPr lang="en-US" sz="2400" dirty="0" err="1">
                <a:latin typeface="Arial Narrow" panose="020B0606020202030204" pitchFamily="34" charset="0"/>
              </a:rPr>
              <a:t>MWh</a:t>
            </a:r>
            <a:r>
              <a:rPr lang="en-US" sz="2400" dirty="0">
                <a:latin typeface="Arial Narrow" panose="020B0606020202030204" pitchFamily="34" charset="0"/>
              </a:rPr>
              <a:t>, and the performance ratio (PR) of the system is 81.7%.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502B8-C9DA-4FD0-8802-8A342DD3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4451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Comparison of Monthly PV Energy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EC83FF-7C26-49E1-8739-EE2F4612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9" y="1078173"/>
            <a:ext cx="8584442" cy="52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E9D6B6-1B51-4912-B02D-35D8E51D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0" y="18256"/>
            <a:ext cx="8075054" cy="8298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Energy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Generation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by PV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System Installed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at University of Agriculture Faisalabad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C9E8AF-29ED-45CD-9874-CE1763CB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37683"/>
              </p:ext>
            </p:extLst>
          </p:nvPr>
        </p:nvGraphicFramePr>
        <p:xfrm>
          <a:off x="341194" y="1323831"/>
          <a:ext cx="8352429" cy="4749424"/>
        </p:xfrm>
        <a:graphic>
          <a:graphicData uri="http://schemas.openxmlformats.org/drawingml/2006/table">
            <a:tbl>
              <a:tblPr firstRow="1" firstCol="1" bandRow="1"/>
              <a:tblGrid>
                <a:gridCol w="1465810"/>
                <a:gridCol w="1904106"/>
                <a:gridCol w="1905139"/>
                <a:gridCol w="1611564"/>
                <a:gridCol w="1465810"/>
              </a:tblGrid>
              <a:tr h="158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Rating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PV Capacity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Energy Generation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Ratio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kWh/kWp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658.2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944.5 MWh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735.7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1.056 GWh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782.1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1.125 GWh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789.5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1.131 GWh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5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2"/>
            <a:ext cx="8643998" cy="169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By comparison, we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analyse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that the photovoltaic energy generation system installed with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with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450.0 watt PV modules are more efficient (having high PR ratio and kWh/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kWp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) installed at fixed area in University of Agriculture Faisalabad.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3033455"/>
            <a:ext cx="8643998" cy="19516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For this case, the simulation results show that the annual energy generation of the photo-voltaic system is 1.125 </a:t>
            </a:r>
            <a:r>
              <a:rPr lang="en-US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GWh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, and the performance ratio (PR) of the system is 78.3%.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502B8-C9DA-4FD0-8802-8A342DD3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4451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Comparison of Monthly PV Energy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EC83FF-7C26-49E1-8739-EE2F4612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9A3-6D00-4F66-B5AB-5B4BE73B5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1119116"/>
            <a:ext cx="8639032" cy="51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FBC5C610-1794-4BB8-B0CB-8A7ADBE228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1143" y="1183"/>
            <a:ext cx="7572396" cy="10001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Presentation Outlines</a:t>
            </a:r>
          </a:p>
        </p:txBody>
      </p:sp>
      <p:sp>
        <p:nvSpPr>
          <p:cNvPr id="16" name="Content Placeholder 2">
            <a:hlinkClick r:id="rId2" action="ppaction://hlinksldjump"/>
          </p:cNvPr>
          <p:cNvSpPr txBox="1">
            <a:spLocks/>
          </p:cNvSpPr>
          <p:nvPr/>
        </p:nvSpPr>
        <p:spPr>
          <a:xfrm>
            <a:off x="500034" y="1285861"/>
            <a:ext cx="8229600" cy="109683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27063" marR="0" lvl="0" indent="-6270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0034" y="2413879"/>
            <a:ext cx="8229600" cy="10490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27063" marR="0" lvl="0" indent="-6270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Research Methodology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0034" y="3494104"/>
            <a:ext cx="8229600" cy="92869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27063" marR="0" lvl="0" indent="-6270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Results and Discussion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2269" y="4483043"/>
            <a:ext cx="8229600" cy="92869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627063" marR="0" lvl="0" indent="-6270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489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/>
              <a:pPr>
                <a:defRPr/>
              </a:pPr>
              <a:t>17/4/2022</a:t>
            </a:fld>
            <a:endParaRPr lang="en-MY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/>
              <a:pPr>
                <a:defRPr/>
              </a:pPr>
              <a:t>20</a:t>
            </a:fld>
            <a:endParaRPr lang="en-MY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2"/>
            <a:ext cx="8643998" cy="1248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This study intends to emphasize the fact that when designing an On-Grid photovoltaic system, relatively little consideration is given to selecting the appropriate type and size of PV </a:t>
            </a:r>
            <a:r>
              <a:rPr lang="en-US" sz="2400" dirty="0" smtClean="0">
                <a:latin typeface="Arial Narrow" panose="020B0606020202030204" pitchFamily="34" charset="0"/>
              </a:rPr>
              <a:t>modules.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5377217"/>
            <a:ext cx="8643998" cy="11409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This research strongly recommended that optimum PV module size for a certain location should be evaluated using available simulation tools to ensure maximum energy from photovoltaic </a:t>
            </a:r>
            <a:r>
              <a:rPr lang="en-US" sz="2400" dirty="0" smtClean="0">
                <a:latin typeface="Arial Narrow" panose="020B0606020202030204" pitchFamily="34" charset="0"/>
              </a:rPr>
              <a:t>system.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809" y="128788"/>
            <a:ext cx="765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CONCLUSION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2491226"/>
            <a:ext cx="8643998" cy="1248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In this research, different PV modules of various sizes and power ratings with nearly identical efficiencies were analyzed in two selected locations. 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3720186"/>
            <a:ext cx="8643998" cy="154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For GC University Faisalabad, the annual energy generation of the photovoltaic system is 576.7 </a:t>
            </a:r>
            <a:r>
              <a:rPr lang="en-US" sz="2400" dirty="0" err="1">
                <a:latin typeface="Arial Narrow" panose="020B0606020202030204" pitchFamily="34" charset="0"/>
              </a:rPr>
              <a:t>MWh</a:t>
            </a:r>
            <a:r>
              <a:rPr lang="en-US" sz="2400" dirty="0">
                <a:latin typeface="Arial Narrow" panose="020B0606020202030204" pitchFamily="34" charset="0"/>
              </a:rPr>
              <a:t> and for University of Agriculture Faisalabad, the annual energy generation of the photovoltaic system </a:t>
            </a:r>
            <a:r>
              <a:rPr lang="en-US" sz="2400">
                <a:latin typeface="Arial Narrow" panose="020B0606020202030204" pitchFamily="34" charset="0"/>
              </a:rPr>
              <a:t>is </a:t>
            </a:r>
            <a:r>
              <a:rPr lang="en-US" sz="2400" smtClean="0">
                <a:latin typeface="Arial Narrow" panose="020B0606020202030204" pitchFamily="34" charset="0"/>
              </a:rPr>
              <a:t>1.125 </a:t>
            </a:r>
            <a:r>
              <a:rPr lang="en-US" sz="2400" dirty="0" err="1">
                <a:latin typeface="Arial Narrow" panose="020B0606020202030204" pitchFamily="34" charset="0"/>
              </a:rPr>
              <a:t>GWh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>
            <a:extLst>
              <a:ext uri="{FF2B5EF4-FFF2-40B4-BE49-F238E27FC236}">
                <a16:creationId xmlns="" xmlns:a16="http://schemas.microsoft.com/office/drawing/2014/main" id="{C41879B1-AFFE-496F-8FD6-09F984380532}"/>
              </a:ext>
            </a:extLst>
          </p:cNvPr>
          <p:cNvSpPr/>
          <p:nvPr/>
        </p:nvSpPr>
        <p:spPr>
          <a:xfrm>
            <a:off x="235670" y="2828836"/>
            <a:ext cx="867266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Q &amp; A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03DD07CC-3F06-41E1-AC71-FBAA5999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2055" y="6598762"/>
            <a:ext cx="606213" cy="259237"/>
          </a:xfrm>
        </p:spPr>
        <p:txBody>
          <a:bodyPr/>
          <a:lstStyle/>
          <a:p>
            <a:fld id="{ED2199A3-6D00-4F66-B5AB-5B4BE73B5F9B}" type="slidenum">
              <a:rPr lang="en-US" sz="1600" smtClean="0">
                <a:solidFill>
                  <a:srgbClr val="00026D"/>
                </a:solidFill>
              </a:rPr>
              <a:t>21</a:t>
            </a:fld>
            <a:endParaRPr lang="en-US" sz="1600" dirty="0">
              <a:solidFill>
                <a:srgbClr val="000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1538" y="2143116"/>
            <a:ext cx="7000924" cy="2071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Narrow" pitchFamily="34" charset="0"/>
              </a:rPr>
              <a:t>Introduction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15074" y="6492875"/>
            <a:ext cx="1062030" cy="365125"/>
          </a:xfrm>
        </p:spPr>
        <p:txBody>
          <a:bodyPr/>
          <a:lstStyle/>
          <a:p>
            <a:pPr>
              <a:defRPr/>
            </a:pPr>
            <a:fld id="{E11C7523-D963-4AD6-B0DA-397055224305}" type="datetime1">
              <a:rPr lang="en-MY" smtClean="0"/>
              <a:pPr>
                <a:defRPr/>
              </a:pPr>
              <a:t>17/4/2022</a:t>
            </a:fld>
            <a:endParaRPr lang="en-MY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FBC5C610-1794-4BB8-B0CB-8A7ADBE228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5239" y="-128806"/>
            <a:ext cx="7715272" cy="928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Background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9512" y="1198462"/>
            <a:ext cx="8678768" cy="13425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</a:pPr>
            <a:r>
              <a:rPr lang="en-US" dirty="0">
                <a:latin typeface="Arial Narrow" panose="020B0606020202030204" pitchFamily="34" charset="0"/>
              </a:rPr>
              <a:t>Photovoltaic systems play a significant role for decreasing global warming and achieving climate change targets like carbon emission and environmental issues .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857884" y="6492875"/>
            <a:ext cx="1276344" cy="365125"/>
          </a:xfrm>
        </p:spPr>
        <p:txBody>
          <a:bodyPr/>
          <a:lstStyle/>
          <a:p>
            <a:pPr>
              <a:defRPr/>
            </a:pPr>
            <a:fld id="{D703F1DC-7A3A-4B6F-B41A-846DAE3DE640}" type="datetime1">
              <a:rPr lang="en-MY" smtClean="0"/>
              <a:pPr>
                <a:defRPr/>
              </a:pPr>
              <a:t>17/4/2022</a:t>
            </a:fld>
            <a:endParaRPr lang="en-MY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/>
              <a:pPr>
                <a:defRPr/>
              </a:pPr>
              <a:t>4</a:t>
            </a:fld>
            <a:endParaRPr lang="en-MY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79512" y="2603446"/>
            <a:ext cx="8678768" cy="9111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Industrial, commercial and domestic customer are highly benefitted by standalone or grid connected PV system to reduce their peak demand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79512" y="3576976"/>
            <a:ext cx="8678768" cy="1159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Energy security challenges have arisen as a result of increased energy demand in developing countries.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8DCD1296-E7E5-4E79-833A-F7CE6161D679}"/>
              </a:ext>
            </a:extLst>
          </p:cNvPr>
          <p:cNvSpPr txBox="1">
            <a:spLocks/>
          </p:cNvSpPr>
          <p:nvPr/>
        </p:nvSpPr>
        <p:spPr bwMode="auto">
          <a:xfrm>
            <a:off x="179512" y="4807814"/>
            <a:ext cx="8678768" cy="12221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On-grid Photovoltaic energy generation systems have proven to be the most cost-effective large-scale renewable energy </a:t>
            </a:r>
            <a:r>
              <a:rPr lang="en-US" sz="2400" dirty="0" smtClean="0">
                <a:latin typeface="Arial Narrow" panose="020B0606020202030204" pitchFamily="34" charset="0"/>
              </a:rPr>
              <a:t>source.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-180322"/>
            <a:ext cx="7500958" cy="928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Background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/>
              <a:pPr>
                <a:defRPr/>
              </a:pPr>
              <a:t>17/4/2022</a:t>
            </a:fld>
            <a:endParaRPr lang="en-MY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/>
              <a:pPr>
                <a:defRPr/>
              </a:pPr>
              <a:t>5</a:t>
            </a:fld>
            <a:endParaRPr lang="en-MY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250001" y="2852517"/>
            <a:ext cx="8643998" cy="16871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The performance of PV systems is influenced by a multitude of parameters, including the type of photovoltaic modules used, PV modules power rating, the sun irradiance potential, and the geographic location of the </a:t>
            </a:r>
            <a:r>
              <a:rPr lang="en-US" sz="2400" dirty="0" smtClean="0">
                <a:latin typeface="Arial Narrow" panose="020B0606020202030204" pitchFamily="34" charset="0"/>
              </a:rPr>
              <a:t>system. 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1"/>
            <a:ext cx="8643998" cy="160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A PV system that is properly designed and sized eliminates extra costs from an oversized system and insufficient power delivery from an undersized </a:t>
            </a:r>
            <a:r>
              <a:rPr lang="en-US" sz="2400" dirty="0" smtClean="0">
                <a:latin typeface="Arial Narrow" panose="020B0606020202030204" pitchFamily="34" charset="0"/>
              </a:rPr>
              <a:t>system.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EDAFAB97-7EC2-4DCE-A483-1652EAB4FCAD}"/>
              </a:ext>
            </a:extLst>
          </p:cNvPr>
          <p:cNvSpPr txBox="1">
            <a:spLocks/>
          </p:cNvSpPr>
          <p:nvPr/>
        </p:nvSpPr>
        <p:spPr bwMode="auto">
          <a:xfrm>
            <a:off x="250001" y="4646277"/>
            <a:ext cx="8643998" cy="13810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itchFamily="34" charset="0"/>
              </a:rPr>
              <a:t>Photovoltaic power systems installed at the optimal inclination angle and row spacing generate maximum energy, avoid unnecessary costs, and make optimal use of the available </a:t>
            </a:r>
            <a:r>
              <a:rPr lang="en-US" sz="2400" dirty="0" smtClean="0">
                <a:latin typeface="Arial Narrow" pitchFamily="34" charset="0"/>
              </a:rPr>
              <a:t>space.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32" y="-206088"/>
            <a:ext cx="8229600" cy="98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Arial Narrow" pitchFamily="34" charset="0"/>
              </a:rPr>
              <a:t>Aim of Study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57884" y="6492875"/>
            <a:ext cx="1276344" cy="365125"/>
          </a:xfrm>
        </p:spPr>
        <p:txBody>
          <a:bodyPr/>
          <a:lstStyle/>
          <a:p>
            <a:pPr>
              <a:defRPr/>
            </a:pPr>
            <a:fld id="{186B1835-BC20-4B46-B2A4-64D2DC6224AB}" type="datetime1">
              <a:rPr lang="en-MY" smtClean="0"/>
              <a:pPr>
                <a:defRPr/>
              </a:pPr>
              <a:t>17/4/2022</a:t>
            </a:fld>
            <a:endParaRPr lang="en-MY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5B2A8825-1DAA-4467-BC54-5977A6F142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2844" y="1897120"/>
            <a:ext cx="8643998" cy="4091916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just">
              <a:lnSpc>
                <a:spcPct val="125000"/>
              </a:lnSpc>
            </a:pP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The aim of this study to </a:t>
            </a:r>
            <a:r>
              <a:rPr lang="en-US" sz="30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analyze </a:t>
            </a: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the simulated photovoltaic output of different PV module sizes have identical efficiency in the same fixed area using the </a:t>
            </a:r>
            <a:r>
              <a:rPr lang="en-US" sz="3000" dirty="0" err="1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Helioscope</a:t>
            </a:r>
            <a:r>
              <a:rPr lang="en-US" sz="3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. With the variation of the PV module size having nearly identical efficiencies, there is a wide variation in power output. This research strongly recommended that optimum PV module size for a certain location should be evaluated using available simulation tools to ensure maximum energy from photovoltaic </a:t>
            </a:r>
            <a:r>
              <a:rPr lang="en-US" sz="30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system. </a:t>
            </a:r>
            <a:endParaRPr lang="en-GB" sz="3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1538" y="2143116"/>
            <a:ext cx="7000924" cy="23574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Narrow" pitchFamily="34" charset="0"/>
              </a:rPr>
              <a:t>Research Methodology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15074" y="6492875"/>
            <a:ext cx="1062030" cy="365125"/>
          </a:xfrm>
        </p:spPr>
        <p:txBody>
          <a:bodyPr/>
          <a:lstStyle/>
          <a:p>
            <a:pPr>
              <a:defRPr/>
            </a:pPr>
            <a:fld id="{2044E846-5EB8-49FB-AB5C-9C3C0CDC704E}" type="datetime1">
              <a:rPr lang="en-MY" smtClean="0"/>
              <a:pPr>
                <a:defRPr/>
              </a:pPr>
              <a:t>17/4/2022</a:t>
            </a:fld>
            <a:endParaRPr lang="en-MY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FBC5C610-1794-4BB8-B0CB-8A7ADBE228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Methodology</a:t>
            </a:r>
          </a:p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/>
              <a:pPr>
                <a:defRPr/>
              </a:pPr>
              <a:t>17/4/2022</a:t>
            </a:fld>
            <a:endParaRPr lang="en-MY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/>
              <a:pPr>
                <a:defRPr/>
              </a:pPr>
              <a:t>8</a:t>
            </a:fld>
            <a:endParaRPr lang="en-MY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1"/>
            <a:ext cx="8643998" cy="12924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In order to evaluate the optimal sizing of PV modules and PV energy potential at a proposed location, a number of experiments were carried out in this study.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2534141"/>
            <a:ext cx="8643998" cy="1382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There were four different rating of PV modules are </a:t>
            </a:r>
            <a:r>
              <a:rPr lang="en-US" sz="2400" dirty="0" err="1">
                <a:latin typeface="Arial Narrow" panose="020B0606020202030204" pitchFamily="34" charset="0"/>
              </a:rPr>
              <a:t>analysed</a:t>
            </a:r>
            <a:r>
              <a:rPr lang="en-US" sz="2400" dirty="0">
                <a:latin typeface="Arial Narrow" panose="020B0606020202030204" pitchFamily="34" charset="0"/>
              </a:rPr>
              <a:t> for each location in the experiment.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3991183"/>
            <a:ext cx="8643998" cy="1228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latin typeface="Arial Narrow" panose="020B0606020202030204" pitchFamily="34" charset="0"/>
              </a:rPr>
              <a:t>An azimuth angle of 180° and a tilt angle of 15° were used in all four </a:t>
            </a:r>
            <a:r>
              <a:rPr lang="en-US" sz="2400" dirty="0" smtClean="0">
                <a:latin typeface="Arial Narrow" panose="020B0606020202030204" pitchFamily="34" charset="0"/>
              </a:rPr>
              <a:t>scenarios.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8491" y="128788"/>
            <a:ext cx="7500958" cy="87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Research Methodology</a:t>
            </a:r>
          </a:p>
          <a:p>
            <a:pPr marL="531813" indent="-5318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57884" y="6500834"/>
            <a:ext cx="1276344" cy="357166"/>
          </a:xfrm>
        </p:spPr>
        <p:txBody>
          <a:bodyPr/>
          <a:lstStyle/>
          <a:p>
            <a:pPr>
              <a:defRPr/>
            </a:pPr>
            <a:fld id="{C850B7A7-8E5B-478A-98B3-D10BF0A1F6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15206" y="6492875"/>
            <a:ext cx="561964" cy="365125"/>
          </a:xfrm>
        </p:spPr>
        <p:txBody>
          <a:bodyPr/>
          <a:lstStyle/>
          <a:p>
            <a:pPr>
              <a:defRPr/>
            </a:pPr>
            <a:fld id="{085905AA-1F69-4C26-B616-F8AF732678E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1167392"/>
            <a:ext cx="8643998" cy="2694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study was conducted at following locations:</a:t>
            </a:r>
          </a:p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Location 1: Energy generation by PV system installed at GC University Faisalabad</a:t>
            </a:r>
          </a:p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Location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2: Energy generation by PV system installed at University of Agriculture Faisalabad 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C5858C91-D0BD-4D64-93B4-88F71A388743}"/>
              </a:ext>
            </a:extLst>
          </p:cNvPr>
          <p:cNvSpPr txBox="1">
            <a:spLocks/>
          </p:cNvSpPr>
          <p:nvPr/>
        </p:nvSpPr>
        <p:spPr bwMode="auto">
          <a:xfrm>
            <a:off x="250001" y="4029741"/>
            <a:ext cx="8643998" cy="2268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defTabSz="914400" fontAlgn="base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Yu Gothic" pitchFamily="34" charset="-128"/>
              <a:buChar char="☞"/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The surface area of each location is 30,224.5 ft2 for GC University Faisalabad and 54,994.4 ft2 for Agriculture University Faisalabad.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1004</Words>
  <Application>Microsoft Office PowerPoint</Application>
  <PresentationFormat>On-screen Show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Yu Gothic</vt:lpstr>
      <vt:lpstr>Arial</vt:lpstr>
      <vt:lpstr>Arial Narrow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Generation by PV System Installed at GC University Faisalabad</vt:lpstr>
      <vt:lpstr>PowerPoint Presentation</vt:lpstr>
      <vt:lpstr>Comparison of Monthly PV Energy Generation</vt:lpstr>
      <vt:lpstr>Energy Generation by PV System Installed at University of Agriculture Faisalabad </vt:lpstr>
      <vt:lpstr>PowerPoint Presentation</vt:lpstr>
      <vt:lpstr>Comparison of Monthly PV Energy Generation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Rizwan</dc:creator>
  <cp:lastModifiedBy>Microsoft account</cp:lastModifiedBy>
  <cp:revision>504</cp:revision>
  <dcterms:created xsi:type="dcterms:W3CDTF">2017-06-20T07:04:24Z</dcterms:created>
  <dcterms:modified xsi:type="dcterms:W3CDTF">2022-04-17T17:49:52Z</dcterms:modified>
</cp:coreProperties>
</file>