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00000000000000000" pitchFamily="2" charset="0"/>
      <p:regular r:id="rId5"/>
      <p:bold r:id="rId6"/>
      <p:italic r:id="rId7"/>
    </p:embeddedFont>
    <p:embeddedFont>
      <p:font typeface="Montserrat" panose="00000500000000000000" pitchFamily="2" charset="-52"/>
      <p:regular r:id="rId8"/>
      <p:bold r:id="rId9"/>
      <p:italic r:id="rId10"/>
      <p:boldItalic r:id="rId11"/>
    </p:embeddedFont>
    <p:embeddedFont>
      <p:font typeface="Montserrat Light" panose="00000400000000000000" pitchFamily="2" charset="-52"/>
      <p:regular r:id="rId12"/>
      <p:italic r:id="rId13"/>
    </p:embeddedFont>
  </p:embeddedFontLst>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7B2"/>
    <a:srgbClr val="353941"/>
    <a:srgbClr val="2D3C50"/>
    <a:srgbClr val="E64B3C"/>
    <a:srgbClr val="3F616D"/>
    <a:srgbClr val="047086"/>
    <a:srgbClr val="1C3F5E"/>
    <a:srgbClr val="465772"/>
    <a:srgbClr val="EEEEEE"/>
    <a:srgbClr val="059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0" autoAdjust="0"/>
    <p:restoredTop sz="94660" autoAdjust="0"/>
  </p:normalViewPr>
  <p:slideViewPr>
    <p:cSldViewPr>
      <p:cViewPr>
        <p:scale>
          <a:sx n="30" d="100"/>
          <a:sy n="30" d="100"/>
        </p:scale>
        <p:origin x="1206" y="-1152"/>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96B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svg"/><Relationship Id="rId11" Type="http://schemas.openxmlformats.org/officeDocument/2006/relationships/image" Target="../media/image1.wmf"/><Relationship Id="rId5" Type="http://schemas.openxmlformats.org/officeDocument/2006/relationships/image" Target="../media/image3.png"/><Relationship Id="rId10"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394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0" y="0"/>
            <a:ext cx="100584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29" name="Rectangle 28">
            <a:extLst>
              <a:ext uri="{FF2B5EF4-FFF2-40B4-BE49-F238E27FC236}">
                <a16:creationId xmlns:a16="http://schemas.microsoft.com/office/drawing/2014/main" id="{0B962C1A-C4F3-4707-A73A-A754C935359B}"/>
              </a:ext>
            </a:extLst>
          </p:cNvPr>
          <p:cNvSpPr/>
          <p:nvPr/>
        </p:nvSpPr>
        <p:spPr>
          <a:xfrm>
            <a:off x="33832800" y="0"/>
            <a:ext cx="100584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9600">
                <a:effectLst/>
                <a:latin typeface="Montserrat Light" panose="00000400000000000000" pitchFamily="2" charset="-52"/>
                <a:ea typeface="Times New Roman" panose="02020603050405020304" pitchFamily="18" charset="0"/>
              </a:rPr>
              <a:t>Fig. 3</a:t>
            </a:r>
            <a:endParaRPr lang="en-US" sz="9600">
              <a:latin typeface="+mj-lt"/>
            </a:endParaRPr>
          </a:p>
        </p:txBody>
      </p:sp>
      <p:sp>
        <p:nvSpPr>
          <p:cNvPr id="41" name="Title 11">
            <a:extLst>
              <a:ext uri="{FF2B5EF4-FFF2-40B4-BE49-F238E27FC236}">
                <a16:creationId xmlns:a16="http://schemas.microsoft.com/office/drawing/2014/main" id="{8785E597-B0C8-4CA8-9A56-A0F3996D088D}"/>
              </a:ext>
            </a:extLst>
          </p:cNvPr>
          <p:cNvSpPr txBox="1"/>
          <p:nvPr/>
        </p:nvSpPr>
        <p:spPr>
          <a:xfrm>
            <a:off x="10655392" y="353662"/>
            <a:ext cx="22556585" cy="19763138"/>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r>
              <a:rPr lang="en-US" sz="6000" b="1" dirty="0">
                <a:solidFill>
                  <a:schemeClr val="bg1"/>
                </a:solidFill>
                <a:latin typeface="Montserrat" panose="00000500000000000000" pitchFamily="2" charset="0"/>
              </a:rPr>
              <a:t>Key results:</a:t>
            </a:r>
            <a:endParaRPr lang="ru-RU" sz="6000" b="1" dirty="0">
              <a:solidFill>
                <a:schemeClr val="bg1"/>
              </a:solidFill>
              <a:latin typeface="Montserrat" panose="00000500000000000000" pitchFamily="2" charset="0"/>
            </a:endParaRPr>
          </a:p>
          <a:p>
            <a:pPr algn="l"/>
            <a:r>
              <a:rPr lang="en-US" sz="5400" dirty="0">
                <a:solidFill>
                  <a:schemeClr val="bg1"/>
                </a:solidFill>
                <a:latin typeface="Montserrat" panose="00000500000000000000" pitchFamily="2" charset="0"/>
              </a:rPr>
              <a:t>Grafted ion exchange membranes (GM-1 and -2) based on polystyrene </a:t>
            </a:r>
            <a:r>
              <a:rPr lang="en-US" sz="5400" dirty="0" err="1">
                <a:solidFill>
                  <a:schemeClr val="bg1"/>
                </a:solidFill>
                <a:latin typeface="Montserrat" panose="00000500000000000000" pitchFamily="2" charset="0"/>
              </a:rPr>
              <a:t>соpolymer</a:t>
            </a:r>
            <a:r>
              <a:rPr lang="en-US" sz="5400" dirty="0">
                <a:solidFill>
                  <a:schemeClr val="bg1"/>
                </a:solidFill>
                <a:latin typeface="Montserrat" panose="00000500000000000000" pitchFamily="2" charset="0"/>
              </a:rPr>
              <a:t> films prepared by radiation-induced grafting were tested in reverse electrodialysis for the first time. For 0.1 M/1 М NaCl electrolyte concentrations, the stack with GM-2 membranes provides the highest net power density up to 0.67 W m</a:t>
            </a:r>
            <a:r>
              <a:rPr lang="en-US" sz="5400" baseline="30000" dirty="0">
                <a:solidFill>
                  <a:schemeClr val="bg1"/>
                </a:solidFill>
                <a:latin typeface="Montserrat" panose="00000500000000000000" pitchFamily="2" charset="0"/>
              </a:rPr>
              <a:t>−2</a:t>
            </a:r>
            <a:r>
              <a:rPr lang="en-US" sz="5400" dirty="0">
                <a:solidFill>
                  <a:schemeClr val="bg1"/>
                </a:solidFill>
                <a:latin typeface="Montserrat" panose="00000500000000000000" pitchFamily="2" charset="0"/>
              </a:rPr>
              <a:t>, which is 18% higher than that for Fuji T1 (Fig. 2). It is noteworthy that the GM-1 stack with low resistance membranes has a net power density of only 0.47 W m</a:t>
            </a:r>
            <a:r>
              <a:rPr lang="en-US" sz="5400" baseline="30000" dirty="0">
                <a:solidFill>
                  <a:schemeClr val="bg1"/>
                </a:solidFill>
                <a:latin typeface="Montserrat" panose="00000500000000000000" pitchFamily="2" charset="0"/>
              </a:rPr>
              <a:t>−2</a:t>
            </a:r>
            <a:r>
              <a:rPr lang="en-US" sz="5400" dirty="0">
                <a:solidFill>
                  <a:schemeClr val="bg1"/>
                </a:solidFill>
                <a:latin typeface="Montserrat" panose="00000500000000000000" pitchFamily="2" charset="0"/>
              </a:rPr>
              <a:t>. For the 0.1 M/5 М NaCl electrolyte concentrations, the highest power density of 2.1 W m</a:t>
            </a:r>
            <a:r>
              <a:rPr lang="en-US" sz="5400" baseline="30000" dirty="0">
                <a:solidFill>
                  <a:schemeClr val="bg1"/>
                </a:solidFill>
                <a:latin typeface="Montserrat" panose="00000500000000000000" pitchFamily="2" charset="0"/>
              </a:rPr>
              <a:t>−2</a:t>
            </a:r>
            <a:r>
              <a:rPr lang="en-US" sz="5400" dirty="0">
                <a:solidFill>
                  <a:schemeClr val="bg1"/>
                </a:solidFill>
                <a:latin typeface="Montserrat" panose="00000500000000000000" pitchFamily="2" charset="0"/>
              </a:rPr>
              <a:t> was provided by the GM-1 membranes; the GM-2 stack was somewhat inferior (1.8 W m</a:t>
            </a:r>
            <a:r>
              <a:rPr lang="en-US" sz="5400" baseline="30000" dirty="0">
                <a:solidFill>
                  <a:schemeClr val="bg1"/>
                </a:solidFill>
                <a:latin typeface="Montserrat" panose="00000500000000000000" pitchFamily="2" charset="0"/>
              </a:rPr>
              <a:t>−2</a:t>
            </a:r>
            <a:r>
              <a:rPr lang="en-US" sz="5400" dirty="0">
                <a:solidFill>
                  <a:schemeClr val="bg1"/>
                </a:solidFill>
                <a:latin typeface="Montserrat" panose="00000500000000000000" pitchFamily="2" charset="0"/>
              </a:rPr>
              <a:t>), and the power density of the Fuji T1 stack was considerably lower (0.98 W m</a:t>
            </a:r>
            <a:r>
              <a:rPr lang="en-US" sz="5400" baseline="30000" dirty="0">
                <a:solidFill>
                  <a:schemeClr val="bg1"/>
                </a:solidFill>
                <a:latin typeface="Montserrat" panose="00000500000000000000" pitchFamily="2" charset="0"/>
              </a:rPr>
              <a:t>−2</a:t>
            </a:r>
            <a:r>
              <a:rPr lang="en-US" sz="5400" dirty="0">
                <a:solidFill>
                  <a:schemeClr val="bg1"/>
                </a:solidFill>
                <a:latin typeface="Montserrat" panose="00000500000000000000" pitchFamily="2" charset="0"/>
              </a:rPr>
              <a:t>). </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457200" y="8077200"/>
            <a:ext cx="9448800" cy="1975926"/>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6000" dirty="0">
                <a:latin typeface="Montserrat Light" panose="00000400000000000000" pitchFamily="50" charset="0"/>
              </a:rPr>
              <a:t>Golubenko D.V., </a:t>
            </a:r>
            <a:r>
              <a:rPr lang="en-US" sz="6000" dirty="0" err="1">
                <a:latin typeface="Montserrat Light" panose="00000400000000000000" pitchFamily="50" charset="0"/>
              </a:rPr>
              <a:t>Yaroslavtsev</a:t>
            </a:r>
            <a:r>
              <a:rPr lang="en-US" sz="6000" dirty="0">
                <a:latin typeface="Montserrat Light" panose="00000400000000000000" pitchFamily="50" charset="0"/>
              </a:rPr>
              <a:t> A.B.</a:t>
            </a:r>
          </a:p>
        </p:txBody>
      </p:sp>
      <p:sp>
        <p:nvSpPr>
          <p:cNvPr id="62" name="TextBox 61">
            <a:extLst>
              <a:ext uri="{FF2B5EF4-FFF2-40B4-BE49-F238E27FC236}">
                <a16:creationId xmlns:a16="http://schemas.microsoft.com/office/drawing/2014/main" id="{A067F8A1-EE95-4354-8E2F-952A6BBDBFFC}"/>
              </a:ext>
            </a:extLst>
          </p:cNvPr>
          <p:cNvSpPr txBox="1"/>
          <p:nvPr/>
        </p:nvSpPr>
        <p:spPr>
          <a:xfrm>
            <a:off x="457200" y="11067871"/>
            <a:ext cx="8991600" cy="12834283"/>
          </a:xfrm>
          <a:prstGeom prst="rect">
            <a:avLst/>
          </a:prstGeom>
          <a:noFill/>
        </p:spPr>
        <p:txBody>
          <a:bodyPr wrap="square" rtlCol="0">
            <a:spAutoFit/>
          </a:bodyPr>
          <a:lstStyle>
            <a:defPPr>
              <a:defRPr kern="1200" smtId="4294967295"/>
            </a:defPPr>
          </a:lstStyle>
          <a:p>
            <a:r>
              <a:rPr lang="en-US" sz="3600" dirty="0">
                <a:latin typeface="Montserrat Light" panose="00000400000000000000" pitchFamily="50" charset="0"/>
                <a:ea typeface="Open Sans" panose="020B0606030504020204" pitchFamily="34" charset="0"/>
                <a:cs typeface="Open Sans" panose="020B0606030504020204" pitchFamily="34" charset="0"/>
              </a:rPr>
              <a:t>In recent years, the search for alternative renewable energy sources has been actively carried out. Considerable attention of scientists is attracted by energy generation methods based on the mixing of electrolyte solutions of different concentrations ‒ </a:t>
            </a:r>
            <a:r>
              <a:rPr lang="en-US" sz="3600" b="1" dirty="0">
                <a:latin typeface="Montserrat Light" panose="00000400000000000000" pitchFamily="50" charset="0"/>
                <a:ea typeface="Open Sans" panose="020B0606030504020204" pitchFamily="34" charset="0"/>
                <a:cs typeface="Open Sans" panose="020B0606030504020204" pitchFamily="34" charset="0"/>
              </a:rPr>
              <a:t>Blue Battery </a:t>
            </a:r>
            <a:r>
              <a:rPr lang="en-US" sz="3600" dirty="0">
                <a:latin typeface="Montserrat Light" panose="00000400000000000000" pitchFamily="50" charset="0"/>
                <a:ea typeface="Open Sans" panose="020B0606030504020204" pitchFamily="34" charset="0"/>
                <a:cs typeface="Open Sans" panose="020B0606030504020204" pitchFamily="34" charset="0"/>
              </a:rPr>
              <a:t>systems. Among these methods, a promising system is </a:t>
            </a:r>
            <a:r>
              <a:rPr lang="en-US" sz="3600" b="1" dirty="0">
                <a:latin typeface="Montserrat Light" panose="00000400000000000000" pitchFamily="50" charset="0"/>
                <a:ea typeface="Open Sans" panose="020B0606030504020204" pitchFamily="34" charset="0"/>
                <a:cs typeface="Open Sans" panose="020B0606030504020204" pitchFamily="34" charset="0"/>
              </a:rPr>
              <a:t>reverse electrodialysis</a:t>
            </a:r>
            <a:r>
              <a:rPr lang="en-US" sz="3600" dirty="0">
                <a:latin typeface="Montserrat Light" panose="00000400000000000000" pitchFamily="50" charset="0"/>
                <a:ea typeface="Open Sans" panose="020B0606030504020204" pitchFamily="34" charset="0"/>
                <a:cs typeface="Open Sans" panose="020B0606030504020204" pitchFamily="34" charset="0"/>
              </a:rPr>
              <a:t>, the principle of which is the generation of electrical potential over a stack of ion-selective membranes when a concentrated and diluted electrolyte is passed at different sides of the</a:t>
            </a:r>
            <a:r>
              <a:rPr lang="ru-RU" sz="3600" dirty="0">
                <a:latin typeface="Montserrat Light" panose="00000400000000000000" pitchFamily="50" charset="0"/>
                <a:ea typeface="Open Sans" panose="020B0606030504020204" pitchFamily="34" charset="0"/>
                <a:cs typeface="Open Sans" panose="020B0606030504020204" pitchFamily="34" charset="0"/>
              </a:rPr>
              <a:t> </a:t>
            </a:r>
            <a:r>
              <a:rPr lang="en-US" sz="3600" dirty="0">
                <a:latin typeface="Montserrat Light" panose="00000400000000000000" pitchFamily="50" charset="0"/>
                <a:ea typeface="Open Sans" panose="020B0606030504020204" pitchFamily="34" charset="0"/>
                <a:cs typeface="Open Sans" panose="020B0606030504020204" pitchFamily="34" charset="0"/>
              </a:rPr>
              <a:t>membrane (Fig. 1). The development and testing of membranes are among the main trends for RED optimization. Due to the outstanding transport properties, it was suggested that grafted membranes could be potentially effective in the RED process.</a:t>
            </a:r>
          </a:p>
        </p:txBody>
      </p:sp>
      <p:sp>
        <p:nvSpPr>
          <p:cNvPr id="63" name="TextBox 62">
            <a:extLst>
              <a:ext uri="{FF2B5EF4-FFF2-40B4-BE49-F238E27FC236}">
                <a16:creationId xmlns:a16="http://schemas.microsoft.com/office/drawing/2014/main" id="{92D5F59B-F8CA-463C-871F-D1042309DE00}"/>
              </a:ext>
            </a:extLst>
          </p:cNvPr>
          <p:cNvSpPr txBox="1"/>
          <p:nvPr/>
        </p:nvSpPr>
        <p:spPr>
          <a:xfrm>
            <a:off x="457200" y="10245737"/>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Introduction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34213800" y="1759352"/>
            <a:ext cx="9220200" cy="2862322"/>
          </a:xfrm>
          <a:prstGeom prst="rect">
            <a:avLst/>
          </a:prstGeom>
          <a:noFill/>
        </p:spPr>
        <p:txBody>
          <a:bodyPr wrap="square" rtlCol="0">
            <a:spAutoFit/>
          </a:bodyPr>
          <a:lstStyle>
            <a:defPPr>
              <a:defRPr kern="1200" smtId="4294967295"/>
            </a:defPPr>
          </a:lstStyle>
          <a:p>
            <a:r>
              <a:rPr lang="en-US" sz="3600" dirty="0">
                <a:latin typeface="Montserrat Light" panose="00000400000000000000" pitchFamily="50" charset="0"/>
                <a:ea typeface="Open Sans" panose="020B0606030504020204" pitchFamily="34" charset="0"/>
                <a:cs typeface="Open Sans" panose="020B0606030504020204" pitchFamily="34" charset="0"/>
              </a:rPr>
              <a:t>Synthesis of grafted cation and anion exchange membranes based on </a:t>
            </a:r>
            <a:r>
              <a:rPr lang="en-US" sz="3600" dirty="0" err="1">
                <a:latin typeface="Montserrat Light" panose="00000400000000000000" pitchFamily="50" charset="0"/>
                <a:ea typeface="Open Sans" panose="020B0606030504020204" pitchFamily="34" charset="0"/>
                <a:cs typeface="Open Sans" panose="020B0606030504020204" pitchFamily="34" charset="0"/>
              </a:rPr>
              <a:t>polymethylpentene</a:t>
            </a:r>
            <a:r>
              <a:rPr lang="en-US" sz="3600" dirty="0">
                <a:latin typeface="Montserrat Light" panose="00000400000000000000" pitchFamily="50" charset="0"/>
                <a:ea typeface="Open Sans" panose="020B0606030504020204" pitchFamily="34" charset="0"/>
                <a:cs typeface="Open Sans" panose="020B0606030504020204" pitchFamily="34" charset="0"/>
              </a:rPr>
              <a:t> and poly(styrene-divinylbenzene) graft </a:t>
            </a:r>
            <a:r>
              <a:rPr lang="ru-RU" sz="3600" dirty="0">
                <a:latin typeface="Montserrat Light" panose="00000400000000000000" pitchFamily="50" charset="0"/>
                <a:ea typeface="Open Sans" panose="020B0606030504020204" pitchFamily="34" charset="0"/>
                <a:cs typeface="Open Sans" panose="020B0606030504020204" pitchFamily="34" charset="0"/>
              </a:rPr>
              <a:t>со</a:t>
            </a:r>
            <a:r>
              <a:rPr lang="en-US" sz="3600" dirty="0">
                <a:latin typeface="Montserrat Light" panose="00000400000000000000" pitchFamily="50" charset="0"/>
                <a:ea typeface="Open Sans" panose="020B0606030504020204" pitchFamily="34" charset="0"/>
                <a:cs typeface="Open Sans" panose="020B0606030504020204" pitchFamily="34" charset="0"/>
              </a:rPr>
              <a:t>polymer was performed according to next scheme:</a:t>
            </a:r>
          </a:p>
        </p:txBody>
      </p:sp>
      <p:sp>
        <p:nvSpPr>
          <p:cNvPr id="67" name="TextBox 66">
            <a:extLst>
              <a:ext uri="{FF2B5EF4-FFF2-40B4-BE49-F238E27FC236}">
                <a16:creationId xmlns:a16="http://schemas.microsoft.com/office/drawing/2014/main" id="{716F17B6-B5C7-4922-B9E2-CD14BD16A568}"/>
              </a:ext>
            </a:extLst>
          </p:cNvPr>
          <p:cNvSpPr txBox="1"/>
          <p:nvPr/>
        </p:nvSpPr>
        <p:spPr>
          <a:xfrm>
            <a:off x="34126376" y="609600"/>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Methodology</a:t>
            </a:r>
          </a:p>
        </p:txBody>
      </p:sp>
      <p:sp>
        <p:nvSpPr>
          <p:cNvPr id="30" name="Title 11">
            <a:extLst>
              <a:ext uri="{FF2B5EF4-FFF2-40B4-BE49-F238E27FC236}">
                <a16:creationId xmlns:a16="http://schemas.microsoft.com/office/drawing/2014/main" id="{B6CA4236-BA9A-4353-98F0-CD508DA2DA81}"/>
              </a:ext>
            </a:extLst>
          </p:cNvPr>
          <p:cNvSpPr txBox="1"/>
          <p:nvPr/>
        </p:nvSpPr>
        <p:spPr>
          <a:xfrm>
            <a:off x="457200" y="609600"/>
            <a:ext cx="8534400" cy="7467599"/>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r>
              <a:rPr lang="en-US" sz="6000" b="1" dirty="0">
                <a:solidFill>
                  <a:srgbClr val="353941"/>
                </a:solidFill>
                <a:latin typeface="Libre Baskerville" panose="02000000000000000000" pitchFamily="2" charset="0"/>
              </a:rPr>
              <a:t>Reverse electrodialysis (RED) stack with new grafted ion-exchange membranes shows net power density up to 2 W/m</a:t>
            </a:r>
            <a:r>
              <a:rPr lang="en-US" sz="6000" b="1" baseline="30000" dirty="0">
                <a:solidFill>
                  <a:srgbClr val="353941"/>
                </a:solidFill>
                <a:latin typeface="Libre Baskerville" panose="02000000000000000000" pitchFamily="2" charset="0"/>
              </a:rPr>
              <a:t>2</a:t>
            </a:r>
          </a:p>
        </p:txBody>
      </p:sp>
      <p:sp>
        <p:nvSpPr>
          <p:cNvPr id="18" name="Text Placeholder 5">
            <a:extLst>
              <a:ext uri="{FF2B5EF4-FFF2-40B4-BE49-F238E27FC236}">
                <a16:creationId xmlns:a16="http://schemas.microsoft.com/office/drawing/2014/main" id="{2A73B815-B03D-448D-B93F-F7DDEEEAA10C}"/>
              </a:ext>
            </a:extLst>
          </p:cNvPr>
          <p:cNvSpPr txBox="1"/>
          <p:nvPr/>
        </p:nvSpPr>
        <p:spPr>
          <a:xfrm>
            <a:off x="14979862" y="29296209"/>
            <a:ext cx="8108738" cy="2326791"/>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3600" dirty="0">
                <a:solidFill>
                  <a:schemeClr val="bg1"/>
                </a:solidFill>
                <a:effectLst/>
                <a:latin typeface="Montserrat" panose="00000500000000000000" pitchFamily="2" charset="0"/>
                <a:cs typeface="Arial" panose="020B0604020202020204" pitchFamily="34" charset="0"/>
              </a:rPr>
              <a:t>You can read more about the results and methods here</a:t>
            </a:r>
            <a:endParaRPr lang="ru-RU" sz="3600" dirty="0">
              <a:solidFill>
                <a:schemeClr val="bg1"/>
              </a:solidFill>
              <a:effectLst/>
              <a:latin typeface="Montserrat" panose="00000500000000000000" pitchFamily="2" charset="0"/>
              <a:cs typeface="Arial" panose="020B0604020202020204" pitchFamily="34" charset="0"/>
            </a:endParaRPr>
          </a:p>
          <a:p>
            <a:pPr>
              <a:defRPr/>
            </a:pPr>
            <a:r>
              <a:rPr lang="en-US" sz="3600" dirty="0">
                <a:solidFill>
                  <a:schemeClr val="bg1"/>
                </a:solidFill>
                <a:latin typeface="Montserrat" panose="00000500000000000000" pitchFamily="2" charset="0"/>
                <a:cs typeface="Arial" panose="020B0604020202020204" pitchFamily="34" charset="0"/>
              </a:rPr>
              <a:t>[</a:t>
            </a:r>
            <a:r>
              <a:rPr lang="en-US" sz="3600" dirty="0">
                <a:solidFill>
                  <a:schemeClr val="bg1"/>
                </a:solidFill>
                <a:effectLst/>
                <a:latin typeface="Montserrat" panose="00000500000000000000" pitchFamily="2" charset="0"/>
                <a:cs typeface="Arial" panose="020B0604020202020204" pitchFamily="34" charset="0"/>
              </a:rPr>
              <a:t>J. Power Sources. Elsevier B.V., 2021. Vol. 511, № March. P. 230460.]</a:t>
            </a:r>
          </a:p>
        </p:txBody>
      </p:sp>
      <p:pic>
        <p:nvPicPr>
          <p:cNvPr id="5" name="Рисунок 4">
            <a:extLst>
              <a:ext uri="{FF2B5EF4-FFF2-40B4-BE49-F238E27FC236}">
                <a16:creationId xmlns:a16="http://schemas.microsoft.com/office/drawing/2014/main" id="{9BFC4DF8-12EA-4CFE-8787-25E407A31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149" y="28581779"/>
            <a:ext cx="3693336" cy="3693336"/>
          </a:xfrm>
          <a:prstGeom prst="rect">
            <a:avLst/>
          </a:prstGeom>
        </p:spPr>
      </p:pic>
      <p:pic>
        <p:nvPicPr>
          <p:cNvPr id="7" name="Рисунок 6">
            <a:extLst>
              <a:ext uri="{FF2B5EF4-FFF2-40B4-BE49-F238E27FC236}">
                <a16:creationId xmlns:a16="http://schemas.microsoft.com/office/drawing/2014/main" id="{129275BE-D91C-41F7-8276-430DF83F2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24740" y="27467933"/>
            <a:ext cx="4146060" cy="4750260"/>
          </a:xfrm>
          <a:prstGeom prst="rect">
            <a:avLst/>
          </a:prstGeom>
        </p:spPr>
      </p:pic>
      <p:grpSp>
        <p:nvGrpSpPr>
          <p:cNvPr id="3" name="Группа 2">
            <a:extLst>
              <a:ext uri="{FF2B5EF4-FFF2-40B4-BE49-F238E27FC236}">
                <a16:creationId xmlns:a16="http://schemas.microsoft.com/office/drawing/2014/main" id="{E84D8576-CB7B-47A8-A9EF-7DBE67E5E9F8}"/>
              </a:ext>
            </a:extLst>
          </p:cNvPr>
          <p:cNvGrpSpPr/>
          <p:nvPr/>
        </p:nvGrpSpPr>
        <p:grpSpPr>
          <a:xfrm>
            <a:off x="21935815" y="11734800"/>
            <a:ext cx="11744585" cy="15392400"/>
            <a:chOff x="32527647" y="8839796"/>
            <a:chExt cx="9534753" cy="12496204"/>
          </a:xfrm>
        </p:grpSpPr>
        <p:sp>
          <p:nvSpPr>
            <p:cNvPr id="2" name="Прямоугольник 1">
              <a:extLst>
                <a:ext uri="{FF2B5EF4-FFF2-40B4-BE49-F238E27FC236}">
                  <a16:creationId xmlns:a16="http://schemas.microsoft.com/office/drawing/2014/main" id="{BF4A6AE4-6E2B-4B87-BCA3-869E86FFB328}"/>
                </a:ext>
              </a:extLst>
            </p:cNvPr>
            <p:cNvSpPr/>
            <p:nvPr/>
          </p:nvSpPr>
          <p:spPr bwMode="auto">
            <a:xfrm>
              <a:off x="32537400" y="8839796"/>
              <a:ext cx="9525000" cy="124962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a:ln>
                  <a:noFill/>
                </a:ln>
                <a:solidFill>
                  <a:schemeClr val="tx1"/>
                </a:solidFill>
                <a:effectLst/>
                <a:latin typeface="Times New Roman" pitchFamily="18" charset="0"/>
              </a:endParaRPr>
            </a:p>
          </p:txBody>
        </p:sp>
        <p:pic>
          <p:nvPicPr>
            <p:cNvPr id="17" name="Рисунок 16">
              <a:extLst>
                <a:ext uri="{FF2B5EF4-FFF2-40B4-BE49-F238E27FC236}">
                  <a16:creationId xmlns:a16="http://schemas.microsoft.com/office/drawing/2014/main" id="{8A85F8A9-1D07-4A5D-97A3-63A63BDFA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27647" y="9065163"/>
              <a:ext cx="9372600" cy="12153774"/>
            </a:xfrm>
            <a:prstGeom prst="rect">
              <a:avLst/>
            </a:prstGeom>
          </p:spPr>
        </p:pic>
      </p:grpSp>
      <p:pic>
        <p:nvPicPr>
          <p:cNvPr id="20" name="Рисунок 19">
            <a:extLst>
              <a:ext uri="{FF2B5EF4-FFF2-40B4-BE49-F238E27FC236}">
                <a16:creationId xmlns:a16="http://schemas.microsoft.com/office/drawing/2014/main" id="{35157FE5-4B1B-4671-A356-FADCBB10E5B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28" y="24231600"/>
            <a:ext cx="9775816" cy="4343401"/>
          </a:xfrm>
          <a:prstGeom prst="rect">
            <a:avLst/>
          </a:prstGeom>
          <a:noFill/>
          <a:ln>
            <a:noFill/>
          </a:ln>
        </p:spPr>
      </p:pic>
      <p:pic>
        <p:nvPicPr>
          <p:cNvPr id="21" name="Рисунок 20">
            <a:extLst>
              <a:ext uri="{FF2B5EF4-FFF2-40B4-BE49-F238E27FC236}">
                <a16:creationId xmlns:a16="http://schemas.microsoft.com/office/drawing/2014/main" id="{DE2DE466-EE0B-46EB-86C2-BBFD041A37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619" t="23518" r="15302" b="9407"/>
          <a:stretch/>
        </p:blipFill>
        <p:spPr>
          <a:xfrm rot="5400000">
            <a:off x="38709271" y="27753175"/>
            <a:ext cx="5862908" cy="4179776"/>
          </a:xfrm>
          <a:prstGeom prst="rect">
            <a:avLst/>
          </a:prstGeom>
        </p:spPr>
      </p:pic>
      <p:graphicFrame>
        <p:nvGraphicFramePr>
          <p:cNvPr id="22" name="Объект 21">
            <a:extLst>
              <a:ext uri="{FF2B5EF4-FFF2-40B4-BE49-F238E27FC236}">
                <a16:creationId xmlns:a16="http://schemas.microsoft.com/office/drawing/2014/main" id="{72591C15-1D2F-4C12-BD25-81C00D65D40D}"/>
              </a:ext>
            </a:extLst>
          </p:cNvPr>
          <p:cNvGraphicFramePr>
            <a:graphicFrameLocks noChangeAspect="1"/>
          </p:cNvGraphicFramePr>
          <p:nvPr>
            <p:extLst>
              <p:ext uri="{D42A27DB-BD31-4B8C-83A1-F6EECF244321}">
                <p14:modId xmlns:p14="http://schemas.microsoft.com/office/powerpoint/2010/main" val="850218362"/>
              </p:ext>
            </p:extLst>
          </p:nvPr>
        </p:nvGraphicFramePr>
        <p:xfrm>
          <a:off x="33883324" y="4712618"/>
          <a:ext cx="9779276" cy="4888582"/>
        </p:xfrm>
        <a:graphic>
          <a:graphicData uri="http://schemas.openxmlformats.org/presentationml/2006/ole">
            <mc:AlternateContent xmlns:mc="http://schemas.openxmlformats.org/markup-compatibility/2006">
              <mc:Choice xmlns:v="urn:schemas-microsoft-com:vml" Requires="v">
                <p:oleObj spid="_x0000_s1039" name="ChemSketch" r:id="rId10" imgW="4627080" imgH="2329200" progId="ACD.ChemSketch.20">
                  <p:embed/>
                </p:oleObj>
              </mc:Choice>
              <mc:Fallback>
                <p:oleObj name="ChemSketch" r:id="rId10" imgW="4627080" imgH="2329200" progId="ACD.ChemSketch.20">
                  <p:embed/>
                  <p:pic>
                    <p:nvPicPr>
                      <p:cNvPr id="10" name="Объект 9">
                        <a:extLst>
                          <a:ext uri="{FF2B5EF4-FFF2-40B4-BE49-F238E27FC236}">
                            <a16:creationId xmlns:a16="http://schemas.microsoft.com/office/drawing/2014/main" id="{DB313067-4688-49AA-A6C0-D88C55832F84}"/>
                          </a:ext>
                        </a:extLst>
                      </p:cNvPr>
                      <p:cNvPicPr>
                        <a:picLocks noChangeAspect="1" noChangeArrowheads="1"/>
                      </p:cNvPicPr>
                      <p:nvPr/>
                    </p:nvPicPr>
                    <p:blipFill>
                      <a:blip r:embed="rId11"/>
                      <a:srcRect/>
                      <a:stretch>
                        <a:fillRect/>
                      </a:stretch>
                    </p:blipFill>
                    <p:spPr bwMode="auto">
                      <a:xfrm>
                        <a:off x="33883324" y="4712618"/>
                        <a:ext cx="9779276" cy="4888582"/>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FDB6777D-C3C5-4D5C-9A32-DD4E3A7F75C1}"/>
              </a:ext>
            </a:extLst>
          </p:cNvPr>
          <p:cNvSpPr txBox="1"/>
          <p:nvPr/>
        </p:nvSpPr>
        <p:spPr>
          <a:xfrm>
            <a:off x="10449225" y="13169503"/>
            <a:ext cx="11143283" cy="9233297"/>
          </a:xfrm>
          <a:prstGeom prst="rect">
            <a:avLst/>
          </a:prstGeom>
          <a:noFill/>
        </p:spPr>
        <p:txBody>
          <a:bodyPr wrap="square">
            <a:spAutoFit/>
          </a:bodyPr>
          <a:lstStyle/>
          <a:p>
            <a:r>
              <a:rPr lang="en-US" sz="5400" b="1" dirty="0">
                <a:solidFill>
                  <a:schemeClr val="bg1"/>
                </a:solidFill>
                <a:latin typeface="Montserrat" panose="00000500000000000000" pitchFamily="2" charset="0"/>
              </a:rPr>
              <a:t>Figure 2. </a:t>
            </a:r>
            <a:r>
              <a:rPr lang="en-US" sz="5400" dirty="0">
                <a:solidFill>
                  <a:schemeClr val="bg1"/>
                </a:solidFill>
                <a:latin typeface="Montserrat" panose="00000500000000000000" pitchFamily="2" charset="0"/>
              </a:rPr>
              <a:t>Experimental and calculated </a:t>
            </a:r>
            <a:r>
              <a:rPr lang="en-US" sz="5400" b="1" dirty="0">
                <a:solidFill>
                  <a:schemeClr val="bg1"/>
                </a:solidFill>
                <a:latin typeface="Montserrat" panose="00000500000000000000" pitchFamily="2" charset="0"/>
              </a:rPr>
              <a:t>RED</a:t>
            </a:r>
            <a:r>
              <a:rPr lang="en-US" sz="5400" dirty="0">
                <a:solidFill>
                  <a:schemeClr val="bg1"/>
                </a:solidFill>
                <a:latin typeface="Montserrat" panose="00000500000000000000" pitchFamily="2" charset="0"/>
              </a:rPr>
              <a:t> net power densities and current efficiency values for 0.1 M/1 М NaCl and 0.1 M/5 М electrolyte concentrations (GM-1, GM-2 – tailor made grafted IEMs, Fuji T1 and T2 – Fujifilm® homogeneous Type 1 and Type 2 membranes, RALEX –RALEX® heterogeneous IEMs.      </a:t>
            </a:r>
            <a:endParaRPr lang="ru-RU" sz="5400" dirty="0"/>
          </a:p>
        </p:txBody>
      </p:sp>
      <p:sp>
        <p:nvSpPr>
          <p:cNvPr id="36" name="TextBox 35">
            <a:extLst>
              <a:ext uri="{FF2B5EF4-FFF2-40B4-BE49-F238E27FC236}">
                <a16:creationId xmlns:a16="http://schemas.microsoft.com/office/drawing/2014/main" id="{91769165-CBF2-45BA-85C1-7F86B6979A78}"/>
              </a:ext>
            </a:extLst>
          </p:cNvPr>
          <p:cNvSpPr txBox="1"/>
          <p:nvPr/>
        </p:nvSpPr>
        <p:spPr>
          <a:xfrm>
            <a:off x="228600" y="28879800"/>
            <a:ext cx="9616672" cy="1015663"/>
          </a:xfrm>
          <a:prstGeom prst="rect">
            <a:avLst/>
          </a:prstGeom>
          <a:noFill/>
        </p:spPr>
        <p:txBody>
          <a:bodyPr wrap="square">
            <a:spAutoFit/>
          </a:bodyPr>
          <a:lstStyle/>
          <a:p>
            <a:pPr algn="ctr"/>
            <a:r>
              <a:rPr lang="en-US" sz="3000" b="1" dirty="0">
                <a:latin typeface="Montserrat Light" panose="00000400000000000000" pitchFamily="50" charset="0"/>
                <a:ea typeface="Open Sans" panose="020B0606030504020204" pitchFamily="34" charset="0"/>
                <a:cs typeface="Open Sans" panose="020B0606030504020204" pitchFamily="34" charset="0"/>
              </a:rPr>
              <a:t>Figure 1. </a:t>
            </a:r>
            <a:r>
              <a:rPr lang="en-US" sz="3000" dirty="0">
                <a:latin typeface="Montserrat Light" panose="00000400000000000000" pitchFamily="50" charset="0"/>
                <a:ea typeface="Open Sans" panose="020B0606030504020204" pitchFamily="34" charset="0"/>
                <a:cs typeface="Open Sans" panose="020B0606030504020204" pitchFamily="34" charset="0"/>
              </a:rPr>
              <a:t>Scheme of the membrane electrode assembly and flow in a reverse electrodialysis unit. </a:t>
            </a:r>
            <a:endParaRPr lang="ru-RU" sz="3000" dirty="0"/>
          </a:p>
        </p:txBody>
      </p:sp>
      <p:sp>
        <p:nvSpPr>
          <p:cNvPr id="37" name="TextBox 36">
            <a:extLst>
              <a:ext uri="{FF2B5EF4-FFF2-40B4-BE49-F238E27FC236}">
                <a16:creationId xmlns:a16="http://schemas.microsoft.com/office/drawing/2014/main" id="{04B95ACC-5C51-4B22-BB4B-BCE3F17F1B07}"/>
              </a:ext>
            </a:extLst>
          </p:cNvPr>
          <p:cNvSpPr txBox="1"/>
          <p:nvPr/>
        </p:nvSpPr>
        <p:spPr>
          <a:xfrm>
            <a:off x="34301223" y="19451895"/>
            <a:ext cx="9132777" cy="7294305"/>
          </a:xfrm>
          <a:prstGeom prst="rect">
            <a:avLst/>
          </a:prstGeom>
          <a:noFill/>
        </p:spPr>
        <p:txBody>
          <a:bodyPr wrap="square">
            <a:spAutoFit/>
          </a:bodyPr>
          <a:lstStyle/>
          <a:p>
            <a:r>
              <a:rPr lang="en-US" sz="3600" dirty="0">
                <a:effectLst/>
                <a:latin typeface="Montserrat Light" panose="00000400000000000000" pitchFamily="2" charset="-52"/>
                <a:ea typeface="Times New Roman" panose="02020603050405020304" pitchFamily="18" charset="0"/>
              </a:rPr>
              <a:t>The membrane performance in the RED was evaluated using a tailor-made PMMA stack containing two platinum-coated </a:t>
            </a:r>
            <a:r>
              <a:rPr lang="en-US" sz="3600" dirty="0" err="1">
                <a:effectLst/>
                <a:latin typeface="Montserrat Light" panose="00000400000000000000" pitchFamily="2" charset="-52"/>
                <a:ea typeface="Times New Roman" panose="02020603050405020304" pitchFamily="18" charset="0"/>
              </a:rPr>
              <a:t>Ti</a:t>
            </a:r>
            <a:r>
              <a:rPr lang="en-US" sz="3600" dirty="0">
                <a:effectLst/>
                <a:latin typeface="Montserrat Light" panose="00000400000000000000" pitchFamily="2" charset="-52"/>
                <a:ea typeface="Times New Roman" panose="02020603050405020304" pitchFamily="18" charset="0"/>
              </a:rPr>
              <a:t> electrodes, 1.0 mm thick polyethylene gaskets with 9.0 cm</a:t>
            </a:r>
            <a:r>
              <a:rPr lang="en-US" sz="3600" baseline="30000" dirty="0">
                <a:effectLst/>
                <a:latin typeface="Montserrat Light" panose="00000400000000000000" pitchFamily="2" charset="-52"/>
                <a:ea typeface="Times New Roman" panose="02020603050405020304" pitchFamily="18" charset="0"/>
              </a:rPr>
              <a:t>2</a:t>
            </a:r>
            <a:r>
              <a:rPr lang="en-US" sz="3600" dirty="0">
                <a:effectLst/>
                <a:latin typeface="Montserrat Light" panose="00000400000000000000" pitchFamily="2" charset="-52"/>
                <a:ea typeface="Times New Roman" panose="02020603050405020304" pitchFamily="18" charset="0"/>
              </a:rPr>
              <a:t> active area (6.0</a:t>
            </a:r>
            <a:r>
              <a:rPr lang="en-US" sz="3600" dirty="0">
                <a:effectLst/>
                <a:latin typeface="Montserrat Light" panose="00000400000000000000" pitchFamily="2" charset="-52"/>
                <a:ea typeface="Times New Roman" panose="02020603050405020304" pitchFamily="18" charset="0"/>
                <a:cs typeface="Times New Roman" panose="02020603050405020304" pitchFamily="18" charset="0"/>
                <a:sym typeface="Symbol" panose="05050102010706020507" pitchFamily="18" charset="2"/>
              </a:rPr>
              <a:t></a:t>
            </a:r>
            <a:r>
              <a:rPr lang="en-US" sz="3600" dirty="0">
                <a:effectLst/>
                <a:latin typeface="Montserrat Light" panose="00000400000000000000" pitchFamily="2" charset="-52"/>
                <a:ea typeface="Times New Roman" panose="02020603050405020304" pitchFamily="18" charset="0"/>
              </a:rPr>
              <a:t>1.5 cm</a:t>
            </a:r>
            <a:r>
              <a:rPr lang="en-US" sz="3600" baseline="30000" dirty="0">
                <a:effectLst/>
                <a:latin typeface="Montserrat Light" panose="00000400000000000000" pitchFamily="2" charset="-52"/>
                <a:ea typeface="Times New Roman" panose="02020603050405020304" pitchFamily="18" charset="0"/>
              </a:rPr>
              <a:t>2</a:t>
            </a:r>
            <a:r>
              <a:rPr lang="en-US" sz="3600" dirty="0">
                <a:effectLst/>
                <a:latin typeface="Montserrat Light" panose="00000400000000000000" pitchFamily="2" charset="-52"/>
                <a:ea typeface="Times New Roman" panose="02020603050405020304" pitchFamily="18" charset="0"/>
              </a:rPr>
              <a:t>), non-conductive spacers made of polyethylene mesh (Fig. 3), four pairs of cation and anion exchange membranes, and a pair of </a:t>
            </a:r>
            <a:r>
              <a:rPr lang="en-US" sz="3600" dirty="0" err="1">
                <a:effectLst/>
                <a:latin typeface="Montserrat Light" panose="00000400000000000000" pitchFamily="2" charset="-52"/>
                <a:ea typeface="Times New Roman" panose="02020603050405020304" pitchFamily="18" charset="0"/>
              </a:rPr>
              <a:t>FujiFilm</a:t>
            </a:r>
            <a:r>
              <a:rPr lang="en-US" sz="3600" dirty="0">
                <a:effectLst/>
                <a:latin typeface="Montserrat Light" panose="00000400000000000000" pitchFamily="2" charset="-52"/>
                <a:ea typeface="Times New Roman" panose="02020603050405020304" pitchFamily="18" charset="0"/>
              </a:rPr>
              <a:t>® CEM Type 2 membranes separating the electrode solution from sodium chloride solutions. </a:t>
            </a:r>
            <a:endParaRPr lang="ru-RU" sz="3600" dirty="0">
              <a:latin typeface="Montserrat Light" panose="00000400000000000000" pitchFamily="2" charset="-52"/>
            </a:endParaRPr>
          </a:p>
        </p:txBody>
      </p:sp>
      <p:sp>
        <p:nvSpPr>
          <p:cNvPr id="38" name="TextBox 37">
            <a:extLst>
              <a:ext uri="{FF2B5EF4-FFF2-40B4-BE49-F238E27FC236}">
                <a16:creationId xmlns:a16="http://schemas.microsoft.com/office/drawing/2014/main" id="{C3518ABF-F591-40B9-A4C7-48A1C0A6A369}"/>
              </a:ext>
            </a:extLst>
          </p:cNvPr>
          <p:cNvSpPr txBox="1"/>
          <p:nvPr/>
        </p:nvSpPr>
        <p:spPr>
          <a:xfrm>
            <a:off x="34431176" y="31387196"/>
            <a:ext cx="4191000" cy="1046440"/>
          </a:xfrm>
          <a:prstGeom prst="rect">
            <a:avLst/>
          </a:prstGeom>
          <a:noFill/>
        </p:spPr>
        <p:txBody>
          <a:bodyPr wrap="square">
            <a:spAutoFit/>
          </a:bodyPr>
          <a:lstStyle/>
          <a:p>
            <a:r>
              <a:rPr lang="en-US" sz="3000" dirty="0">
                <a:effectLst/>
                <a:latin typeface="Montserrat" panose="00000500000000000000" pitchFamily="2" charset="-52"/>
                <a:ea typeface="Times New Roman" panose="02020603050405020304" pitchFamily="18" charset="0"/>
              </a:rPr>
              <a:t>Figure 3. Used RED </a:t>
            </a:r>
            <a:r>
              <a:rPr lang="en-US" sz="3200" dirty="0">
                <a:effectLst/>
                <a:latin typeface="Montserrat Light" panose="00000400000000000000" pitchFamily="2" charset="-52"/>
                <a:ea typeface="Times New Roman" panose="02020603050405020304" pitchFamily="18" charset="0"/>
              </a:rPr>
              <a:t>PMMA stack</a:t>
            </a:r>
            <a:r>
              <a:rPr lang="en-US" sz="3000" dirty="0">
                <a:effectLst/>
                <a:latin typeface="Montserrat" panose="00000500000000000000" pitchFamily="2" charset="-52"/>
                <a:ea typeface="Times New Roman" panose="02020603050405020304" pitchFamily="18" charset="0"/>
              </a:rPr>
              <a:t> </a:t>
            </a:r>
            <a:endParaRPr lang="ru-RU" sz="3000" dirty="0">
              <a:latin typeface="Montserrat" panose="00000500000000000000" pitchFamily="2" charset="-52"/>
            </a:endParaRPr>
          </a:p>
        </p:txBody>
      </p:sp>
      <p:pic>
        <p:nvPicPr>
          <p:cNvPr id="39" name="Рисунок 38">
            <a:extLst>
              <a:ext uri="{FF2B5EF4-FFF2-40B4-BE49-F238E27FC236}">
                <a16:creationId xmlns:a16="http://schemas.microsoft.com/office/drawing/2014/main" id="{C0FCD415-9BA9-45B9-96D1-7EAEE3C61DF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54749" y="9906114"/>
            <a:ext cx="9584051" cy="6095886"/>
          </a:xfrm>
          <a:prstGeom prst="rect">
            <a:avLst/>
          </a:prstGeom>
          <a:noFill/>
          <a:ln>
            <a:noFill/>
          </a:ln>
        </p:spPr>
      </p:pic>
      <p:sp>
        <p:nvSpPr>
          <p:cNvPr id="43" name="TextBox 42">
            <a:extLst>
              <a:ext uri="{FF2B5EF4-FFF2-40B4-BE49-F238E27FC236}">
                <a16:creationId xmlns:a16="http://schemas.microsoft.com/office/drawing/2014/main" id="{36529DA2-21A3-495E-A308-23B63D60D5BF}"/>
              </a:ext>
            </a:extLst>
          </p:cNvPr>
          <p:cNvSpPr txBox="1"/>
          <p:nvPr/>
        </p:nvSpPr>
        <p:spPr>
          <a:xfrm>
            <a:off x="33993984" y="16243396"/>
            <a:ext cx="9736629" cy="2862322"/>
          </a:xfrm>
          <a:prstGeom prst="rect">
            <a:avLst/>
          </a:prstGeom>
          <a:noFill/>
        </p:spPr>
        <p:txBody>
          <a:bodyPr wrap="square">
            <a:spAutoFit/>
          </a:bodyPr>
          <a:lstStyle/>
          <a:p>
            <a:pPr algn="ctr"/>
            <a:r>
              <a:rPr lang="en-US" sz="3600" dirty="0">
                <a:effectLst/>
                <a:latin typeface="Montserrat Light" panose="00000400000000000000" pitchFamily="2" charset="-52"/>
                <a:ea typeface="Times New Roman" panose="02020603050405020304" pitchFamily="18" charset="0"/>
              </a:rPr>
              <a:t>Figure 4. Electron micrographs of the transverse cleavages of grafted membranes: GAM-1 (</a:t>
            </a:r>
            <a:r>
              <a:rPr lang="en-US" sz="3600" i="1" dirty="0">
                <a:effectLst/>
                <a:latin typeface="Montserrat Light" panose="00000400000000000000" pitchFamily="2" charset="-52"/>
                <a:ea typeface="Times New Roman" panose="02020603050405020304" pitchFamily="18" charset="0"/>
              </a:rPr>
              <a:t>a</a:t>
            </a:r>
            <a:r>
              <a:rPr lang="en-US" sz="3600" dirty="0">
                <a:effectLst/>
                <a:latin typeface="Montserrat Light" panose="00000400000000000000" pitchFamily="2" charset="-52"/>
                <a:ea typeface="Times New Roman" panose="02020603050405020304" pitchFamily="18" charset="0"/>
              </a:rPr>
              <a:t>), GAM-2 (</a:t>
            </a:r>
            <a:r>
              <a:rPr lang="en-US" sz="3600" i="1" dirty="0">
                <a:effectLst/>
                <a:latin typeface="Montserrat Light" panose="00000400000000000000" pitchFamily="2" charset="-52"/>
                <a:ea typeface="Times New Roman" panose="02020603050405020304" pitchFamily="18" charset="0"/>
              </a:rPr>
              <a:t>b</a:t>
            </a:r>
            <a:r>
              <a:rPr lang="en-US" sz="3600" dirty="0">
                <a:effectLst/>
                <a:latin typeface="Montserrat Light" panose="00000400000000000000" pitchFamily="2" charset="-52"/>
                <a:ea typeface="Times New Roman" panose="02020603050405020304" pitchFamily="18" charset="0"/>
              </a:rPr>
              <a:t>) and EDX distributions of chlorine (</a:t>
            </a:r>
            <a:r>
              <a:rPr lang="en-US" sz="3600" i="1" dirty="0" err="1">
                <a:effectLst/>
                <a:latin typeface="Montserrat Light" panose="00000400000000000000" pitchFamily="2" charset="-52"/>
                <a:ea typeface="Times New Roman" panose="02020603050405020304" pitchFamily="18" charset="0"/>
              </a:rPr>
              <a:t>c</a:t>
            </a:r>
            <a:r>
              <a:rPr lang="en-US" sz="3600" dirty="0" err="1">
                <a:effectLst/>
                <a:latin typeface="Montserrat Light" panose="00000400000000000000" pitchFamily="2" charset="-52"/>
                <a:ea typeface="Times New Roman" panose="02020603050405020304" pitchFamily="18" charset="0"/>
              </a:rPr>
              <a:t>,</a:t>
            </a:r>
            <a:r>
              <a:rPr lang="en-US" sz="3600" i="1" dirty="0" err="1">
                <a:effectLst/>
                <a:latin typeface="Montserrat Light" panose="00000400000000000000" pitchFamily="2" charset="-52"/>
                <a:ea typeface="Times New Roman" panose="02020603050405020304" pitchFamily="18" charset="0"/>
              </a:rPr>
              <a:t>d</a:t>
            </a:r>
            <a:r>
              <a:rPr lang="en-US" sz="3600" dirty="0">
                <a:effectLst/>
                <a:latin typeface="Montserrat Light" panose="00000400000000000000" pitchFamily="2" charset="-52"/>
                <a:ea typeface="Times New Roman" panose="02020603050405020304" pitchFamily="18" charset="0"/>
              </a:rPr>
              <a:t>) across the sample. </a:t>
            </a:r>
            <a:endParaRPr lang="ru-RU" sz="3600" dirty="0">
              <a:latin typeface="Montserrat Light" panose="00000400000000000000" pitchFamily="2" charset="-5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5012</TotalTime>
  <Words>576</Words>
  <Application>Microsoft Office PowerPoint</Application>
  <PresentationFormat>Произвольный</PresentationFormat>
  <Paragraphs>17</Paragraphs>
  <Slides>1</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8" baseType="lpstr">
      <vt:lpstr>Montserrat Light</vt:lpstr>
      <vt:lpstr>Arial</vt:lpstr>
      <vt:lpstr>Montserrat</vt:lpstr>
      <vt:lpstr>Libre Baskerville</vt:lpstr>
      <vt:lpstr>Times New Roman</vt:lpstr>
      <vt:lpstr>Blank Presentation</vt:lpstr>
      <vt:lpstr>ACD/ChemSketch</vt:lpstr>
      <vt:lpstr>Презентация PowerPoint</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Даниил Голубенко</cp:lastModifiedBy>
  <cp:revision>327</cp:revision>
  <cp:lastPrinted>2006-11-15T16:04:57Z</cp:lastPrinted>
  <dcterms:modified xsi:type="dcterms:W3CDTF">2022-03-04T12:34:07Z</dcterms:modified>
  <cp:category>templates for scientific poster</cp:category>
</cp:coreProperties>
</file>