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530" y="-18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0F8AA20-2AC0-4D0F-92B6-4AA97D52AA50}" type="datetimeFigureOut">
              <a:rPr lang="es-MX" smtClean="0"/>
              <a:t>21/05/2022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63780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F8AA20-2AC0-4D0F-92B6-4AA97D52AA50}" type="datetimeFigureOut">
              <a:rPr lang="es-MX" smtClean="0"/>
              <a:t>21/05/2022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240430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F8AA20-2AC0-4D0F-92B6-4AA97D52AA50}" type="datetimeFigureOut">
              <a:rPr lang="es-MX" smtClean="0"/>
              <a:t>21/05/2022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29017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F8AA20-2AC0-4D0F-92B6-4AA97D52AA50}" type="datetimeFigureOut">
              <a:rPr lang="es-MX" smtClean="0"/>
              <a:t>21/05/2022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117307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0F8AA20-2AC0-4D0F-92B6-4AA97D52AA50}" type="datetimeFigureOut">
              <a:rPr lang="es-MX" smtClean="0"/>
              <a:t>21/05/2022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43732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7995"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4328" y="3242175"/>
            <a:ext cx="3882152" cy="772765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F8AA20-2AC0-4D0F-92B6-4AA97D52AA50}" type="datetimeFigureOut">
              <a:rPr lang="es-MX" smtClean="0"/>
              <a:t>21/05/2022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112895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4" name="Content Placeholder 3"/>
          <p:cNvSpPr>
            <a:spLocks noGrp="1"/>
          </p:cNvSpPr>
          <p:nvPr>
            <p:ph sz="half" idx="2"/>
          </p:nvPr>
        </p:nvSpPr>
        <p:spPr>
          <a:xfrm>
            <a:off x="629186" y="4448828"/>
            <a:ext cx="3864310"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s-ES"/>
              <a:t>Haga clic para modificar los estilos de texto del patrón</a:t>
            </a:r>
          </a:p>
        </p:txBody>
      </p:sp>
      <p:sp>
        <p:nvSpPr>
          <p:cNvPr id="6" name="Content Placeholder 5"/>
          <p:cNvSpPr>
            <a:spLocks noGrp="1"/>
          </p:cNvSpPr>
          <p:nvPr>
            <p:ph sz="quarter" idx="4"/>
          </p:nvPr>
        </p:nvSpPr>
        <p:spPr>
          <a:xfrm>
            <a:off x="4624328" y="4448828"/>
            <a:ext cx="3883342" cy="65435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0F8AA20-2AC0-4D0F-92B6-4AA97D52AA50}" type="datetimeFigureOut">
              <a:rPr lang="es-MX" smtClean="0"/>
              <a:t>21/05/2022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15488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0F8AA20-2AC0-4D0F-92B6-4AA97D52AA50}" type="datetimeFigureOut">
              <a:rPr lang="es-MX" smtClean="0"/>
              <a:t>21/05/2022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196573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AA20-2AC0-4D0F-92B6-4AA97D52AA50}" type="datetimeFigureOut">
              <a:rPr lang="es-MX" smtClean="0"/>
              <a:t>21/05/2022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368907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8AA20-2AC0-4D0F-92B6-4AA97D52AA50}" type="datetimeFigureOut">
              <a:rPr lang="es-MX" smtClean="0"/>
              <a:t>21/05/2022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308116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8AA20-2AC0-4D0F-92B6-4AA97D52AA50}" type="datetimeFigureOut">
              <a:rPr lang="es-MX" smtClean="0"/>
              <a:t>21/05/2022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7943842-C24A-4032-8EB0-480C09EBFD8F}" type="slidenum">
              <a:rPr lang="es-MX" smtClean="0"/>
              <a:t>‹Nº›</a:t>
            </a:fld>
            <a:endParaRPr lang="es-MX"/>
          </a:p>
        </p:txBody>
      </p:sp>
    </p:spTree>
    <p:extLst>
      <p:ext uri="{BB962C8B-B14F-4D97-AF65-F5344CB8AC3E}">
        <p14:creationId xmlns:p14="http://schemas.microsoft.com/office/powerpoint/2010/main" val="113731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75000"/>
                  </a:schemeClr>
                </a:solidFill>
              </a:defRPr>
            </a:lvl1pPr>
          </a:lstStyle>
          <a:p>
            <a:fld id="{90F8AA20-2AC0-4D0F-92B6-4AA97D52AA50}" type="datetimeFigureOut">
              <a:rPr lang="es-MX" smtClean="0"/>
              <a:t>21/05/2022</a:t>
            </a:fld>
            <a:endParaRPr lang="es-MX"/>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75000"/>
                  </a:schemeClr>
                </a:solidFill>
              </a:defRPr>
            </a:lvl1pPr>
          </a:lstStyle>
          <a:p>
            <a:fld id="{57943842-C24A-4032-8EB0-480C09EBFD8F}" type="slidenum">
              <a:rPr lang="es-MX" smtClean="0"/>
              <a:t>‹Nº›</a:t>
            </a:fld>
            <a:endParaRPr lang="es-MX"/>
          </a:p>
        </p:txBody>
      </p:sp>
    </p:spTree>
    <p:extLst>
      <p:ext uri="{BB962C8B-B14F-4D97-AF65-F5344CB8AC3E}">
        <p14:creationId xmlns:p14="http://schemas.microsoft.com/office/powerpoint/2010/main" val="1192133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mailto:*sgonzalezg@correo.xoc.uam.mx" TargetMode="External"/><Relationship Id="rId11" Type="http://schemas.openxmlformats.org/officeDocument/2006/relationships/image" Target="../media/image2.emf"/><Relationship Id="rId5" Type="http://schemas.openxmlformats.org/officeDocument/2006/relationships/image" Target="../media/image5.gif"/><Relationship Id="rId10" Type="http://schemas.openxmlformats.org/officeDocument/2006/relationships/oleObject" Target="../embeddings/oleObject2.bin"/><Relationship Id="rId4" Type="http://schemas.openxmlformats.org/officeDocument/2006/relationships/image" Target="../media/image4.sv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4847C64-8457-431F-A3EC-45BFDC64DE54}"/>
              </a:ext>
            </a:extLst>
          </p:cNvPr>
          <p:cNvSpPr txBox="1"/>
          <p:nvPr/>
        </p:nvSpPr>
        <p:spPr>
          <a:xfrm>
            <a:off x="820504" y="899215"/>
            <a:ext cx="7494590" cy="707886"/>
          </a:xfrm>
          <a:prstGeom prst="rect">
            <a:avLst/>
          </a:prstGeom>
          <a:noFill/>
        </p:spPr>
        <p:txBody>
          <a:bodyPr wrap="square" rtlCol="0">
            <a:spAutoFit/>
          </a:bodyPr>
          <a:lstStyle/>
          <a:p>
            <a:pPr algn="ctr"/>
            <a:r>
              <a:rPr lang="es-MX" sz="2000" b="1" dirty="0" err="1">
                <a:solidFill>
                  <a:schemeClr val="accent2">
                    <a:lumMod val="50000"/>
                  </a:schemeClr>
                </a:solidFill>
              </a:rPr>
              <a:t>Determination</a:t>
            </a:r>
            <a:r>
              <a:rPr lang="es-MX" sz="2000" b="1" dirty="0">
                <a:solidFill>
                  <a:schemeClr val="accent2">
                    <a:lumMod val="50000"/>
                  </a:schemeClr>
                </a:solidFill>
              </a:rPr>
              <a:t> </a:t>
            </a:r>
            <a:r>
              <a:rPr lang="es-MX" sz="2000" b="1" dirty="0" err="1">
                <a:solidFill>
                  <a:schemeClr val="accent2">
                    <a:lumMod val="50000"/>
                  </a:schemeClr>
                </a:solidFill>
              </a:rPr>
              <a:t>of</a:t>
            </a:r>
            <a:r>
              <a:rPr lang="es-MX" sz="2000" b="1" dirty="0">
                <a:solidFill>
                  <a:schemeClr val="accent2">
                    <a:lumMod val="50000"/>
                  </a:schemeClr>
                </a:solidFill>
              </a:rPr>
              <a:t> </a:t>
            </a:r>
            <a:r>
              <a:rPr lang="es-MX" sz="2000" b="1" dirty="0" err="1">
                <a:solidFill>
                  <a:schemeClr val="accent2">
                    <a:lumMod val="50000"/>
                  </a:schemeClr>
                </a:solidFill>
              </a:rPr>
              <a:t>the</a:t>
            </a:r>
            <a:r>
              <a:rPr lang="es-MX" sz="2000" b="1" dirty="0">
                <a:solidFill>
                  <a:schemeClr val="accent2">
                    <a:lumMod val="50000"/>
                  </a:schemeClr>
                </a:solidFill>
              </a:rPr>
              <a:t> </a:t>
            </a:r>
            <a:r>
              <a:rPr lang="es-MX" sz="2000" b="1" dirty="0" err="1">
                <a:solidFill>
                  <a:schemeClr val="accent2">
                    <a:lumMod val="50000"/>
                  </a:schemeClr>
                </a:solidFill>
              </a:rPr>
              <a:t>pattern</a:t>
            </a:r>
            <a:r>
              <a:rPr lang="es-MX" sz="2000" b="1" dirty="0">
                <a:solidFill>
                  <a:schemeClr val="accent2">
                    <a:lumMod val="50000"/>
                  </a:schemeClr>
                </a:solidFill>
              </a:rPr>
              <a:t> </a:t>
            </a:r>
            <a:r>
              <a:rPr lang="es-MX" sz="2000" b="1" dirty="0" err="1">
                <a:solidFill>
                  <a:schemeClr val="accent2">
                    <a:lumMod val="50000"/>
                  </a:schemeClr>
                </a:solidFill>
              </a:rPr>
              <a:t>of</a:t>
            </a:r>
            <a:r>
              <a:rPr lang="es-MX" sz="2000" b="1" dirty="0">
                <a:solidFill>
                  <a:schemeClr val="accent2">
                    <a:lumMod val="50000"/>
                  </a:schemeClr>
                </a:solidFill>
              </a:rPr>
              <a:t> </a:t>
            </a:r>
            <a:r>
              <a:rPr lang="es-MX" sz="2000" b="1" dirty="0" err="1">
                <a:solidFill>
                  <a:schemeClr val="accent2">
                    <a:lumMod val="50000"/>
                  </a:schemeClr>
                </a:solidFill>
              </a:rPr>
              <a:t>resistant</a:t>
            </a:r>
            <a:r>
              <a:rPr lang="es-MX" sz="2000" b="1" dirty="0">
                <a:solidFill>
                  <a:schemeClr val="accent2">
                    <a:lumMod val="50000"/>
                  </a:schemeClr>
                </a:solidFill>
              </a:rPr>
              <a:t> </a:t>
            </a:r>
            <a:r>
              <a:rPr lang="es-MX" sz="2000" b="1" dirty="0" err="1">
                <a:solidFill>
                  <a:schemeClr val="accent2">
                    <a:lumMod val="50000"/>
                  </a:schemeClr>
                </a:solidFill>
              </a:rPr>
              <a:t>to</a:t>
            </a:r>
            <a:r>
              <a:rPr lang="es-MX" sz="2000" b="1" dirty="0">
                <a:solidFill>
                  <a:schemeClr val="accent2">
                    <a:lumMod val="50000"/>
                  </a:schemeClr>
                </a:solidFill>
              </a:rPr>
              <a:t> </a:t>
            </a:r>
            <a:r>
              <a:rPr lang="es-MX" sz="2000" b="1" dirty="0" err="1">
                <a:solidFill>
                  <a:schemeClr val="accent2">
                    <a:lumMod val="50000"/>
                  </a:schemeClr>
                </a:solidFill>
              </a:rPr>
              <a:t>antibiotics</a:t>
            </a:r>
            <a:r>
              <a:rPr lang="es-MX" sz="2000" b="1" dirty="0">
                <a:solidFill>
                  <a:schemeClr val="accent2">
                    <a:lumMod val="50000"/>
                  </a:schemeClr>
                </a:solidFill>
              </a:rPr>
              <a:t> </a:t>
            </a:r>
            <a:r>
              <a:rPr lang="es-MX" sz="2000" b="1" dirty="0" err="1">
                <a:solidFill>
                  <a:schemeClr val="accent2">
                    <a:lumMod val="50000"/>
                  </a:schemeClr>
                </a:solidFill>
              </a:rPr>
              <a:t>among</a:t>
            </a:r>
            <a:r>
              <a:rPr lang="es-MX" sz="2000" b="1" dirty="0">
                <a:solidFill>
                  <a:schemeClr val="accent2">
                    <a:lumMod val="50000"/>
                  </a:schemeClr>
                </a:solidFill>
              </a:rPr>
              <a:t> </a:t>
            </a:r>
            <a:r>
              <a:rPr lang="es-MX" sz="2000" b="1" dirty="0" err="1">
                <a:solidFill>
                  <a:schemeClr val="accent2">
                    <a:lumMod val="50000"/>
                  </a:schemeClr>
                </a:solidFill>
              </a:rPr>
              <a:t>strains</a:t>
            </a:r>
            <a:r>
              <a:rPr lang="es-MX" sz="2000" b="1" dirty="0">
                <a:solidFill>
                  <a:schemeClr val="accent2">
                    <a:lumMod val="50000"/>
                  </a:schemeClr>
                </a:solidFill>
              </a:rPr>
              <a:t> </a:t>
            </a:r>
            <a:r>
              <a:rPr lang="es-MX" sz="2000" b="1" dirty="0" err="1">
                <a:solidFill>
                  <a:schemeClr val="accent2">
                    <a:lumMod val="50000"/>
                  </a:schemeClr>
                </a:solidFill>
              </a:rPr>
              <a:t>of</a:t>
            </a:r>
            <a:r>
              <a:rPr lang="es-MX" sz="2000" b="1" dirty="0">
                <a:solidFill>
                  <a:schemeClr val="accent2">
                    <a:lumMod val="50000"/>
                  </a:schemeClr>
                </a:solidFill>
              </a:rPr>
              <a:t> </a:t>
            </a:r>
            <a:r>
              <a:rPr lang="es-MX" sz="2000" b="1" i="1" dirty="0" err="1">
                <a:solidFill>
                  <a:schemeClr val="accent2">
                    <a:lumMod val="50000"/>
                  </a:schemeClr>
                </a:solidFill>
              </a:rPr>
              <a:t>Staphylococcus</a:t>
            </a:r>
            <a:r>
              <a:rPr lang="es-MX" sz="2000" b="1" i="1" dirty="0">
                <a:solidFill>
                  <a:schemeClr val="accent2">
                    <a:lumMod val="50000"/>
                  </a:schemeClr>
                </a:solidFill>
              </a:rPr>
              <a:t> </a:t>
            </a:r>
            <a:r>
              <a:rPr lang="es-MX" sz="2000" b="1" i="1" dirty="0" err="1">
                <a:solidFill>
                  <a:schemeClr val="accent2">
                    <a:lumMod val="50000"/>
                  </a:schemeClr>
                </a:solidFill>
              </a:rPr>
              <a:t>aureus</a:t>
            </a:r>
            <a:r>
              <a:rPr lang="es-MX" sz="2000" b="1" dirty="0">
                <a:solidFill>
                  <a:schemeClr val="accent2">
                    <a:lumMod val="50000"/>
                  </a:schemeClr>
                </a:solidFill>
              </a:rPr>
              <a:t> </a:t>
            </a:r>
            <a:r>
              <a:rPr lang="es-MX" sz="2000" b="1" dirty="0" err="1">
                <a:solidFill>
                  <a:schemeClr val="accent2">
                    <a:lumMod val="50000"/>
                  </a:schemeClr>
                </a:solidFill>
              </a:rPr>
              <a:t>isolated</a:t>
            </a:r>
            <a:r>
              <a:rPr lang="es-MX" sz="2000" b="1" dirty="0">
                <a:solidFill>
                  <a:schemeClr val="accent2">
                    <a:lumMod val="50000"/>
                  </a:schemeClr>
                </a:solidFill>
              </a:rPr>
              <a:t> </a:t>
            </a:r>
            <a:r>
              <a:rPr lang="es-MX" sz="2000" b="1" dirty="0" err="1">
                <a:solidFill>
                  <a:schemeClr val="accent2">
                    <a:lumMod val="50000"/>
                  </a:schemeClr>
                </a:solidFill>
              </a:rPr>
              <a:t>from</a:t>
            </a:r>
            <a:r>
              <a:rPr lang="es-MX" sz="2000" b="1" dirty="0">
                <a:solidFill>
                  <a:schemeClr val="accent2">
                    <a:lumMod val="50000"/>
                  </a:schemeClr>
                </a:solidFill>
              </a:rPr>
              <a:t> </a:t>
            </a:r>
            <a:r>
              <a:rPr lang="es-MX" sz="2000" b="1" dirty="0" err="1">
                <a:solidFill>
                  <a:schemeClr val="accent2">
                    <a:lumMod val="50000"/>
                  </a:schemeClr>
                </a:solidFill>
              </a:rPr>
              <a:t>the</a:t>
            </a:r>
            <a:r>
              <a:rPr lang="es-MX" sz="2000" b="1" dirty="0">
                <a:solidFill>
                  <a:schemeClr val="accent2">
                    <a:lumMod val="50000"/>
                  </a:schemeClr>
                </a:solidFill>
              </a:rPr>
              <a:t> </a:t>
            </a:r>
            <a:r>
              <a:rPr lang="es-MX" sz="2000" b="1" dirty="0" err="1">
                <a:solidFill>
                  <a:schemeClr val="accent2">
                    <a:lumMod val="50000"/>
                  </a:schemeClr>
                </a:solidFill>
              </a:rPr>
              <a:t>nose</a:t>
            </a:r>
            <a:r>
              <a:rPr lang="es-MX" sz="2000" b="1" dirty="0">
                <a:solidFill>
                  <a:schemeClr val="accent2">
                    <a:lumMod val="50000"/>
                  </a:schemeClr>
                </a:solidFill>
              </a:rPr>
              <a:t> </a:t>
            </a:r>
            <a:r>
              <a:rPr lang="es-MX" sz="2000" b="1" dirty="0" err="1">
                <a:solidFill>
                  <a:schemeClr val="accent2">
                    <a:lumMod val="50000"/>
                  </a:schemeClr>
                </a:solidFill>
              </a:rPr>
              <a:t>or</a:t>
            </a:r>
            <a:r>
              <a:rPr lang="es-MX" sz="2000" b="1" dirty="0">
                <a:solidFill>
                  <a:schemeClr val="accent2">
                    <a:lumMod val="50000"/>
                  </a:schemeClr>
                </a:solidFill>
              </a:rPr>
              <a:t> </a:t>
            </a:r>
            <a:r>
              <a:rPr lang="es-MX" sz="2000" b="1" dirty="0" err="1">
                <a:solidFill>
                  <a:schemeClr val="accent2">
                    <a:lumMod val="50000"/>
                  </a:schemeClr>
                </a:solidFill>
              </a:rPr>
              <a:t>pharynx</a:t>
            </a:r>
            <a:r>
              <a:rPr lang="es-MX" sz="2000" b="1" dirty="0">
                <a:solidFill>
                  <a:schemeClr val="accent2">
                    <a:lumMod val="50000"/>
                  </a:schemeClr>
                </a:solidFill>
              </a:rPr>
              <a:t> </a:t>
            </a:r>
          </a:p>
        </p:txBody>
      </p:sp>
      <p:pic>
        <p:nvPicPr>
          <p:cNvPr id="7" name="Gráfico 6">
            <a:extLst>
              <a:ext uri="{FF2B5EF4-FFF2-40B4-BE49-F238E27FC236}">
                <a16:creationId xmlns:a16="http://schemas.microsoft.com/office/drawing/2014/main" id="{C644AB5C-FD3F-456F-9D64-B91EE118C6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1542" y="41522"/>
            <a:ext cx="1407104" cy="804060"/>
          </a:xfrm>
          <a:prstGeom prst="rect">
            <a:avLst/>
          </a:prstGeom>
        </p:spPr>
      </p:pic>
      <p:pic>
        <p:nvPicPr>
          <p:cNvPr id="8" name="Imagen 7" descr="Texto&#10;&#10;Descripción generada automáticamente">
            <a:extLst>
              <a:ext uri="{FF2B5EF4-FFF2-40B4-BE49-F238E27FC236}">
                <a16:creationId xmlns:a16="http://schemas.microsoft.com/office/drawing/2014/main" id="{322A0E62-BAD3-406A-B48D-73487E1BC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6065" y="81391"/>
            <a:ext cx="1407103" cy="790613"/>
          </a:xfrm>
          <a:prstGeom prst="rect">
            <a:avLst/>
          </a:prstGeom>
        </p:spPr>
      </p:pic>
      <p:sp>
        <p:nvSpPr>
          <p:cNvPr id="9" name="TextBox 8">
            <a:extLst>
              <a:ext uri="{FF2B5EF4-FFF2-40B4-BE49-F238E27FC236}">
                <a16:creationId xmlns:a16="http://schemas.microsoft.com/office/drawing/2014/main" id="{2F43C9D8-7272-4E39-9573-E8D0055E5A5C}"/>
              </a:ext>
            </a:extLst>
          </p:cNvPr>
          <p:cNvSpPr txBox="1"/>
          <p:nvPr/>
        </p:nvSpPr>
        <p:spPr>
          <a:xfrm>
            <a:off x="518220" y="2488672"/>
            <a:ext cx="3894448" cy="4431983"/>
          </a:xfrm>
          <a:prstGeom prst="rect">
            <a:avLst/>
          </a:prstGeom>
          <a:solidFill>
            <a:schemeClr val="bg1"/>
          </a:solidFill>
          <a:ln>
            <a:noFill/>
          </a:ln>
        </p:spPr>
        <p:txBody>
          <a:bodyPr wrap="square" rtlCol="0">
            <a:spAutoFit/>
          </a:bodyPr>
          <a:lstStyle/>
          <a:p>
            <a:pPr algn="just"/>
            <a:r>
              <a:rPr lang="en-US" sz="1600" b="1" dirty="0" err="1">
                <a:solidFill>
                  <a:schemeClr val="accent2">
                    <a:lumMod val="50000"/>
                  </a:schemeClr>
                </a:solidFill>
              </a:rPr>
              <a:t>Introducction</a:t>
            </a:r>
            <a:endParaRPr lang="en-US" sz="1600" b="1" dirty="0">
              <a:solidFill>
                <a:schemeClr val="accent2">
                  <a:lumMod val="50000"/>
                </a:schemeClr>
              </a:solidFill>
            </a:endParaRPr>
          </a:p>
          <a:p>
            <a:pPr algn="just"/>
            <a:r>
              <a:rPr lang="en-US" sz="1400" dirty="0"/>
              <a:t>The pathophysiology of </a:t>
            </a:r>
            <a:r>
              <a:rPr lang="en-US" sz="1400" i="1" dirty="0"/>
              <a:t>Staphylococcus aureus</a:t>
            </a:r>
            <a:r>
              <a:rPr lang="en-US" sz="1400" dirty="0"/>
              <a:t> in nasal carriers has been extensively studied, however, it must be admitted that the clinical relevance of </a:t>
            </a:r>
            <a:r>
              <a:rPr lang="en-US" sz="1400" i="1" dirty="0"/>
              <a:t>S. aureus</a:t>
            </a:r>
            <a:r>
              <a:rPr lang="en-US" sz="1400" dirty="0"/>
              <a:t> carriers in the pharynx has not been extensively investigated. This omission appears to be justified, since the nose is mentioned as the primary site of </a:t>
            </a:r>
            <a:r>
              <a:rPr lang="en-US" sz="1400" i="1" dirty="0"/>
              <a:t>S. aureus</a:t>
            </a:r>
            <a:r>
              <a:rPr lang="en-US" sz="1400" dirty="0"/>
              <a:t> colonization</a:t>
            </a:r>
            <a:r>
              <a:rPr lang="en-US" sz="1400" baseline="30000" dirty="0"/>
              <a:t>1</a:t>
            </a:r>
            <a:r>
              <a:rPr lang="en-US" sz="1400" dirty="0"/>
              <a:t>. From there, other regions are colonized by manual spread In the general adult population, </a:t>
            </a:r>
            <a:r>
              <a:rPr lang="en-US" sz="1400" i="1" dirty="0"/>
              <a:t>S. aureus</a:t>
            </a:r>
            <a:r>
              <a:rPr lang="en-US" sz="1400" dirty="0"/>
              <a:t> can be commonly found in other body sites such as the axillae (8%), chest/abdomen (15%), perineum (22 %), intestine (17-31%), vagina (5%) and from 4 to 64% in the pharynx</a:t>
            </a:r>
            <a:r>
              <a:rPr lang="en-US" sz="1400" baseline="30000" dirty="0"/>
              <a:t>2</a:t>
            </a:r>
            <a:r>
              <a:rPr lang="en-US" sz="1400" dirty="0"/>
              <a:t>. Some studies mention a higher rate of carriers in the pharynx than in the nose when samples are taken in parallel. The objective of the work was to determine if there are differences in the pattern of resistance to antibiotics of strains isolated from the nose and pharynx</a:t>
            </a:r>
            <a:r>
              <a:rPr lang="en-US" sz="1400" baseline="30000" dirty="0"/>
              <a:t>3</a:t>
            </a:r>
            <a:r>
              <a:rPr lang="en-US" sz="1400" dirty="0"/>
              <a:t>.</a:t>
            </a:r>
            <a:endParaRPr lang="en-US" sz="1100" dirty="0"/>
          </a:p>
        </p:txBody>
      </p:sp>
      <p:sp>
        <p:nvSpPr>
          <p:cNvPr id="12" name="TextBox 8">
            <a:extLst>
              <a:ext uri="{FF2B5EF4-FFF2-40B4-BE49-F238E27FC236}">
                <a16:creationId xmlns:a16="http://schemas.microsoft.com/office/drawing/2014/main" id="{473A63AF-1F59-4F3B-A4EC-0BED17883260}"/>
              </a:ext>
            </a:extLst>
          </p:cNvPr>
          <p:cNvSpPr txBox="1"/>
          <p:nvPr/>
        </p:nvSpPr>
        <p:spPr>
          <a:xfrm>
            <a:off x="518220" y="6861594"/>
            <a:ext cx="3894448" cy="4647426"/>
          </a:xfrm>
          <a:prstGeom prst="rect">
            <a:avLst/>
          </a:prstGeom>
          <a:solidFill>
            <a:schemeClr val="bg1"/>
          </a:solidFill>
        </p:spPr>
        <p:txBody>
          <a:bodyPr wrap="square" rtlCol="0">
            <a:spAutoFit/>
          </a:bodyPr>
          <a:lstStyle/>
          <a:p>
            <a:pPr algn="just"/>
            <a:r>
              <a:rPr lang="en-US" sz="1600" b="1" dirty="0">
                <a:solidFill>
                  <a:schemeClr val="accent2">
                    <a:lumMod val="50000"/>
                  </a:schemeClr>
                </a:solidFill>
              </a:rPr>
              <a:t>Methods</a:t>
            </a:r>
          </a:p>
          <a:p>
            <a:pPr algn="just"/>
            <a:r>
              <a:rPr lang="en-US" sz="1400" dirty="0"/>
              <a:t>Pharyngeal and nasal exudates were performed on 98 university students once a month for three months. The exudates were incubated in </a:t>
            </a:r>
            <a:r>
              <a:rPr lang="en-US" sz="1400" dirty="0" err="1"/>
              <a:t>Tripticasein</a:t>
            </a:r>
            <a:r>
              <a:rPr lang="en-US" sz="1400" dirty="0"/>
              <a:t> Soy Broth at 37 °C for 24 h, followed by seeding in Salt and Mannitol Agar Petri dishes and re-seeding to obtain isolated colonies. All strains that were coagulase-positive mannitol fermenters were identified as </a:t>
            </a:r>
            <a:r>
              <a:rPr lang="en-US" sz="1400" i="1" dirty="0"/>
              <a:t>S. aureus</a:t>
            </a:r>
            <a:r>
              <a:rPr lang="en-US" sz="1400" dirty="0"/>
              <a:t>. If a person presented three isolates of </a:t>
            </a:r>
            <a:r>
              <a:rPr lang="en-US" sz="1400" i="1" dirty="0"/>
              <a:t>S. aureus</a:t>
            </a:r>
            <a:r>
              <a:rPr lang="en-US" sz="1400" dirty="0"/>
              <a:t>, they were considered persistent carriers, if they presented one or two isolates in a row, they were considered intermittent carriers, and if the bacteria were never isolated, they were considered non-carriers. All strains of </a:t>
            </a:r>
            <a:r>
              <a:rPr lang="en-US" sz="1400" i="1" dirty="0"/>
              <a:t>S. aureus</a:t>
            </a:r>
            <a:r>
              <a:rPr lang="en-US" sz="1400" dirty="0"/>
              <a:t> underwent antibiogram against: ciprofloxacin, </a:t>
            </a:r>
            <a:r>
              <a:rPr lang="en-US" sz="1400" dirty="0" err="1"/>
              <a:t>fosfomycin</a:t>
            </a:r>
            <a:r>
              <a:rPr lang="en-US" sz="1400" dirty="0"/>
              <a:t>, trimethoprim-sulfamethoxazole, penicillin, vancomycin, tetracycline, erythromycin, oxacillin, clindamycin, gentamicin and </a:t>
            </a:r>
            <a:r>
              <a:rPr lang="en-US" sz="1400" dirty="0" err="1"/>
              <a:t>cafalothin</a:t>
            </a:r>
            <a:r>
              <a:rPr lang="en-US" sz="1400" dirty="0"/>
              <a:t> by the Kirby-Bauer method and minimum inhibitory concentration for oxacillin, following the indications of the CLSI.</a:t>
            </a:r>
            <a:endParaRPr lang="en-US" sz="1400" b="1" dirty="0"/>
          </a:p>
        </p:txBody>
      </p:sp>
      <p:sp>
        <p:nvSpPr>
          <p:cNvPr id="13" name="TextBox 8">
            <a:extLst>
              <a:ext uri="{FF2B5EF4-FFF2-40B4-BE49-F238E27FC236}">
                <a16:creationId xmlns:a16="http://schemas.microsoft.com/office/drawing/2014/main" id="{42334B32-70C7-469F-B994-2B33FDA893F0}"/>
              </a:ext>
            </a:extLst>
          </p:cNvPr>
          <p:cNvSpPr txBox="1"/>
          <p:nvPr/>
        </p:nvSpPr>
        <p:spPr>
          <a:xfrm>
            <a:off x="4567237" y="2488672"/>
            <a:ext cx="2940600" cy="523220"/>
          </a:xfrm>
          <a:prstGeom prst="rect">
            <a:avLst/>
          </a:prstGeom>
          <a:solidFill>
            <a:schemeClr val="bg1"/>
          </a:solidFill>
        </p:spPr>
        <p:txBody>
          <a:bodyPr wrap="square" rtlCol="0">
            <a:spAutoFit/>
          </a:bodyPr>
          <a:lstStyle/>
          <a:p>
            <a:pPr algn="just"/>
            <a:r>
              <a:rPr lang="en-US" sz="1600" b="1" dirty="0">
                <a:solidFill>
                  <a:schemeClr val="accent2">
                    <a:lumMod val="50000"/>
                  </a:schemeClr>
                </a:solidFill>
              </a:rPr>
              <a:t>Results</a:t>
            </a:r>
          </a:p>
          <a:p>
            <a:pPr algn="just"/>
            <a:endParaRPr lang="en-US" sz="1200" b="1" dirty="0"/>
          </a:p>
        </p:txBody>
      </p:sp>
      <p:sp>
        <p:nvSpPr>
          <p:cNvPr id="17" name="CuadroTexto 16">
            <a:extLst>
              <a:ext uri="{FF2B5EF4-FFF2-40B4-BE49-F238E27FC236}">
                <a16:creationId xmlns:a16="http://schemas.microsoft.com/office/drawing/2014/main" id="{88847535-702F-42C0-95BE-49A966C27AFB}"/>
              </a:ext>
            </a:extLst>
          </p:cNvPr>
          <p:cNvSpPr txBox="1"/>
          <p:nvPr/>
        </p:nvSpPr>
        <p:spPr>
          <a:xfrm>
            <a:off x="0" y="1592913"/>
            <a:ext cx="9134475" cy="307777"/>
          </a:xfrm>
          <a:prstGeom prst="rect">
            <a:avLst/>
          </a:prstGeom>
          <a:noFill/>
        </p:spPr>
        <p:txBody>
          <a:bodyPr wrap="square" rtlCol="0">
            <a:spAutoFit/>
          </a:bodyPr>
          <a:lstStyle/>
          <a:p>
            <a:pPr algn="ctr"/>
            <a:r>
              <a:rPr lang="es-MX" sz="1400" b="1" dirty="0"/>
              <a:t>Samuel González-García </a:t>
            </a:r>
            <a:r>
              <a:rPr lang="es-MX" sz="1400" b="1" baseline="30000" dirty="0"/>
              <a:t>1</a:t>
            </a:r>
            <a:r>
              <a:rPr lang="es-MX" sz="1400" b="1" dirty="0"/>
              <a:t>*, Aida Hamdan-Partida</a:t>
            </a:r>
            <a:r>
              <a:rPr lang="es-MX" sz="1400" b="1" baseline="30000" dirty="0"/>
              <a:t>2</a:t>
            </a:r>
            <a:r>
              <a:rPr lang="es-MX" sz="1400" b="1" dirty="0"/>
              <a:t>, </a:t>
            </a:r>
            <a:r>
              <a:rPr lang="es-MX" sz="1400" b="1" dirty="0" err="1"/>
              <a:t>Anaid</a:t>
            </a:r>
            <a:r>
              <a:rPr lang="es-MX" sz="1400" b="1" dirty="0"/>
              <a:t> Bustos-Hamdan</a:t>
            </a:r>
            <a:r>
              <a:rPr lang="es-MX" sz="1400" b="1" baseline="30000" dirty="0"/>
              <a:t>3</a:t>
            </a:r>
            <a:r>
              <a:rPr lang="es-MX" sz="1400" b="1" dirty="0"/>
              <a:t>, Jaime Bustos-Martínez</a:t>
            </a:r>
            <a:r>
              <a:rPr lang="es-MX" sz="1400" b="1" baseline="30000" dirty="0"/>
              <a:t>2</a:t>
            </a:r>
            <a:r>
              <a:rPr lang="es-MX" sz="1400" b="1" dirty="0"/>
              <a:t> </a:t>
            </a:r>
          </a:p>
        </p:txBody>
      </p:sp>
      <p:sp>
        <p:nvSpPr>
          <p:cNvPr id="19" name="TextBox 8">
            <a:extLst>
              <a:ext uri="{FF2B5EF4-FFF2-40B4-BE49-F238E27FC236}">
                <a16:creationId xmlns:a16="http://schemas.microsoft.com/office/drawing/2014/main" id="{DB56F5B7-D6D1-4F49-9107-6664D6CAB88A}"/>
              </a:ext>
            </a:extLst>
          </p:cNvPr>
          <p:cNvSpPr txBox="1"/>
          <p:nvPr/>
        </p:nvSpPr>
        <p:spPr>
          <a:xfrm>
            <a:off x="0" y="11476064"/>
            <a:ext cx="9134475" cy="938719"/>
          </a:xfrm>
          <a:prstGeom prst="rect">
            <a:avLst/>
          </a:prstGeom>
          <a:noFill/>
        </p:spPr>
        <p:txBody>
          <a:bodyPr wrap="square" rtlCol="0">
            <a:spAutoFit/>
          </a:bodyPr>
          <a:lstStyle/>
          <a:p>
            <a:pPr algn="just"/>
            <a:r>
              <a:rPr lang="en-US" sz="1100" b="1" dirty="0">
                <a:solidFill>
                  <a:schemeClr val="accent2">
                    <a:lumMod val="50000"/>
                  </a:schemeClr>
                </a:solidFill>
              </a:rPr>
              <a:t>References </a:t>
            </a:r>
            <a:r>
              <a:rPr lang="en-US" sz="1100" dirty="0"/>
              <a:t>1. </a:t>
            </a:r>
            <a:r>
              <a:rPr lang="en-US" sz="1100" dirty="0" err="1"/>
              <a:t>Mistretta</a:t>
            </a:r>
            <a:r>
              <a:rPr lang="en-US" sz="1100" dirty="0"/>
              <a:t> N, </a:t>
            </a:r>
            <a:r>
              <a:rPr lang="en-US" sz="1100" dirty="0" err="1"/>
              <a:t>Brossaud</a:t>
            </a:r>
            <a:r>
              <a:rPr lang="en-US" sz="1100" dirty="0"/>
              <a:t> M, </a:t>
            </a:r>
            <a:r>
              <a:rPr lang="en-US" sz="1100" dirty="0" err="1"/>
              <a:t>Telles</a:t>
            </a:r>
            <a:r>
              <a:rPr lang="en-US" sz="1100" dirty="0"/>
              <a:t> F, Sanchez V, </a:t>
            </a:r>
            <a:r>
              <a:rPr lang="en-US" sz="1100" dirty="0" err="1"/>
              <a:t>Talaga</a:t>
            </a:r>
            <a:r>
              <a:rPr lang="en-US" sz="1100" dirty="0"/>
              <a:t> P, </a:t>
            </a:r>
            <a:r>
              <a:rPr lang="en-US" sz="1100" dirty="0" err="1"/>
              <a:t>Rokbi</a:t>
            </a:r>
            <a:r>
              <a:rPr lang="en-US" sz="1100" dirty="0"/>
              <a:t> B. Glycosylation of Staphylococcus aureus cell wall teichoic acid is influenced by environmental conditions. 2. 4.</a:t>
            </a:r>
            <a:r>
              <a:rPr lang="en-US" sz="1100" b="1" dirty="0">
                <a:solidFill>
                  <a:schemeClr val="accent2">
                    <a:lumMod val="50000"/>
                  </a:schemeClr>
                </a:solidFill>
              </a:rPr>
              <a:t> </a:t>
            </a:r>
            <a:r>
              <a:rPr lang="en-US" sz="1100" dirty="0"/>
              <a:t>Mertz D, Frei R, </a:t>
            </a:r>
            <a:r>
              <a:rPr lang="en-US" sz="1100" dirty="0" err="1"/>
              <a:t>Jaussi</a:t>
            </a:r>
            <a:r>
              <a:rPr lang="en-US" sz="1100" dirty="0"/>
              <a:t> B, </a:t>
            </a:r>
            <a:r>
              <a:rPr lang="en-US" sz="1100" dirty="0" err="1"/>
              <a:t>Tietz</a:t>
            </a:r>
            <a:r>
              <a:rPr lang="en-US" sz="1100" dirty="0"/>
              <a:t> A, </a:t>
            </a:r>
            <a:r>
              <a:rPr lang="en-US" sz="1100" dirty="0" err="1"/>
              <a:t>Stebler</a:t>
            </a:r>
            <a:r>
              <a:rPr lang="en-US" sz="1100" dirty="0"/>
              <a:t> C, </a:t>
            </a:r>
            <a:r>
              <a:rPr lang="en-US" sz="1100" dirty="0" err="1"/>
              <a:t>Flückiger</a:t>
            </a:r>
            <a:r>
              <a:rPr lang="en-US" sz="1100" dirty="0"/>
              <a:t> U, et al. Throat swabs are necessary to reliably detect carriers of Staphylococcus aureus. 5. Hamdan-</a:t>
            </a:r>
            <a:r>
              <a:rPr lang="en-US" sz="1100" dirty="0" err="1"/>
              <a:t>Partida</a:t>
            </a:r>
            <a:r>
              <a:rPr lang="en-US" sz="1100" dirty="0"/>
              <a:t> A, </a:t>
            </a:r>
            <a:r>
              <a:rPr lang="en-US" sz="1100" dirty="0" err="1"/>
              <a:t>Sainz-Espuñes</a:t>
            </a:r>
            <a:r>
              <a:rPr lang="en-US" sz="1100" dirty="0"/>
              <a:t> T, Bustos-Martínez J. Characterization and persistence of Staphylococcus aureus strains isolated from the anterior nares and throats of healthy carriers in a Mexican community. </a:t>
            </a:r>
          </a:p>
          <a:p>
            <a:pPr algn="just"/>
            <a:endParaRPr lang="en-US" sz="1100" b="1" dirty="0">
              <a:solidFill>
                <a:schemeClr val="accent2">
                  <a:lumMod val="50000"/>
                </a:schemeClr>
              </a:solidFill>
            </a:endParaRPr>
          </a:p>
        </p:txBody>
      </p:sp>
      <p:sp>
        <p:nvSpPr>
          <p:cNvPr id="21" name="CuadroTexto 20">
            <a:extLst>
              <a:ext uri="{FF2B5EF4-FFF2-40B4-BE49-F238E27FC236}">
                <a16:creationId xmlns:a16="http://schemas.microsoft.com/office/drawing/2014/main" id="{2A72528B-4054-47CA-BA3A-662B0D7ADA90}"/>
              </a:ext>
            </a:extLst>
          </p:cNvPr>
          <p:cNvSpPr txBox="1"/>
          <p:nvPr/>
        </p:nvSpPr>
        <p:spPr>
          <a:xfrm>
            <a:off x="619519" y="1908066"/>
            <a:ext cx="7895436" cy="646331"/>
          </a:xfrm>
          <a:prstGeom prst="rect">
            <a:avLst/>
          </a:prstGeom>
          <a:noFill/>
        </p:spPr>
        <p:txBody>
          <a:bodyPr wrap="square" rtlCol="0">
            <a:spAutoFit/>
          </a:bodyPr>
          <a:lstStyle/>
          <a:p>
            <a:pPr algn="ctr"/>
            <a:r>
              <a:rPr lang="en-US" sz="1200" baseline="30000" dirty="0">
                <a:cs typeface="Times New Roman" panose="02020603050405020304" pitchFamily="18" charset="0"/>
              </a:rPr>
              <a:t>1</a:t>
            </a:r>
            <a:r>
              <a:rPr lang="en-US" sz="1200" dirty="0">
                <a:cs typeface="Times New Roman" panose="02020603050405020304" pitchFamily="18" charset="0"/>
              </a:rPr>
              <a:t>Doctorado </a:t>
            </a:r>
            <a:r>
              <a:rPr lang="en-US" sz="1200" dirty="0" err="1">
                <a:cs typeface="Times New Roman" panose="02020603050405020304" pitchFamily="18" charset="0"/>
              </a:rPr>
              <a:t>en</a:t>
            </a:r>
            <a:r>
              <a:rPr lang="en-US" sz="1200" dirty="0">
                <a:cs typeface="Times New Roman" panose="02020603050405020304" pitchFamily="18" charset="0"/>
              </a:rPr>
              <a:t> </a:t>
            </a:r>
            <a:r>
              <a:rPr lang="en-US" sz="1200" dirty="0" err="1">
                <a:cs typeface="Times New Roman" panose="02020603050405020304" pitchFamily="18" charset="0"/>
              </a:rPr>
              <a:t>Ciencias</a:t>
            </a:r>
            <a:r>
              <a:rPr lang="en-US" sz="1200" dirty="0">
                <a:cs typeface="Times New Roman" panose="02020603050405020304" pitchFamily="18" charset="0"/>
              </a:rPr>
              <a:t> </a:t>
            </a:r>
            <a:r>
              <a:rPr lang="en-US" sz="1200" dirty="0" err="1">
                <a:cs typeface="Times New Roman" panose="02020603050405020304" pitchFamily="18" charset="0"/>
              </a:rPr>
              <a:t>Biológicas</a:t>
            </a:r>
            <a:r>
              <a:rPr lang="en-US" sz="1200" dirty="0">
                <a:cs typeface="Times New Roman" panose="02020603050405020304" pitchFamily="18" charset="0"/>
              </a:rPr>
              <a:t> y de la </a:t>
            </a:r>
            <a:r>
              <a:rPr lang="en-US" sz="1200" dirty="0" err="1">
                <a:cs typeface="Times New Roman" panose="02020603050405020304" pitchFamily="18" charset="0"/>
              </a:rPr>
              <a:t>Salud</a:t>
            </a:r>
            <a:r>
              <a:rPr lang="en-US" sz="1200" dirty="0">
                <a:cs typeface="Times New Roman" panose="02020603050405020304" pitchFamily="18" charset="0"/>
              </a:rPr>
              <a:t>, Universidad </a:t>
            </a:r>
            <a:r>
              <a:rPr lang="en-US" sz="1200" dirty="0" err="1">
                <a:cs typeface="Times New Roman" panose="02020603050405020304" pitchFamily="18" charset="0"/>
              </a:rPr>
              <a:t>Autónoma</a:t>
            </a:r>
            <a:r>
              <a:rPr lang="en-US" sz="1200" dirty="0">
                <a:cs typeface="Times New Roman" panose="02020603050405020304" pitchFamily="18" charset="0"/>
              </a:rPr>
              <a:t> </a:t>
            </a:r>
            <a:r>
              <a:rPr lang="en-US" sz="1200" dirty="0" err="1">
                <a:cs typeface="Times New Roman" panose="02020603050405020304" pitchFamily="18" charset="0"/>
              </a:rPr>
              <a:t>Metropolitana</a:t>
            </a:r>
            <a:r>
              <a:rPr lang="en-US" sz="1200" dirty="0">
                <a:cs typeface="Times New Roman" panose="02020603050405020304" pitchFamily="18" charset="0"/>
              </a:rPr>
              <a:t>, </a:t>
            </a:r>
            <a:r>
              <a:rPr lang="en-US" sz="1200" baseline="30000" dirty="0">
                <a:cs typeface="Times New Roman" panose="02020603050405020304" pitchFamily="18" charset="0"/>
              </a:rPr>
              <a:t>2</a:t>
            </a:r>
            <a:r>
              <a:rPr lang="en-US" sz="1200" dirty="0">
                <a:cs typeface="Times New Roman" panose="02020603050405020304" pitchFamily="18" charset="0"/>
              </a:rPr>
              <a:t>Depto. </a:t>
            </a:r>
            <a:r>
              <a:rPr lang="en-US" sz="1200" dirty="0" err="1">
                <a:cs typeface="Times New Roman" panose="02020603050405020304" pitchFamily="18" charset="0"/>
              </a:rPr>
              <a:t>Atención</a:t>
            </a:r>
            <a:r>
              <a:rPr lang="en-US" sz="1200" dirty="0">
                <a:cs typeface="Times New Roman" panose="02020603050405020304" pitchFamily="18" charset="0"/>
              </a:rPr>
              <a:t> a la </a:t>
            </a:r>
            <a:r>
              <a:rPr lang="en-US" sz="1200" dirty="0" err="1">
                <a:cs typeface="Times New Roman" panose="02020603050405020304" pitchFamily="18" charset="0"/>
              </a:rPr>
              <a:t>Salud</a:t>
            </a:r>
            <a:r>
              <a:rPr lang="en-US" sz="1200" dirty="0">
                <a:cs typeface="Times New Roman" panose="02020603050405020304" pitchFamily="18" charset="0"/>
              </a:rPr>
              <a:t>, Universidad </a:t>
            </a:r>
            <a:r>
              <a:rPr lang="en-US" sz="1200" dirty="0" err="1">
                <a:cs typeface="Times New Roman" panose="02020603050405020304" pitchFamily="18" charset="0"/>
              </a:rPr>
              <a:t>Autónoma</a:t>
            </a:r>
            <a:r>
              <a:rPr lang="en-US" sz="1200" dirty="0">
                <a:cs typeface="Times New Roman" panose="02020603050405020304" pitchFamily="18" charset="0"/>
              </a:rPr>
              <a:t> </a:t>
            </a:r>
            <a:r>
              <a:rPr lang="en-US" sz="1200" dirty="0" err="1">
                <a:cs typeface="Times New Roman" panose="02020603050405020304" pitchFamily="18" charset="0"/>
              </a:rPr>
              <a:t>Metropolitana-Xochimilco</a:t>
            </a:r>
            <a:r>
              <a:rPr lang="en-US" sz="1200" dirty="0">
                <a:cs typeface="Times New Roman" panose="02020603050405020304" pitchFamily="18" charset="0"/>
              </a:rPr>
              <a:t>, </a:t>
            </a:r>
            <a:r>
              <a:rPr lang="en-US" sz="1200" baseline="30000" dirty="0">
                <a:cs typeface="Times New Roman" panose="02020603050405020304" pitchFamily="18" charset="0"/>
              </a:rPr>
              <a:t>3</a:t>
            </a:r>
            <a:r>
              <a:rPr lang="en-US" sz="1200" dirty="0">
                <a:cs typeface="Times New Roman" panose="02020603050405020304" pitchFamily="18" charset="0"/>
              </a:rPr>
              <a:t>Hospital </a:t>
            </a:r>
            <a:r>
              <a:rPr lang="en-US" sz="1200" dirty="0" err="1">
                <a:cs typeface="Times New Roman" panose="02020603050405020304" pitchFamily="18" charset="0"/>
              </a:rPr>
              <a:t>Infantil</a:t>
            </a:r>
            <a:r>
              <a:rPr lang="en-US" sz="1200" dirty="0">
                <a:cs typeface="Times New Roman" panose="02020603050405020304" pitchFamily="18" charset="0"/>
              </a:rPr>
              <a:t> de México “Federico Gómez” </a:t>
            </a:r>
            <a:r>
              <a:rPr lang="en-US" sz="1200" dirty="0">
                <a:cs typeface="Times New Roman" panose="02020603050405020304" pitchFamily="18" charset="0"/>
                <a:hlinkClick r:id="rId6"/>
              </a:rPr>
              <a:t>*sgonzalezg@correo.xoc.uam.mx</a:t>
            </a:r>
            <a:r>
              <a:rPr lang="en-US" sz="1200" dirty="0">
                <a:cs typeface="Times New Roman" panose="02020603050405020304" pitchFamily="18" charset="0"/>
              </a:rPr>
              <a:t> </a:t>
            </a:r>
            <a:endParaRPr lang="en-US" sz="1400" dirty="0"/>
          </a:p>
        </p:txBody>
      </p:sp>
      <p:pic>
        <p:nvPicPr>
          <p:cNvPr id="3" name="Imagen 2">
            <a:extLst>
              <a:ext uri="{FF2B5EF4-FFF2-40B4-BE49-F238E27FC236}">
                <a16:creationId xmlns:a16="http://schemas.microsoft.com/office/drawing/2014/main" id="{65B43ECD-8541-E21F-37F9-15EE35668752}"/>
              </a:ext>
            </a:extLst>
          </p:cNvPr>
          <p:cNvPicPr>
            <a:picLocks noChangeAspect="1"/>
          </p:cNvPicPr>
          <p:nvPr/>
        </p:nvPicPr>
        <p:blipFill rotWithShape="1">
          <a:blip r:embed="rId7"/>
          <a:srcRect l="8051" t="23551" r="15404" b="57635"/>
          <a:stretch/>
        </p:blipFill>
        <p:spPr>
          <a:xfrm>
            <a:off x="0" y="-6288"/>
            <a:ext cx="5853191" cy="966248"/>
          </a:xfrm>
          <a:prstGeom prst="rect">
            <a:avLst/>
          </a:prstGeom>
        </p:spPr>
      </p:pic>
      <p:sp>
        <p:nvSpPr>
          <p:cNvPr id="22" name="TextBox 8">
            <a:extLst>
              <a:ext uri="{FF2B5EF4-FFF2-40B4-BE49-F238E27FC236}">
                <a16:creationId xmlns:a16="http://schemas.microsoft.com/office/drawing/2014/main" id="{03D27427-9A16-A783-4FD7-0866BA06EB5A}"/>
              </a:ext>
            </a:extLst>
          </p:cNvPr>
          <p:cNvSpPr txBox="1"/>
          <p:nvPr/>
        </p:nvSpPr>
        <p:spPr>
          <a:xfrm>
            <a:off x="4590423" y="5070232"/>
            <a:ext cx="4018528" cy="577081"/>
          </a:xfrm>
          <a:prstGeom prst="rect">
            <a:avLst/>
          </a:prstGeom>
          <a:solidFill>
            <a:schemeClr val="bg1"/>
          </a:solidFill>
          <a:ln>
            <a:noFill/>
          </a:ln>
        </p:spPr>
        <p:txBody>
          <a:bodyPr wrap="square" rtlCol="0">
            <a:spAutoFit/>
          </a:bodyPr>
          <a:lstStyle/>
          <a:p>
            <a:pPr algn="just"/>
            <a:r>
              <a:rPr lang="en-US" sz="1050" b="1" dirty="0"/>
              <a:t>Figure 1. </a:t>
            </a:r>
            <a:r>
              <a:rPr lang="en-US" sz="1050" dirty="0"/>
              <a:t>Strains of </a:t>
            </a:r>
            <a:r>
              <a:rPr lang="en-US" sz="1050" i="1" dirty="0"/>
              <a:t>S. aureus</a:t>
            </a:r>
            <a:r>
              <a:rPr lang="en-US" sz="1050" dirty="0"/>
              <a:t> isolated from the pharynx and nose during the three samplings. One-way ANOVA was performed                ** p &lt;0.01. The average is plotted, and the error bars consider the SD.</a:t>
            </a:r>
            <a:endParaRPr lang="en-US" sz="1400" dirty="0"/>
          </a:p>
        </p:txBody>
      </p:sp>
      <p:graphicFrame>
        <p:nvGraphicFramePr>
          <p:cNvPr id="23" name="Objeto 22">
            <a:extLst>
              <a:ext uri="{FF2B5EF4-FFF2-40B4-BE49-F238E27FC236}">
                <a16:creationId xmlns:a16="http://schemas.microsoft.com/office/drawing/2014/main" id="{83A2223B-0850-930A-FE59-68C5DA1AF188}"/>
              </a:ext>
            </a:extLst>
          </p:cNvPr>
          <p:cNvGraphicFramePr>
            <a:graphicFrameLocks noChangeAspect="1"/>
          </p:cNvGraphicFramePr>
          <p:nvPr>
            <p:extLst>
              <p:ext uri="{D42A27DB-BD31-4B8C-83A1-F6EECF244321}">
                <p14:modId xmlns:p14="http://schemas.microsoft.com/office/powerpoint/2010/main" val="3611244677"/>
              </p:ext>
            </p:extLst>
          </p:nvPr>
        </p:nvGraphicFramePr>
        <p:xfrm>
          <a:off x="4496427" y="2757872"/>
          <a:ext cx="4018528" cy="2445090"/>
        </p:xfrm>
        <a:graphic>
          <a:graphicData uri="http://schemas.openxmlformats.org/presentationml/2006/ole">
            <mc:AlternateContent xmlns:mc="http://schemas.openxmlformats.org/markup-compatibility/2006">
              <mc:Choice xmlns:v="urn:schemas-microsoft-com:vml" Requires="v">
                <p:oleObj spid="_x0000_s1028" name="Prism 8" r:id="rId8" imgW="4807092" imgH="3549318" progId="Prism8.Document">
                  <p:embed/>
                </p:oleObj>
              </mc:Choice>
              <mc:Fallback>
                <p:oleObj name="Prism 8" r:id="rId8" imgW="4807092" imgH="3549318" progId="Prism8.Document">
                  <p:embed/>
                  <p:pic>
                    <p:nvPicPr>
                      <p:cNvPr id="0" name=""/>
                      <p:cNvPicPr/>
                      <p:nvPr/>
                    </p:nvPicPr>
                    <p:blipFill>
                      <a:blip r:embed="rId9"/>
                      <a:stretch>
                        <a:fillRect/>
                      </a:stretch>
                    </p:blipFill>
                    <p:spPr>
                      <a:xfrm>
                        <a:off x="4496427" y="2757872"/>
                        <a:ext cx="4018528" cy="2445090"/>
                      </a:xfrm>
                      <a:prstGeom prst="rect">
                        <a:avLst/>
                      </a:prstGeom>
                    </p:spPr>
                  </p:pic>
                </p:oleObj>
              </mc:Fallback>
            </mc:AlternateContent>
          </a:graphicData>
        </a:graphic>
      </p:graphicFrame>
      <p:graphicFrame>
        <p:nvGraphicFramePr>
          <p:cNvPr id="24" name="Objeto 23">
            <a:extLst>
              <a:ext uri="{FF2B5EF4-FFF2-40B4-BE49-F238E27FC236}">
                <a16:creationId xmlns:a16="http://schemas.microsoft.com/office/drawing/2014/main" id="{F729E0E9-8F49-F6AE-156A-3E321EB1B07D}"/>
              </a:ext>
            </a:extLst>
          </p:cNvPr>
          <p:cNvGraphicFramePr>
            <a:graphicFrameLocks noChangeAspect="1"/>
          </p:cNvGraphicFramePr>
          <p:nvPr>
            <p:extLst>
              <p:ext uri="{D42A27DB-BD31-4B8C-83A1-F6EECF244321}">
                <p14:modId xmlns:p14="http://schemas.microsoft.com/office/powerpoint/2010/main" val="3627659305"/>
              </p:ext>
            </p:extLst>
          </p:nvPr>
        </p:nvGraphicFramePr>
        <p:xfrm>
          <a:off x="4705350" y="5613176"/>
          <a:ext cx="3683000" cy="2695575"/>
        </p:xfrm>
        <a:graphic>
          <a:graphicData uri="http://schemas.openxmlformats.org/presentationml/2006/ole">
            <mc:AlternateContent xmlns:mc="http://schemas.openxmlformats.org/markup-compatibility/2006">
              <mc:Choice xmlns:v="urn:schemas-microsoft-com:vml" Requires="v">
                <p:oleObj spid="_x0000_s1029" name="Prism 8" r:id="rId10" imgW="4930618" imgH="3608743" progId="Prism8.Document">
                  <p:embed/>
                </p:oleObj>
              </mc:Choice>
              <mc:Fallback>
                <p:oleObj name="Prism 8" r:id="rId10" imgW="4930618" imgH="3608743" progId="Prism8.Document">
                  <p:embed/>
                  <p:pic>
                    <p:nvPicPr>
                      <p:cNvPr id="0" name=""/>
                      <p:cNvPicPr/>
                      <p:nvPr/>
                    </p:nvPicPr>
                    <p:blipFill>
                      <a:blip r:embed="rId11"/>
                      <a:stretch>
                        <a:fillRect/>
                      </a:stretch>
                    </p:blipFill>
                    <p:spPr>
                      <a:xfrm>
                        <a:off x="4705350" y="5613176"/>
                        <a:ext cx="3683000" cy="2695575"/>
                      </a:xfrm>
                      <a:prstGeom prst="rect">
                        <a:avLst/>
                      </a:prstGeom>
                    </p:spPr>
                  </p:pic>
                </p:oleObj>
              </mc:Fallback>
            </mc:AlternateContent>
          </a:graphicData>
        </a:graphic>
      </p:graphicFrame>
      <p:sp>
        <p:nvSpPr>
          <p:cNvPr id="25" name="TextBox 8">
            <a:extLst>
              <a:ext uri="{FF2B5EF4-FFF2-40B4-BE49-F238E27FC236}">
                <a16:creationId xmlns:a16="http://schemas.microsoft.com/office/drawing/2014/main" id="{689E80CE-F065-7C8A-880E-B75A3C7AE85B}"/>
              </a:ext>
            </a:extLst>
          </p:cNvPr>
          <p:cNvSpPr txBox="1"/>
          <p:nvPr/>
        </p:nvSpPr>
        <p:spPr>
          <a:xfrm>
            <a:off x="4599948" y="8215306"/>
            <a:ext cx="4018528" cy="738664"/>
          </a:xfrm>
          <a:prstGeom prst="rect">
            <a:avLst/>
          </a:prstGeom>
          <a:solidFill>
            <a:schemeClr val="bg1"/>
          </a:solidFill>
          <a:ln>
            <a:noFill/>
          </a:ln>
        </p:spPr>
        <p:txBody>
          <a:bodyPr wrap="square" rtlCol="0">
            <a:spAutoFit/>
          </a:bodyPr>
          <a:lstStyle/>
          <a:p>
            <a:pPr algn="just"/>
            <a:r>
              <a:rPr lang="en-US" sz="1050" b="1" dirty="0"/>
              <a:t>Figure 2. </a:t>
            </a:r>
            <a:r>
              <a:rPr lang="en-US" sz="1050" dirty="0"/>
              <a:t>Antibiotic resistance of the </a:t>
            </a:r>
            <a:r>
              <a:rPr lang="en-US" sz="1050" i="1" dirty="0"/>
              <a:t>S. aureus</a:t>
            </a:r>
            <a:r>
              <a:rPr lang="en-US" sz="1050" dirty="0"/>
              <a:t> strains isolated from the pharynx and nose during the three samplings. The average is plotted, and the error bars consider the SD.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Only antibiotics to which </a:t>
            </a: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 aureus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had resistance are shown.</a:t>
            </a:r>
            <a:endParaRPr lang="en-US" sz="1400" dirty="0"/>
          </a:p>
        </p:txBody>
      </p:sp>
      <p:sp>
        <p:nvSpPr>
          <p:cNvPr id="26" name="TextBox 8">
            <a:extLst>
              <a:ext uri="{FF2B5EF4-FFF2-40B4-BE49-F238E27FC236}">
                <a16:creationId xmlns:a16="http://schemas.microsoft.com/office/drawing/2014/main" id="{44099D45-2320-D8BC-19FE-7F580250D70B}"/>
              </a:ext>
            </a:extLst>
          </p:cNvPr>
          <p:cNvSpPr txBox="1"/>
          <p:nvPr/>
        </p:nvSpPr>
        <p:spPr>
          <a:xfrm>
            <a:off x="4721808" y="10118348"/>
            <a:ext cx="3894448" cy="1631216"/>
          </a:xfrm>
          <a:prstGeom prst="rect">
            <a:avLst/>
          </a:prstGeom>
          <a:noFill/>
        </p:spPr>
        <p:txBody>
          <a:bodyPr wrap="square" rtlCol="0">
            <a:spAutoFit/>
          </a:bodyPr>
          <a:lstStyle/>
          <a:p>
            <a:pPr algn="just"/>
            <a:r>
              <a:rPr lang="en-US" sz="1600" b="1" dirty="0">
                <a:solidFill>
                  <a:schemeClr val="accent2">
                    <a:lumMod val="50000"/>
                  </a:schemeClr>
                </a:solidFill>
              </a:rPr>
              <a:t>Conclusions.</a:t>
            </a:r>
          </a:p>
          <a:p>
            <a:pPr algn="just"/>
            <a:r>
              <a:rPr lang="es-MX" sz="1400" dirty="0">
                <a:effectLst/>
                <a:ea typeface="Calibri" panose="020F0502020204030204" pitchFamily="34" charset="0"/>
                <a:cs typeface="Times New Roman" panose="02020603050405020304" pitchFamily="18" charset="0"/>
              </a:rPr>
              <a:t>More </a:t>
            </a:r>
            <a:r>
              <a:rPr lang="es-MX" sz="1400" dirty="0" err="1">
                <a:effectLst/>
                <a:ea typeface="Calibri" panose="020F0502020204030204" pitchFamily="34" charset="0"/>
                <a:cs typeface="Times New Roman" panose="02020603050405020304" pitchFamily="18" charset="0"/>
              </a:rPr>
              <a:t>strains</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of</a:t>
            </a:r>
            <a:r>
              <a:rPr lang="es-MX" sz="1400" dirty="0">
                <a:effectLst/>
                <a:ea typeface="Calibri" panose="020F0502020204030204" pitchFamily="34" charset="0"/>
                <a:cs typeface="Times New Roman" panose="02020603050405020304" pitchFamily="18" charset="0"/>
              </a:rPr>
              <a:t> </a:t>
            </a:r>
            <a:r>
              <a:rPr lang="es-MX" sz="1400" i="1" dirty="0">
                <a:effectLst/>
                <a:ea typeface="Calibri" panose="020F0502020204030204" pitchFamily="34" charset="0"/>
                <a:cs typeface="Times New Roman" panose="02020603050405020304" pitchFamily="18" charset="0"/>
              </a:rPr>
              <a:t>S. </a:t>
            </a:r>
            <a:r>
              <a:rPr lang="es-MX" sz="1400" i="1" dirty="0" err="1">
                <a:effectLst/>
                <a:ea typeface="Calibri" panose="020F0502020204030204" pitchFamily="34" charset="0"/>
                <a:cs typeface="Times New Roman" panose="02020603050405020304" pitchFamily="18" charset="0"/>
              </a:rPr>
              <a:t>aureus</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were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isolated</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from</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the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pharynx</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than</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from</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the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nose</a:t>
            </a:r>
            <a:r>
              <a:rPr lang="es-MX" sz="1400" dirty="0">
                <a:effectLst/>
                <a:ea typeface="Calibri" panose="020F0502020204030204" pitchFamily="34" charset="0"/>
                <a:cs typeface="Times New Roman" panose="02020603050405020304" pitchFamily="18" charset="0"/>
              </a:rPr>
              <a:t>. No </a:t>
            </a:r>
            <a:r>
              <a:rPr lang="es-MX" sz="1400" dirty="0" err="1">
                <a:effectLst/>
                <a:ea typeface="Calibri" panose="020F0502020204030204" pitchFamily="34" charset="0"/>
                <a:cs typeface="Times New Roman" panose="02020603050405020304" pitchFamily="18" charset="0"/>
              </a:rPr>
              <a:t>differences</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were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found</a:t>
            </a:r>
            <a:r>
              <a:rPr lang="es-MX" sz="1400" dirty="0">
                <a:effectLst/>
                <a:ea typeface="Calibri" panose="020F0502020204030204" pitchFamily="34" charset="0"/>
                <a:cs typeface="Times New Roman" panose="02020603050405020304" pitchFamily="18" charset="0"/>
              </a:rPr>
              <a:t> in </a:t>
            </a:r>
            <a:r>
              <a:rPr lang="es-MX" sz="1400" dirty="0" err="1">
                <a:effectLst/>
                <a:ea typeface="Calibri" panose="020F0502020204030204" pitchFamily="34" charset="0"/>
                <a:cs typeface="Times New Roman" panose="02020603050405020304" pitchFamily="18" charset="0"/>
              </a:rPr>
              <a:t>resistance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to</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antibiotics</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nor</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changes</a:t>
            </a:r>
            <a:r>
              <a:rPr lang="es-MX" sz="1400" dirty="0">
                <a:effectLst/>
                <a:ea typeface="Calibri" panose="020F0502020204030204" pitchFamily="34" charset="0"/>
                <a:cs typeface="Times New Roman" panose="02020603050405020304" pitchFamily="18" charset="0"/>
              </a:rPr>
              <a:t> in </a:t>
            </a:r>
            <a:r>
              <a:rPr lang="es-MX" sz="1400" dirty="0" err="1">
                <a:effectLst/>
                <a:ea typeface="Calibri" panose="020F0502020204030204" pitchFamily="34" charset="0"/>
                <a:cs typeface="Times New Roman" panose="02020603050405020304" pitchFamily="18" charset="0"/>
              </a:rPr>
              <a:t>the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percentage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of</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resistant</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strains</a:t>
            </a:r>
            <a:r>
              <a:rPr lang="es-MX" sz="1400" dirty="0">
                <a:effectLst/>
                <a:ea typeface="Calibri" panose="020F0502020204030204" pitchFamily="34" charset="0"/>
                <a:cs typeface="Times New Roman" panose="02020603050405020304" pitchFamily="18" charset="0"/>
              </a:rPr>
              <a:t> in </a:t>
            </a:r>
            <a:r>
              <a:rPr lang="es-MX" sz="1400" dirty="0" err="1">
                <a:effectLst/>
                <a:ea typeface="Calibri" panose="020F0502020204030204" pitchFamily="34" charset="0"/>
                <a:cs typeface="Times New Roman" panose="02020603050405020304" pitchFamily="18" charset="0"/>
              </a:rPr>
              <a:t>the</a:t>
            </a:r>
            <a:r>
              <a:rPr lang="es-MX" sz="1400" dirty="0">
                <a:effectLst/>
                <a:ea typeface="Calibri" panose="020F0502020204030204" pitchFamily="34" charset="0"/>
                <a:cs typeface="Times New Roman" panose="02020603050405020304" pitchFamily="18" charset="0"/>
              </a:rPr>
              <a:t> </a:t>
            </a:r>
            <a:r>
              <a:rPr lang="es-MX" sz="1400" dirty="0" err="1">
                <a:effectLst/>
                <a:ea typeface="Calibri" panose="020F0502020204030204" pitchFamily="34" charset="0"/>
                <a:cs typeface="Times New Roman" panose="02020603050405020304" pitchFamily="18" charset="0"/>
              </a:rPr>
              <a:t>pharynx</a:t>
            </a:r>
            <a:r>
              <a:rPr lang="es-MX" sz="1400" dirty="0">
                <a:effectLst/>
                <a:ea typeface="Calibri" panose="020F0502020204030204" pitchFamily="34" charset="0"/>
                <a:cs typeface="Times New Roman" panose="02020603050405020304" pitchFamily="18" charset="0"/>
              </a:rPr>
              <a:t> and </a:t>
            </a:r>
            <a:r>
              <a:rPr lang="es-MX" sz="1400" dirty="0" err="1">
                <a:effectLst/>
                <a:ea typeface="Calibri" panose="020F0502020204030204" pitchFamily="34" charset="0"/>
                <a:cs typeface="Times New Roman" panose="02020603050405020304" pitchFamily="18" charset="0"/>
              </a:rPr>
              <a:t>nose</a:t>
            </a:r>
            <a:r>
              <a:rPr lang="es-MX" sz="1400" dirty="0">
                <a:effectLst/>
                <a:latin typeface="Arial" panose="020B0604020202020204" pitchFamily="34" charset="0"/>
                <a:ea typeface="Calibri" panose="020F0502020204030204" pitchFamily="34" charset="0"/>
                <a:cs typeface="Times New Roman" panose="02020603050405020304" pitchFamily="18" charset="0"/>
              </a:rPr>
              <a:t>.</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400" b="1" dirty="0">
              <a:solidFill>
                <a:schemeClr val="accent2">
                  <a:lumMod val="50000"/>
                </a:schemeClr>
              </a:solidFill>
            </a:endParaRPr>
          </a:p>
        </p:txBody>
      </p:sp>
      <p:sp>
        <p:nvSpPr>
          <p:cNvPr id="27" name="TextBox 8">
            <a:extLst>
              <a:ext uri="{FF2B5EF4-FFF2-40B4-BE49-F238E27FC236}">
                <a16:creationId xmlns:a16="http://schemas.microsoft.com/office/drawing/2014/main" id="{9A51075C-DE9D-B05C-81D5-AE8D9D2F97DF}"/>
              </a:ext>
            </a:extLst>
          </p:cNvPr>
          <p:cNvSpPr txBox="1"/>
          <p:nvPr/>
        </p:nvSpPr>
        <p:spPr>
          <a:xfrm>
            <a:off x="4754770" y="8922046"/>
            <a:ext cx="3894448" cy="1200329"/>
          </a:xfrm>
          <a:prstGeom prst="rect">
            <a:avLst/>
          </a:prstGeom>
          <a:solidFill>
            <a:schemeClr val="bg1"/>
          </a:solidFill>
        </p:spPr>
        <p:txBody>
          <a:bodyPr wrap="square" rtlCol="0">
            <a:spAutoFit/>
          </a:bodyPr>
          <a:lstStyle/>
          <a:p>
            <a:pPr algn="just"/>
            <a:r>
              <a:rPr lang="en-US" sz="1600" b="1" dirty="0">
                <a:solidFill>
                  <a:schemeClr val="accent2">
                    <a:lumMod val="50000"/>
                  </a:schemeClr>
                </a:solidFill>
              </a:rPr>
              <a:t>Discussion</a:t>
            </a:r>
          </a:p>
          <a:p>
            <a:pPr algn="just"/>
            <a:r>
              <a:rPr lang="en-US" sz="1400" dirty="0"/>
              <a:t>More carriers of </a:t>
            </a:r>
            <a:r>
              <a:rPr lang="en-US" sz="1400" i="1" dirty="0"/>
              <a:t>S. aureus</a:t>
            </a:r>
            <a:r>
              <a:rPr lang="en-US" sz="1400" dirty="0"/>
              <a:t> were found in the pharynx (75%) than in the nose (40%) in the three samples taken, which coincides with some results published in the literature</a:t>
            </a:r>
            <a:r>
              <a:rPr lang="en-US" sz="1400" baseline="30000" dirty="0"/>
              <a:t>4,5</a:t>
            </a:r>
            <a:r>
              <a:rPr lang="en-US" sz="1400" dirty="0"/>
              <a:t>.</a:t>
            </a:r>
            <a:endParaRPr lang="en-US" sz="1400" b="1" dirty="0">
              <a:solidFill>
                <a:schemeClr val="accent2">
                  <a:lumMod val="50000"/>
                </a:schemeClr>
              </a:solidFill>
            </a:endParaRPr>
          </a:p>
        </p:txBody>
      </p:sp>
    </p:spTree>
    <p:extLst>
      <p:ext uri="{BB962C8B-B14F-4D97-AF65-F5344CB8AC3E}">
        <p14:creationId xmlns:p14="http://schemas.microsoft.com/office/powerpoint/2010/main" val="415543347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679</Words>
  <Application>Microsoft Office PowerPoint</Application>
  <PresentationFormat>Doble carta (432 x 279 mm)</PresentationFormat>
  <Paragraphs>15</Paragraphs>
  <Slides>1</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6" baseType="lpstr">
      <vt:lpstr>Arial</vt:lpstr>
      <vt:lpstr>Calibri</vt:lpstr>
      <vt:lpstr>Calibri Light</vt:lpstr>
      <vt:lpstr>Tema de Office</vt:lpstr>
      <vt:lpstr>Prism 8</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Samuel</dc:creator>
  <cp:lastModifiedBy>Samuel González</cp:lastModifiedBy>
  <cp:revision>13</cp:revision>
  <dcterms:created xsi:type="dcterms:W3CDTF">2021-04-19T20:53:35Z</dcterms:created>
  <dcterms:modified xsi:type="dcterms:W3CDTF">2022-05-21T15:48:16Z</dcterms:modified>
</cp:coreProperties>
</file>