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56" r:id="rId5"/>
    <p:sldId id="261" r:id="rId6"/>
    <p:sldId id="262" r:id="rId7"/>
    <p:sldId id="264" r:id="rId8"/>
    <p:sldId id="263" r:id="rId9"/>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7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A2F58A-E911-4463-B252-328FE7AFF85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FA7AE4E9-7310-407D-A33D-8C96E35166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0786C1B7-B107-4896-9D62-36391D18861F}"/>
              </a:ext>
            </a:extLst>
          </p:cNvPr>
          <p:cNvSpPr>
            <a:spLocks noGrp="1"/>
          </p:cNvSpPr>
          <p:nvPr>
            <p:ph type="dt" sz="half" idx="10"/>
          </p:nvPr>
        </p:nvSpPr>
        <p:spPr/>
        <p:txBody>
          <a:bodyPr/>
          <a:lstStyle/>
          <a:p>
            <a:fld id="{AD176D94-5AB6-40DE-9F8E-61FEE4F2C874}" type="datetimeFigureOut">
              <a:rPr lang="es-EC" smtClean="0"/>
              <a:t>25/5/2022</a:t>
            </a:fld>
            <a:endParaRPr lang="es-EC"/>
          </a:p>
        </p:txBody>
      </p:sp>
      <p:sp>
        <p:nvSpPr>
          <p:cNvPr id="5" name="Marcador de pie de página 4">
            <a:extLst>
              <a:ext uri="{FF2B5EF4-FFF2-40B4-BE49-F238E27FC236}">
                <a16:creationId xmlns:a16="http://schemas.microsoft.com/office/drawing/2014/main" id="{68B87948-A6CC-4756-A69C-1255D6AC7E96}"/>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BFE1FF67-D17B-4EA2-BABC-01E898F99C65}"/>
              </a:ext>
            </a:extLst>
          </p:cNvPr>
          <p:cNvSpPr>
            <a:spLocks noGrp="1"/>
          </p:cNvSpPr>
          <p:nvPr>
            <p:ph type="sldNum" sz="quarter" idx="12"/>
          </p:nvPr>
        </p:nvSpPr>
        <p:spPr/>
        <p:txBody>
          <a:bodyPr/>
          <a:lstStyle/>
          <a:p>
            <a:fld id="{6B1543A9-9CC8-4017-AC31-1FA5AA281767}" type="slidenum">
              <a:rPr lang="es-EC" smtClean="0"/>
              <a:t>‹Nº›</a:t>
            </a:fld>
            <a:endParaRPr lang="es-EC"/>
          </a:p>
        </p:txBody>
      </p:sp>
    </p:spTree>
    <p:extLst>
      <p:ext uri="{BB962C8B-B14F-4D97-AF65-F5344CB8AC3E}">
        <p14:creationId xmlns:p14="http://schemas.microsoft.com/office/powerpoint/2010/main" val="2953987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A9D52C-F756-4CE8-9769-0AF7C122725E}"/>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0D98381C-6559-40FE-B2DD-B504031EDFE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FCD9CEBF-74FC-4091-B92D-954EF71ACD5E}"/>
              </a:ext>
            </a:extLst>
          </p:cNvPr>
          <p:cNvSpPr>
            <a:spLocks noGrp="1"/>
          </p:cNvSpPr>
          <p:nvPr>
            <p:ph type="dt" sz="half" idx="10"/>
          </p:nvPr>
        </p:nvSpPr>
        <p:spPr/>
        <p:txBody>
          <a:bodyPr/>
          <a:lstStyle/>
          <a:p>
            <a:fld id="{AD176D94-5AB6-40DE-9F8E-61FEE4F2C874}" type="datetimeFigureOut">
              <a:rPr lang="es-EC" smtClean="0"/>
              <a:t>25/5/2022</a:t>
            </a:fld>
            <a:endParaRPr lang="es-EC"/>
          </a:p>
        </p:txBody>
      </p:sp>
      <p:sp>
        <p:nvSpPr>
          <p:cNvPr id="5" name="Marcador de pie de página 4">
            <a:extLst>
              <a:ext uri="{FF2B5EF4-FFF2-40B4-BE49-F238E27FC236}">
                <a16:creationId xmlns:a16="http://schemas.microsoft.com/office/drawing/2014/main" id="{CF2DDE78-B526-4941-9C18-4DA96CF6BDE0}"/>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75696636-7AA4-4DCD-8B1B-FB8E993A8C30}"/>
              </a:ext>
            </a:extLst>
          </p:cNvPr>
          <p:cNvSpPr>
            <a:spLocks noGrp="1"/>
          </p:cNvSpPr>
          <p:nvPr>
            <p:ph type="sldNum" sz="quarter" idx="12"/>
          </p:nvPr>
        </p:nvSpPr>
        <p:spPr/>
        <p:txBody>
          <a:bodyPr/>
          <a:lstStyle/>
          <a:p>
            <a:fld id="{6B1543A9-9CC8-4017-AC31-1FA5AA281767}" type="slidenum">
              <a:rPr lang="es-EC" smtClean="0"/>
              <a:t>‹Nº›</a:t>
            </a:fld>
            <a:endParaRPr lang="es-EC"/>
          </a:p>
        </p:txBody>
      </p:sp>
    </p:spTree>
    <p:extLst>
      <p:ext uri="{BB962C8B-B14F-4D97-AF65-F5344CB8AC3E}">
        <p14:creationId xmlns:p14="http://schemas.microsoft.com/office/powerpoint/2010/main" val="3160525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40FAD03-8805-470A-8F1C-18B4EB2F733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E19971DF-A998-4ACF-93CD-588CB1DFBB2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B5087BB0-355B-42EA-9044-94DC04074456}"/>
              </a:ext>
            </a:extLst>
          </p:cNvPr>
          <p:cNvSpPr>
            <a:spLocks noGrp="1"/>
          </p:cNvSpPr>
          <p:nvPr>
            <p:ph type="dt" sz="half" idx="10"/>
          </p:nvPr>
        </p:nvSpPr>
        <p:spPr/>
        <p:txBody>
          <a:bodyPr/>
          <a:lstStyle/>
          <a:p>
            <a:fld id="{AD176D94-5AB6-40DE-9F8E-61FEE4F2C874}" type="datetimeFigureOut">
              <a:rPr lang="es-EC" smtClean="0"/>
              <a:t>25/5/2022</a:t>
            </a:fld>
            <a:endParaRPr lang="es-EC"/>
          </a:p>
        </p:txBody>
      </p:sp>
      <p:sp>
        <p:nvSpPr>
          <p:cNvPr id="5" name="Marcador de pie de página 4">
            <a:extLst>
              <a:ext uri="{FF2B5EF4-FFF2-40B4-BE49-F238E27FC236}">
                <a16:creationId xmlns:a16="http://schemas.microsoft.com/office/drawing/2014/main" id="{4FB241B4-E48B-4473-849E-CF7517AB45E7}"/>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A6A30C72-A67D-42B7-B5B6-120E69AAB816}"/>
              </a:ext>
            </a:extLst>
          </p:cNvPr>
          <p:cNvSpPr>
            <a:spLocks noGrp="1"/>
          </p:cNvSpPr>
          <p:nvPr>
            <p:ph type="sldNum" sz="quarter" idx="12"/>
          </p:nvPr>
        </p:nvSpPr>
        <p:spPr/>
        <p:txBody>
          <a:bodyPr/>
          <a:lstStyle/>
          <a:p>
            <a:fld id="{6B1543A9-9CC8-4017-AC31-1FA5AA281767}" type="slidenum">
              <a:rPr lang="es-EC" smtClean="0"/>
              <a:t>‹Nº›</a:t>
            </a:fld>
            <a:endParaRPr lang="es-EC"/>
          </a:p>
        </p:txBody>
      </p:sp>
    </p:spTree>
    <p:extLst>
      <p:ext uri="{BB962C8B-B14F-4D97-AF65-F5344CB8AC3E}">
        <p14:creationId xmlns:p14="http://schemas.microsoft.com/office/powerpoint/2010/main" val="3776802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7FA225-9839-43D8-A483-AB0BCA7E67DF}"/>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F9C85F7D-FAF4-480A-8D2E-BC10F78EB2B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A32AD792-C482-4BD3-AC7C-91D80028A77D}"/>
              </a:ext>
            </a:extLst>
          </p:cNvPr>
          <p:cNvSpPr>
            <a:spLocks noGrp="1"/>
          </p:cNvSpPr>
          <p:nvPr>
            <p:ph type="dt" sz="half" idx="10"/>
          </p:nvPr>
        </p:nvSpPr>
        <p:spPr/>
        <p:txBody>
          <a:bodyPr/>
          <a:lstStyle/>
          <a:p>
            <a:fld id="{AD176D94-5AB6-40DE-9F8E-61FEE4F2C874}" type="datetimeFigureOut">
              <a:rPr lang="es-EC" smtClean="0"/>
              <a:t>25/5/2022</a:t>
            </a:fld>
            <a:endParaRPr lang="es-EC"/>
          </a:p>
        </p:txBody>
      </p:sp>
      <p:sp>
        <p:nvSpPr>
          <p:cNvPr id="5" name="Marcador de pie de página 4">
            <a:extLst>
              <a:ext uri="{FF2B5EF4-FFF2-40B4-BE49-F238E27FC236}">
                <a16:creationId xmlns:a16="http://schemas.microsoft.com/office/drawing/2014/main" id="{73AD98F7-9C2B-4179-95FA-54E876666F84}"/>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9FA85684-859A-47D4-8CAD-369859AAF422}"/>
              </a:ext>
            </a:extLst>
          </p:cNvPr>
          <p:cNvSpPr>
            <a:spLocks noGrp="1"/>
          </p:cNvSpPr>
          <p:nvPr>
            <p:ph type="sldNum" sz="quarter" idx="12"/>
          </p:nvPr>
        </p:nvSpPr>
        <p:spPr/>
        <p:txBody>
          <a:bodyPr/>
          <a:lstStyle/>
          <a:p>
            <a:fld id="{6B1543A9-9CC8-4017-AC31-1FA5AA281767}" type="slidenum">
              <a:rPr lang="es-EC" smtClean="0"/>
              <a:t>‹Nº›</a:t>
            </a:fld>
            <a:endParaRPr lang="es-EC"/>
          </a:p>
        </p:txBody>
      </p:sp>
    </p:spTree>
    <p:extLst>
      <p:ext uri="{BB962C8B-B14F-4D97-AF65-F5344CB8AC3E}">
        <p14:creationId xmlns:p14="http://schemas.microsoft.com/office/powerpoint/2010/main" val="1544571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738523-C5B1-4D62-9A1C-037C66A76A2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F386FC69-0DFE-48ED-8E06-E9F6058409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6B5980E-25E8-421D-B61A-CF151EC6D688}"/>
              </a:ext>
            </a:extLst>
          </p:cNvPr>
          <p:cNvSpPr>
            <a:spLocks noGrp="1"/>
          </p:cNvSpPr>
          <p:nvPr>
            <p:ph type="dt" sz="half" idx="10"/>
          </p:nvPr>
        </p:nvSpPr>
        <p:spPr/>
        <p:txBody>
          <a:bodyPr/>
          <a:lstStyle/>
          <a:p>
            <a:fld id="{AD176D94-5AB6-40DE-9F8E-61FEE4F2C874}" type="datetimeFigureOut">
              <a:rPr lang="es-EC" smtClean="0"/>
              <a:t>25/5/2022</a:t>
            </a:fld>
            <a:endParaRPr lang="es-EC"/>
          </a:p>
        </p:txBody>
      </p:sp>
      <p:sp>
        <p:nvSpPr>
          <p:cNvPr id="5" name="Marcador de pie de página 4">
            <a:extLst>
              <a:ext uri="{FF2B5EF4-FFF2-40B4-BE49-F238E27FC236}">
                <a16:creationId xmlns:a16="http://schemas.microsoft.com/office/drawing/2014/main" id="{2A453A2F-FA16-4C28-AEF0-A9E1EB521DB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6EABB145-C6ED-4CDF-827F-9C0959C659D7}"/>
              </a:ext>
            </a:extLst>
          </p:cNvPr>
          <p:cNvSpPr>
            <a:spLocks noGrp="1"/>
          </p:cNvSpPr>
          <p:nvPr>
            <p:ph type="sldNum" sz="quarter" idx="12"/>
          </p:nvPr>
        </p:nvSpPr>
        <p:spPr/>
        <p:txBody>
          <a:bodyPr/>
          <a:lstStyle/>
          <a:p>
            <a:fld id="{6B1543A9-9CC8-4017-AC31-1FA5AA281767}" type="slidenum">
              <a:rPr lang="es-EC" smtClean="0"/>
              <a:t>‹Nº›</a:t>
            </a:fld>
            <a:endParaRPr lang="es-EC"/>
          </a:p>
        </p:txBody>
      </p:sp>
    </p:spTree>
    <p:extLst>
      <p:ext uri="{BB962C8B-B14F-4D97-AF65-F5344CB8AC3E}">
        <p14:creationId xmlns:p14="http://schemas.microsoft.com/office/powerpoint/2010/main" val="2051457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81FAD7-4784-413D-8104-509F8BFB3248}"/>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C24C78CC-C7EC-4A28-86D8-2D98287B7C8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5CB2D135-C441-481B-8157-0196CD82449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2C08302A-B2E2-4E1C-B91F-E8EE3156C286}"/>
              </a:ext>
            </a:extLst>
          </p:cNvPr>
          <p:cNvSpPr>
            <a:spLocks noGrp="1"/>
          </p:cNvSpPr>
          <p:nvPr>
            <p:ph type="dt" sz="half" idx="10"/>
          </p:nvPr>
        </p:nvSpPr>
        <p:spPr/>
        <p:txBody>
          <a:bodyPr/>
          <a:lstStyle/>
          <a:p>
            <a:fld id="{AD176D94-5AB6-40DE-9F8E-61FEE4F2C874}" type="datetimeFigureOut">
              <a:rPr lang="es-EC" smtClean="0"/>
              <a:t>25/5/2022</a:t>
            </a:fld>
            <a:endParaRPr lang="es-EC"/>
          </a:p>
        </p:txBody>
      </p:sp>
      <p:sp>
        <p:nvSpPr>
          <p:cNvPr id="6" name="Marcador de pie de página 5">
            <a:extLst>
              <a:ext uri="{FF2B5EF4-FFF2-40B4-BE49-F238E27FC236}">
                <a16:creationId xmlns:a16="http://schemas.microsoft.com/office/drawing/2014/main" id="{C2C6B6E4-9A43-4D42-B726-97DCD374FAEC}"/>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E69419EC-BCFE-492B-8DB7-5800456E3D3E}"/>
              </a:ext>
            </a:extLst>
          </p:cNvPr>
          <p:cNvSpPr>
            <a:spLocks noGrp="1"/>
          </p:cNvSpPr>
          <p:nvPr>
            <p:ph type="sldNum" sz="quarter" idx="12"/>
          </p:nvPr>
        </p:nvSpPr>
        <p:spPr/>
        <p:txBody>
          <a:bodyPr/>
          <a:lstStyle/>
          <a:p>
            <a:fld id="{6B1543A9-9CC8-4017-AC31-1FA5AA281767}" type="slidenum">
              <a:rPr lang="es-EC" smtClean="0"/>
              <a:t>‹Nº›</a:t>
            </a:fld>
            <a:endParaRPr lang="es-EC"/>
          </a:p>
        </p:txBody>
      </p:sp>
    </p:spTree>
    <p:extLst>
      <p:ext uri="{BB962C8B-B14F-4D97-AF65-F5344CB8AC3E}">
        <p14:creationId xmlns:p14="http://schemas.microsoft.com/office/powerpoint/2010/main" val="2172322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719345-7DE7-4B03-9DDC-E41BCF5CB04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849EDD6D-201A-4B2D-8FF1-610B448444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C4528D0-A72C-4AD9-AECB-3D82BED44E7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84B7767D-B639-468D-9E4F-B63585A623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BC731EB-B6CC-42E6-9606-BBC82530E01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A17D6681-63E9-4A0A-BCAE-25F0D2159B64}"/>
              </a:ext>
            </a:extLst>
          </p:cNvPr>
          <p:cNvSpPr>
            <a:spLocks noGrp="1"/>
          </p:cNvSpPr>
          <p:nvPr>
            <p:ph type="dt" sz="half" idx="10"/>
          </p:nvPr>
        </p:nvSpPr>
        <p:spPr/>
        <p:txBody>
          <a:bodyPr/>
          <a:lstStyle/>
          <a:p>
            <a:fld id="{AD176D94-5AB6-40DE-9F8E-61FEE4F2C874}" type="datetimeFigureOut">
              <a:rPr lang="es-EC" smtClean="0"/>
              <a:t>25/5/2022</a:t>
            </a:fld>
            <a:endParaRPr lang="es-EC"/>
          </a:p>
        </p:txBody>
      </p:sp>
      <p:sp>
        <p:nvSpPr>
          <p:cNvPr id="8" name="Marcador de pie de página 7">
            <a:extLst>
              <a:ext uri="{FF2B5EF4-FFF2-40B4-BE49-F238E27FC236}">
                <a16:creationId xmlns:a16="http://schemas.microsoft.com/office/drawing/2014/main" id="{1100E335-F5F1-409A-A78B-E8A6DD4F20ED}"/>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897E22CE-C914-4D99-ADB9-5F8066FBD2EB}"/>
              </a:ext>
            </a:extLst>
          </p:cNvPr>
          <p:cNvSpPr>
            <a:spLocks noGrp="1"/>
          </p:cNvSpPr>
          <p:nvPr>
            <p:ph type="sldNum" sz="quarter" idx="12"/>
          </p:nvPr>
        </p:nvSpPr>
        <p:spPr/>
        <p:txBody>
          <a:bodyPr/>
          <a:lstStyle/>
          <a:p>
            <a:fld id="{6B1543A9-9CC8-4017-AC31-1FA5AA281767}" type="slidenum">
              <a:rPr lang="es-EC" smtClean="0"/>
              <a:t>‹Nº›</a:t>
            </a:fld>
            <a:endParaRPr lang="es-EC"/>
          </a:p>
        </p:txBody>
      </p:sp>
    </p:spTree>
    <p:extLst>
      <p:ext uri="{BB962C8B-B14F-4D97-AF65-F5344CB8AC3E}">
        <p14:creationId xmlns:p14="http://schemas.microsoft.com/office/powerpoint/2010/main" val="2974018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0AE0DD-1C19-4379-A720-CB5B31B7D9E1}"/>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382B34C4-605B-487F-99FB-E95496C8A0BE}"/>
              </a:ext>
            </a:extLst>
          </p:cNvPr>
          <p:cNvSpPr>
            <a:spLocks noGrp="1"/>
          </p:cNvSpPr>
          <p:nvPr>
            <p:ph type="dt" sz="half" idx="10"/>
          </p:nvPr>
        </p:nvSpPr>
        <p:spPr/>
        <p:txBody>
          <a:bodyPr/>
          <a:lstStyle/>
          <a:p>
            <a:fld id="{AD176D94-5AB6-40DE-9F8E-61FEE4F2C874}" type="datetimeFigureOut">
              <a:rPr lang="es-EC" smtClean="0"/>
              <a:t>25/5/2022</a:t>
            </a:fld>
            <a:endParaRPr lang="es-EC"/>
          </a:p>
        </p:txBody>
      </p:sp>
      <p:sp>
        <p:nvSpPr>
          <p:cNvPr id="4" name="Marcador de pie de página 3">
            <a:extLst>
              <a:ext uri="{FF2B5EF4-FFF2-40B4-BE49-F238E27FC236}">
                <a16:creationId xmlns:a16="http://schemas.microsoft.com/office/drawing/2014/main" id="{10466F16-FBDF-4337-BE96-3CACE99DB88B}"/>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CAD095BC-0D8B-4E1F-AAB3-DBC498565C40}"/>
              </a:ext>
            </a:extLst>
          </p:cNvPr>
          <p:cNvSpPr>
            <a:spLocks noGrp="1"/>
          </p:cNvSpPr>
          <p:nvPr>
            <p:ph type="sldNum" sz="quarter" idx="12"/>
          </p:nvPr>
        </p:nvSpPr>
        <p:spPr/>
        <p:txBody>
          <a:bodyPr/>
          <a:lstStyle/>
          <a:p>
            <a:fld id="{6B1543A9-9CC8-4017-AC31-1FA5AA281767}" type="slidenum">
              <a:rPr lang="es-EC" smtClean="0"/>
              <a:t>‹Nº›</a:t>
            </a:fld>
            <a:endParaRPr lang="es-EC"/>
          </a:p>
        </p:txBody>
      </p:sp>
    </p:spTree>
    <p:extLst>
      <p:ext uri="{BB962C8B-B14F-4D97-AF65-F5344CB8AC3E}">
        <p14:creationId xmlns:p14="http://schemas.microsoft.com/office/powerpoint/2010/main" val="3619153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784166D-25D0-48BE-94FE-D2E16FC9B986}"/>
              </a:ext>
            </a:extLst>
          </p:cNvPr>
          <p:cNvSpPr>
            <a:spLocks noGrp="1"/>
          </p:cNvSpPr>
          <p:nvPr>
            <p:ph type="dt" sz="half" idx="10"/>
          </p:nvPr>
        </p:nvSpPr>
        <p:spPr/>
        <p:txBody>
          <a:bodyPr/>
          <a:lstStyle/>
          <a:p>
            <a:fld id="{AD176D94-5AB6-40DE-9F8E-61FEE4F2C874}" type="datetimeFigureOut">
              <a:rPr lang="es-EC" smtClean="0"/>
              <a:t>25/5/2022</a:t>
            </a:fld>
            <a:endParaRPr lang="es-EC"/>
          </a:p>
        </p:txBody>
      </p:sp>
      <p:sp>
        <p:nvSpPr>
          <p:cNvPr id="3" name="Marcador de pie de página 2">
            <a:extLst>
              <a:ext uri="{FF2B5EF4-FFF2-40B4-BE49-F238E27FC236}">
                <a16:creationId xmlns:a16="http://schemas.microsoft.com/office/drawing/2014/main" id="{93A19E27-C23C-4EB3-8381-5EDE35A7C129}"/>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34C53D43-EF58-4D16-A6FC-597C63E55786}"/>
              </a:ext>
            </a:extLst>
          </p:cNvPr>
          <p:cNvSpPr>
            <a:spLocks noGrp="1"/>
          </p:cNvSpPr>
          <p:nvPr>
            <p:ph type="sldNum" sz="quarter" idx="12"/>
          </p:nvPr>
        </p:nvSpPr>
        <p:spPr/>
        <p:txBody>
          <a:bodyPr/>
          <a:lstStyle/>
          <a:p>
            <a:fld id="{6B1543A9-9CC8-4017-AC31-1FA5AA281767}" type="slidenum">
              <a:rPr lang="es-EC" smtClean="0"/>
              <a:t>‹Nº›</a:t>
            </a:fld>
            <a:endParaRPr lang="es-EC"/>
          </a:p>
        </p:txBody>
      </p:sp>
    </p:spTree>
    <p:extLst>
      <p:ext uri="{BB962C8B-B14F-4D97-AF65-F5344CB8AC3E}">
        <p14:creationId xmlns:p14="http://schemas.microsoft.com/office/powerpoint/2010/main" val="1038029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2C36FC-AD90-4FE0-8D65-796E055A2C3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8435274A-012E-44B4-8C6B-393CDF97F9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15308DAC-E619-48DF-988A-A0BE60B01E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A90896F-C948-46E1-B87E-A4584BF86365}"/>
              </a:ext>
            </a:extLst>
          </p:cNvPr>
          <p:cNvSpPr>
            <a:spLocks noGrp="1"/>
          </p:cNvSpPr>
          <p:nvPr>
            <p:ph type="dt" sz="half" idx="10"/>
          </p:nvPr>
        </p:nvSpPr>
        <p:spPr/>
        <p:txBody>
          <a:bodyPr/>
          <a:lstStyle/>
          <a:p>
            <a:fld id="{AD176D94-5AB6-40DE-9F8E-61FEE4F2C874}" type="datetimeFigureOut">
              <a:rPr lang="es-EC" smtClean="0"/>
              <a:t>25/5/2022</a:t>
            </a:fld>
            <a:endParaRPr lang="es-EC"/>
          </a:p>
        </p:txBody>
      </p:sp>
      <p:sp>
        <p:nvSpPr>
          <p:cNvPr id="6" name="Marcador de pie de página 5">
            <a:extLst>
              <a:ext uri="{FF2B5EF4-FFF2-40B4-BE49-F238E27FC236}">
                <a16:creationId xmlns:a16="http://schemas.microsoft.com/office/drawing/2014/main" id="{DCE54B49-C046-4249-8799-2423C94B2F9C}"/>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4A4DB526-EF15-40E1-ADB5-E37248C2C30C}"/>
              </a:ext>
            </a:extLst>
          </p:cNvPr>
          <p:cNvSpPr>
            <a:spLocks noGrp="1"/>
          </p:cNvSpPr>
          <p:nvPr>
            <p:ph type="sldNum" sz="quarter" idx="12"/>
          </p:nvPr>
        </p:nvSpPr>
        <p:spPr/>
        <p:txBody>
          <a:bodyPr/>
          <a:lstStyle/>
          <a:p>
            <a:fld id="{6B1543A9-9CC8-4017-AC31-1FA5AA281767}" type="slidenum">
              <a:rPr lang="es-EC" smtClean="0"/>
              <a:t>‹Nº›</a:t>
            </a:fld>
            <a:endParaRPr lang="es-EC"/>
          </a:p>
        </p:txBody>
      </p:sp>
    </p:spTree>
    <p:extLst>
      <p:ext uri="{BB962C8B-B14F-4D97-AF65-F5344CB8AC3E}">
        <p14:creationId xmlns:p14="http://schemas.microsoft.com/office/powerpoint/2010/main" val="1398179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1E14D2-F24B-4AE1-9E2F-53AEEAAAD3D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526789F5-41BC-4133-85A3-B62A76293D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EE8ECBC2-D5E2-4B01-8875-835EE4F5A3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670D525-8850-46F5-B9FF-88000DB1B690}"/>
              </a:ext>
            </a:extLst>
          </p:cNvPr>
          <p:cNvSpPr>
            <a:spLocks noGrp="1"/>
          </p:cNvSpPr>
          <p:nvPr>
            <p:ph type="dt" sz="half" idx="10"/>
          </p:nvPr>
        </p:nvSpPr>
        <p:spPr/>
        <p:txBody>
          <a:bodyPr/>
          <a:lstStyle/>
          <a:p>
            <a:fld id="{AD176D94-5AB6-40DE-9F8E-61FEE4F2C874}" type="datetimeFigureOut">
              <a:rPr lang="es-EC" smtClean="0"/>
              <a:t>25/5/2022</a:t>
            </a:fld>
            <a:endParaRPr lang="es-EC"/>
          </a:p>
        </p:txBody>
      </p:sp>
      <p:sp>
        <p:nvSpPr>
          <p:cNvPr id="6" name="Marcador de pie de página 5">
            <a:extLst>
              <a:ext uri="{FF2B5EF4-FFF2-40B4-BE49-F238E27FC236}">
                <a16:creationId xmlns:a16="http://schemas.microsoft.com/office/drawing/2014/main" id="{95BE43B2-66FB-4902-9653-89DE89911CDE}"/>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B84EA0F0-1A0B-4832-BC5C-782861580E32}"/>
              </a:ext>
            </a:extLst>
          </p:cNvPr>
          <p:cNvSpPr>
            <a:spLocks noGrp="1"/>
          </p:cNvSpPr>
          <p:nvPr>
            <p:ph type="sldNum" sz="quarter" idx="12"/>
          </p:nvPr>
        </p:nvSpPr>
        <p:spPr/>
        <p:txBody>
          <a:bodyPr/>
          <a:lstStyle/>
          <a:p>
            <a:fld id="{6B1543A9-9CC8-4017-AC31-1FA5AA281767}" type="slidenum">
              <a:rPr lang="es-EC" smtClean="0"/>
              <a:t>‹Nº›</a:t>
            </a:fld>
            <a:endParaRPr lang="es-EC"/>
          </a:p>
        </p:txBody>
      </p:sp>
    </p:spTree>
    <p:extLst>
      <p:ext uri="{BB962C8B-B14F-4D97-AF65-F5344CB8AC3E}">
        <p14:creationId xmlns:p14="http://schemas.microsoft.com/office/powerpoint/2010/main" val="3473116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8F006A0-1081-4B87-A580-A23A0F7562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69FCD8EC-2C65-4C07-8602-647022CE93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6A24678D-0A8F-49E2-B68A-551E03259D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176D94-5AB6-40DE-9F8E-61FEE4F2C874}" type="datetimeFigureOut">
              <a:rPr lang="es-EC" smtClean="0"/>
              <a:t>25/5/2022</a:t>
            </a:fld>
            <a:endParaRPr lang="es-EC"/>
          </a:p>
        </p:txBody>
      </p:sp>
      <p:sp>
        <p:nvSpPr>
          <p:cNvPr id="5" name="Marcador de pie de página 4">
            <a:extLst>
              <a:ext uri="{FF2B5EF4-FFF2-40B4-BE49-F238E27FC236}">
                <a16:creationId xmlns:a16="http://schemas.microsoft.com/office/drawing/2014/main" id="{F1E1440F-1681-482D-BE5F-DDC6E3C67B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91512A8E-D8F5-44E4-807C-1CB86735D5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1543A9-9CC8-4017-AC31-1FA5AA281767}" type="slidenum">
              <a:rPr lang="es-EC" smtClean="0"/>
              <a:t>‹Nº›</a:t>
            </a:fld>
            <a:endParaRPr lang="es-EC"/>
          </a:p>
        </p:txBody>
      </p:sp>
    </p:spTree>
    <p:extLst>
      <p:ext uri="{BB962C8B-B14F-4D97-AF65-F5344CB8AC3E}">
        <p14:creationId xmlns:p14="http://schemas.microsoft.com/office/powerpoint/2010/main" val="926708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6CBC63E-E2FD-4D1D-8D0F-F2411C1A69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9523" y="257908"/>
            <a:ext cx="9272953" cy="2359333"/>
          </a:xfrm>
          <a:prstGeom prst="rect">
            <a:avLst/>
          </a:prstGeom>
        </p:spPr>
      </p:pic>
      <p:sp>
        <p:nvSpPr>
          <p:cNvPr id="5" name="CuadroTexto 4">
            <a:extLst>
              <a:ext uri="{FF2B5EF4-FFF2-40B4-BE49-F238E27FC236}">
                <a16:creationId xmlns:a16="http://schemas.microsoft.com/office/drawing/2014/main" id="{0FF3C22C-7B6A-4E25-BAD4-F826602C86C3}"/>
              </a:ext>
            </a:extLst>
          </p:cNvPr>
          <p:cNvSpPr txBox="1"/>
          <p:nvPr/>
        </p:nvSpPr>
        <p:spPr>
          <a:xfrm>
            <a:off x="199291" y="2709263"/>
            <a:ext cx="11793415" cy="3679790"/>
          </a:xfrm>
          <a:prstGeom prst="rect">
            <a:avLst/>
          </a:prstGeom>
          <a:noFill/>
        </p:spPr>
        <p:txBody>
          <a:bodyPr wrap="square">
            <a:spAutoFit/>
          </a:bodyPr>
          <a:lstStyle/>
          <a:p>
            <a:pPr>
              <a:spcAft>
                <a:spcPts val="1200"/>
              </a:spcAft>
            </a:pPr>
            <a:r>
              <a:rPr lang="en-US" sz="2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Antimicrobial activity of defensive secretion of terrestrial invertebrates (Diplopoda, </a:t>
            </a:r>
            <a:r>
              <a:rPr lang="en-US" sz="2800" b="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Spirobolida</a:t>
            </a:r>
            <a:r>
              <a:rPr lang="en-US" sz="2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Rhinocricus</a:t>
            </a:r>
            <a:r>
              <a:rPr lang="en-US" sz="2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from the insular neotropics </a:t>
            </a:r>
            <a:endParaRPr lang="es-EC" sz="40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algn="ctr">
              <a:lnSpc>
                <a:spcPts val="1300"/>
              </a:lnSpc>
              <a:spcAft>
                <a:spcPts val="1800"/>
              </a:spcAft>
            </a:pPr>
            <a:endParaRPr lang="es-EC"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algn="ctr">
              <a:lnSpc>
                <a:spcPts val="1300"/>
              </a:lnSpc>
              <a:spcAft>
                <a:spcPts val="1800"/>
              </a:spcAft>
            </a:pPr>
            <a:r>
              <a:rPr lang="es-EC"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Juan Enrique Tacoronte Morales </a:t>
            </a:r>
            <a:r>
              <a:rPr lang="es-EC" sz="18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a:t>
            </a:r>
            <a:r>
              <a:rPr lang="es-EC"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Joseph Cruel Sigüenza </a:t>
            </a:r>
            <a:r>
              <a:rPr lang="es-EC" sz="18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a:t>
            </a:r>
            <a:r>
              <a:rPr lang="es-EC"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María Elizabeth </a:t>
            </a:r>
            <a:r>
              <a:rPr lang="es-EC" sz="1800" b="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Canchingre</a:t>
            </a:r>
            <a:r>
              <a:rPr lang="es-EC"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s-EC" sz="1800" b="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Bone</a:t>
            </a:r>
            <a:r>
              <a:rPr lang="es-EC"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s-EC" sz="18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a:t>
            </a:r>
            <a:r>
              <a:rPr lang="es-EC"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Carla Bernal</a:t>
            </a:r>
          </a:p>
          <a:p>
            <a:pPr algn="ctr">
              <a:lnSpc>
                <a:spcPts val="1300"/>
              </a:lnSpc>
              <a:spcAft>
                <a:spcPts val="1800"/>
              </a:spcAft>
            </a:pPr>
            <a:r>
              <a:rPr lang="es-EC"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Villavicencio</a:t>
            </a:r>
            <a:r>
              <a:rPr lang="es-EC" sz="18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a:t>
            </a:r>
            <a:r>
              <a:rPr lang="es-EC"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and María Teresa Cabrera Pedroso </a:t>
            </a:r>
            <a:r>
              <a:rPr lang="es-EC" sz="18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 </a:t>
            </a:r>
            <a:r>
              <a:rPr lang="es-EC"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t>
            </a:r>
          </a:p>
          <a:p>
            <a:pPr algn="ctr">
              <a:lnSpc>
                <a:spcPts val="1300"/>
              </a:lnSpc>
              <a:spcAft>
                <a:spcPts val="1800"/>
              </a:spcAft>
            </a:pP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1.-Technical University of Esmeraldas. Campus New Horizons. Faculty of Science &amp; Technology, Chemical</a:t>
            </a:r>
          </a:p>
          <a:p>
            <a:pPr algn="ctr">
              <a:lnSpc>
                <a:spcPts val="1300"/>
              </a:lnSpc>
              <a:spcAft>
                <a:spcPts val="1800"/>
              </a:spcAft>
            </a:pP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Engineering Coordination and Multidisciplinary Research Group-GIM-FACI. Esmeraldas, PC 08102, </a:t>
            </a:r>
          </a:p>
          <a:p>
            <a:pPr algn="ctr">
              <a:lnSpc>
                <a:spcPts val="1300"/>
              </a:lnSpc>
              <a:spcAft>
                <a:spcPts val="1800"/>
              </a:spcAft>
            </a:pP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Republic of Ecuador;</a:t>
            </a:r>
          </a:p>
          <a:p>
            <a:pPr algn="ctr">
              <a:lnSpc>
                <a:spcPts val="1300"/>
              </a:lnSpc>
              <a:spcAft>
                <a:spcPts val="1800"/>
              </a:spcAft>
            </a:pP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2.-University of Americas, UDLA, Faculty of Health Sciences. </a:t>
            </a:r>
            <a:r>
              <a:rPr lang="en-US" sz="18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Udla</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-Park, Quito, CP 170124, Republic of Ecuador</a:t>
            </a:r>
            <a:endParaRPr lang="es-EC"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8976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0357EC8-684A-4D2E-9AA6-B85C82E39CE4}"/>
              </a:ext>
            </a:extLst>
          </p:cNvPr>
          <p:cNvSpPr txBox="1"/>
          <p:nvPr/>
        </p:nvSpPr>
        <p:spPr>
          <a:xfrm>
            <a:off x="339969" y="335846"/>
            <a:ext cx="11687908" cy="3416320"/>
          </a:xfrm>
          <a:prstGeom prst="rect">
            <a:avLst/>
          </a:prstGeom>
          <a:noFill/>
        </p:spPr>
        <p:txBody>
          <a:bodyPr wrap="square">
            <a:spAutoFit/>
          </a:bodyPr>
          <a:lstStyle/>
          <a:p>
            <a:r>
              <a:rPr lang="en-US" dirty="0"/>
              <a:t>In the last 30 years, a significant increase in resistance of pathogenic microorganisms to conventional therapeutic strategies has been observed and it constitutes a drive force for the search of, in plants and microorganisms, more effective bioactive molecular systems. In this context, terrestrial invertebrates associated with mega </a:t>
            </a:r>
            <a:r>
              <a:rPr lang="en-US" dirty="0" err="1"/>
              <a:t>edapho</a:t>
            </a:r>
            <a:r>
              <a:rPr lang="en-US" dirty="0"/>
              <a:t>-fauna has not been considered as a source of poly-component systems or molecular entities with potential antimicrobial action. The defensive secretions of Diplopods, given the presence of benzenoids and monoterpenes, possess recognized antimicrobial activity. In the present communication we report the isolation of </a:t>
            </a:r>
            <a:r>
              <a:rPr lang="en-US" dirty="0" err="1"/>
              <a:t>repugnatorial</a:t>
            </a:r>
            <a:r>
              <a:rPr lang="en-US" dirty="0"/>
              <a:t> secretions from millipedes gen. </a:t>
            </a:r>
            <a:r>
              <a:rPr lang="en-US" i="1" dirty="0" err="1"/>
              <a:t>Rhinocricus</a:t>
            </a:r>
            <a:r>
              <a:rPr lang="en-US" dirty="0"/>
              <a:t> inhabiting in Cuban neotropical island conditions and the analysis, by GC/</a:t>
            </a:r>
            <a:r>
              <a:rPr lang="en-US" dirty="0" err="1"/>
              <a:t>Ms</a:t>
            </a:r>
            <a:r>
              <a:rPr lang="en-US" dirty="0"/>
              <a:t>, of their composition pattern (hydroxylated </a:t>
            </a:r>
            <a:r>
              <a:rPr lang="en-US" dirty="0" err="1"/>
              <a:t>quinonoids</a:t>
            </a:r>
            <a:r>
              <a:rPr lang="en-US" dirty="0"/>
              <a:t>) that show, under in vitro conditions, a significative antimicrobial activity against pathogenic microorganisms (</a:t>
            </a:r>
            <a:r>
              <a:rPr lang="en-US" i="1" dirty="0"/>
              <a:t>Candida albicans, E.coli and </a:t>
            </a:r>
            <a:r>
              <a:rPr lang="en-US" i="1" dirty="0" err="1"/>
              <a:t>S.aureus</a:t>
            </a:r>
            <a:r>
              <a:rPr lang="en-US" dirty="0"/>
              <a:t>). These natural derivatives can be used, as bioactive components, in formulations for topical treatment of epidermal infections of microbial origin.</a:t>
            </a:r>
          </a:p>
          <a:p>
            <a:endParaRPr lang="en-US" dirty="0"/>
          </a:p>
          <a:p>
            <a:pPr algn="ctr"/>
            <a:r>
              <a:rPr lang="en-US" b="1" dirty="0"/>
              <a:t>Keywords</a:t>
            </a:r>
            <a:r>
              <a:rPr lang="en-US" dirty="0"/>
              <a:t>: </a:t>
            </a:r>
            <a:r>
              <a:rPr lang="en-US" i="1" dirty="0"/>
              <a:t>Diplopoda, </a:t>
            </a:r>
            <a:r>
              <a:rPr lang="en-US" i="1" dirty="0" err="1"/>
              <a:t>Rhinocricus</a:t>
            </a:r>
            <a:r>
              <a:rPr lang="en-US" i="1" dirty="0"/>
              <a:t>, defensive secretions, antimicrobial activity.</a:t>
            </a:r>
          </a:p>
        </p:txBody>
      </p:sp>
      <p:pic>
        <p:nvPicPr>
          <p:cNvPr id="4" name="Imagen 3">
            <a:extLst>
              <a:ext uri="{FF2B5EF4-FFF2-40B4-BE49-F238E27FC236}">
                <a16:creationId xmlns:a16="http://schemas.microsoft.com/office/drawing/2014/main" id="{814FB69D-411B-4B4A-842E-E946ACFD05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9523" y="4162821"/>
            <a:ext cx="9272953" cy="2359333"/>
          </a:xfrm>
          <a:prstGeom prst="rect">
            <a:avLst/>
          </a:prstGeom>
        </p:spPr>
      </p:pic>
    </p:spTree>
    <p:extLst>
      <p:ext uri="{BB962C8B-B14F-4D97-AF65-F5344CB8AC3E}">
        <p14:creationId xmlns:p14="http://schemas.microsoft.com/office/powerpoint/2010/main" val="3735308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6AE9F77-9F36-462C-8DA0-3EE8D2F36D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7431" y="164125"/>
            <a:ext cx="9272953" cy="1805354"/>
          </a:xfrm>
          <a:prstGeom prst="rect">
            <a:avLst/>
          </a:prstGeom>
        </p:spPr>
      </p:pic>
      <p:pic>
        <p:nvPicPr>
          <p:cNvPr id="3" name="Imagen 2">
            <a:extLst>
              <a:ext uri="{FF2B5EF4-FFF2-40B4-BE49-F238E27FC236}">
                <a16:creationId xmlns:a16="http://schemas.microsoft.com/office/drawing/2014/main" id="{0B656FE3-1259-497E-9373-C51AFB2A09CC}"/>
              </a:ext>
            </a:extLst>
          </p:cNvPr>
          <p:cNvPicPr>
            <a:picLocks noChangeAspect="1"/>
          </p:cNvPicPr>
          <p:nvPr/>
        </p:nvPicPr>
        <p:blipFill>
          <a:blip r:embed="rId3"/>
          <a:stretch>
            <a:fillRect/>
          </a:stretch>
        </p:blipFill>
        <p:spPr>
          <a:xfrm>
            <a:off x="410307" y="1969479"/>
            <a:ext cx="7001305" cy="4888521"/>
          </a:xfrm>
          <a:prstGeom prst="rect">
            <a:avLst/>
          </a:prstGeom>
        </p:spPr>
      </p:pic>
      <p:sp>
        <p:nvSpPr>
          <p:cNvPr id="4" name="CuadroTexto 3">
            <a:extLst>
              <a:ext uri="{FF2B5EF4-FFF2-40B4-BE49-F238E27FC236}">
                <a16:creationId xmlns:a16="http://schemas.microsoft.com/office/drawing/2014/main" id="{95F8A143-D1A8-41C9-B719-026D350246B0}"/>
              </a:ext>
            </a:extLst>
          </p:cNvPr>
          <p:cNvSpPr txBox="1"/>
          <p:nvPr/>
        </p:nvSpPr>
        <p:spPr>
          <a:xfrm>
            <a:off x="7416283" y="2426677"/>
            <a:ext cx="4576253" cy="646331"/>
          </a:xfrm>
          <a:prstGeom prst="rect">
            <a:avLst/>
          </a:prstGeom>
          <a:noFill/>
        </p:spPr>
        <p:txBody>
          <a:bodyPr wrap="none" rtlCol="0">
            <a:spAutoFit/>
          </a:bodyPr>
          <a:lstStyle/>
          <a:p>
            <a:pPr algn="ctr"/>
            <a:r>
              <a:rPr lang="en-US" b="1" dirty="0"/>
              <a:t>General protocols for defensive </a:t>
            </a:r>
            <a:r>
              <a:rPr lang="en-US" b="1" dirty="0" err="1"/>
              <a:t>repugnatorial</a:t>
            </a:r>
            <a:r>
              <a:rPr lang="en-US" b="1" dirty="0"/>
              <a:t> </a:t>
            </a:r>
          </a:p>
          <a:p>
            <a:pPr algn="ctr"/>
            <a:r>
              <a:rPr lang="en-US" b="1" dirty="0"/>
              <a:t>secretion analysis</a:t>
            </a:r>
            <a:endParaRPr lang="es-EC" b="1" dirty="0"/>
          </a:p>
        </p:txBody>
      </p:sp>
      <p:pic>
        <p:nvPicPr>
          <p:cNvPr id="8" name="Imagen 7">
            <a:extLst>
              <a:ext uri="{FF2B5EF4-FFF2-40B4-BE49-F238E27FC236}">
                <a16:creationId xmlns:a16="http://schemas.microsoft.com/office/drawing/2014/main" id="{8FF56D57-8A74-4278-9C1A-141EFF967ADF}"/>
              </a:ext>
            </a:extLst>
          </p:cNvPr>
          <p:cNvPicPr>
            <a:picLocks noChangeAspect="1"/>
          </p:cNvPicPr>
          <p:nvPr/>
        </p:nvPicPr>
        <p:blipFill>
          <a:blip r:embed="rId4"/>
          <a:stretch>
            <a:fillRect/>
          </a:stretch>
        </p:blipFill>
        <p:spPr>
          <a:xfrm>
            <a:off x="7411612" y="3226775"/>
            <a:ext cx="4600575" cy="3467100"/>
          </a:xfrm>
          <a:prstGeom prst="rect">
            <a:avLst/>
          </a:prstGeom>
        </p:spPr>
      </p:pic>
    </p:spTree>
    <p:extLst>
      <p:ext uri="{BB962C8B-B14F-4D97-AF65-F5344CB8AC3E}">
        <p14:creationId xmlns:p14="http://schemas.microsoft.com/office/powerpoint/2010/main" val="984724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upo 63">
            <a:extLst>
              <a:ext uri="{FF2B5EF4-FFF2-40B4-BE49-F238E27FC236}">
                <a16:creationId xmlns:a16="http://schemas.microsoft.com/office/drawing/2014/main" id="{1C202F4B-6CFF-4003-ACFA-DAD472055E58}"/>
              </a:ext>
            </a:extLst>
          </p:cNvPr>
          <p:cNvGrpSpPr/>
          <p:nvPr/>
        </p:nvGrpSpPr>
        <p:grpSpPr>
          <a:xfrm>
            <a:off x="149735" y="87988"/>
            <a:ext cx="11736202" cy="6495692"/>
            <a:chOff x="149735" y="87988"/>
            <a:chExt cx="11736202" cy="6495692"/>
          </a:xfrm>
        </p:grpSpPr>
        <p:pic>
          <p:nvPicPr>
            <p:cNvPr id="3" name="Imagen 2">
              <a:extLst>
                <a:ext uri="{FF2B5EF4-FFF2-40B4-BE49-F238E27FC236}">
                  <a16:creationId xmlns:a16="http://schemas.microsoft.com/office/drawing/2014/main" id="{448DDEB8-98F1-489D-9564-BE1CD9442598}"/>
                </a:ext>
              </a:extLst>
            </p:cNvPr>
            <p:cNvPicPr>
              <a:picLocks noChangeAspect="1"/>
            </p:cNvPicPr>
            <p:nvPr/>
          </p:nvPicPr>
          <p:blipFill>
            <a:blip r:embed="rId2"/>
            <a:stretch>
              <a:fillRect/>
            </a:stretch>
          </p:blipFill>
          <p:spPr>
            <a:xfrm>
              <a:off x="4448719" y="98141"/>
              <a:ext cx="3126033" cy="2374353"/>
            </a:xfrm>
            <a:prstGeom prst="rect">
              <a:avLst/>
            </a:prstGeom>
          </p:spPr>
        </p:pic>
        <p:cxnSp>
          <p:nvCxnSpPr>
            <p:cNvPr id="7" name="Conector recto de flecha 6">
              <a:extLst>
                <a:ext uri="{FF2B5EF4-FFF2-40B4-BE49-F238E27FC236}">
                  <a16:creationId xmlns:a16="http://schemas.microsoft.com/office/drawing/2014/main" id="{4723516F-6D9F-41D8-9F42-3448B536803A}"/>
                </a:ext>
              </a:extLst>
            </p:cNvPr>
            <p:cNvCxnSpPr/>
            <p:nvPr/>
          </p:nvCxnSpPr>
          <p:spPr>
            <a:xfrm>
              <a:off x="6011735" y="1507045"/>
              <a:ext cx="0" cy="1963831"/>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8" name="CuadroTexto 7">
              <a:extLst>
                <a:ext uri="{FF2B5EF4-FFF2-40B4-BE49-F238E27FC236}">
                  <a16:creationId xmlns:a16="http://schemas.microsoft.com/office/drawing/2014/main" id="{839871AF-7BBE-48C1-A08A-6EC8702B100E}"/>
                </a:ext>
              </a:extLst>
            </p:cNvPr>
            <p:cNvSpPr txBox="1"/>
            <p:nvPr/>
          </p:nvSpPr>
          <p:spPr>
            <a:xfrm>
              <a:off x="6011736" y="2754923"/>
              <a:ext cx="2813912" cy="369332"/>
            </a:xfrm>
            <a:prstGeom prst="rect">
              <a:avLst/>
            </a:prstGeom>
            <a:noFill/>
          </p:spPr>
          <p:txBody>
            <a:bodyPr wrap="none" rtlCol="0">
              <a:spAutoFit/>
            </a:bodyPr>
            <a:lstStyle/>
            <a:p>
              <a:r>
                <a:rPr lang="en-US" dirty="0"/>
                <a:t>Defensive secretion isolated</a:t>
              </a:r>
              <a:endParaRPr lang="es-EC" dirty="0"/>
            </a:p>
          </p:txBody>
        </p:sp>
        <p:pic>
          <p:nvPicPr>
            <p:cNvPr id="9" name="Imagen 8">
              <a:extLst>
                <a:ext uri="{FF2B5EF4-FFF2-40B4-BE49-F238E27FC236}">
                  <a16:creationId xmlns:a16="http://schemas.microsoft.com/office/drawing/2014/main" id="{C0DAE1D8-8027-4E7C-8FE5-71C459DBD47B}"/>
                </a:ext>
              </a:extLst>
            </p:cNvPr>
            <p:cNvPicPr>
              <a:picLocks noChangeAspect="1"/>
            </p:cNvPicPr>
            <p:nvPr/>
          </p:nvPicPr>
          <p:blipFill>
            <a:blip r:embed="rId3"/>
            <a:stretch>
              <a:fillRect/>
            </a:stretch>
          </p:blipFill>
          <p:spPr>
            <a:xfrm>
              <a:off x="5418944" y="3374188"/>
              <a:ext cx="751014" cy="1260631"/>
            </a:xfrm>
            <a:prstGeom prst="rect">
              <a:avLst/>
            </a:prstGeom>
          </p:spPr>
        </p:pic>
        <p:sp>
          <p:nvSpPr>
            <p:cNvPr id="10" name="CuadroTexto 9">
              <a:extLst>
                <a:ext uri="{FF2B5EF4-FFF2-40B4-BE49-F238E27FC236}">
                  <a16:creationId xmlns:a16="http://schemas.microsoft.com/office/drawing/2014/main" id="{55215245-867B-4FF2-B7C3-AD9784C43A40}"/>
                </a:ext>
              </a:extLst>
            </p:cNvPr>
            <p:cNvSpPr txBox="1"/>
            <p:nvPr/>
          </p:nvSpPr>
          <p:spPr>
            <a:xfrm>
              <a:off x="6233111" y="3542839"/>
              <a:ext cx="2371162" cy="923330"/>
            </a:xfrm>
            <a:prstGeom prst="rect">
              <a:avLst/>
            </a:prstGeom>
            <a:noFill/>
          </p:spPr>
          <p:txBody>
            <a:bodyPr wrap="square" rtlCol="0">
              <a:spAutoFit/>
            </a:bodyPr>
            <a:lstStyle/>
            <a:p>
              <a:r>
                <a:rPr lang="en-US" b="1" dirty="0"/>
                <a:t>1.-methanol</a:t>
              </a:r>
            </a:p>
            <a:p>
              <a:r>
                <a:rPr lang="en-US" b="1" dirty="0"/>
                <a:t>2.-dry with N</a:t>
              </a:r>
              <a:r>
                <a:rPr lang="en-US" b="1" baseline="-25000" dirty="0"/>
                <a:t>2 </a:t>
              </a:r>
              <a:r>
                <a:rPr lang="en-US" b="1" dirty="0"/>
                <a:t>/-10 </a:t>
              </a:r>
              <a:r>
                <a:rPr lang="en-US" b="1" baseline="30000" dirty="0"/>
                <a:t>0</a:t>
              </a:r>
              <a:r>
                <a:rPr lang="en-US" b="1" dirty="0"/>
                <a:t>C </a:t>
              </a:r>
              <a:endParaRPr lang="en-US" b="1" baseline="-25000" dirty="0"/>
            </a:p>
            <a:p>
              <a:r>
                <a:rPr lang="en-US" b="1" dirty="0"/>
                <a:t>3.-CH</a:t>
              </a:r>
              <a:r>
                <a:rPr lang="en-US" b="1" baseline="-25000" dirty="0"/>
                <a:t>2</a:t>
              </a:r>
              <a:r>
                <a:rPr lang="en-US" b="1" dirty="0"/>
                <a:t>Cl</a:t>
              </a:r>
              <a:r>
                <a:rPr lang="en-US" b="1" baseline="-25000" dirty="0"/>
                <a:t>2 </a:t>
              </a:r>
              <a:r>
                <a:rPr lang="en-US" b="1" dirty="0"/>
                <a:t>/ GC-MS /2</a:t>
              </a:r>
              <a:r>
                <a:rPr lang="el-GR" b="1" dirty="0"/>
                <a:t>μ</a:t>
              </a:r>
              <a:r>
                <a:rPr lang="en-US" b="1" dirty="0"/>
                <a:t>L</a:t>
              </a:r>
              <a:endParaRPr lang="es-EC" b="1" baseline="-25000" dirty="0"/>
            </a:p>
          </p:txBody>
        </p:sp>
        <p:cxnSp>
          <p:nvCxnSpPr>
            <p:cNvPr id="12" name="Conector recto de flecha 11">
              <a:extLst>
                <a:ext uri="{FF2B5EF4-FFF2-40B4-BE49-F238E27FC236}">
                  <a16:creationId xmlns:a16="http://schemas.microsoft.com/office/drawing/2014/main" id="{E50CB9A4-CDA4-4082-9378-5FD0ECB866C8}"/>
                </a:ext>
              </a:extLst>
            </p:cNvPr>
            <p:cNvCxnSpPr>
              <a:cxnSpLocks/>
              <a:stCxn id="10" idx="3"/>
            </p:cNvCxnSpPr>
            <p:nvPr/>
          </p:nvCxnSpPr>
          <p:spPr>
            <a:xfrm>
              <a:off x="8604273" y="4004504"/>
              <a:ext cx="643666"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5" name="Rectángulo: esquinas redondeadas 14">
              <a:extLst>
                <a:ext uri="{FF2B5EF4-FFF2-40B4-BE49-F238E27FC236}">
                  <a16:creationId xmlns:a16="http://schemas.microsoft.com/office/drawing/2014/main" id="{934F0C43-0118-45DD-B208-07E10B3EB34C}"/>
                </a:ext>
              </a:extLst>
            </p:cNvPr>
            <p:cNvSpPr/>
            <p:nvPr/>
          </p:nvSpPr>
          <p:spPr>
            <a:xfrm>
              <a:off x="9412224" y="3429000"/>
              <a:ext cx="2237664" cy="124298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CuadroTexto 12">
              <a:extLst>
                <a:ext uri="{FF2B5EF4-FFF2-40B4-BE49-F238E27FC236}">
                  <a16:creationId xmlns:a16="http://schemas.microsoft.com/office/drawing/2014/main" id="{F84C00B6-BE51-4EE5-9CE6-71CA06A8279B}"/>
                </a:ext>
              </a:extLst>
            </p:cNvPr>
            <p:cNvSpPr txBox="1"/>
            <p:nvPr/>
          </p:nvSpPr>
          <p:spPr>
            <a:xfrm>
              <a:off x="9412224" y="3580011"/>
              <a:ext cx="2302618" cy="923330"/>
            </a:xfrm>
            <a:prstGeom prst="rect">
              <a:avLst/>
            </a:prstGeom>
            <a:noFill/>
          </p:spPr>
          <p:txBody>
            <a:bodyPr wrap="none" rtlCol="0">
              <a:spAutoFit/>
            </a:bodyPr>
            <a:lstStyle/>
            <a:p>
              <a:pPr algn="ctr"/>
              <a:r>
                <a:rPr lang="en-US" b="1" dirty="0"/>
                <a:t>Structural elucidation</a:t>
              </a:r>
            </a:p>
            <a:p>
              <a:pPr algn="ctr"/>
              <a:r>
                <a:rPr lang="en-US" b="1" dirty="0"/>
                <a:t>Composition patterns </a:t>
              </a:r>
            </a:p>
            <a:p>
              <a:pPr algn="ctr"/>
              <a:r>
                <a:rPr lang="en-US" b="1" dirty="0"/>
                <a:t>FTIR, NMR, GC-MS</a:t>
              </a:r>
              <a:endParaRPr lang="es-EC" b="1" dirty="0"/>
            </a:p>
          </p:txBody>
        </p:sp>
        <p:sp>
          <p:nvSpPr>
            <p:cNvPr id="20" name="Rectángulo: esquinas redondeadas 19">
              <a:extLst>
                <a:ext uri="{FF2B5EF4-FFF2-40B4-BE49-F238E27FC236}">
                  <a16:creationId xmlns:a16="http://schemas.microsoft.com/office/drawing/2014/main" id="{4F42A0F4-8E1B-4021-B394-7319AF8C614D}"/>
                </a:ext>
              </a:extLst>
            </p:cNvPr>
            <p:cNvSpPr/>
            <p:nvPr/>
          </p:nvSpPr>
          <p:spPr>
            <a:xfrm>
              <a:off x="299112" y="3411361"/>
              <a:ext cx="4908763" cy="149496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CuadroTexto 16">
              <a:extLst>
                <a:ext uri="{FF2B5EF4-FFF2-40B4-BE49-F238E27FC236}">
                  <a16:creationId xmlns:a16="http://schemas.microsoft.com/office/drawing/2014/main" id="{340D66A2-F103-4B10-8630-A5F9B3FA0CF9}"/>
                </a:ext>
              </a:extLst>
            </p:cNvPr>
            <p:cNvSpPr txBox="1"/>
            <p:nvPr/>
          </p:nvSpPr>
          <p:spPr>
            <a:xfrm>
              <a:off x="299112" y="3429000"/>
              <a:ext cx="4963731" cy="1477328"/>
            </a:xfrm>
            <a:prstGeom prst="rect">
              <a:avLst/>
            </a:prstGeom>
            <a:noFill/>
          </p:spPr>
          <p:txBody>
            <a:bodyPr wrap="none" rtlCol="0">
              <a:spAutoFit/>
            </a:bodyPr>
            <a:lstStyle/>
            <a:p>
              <a:pPr algn="ctr"/>
              <a:r>
                <a:rPr lang="en-US" b="1" dirty="0"/>
                <a:t>Bio-screening: MIC; MBC; MFC</a:t>
              </a:r>
            </a:p>
            <a:p>
              <a:r>
                <a:rPr lang="pt-PT" sz="1800" i="1" dirty="0">
                  <a:effectLst/>
                  <a:latin typeface="Times New Roman" panose="02020603050405020304" pitchFamily="18" charset="0"/>
                  <a:ea typeface="Times New Roman" panose="02020603050405020304" pitchFamily="18" charset="0"/>
                </a:rPr>
                <a:t>Staphylococcus aureus </a:t>
              </a:r>
              <a:r>
                <a:rPr lang="pt-PT" sz="1800" dirty="0">
                  <a:effectLst/>
                  <a:latin typeface="Times New Roman" panose="02020603050405020304" pitchFamily="18" charset="0"/>
                  <a:ea typeface="Times New Roman" panose="02020603050405020304" pitchFamily="18" charset="0"/>
                </a:rPr>
                <a:t>subsp. </a:t>
              </a:r>
              <a:r>
                <a:rPr lang="pt-PT" sz="1800" i="1" dirty="0">
                  <a:effectLst/>
                  <a:latin typeface="Times New Roman" panose="02020603050405020304" pitchFamily="18" charset="0"/>
                  <a:ea typeface="Times New Roman" panose="02020603050405020304" pitchFamily="18" charset="0"/>
                </a:rPr>
                <a:t>Aureus </a:t>
              </a:r>
              <a:r>
                <a:rPr lang="pt-PT" sz="1800" dirty="0">
                  <a:effectLst/>
                  <a:latin typeface="Times New Roman" panose="02020603050405020304" pitchFamily="18" charset="0"/>
                  <a:ea typeface="Times New Roman" panose="02020603050405020304" pitchFamily="18" charset="0"/>
                </a:rPr>
                <a:t>(ATCC 6538)</a:t>
              </a:r>
            </a:p>
            <a:p>
              <a:r>
                <a:rPr lang="pt-PT" sz="1800" i="1" dirty="0">
                  <a:effectLst/>
                  <a:latin typeface="Times New Roman" panose="02020603050405020304" pitchFamily="18" charset="0"/>
                  <a:ea typeface="Times New Roman" panose="02020603050405020304" pitchFamily="18" charset="0"/>
                </a:rPr>
                <a:t>Escherichia coli </a:t>
              </a:r>
              <a:r>
                <a:rPr lang="pt-PT" sz="1800" dirty="0">
                  <a:effectLst/>
                  <a:latin typeface="Times New Roman" panose="02020603050405020304" pitchFamily="18" charset="0"/>
                  <a:ea typeface="Times New Roman" panose="02020603050405020304" pitchFamily="18" charset="0"/>
                </a:rPr>
                <a:t>(ATCC 8739)</a:t>
              </a:r>
            </a:p>
            <a:p>
              <a:r>
                <a:rPr lang="pt-PT" sz="1800" i="1" dirty="0">
                  <a:effectLst/>
                  <a:latin typeface="Times New Roman" panose="02020603050405020304" pitchFamily="18" charset="0"/>
                  <a:ea typeface="Times New Roman" panose="02020603050405020304" pitchFamily="18" charset="0"/>
                </a:rPr>
                <a:t>Pseudomonas aeruginosa </a:t>
              </a:r>
              <a:r>
                <a:rPr lang="pt-PT" sz="1800" dirty="0">
                  <a:effectLst/>
                  <a:latin typeface="Times New Roman" panose="02020603050405020304" pitchFamily="18" charset="0"/>
                  <a:ea typeface="Times New Roman" panose="02020603050405020304" pitchFamily="18" charset="0"/>
                </a:rPr>
                <a:t>(ATCC 9027</a:t>
              </a:r>
              <a:r>
                <a:rPr lang="pt-PT" dirty="0">
                  <a:latin typeface="Times New Roman" panose="02020603050405020304" pitchFamily="18" charset="0"/>
                  <a:ea typeface="Times New Roman" panose="02020603050405020304" pitchFamily="18" charset="0"/>
                </a:rPr>
                <a:t>)</a:t>
              </a:r>
            </a:p>
            <a:p>
              <a:r>
                <a:rPr lang="pt-PT" sz="1800" i="1" dirty="0">
                  <a:effectLst/>
                  <a:latin typeface="Times New Roman" panose="02020603050405020304" pitchFamily="18" charset="0"/>
                  <a:ea typeface="Times New Roman" panose="02020603050405020304" pitchFamily="18" charset="0"/>
                </a:rPr>
                <a:t>Candida</a:t>
              </a:r>
              <a:r>
                <a:rPr lang="pt-PT" sz="1800" i="1" spc="-10" dirty="0">
                  <a:effectLst/>
                  <a:latin typeface="Times New Roman" panose="02020603050405020304" pitchFamily="18" charset="0"/>
                  <a:ea typeface="Times New Roman" panose="02020603050405020304" pitchFamily="18" charset="0"/>
                </a:rPr>
                <a:t> </a:t>
              </a:r>
              <a:r>
                <a:rPr lang="pt-PT" sz="1800" i="1" dirty="0">
                  <a:effectLst/>
                  <a:latin typeface="Times New Roman" panose="02020603050405020304" pitchFamily="18" charset="0"/>
                  <a:ea typeface="Times New Roman" panose="02020603050405020304" pitchFamily="18" charset="0"/>
                </a:rPr>
                <a:t>albicans</a:t>
              </a:r>
              <a:r>
                <a:rPr lang="pt-PT" sz="1800" i="1" spc="-5" dirty="0">
                  <a:effectLst/>
                  <a:latin typeface="Times New Roman" panose="02020603050405020304" pitchFamily="18" charset="0"/>
                  <a:ea typeface="Times New Roman" panose="02020603050405020304" pitchFamily="18" charset="0"/>
                </a:rPr>
                <a:t> </a:t>
              </a:r>
              <a:r>
                <a:rPr lang="pt-PT" sz="1800" dirty="0">
                  <a:effectLst/>
                  <a:latin typeface="Times New Roman" panose="02020603050405020304" pitchFamily="18" charset="0"/>
                  <a:ea typeface="Times New Roman" panose="02020603050405020304" pitchFamily="18" charset="0"/>
                </a:rPr>
                <a:t>(ATCC</a:t>
              </a:r>
              <a:r>
                <a:rPr lang="pt-PT" sz="1800" spc="-5" dirty="0">
                  <a:effectLst/>
                  <a:latin typeface="Times New Roman" panose="02020603050405020304" pitchFamily="18" charset="0"/>
                  <a:ea typeface="Times New Roman" panose="02020603050405020304" pitchFamily="18" charset="0"/>
                </a:rPr>
                <a:t> </a:t>
              </a:r>
              <a:r>
                <a:rPr lang="pt-PT" sz="1800" dirty="0">
                  <a:effectLst/>
                  <a:latin typeface="Times New Roman" panose="02020603050405020304" pitchFamily="18" charset="0"/>
                  <a:ea typeface="Times New Roman" panose="02020603050405020304" pitchFamily="18" charset="0"/>
                </a:rPr>
                <a:t>10231)</a:t>
              </a:r>
            </a:p>
          </p:txBody>
        </p:sp>
        <p:sp>
          <p:nvSpPr>
            <p:cNvPr id="21" name="CuadroTexto 20">
              <a:extLst>
                <a:ext uri="{FF2B5EF4-FFF2-40B4-BE49-F238E27FC236}">
                  <a16:creationId xmlns:a16="http://schemas.microsoft.com/office/drawing/2014/main" id="{DFDE0554-7649-44FE-829B-2EBB86078FA0}"/>
                </a:ext>
              </a:extLst>
            </p:cNvPr>
            <p:cNvSpPr txBox="1"/>
            <p:nvPr/>
          </p:nvSpPr>
          <p:spPr>
            <a:xfrm>
              <a:off x="1705543" y="2622337"/>
              <a:ext cx="2026389" cy="369332"/>
            </a:xfrm>
            <a:prstGeom prst="rect">
              <a:avLst/>
            </a:prstGeom>
            <a:noFill/>
          </p:spPr>
          <p:txBody>
            <a:bodyPr wrap="none" rtlCol="0">
              <a:spAutoFit/>
            </a:bodyPr>
            <a:lstStyle/>
            <a:p>
              <a:r>
                <a:rPr lang="en-US" b="1" dirty="0"/>
                <a:t>Formulation design</a:t>
              </a:r>
              <a:endParaRPr lang="es-EC" b="1" dirty="0"/>
            </a:p>
          </p:txBody>
        </p:sp>
        <p:cxnSp>
          <p:nvCxnSpPr>
            <p:cNvPr id="25" name="Conector recto de flecha 24">
              <a:extLst>
                <a:ext uri="{FF2B5EF4-FFF2-40B4-BE49-F238E27FC236}">
                  <a16:creationId xmlns:a16="http://schemas.microsoft.com/office/drawing/2014/main" id="{405C6B5D-CEB0-4D17-B3B4-EDFAB198C5D0}"/>
                </a:ext>
              </a:extLst>
            </p:cNvPr>
            <p:cNvCxnSpPr>
              <a:cxnSpLocks/>
              <a:stCxn id="17" idx="0"/>
            </p:cNvCxnSpPr>
            <p:nvPr/>
          </p:nvCxnSpPr>
          <p:spPr>
            <a:xfrm flipV="1">
              <a:off x="2780978" y="2939589"/>
              <a:ext cx="0" cy="48941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CuadroTexto 25">
              <a:extLst>
                <a:ext uri="{FF2B5EF4-FFF2-40B4-BE49-F238E27FC236}">
                  <a16:creationId xmlns:a16="http://schemas.microsoft.com/office/drawing/2014/main" id="{FAE28B45-E970-4F3C-BD4F-37B26A544736}"/>
                </a:ext>
              </a:extLst>
            </p:cNvPr>
            <p:cNvSpPr txBox="1"/>
            <p:nvPr/>
          </p:nvSpPr>
          <p:spPr>
            <a:xfrm>
              <a:off x="9583319" y="2488961"/>
              <a:ext cx="2302618" cy="923330"/>
            </a:xfrm>
            <a:prstGeom prst="rect">
              <a:avLst/>
            </a:prstGeom>
            <a:noFill/>
          </p:spPr>
          <p:txBody>
            <a:bodyPr wrap="square" rtlCol="0">
              <a:spAutoFit/>
            </a:bodyPr>
            <a:lstStyle/>
            <a:p>
              <a:pPr algn="ctr"/>
              <a:r>
                <a:rPr lang="en-US" b="1" dirty="0"/>
                <a:t>Green synthesis of major </a:t>
              </a:r>
            </a:p>
            <a:p>
              <a:pPr algn="ctr"/>
              <a:r>
                <a:rPr lang="en-US" b="1" dirty="0"/>
                <a:t>components</a:t>
              </a:r>
              <a:endParaRPr lang="es-EC" b="1" dirty="0"/>
            </a:p>
          </p:txBody>
        </p:sp>
        <p:cxnSp>
          <p:nvCxnSpPr>
            <p:cNvPr id="28" name="Conector recto de flecha 27">
              <a:extLst>
                <a:ext uri="{FF2B5EF4-FFF2-40B4-BE49-F238E27FC236}">
                  <a16:creationId xmlns:a16="http://schemas.microsoft.com/office/drawing/2014/main" id="{71A73D3A-ECFA-4BED-9DC9-5B13E79455EA}"/>
                </a:ext>
              </a:extLst>
            </p:cNvPr>
            <p:cNvCxnSpPr>
              <a:cxnSpLocks/>
            </p:cNvCxnSpPr>
            <p:nvPr/>
          </p:nvCxnSpPr>
          <p:spPr>
            <a:xfrm flipV="1">
              <a:off x="10018992" y="2921950"/>
              <a:ext cx="0" cy="48941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Rectángulo: esquinas redondeadas 31">
              <a:extLst>
                <a:ext uri="{FF2B5EF4-FFF2-40B4-BE49-F238E27FC236}">
                  <a16:creationId xmlns:a16="http://schemas.microsoft.com/office/drawing/2014/main" id="{0B2E49BA-C394-4092-886E-DAF7B0B9B212}"/>
                </a:ext>
              </a:extLst>
            </p:cNvPr>
            <p:cNvSpPr/>
            <p:nvPr/>
          </p:nvSpPr>
          <p:spPr>
            <a:xfrm>
              <a:off x="3289966" y="5471185"/>
              <a:ext cx="3175869" cy="111249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0" name="CuadroTexto 29">
              <a:extLst>
                <a:ext uri="{FF2B5EF4-FFF2-40B4-BE49-F238E27FC236}">
                  <a16:creationId xmlns:a16="http://schemas.microsoft.com/office/drawing/2014/main" id="{13C77373-C952-441F-8775-203FD336E81F}"/>
                </a:ext>
              </a:extLst>
            </p:cNvPr>
            <p:cNvSpPr txBox="1"/>
            <p:nvPr/>
          </p:nvSpPr>
          <p:spPr>
            <a:xfrm>
              <a:off x="3289967" y="5471185"/>
              <a:ext cx="3175870" cy="923330"/>
            </a:xfrm>
            <a:prstGeom prst="rect">
              <a:avLst/>
            </a:prstGeom>
            <a:noFill/>
          </p:spPr>
          <p:txBody>
            <a:bodyPr wrap="none" rtlCol="0">
              <a:spAutoFit/>
            </a:bodyPr>
            <a:lstStyle/>
            <a:p>
              <a:pPr algn="ctr"/>
              <a:r>
                <a:rPr lang="en-US" b="1" dirty="0"/>
                <a:t>Other potential targets</a:t>
              </a:r>
            </a:p>
            <a:p>
              <a:pPr algn="ctr"/>
              <a:r>
                <a:rPr lang="en-US" b="1" dirty="0"/>
                <a:t>and biological activity tests</a:t>
              </a:r>
            </a:p>
            <a:p>
              <a:pPr algn="ctr"/>
              <a:r>
                <a:rPr lang="en-US" b="1" i="1" dirty="0"/>
                <a:t>Atta, Aedes</a:t>
              </a:r>
              <a:r>
                <a:rPr lang="en-US" b="1" dirty="0"/>
                <a:t>, Aphids, Hemiptera</a:t>
              </a:r>
              <a:endParaRPr lang="es-EC" b="1" dirty="0"/>
            </a:p>
          </p:txBody>
        </p:sp>
        <p:sp>
          <p:nvSpPr>
            <p:cNvPr id="35" name="Rectángulo: esquinas redondeadas 34">
              <a:extLst>
                <a:ext uri="{FF2B5EF4-FFF2-40B4-BE49-F238E27FC236}">
                  <a16:creationId xmlns:a16="http://schemas.microsoft.com/office/drawing/2014/main" id="{8A44E5F5-2AAE-4B37-B031-B1135F375E8F}"/>
                </a:ext>
              </a:extLst>
            </p:cNvPr>
            <p:cNvSpPr/>
            <p:nvPr/>
          </p:nvSpPr>
          <p:spPr>
            <a:xfrm>
              <a:off x="6613731" y="5471185"/>
              <a:ext cx="3170743" cy="111249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1" name="CuadroTexto 30">
              <a:extLst>
                <a:ext uri="{FF2B5EF4-FFF2-40B4-BE49-F238E27FC236}">
                  <a16:creationId xmlns:a16="http://schemas.microsoft.com/office/drawing/2014/main" id="{243C735B-473D-4C3F-90B0-8693638B9107}"/>
                </a:ext>
              </a:extLst>
            </p:cNvPr>
            <p:cNvSpPr txBox="1"/>
            <p:nvPr/>
          </p:nvSpPr>
          <p:spPr>
            <a:xfrm>
              <a:off x="6548891" y="5500538"/>
              <a:ext cx="3235583" cy="923330"/>
            </a:xfrm>
            <a:prstGeom prst="rect">
              <a:avLst/>
            </a:prstGeom>
            <a:noFill/>
          </p:spPr>
          <p:txBody>
            <a:bodyPr wrap="square" rtlCol="0">
              <a:spAutoFit/>
            </a:bodyPr>
            <a:lstStyle/>
            <a:p>
              <a:pPr algn="ctr"/>
              <a:r>
                <a:rPr lang="en-US" b="1" dirty="0"/>
                <a:t>Preparation of new Derivatives </a:t>
              </a:r>
              <a:r>
                <a:rPr lang="en-US" b="1" i="1" dirty="0"/>
                <a:t>Via</a:t>
              </a:r>
              <a:r>
                <a:rPr lang="en-US" b="1" dirty="0"/>
                <a:t> eco-sustainable synthetic protocols</a:t>
              </a:r>
              <a:endParaRPr lang="es-EC" b="1" dirty="0"/>
            </a:p>
          </p:txBody>
        </p:sp>
        <p:cxnSp>
          <p:nvCxnSpPr>
            <p:cNvPr id="34" name="Conector recto de flecha 33">
              <a:extLst>
                <a:ext uri="{FF2B5EF4-FFF2-40B4-BE49-F238E27FC236}">
                  <a16:creationId xmlns:a16="http://schemas.microsoft.com/office/drawing/2014/main" id="{C36454CB-8581-43B9-8844-D981917B760D}"/>
                </a:ext>
              </a:extLst>
            </p:cNvPr>
            <p:cNvCxnSpPr>
              <a:stCxn id="20" idx="2"/>
            </p:cNvCxnSpPr>
            <p:nvPr/>
          </p:nvCxnSpPr>
          <p:spPr>
            <a:xfrm>
              <a:off x="2753494" y="4906328"/>
              <a:ext cx="1635626" cy="56485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a:extLst>
                <a:ext uri="{FF2B5EF4-FFF2-40B4-BE49-F238E27FC236}">
                  <a16:creationId xmlns:a16="http://schemas.microsoft.com/office/drawing/2014/main" id="{7E6FB366-FFFB-4CC6-9F25-687C9ED2AB82}"/>
                </a:ext>
              </a:extLst>
            </p:cNvPr>
            <p:cNvCxnSpPr>
              <a:stCxn id="15" idx="2"/>
            </p:cNvCxnSpPr>
            <p:nvPr/>
          </p:nvCxnSpPr>
          <p:spPr>
            <a:xfrm flipH="1">
              <a:off x="8825648" y="4671980"/>
              <a:ext cx="1705408" cy="7992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CuadroTexto 37">
              <a:extLst>
                <a:ext uri="{FF2B5EF4-FFF2-40B4-BE49-F238E27FC236}">
                  <a16:creationId xmlns:a16="http://schemas.microsoft.com/office/drawing/2014/main" id="{5B2A403C-3C42-4A11-97FE-F00332A3C0F1}"/>
                </a:ext>
              </a:extLst>
            </p:cNvPr>
            <p:cNvSpPr txBox="1"/>
            <p:nvPr/>
          </p:nvSpPr>
          <p:spPr>
            <a:xfrm>
              <a:off x="4200319" y="2555184"/>
              <a:ext cx="1532792" cy="646331"/>
            </a:xfrm>
            <a:prstGeom prst="rect">
              <a:avLst/>
            </a:prstGeom>
            <a:noFill/>
          </p:spPr>
          <p:txBody>
            <a:bodyPr wrap="none" rtlCol="0">
              <a:spAutoFit/>
            </a:bodyPr>
            <a:lstStyle/>
            <a:p>
              <a:pPr algn="ctr"/>
              <a:r>
                <a:rPr lang="en-US" b="1" i="1" dirty="0" err="1"/>
                <a:t>Rhinocricus</a:t>
              </a:r>
              <a:r>
                <a:rPr lang="en-US" dirty="0"/>
                <a:t> </a:t>
              </a:r>
              <a:r>
                <a:rPr lang="en-US" dirty="0" err="1"/>
                <a:t>sp</a:t>
              </a:r>
              <a:endParaRPr lang="en-US" dirty="0"/>
            </a:p>
            <a:p>
              <a:pPr algn="ctr"/>
              <a:r>
                <a:rPr lang="en-US" dirty="0" err="1"/>
                <a:t>Banao</a:t>
              </a:r>
              <a:r>
                <a:rPr lang="en-US" dirty="0"/>
                <a:t>, Cuba</a:t>
              </a:r>
              <a:endParaRPr lang="es-EC" dirty="0"/>
            </a:p>
          </p:txBody>
        </p:sp>
        <p:pic>
          <p:nvPicPr>
            <p:cNvPr id="39" name="Imagen 38">
              <a:extLst>
                <a:ext uri="{FF2B5EF4-FFF2-40B4-BE49-F238E27FC236}">
                  <a16:creationId xmlns:a16="http://schemas.microsoft.com/office/drawing/2014/main" id="{846B5DC2-89FC-4F64-9C92-CEA7D96D66A3}"/>
                </a:ext>
              </a:extLst>
            </p:cNvPr>
            <p:cNvPicPr>
              <a:picLocks noChangeAspect="1"/>
            </p:cNvPicPr>
            <p:nvPr/>
          </p:nvPicPr>
          <p:blipFill>
            <a:blip r:embed="rId4"/>
            <a:stretch>
              <a:fillRect/>
            </a:stretch>
          </p:blipFill>
          <p:spPr>
            <a:xfrm>
              <a:off x="149735" y="145184"/>
              <a:ext cx="3934932" cy="2327309"/>
            </a:xfrm>
            <a:prstGeom prst="rect">
              <a:avLst/>
            </a:prstGeom>
          </p:spPr>
        </p:pic>
        <p:cxnSp>
          <p:nvCxnSpPr>
            <p:cNvPr id="42" name="Conector recto de flecha 41">
              <a:extLst>
                <a:ext uri="{FF2B5EF4-FFF2-40B4-BE49-F238E27FC236}">
                  <a16:creationId xmlns:a16="http://schemas.microsoft.com/office/drawing/2014/main" id="{4750D96F-831C-450A-A2A8-D226D6C36A7F}"/>
                </a:ext>
              </a:extLst>
            </p:cNvPr>
            <p:cNvCxnSpPr/>
            <p:nvPr/>
          </p:nvCxnSpPr>
          <p:spPr>
            <a:xfrm>
              <a:off x="2157144" y="1222522"/>
              <a:ext cx="223197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5" name="Imagen 44">
              <a:extLst>
                <a:ext uri="{FF2B5EF4-FFF2-40B4-BE49-F238E27FC236}">
                  <a16:creationId xmlns:a16="http://schemas.microsoft.com/office/drawing/2014/main" id="{E24F920F-D877-43B3-A511-483BB2C312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5672" y="87988"/>
              <a:ext cx="3059875" cy="2426872"/>
            </a:xfrm>
            <a:prstGeom prst="rect">
              <a:avLst/>
            </a:prstGeom>
          </p:spPr>
        </p:pic>
        <p:cxnSp>
          <p:nvCxnSpPr>
            <p:cNvPr id="47" name="Conector recto de flecha 46">
              <a:extLst>
                <a:ext uri="{FF2B5EF4-FFF2-40B4-BE49-F238E27FC236}">
                  <a16:creationId xmlns:a16="http://schemas.microsoft.com/office/drawing/2014/main" id="{176E4C9F-D633-4966-ABC0-69F6234F42E0}"/>
                </a:ext>
              </a:extLst>
            </p:cNvPr>
            <p:cNvCxnSpPr/>
            <p:nvPr/>
          </p:nvCxnSpPr>
          <p:spPr>
            <a:xfrm flipH="1" flipV="1">
              <a:off x="6548891" y="1214792"/>
              <a:ext cx="1975166" cy="773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ector: angular 50">
              <a:extLst>
                <a:ext uri="{FF2B5EF4-FFF2-40B4-BE49-F238E27FC236}">
                  <a16:creationId xmlns:a16="http://schemas.microsoft.com/office/drawing/2014/main" id="{8F9ABEB9-52D4-4C53-80DF-CC8217060351}"/>
                </a:ext>
              </a:extLst>
            </p:cNvPr>
            <p:cNvCxnSpPr>
              <a:cxnSpLocks/>
              <a:stCxn id="31" idx="0"/>
            </p:cNvCxnSpPr>
            <p:nvPr/>
          </p:nvCxnSpPr>
          <p:spPr>
            <a:xfrm rot="16200000" flipV="1">
              <a:off x="6498055" y="3831910"/>
              <a:ext cx="657608" cy="2679648"/>
            </a:xfrm>
            <a:prstGeom prst="bentConnector2">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Conector recto 54">
              <a:extLst>
                <a:ext uri="{FF2B5EF4-FFF2-40B4-BE49-F238E27FC236}">
                  <a16:creationId xmlns:a16="http://schemas.microsoft.com/office/drawing/2014/main" id="{01132FEA-21B6-4F9F-BD25-A45CB5CE04AB}"/>
                </a:ext>
              </a:extLst>
            </p:cNvPr>
            <p:cNvCxnSpPr>
              <a:cxnSpLocks/>
            </p:cNvCxnSpPr>
            <p:nvPr/>
          </p:nvCxnSpPr>
          <p:spPr>
            <a:xfrm>
              <a:off x="5487035" y="4842929"/>
              <a:ext cx="0" cy="6282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7875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6084E26-4698-4025-AAE5-85FA02BBC8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9523" y="4872677"/>
            <a:ext cx="9272953" cy="1985323"/>
          </a:xfrm>
          <a:prstGeom prst="rect">
            <a:avLst/>
          </a:prstGeom>
        </p:spPr>
      </p:pic>
      <p:pic>
        <p:nvPicPr>
          <p:cNvPr id="3" name="Imagen 2">
            <a:extLst>
              <a:ext uri="{FF2B5EF4-FFF2-40B4-BE49-F238E27FC236}">
                <a16:creationId xmlns:a16="http://schemas.microsoft.com/office/drawing/2014/main" id="{63DB8125-63D8-471F-81F5-6D837BAADF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6832" y="679940"/>
            <a:ext cx="7804120" cy="3631230"/>
          </a:xfrm>
          <a:prstGeom prst="rect">
            <a:avLst/>
          </a:prstGeom>
          <a:noFill/>
        </p:spPr>
      </p:pic>
      <p:pic>
        <p:nvPicPr>
          <p:cNvPr id="4" name="Imagen 3">
            <a:extLst>
              <a:ext uri="{FF2B5EF4-FFF2-40B4-BE49-F238E27FC236}">
                <a16:creationId xmlns:a16="http://schemas.microsoft.com/office/drawing/2014/main" id="{96419E8C-67DD-4AC0-AAC3-EC0B4C62E00A}"/>
              </a:ext>
            </a:extLst>
          </p:cNvPr>
          <p:cNvPicPr>
            <a:picLocks noChangeAspect="1"/>
          </p:cNvPicPr>
          <p:nvPr/>
        </p:nvPicPr>
        <p:blipFill>
          <a:blip r:embed="rId4"/>
          <a:stretch>
            <a:fillRect/>
          </a:stretch>
        </p:blipFill>
        <p:spPr>
          <a:xfrm>
            <a:off x="9986448" y="614691"/>
            <a:ext cx="1314598" cy="3840148"/>
          </a:xfrm>
          <a:prstGeom prst="rect">
            <a:avLst/>
          </a:prstGeom>
        </p:spPr>
      </p:pic>
    </p:spTree>
    <p:extLst>
      <p:ext uri="{BB962C8B-B14F-4D97-AF65-F5344CB8AC3E}">
        <p14:creationId xmlns:p14="http://schemas.microsoft.com/office/powerpoint/2010/main" val="553412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B34C498-7B57-471C-B633-0A19BEE5C31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7622" y="880306"/>
            <a:ext cx="10116755" cy="2378710"/>
          </a:xfrm>
          <a:prstGeom prst="rect">
            <a:avLst/>
          </a:prstGeom>
          <a:noFill/>
          <a:ln>
            <a:noFill/>
          </a:ln>
        </p:spPr>
      </p:pic>
      <p:sp>
        <p:nvSpPr>
          <p:cNvPr id="4" name="CuadroTexto 3">
            <a:extLst>
              <a:ext uri="{FF2B5EF4-FFF2-40B4-BE49-F238E27FC236}">
                <a16:creationId xmlns:a16="http://schemas.microsoft.com/office/drawing/2014/main" id="{DB1AAED3-A317-4BAE-AAF7-96525C05F53A}"/>
              </a:ext>
            </a:extLst>
          </p:cNvPr>
          <p:cNvSpPr txBox="1"/>
          <p:nvPr/>
        </p:nvSpPr>
        <p:spPr>
          <a:xfrm>
            <a:off x="1688123" y="222251"/>
            <a:ext cx="9577753" cy="369332"/>
          </a:xfrm>
          <a:prstGeom prst="rect">
            <a:avLst/>
          </a:prstGeom>
          <a:noFill/>
        </p:spPr>
        <p:txBody>
          <a:bodyPr wrap="square">
            <a:spAutoFit/>
          </a:bodyPr>
          <a:lstStyle/>
          <a:p>
            <a:r>
              <a:rPr lang="en-US" sz="18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Antibacterial activity of defensive secretion of </a:t>
            </a:r>
            <a:r>
              <a:rPr lang="en-US" sz="1800" b="1" i="1"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Rhinocricus</a:t>
            </a:r>
            <a:r>
              <a:rPr lang="en-US" sz="18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800" b="1"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sp</a:t>
            </a:r>
            <a:r>
              <a:rPr lang="en-US" sz="18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from </a:t>
            </a:r>
            <a:r>
              <a:rPr lang="en-US" sz="18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Banao</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Forest, Cuba</a:t>
            </a:r>
            <a:r>
              <a:rPr lang="en-US" sz="18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endParaRPr lang="es-EC" dirty="0"/>
          </a:p>
        </p:txBody>
      </p:sp>
      <p:sp>
        <p:nvSpPr>
          <p:cNvPr id="6" name="CuadroTexto 5">
            <a:extLst>
              <a:ext uri="{FF2B5EF4-FFF2-40B4-BE49-F238E27FC236}">
                <a16:creationId xmlns:a16="http://schemas.microsoft.com/office/drawing/2014/main" id="{EB4609BD-26DD-4806-8894-CAC0CE510970}"/>
              </a:ext>
            </a:extLst>
          </p:cNvPr>
          <p:cNvSpPr txBox="1"/>
          <p:nvPr/>
        </p:nvSpPr>
        <p:spPr>
          <a:xfrm>
            <a:off x="1676400" y="2889684"/>
            <a:ext cx="10515600" cy="369332"/>
          </a:xfrm>
          <a:prstGeom prst="rect">
            <a:avLst/>
          </a:prstGeom>
          <a:noFill/>
        </p:spPr>
        <p:txBody>
          <a:bodyPr wrap="square">
            <a:spAutoFit/>
          </a:bodyPr>
          <a:lstStyle/>
          <a:p>
            <a:r>
              <a:rPr lang="en-US" sz="18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Antifungal activity of defensive secretion of </a:t>
            </a:r>
            <a:r>
              <a:rPr lang="en-US" sz="1800" b="1" i="1"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Rhinocricus</a:t>
            </a:r>
            <a:r>
              <a:rPr lang="en-US" sz="18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800" b="1"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sp</a:t>
            </a:r>
            <a:r>
              <a:rPr lang="en-US" sz="18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from </a:t>
            </a:r>
            <a:r>
              <a:rPr lang="en-US" sz="18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Banao</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Forest, Cuba</a:t>
            </a:r>
            <a:endParaRPr lang="es-EC" dirty="0"/>
          </a:p>
        </p:txBody>
      </p:sp>
      <p:graphicFrame>
        <p:nvGraphicFramePr>
          <p:cNvPr id="9" name="Tabla 8">
            <a:extLst>
              <a:ext uri="{FF2B5EF4-FFF2-40B4-BE49-F238E27FC236}">
                <a16:creationId xmlns:a16="http://schemas.microsoft.com/office/drawing/2014/main" id="{229F4E66-E08C-4A2B-9424-A77081275A9E}"/>
              </a:ext>
            </a:extLst>
          </p:cNvPr>
          <p:cNvGraphicFramePr>
            <a:graphicFrameLocks noGrp="1"/>
          </p:cNvGraphicFramePr>
          <p:nvPr>
            <p:extLst>
              <p:ext uri="{D42A27DB-BD31-4B8C-83A1-F6EECF244321}">
                <p14:modId xmlns:p14="http://schemas.microsoft.com/office/powerpoint/2010/main" val="2063784286"/>
              </p:ext>
            </p:extLst>
          </p:nvPr>
        </p:nvGraphicFramePr>
        <p:xfrm>
          <a:off x="3305908" y="3429000"/>
          <a:ext cx="5005754" cy="2901462"/>
        </p:xfrm>
        <a:graphic>
          <a:graphicData uri="http://schemas.openxmlformats.org/drawingml/2006/table">
            <a:tbl>
              <a:tblPr firstRow="1" firstCol="1" lastRow="1" lastCol="1" bandRow="1" bandCol="1"/>
              <a:tblGrid>
                <a:gridCol w="2747518">
                  <a:extLst>
                    <a:ext uri="{9D8B030D-6E8A-4147-A177-3AD203B41FA5}">
                      <a16:colId xmlns:a16="http://schemas.microsoft.com/office/drawing/2014/main" val="3661126556"/>
                    </a:ext>
                  </a:extLst>
                </a:gridCol>
                <a:gridCol w="1129118">
                  <a:extLst>
                    <a:ext uri="{9D8B030D-6E8A-4147-A177-3AD203B41FA5}">
                      <a16:colId xmlns:a16="http://schemas.microsoft.com/office/drawing/2014/main" val="2394656107"/>
                    </a:ext>
                  </a:extLst>
                </a:gridCol>
                <a:gridCol w="1129118">
                  <a:extLst>
                    <a:ext uri="{9D8B030D-6E8A-4147-A177-3AD203B41FA5}">
                      <a16:colId xmlns:a16="http://schemas.microsoft.com/office/drawing/2014/main" val="2225410005"/>
                    </a:ext>
                  </a:extLst>
                </a:gridCol>
              </a:tblGrid>
              <a:tr h="598999">
                <a:tc>
                  <a:txBody>
                    <a:bodyPr/>
                    <a:lstStyle/>
                    <a:p>
                      <a:pPr marL="606425" marR="598170" algn="ctr">
                        <a:spcBef>
                          <a:spcPts val="185"/>
                        </a:spcBef>
                        <a:spcAft>
                          <a:spcPts val="0"/>
                        </a:spcAft>
                      </a:pPr>
                      <a:r>
                        <a:rPr lang="pt-PT" sz="1100" dirty="0">
                          <a:effectLst/>
                          <a:latin typeface="Times New Roman" panose="02020603050405020304" pitchFamily="18" charset="0"/>
                          <a:ea typeface="Times New Roman" panose="02020603050405020304" pitchFamily="18" charset="0"/>
                          <a:cs typeface="Arial" panose="020B0604020202020204" pitchFamily="34" charset="0"/>
                        </a:rPr>
                        <a:t>Taxa</a:t>
                      </a:r>
                      <a:endParaRPr lang="es-EC"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a:noFill/>
                    </a:lnL>
                    <a:lnR w="12700" cap="flat" cmpd="sng"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127000" algn="l">
                        <a:spcBef>
                          <a:spcPts val="185"/>
                        </a:spcBef>
                        <a:spcAft>
                          <a:spcPts val="0"/>
                        </a:spcAft>
                      </a:pPr>
                      <a:r>
                        <a:rPr lang="pt-PT" sz="1100" i="1" dirty="0">
                          <a:effectLst/>
                          <a:latin typeface="Times New Roman" panose="02020603050405020304" pitchFamily="18" charset="0"/>
                          <a:ea typeface="Times New Roman" panose="02020603050405020304" pitchFamily="18" charset="0"/>
                          <a:cs typeface="Arial" panose="020B0604020202020204" pitchFamily="34" charset="0"/>
                        </a:rPr>
                        <a:t>C. albicans</a:t>
                      </a:r>
                      <a:r>
                        <a:rPr lang="pt-PT" sz="1100" i="1" spc="-10" dirty="0">
                          <a:effectLst/>
                          <a:latin typeface="Times New Roman" panose="02020603050405020304" pitchFamily="18" charset="0"/>
                          <a:ea typeface="Times New Roman" panose="02020603050405020304" pitchFamily="18" charset="0"/>
                          <a:cs typeface="Arial" panose="020B0604020202020204" pitchFamily="34" charset="0"/>
                        </a:rPr>
                        <a:t> </a:t>
                      </a:r>
                      <a:r>
                        <a:rPr lang="pt-PT" sz="1100" dirty="0">
                          <a:effectLst/>
                          <a:latin typeface="Times New Roman" panose="02020603050405020304" pitchFamily="18" charset="0"/>
                          <a:ea typeface="Times New Roman" panose="02020603050405020304" pitchFamily="18" charset="0"/>
                          <a:cs typeface="Arial" panose="020B0604020202020204" pitchFamily="34" charset="0"/>
                        </a:rPr>
                        <a:t>(nL/mL)</a:t>
                      </a:r>
                      <a:endParaRPr lang="es-EC"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a:noFill/>
                    </a:lnR>
                    <a:lnT w="127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3495338645"/>
                  </a:ext>
                </a:extLst>
              </a:tr>
              <a:tr h="669153">
                <a:tc rowSpan="2">
                  <a:txBody>
                    <a:bodyPr/>
                    <a:lstStyle/>
                    <a:p>
                      <a:pPr algn="ctr">
                        <a:lnSpc>
                          <a:spcPts val="1300"/>
                        </a:lnSpc>
                      </a:pPr>
                      <a:r>
                        <a:rPr lang="en-US" sz="1000" i="1" dirty="0" err="1">
                          <a:solidFill>
                            <a:srgbClr val="000000"/>
                          </a:solidFill>
                          <a:effectLst/>
                          <a:latin typeface="PalatinoLinotype"/>
                          <a:ea typeface="Calibri" panose="020F0502020204030204" pitchFamily="34" charset="0"/>
                          <a:cs typeface="Arial" panose="020B0604020202020204" pitchFamily="34" charset="0"/>
                        </a:rPr>
                        <a:t>Rhinocricus</a:t>
                      </a:r>
                      <a:r>
                        <a:rPr lang="en-US" sz="1000" dirty="0">
                          <a:solidFill>
                            <a:srgbClr val="000000"/>
                          </a:solidFill>
                          <a:effectLst/>
                          <a:latin typeface="PalatinoLinotype"/>
                          <a:ea typeface="Calibri" panose="020F0502020204030204" pitchFamily="34" charset="0"/>
                          <a:cs typeface="Arial" panose="020B0604020202020204" pitchFamily="34" charset="0"/>
                        </a:rPr>
                        <a:t> sp.</a:t>
                      </a:r>
                      <a:endParaRPr lang="es-EC"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algn="ctr">
                        <a:lnSpc>
                          <a:spcPts val="1300"/>
                        </a:lnSpc>
                      </a:pPr>
                      <a:r>
                        <a:rPr lang="en-US" sz="1000" dirty="0">
                          <a:solidFill>
                            <a:srgbClr val="000000"/>
                          </a:solidFill>
                          <a:effectLst/>
                          <a:latin typeface="PalatinoLinotype"/>
                          <a:ea typeface="Calibri" panose="020F0502020204030204" pitchFamily="34" charset="0"/>
                          <a:cs typeface="Arial" panose="020B0604020202020204" pitchFamily="34" charset="0"/>
                        </a:rPr>
                        <a:t>(Diplopoda, </a:t>
                      </a:r>
                      <a:r>
                        <a:rPr lang="en-US" sz="1000" dirty="0" err="1">
                          <a:solidFill>
                            <a:srgbClr val="000000"/>
                          </a:solidFill>
                          <a:effectLst/>
                          <a:latin typeface="PalatinoLinotype"/>
                          <a:ea typeface="Calibri" panose="020F0502020204030204" pitchFamily="34" charset="0"/>
                          <a:cs typeface="Arial" panose="020B0604020202020204" pitchFamily="34" charset="0"/>
                        </a:rPr>
                        <a:t>Spirobolida</a:t>
                      </a:r>
                      <a:r>
                        <a:rPr lang="en-US" sz="1000" dirty="0">
                          <a:solidFill>
                            <a:srgbClr val="000000"/>
                          </a:solidFill>
                          <a:effectLst/>
                          <a:latin typeface="PalatinoLinotype"/>
                          <a:ea typeface="Calibri" panose="020F0502020204030204" pitchFamily="34" charset="0"/>
                          <a:cs typeface="Arial" panose="020B0604020202020204" pitchFamily="34" charset="0"/>
                        </a:rPr>
                        <a:t>)</a:t>
                      </a:r>
                      <a:endParaRPr lang="es-EC"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algn="ctr">
                        <a:lnSpc>
                          <a:spcPts val="1300"/>
                        </a:lnSpc>
                      </a:pPr>
                      <a:r>
                        <a:rPr lang="en-US" sz="1000" dirty="0" err="1">
                          <a:solidFill>
                            <a:srgbClr val="000000"/>
                          </a:solidFill>
                          <a:effectLst/>
                          <a:latin typeface="PalatinoLinotype"/>
                          <a:ea typeface="Calibri" panose="020F0502020204030204" pitchFamily="34" charset="0"/>
                          <a:cs typeface="Arial" panose="020B0604020202020204" pitchFamily="34" charset="0"/>
                        </a:rPr>
                        <a:t>Banao</a:t>
                      </a:r>
                      <a:r>
                        <a:rPr lang="en-US" sz="1000" dirty="0">
                          <a:solidFill>
                            <a:srgbClr val="000000"/>
                          </a:solidFill>
                          <a:effectLst/>
                          <a:latin typeface="PalatinoLinotype"/>
                          <a:ea typeface="Calibri" panose="020F0502020204030204" pitchFamily="34" charset="0"/>
                          <a:cs typeface="Arial" panose="020B0604020202020204" pitchFamily="34" charset="0"/>
                        </a:rPr>
                        <a:t> Forest</a:t>
                      </a:r>
                      <a:endParaRPr lang="es-EC"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algn="ctr">
                        <a:lnSpc>
                          <a:spcPts val="1300"/>
                        </a:lnSpc>
                      </a:pPr>
                      <a:r>
                        <a:rPr lang="en-US" sz="9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(-79.5686 W; 21.8286 N)</a:t>
                      </a:r>
                      <a:endParaRPr lang="es-EC"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algn="ctr"/>
                      <a:r>
                        <a:rPr lang="en-US" sz="1000" dirty="0">
                          <a:solidFill>
                            <a:srgbClr val="000000"/>
                          </a:solidFill>
                          <a:effectLst/>
                          <a:latin typeface="PalatinoLinotype"/>
                          <a:ea typeface="Times New Roman" panose="02020603050405020304" pitchFamily="18" charset="0"/>
                          <a:cs typeface="Arial" panose="020B0604020202020204" pitchFamily="34" charset="0"/>
                        </a:rPr>
                        <a:t>Cuban archipelago</a:t>
                      </a:r>
                      <a:endParaRPr lang="es-EC"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8740" marR="74295" algn="ctr">
                        <a:lnSpc>
                          <a:spcPts val="1180"/>
                        </a:lnSpc>
                        <a:spcBef>
                          <a:spcPts val="585"/>
                        </a:spcBef>
                        <a:spcAft>
                          <a:spcPts val="0"/>
                        </a:spcAft>
                      </a:pPr>
                      <a:r>
                        <a:rPr lang="pt-PT" sz="1100" dirty="0">
                          <a:effectLst/>
                          <a:latin typeface="Times New Roman" panose="02020603050405020304" pitchFamily="18" charset="0"/>
                          <a:ea typeface="Times New Roman" panose="02020603050405020304" pitchFamily="18" charset="0"/>
                          <a:cs typeface="Arial" panose="020B0604020202020204" pitchFamily="34" charset="0"/>
                        </a:rPr>
                        <a:t>MIC</a:t>
                      </a:r>
                      <a:r>
                        <a:rPr lang="pt-PT" sz="1100" baseline="30000" dirty="0">
                          <a:effectLst/>
                          <a:latin typeface="Times New Roman" panose="02020603050405020304" pitchFamily="18" charset="0"/>
                          <a:ea typeface="Times New Roman" panose="02020603050405020304" pitchFamily="18" charset="0"/>
                          <a:cs typeface="Arial" panose="020B0604020202020204" pitchFamily="34" charset="0"/>
                        </a:rPr>
                        <a:t>*</a:t>
                      </a:r>
                      <a:endParaRPr lang="es-EC"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9375" marR="77470" algn="ctr">
                        <a:lnSpc>
                          <a:spcPts val="1180"/>
                        </a:lnSpc>
                        <a:spcBef>
                          <a:spcPts val="585"/>
                        </a:spcBef>
                        <a:spcAft>
                          <a:spcPts val="0"/>
                        </a:spcAft>
                      </a:pPr>
                      <a:r>
                        <a:rPr lang="pt-PT" sz="1100">
                          <a:effectLst/>
                          <a:latin typeface="Times New Roman" panose="02020603050405020304" pitchFamily="18" charset="0"/>
                          <a:ea typeface="Times New Roman" panose="02020603050405020304" pitchFamily="18" charset="0"/>
                          <a:cs typeface="Arial" panose="020B0604020202020204" pitchFamily="34" charset="0"/>
                        </a:rPr>
                        <a:t>MFC</a:t>
                      </a:r>
                      <a:r>
                        <a:rPr lang="pt-PT" sz="1100" baseline="30000">
                          <a:effectLst/>
                          <a:latin typeface="Times New Roman" panose="02020603050405020304" pitchFamily="18" charset="0"/>
                          <a:ea typeface="Times New Roman" panose="02020603050405020304" pitchFamily="18" charset="0"/>
                          <a:cs typeface="Arial" panose="020B0604020202020204" pitchFamily="34" charset="0"/>
                        </a:rPr>
                        <a:t>*</a:t>
                      </a:r>
                      <a:endParaRPr lang="es-EC" sz="11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7841314"/>
                  </a:ext>
                </a:extLst>
              </a:tr>
              <a:tr h="1633310">
                <a:tc vMerge="1">
                  <a:txBody>
                    <a:bodyPr/>
                    <a:lstStyle/>
                    <a:p>
                      <a:endParaRPr lang="es-EC"/>
                    </a:p>
                  </a:txBody>
                  <a:tcPr/>
                </a:tc>
                <a:tc>
                  <a:txBody>
                    <a:bodyPr/>
                    <a:lstStyle/>
                    <a:p>
                      <a:pPr marL="81915" marR="74295" algn="ctr">
                        <a:spcBef>
                          <a:spcPts val="585"/>
                        </a:spcBef>
                        <a:spcAft>
                          <a:spcPts val="0"/>
                        </a:spcAft>
                      </a:pPr>
                      <a:r>
                        <a:rPr lang="pt-PT" sz="1100" dirty="0">
                          <a:effectLst/>
                          <a:latin typeface="Times New Roman" panose="02020603050405020304" pitchFamily="18" charset="0"/>
                          <a:ea typeface="Times New Roman" panose="02020603050405020304" pitchFamily="18" charset="0"/>
                          <a:cs typeface="Arial" panose="020B0604020202020204" pitchFamily="34" charset="0"/>
                        </a:rPr>
                        <a:t>&gt;</a:t>
                      </a:r>
                      <a:r>
                        <a:rPr lang="pt-PT" sz="1100" spc="-5" dirty="0">
                          <a:effectLst/>
                          <a:latin typeface="Times New Roman" panose="02020603050405020304" pitchFamily="18" charset="0"/>
                          <a:ea typeface="Times New Roman" panose="02020603050405020304" pitchFamily="18" charset="0"/>
                          <a:cs typeface="Arial" panose="020B0604020202020204" pitchFamily="34" charset="0"/>
                        </a:rPr>
                        <a:t> </a:t>
                      </a:r>
                      <a:r>
                        <a:rPr lang="pt-PT" sz="1100" dirty="0">
                          <a:effectLst/>
                          <a:latin typeface="Times New Roman" panose="02020603050405020304" pitchFamily="18" charset="0"/>
                          <a:ea typeface="Times New Roman" panose="02020603050405020304" pitchFamily="18" charset="0"/>
                          <a:cs typeface="Arial" panose="020B0604020202020204" pitchFamily="34" charset="0"/>
                        </a:rPr>
                        <a:t>4000,5</a:t>
                      </a:r>
                      <a:endParaRPr lang="es-EC"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645" marR="77470" algn="ctr">
                        <a:spcBef>
                          <a:spcPts val="585"/>
                        </a:spcBef>
                        <a:spcAft>
                          <a:spcPts val="0"/>
                        </a:spcAft>
                      </a:pPr>
                      <a:r>
                        <a:rPr lang="pt-PT" sz="1100" dirty="0">
                          <a:effectLst/>
                          <a:latin typeface="Times New Roman" panose="02020603050405020304" pitchFamily="18" charset="0"/>
                          <a:ea typeface="Times New Roman" panose="02020603050405020304" pitchFamily="18" charset="0"/>
                          <a:cs typeface="Arial" panose="020B0604020202020204" pitchFamily="34" charset="0"/>
                        </a:rPr>
                        <a:t>&gt;</a:t>
                      </a:r>
                      <a:r>
                        <a:rPr lang="pt-PT" sz="1100" spc="-5" dirty="0">
                          <a:effectLst/>
                          <a:latin typeface="Times New Roman" panose="02020603050405020304" pitchFamily="18" charset="0"/>
                          <a:ea typeface="Times New Roman" panose="02020603050405020304" pitchFamily="18" charset="0"/>
                          <a:cs typeface="Arial" panose="020B0604020202020204" pitchFamily="34" charset="0"/>
                        </a:rPr>
                        <a:t> </a:t>
                      </a:r>
                      <a:r>
                        <a:rPr lang="pt-PT" sz="1100" dirty="0">
                          <a:effectLst/>
                          <a:latin typeface="Times New Roman" panose="02020603050405020304" pitchFamily="18" charset="0"/>
                          <a:ea typeface="Times New Roman" panose="02020603050405020304" pitchFamily="18" charset="0"/>
                          <a:cs typeface="Arial" panose="020B0604020202020204" pitchFamily="34" charset="0"/>
                        </a:rPr>
                        <a:t>4000,5</a:t>
                      </a:r>
                      <a:endParaRPr lang="es-EC"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1077287"/>
                  </a:ext>
                </a:extLst>
              </a:tr>
            </a:tbl>
          </a:graphicData>
        </a:graphic>
      </p:graphicFrame>
    </p:spTree>
    <p:extLst>
      <p:ext uri="{BB962C8B-B14F-4D97-AF65-F5344CB8AC3E}">
        <p14:creationId xmlns:p14="http://schemas.microsoft.com/office/powerpoint/2010/main" val="2938283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BE297ED-5033-4BF4-AC7F-E989D9F3CE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9523" y="4872677"/>
            <a:ext cx="9272953" cy="1985323"/>
          </a:xfrm>
          <a:prstGeom prst="rect">
            <a:avLst/>
          </a:prstGeom>
        </p:spPr>
      </p:pic>
      <p:sp>
        <p:nvSpPr>
          <p:cNvPr id="4" name="CuadroTexto 3">
            <a:extLst>
              <a:ext uri="{FF2B5EF4-FFF2-40B4-BE49-F238E27FC236}">
                <a16:creationId xmlns:a16="http://schemas.microsoft.com/office/drawing/2014/main" id="{706948D0-4238-4072-BA03-A65D1AC79B1D}"/>
              </a:ext>
            </a:extLst>
          </p:cNvPr>
          <p:cNvSpPr txBox="1"/>
          <p:nvPr/>
        </p:nvSpPr>
        <p:spPr>
          <a:xfrm>
            <a:off x="-961292" y="178879"/>
            <a:ext cx="12942277" cy="2460674"/>
          </a:xfrm>
          <a:prstGeom prst="rect">
            <a:avLst/>
          </a:prstGeom>
          <a:noFill/>
        </p:spPr>
        <p:txBody>
          <a:bodyPr wrap="square">
            <a:spAutoFit/>
          </a:bodyPr>
          <a:lstStyle/>
          <a:p>
            <a:pPr marL="1710690" indent="269875" algn="just">
              <a:lnSpc>
                <a:spcPct val="95000"/>
              </a:lnSpc>
              <a:spcBef>
                <a:spcPts val="1200"/>
              </a:spcBef>
              <a:spcAft>
                <a:spcPts val="300"/>
              </a:spcAft>
            </a:pPr>
            <a:r>
              <a:rPr lang="en-US" sz="18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 results presented in this study demonstrate that the complex poly-component mixture of </a:t>
            </a:r>
            <a:r>
              <a:rPr lang="en-US" sz="1800" b="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benzoquinonoids</a:t>
            </a:r>
            <a:r>
              <a:rPr lang="en-US" sz="18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(p-benzoquinones substituted and </a:t>
            </a:r>
            <a:r>
              <a:rPr lang="en-US" sz="1800" b="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hydroquinones</a:t>
            </a:r>
            <a:r>
              <a:rPr lang="en-US" sz="18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 and primary </a:t>
            </a:r>
            <a:r>
              <a:rPr lang="en-US" sz="1800" b="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alkylaromatic</a:t>
            </a:r>
            <a:r>
              <a:rPr lang="en-US" sz="18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amine) presents in the defensive secretion of </a:t>
            </a:r>
            <a:r>
              <a:rPr lang="en-US" sz="1800" b="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Rhinocricus</a:t>
            </a:r>
            <a:r>
              <a:rPr lang="en-US" sz="18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b="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sp</a:t>
            </a:r>
            <a:r>
              <a:rPr lang="en-US" sz="18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possess a potent antimicrobial activity for both Gram positive and negative bacteria and fungi. In general, the secreted </a:t>
            </a:r>
            <a:r>
              <a:rPr lang="en-US" sz="1800" b="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repugnatorial</a:t>
            </a:r>
            <a:r>
              <a:rPr lang="en-US" sz="18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fluid from </a:t>
            </a:r>
            <a:r>
              <a:rPr lang="en-US" sz="1800" b="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ozopores</a:t>
            </a:r>
            <a:r>
              <a:rPr lang="en-US" sz="18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of </a:t>
            </a:r>
            <a:r>
              <a:rPr lang="en-US" sz="1800" b="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Rhinocricus</a:t>
            </a:r>
            <a:r>
              <a:rPr lang="en-US" sz="18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b="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sp</a:t>
            </a:r>
            <a:r>
              <a:rPr lang="en-US" sz="18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showed a more pronounced toxicity against the Gram-positive bacterium </a:t>
            </a:r>
            <a:r>
              <a:rPr lang="en-US" sz="1800" b="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 aureus,</a:t>
            </a:r>
            <a:r>
              <a:rPr lang="en-US" sz="18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which was completely eliminated with a concentration of the defensive secretion in the order of parts per million (ppm). It is considered that most species with a </a:t>
            </a:r>
            <a:r>
              <a:rPr lang="en-US" sz="1800" b="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quinonic</a:t>
            </a:r>
            <a:r>
              <a:rPr lang="en-US" sz="18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-hydroquinone </a:t>
            </a:r>
            <a:r>
              <a:rPr lang="en-US" sz="1800" b="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chemoprofile</a:t>
            </a:r>
            <a:r>
              <a:rPr lang="en-US" sz="18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live in the soil and litter, where they are in direct contact with many pathogenic microorganisms and MIC values for benzoquinones are low and very effective at deterring microorganisms</a:t>
            </a:r>
            <a:endParaRPr lang="es-EC"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5" name="CuadroTexto 4">
            <a:extLst>
              <a:ext uri="{FF2B5EF4-FFF2-40B4-BE49-F238E27FC236}">
                <a16:creationId xmlns:a16="http://schemas.microsoft.com/office/drawing/2014/main" id="{6ECE80F0-9FCE-474C-9600-0450F251E8B2}"/>
              </a:ext>
            </a:extLst>
          </p:cNvPr>
          <p:cNvSpPr txBox="1"/>
          <p:nvPr/>
        </p:nvSpPr>
        <p:spPr>
          <a:xfrm>
            <a:off x="-961292" y="2724822"/>
            <a:ext cx="12942277" cy="1408078"/>
          </a:xfrm>
          <a:prstGeom prst="rect">
            <a:avLst/>
          </a:prstGeom>
          <a:noFill/>
        </p:spPr>
        <p:txBody>
          <a:bodyPr wrap="square">
            <a:spAutoFit/>
          </a:bodyPr>
          <a:lstStyle/>
          <a:p>
            <a:pPr marL="1656080" indent="324485" algn="just">
              <a:lnSpc>
                <a:spcPct val="95000"/>
              </a:lnSpc>
              <a:spcBef>
                <a:spcPts val="1200"/>
              </a:spcBef>
              <a:spcAft>
                <a:spcPts val="300"/>
              </a:spcAft>
            </a:pPr>
            <a:r>
              <a:rPr lang="en-US" sz="1800" i="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This study represents the first report devoted the antimicrobial activity of defensive secretions isolated from </a:t>
            </a:r>
            <a:r>
              <a:rPr lang="en-US" sz="18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Rhinocricus</a:t>
            </a:r>
            <a:r>
              <a:rPr lang="en-US" sz="1800" i="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i="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sp</a:t>
            </a:r>
            <a:r>
              <a:rPr lang="en-US" sz="1800" i="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inhabiting in </a:t>
            </a:r>
            <a:r>
              <a:rPr lang="en-US" sz="1800" i="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Banao</a:t>
            </a:r>
            <a:r>
              <a:rPr lang="en-US" sz="1800" i="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Forest located in the central eco-region of the Cuban neotropical archipelago. In general, the tested extract showed antimicrobial activity against both type of bacteria. The defensive secretion also exhibited an antifungal potential. The given extract contains antimicrobial components potentially useful as therapeutic agents in the pharmaceutical and agricultural industries.</a:t>
            </a:r>
            <a:endParaRPr lang="es-EC"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5663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5332A3A-4C2E-4443-AD93-DB1CCCCBE8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9523" y="4872677"/>
            <a:ext cx="9272953" cy="1985323"/>
          </a:xfrm>
          <a:prstGeom prst="rect">
            <a:avLst/>
          </a:prstGeom>
        </p:spPr>
      </p:pic>
      <p:sp>
        <p:nvSpPr>
          <p:cNvPr id="6" name="CuadroTexto 5">
            <a:extLst>
              <a:ext uri="{FF2B5EF4-FFF2-40B4-BE49-F238E27FC236}">
                <a16:creationId xmlns:a16="http://schemas.microsoft.com/office/drawing/2014/main" id="{DF2A07E1-65D5-42B3-85A4-9DE988F272F6}"/>
              </a:ext>
            </a:extLst>
          </p:cNvPr>
          <p:cNvSpPr txBox="1"/>
          <p:nvPr/>
        </p:nvSpPr>
        <p:spPr>
          <a:xfrm>
            <a:off x="-621323" y="65423"/>
            <a:ext cx="12414737" cy="1485022"/>
          </a:xfrm>
          <a:prstGeom prst="rect">
            <a:avLst/>
          </a:prstGeom>
          <a:noFill/>
        </p:spPr>
        <p:txBody>
          <a:bodyPr wrap="square">
            <a:spAutoFit/>
          </a:bodyPr>
          <a:lstStyle/>
          <a:p>
            <a:pPr marL="1656080" algn="just">
              <a:lnSpc>
                <a:spcPct val="95000"/>
              </a:lnSpc>
              <a:spcAft>
                <a:spcPts val="600"/>
              </a:spcAft>
            </a:pPr>
            <a:r>
              <a:rPr lang="en-US"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Author Contributions:</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p>
          <a:p>
            <a:pPr marL="796925" algn="just">
              <a:lnSpc>
                <a:spcPct val="95000"/>
              </a:lnSpc>
              <a:spcAft>
                <a:spcPts val="600"/>
              </a:spcAft>
            </a:pP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Conceptualization, J.E.T.M. and CBV.; methodology, MTCP, JETM.; formal analysis, MECB; investigation, JETM, MECB, CBV, MTCP; resources, JCS; data curation, JCS, JETM; writing—original draft preparation, MTCP; writing—review and editing, JETM, MECB; supervision, CBV; project administration, JCS; funding acquisition, JCS. All authors have read and agreed to the published version of the manuscript.</a:t>
            </a:r>
            <a:endParaRPr lang="es-EC"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9" name="CuadroTexto 8">
            <a:extLst>
              <a:ext uri="{FF2B5EF4-FFF2-40B4-BE49-F238E27FC236}">
                <a16:creationId xmlns:a16="http://schemas.microsoft.com/office/drawing/2014/main" id="{539731CE-A705-4913-99D3-0F91F5DC3660}"/>
              </a:ext>
            </a:extLst>
          </p:cNvPr>
          <p:cNvSpPr txBox="1"/>
          <p:nvPr/>
        </p:nvSpPr>
        <p:spPr>
          <a:xfrm>
            <a:off x="64475" y="1550445"/>
            <a:ext cx="12063047" cy="3133165"/>
          </a:xfrm>
          <a:prstGeom prst="rect">
            <a:avLst/>
          </a:prstGeom>
          <a:noFill/>
        </p:spPr>
        <p:txBody>
          <a:bodyPr wrap="square">
            <a:spAutoFit/>
          </a:bodyPr>
          <a:lstStyle/>
          <a:p>
            <a:pPr marL="342900" lvl="0" indent="-342900" algn="just">
              <a:lnSpc>
                <a:spcPct val="95000"/>
              </a:lnSpc>
              <a:buFont typeface="+mj-lt"/>
              <a:buAutoNum type="arabicPeriod"/>
            </a:pPr>
            <a:r>
              <a:rPr lang="en-US" sz="16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Tacoronte</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J.; </a:t>
            </a:r>
            <a:r>
              <a:rPr lang="en-US" sz="16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Tchervas</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T.; Prieto, D.; Rodríguez, C.; </a:t>
            </a:r>
            <a:r>
              <a:rPr lang="en-US" sz="16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Aspiazu</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 Gonzalez, V. A natural benzoquinone isolated from defensive secretions of Cuban endemic millipede. </a:t>
            </a:r>
            <a:r>
              <a:rPr lang="en-US" sz="16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Rev. CNIC. </a:t>
            </a:r>
            <a:r>
              <a:rPr lang="en-US" sz="16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Cienc</a:t>
            </a:r>
            <a:r>
              <a:rPr lang="en-US" sz="16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Quím</a:t>
            </a:r>
            <a:r>
              <a:rPr lang="en-US" sz="16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(Chem. Sci.)</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6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2005</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36, 115–116.</a:t>
            </a:r>
            <a:endParaRPr lang="es-EC"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342900" lvl="0" indent="-342900" algn="just">
              <a:lnSpc>
                <a:spcPct val="95000"/>
              </a:lnSpc>
              <a:buFont typeface="+mj-lt"/>
              <a:buAutoNum type="arabicPeriod"/>
            </a:pPr>
            <a:r>
              <a:rPr lang="en-US" sz="16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Tacoronte</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J.; Cabrera Pedroso, M.T. Defensive secretions of terrestrial invertebrates. Applied Chemical Ecology. A molecular and Eco sustainable perspective of the Ecuadorian biodiversity. </a:t>
            </a:r>
            <a:r>
              <a:rPr lang="es-EC"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In </a:t>
            </a:r>
            <a:r>
              <a:rPr lang="es-EC" sz="16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Un Espacio para la Ciencia</a:t>
            </a:r>
            <a:r>
              <a:rPr lang="es-EC"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Manglar: Quito, Ecuador, </a:t>
            </a:r>
            <a:r>
              <a:rPr lang="es-EC" sz="16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2018</a:t>
            </a:r>
            <a:r>
              <a:rPr lang="es-EC"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Vol. 1, Ch.2, 51–100.</a:t>
            </a:r>
          </a:p>
          <a:p>
            <a:pPr marL="342900" lvl="0" indent="-342900" algn="just">
              <a:lnSpc>
                <a:spcPct val="95000"/>
              </a:lnSpc>
              <a:buFont typeface="+mj-lt"/>
              <a:buAutoNum type="arabicPeriod"/>
            </a:pPr>
            <a:r>
              <a:rPr lang="es-EC"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Mesa, J.A.; Tacoronte, J.; Montes de Oca, R.; </a:t>
            </a:r>
            <a:r>
              <a:rPr lang="es-EC" sz="16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Tobellas</a:t>
            </a:r>
            <a:r>
              <a:rPr lang="es-EC"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J.; Garrido, R. 3,4-dimethoxyphenol, in defensive </a:t>
            </a:r>
            <a:r>
              <a:rPr lang="es-EC" sz="16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secretions</a:t>
            </a:r>
            <a:r>
              <a:rPr lang="es-EC"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s-EC" sz="16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of</a:t>
            </a:r>
            <a:r>
              <a:rPr lang="es-EC"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Cuban </a:t>
            </a:r>
            <a:r>
              <a:rPr lang="es-EC" sz="16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endemic</a:t>
            </a:r>
            <a:r>
              <a:rPr lang="es-EC"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s-EC" sz="16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millipedes</a:t>
            </a:r>
            <a:r>
              <a:rPr lang="es-EC"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s-EC" sz="16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Spirobolida</a:t>
            </a:r>
            <a:r>
              <a:rPr lang="es-EC"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s-EC" sz="16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Rhinocricidae</a:t>
            </a:r>
            <a:r>
              <a:rPr lang="es-EC"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s-EC" sz="16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Rhinocricus</a:t>
            </a:r>
            <a:r>
              <a:rPr lang="es-EC"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 study case </a:t>
            </a:r>
            <a:r>
              <a:rPr lang="en-US" sz="16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Rhinocricus</a:t>
            </a:r>
            <a:r>
              <a:rPr lang="en-US" sz="16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duvernoyi</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Karch</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1881, geographical population of La Palma. </a:t>
            </a:r>
            <a:r>
              <a:rPr lang="en-US" sz="16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Rev. CENIC </a:t>
            </a:r>
            <a:r>
              <a:rPr lang="en-US" sz="16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Cienc</a:t>
            </a:r>
            <a:r>
              <a:rPr lang="en-US" sz="16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Quím</a:t>
            </a:r>
            <a:r>
              <a:rPr lang="en-US" sz="16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Chem.Sci</a:t>
            </a:r>
            <a:r>
              <a:rPr lang="en-US" sz="16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6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2009</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40, 32–35.</a:t>
            </a:r>
            <a:endParaRPr lang="es-EC"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342900" lvl="0" indent="-342900" algn="just">
              <a:lnSpc>
                <a:spcPct val="95000"/>
              </a:lnSpc>
              <a:buFont typeface="+mj-lt"/>
              <a:buAutoNum type="arabicPeriod"/>
            </a:pPr>
            <a:r>
              <a:rPr lang="es-EC"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Morales, J.E.T.; Cabrera, M.T. </a:t>
            </a:r>
            <a:r>
              <a:rPr lang="es-EC" sz="16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Diplodomica</a:t>
            </a:r>
            <a:r>
              <a:rPr lang="es-EC"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II. </a:t>
            </a:r>
            <a:r>
              <a:rPr lang="en-US" sz="16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Repugnatorial</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Secretion of Ecuadorian Endemic Millipede </a:t>
            </a:r>
            <a:r>
              <a:rPr lang="en-US" sz="16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Rhinocricus</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sp. </a:t>
            </a:r>
            <a:r>
              <a:rPr lang="es-EC"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t>
            </a:r>
            <a:r>
              <a:rPr lang="es-EC" sz="16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Diplopoda</a:t>
            </a:r>
            <a:r>
              <a:rPr lang="es-EC"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s-EC" sz="16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Spirobolida</a:t>
            </a:r>
            <a:r>
              <a:rPr lang="es-EC"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s-EC" sz="16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Rhinocricidae</a:t>
            </a:r>
            <a:r>
              <a:rPr lang="es-EC"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s-EC" sz="16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from</a:t>
            </a:r>
            <a:r>
              <a:rPr lang="es-EC"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Orellana </a:t>
            </a:r>
            <a:r>
              <a:rPr lang="es-EC" sz="16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Province</a:t>
            </a:r>
            <a:r>
              <a:rPr lang="es-EC"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Amazonia, Ecuador. </a:t>
            </a:r>
            <a:r>
              <a:rPr lang="es-EC" sz="16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Chem</a:t>
            </a:r>
            <a:r>
              <a:rPr lang="es-EC" sz="16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s-EC" sz="16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Proc</a:t>
            </a:r>
            <a:r>
              <a:rPr lang="es-EC" sz="16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t>
            </a:r>
            <a:r>
              <a:rPr lang="es-EC"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s-EC" sz="16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2021</a:t>
            </a:r>
            <a:r>
              <a:rPr lang="es-EC"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3, 90-97. https://doi.org/10.3390/ecsoc-24-08435.</a:t>
            </a:r>
          </a:p>
          <a:p>
            <a:pPr marL="342900" lvl="0" indent="-342900" algn="just">
              <a:lnSpc>
                <a:spcPct val="95000"/>
              </a:lnSpc>
              <a:buFont typeface="+mj-lt"/>
              <a:buAutoNum type="arabicPeriod"/>
            </a:pP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Morales, J.E.T.; Pedroso, M.T.C. </a:t>
            </a:r>
            <a:r>
              <a:rPr lang="en-US" sz="16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Diplodomica</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I. Chemical Composition of </a:t>
            </a:r>
            <a:r>
              <a:rPr lang="en-US" sz="16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Repugnatorial</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Secretions of Cuban Endemic Millipede gen. </a:t>
            </a:r>
            <a:r>
              <a:rPr lang="es-EC" sz="16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Rhinocricus</a:t>
            </a:r>
            <a:r>
              <a:rPr lang="es-EC"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s-EC" sz="16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sp</a:t>
            </a:r>
            <a:r>
              <a:rPr lang="es-EC"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s-EC" sz="16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Proceedings</a:t>
            </a:r>
            <a:r>
              <a:rPr lang="es-EC"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s-EC" sz="16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2019</a:t>
            </a:r>
            <a:r>
              <a:rPr lang="es-EC"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41, 73-79. https://doi.org/10.3390/ecsoc-23-06522.</a:t>
            </a:r>
          </a:p>
        </p:txBody>
      </p:sp>
    </p:spTree>
    <p:extLst>
      <p:ext uri="{BB962C8B-B14F-4D97-AF65-F5344CB8AC3E}">
        <p14:creationId xmlns:p14="http://schemas.microsoft.com/office/powerpoint/2010/main" val="307949630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2925</TotalTime>
  <Words>1064</Words>
  <Application>Microsoft Office PowerPoint</Application>
  <PresentationFormat>Panorámica</PresentationFormat>
  <Paragraphs>56</Paragraphs>
  <Slides>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vt:i4>
      </vt:variant>
    </vt:vector>
  </HeadingPairs>
  <TitlesOfParts>
    <vt:vector size="15" baseType="lpstr">
      <vt:lpstr>Arial</vt:lpstr>
      <vt:lpstr>Calibri</vt:lpstr>
      <vt:lpstr>Calibri Light</vt:lpstr>
      <vt:lpstr>Palatino Linotype</vt:lpstr>
      <vt:lpstr>PalatinoLinotype</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USER</cp:lastModifiedBy>
  <cp:revision>7</cp:revision>
  <dcterms:created xsi:type="dcterms:W3CDTF">2022-05-24T03:48:43Z</dcterms:created>
  <dcterms:modified xsi:type="dcterms:W3CDTF">2022-05-26T04:44:12Z</dcterms:modified>
</cp:coreProperties>
</file>