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256" r:id="rId2"/>
    <p:sldId id="257" r:id="rId3"/>
    <p:sldId id="258" r:id="rId4"/>
    <p:sldId id="259" r:id="rId5"/>
    <p:sldId id="262" r:id="rId6"/>
    <p:sldId id="260" r:id="rId7"/>
    <p:sldId id="390" r:id="rId8"/>
    <p:sldId id="399" r:id="rId9"/>
    <p:sldId id="398" r:id="rId10"/>
    <p:sldId id="261" r:id="rId11"/>
    <p:sldId id="400"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76D2D"/>
    <a:srgbClr val="FDEEE7"/>
    <a:srgbClr val="E8F0F8"/>
    <a:srgbClr val="F9FBF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60" d="100"/>
          <a:sy n="60" d="100"/>
        </p:scale>
        <p:origin x="840" y="1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695895-5CCF-4038-9EEE-E89F7741B2E0}" type="datetimeFigureOut">
              <a:rPr lang="en-GB" smtClean="0"/>
              <a:t>15/06/2022</a:t>
            </a:fld>
            <a:endParaRPr lang="en-GB"/>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452CCE-3148-4E7C-92A7-52B83E7E3855}" type="slidenum">
              <a:rPr lang="en-GB" smtClean="0"/>
              <a:t>‹N›</a:t>
            </a:fld>
            <a:endParaRPr lang="en-GB"/>
          </a:p>
        </p:txBody>
      </p:sp>
    </p:spTree>
    <p:extLst>
      <p:ext uri="{BB962C8B-B14F-4D97-AF65-F5344CB8AC3E}">
        <p14:creationId xmlns:p14="http://schemas.microsoft.com/office/powerpoint/2010/main" val="15735633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5"/>
          </p:nvPr>
        </p:nvSpPr>
        <p:spPr/>
        <p:txBody>
          <a:bodyPr/>
          <a:lstStyle/>
          <a:p>
            <a:fld id="{63BFC5ED-29AF-4946-B27E-FF5403D24955}" type="slidenum">
              <a:rPr lang="en-GB" smtClean="0"/>
              <a:t>8</a:t>
            </a:fld>
            <a:endParaRPr lang="en-GB"/>
          </a:p>
        </p:txBody>
      </p:sp>
    </p:spTree>
    <p:extLst>
      <p:ext uri="{BB962C8B-B14F-4D97-AF65-F5344CB8AC3E}">
        <p14:creationId xmlns:p14="http://schemas.microsoft.com/office/powerpoint/2010/main" val="9816179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5"/>
          </p:nvPr>
        </p:nvSpPr>
        <p:spPr/>
        <p:txBody>
          <a:bodyPr/>
          <a:lstStyle/>
          <a:p>
            <a:fld id="{63BFC5ED-29AF-4946-B27E-FF5403D24955}" type="slidenum">
              <a:rPr lang="en-GB" smtClean="0"/>
              <a:t>9</a:t>
            </a:fld>
            <a:endParaRPr lang="en-GB"/>
          </a:p>
        </p:txBody>
      </p:sp>
    </p:spTree>
    <p:extLst>
      <p:ext uri="{BB962C8B-B14F-4D97-AF65-F5344CB8AC3E}">
        <p14:creationId xmlns:p14="http://schemas.microsoft.com/office/powerpoint/2010/main" val="32924483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C99C1D8-98D3-AE17-E69C-43879275D4A7}"/>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endParaRPr lang="en-GB"/>
          </a:p>
        </p:txBody>
      </p:sp>
      <p:sp>
        <p:nvSpPr>
          <p:cNvPr id="3" name="Sottotitolo 2">
            <a:extLst>
              <a:ext uri="{FF2B5EF4-FFF2-40B4-BE49-F238E27FC236}">
                <a16:creationId xmlns:a16="http://schemas.microsoft.com/office/drawing/2014/main" id="{C0ADD011-1F21-37E2-B44D-95136CA12B6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GB"/>
          </a:p>
        </p:txBody>
      </p:sp>
      <p:sp>
        <p:nvSpPr>
          <p:cNvPr id="4" name="Segnaposto data 3">
            <a:extLst>
              <a:ext uri="{FF2B5EF4-FFF2-40B4-BE49-F238E27FC236}">
                <a16:creationId xmlns:a16="http://schemas.microsoft.com/office/drawing/2014/main" id="{D3B61145-441D-A51C-94D6-630961329E5E}"/>
              </a:ext>
            </a:extLst>
          </p:cNvPr>
          <p:cNvSpPr>
            <a:spLocks noGrp="1"/>
          </p:cNvSpPr>
          <p:nvPr>
            <p:ph type="dt" sz="half" idx="10"/>
          </p:nvPr>
        </p:nvSpPr>
        <p:spPr/>
        <p:txBody>
          <a:bodyPr/>
          <a:lstStyle/>
          <a:p>
            <a:fld id="{E383482B-929F-473A-AD38-34B13A4A63A1}" type="datetimeFigureOut">
              <a:rPr lang="en-GB" smtClean="0"/>
              <a:t>15/06/2022</a:t>
            </a:fld>
            <a:endParaRPr lang="en-GB"/>
          </a:p>
        </p:txBody>
      </p:sp>
      <p:sp>
        <p:nvSpPr>
          <p:cNvPr id="5" name="Segnaposto piè di pagina 4">
            <a:extLst>
              <a:ext uri="{FF2B5EF4-FFF2-40B4-BE49-F238E27FC236}">
                <a16:creationId xmlns:a16="http://schemas.microsoft.com/office/drawing/2014/main" id="{20F5D1B9-15CA-4A9D-4E49-377FFB6C049C}"/>
              </a:ext>
            </a:extLst>
          </p:cNvPr>
          <p:cNvSpPr>
            <a:spLocks noGrp="1"/>
          </p:cNvSpPr>
          <p:nvPr>
            <p:ph type="ftr" sz="quarter" idx="11"/>
          </p:nvPr>
        </p:nvSpPr>
        <p:spPr/>
        <p:txBody>
          <a:bodyPr/>
          <a:lstStyle/>
          <a:p>
            <a:endParaRPr lang="en-GB"/>
          </a:p>
        </p:txBody>
      </p:sp>
      <p:sp>
        <p:nvSpPr>
          <p:cNvPr id="6" name="Segnaposto numero diapositiva 5">
            <a:extLst>
              <a:ext uri="{FF2B5EF4-FFF2-40B4-BE49-F238E27FC236}">
                <a16:creationId xmlns:a16="http://schemas.microsoft.com/office/drawing/2014/main" id="{91C0A814-BA8E-681F-6FC7-D1906B4E8875}"/>
              </a:ext>
            </a:extLst>
          </p:cNvPr>
          <p:cNvSpPr>
            <a:spLocks noGrp="1"/>
          </p:cNvSpPr>
          <p:nvPr>
            <p:ph type="sldNum" sz="quarter" idx="12"/>
          </p:nvPr>
        </p:nvSpPr>
        <p:spPr/>
        <p:txBody>
          <a:bodyPr/>
          <a:lstStyle/>
          <a:p>
            <a:fld id="{A85EC70D-2BA6-447C-92C3-FC38935580B8}" type="slidenum">
              <a:rPr lang="en-GB" smtClean="0"/>
              <a:t>‹N›</a:t>
            </a:fld>
            <a:endParaRPr lang="en-GB"/>
          </a:p>
        </p:txBody>
      </p:sp>
    </p:spTree>
    <p:extLst>
      <p:ext uri="{BB962C8B-B14F-4D97-AF65-F5344CB8AC3E}">
        <p14:creationId xmlns:p14="http://schemas.microsoft.com/office/powerpoint/2010/main" val="21987042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AB01005-4409-23CD-75D5-FFAF69AD1A4B}"/>
              </a:ext>
            </a:extLst>
          </p:cNvPr>
          <p:cNvSpPr>
            <a:spLocks noGrp="1"/>
          </p:cNvSpPr>
          <p:nvPr>
            <p:ph type="title"/>
          </p:nvPr>
        </p:nvSpPr>
        <p:spPr/>
        <p:txBody>
          <a:bodyPr/>
          <a:lstStyle/>
          <a:p>
            <a:r>
              <a:rPr lang="it-IT"/>
              <a:t>Fare clic per modificare lo stile del titolo dello schema</a:t>
            </a:r>
            <a:endParaRPr lang="en-GB"/>
          </a:p>
        </p:txBody>
      </p:sp>
      <p:sp>
        <p:nvSpPr>
          <p:cNvPr id="3" name="Segnaposto testo verticale 2">
            <a:extLst>
              <a:ext uri="{FF2B5EF4-FFF2-40B4-BE49-F238E27FC236}">
                <a16:creationId xmlns:a16="http://schemas.microsoft.com/office/drawing/2014/main" id="{001E8484-6EEE-6477-3689-7E03D751A9DC}"/>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data 3">
            <a:extLst>
              <a:ext uri="{FF2B5EF4-FFF2-40B4-BE49-F238E27FC236}">
                <a16:creationId xmlns:a16="http://schemas.microsoft.com/office/drawing/2014/main" id="{A7FF459B-A70B-B1AB-D4F6-B0CE03AC75A0}"/>
              </a:ext>
            </a:extLst>
          </p:cNvPr>
          <p:cNvSpPr>
            <a:spLocks noGrp="1"/>
          </p:cNvSpPr>
          <p:nvPr>
            <p:ph type="dt" sz="half" idx="10"/>
          </p:nvPr>
        </p:nvSpPr>
        <p:spPr/>
        <p:txBody>
          <a:bodyPr/>
          <a:lstStyle/>
          <a:p>
            <a:fld id="{E383482B-929F-473A-AD38-34B13A4A63A1}" type="datetimeFigureOut">
              <a:rPr lang="en-GB" smtClean="0"/>
              <a:t>15/06/2022</a:t>
            </a:fld>
            <a:endParaRPr lang="en-GB"/>
          </a:p>
        </p:txBody>
      </p:sp>
      <p:sp>
        <p:nvSpPr>
          <p:cNvPr id="5" name="Segnaposto piè di pagina 4">
            <a:extLst>
              <a:ext uri="{FF2B5EF4-FFF2-40B4-BE49-F238E27FC236}">
                <a16:creationId xmlns:a16="http://schemas.microsoft.com/office/drawing/2014/main" id="{67ABAC26-E0B7-3C72-AFFD-45786D3FBEAA}"/>
              </a:ext>
            </a:extLst>
          </p:cNvPr>
          <p:cNvSpPr>
            <a:spLocks noGrp="1"/>
          </p:cNvSpPr>
          <p:nvPr>
            <p:ph type="ftr" sz="quarter" idx="11"/>
          </p:nvPr>
        </p:nvSpPr>
        <p:spPr/>
        <p:txBody>
          <a:bodyPr/>
          <a:lstStyle/>
          <a:p>
            <a:endParaRPr lang="en-GB"/>
          </a:p>
        </p:txBody>
      </p:sp>
      <p:sp>
        <p:nvSpPr>
          <p:cNvPr id="6" name="Segnaposto numero diapositiva 5">
            <a:extLst>
              <a:ext uri="{FF2B5EF4-FFF2-40B4-BE49-F238E27FC236}">
                <a16:creationId xmlns:a16="http://schemas.microsoft.com/office/drawing/2014/main" id="{47D78D58-CAE7-98F5-79B7-AF5B09CB18F0}"/>
              </a:ext>
            </a:extLst>
          </p:cNvPr>
          <p:cNvSpPr>
            <a:spLocks noGrp="1"/>
          </p:cNvSpPr>
          <p:nvPr>
            <p:ph type="sldNum" sz="quarter" idx="12"/>
          </p:nvPr>
        </p:nvSpPr>
        <p:spPr/>
        <p:txBody>
          <a:bodyPr/>
          <a:lstStyle/>
          <a:p>
            <a:fld id="{A85EC70D-2BA6-447C-92C3-FC38935580B8}" type="slidenum">
              <a:rPr lang="en-GB" smtClean="0"/>
              <a:t>‹N›</a:t>
            </a:fld>
            <a:endParaRPr lang="en-GB"/>
          </a:p>
        </p:txBody>
      </p:sp>
    </p:spTree>
    <p:extLst>
      <p:ext uri="{BB962C8B-B14F-4D97-AF65-F5344CB8AC3E}">
        <p14:creationId xmlns:p14="http://schemas.microsoft.com/office/powerpoint/2010/main" val="38615339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83FC977C-0722-21DF-C680-D61D97B109F0}"/>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endParaRPr lang="en-GB"/>
          </a:p>
        </p:txBody>
      </p:sp>
      <p:sp>
        <p:nvSpPr>
          <p:cNvPr id="3" name="Segnaposto testo verticale 2">
            <a:extLst>
              <a:ext uri="{FF2B5EF4-FFF2-40B4-BE49-F238E27FC236}">
                <a16:creationId xmlns:a16="http://schemas.microsoft.com/office/drawing/2014/main" id="{68D03E76-177E-0427-BCF7-D2FAF0CB7CFC}"/>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data 3">
            <a:extLst>
              <a:ext uri="{FF2B5EF4-FFF2-40B4-BE49-F238E27FC236}">
                <a16:creationId xmlns:a16="http://schemas.microsoft.com/office/drawing/2014/main" id="{CD4597DF-E426-FA37-9B9A-48D8CE171AB6}"/>
              </a:ext>
            </a:extLst>
          </p:cNvPr>
          <p:cNvSpPr>
            <a:spLocks noGrp="1"/>
          </p:cNvSpPr>
          <p:nvPr>
            <p:ph type="dt" sz="half" idx="10"/>
          </p:nvPr>
        </p:nvSpPr>
        <p:spPr/>
        <p:txBody>
          <a:bodyPr/>
          <a:lstStyle/>
          <a:p>
            <a:fld id="{E383482B-929F-473A-AD38-34B13A4A63A1}" type="datetimeFigureOut">
              <a:rPr lang="en-GB" smtClean="0"/>
              <a:t>15/06/2022</a:t>
            </a:fld>
            <a:endParaRPr lang="en-GB"/>
          </a:p>
        </p:txBody>
      </p:sp>
      <p:sp>
        <p:nvSpPr>
          <p:cNvPr id="5" name="Segnaposto piè di pagina 4">
            <a:extLst>
              <a:ext uri="{FF2B5EF4-FFF2-40B4-BE49-F238E27FC236}">
                <a16:creationId xmlns:a16="http://schemas.microsoft.com/office/drawing/2014/main" id="{04F1364F-7497-BA07-F341-7D244631B99B}"/>
              </a:ext>
            </a:extLst>
          </p:cNvPr>
          <p:cNvSpPr>
            <a:spLocks noGrp="1"/>
          </p:cNvSpPr>
          <p:nvPr>
            <p:ph type="ftr" sz="quarter" idx="11"/>
          </p:nvPr>
        </p:nvSpPr>
        <p:spPr/>
        <p:txBody>
          <a:bodyPr/>
          <a:lstStyle/>
          <a:p>
            <a:endParaRPr lang="en-GB"/>
          </a:p>
        </p:txBody>
      </p:sp>
      <p:sp>
        <p:nvSpPr>
          <p:cNvPr id="6" name="Segnaposto numero diapositiva 5">
            <a:extLst>
              <a:ext uri="{FF2B5EF4-FFF2-40B4-BE49-F238E27FC236}">
                <a16:creationId xmlns:a16="http://schemas.microsoft.com/office/drawing/2014/main" id="{E502C6DA-0204-B6DA-83EE-34F8C1A0FFDE}"/>
              </a:ext>
            </a:extLst>
          </p:cNvPr>
          <p:cNvSpPr>
            <a:spLocks noGrp="1"/>
          </p:cNvSpPr>
          <p:nvPr>
            <p:ph type="sldNum" sz="quarter" idx="12"/>
          </p:nvPr>
        </p:nvSpPr>
        <p:spPr/>
        <p:txBody>
          <a:bodyPr/>
          <a:lstStyle/>
          <a:p>
            <a:fld id="{A85EC70D-2BA6-447C-92C3-FC38935580B8}" type="slidenum">
              <a:rPr lang="en-GB" smtClean="0"/>
              <a:t>‹N›</a:t>
            </a:fld>
            <a:endParaRPr lang="en-GB"/>
          </a:p>
        </p:txBody>
      </p:sp>
    </p:spTree>
    <p:extLst>
      <p:ext uri="{BB962C8B-B14F-4D97-AF65-F5344CB8AC3E}">
        <p14:creationId xmlns:p14="http://schemas.microsoft.com/office/powerpoint/2010/main" val="29486970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0DFEA06-7CBE-0812-22C7-9EF7E9A977BD}"/>
              </a:ext>
            </a:extLst>
          </p:cNvPr>
          <p:cNvSpPr>
            <a:spLocks noGrp="1"/>
          </p:cNvSpPr>
          <p:nvPr>
            <p:ph type="title"/>
          </p:nvPr>
        </p:nvSpPr>
        <p:spPr/>
        <p:txBody>
          <a:bodyPr/>
          <a:lstStyle/>
          <a:p>
            <a:r>
              <a:rPr lang="it-IT"/>
              <a:t>Fare clic per modificare lo stile del titolo dello schema</a:t>
            </a:r>
            <a:endParaRPr lang="en-GB"/>
          </a:p>
        </p:txBody>
      </p:sp>
      <p:sp>
        <p:nvSpPr>
          <p:cNvPr id="3" name="Segnaposto contenuto 2">
            <a:extLst>
              <a:ext uri="{FF2B5EF4-FFF2-40B4-BE49-F238E27FC236}">
                <a16:creationId xmlns:a16="http://schemas.microsoft.com/office/drawing/2014/main" id="{3D65911B-F9EB-0862-81FA-4418840FE6C0}"/>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data 3">
            <a:extLst>
              <a:ext uri="{FF2B5EF4-FFF2-40B4-BE49-F238E27FC236}">
                <a16:creationId xmlns:a16="http://schemas.microsoft.com/office/drawing/2014/main" id="{077FFEA9-327E-2CD1-3697-622A18E5A395}"/>
              </a:ext>
            </a:extLst>
          </p:cNvPr>
          <p:cNvSpPr>
            <a:spLocks noGrp="1"/>
          </p:cNvSpPr>
          <p:nvPr>
            <p:ph type="dt" sz="half" idx="10"/>
          </p:nvPr>
        </p:nvSpPr>
        <p:spPr/>
        <p:txBody>
          <a:bodyPr/>
          <a:lstStyle/>
          <a:p>
            <a:fld id="{E383482B-929F-473A-AD38-34B13A4A63A1}" type="datetimeFigureOut">
              <a:rPr lang="en-GB" smtClean="0"/>
              <a:t>15/06/2022</a:t>
            </a:fld>
            <a:endParaRPr lang="en-GB"/>
          </a:p>
        </p:txBody>
      </p:sp>
      <p:sp>
        <p:nvSpPr>
          <p:cNvPr id="5" name="Segnaposto piè di pagina 4">
            <a:extLst>
              <a:ext uri="{FF2B5EF4-FFF2-40B4-BE49-F238E27FC236}">
                <a16:creationId xmlns:a16="http://schemas.microsoft.com/office/drawing/2014/main" id="{8DC6332A-D7A9-695D-01C4-23A5F28CD757}"/>
              </a:ext>
            </a:extLst>
          </p:cNvPr>
          <p:cNvSpPr>
            <a:spLocks noGrp="1"/>
          </p:cNvSpPr>
          <p:nvPr>
            <p:ph type="ftr" sz="quarter" idx="11"/>
          </p:nvPr>
        </p:nvSpPr>
        <p:spPr/>
        <p:txBody>
          <a:bodyPr/>
          <a:lstStyle/>
          <a:p>
            <a:endParaRPr lang="en-GB"/>
          </a:p>
        </p:txBody>
      </p:sp>
      <p:sp>
        <p:nvSpPr>
          <p:cNvPr id="6" name="Segnaposto numero diapositiva 5">
            <a:extLst>
              <a:ext uri="{FF2B5EF4-FFF2-40B4-BE49-F238E27FC236}">
                <a16:creationId xmlns:a16="http://schemas.microsoft.com/office/drawing/2014/main" id="{9097BC9D-C293-2A74-B3E1-4C1D0485CB48}"/>
              </a:ext>
            </a:extLst>
          </p:cNvPr>
          <p:cNvSpPr>
            <a:spLocks noGrp="1"/>
          </p:cNvSpPr>
          <p:nvPr>
            <p:ph type="sldNum" sz="quarter" idx="12"/>
          </p:nvPr>
        </p:nvSpPr>
        <p:spPr/>
        <p:txBody>
          <a:bodyPr/>
          <a:lstStyle/>
          <a:p>
            <a:fld id="{A85EC70D-2BA6-447C-92C3-FC38935580B8}" type="slidenum">
              <a:rPr lang="en-GB" smtClean="0"/>
              <a:t>‹N›</a:t>
            </a:fld>
            <a:endParaRPr lang="en-GB"/>
          </a:p>
        </p:txBody>
      </p:sp>
    </p:spTree>
    <p:extLst>
      <p:ext uri="{BB962C8B-B14F-4D97-AF65-F5344CB8AC3E}">
        <p14:creationId xmlns:p14="http://schemas.microsoft.com/office/powerpoint/2010/main" val="9691381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29B8499-B058-FD3F-95D8-5C631387292E}"/>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endParaRPr lang="en-GB"/>
          </a:p>
        </p:txBody>
      </p:sp>
      <p:sp>
        <p:nvSpPr>
          <p:cNvPr id="3" name="Segnaposto testo 2">
            <a:extLst>
              <a:ext uri="{FF2B5EF4-FFF2-40B4-BE49-F238E27FC236}">
                <a16:creationId xmlns:a16="http://schemas.microsoft.com/office/drawing/2014/main" id="{E48DF918-65F6-572D-D8F9-3DDACCE8D95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6BD064AC-E594-72C8-3C3E-CC4149109A33}"/>
              </a:ext>
            </a:extLst>
          </p:cNvPr>
          <p:cNvSpPr>
            <a:spLocks noGrp="1"/>
          </p:cNvSpPr>
          <p:nvPr>
            <p:ph type="dt" sz="half" idx="10"/>
          </p:nvPr>
        </p:nvSpPr>
        <p:spPr/>
        <p:txBody>
          <a:bodyPr/>
          <a:lstStyle/>
          <a:p>
            <a:fld id="{E383482B-929F-473A-AD38-34B13A4A63A1}" type="datetimeFigureOut">
              <a:rPr lang="en-GB" smtClean="0"/>
              <a:t>15/06/2022</a:t>
            </a:fld>
            <a:endParaRPr lang="en-GB"/>
          </a:p>
        </p:txBody>
      </p:sp>
      <p:sp>
        <p:nvSpPr>
          <p:cNvPr id="5" name="Segnaposto piè di pagina 4">
            <a:extLst>
              <a:ext uri="{FF2B5EF4-FFF2-40B4-BE49-F238E27FC236}">
                <a16:creationId xmlns:a16="http://schemas.microsoft.com/office/drawing/2014/main" id="{AC04AAAD-4911-EC15-C990-1A5665DF41F7}"/>
              </a:ext>
            </a:extLst>
          </p:cNvPr>
          <p:cNvSpPr>
            <a:spLocks noGrp="1"/>
          </p:cNvSpPr>
          <p:nvPr>
            <p:ph type="ftr" sz="quarter" idx="11"/>
          </p:nvPr>
        </p:nvSpPr>
        <p:spPr/>
        <p:txBody>
          <a:bodyPr/>
          <a:lstStyle/>
          <a:p>
            <a:endParaRPr lang="en-GB"/>
          </a:p>
        </p:txBody>
      </p:sp>
      <p:sp>
        <p:nvSpPr>
          <p:cNvPr id="6" name="Segnaposto numero diapositiva 5">
            <a:extLst>
              <a:ext uri="{FF2B5EF4-FFF2-40B4-BE49-F238E27FC236}">
                <a16:creationId xmlns:a16="http://schemas.microsoft.com/office/drawing/2014/main" id="{5661A61B-EDAF-B5AD-D9D9-A69B4E7499AB}"/>
              </a:ext>
            </a:extLst>
          </p:cNvPr>
          <p:cNvSpPr>
            <a:spLocks noGrp="1"/>
          </p:cNvSpPr>
          <p:nvPr>
            <p:ph type="sldNum" sz="quarter" idx="12"/>
          </p:nvPr>
        </p:nvSpPr>
        <p:spPr/>
        <p:txBody>
          <a:bodyPr/>
          <a:lstStyle/>
          <a:p>
            <a:fld id="{A85EC70D-2BA6-447C-92C3-FC38935580B8}" type="slidenum">
              <a:rPr lang="en-GB" smtClean="0"/>
              <a:t>‹N›</a:t>
            </a:fld>
            <a:endParaRPr lang="en-GB"/>
          </a:p>
        </p:txBody>
      </p:sp>
    </p:spTree>
    <p:extLst>
      <p:ext uri="{BB962C8B-B14F-4D97-AF65-F5344CB8AC3E}">
        <p14:creationId xmlns:p14="http://schemas.microsoft.com/office/powerpoint/2010/main" val="6291693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0EBA56A-B7AD-9586-B4BB-87C72BBC5176}"/>
              </a:ext>
            </a:extLst>
          </p:cNvPr>
          <p:cNvSpPr>
            <a:spLocks noGrp="1"/>
          </p:cNvSpPr>
          <p:nvPr>
            <p:ph type="title"/>
          </p:nvPr>
        </p:nvSpPr>
        <p:spPr/>
        <p:txBody>
          <a:bodyPr/>
          <a:lstStyle/>
          <a:p>
            <a:r>
              <a:rPr lang="it-IT"/>
              <a:t>Fare clic per modificare lo stile del titolo dello schema</a:t>
            </a:r>
            <a:endParaRPr lang="en-GB"/>
          </a:p>
        </p:txBody>
      </p:sp>
      <p:sp>
        <p:nvSpPr>
          <p:cNvPr id="3" name="Segnaposto contenuto 2">
            <a:extLst>
              <a:ext uri="{FF2B5EF4-FFF2-40B4-BE49-F238E27FC236}">
                <a16:creationId xmlns:a16="http://schemas.microsoft.com/office/drawing/2014/main" id="{5C08FB41-C507-737D-A71D-8301CF8FE4CF}"/>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contenuto 3">
            <a:extLst>
              <a:ext uri="{FF2B5EF4-FFF2-40B4-BE49-F238E27FC236}">
                <a16:creationId xmlns:a16="http://schemas.microsoft.com/office/drawing/2014/main" id="{A1CDDDDB-F0A7-9F29-15A4-68AFB5F4163A}"/>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5" name="Segnaposto data 4">
            <a:extLst>
              <a:ext uri="{FF2B5EF4-FFF2-40B4-BE49-F238E27FC236}">
                <a16:creationId xmlns:a16="http://schemas.microsoft.com/office/drawing/2014/main" id="{D336D53F-574B-5F0F-4C82-09715D757B8F}"/>
              </a:ext>
            </a:extLst>
          </p:cNvPr>
          <p:cNvSpPr>
            <a:spLocks noGrp="1"/>
          </p:cNvSpPr>
          <p:nvPr>
            <p:ph type="dt" sz="half" idx="10"/>
          </p:nvPr>
        </p:nvSpPr>
        <p:spPr/>
        <p:txBody>
          <a:bodyPr/>
          <a:lstStyle/>
          <a:p>
            <a:fld id="{E383482B-929F-473A-AD38-34B13A4A63A1}" type="datetimeFigureOut">
              <a:rPr lang="en-GB" smtClean="0"/>
              <a:t>15/06/2022</a:t>
            </a:fld>
            <a:endParaRPr lang="en-GB"/>
          </a:p>
        </p:txBody>
      </p:sp>
      <p:sp>
        <p:nvSpPr>
          <p:cNvPr id="6" name="Segnaposto piè di pagina 5">
            <a:extLst>
              <a:ext uri="{FF2B5EF4-FFF2-40B4-BE49-F238E27FC236}">
                <a16:creationId xmlns:a16="http://schemas.microsoft.com/office/drawing/2014/main" id="{131D1FD6-2A90-2297-B2FA-EBE7FFC8A19F}"/>
              </a:ext>
            </a:extLst>
          </p:cNvPr>
          <p:cNvSpPr>
            <a:spLocks noGrp="1"/>
          </p:cNvSpPr>
          <p:nvPr>
            <p:ph type="ftr" sz="quarter" idx="11"/>
          </p:nvPr>
        </p:nvSpPr>
        <p:spPr/>
        <p:txBody>
          <a:bodyPr/>
          <a:lstStyle/>
          <a:p>
            <a:endParaRPr lang="en-GB"/>
          </a:p>
        </p:txBody>
      </p:sp>
      <p:sp>
        <p:nvSpPr>
          <p:cNvPr id="7" name="Segnaposto numero diapositiva 6">
            <a:extLst>
              <a:ext uri="{FF2B5EF4-FFF2-40B4-BE49-F238E27FC236}">
                <a16:creationId xmlns:a16="http://schemas.microsoft.com/office/drawing/2014/main" id="{B816668D-DBC1-32D0-585A-69EDE280ED10}"/>
              </a:ext>
            </a:extLst>
          </p:cNvPr>
          <p:cNvSpPr>
            <a:spLocks noGrp="1"/>
          </p:cNvSpPr>
          <p:nvPr>
            <p:ph type="sldNum" sz="quarter" idx="12"/>
          </p:nvPr>
        </p:nvSpPr>
        <p:spPr/>
        <p:txBody>
          <a:bodyPr/>
          <a:lstStyle/>
          <a:p>
            <a:fld id="{A85EC70D-2BA6-447C-92C3-FC38935580B8}" type="slidenum">
              <a:rPr lang="en-GB" smtClean="0"/>
              <a:t>‹N›</a:t>
            </a:fld>
            <a:endParaRPr lang="en-GB"/>
          </a:p>
        </p:txBody>
      </p:sp>
    </p:spTree>
    <p:extLst>
      <p:ext uri="{BB962C8B-B14F-4D97-AF65-F5344CB8AC3E}">
        <p14:creationId xmlns:p14="http://schemas.microsoft.com/office/powerpoint/2010/main" val="28960957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4806F9C-09FE-5AB8-5C58-395FC6ADAB68}"/>
              </a:ext>
            </a:extLst>
          </p:cNvPr>
          <p:cNvSpPr>
            <a:spLocks noGrp="1"/>
          </p:cNvSpPr>
          <p:nvPr>
            <p:ph type="title"/>
          </p:nvPr>
        </p:nvSpPr>
        <p:spPr>
          <a:xfrm>
            <a:off x="839788" y="365125"/>
            <a:ext cx="10515600" cy="1325563"/>
          </a:xfrm>
        </p:spPr>
        <p:txBody>
          <a:bodyPr/>
          <a:lstStyle/>
          <a:p>
            <a:r>
              <a:rPr lang="it-IT"/>
              <a:t>Fare clic per modificare lo stile del titolo dello schema</a:t>
            </a:r>
            <a:endParaRPr lang="en-GB"/>
          </a:p>
        </p:txBody>
      </p:sp>
      <p:sp>
        <p:nvSpPr>
          <p:cNvPr id="3" name="Segnaposto testo 2">
            <a:extLst>
              <a:ext uri="{FF2B5EF4-FFF2-40B4-BE49-F238E27FC236}">
                <a16:creationId xmlns:a16="http://schemas.microsoft.com/office/drawing/2014/main" id="{7FD82FBE-63B1-F90B-3DC0-0CC115052EB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636F9DFA-E025-8047-52FE-67F673BC4479}"/>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5" name="Segnaposto testo 4">
            <a:extLst>
              <a:ext uri="{FF2B5EF4-FFF2-40B4-BE49-F238E27FC236}">
                <a16:creationId xmlns:a16="http://schemas.microsoft.com/office/drawing/2014/main" id="{72D93E3D-8E75-DED5-ADFE-4F5907E76C0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3A198FBA-55D3-D5B9-37E2-BA18F7BF8BB3}"/>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7" name="Segnaposto data 6">
            <a:extLst>
              <a:ext uri="{FF2B5EF4-FFF2-40B4-BE49-F238E27FC236}">
                <a16:creationId xmlns:a16="http://schemas.microsoft.com/office/drawing/2014/main" id="{8218E3A5-EF16-8D3F-8A10-AAC2BFD6A2F9}"/>
              </a:ext>
            </a:extLst>
          </p:cNvPr>
          <p:cNvSpPr>
            <a:spLocks noGrp="1"/>
          </p:cNvSpPr>
          <p:nvPr>
            <p:ph type="dt" sz="half" idx="10"/>
          </p:nvPr>
        </p:nvSpPr>
        <p:spPr/>
        <p:txBody>
          <a:bodyPr/>
          <a:lstStyle/>
          <a:p>
            <a:fld id="{E383482B-929F-473A-AD38-34B13A4A63A1}" type="datetimeFigureOut">
              <a:rPr lang="en-GB" smtClean="0"/>
              <a:t>15/06/2022</a:t>
            </a:fld>
            <a:endParaRPr lang="en-GB"/>
          </a:p>
        </p:txBody>
      </p:sp>
      <p:sp>
        <p:nvSpPr>
          <p:cNvPr id="8" name="Segnaposto piè di pagina 7">
            <a:extLst>
              <a:ext uri="{FF2B5EF4-FFF2-40B4-BE49-F238E27FC236}">
                <a16:creationId xmlns:a16="http://schemas.microsoft.com/office/drawing/2014/main" id="{C2E6F3F5-936E-5270-84FD-75C8B5E72DFE}"/>
              </a:ext>
            </a:extLst>
          </p:cNvPr>
          <p:cNvSpPr>
            <a:spLocks noGrp="1"/>
          </p:cNvSpPr>
          <p:nvPr>
            <p:ph type="ftr" sz="quarter" idx="11"/>
          </p:nvPr>
        </p:nvSpPr>
        <p:spPr/>
        <p:txBody>
          <a:bodyPr/>
          <a:lstStyle/>
          <a:p>
            <a:endParaRPr lang="en-GB"/>
          </a:p>
        </p:txBody>
      </p:sp>
      <p:sp>
        <p:nvSpPr>
          <p:cNvPr id="9" name="Segnaposto numero diapositiva 8">
            <a:extLst>
              <a:ext uri="{FF2B5EF4-FFF2-40B4-BE49-F238E27FC236}">
                <a16:creationId xmlns:a16="http://schemas.microsoft.com/office/drawing/2014/main" id="{B7ACD616-3A38-15E4-27F9-5E849D52690E}"/>
              </a:ext>
            </a:extLst>
          </p:cNvPr>
          <p:cNvSpPr>
            <a:spLocks noGrp="1"/>
          </p:cNvSpPr>
          <p:nvPr>
            <p:ph type="sldNum" sz="quarter" idx="12"/>
          </p:nvPr>
        </p:nvSpPr>
        <p:spPr/>
        <p:txBody>
          <a:bodyPr/>
          <a:lstStyle/>
          <a:p>
            <a:fld id="{A85EC70D-2BA6-447C-92C3-FC38935580B8}" type="slidenum">
              <a:rPr lang="en-GB" smtClean="0"/>
              <a:t>‹N›</a:t>
            </a:fld>
            <a:endParaRPr lang="en-GB"/>
          </a:p>
        </p:txBody>
      </p:sp>
    </p:spTree>
    <p:extLst>
      <p:ext uri="{BB962C8B-B14F-4D97-AF65-F5344CB8AC3E}">
        <p14:creationId xmlns:p14="http://schemas.microsoft.com/office/powerpoint/2010/main" val="19184058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42214FA-A91D-0E20-3457-D40F0579681C}"/>
              </a:ext>
            </a:extLst>
          </p:cNvPr>
          <p:cNvSpPr>
            <a:spLocks noGrp="1"/>
          </p:cNvSpPr>
          <p:nvPr>
            <p:ph type="title"/>
          </p:nvPr>
        </p:nvSpPr>
        <p:spPr/>
        <p:txBody>
          <a:bodyPr/>
          <a:lstStyle/>
          <a:p>
            <a:r>
              <a:rPr lang="it-IT"/>
              <a:t>Fare clic per modificare lo stile del titolo dello schema</a:t>
            </a:r>
            <a:endParaRPr lang="en-GB"/>
          </a:p>
        </p:txBody>
      </p:sp>
      <p:sp>
        <p:nvSpPr>
          <p:cNvPr id="3" name="Segnaposto data 2">
            <a:extLst>
              <a:ext uri="{FF2B5EF4-FFF2-40B4-BE49-F238E27FC236}">
                <a16:creationId xmlns:a16="http://schemas.microsoft.com/office/drawing/2014/main" id="{20823D82-3B42-B6EE-5524-8FD203749588}"/>
              </a:ext>
            </a:extLst>
          </p:cNvPr>
          <p:cNvSpPr>
            <a:spLocks noGrp="1"/>
          </p:cNvSpPr>
          <p:nvPr>
            <p:ph type="dt" sz="half" idx="10"/>
          </p:nvPr>
        </p:nvSpPr>
        <p:spPr/>
        <p:txBody>
          <a:bodyPr/>
          <a:lstStyle/>
          <a:p>
            <a:fld id="{E383482B-929F-473A-AD38-34B13A4A63A1}" type="datetimeFigureOut">
              <a:rPr lang="en-GB" smtClean="0"/>
              <a:t>15/06/2022</a:t>
            </a:fld>
            <a:endParaRPr lang="en-GB"/>
          </a:p>
        </p:txBody>
      </p:sp>
      <p:sp>
        <p:nvSpPr>
          <p:cNvPr id="4" name="Segnaposto piè di pagina 3">
            <a:extLst>
              <a:ext uri="{FF2B5EF4-FFF2-40B4-BE49-F238E27FC236}">
                <a16:creationId xmlns:a16="http://schemas.microsoft.com/office/drawing/2014/main" id="{C495EBEC-7BA8-7F7A-4C55-8124CED74D22}"/>
              </a:ext>
            </a:extLst>
          </p:cNvPr>
          <p:cNvSpPr>
            <a:spLocks noGrp="1"/>
          </p:cNvSpPr>
          <p:nvPr>
            <p:ph type="ftr" sz="quarter" idx="11"/>
          </p:nvPr>
        </p:nvSpPr>
        <p:spPr/>
        <p:txBody>
          <a:bodyPr/>
          <a:lstStyle/>
          <a:p>
            <a:endParaRPr lang="en-GB"/>
          </a:p>
        </p:txBody>
      </p:sp>
      <p:sp>
        <p:nvSpPr>
          <p:cNvPr id="5" name="Segnaposto numero diapositiva 4">
            <a:extLst>
              <a:ext uri="{FF2B5EF4-FFF2-40B4-BE49-F238E27FC236}">
                <a16:creationId xmlns:a16="http://schemas.microsoft.com/office/drawing/2014/main" id="{07659C3D-FC57-61FB-6B4B-82F4BAD5C5E8}"/>
              </a:ext>
            </a:extLst>
          </p:cNvPr>
          <p:cNvSpPr>
            <a:spLocks noGrp="1"/>
          </p:cNvSpPr>
          <p:nvPr>
            <p:ph type="sldNum" sz="quarter" idx="12"/>
          </p:nvPr>
        </p:nvSpPr>
        <p:spPr/>
        <p:txBody>
          <a:bodyPr/>
          <a:lstStyle/>
          <a:p>
            <a:fld id="{A85EC70D-2BA6-447C-92C3-FC38935580B8}" type="slidenum">
              <a:rPr lang="en-GB" smtClean="0"/>
              <a:t>‹N›</a:t>
            </a:fld>
            <a:endParaRPr lang="en-GB"/>
          </a:p>
        </p:txBody>
      </p:sp>
    </p:spTree>
    <p:extLst>
      <p:ext uri="{BB962C8B-B14F-4D97-AF65-F5344CB8AC3E}">
        <p14:creationId xmlns:p14="http://schemas.microsoft.com/office/powerpoint/2010/main" val="35440894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79454771-560E-FC87-EC28-563A850FC27D}"/>
              </a:ext>
            </a:extLst>
          </p:cNvPr>
          <p:cNvSpPr>
            <a:spLocks noGrp="1"/>
          </p:cNvSpPr>
          <p:nvPr>
            <p:ph type="dt" sz="half" idx="10"/>
          </p:nvPr>
        </p:nvSpPr>
        <p:spPr/>
        <p:txBody>
          <a:bodyPr/>
          <a:lstStyle/>
          <a:p>
            <a:fld id="{E383482B-929F-473A-AD38-34B13A4A63A1}" type="datetimeFigureOut">
              <a:rPr lang="en-GB" smtClean="0"/>
              <a:t>15/06/2022</a:t>
            </a:fld>
            <a:endParaRPr lang="en-GB"/>
          </a:p>
        </p:txBody>
      </p:sp>
      <p:sp>
        <p:nvSpPr>
          <p:cNvPr id="3" name="Segnaposto piè di pagina 2">
            <a:extLst>
              <a:ext uri="{FF2B5EF4-FFF2-40B4-BE49-F238E27FC236}">
                <a16:creationId xmlns:a16="http://schemas.microsoft.com/office/drawing/2014/main" id="{C1742E90-BB88-00CF-CEA0-F0EB12511BDF}"/>
              </a:ext>
            </a:extLst>
          </p:cNvPr>
          <p:cNvSpPr>
            <a:spLocks noGrp="1"/>
          </p:cNvSpPr>
          <p:nvPr>
            <p:ph type="ftr" sz="quarter" idx="11"/>
          </p:nvPr>
        </p:nvSpPr>
        <p:spPr/>
        <p:txBody>
          <a:bodyPr/>
          <a:lstStyle/>
          <a:p>
            <a:endParaRPr lang="en-GB"/>
          </a:p>
        </p:txBody>
      </p:sp>
      <p:sp>
        <p:nvSpPr>
          <p:cNvPr id="4" name="Segnaposto numero diapositiva 3">
            <a:extLst>
              <a:ext uri="{FF2B5EF4-FFF2-40B4-BE49-F238E27FC236}">
                <a16:creationId xmlns:a16="http://schemas.microsoft.com/office/drawing/2014/main" id="{786D1D15-9776-D937-4B4E-AB26A486892C}"/>
              </a:ext>
            </a:extLst>
          </p:cNvPr>
          <p:cNvSpPr>
            <a:spLocks noGrp="1"/>
          </p:cNvSpPr>
          <p:nvPr>
            <p:ph type="sldNum" sz="quarter" idx="12"/>
          </p:nvPr>
        </p:nvSpPr>
        <p:spPr/>
        <p:txBody>
          <a:bodyPr/>
          <a:lstStyle/>
          <a:p>
            <a:fld id="{A85EC70D-2BA6-447C-92C3-FC38935580B8}" type="slidenum">
              <a:rPr lang="en-GB" smtClean="0"/>
              <a:t>‹N›</a:t>
            </a:fld>
            <a:endParaRPr lang="en-GB"/>
          </a:p>
        </p:txBody>
      </p:sp>
    </p:spTree>
    <p:extLst>
      <p:ext uri="{BB962C8B-B14F-4D97-AF65-F5344CB8AC3E}">
        <p14:creationId xmlns:p14="http://schemas.microsoft.com/office/powerpoint/2010/main" val="42204735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11C905D-E164-E6CB-E7A1-41D169A3862D}"/>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en-GB"/>
          </a:p>
        </p:txBody>
      </p:sp>
      <p:sp>
        <p:nvSpPr>
          <p:cNvPr id="3" name="Segnaposto contenuto 2">
            <a:extLst>
              <a:ext uri="{FF2B5EF4-FFF2-40B4-BE49-F238E27FC236}">
                <a16:creationId xmlns:a16="http://schemas.microsoft.com/office/drawing/2014/main" id="{325C3B79-1D8A-AAA7-3087-72BECFB6D91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testo 3">
            <a:extLst>
              <a:ext uri="{FF2B5EF4-FFF2-40B4-BE49-F238E27FC236}">
                <a16:creationId xmlns:a16="http://schemas.microsoft.com/office/drawing/2014/main" id="{37F2751D-ED14-259D-9FEF-27D4ADADCB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1E0EC4A5-DD51-F7DB-83C1-486AC9ABE1DC}"/>
              </a:ext>
            </a:extLst>
          </p:cNvPr>
          <p:cNvSpPr>
            <a:spLocks noGrp="1"/>
          </p:cNvSpPr>
          <p:nvPr>
            <p:ph type="dt" sz="half" idx="10"/>
          </p:nvPr>
        </p:nvSpPr>
        <p:spPr/>
        <p:txBody>
          <a:bodyPr/>
          <a:lstStyle/>
          <a:p>
            <a:fld id="{E383482B-929F-473A-AD38-34B13A4A63A1}" type="datetimeFigureOut">
              <a:rPr lang="en-GB" smtClean="0"/>
              <a:t>15/06/2022</a:t>
            </a:fld>
            <a:endParaRPr lang="en-GB"/>
          </a:p>
        </p:txBody>
      </p:sp>
      <p:sp>
        <p:nvSpPr>
          <p:cNvPr id="6" name="Segnaposto piè di pagina 5">
            <a:extLst>
              <a:ext uri="{FF2B5EF4-FFF2-40B4-BE49-F238E27FC236}">
                <a16:creationId xmlns:a16="http://schemas.microsoft.com/office/drawing/2014/main" id="{777B0AEC-4EA3-10F5-C1E0-3ED5814B5038}"/>
              </a:ext>
            </a:extLst>
          </p:cNvPr>
          <p:cNvSpPr>
            <a:spLocks noGrp="1"/>
          </p:cNvSpPr>
          <p:nvPr>
            <p:ph type="ftr" sz="quarter" idx="11"/>
          </p:nvPr>
        </p:nvSpPr>
        <p:spPr/>
        <p:txBody>
          <a:bodyPr/>
          <a:lstStyle/>
          <a:p>
            <a:endParaRPr lang="en-GB"/>
          </a:p>
        </p:txBody>
      </p:sp>
      <p:sp>
        <p:nvSpPr>
          <p:cNvPr id="7" name="Segnaposto numero diapositiva 6">
            <a:extLst>
              <a:ext uri="{FF2B5EF4-FFF2-40B4-BE49-F238E27FC236}">
                <a16:creationId xmlns:a16="http://schemas.microsoft.com/office/drawing/2014/main" id="{76971F77-28A2-5E1C-4222-8393C359CCC0}"/>
              </a:ext>
            </a:extLst>
          </p:cNvPr>
          <p:cNvSpPr>
            <a:spLocks noGrp="1"/>
          </p:cNvSpPr>
          <p:nvPr>
            <p:ph type="sldNum" sz="quarter" idx="12"/>
          </p:nvPr>
        </p:nvSpPr>
        <p:spPr/>
        <p:txBody>
          <a:bodyPr/>
          <a:lstStyle/>
          <a:p>
            <a:fld id="{A85EC70D-2BA6-447C-92C3-FC38935580B8}" type="slidenum">
              <a:rPr lang="en-GB" smtClean="0"/>
              <a:t>‹N›</a:t>
            </a:fld>
            <a:endParaRPr lang="en-GB"/>
          </a:p>
        </p:txBody>
      </p:sp>
    </p:spTree>
    <p:extLst>
      <p:ext uri="{BB962C8B-B14F-4D97-AF65-F5344CB8AC3E}">
        <p14:creationId xmlns:p14="http://schemas.microsoft.com/office/powerpoint/2010/main" val="9896378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F7FBC99-01A6-230A-5109-C3CA88070CAE}"/>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en-GB"/>
          </a:p>
        </p:txBody>
      </p:sp>
      <p:sp>
        <p:nvSpPr>
          <p:cNvPr id="3" name="Segnaposto immagine 2">
            <a:extLst>
              <a:ext uri="{FF2B5EF4-FFF2-40B4-BE49-F238E27FC236}">
                <a16:creationId xmlns:a16="http://schemas.microsoft.com/office/drawing/2014/main" id="{A00A5FDB-6EDD-181E-8FFB-1745C74928A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Segnaposto testo 3">
            <a:extLst>
              <a:ext uri="{FF2B5EF4-FFF2-40B4-BE49-F238E27FC236}">
                <a16:creationId xmlns:a16="http://schemas.microsoft.com/office/drawing/2014/main" id="{BFF5069F-4F99-8045-54F4-72228B108D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18D23AE1-CE61-1D1F-6308-3C042AEF9B9F}"/>
              </a:ext>
            </a:extLst>
          </p:cNvPr>
          <p:cNvSpPr>
            <a:spLocks noGrp="1"/>
          </p:cNvSpPr>
          <p:nvPr>
            <p:ph type="dt" sz="half" idx="10"/>
          </p:nvPr>
        </p:nvSpPr>
        <p:spPr/>
        <p:txBody>
          <a:bodyPr/>
          <a:lstStyle/>
          <a:p>
            <a:fld id="{E383482B-929F-473A-AD38-34B13A4A63A1}" type="datetimeFigureOut">
              <a:rPr lang="en-GB" smtClean="0"/>
              <a:t>15/06/2022</a:t>
            </a:fld>
            <a:endParaRPr lang="en-GB"/>
          </a:p>
        </p:txBody>
      </p:sp>
      <p:sp>
        <p:nvSpPr>
          <p:cNvPr id="6" name="Segnaposto piè di pagina 5">
            <a:extLst>
              <a:ext uri="{FF2B5EF4-FFF2-40B4-BE49-F238E27FC236}">
                <a16:creationId xmlns:a16="http://schemas.microsoft.com/office/drawing/2014/main" id="{CD0E476E-F945-AFDE-5ED8-91BD2D60BFFC}"/>
              </a:ext>
            </a:extLst>
          </p:cNvPr>
          <p:cNvSpPr>
            <a:spLocks noGrp="1"/>
          </p:cNvSpPr>
          <p:nvPr>
            <p:ph type="ftr" sz="quarter" idx="11"/>
          </p:nvPr>
        </p:nvSpPr>
        <p:spPr/>
        <p:txBody>
          <a:bodyPr/>
          <a:lstStyle/>
          <a:p>
            <a:endParaRPr lang="en-GB"/>
          </a:p>
        </p:txBody>
      </p:sp>
      <p:sp>
        <p:nvSpPr>
          <p:cNvPr id="7" name="Segnaposto numero diapositiva 6">
            <a:extLst>
              <a:ext uri="{FF2B5EF4-FFF2-40B4-BE49-F238E27FC236}">
                <a16:creationId xmlns:a16="http://schemas.microsoft.com/office/drawing/2014/main" id="{3AA44043-0895-540C-8800-B56FCC54AFAB}"/>
              </a:ext>
            </a:extLst>
          </p:cNvPr>
          <p:cNvSpPr>
            <a:spLocks noGrp="1"/>
          </p:cNvSpPr>
          <p:nvPr>
            <p:ph type="sldNum" sz="quarter" idx="12"/>
          </p:nvPr>
        </p:nvSpPr>
        <p:spPr/>
        <p:txBody>
          <a:bodyPr/>
          <a:lstStyle/>
          <a:p>
            <a:fld id="{A85EC70D-2BA6-447C-92C3-FC38935580B8}" type="slidenum">
              <a:rPr lang="en-GB" smtClean="0"/>
              <a:t>‹N›</a:t>
            </a:fld>
            <a:endParaRPr lang="en-GB"/>
          </a:p>
        </p:txBody>
      </p:sp>
    </p:spTree>
    <p:extLst>
      <p:ext uri="{BB962C8B-B14F-4D97-AF65-F5344CB8AC3E}">
        <p14:creationId xmlns:p14="http://schemas.microsoft.com/office/powerpoint/2010/main" val="28776392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70A73007-BB19-4152-AB78-FF1A2602968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endParaRPr lang="en-GB"/>
          </a:p>
        </p:txBody>
      </p:sp>
      <p:sp>
        <p:nvSpPr>
          <p:cNvPr id="3" name="Segnaposto testo 2">
            <a:extLst>
              <a:ext uri="{FF2B5EF4-FFF2-40B4-BE49-F238E27FC236}">
                <a16:creationId xmlns:a16="http://schemas.microsoft.com/office/drawing/2014/main" id="{5DC3890A-3DD9-5C8B-4B0B-DBCA148904B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data 3">
            <a:extLst>
              <a:ext uri="{FF2B5EF4-FFF2-40B4-BE49-F238E27FC236}">
                <a16:creationId xmlns:a16="http://schemas.microsoft.com/office/drawing/2014/main" id="{E3EF2C09-3426-E8B6-B37A-53CBF650AEE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83482B-929F-473A-AD38-34B13A4A63A1}" type="datetimeFigureOut">
              <a:rPr lang="en-GB" smtClean="0"/>
              <a:t>15/06/2022</a:t>
            </a:fld>
            <a:endParaRPr lang="en-GB"/>
          </a:p>
        </p:txBody>
      </p:sp>
      <p:sp>
        <p:nvSpPr>
          <p:cNvPr id="5" name="Segnaposto piè di pagina 4">
            <a:extLst>
              <a:ext uri="{FF2B5EF4-FFF2-40B4-BE49-F238E27FC236}">
                <a16:creationId xmlns:a16="http://schemas.microsoft.com/office/drawing/2014/main" id="{F6BA3B4E-94F8-F5A3-101D-D38BA4C604E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egnaposto numero diapositiva 5">
            <a:extLst>
              <a:ext uri="{FF2B5EF4-FFF2-40B4-BE49-F238E27FC236}">
                <a16:creationId xmlns:a16="http://schemas.microsoft.com/office/drawing/2014/main" id="{EE17F45E-AE67-AC03-D1E8-FC128C002C8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5EC70D-2BA6-447C-92C3-FC38935580B8}" type="slidenum">
              <a:rPr lang="en-GB" smtClean="0"/>
              <a:t>‹N›</a:t>
            </a:fld>
            <a:endParaRPr lang="en-GB"/>
          </a:p>
        </p:txBody>
      </p:sp>
    </p:spTree>
    <p:extLst>
      <p:ext uri="{BB962C8B-B14F-4D97-AF65-F5344CB8AC3E}">
        <p14:creationId xmlns:p14="http://schemas.microsoft.com/office/powerpoint/2010/main" val="16485496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22.emf"/><Relationship Id="rId3" Type="http://schemas.openxmlformats.org/officeDocument/2006/relationships/image" Target="../media/image17.png"/><Relationship Id="rId7" Type="http://schemas.openxmlformats.org/officeDocument/2006/relationships/image" Target="../media/image21.emf"/><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jpeg"/><Relationship Id="rId9" Type="http://schemas.openxmlformats.org/officeDocument/2006/relationships/image" Target="../media/image23.emf"/></Relationships>
</file>

<file path=ppt/slides/_rels/slide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jpe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64.png"/><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40EAF63A-F2BD-DBC7-B615-C24E2315E82C}"/>
              </a:ext>
            </a:extLst>
          </p:cNvPr>
          <p:cNvPicPr>
            <a:picLocks noChangeAspect="1"/>
          </p:cNvPicPr>
          <p:nvPr/>
        </p:nvPicPr>
        <p:blipFill>
          <a:blip r:embed="rId2"/>
          <a:stretch>
            <a:fillRect/>
          </a:stretch>
        </p:blipFill>
        <p:spPr>
          <a:xfrm>
            <a:off x="0" y="0"/>
            <a:ext cx="12192000" cy="3998269"/>
          </a:xfrm>
          <a:prstGeom prst="rect">
            <a:avLst/>
          </a:prstGeom>
        </p:spPr>
      </p:pic>
      <p:sp>
        <p:nvSpPr>
          <p:cNvPr id="7" name="CasellaDiTesto 6">
            <a:extLst>
              <a:ext uri="{FF2B5EF4-FFF2-40B4-BE49-F238E27FC236}">
                <a16:creationId xmlns:a16="http://schemas.microsoft.com/office/drawing/2014/main" id="{6D4BD58A-68C7-2AA5-0CE8-3ECE3FEB7353}"/>
              </a:ext>
            </a:extLst>
          </p:cNvPr>
          <p:cNvSpPr txBox="1"/>
          <p:nvPr/>
        </p:nvSpPr>
        <p:spPr>
          <a:xfrm>
            <a:off x="751840" y="4683203"/>
            <a:ext cx="8364248" cy="369332"/>
          </a:xfrm>
          <a:prstGeom prst="rect">
            <a:avLst/>
          </a:prstGeom>
          <a:noFill/>
        </p:spPr>
        <p:txBody>
          <a:bodyPr wrap="square">
            <a:spAutoFit/>
          </a:bodyPr>
          <a:lstStyle/>
          <a:p>
            <a:pPr>
              <a:spcAft>
                <a:spcPts val="1200"/>
              </a:spcAft>
            </a:pPr>
            <a:r>
              <a:rPr lang="en-US" sz="1800" b="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Occupational risk assessment in E-waste plant: Progress achieved over years </a:t>
            </a:r>
            <a:r>
              <a:rPr lang="en-US" sz="1800" b="1" baseline="300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a:t>
            </a:r>
            <a:endParaRPr lang="en-GB" sz="1800" b="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p:txBody>
      </p:sp>
      <p:sp>
        <p:nvSpPr>
          <p:cNvPr id="9" name="CasellaDiTesto 8">
            <a:extLst>
              <a:ext uri="{FF2B5EF4-FFF2-40B4-BE49-F238E27FC236}">
                <a16:creationId xmlns:a16="http://schemas.microsoft.com/office/drawing/2014/main" id="{E6E97A87-5E6C-58DD-BC7C-E6F613676EBC}"/>
              </a:ext>
            </a:extLst>
          </p:cNvPr>
          <p:cNvSpPr txBox="1"/>
          <p:nvPr/>
        </p:nvSpPr>
        <p:spPr>
          <a:xfrm>
            <a:off x="1849120" y="5341229"/>
            <a:ext cx="11805920" cy="259045"/>
          </a:xfrm>
          <a:prstGeom prst="rect">
            <a:avLst/>
          </a:prstGeom>
          <a:noFill/>
        </p:spPr>
        <p:txBody>
          <a:bodyPr wrap="square">
            <a:spAutoFit/>
          </a:bodyPr>
          <a:lstStyle/>
          <a:p>
            <a:pPr>
              <a:lnSpc>
                <a:spcPts val="1300"/>
              </a:lnSpc>
              <a:spcAft>
                <a:spcPts val="1800"/>
              </a:spcAft>
            </a:pPr>
            <a:r>
              <a:rPr lang="it-IT" sz="1200" b="1" i="1" u="sng"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Giulia Simonetti</a:t>
            </a:r>
            <a:r>
              <a:rPr lang="it-IT" sz="1200" b="1" i="1" u="sng" baseline="300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1</a:t>
            </a:r>
            <a:r>
              <a:rPr lang="it-IT" sz="1200" b="1" i="1" baseline="300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a:t>
            </a:r>
            <a:r>
              <a:rPr lang="it-IT" sz="1200" b="1"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Leonardo Romani</a:t>
            </a:r>
            <a:r>
              <a:rPr lang="it-IT" sz="1200" b="1" i="1" baseline="300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1</a:t>
            </a:r>
            <a:r>
              <a:rPr lang="it-IT" sz="1200" b="1"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Carmela Riccardi</a:t>
            </a:r>
            <a:r>
              <a:rPr lang="it-IT" sz="1200" b="1" i="1" baseline="300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2</a:t>
            </a:r>
            <a:r>
              <a:rPr lang="it-IT" sz="1200" b="1"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Donatella Pomata</a:t>
            </a:r>
            <a:r>
              <a:rPr lang="it-IT" sz="1200" b="1" i="1" baseline="300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2</a:t>
            </a:r>
            <a:r>
              <a:rPr lang="it-IT" sz="1200" b="1"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Patrizia Di Filippo</a:t>
            </a:r>
            <a:r>
              <a:rPr lang="it-IT" sz="1200" b="1" i="1" baseline="300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2</a:t>
            </a:r>
            <a:r>
              <a:rPr lang="it-IT" sz="1200" b="1"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Francesca Buiarelli</a:t>
            </a:r>
            <a:r>
              <a:rPr lang="it-IT" sz="1200" b="1" i="1" baseline="300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1</a:t>
            </a:r>
            <a:endParaRPr lang="en-GB" sz="1200" b="1"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916454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F9433D11-1808-1FBE-9B38-9BD5C9138F5D}"/>
              </a:ext>
            </a:extLst>
          </p:cNvPr>
          <p:cNvPicPr>
            <a:picLocks noChangeAspect="1"/>
          </p:cNvPicPr>
          <p:nvPr/>
        </p:nvPicPr>
        <p:blipFill>
          <a:blip r:embed="rId2"/>
          <a:stretch>
            <a:fillRect/>
          </a:stretch>
        </p:blipFill>
        <p:spPr>
          <a:xfrm>
            <a:off x="235250" y="226186"/>
            <a:ext cx="5500796" cy="3315907"/>
          </a:xfrm>
          <a:prstGeom prst="rect">
            <a:avLst/>
          </a:prstGeom>
        </p:spPr>
      </p:pic>
      <p:pic>
        <p:nvPicPr>
          <p:cNvPr id="9" name="Immagine 8">
            <a:extLst>
              <a:ext uri="{FF2B5EF4-FFF2-40B4-BE49-F238E27FC236}">
                <a16:creationId xmlns:a16="http://schemas.microsoft.com/office/drawing/2014/main" id="{50FE5EE9-9E03-C901-0502-641D2AF8D44D}"/>
              </a:ext>
            </a:extLst>
          </p:cNvPr>
          <p:cNvPicPr>
            <a:picLocks noChangeAspect="1"/>
          </p:cNvPicPr>
          <p:nvPr/>
        </p:nvPicPr>
        <p:blipFill>
          <a:blip r:embed="rId3"/>
          <a:stretch>
            <a:fillRect/>
          </a:stretch>
        </p:blipFill>
        <p:spPr>
          <a:xfrm>
            <a:off x="6455955" y="258469"/>
            <a:ext cx="5423101" cy="3283624"/>
          </a:xfrm>
          <a:prstGeom prst="rect">
            <a:avLst/>
          </a:prstGeom>
        </p:spPr>
      </p:pic>
      <p:pic>
        <p:nvPicPr>
          <p:cNvPr id="10" name="Immagine 9">
            <a:extLst>
              <a:ext uri="{FF2B5EF4-FFF2-40B4-BE49-F238E27FC236}">
                <a16:creationId xmlns:a16="http://schemas.microsoft.com/office/drawing/2014/main" id="{5F97B287-DE94-D5F7-7BE7-AAAAB708728E}"/>
              </a:ext>
            </a:extLst>
          </p:cNvPr>
          <p:cNvPicPr>
            <a:picLocks noChangeAspect="1"/>
          </p:cNvPicPr>
          <p:nvPr/>
        </p:nvPicPr>
        <p:blipFill>
          <a:blip r:embed="rId4"/>
          <a:stretch>
            <a:fillRect/>
          </a:stretch>
        </p:blipFill>
        <p:spPr>
          <a:xfrm>
            <a:off x="3345602" y="3584625"/>
            <a:ext cx="5500796" cy="3200400"/>
          </a:xfrm>
          <a:prstGeom prst="rect">
            <a:avLst/>
          </a:prstGeom>
        </p:spPr>
      </p:pic>
    </p:spTree>
    <p:extLst>
      <p:ext uri="{BB962C8B-B14F-4D97-AF65-F5344CB8AC3E}">
        <p14:creationId xmlns:p14="http://schemas.microsoft.com/office/powerpoint/2010/main" val="9177749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E0B09D3D-8F89-EE1A-7302-999BF18730F0}"/>
              </a:ext>
            </a:extLst>
          </p:cNvPr>
          <p:cNvSpPr txBox="1"/>
          <p:nvPr/>
        </p:nvSpPr>
        <p:spPr>
          <a:xfrm>
            <a:off x="-915002" y="4446904"/>
            <a:ext cx="12454759" cy="2165208"/>
          </a:xfrm>
          <a:prstGeom prst="rect">
            <a:avLst/>
          </a:prstGeom>
          <a:noFill/>
        </p:spPr>
        <p:txBody>
          <a:bodyPr wrap="square">
            <a:spAutoFit/>
          </a:bodyPr>
          <a:lstStyle/>
          <a:p>
            <a:pPr marL="1941830" indent="-285750" algn="just">
              <a:lnSpc>
                <a:spcPct val="95000"/>
              </a:lnSpc>
              <a:spcAft>
                <a:spcPts val="600"/>
              </a:spcAft>
              <a:buFont typeface="Wingdings" panose="05000000000000000000" pitchFamily="2" charset="2"/>
              <a:buChar char="ü"/>
            </a:pPr>
            <a:r>
              <a:rPr lang="en-US" sz="1800" spc="-10" dirty="0">
                <a:solidFill>
                  <a:srgbClr val="000000"/>
                </a:solidFill>
                <a:effectLst/>
                <a:ea typeface="Times New Roman" panose="02020603050405020304" pitchFamily="18" charset="0"/>
                <a:cs typeface="Times New Roman" panose="02020603050405020304" pitchFamily="18" charset="0"/>
              </a:rPr>
              <a:t>I</a:t>
            </a:r>
            <a:r>
              <a:rPr lang="en-GB" sz="1800" spc="-10" dirty="0">
                <a:solidFill>
                  <a:srgbClr val="000000"/>
                </a:solidFill>
                <a:effectLst/>
                <a:ea typeface="Times New Roman" panose="02020603050405020304" pitchFamily="18" charset="0"/>
                <a:cs typeface="Times New Roman" panose="02020603050405020304" pitchFamily="18" charset="0"/>
              </a:rPr>
              <a:t>n 2017, TCR data exceeded the tolerable values set by USEPA, whereas THQ results were lower than acceptable risk limits.</a:t>
            </a:r>
            <a:r>
              <a:rPr lang="en-GB" sz="1800" dirty="0">
                <a:solidFill>
                  <a:srgbClr val="000000"/>
                </a:solidFill>
                <a:effectLst/>
                <a:ea typeface="Times New Roman" panose="02020603050405020304" pitchFamily="18" charset="0"/>
                <a:cs typeface="Times New Roman" panose="02020603050405020304" pitchFamily="18" charset="0"/>
              </a:rPr>
              <a:t> </a:t>
            </a:r>
            <a:r>
              <a:rPr lang="en-US" sz="1800" dirty="0">
                <a:solidFill>
                  <a:srgbClr val="000000"/>
                </a:solidFill>
                <a:effectLst/>
                <a:ea typeface="Times New Roman" panose="02020603050405020304" pitchFamily="18" charset="0"/>
                <a:cs typeface="Times New Roman" panose="02020603050405020304" pitchFamily="18" charset="0"/>
              </a:rPr>
              <a:t>I</a:t>
            </a:r>
            <a:r>
              <a:rPr lang="en-GB" sz="1800" spc="-10" dirty="0">
                <a:solidFill>
                  <a:srgbClr val="000000"/>
                </a:solidFill>
                <a:effectLst/>
                <a:ea typeface="Times New Roman" panose="02020603050405020304" pitchFamily="18" charset="0"/>
                <a:cs typeface="Times New Roman" panose="02020603050405020304" pitchFamily="18" charset="0"/>
              </a:rPr>
              <a:t>n 2021, both TCR and THQ are lower than recommended values and about 60% below those found in 2017. </a:t>
            </a:r>
          </a:p>
          <a:p>
            <a:pPr marL="1656080" algn="just">
              <a:lnSpc>
                <a:spcPct val="95000"/>
              </a:lnSpc>
              <a:spcAft>
                <a:spcPts val="600"/>
              </a:spcAft>
            </a:pPr>
            <a:endParaRPr lang="en-GB" spc="-10" dirty="0">
              <a:solidFill>
                <a:srgbClr val="000000"/>
              </a:solidFill>
              <a:ea typeface="Times New Roman" panose="02020603050405020304" pitchFamily="18" charset="0"/>
              <a:cs typeface="Times New Roman" panose="02020603050405020304" pitchFamily="18" charset="0"/>
            </a:endParaRPr>
          </a:p>
          <a:p>
            <a:pPr marL="1656080" algn="just">
              <a:lnSpc>
                <a:spcPct val="95000"/>
              </a:lnSpc>
              <a:spcAft>
                <a:spcPts val="600"/>
              </a:spcAft>
            </a:pPr>
            <a:endParaRPr lang="en-GB" sz="1800" spc="-10" dirty="0">
              <a:solidFill>
                <a:srgbClr val="000000"/>
              </a:solidFill>
              <a:effectLst/>
              <a:ea typeface="Times New Roman" panose="02020603050405020304" pitchFamily="18" charset="0"/>
              <a:cs typeface="Times New Roman" panose="02020603050405020304" pitchFamily="18" charset="0"/>
            </a:endParaRPr>
          </a:p>
          <a:p>
            <a:pPr marL="1941830" indent="-285750" algn="just">
              <a:lnSpc>
                <a:spcPct val="95000"/>
              </a:lnSpc>
              <a:spcAft>
                <a:spcPts val="600"/>
              </a:spcAft>
              <a:buFont typeface="Wingdings" panose="05000000000000000000" pitchFamily="2" charset="2"/>
              <a:buChar char="ü"/>
            </a:pPr>
            <a:r>
              <a:rPr lang="en-GB" sz="1800" spc="-10" dirty="0">
                <a:solidFill>
                  <a:srgbClr val="000000"/>
                </a:solidFill>
                <a:effectLst/>
                <a:ea typeface="Times New Roman" panose="02020603050405020304" pitchFamily="18" charset="0"/>
                <a:cs typeface="Times New Roman" panose="02020603050405020304" pitchFamily="18" charset="0"/>
              </a:rPr>
              <a:t>Therefore, the plant modifications seem to have resulted in a risk reduction for the workers involved in the treatment of e-waste.</a:t>
            </a:r>
            <a:endParaRPr lang="en-GB" sz="1800" dirty="0">
              <a:solidFill>
                <a:srgbClr val="000000"/>
              </a:solidFill>
              <a:effectLst/>
              <a:ea typeface="Times New Roman" panose="02020603050405020304" pitchFamily="18" charset="0"/>
              <a:cs typeface="Times New Roman" panose="02020603050405020304" pitchFamily="18" charset="0"/>
            </a:endParaRPr>
          </a:p>
        </p:txBody>
      </p:sp>
      <p:graphicFrame>
        <p:nvGraphicFramePr>
          <p:cNvPr id="4" name="Tabella 3">
            <a:extLst>
              <a:ext uri="{FF2B5EF4-FFF2-40B4-BE49-F238E27FC236}">
                <a16:creationId xmlns:a16="http://schemas.microsoft.com/office/drawing/2014/main" id="{613669F3-A27E-3DE2-D928-9DEE00E2D16E}"/>
              </a:ext>
            </a:extLst>
          </p:cNvPr>
          <p:cNvGraphicFramePr>
            <a:graphicFrameLocks noGrp="1"/>
          </p:cNvGraphicFramePr>
          <p:nvPr>
            <p:extLst>
              <p:ext uri="{D42A27DB-BD31-4B8C-83A1-F6EECF244321}">
                <p14:modId xmlns:p14="http://schemas.microsoft.com/office/powerpoint/2010/main" val="4044357602"/>
              </p:ext>
            </p:extLst>
          </p:nvPr>
        </p:nvGraphicFramePr>
        <p:xfrm>
          <a:off x="768096" y="1709928"/>
          <a:ext cx="10552176" cy="2111045"/>
        </p:xfrm>
        <a:graphic>
          <a:graphicData uri="http://schemas.openxmlformats.org/drawingml/2006/table">
            <a:tbl>
              <a:tblPr firstRow="1" firstCol="1" bandRow="1">
                <a:tableStyleId>{5C22544A-7EE6-4342-B048-85BDC9FD1C3A}</a:tableStyleId>
              </a:tblPr>
              <a:tblGrid>
                <a:gridCol w="922308">
                  <a:extLst>
                    <a:ext uri="{9D8B030D-6E8A-4147-A177-3AD203B41FA5}">
                      <a16:colId xmlns:a16="http://schemas.microsoft.com/office/drawing/2014/main" val="2589702738"/>
                    </a:ext>
                  </a:extLst>
                </a:gridCol>
                <a:gridCol w="1800833">
                  <a:extLst>
                    <a:ext uri="{9D8B030D-6E8A-4147-A177-3AD203B41FA5}">
                      <a16:colId xmlns:a16="http://schemas.microsoft.com/office/drawing/2014/main" val="568346272"/>
                    </a:ext>
                  </a:extLst>
                </a:gridCol>
                <a:gridCol w="1073437">
                  <a:extLst>
                    <a:ext uri="{9D8B030D-6E8A-4147-A177-3AD203B41FA5}">
                      <a16:colId xmlns:a16="http://schemas.microsoft.com/office/drawing/2014/main" val="412720495"/>
                    </a:ext>
                  </a:extLst>
                </a:gridCol>
                <a:gridCol w="1802248">
                  <a:extLst>
                    <a:ext uri="{9D8B030D-6E8A-4147-A177-3AD203B41FA5}">
                      <a16:colId xmlns:a16="http://schemas.microsoft.com/office/drawing/2014/main" val="3999064499"/>
                    </a:ext>
                  </a:extLst>
                </a:gridCol>
                <a:gridCol w="4953350">
                  <a:extLst>
                    <a:ext uri="{9D8B030D-6E8A-4147-A177-3AD203B41FA5}">
                      <a16:colId xmlns:a16="http://schemas.microsoft.com/office/drawing/2014/main" val="2725181278"/>
                    </a:ext>
                  </a:extLst>
                </a:gridCol>
              </a:tblGrid>
              <a:tr h="692955">
                <a:tc>
                  <a:txBody>
                    <a:bodyPr/>
                    <a:lstStyle/>
                    <a:p>
                      <a:pPr algn="ctr">
                        <a:lnSpc>
                          <a:spcPts val="1300"/>
                        </a:lnSpc>
                      </a:pPr>
                      <a:r>
                        <a:rPr lang="en-US" sz="1800">
                          <a:effectLst/>
                        </a:rPr>
                        <a:t> </a:t>
                      </a:r>
                      <a:endParaRPr lang="en-GB" sz="18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gradFill flip="none" rotWithShape="1">
                      <a:gsLst>
                        <a:gs pos="4000">
                          <a:srgbClr val="FDEEE7"/>
                        </a:gs>
                        <a:gs pos="19000">
                          <a:schemeClr val="accent2">
                            <a:lumMod val="45000"/>
                            <a:lumOff val="55000"/>
                          </a:schemeClr>
                        </a:gs>
                        <a:gs pos="66000">
                          <a:schemeClr val="accent2">
                            <a:lumMod val="45000"/>
                            <a:lumOff val="55000"/>
                          </a:schemeClr>
                        </a:gs>
                        <a:gs pos="100000">
                          <a:schemeClr val="accent2">
                            <a:lumMod val="30000"/>
                            <a:lumOff val="70000"/>
                          </a:schemeClr>
                        </a:gs>
                      </a:gsLst>
                      <a:lin ang="5400000" scaled="1"/>
                      <a:tileRect/>
                    </a:gradFill>
                  </a:tcPr>
                </a:tc>
                <a:tc>
                  <a:txBody>
                    <a:bodyPr/>
                    <a:lstStyle/>
                    <a:p>
                      <a:pPr algn="ctr">
                        <a:lnSpc>
                          <a:spcPts val="1300"/>
                        </a:lnSpc>
                      </a:pPr>
                      <a:r>
                        <a:rPr lang="en-US" sz="2000" b="1" dirty="0">
                          <a:effectLst/>
                        </a:rPr>
                        <a:t>2017</a:t>
                      </a:r>
                      <a:endParaRPr lang="en-GB" sz="2000" b="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b">
                    <a:gradFill flip="none" rotWithShape="1">
                      <a:gsLst>
                        <a:gs pos="4000">
                          <a:srgbClr val="FDEEE7"/>
                        </a:gs>
                        <a:gs pos="19000">
                          <a:schemeClr val="accent2">
                            <a:lumMod val="45000"/>
                            <a:lumOff val="55000"/>
                          </a:schemeClr>
                        </a:gs>
                        <a:gs pos="66000">
                          <a:schemeClr val="accent2">
                            <a:lumMod val="45000"/>
                            <a:lumOff val="55000"/>
                          </a:schemeClr>
                        </a:gs>
                        <a:gs pos="100000">
                          <a:schemeClr val="accent2">
                            <a:lumMod val="30000"/>
                            <a:lumOff val="70000"/>
                          </a:schemeClr>
                        </a:gs>
                      </a:gsLst>
                      <a:lin ang="5400000" scaled="1"/>
                      <a:tileRect/>
                    </a:gradFill>
                  </a:tcPr>
                </a:tc>
                <a:tc>
                  <a:txBody>
                    <a:bodyPr/>
                    <a:lstStyle/>
                    <a:p>
                      <a:pPr algn="ctr">
                        <a:lnSpc>
                          <a:spcPts val="1300"/>
                        </a:lnSpc>
                      </a:pPr>
                      <a:r>
                        <a:rPr lang="en-US" sz="2000" b="1">
                          <a:effectLst/>
                        </a:rPr>
                        <a:t>2021-Z1</a:t>
                      </a:r>
                      <a:endParaRPr lang="en-GB" sz="2000" b="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b">
                    <a:gradFill flip="none" rotWithShape="1">
                      <a:gsLst>
                        <a:gs pos="4000">
                          <a:srgbClr val="FDEEE7"/>
                        </a:gs>
                        <a:gs pos="19000">
                          <a:schemeClr val="accent2">
                            <a:lumMod val="45000"/>
                            <a:lumOff val="55000"/>
                          </a:schemeClr>
                        </a:gs>
                        <a:gs pos="66000">
                          <a:schemeClr val="accent2">
                            <a:lumMod val="45000"/>
                            <a:lumOff val="55000"/>
                          </a:schemeClr>
                        </a:gs>
                        <a:gs pos="100000">
                          <a:schemeClr val="accent2">
                            <a:lumMod val="30000"/>
                            <a:lumOff val="70000"/>
                          </a:schemeClr>
                        </a:gs>
                      </a:gsLst>
                      <a:lin ang="5400000" scaled="1"/>
                      <a:tileRect/>
                    </a:gradFill>
                  </a:tcPr>
                </a:tc>
                <a:tc>
                  <a:txBody>
                    <a:bodyPr/>
                    <a:lstStyle/>
                    <a:p>
                      <a:pPr algn="ctr">
                        <a:lnSpc>
                          <a:spcPts val="1300"/>
                        </a:lnSpc>
                      </a:pPr>
                      <a:r>
                        <a:rPr lang="en-US" sz="2000" b="1" dirty="0">
                          <a:effectLst/>
                        </a:rPr>
                        <a:t>2021-Z2</a:t>
                      </a:r>
                      <a:endParaRPr lang="en-GB" sz="2000" b="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b">
                    <a:gradFill flip="none" rotWithShape="1">
                      <a:gsLst>
                        <a:gs pos="4000">
                          <a:srgbClr val="FDEEE7"/>
                        </a:gs>
                        <a:gs pos="19000">
                          <a:schemeClr val="accent2">
                            <a:lumMod val="45000"/>
                            <a:lumOff val="55000"/>
                          </a:schemeClr>
                        </a:gs>
                        <a:gs pos="66000">
                          <a:schemeClr val="accent2">
                            <a:lumMod val="45000"/>
                            <a:lumOff val="55000"/>
                          </a:schemeClr>
                        </a:gs>
                        <a:gs pos="100000">
                          <a:schemeClr val="accent2">
                            <a:lumMod val="30000"/>
                            <a:lumOff val="70000"/>
                          </a:schemeClr>
                        </a:gs>
                      </a:gsLst>
                      <a:lin ang="5400000" scaled="1"/>
                      <a:tileRect/>
                    </a:gradFill>
                  </a:tcPr>
                </a:tc>
                <a:tc>
                  <a:txBody>
                    <a:bodyPr/>
                    <a:lstStyle/>
                    <a:p>
                      <a:pPr algn="ctr">
                        <a:lnSpc>
                          <a:spcPts val="1300"/>
                        </a:lnSpc>
                      </a:pPr>
                      <a:r>
                        <a:rPr lang="en-US" sz="2000" b="1" dirty="0">
                          <a:effectLst/>
                        </a:rPr>
                        <a:t> USEPA Recommended Values </a:t>
                      </a:r>
                      <a:endParaRPr lang="en-GB" sz="2000" b="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b">
                    <a:gradFill flip="none" rotWithShape="1">
                      <a:gsLst>
                        <a:gs pos="4000">
                          <a:srgbClr val="FDEEE7"/>
                        </a:gs>
                        <a:gs pos="19000">
                          <a:schemeClr val="accent2">
                            <a:lumMod val="45000"/>
                            <a:lumOff val="55000"/>
                          </a:schemeClr>
                        </a:gs>
                        <a:gs pos="66000">
                          <a:schemeClr val="accent2">
                            <a:lumMod val="45000"/>
                            <a:lumOff val="55000"/>
                          </a:schemeClr>
                        </a:gs>
                        <a:gs pos="100000">
                          <a:schemeClr val="accent2">
                            <a:lumMod val="30000"/>
                            <a:lumOff val="70000"/>
                          </a:schemeClr>
                        </a:gs>
                      </a:gsLst>
                      <a:lin ang="5400000" scaled="1"/>
                      <a:tileRect/>
                    </a:gradFill>
                  </a:tcPr>
                </a:tc>
                <a:extLst>
                  <a:ext uri="{0D108BD9-81ED-4DB2-BD59-A6C34878D82A}">
                    <a16:rowId xmlns:a16="http://schemas.microsoft.com/office/drawing/2014/main" val="1819878265"/>
                  </a:ext>
                </a:extLst>
              </a:tr>
              <a:tr h="709045">
                <a:tc>
                  <a:txBody>
                    <a:bodyPr/>
                    <a:lstStyle/>
                    <a:p>
                      <a:pPr algn="ctr">
                        <a:lnSpc>
                          <a:spcPts val="1300"/>
                        </a:lnSpc>
                      </a:pPr>
                      <a:r>
                        <a:rPr lang="en-US" sz="1800" dirty="0">
                          <a:effectLst/>
                        </a:rPr>
                        <a:t>TCR</a:t>
                      </a:r>
                      <a:endParaRPr lang="en-GB" sz="20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gradFill flip="none" rotWithShape="1">
                      <a:gsLst>
                        <a:gs pos="4000">
                          <a:srgbClr val="FDEEE7"/>
                        </a:gs>
                        <a:gs pos="19000">
                          <a:schemeClr val="accent2">
                            <a:lumMod val="45000"/>
                            <a:lumOff val="55000"/>
                          </a:schemeClr>
                        </a:gs>
                        <a:gs pos="66000">
                          <a:schemeClr val="accent2">
                            <a:lumMod val="45000"/>
                            <a:lumOff val="55000"/>
                          </a:schemeClr>
                        </a:gs>
                        <a:gs pos="100000">
                          <a:schemeClr val="accent2">
                            <a:lumMod val="30000"/>
                            <a:lumOff val="70000"/>
                          </a:schemeClr>
                        </a:gs>
                      </a:gsLst>
                      <a:lin ang="5400000" scaled="1"/>
                      <a:tileRect/>
                    </a:gradFill>
                  </a:tcPr>
                </a:tc>
                <a:tc>
                  <a:txBody>
                    <a:bodyPr/>
                    <a:lstStyle/>
                    <a:p>
                      <a:pPr algn="ctr">
                        <a:lnSpc>
                          <a:spcPts val="1300"/>
                        </a:lnSpc>
                      </a:pPr>
                      <a:r>
                        <a:rPr lang="en-US" sz="1600" dirty="0">
                          <a:effectLst/>
                        </a:rPr>
                        <a:t>1.03E-04</a:t>
                      </a:r>
                      <a:endParaRPr lang="en-GB" sz="12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gradFill flip="none" rotWithShape="1">
                      <a:gsLst>
                        <a:gs pos="4000">
                          <a:srgbClr val="FDEEE7"/>
                        </a:gs>
                        <a:gs pos="19000">
                          <a:schemeClr val="accent2">
                            <a:lumMod val="45000"/>
                            <a:lumOff val="55000"/>
                          </a:schemeClr>
                        </a:gs>
                        <a:gs pos="66000">
                          <a:schemeClr val="accent2">
                            <a:lumMod val="45000"/>
                            <a:lumOff val="55000"/>
                          </a:schemeClr>
                        </a:gs>
                        <a:gs pos="100000">
                          <a:schemeClr val="accent2">
                            <a:lumMod val="30000"/>
                            <a:lumOff val="70000"/>
                          </a:schemeClr>
                        </a:gs>
                      </a:gsLst>
                      <a:lin ang="5400000" scaled="1"/>
                      <a:tileRect/>
                    </a:gradFill>
                  </a:tcPr>
                </a:tc>
                <a:tc>
                  <a:txBody>
                    <a:bodyPr/>
                    <a:lstStyle/>
                    <a:p>
                      <a:pPr algn="ctr">
                        <a:lnSpc>
                          <a:spcPts val="1300"/>
                        </a:lnSpc>
                      </a:pPr>
                      <a:r>
                        <a:rPr lang="en-US" sz="1600">
                          <a:effectLst/>
                        </a:rPr>
                        <a:t>6.67E-05</a:t>
                      </a:r>
                      <a:endParaRPr lang="en-GB" sz="12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gradFill flip="none" rotWithShape="1">
                      <a:gsLst>
                        <a:gs pos="4000">
                          <a:srgbClr val="FDEEE7"/>
                        </a:gs>
                        <a:gs pos="19000">
                          <a:schemeClr val="accent2">
                            <a:lumMod val="45000"/>
                            <a:lumOff val="55000"/>
                          </a:schemeClr>
                        </a:gs>
                        <a:gs pos="66000">
                          <a:schemeClr val="accent2">
                            <a:lumMod val="45000"/>
                            <a:lumOff val="55000"/>
                          </a:schemeClr>
                        </a:gs>
                        <a:gs pos="100000">
                          <a:schemeClr val="accent2">
                            <a:lumMod val="30000"/>
                            <a:lumOff val="70000"/>
                          </a:schemeClr>
                        </a:gs>
                      </a:gsLst>
                      <a:lin ang="5400000" scaled="1"/>
                      <a:tileRect/>
                    </a:gradFill>
                  </a:tcPr>
                </a:tc>
                <a:tc>
                  <a:txBody>
                    <a:bodyPr/>
                    <a:lstStyle/>
                    <a:p>
                      <a:pPr algn="ctr">
                        <a:lnSpc>
                          <a:spcPts val="1300"/>
                        </a:lnSpc>
                      </a:pPr>
                      <a:r>
                        <a:rPr lang="en-US" sz="1600" dirty="0">
                          <a:effectLst/>
                        </a:rPr>
                        <a:t>6.68E-05</a:t>
                      </a:r>
                      <a:endParaRPr lang="en-GB" sz="12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gradFill flip="none" rotWithShape="1">
                      <a:gsLst>
                        <a:gs pos="4000">
                          <a:srgbClr val="FDEEE7"/>
                        </a:gs>
                        <a:gs pos="19000">
                          <a:schemeClr val="accent2">
                            <a:lumMod val="45000"/>
                            <a:lumOff val="55000"/>
                          </a:schemeClr>
                        </a:gs>
                        <a:gs pos="66000">
                          <a:schemeClr val="accent2">
                            <a:lumMod val="45000"/>
                            <a:lumOff val="55000"/>
                          </a:schemeClr>
                        </a:gs>
                        <a:gs pos="100000">
                          <a:schemeClr val="accent2">
                            <a:lumMod val="30000"/>
                            <a:lumOff val="70000"/>
                          </a:schemeClr>
                        </a:gs>
                      </a:gsLst>
                      <a:lin ang="5400000" scaled="1"/>
                      <a:tileRect/>
                    </a:gradFill>
                  </a:tcPr>
                </a:tc>
                <a:tc>
                  <a:txBody>
                    <a:bodyPr/>
                    <a:lstStyle/>
                    <a:p>
                      <a:pPr algn="ctr">
                        <a:lnSpc>
                          <a:spcPts val="1300"/>
                        </a:lnSpc>
                      </a:pPr>
                      <a:r>
                        <a:rPr lang="en-US" sz="1400" dirty="0">
                          <a:effectLst/>
                        </a:rPr>
                        <a:t>CR &lt; 1 × 10−6 acceptable risk          </a:t>
                      </a:r>
                    </a:p>
                    <a:p>
                      <a:pPr algn="ctr">
                        <a:lnSpc>
                          <a:spcPts val="1300"/>
                        </a:lnSpc>
                      </a:pPr>
                      <a:r>
                        <a:rPr lang="en-US" sz="1400" dirty="0">
                          <a:effectLst/>
                        </a:rPr>
                        <a:t> CR&lt; 1 × 10−4 tolerable risk</a:t>
                      </a:r>
                      <a:endParaRPr lang="en-GB" sz="16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gradFill flip="none" rotWithShape="1">
                      <a:gsLst>
                        <a:gs pos="4000">
                          <a:srgbClr val="FDEEE7"/>
                        </a:gs>
                        <a:gs pos="19000">
                          <a:schemeClr val="accent2">
                            <a:lumMod val="45000"/>
                            <a:lumOff val="55000"/>
                          </a:schemeClr>
                        </a:gs>
                        <a:gs pos="66000">
                          <a:schemeClr val="accent2">
                            <a:lumMod val="45000"/>
                            <a:lumOff val="55000"/>
                          </a:schemeClr>
                        </a:gs>
                        <a:gs pos="100000">
                          <a:schemeClr val="accent2">
                            <a:lumMod val="30000"/>
                            <a:lumOff val="70000"/>
                          </a:schemeClr>
                        </a:gs>
                      </a:gsLst>
                      <a:lin ang="5400000" scaled="1"/>
                      <a:tileRect/>
                    </a:gradFill>
                  </a:tcPr>
                </a:tc>
                <a:extLst>
                  <a:ext uri="{0D108BD9-81ED-4DB2-BD59-A6C34878D82A}">
                    <a16:rowId xmlns:a16="http://schemas.microsoft.com/office/drawing/2014/main" val="1027510956"/>
                  </a:ext>
                </a:extLst>
              </a:tr>
              <a:tr h="709045">
                <a:tc>
                  <a:txBody>
                    <a:bodyPr/>
                    <a:lstStyle/>
                    <a:p>
                      <a:pPr algn="ctr">
                        <a:lnSpc>
                          <a:spcPts val="1300"/>
                        </a:lnSpc>
                      </a:pPr>
                      <a:r>
                        <a:rPr lang="en-US" sz="1800" dirty="0">
                          <a:effectLst/>
                        </a:rPr>
                        <a:t>THQ</a:t>
                      </a:r>
                      <a:endParaRPr lang="en-GB" sz="20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b">
                    <a:gradFill flip="none" rotWithShape="1">
                      <a:gsLst>
                        <a:gs pos="4000">
                          <a:srgbClr val="FDEEE7"/>
                        </a:gs>
                        <a:gs pos="19000">
                          <a:schemeClr val="accent2">
                            <a:lumMod val="45000"/>
                            <a:lumOff val="55000"/>
                          </a:schemeClr>
                        </a:gs>
                        <a:gs pos="66000">
                          <a:schemeClr val="accent2">
                            <a:lumMod val="45000"/>
                            <a:lumOff val="55000"/>
                          </a:schemeClr>
                        </a:gs>
                        <a:gs pos="100000">
                          <a:schemeClr val="accent2">
                            <a:lumMod val="30000"/>
                            <a:lumOff val="70000"/>
                          </a:schemeClr>
                        </a:gs>
                      </a:gsLst>
                      <a:lin ang="5400000" scaled="1"/>
                      <a:tileRect/>
                    </a:gradFill>
                  </a:tcPr>
                </a:tc>
                <a:tc>
                  <a:txBody>
                    <a:bodyPr/>
                    <a:lstStyle/>
                    <a:p>
                      <a:pPr algn="ctr">
                        <a:lnSpc>
                          <a:spcPts val="1300"/>
                        </a:lnSpc>
                      </a:pPr>
                      <a:r>
                        <a:rPr lang="en-US" sz="1600">
                          <a:effectLst/>
                        </a:rPr>
                        <a:t>1.31E-01</a:t>
                      </a:r>
                      <a:endParaRPr lang="en-GB" sz="12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b">
                    <a:gradFill flip="none" rotWithShape="1">
                      <a:gsLst>
                        <a:gs pos="4000">
                          <a:srgbClr val="FDEEE7"/>
                        </a:gs>
                        <a:gs pos="19000">
                          <a:schemeClr val="accent2">
                            <a:lumMod val="45000"/>
                            <a:lumOff val="55000"/>
                          </a:schemeClr>
                        </a:gs>
                        <a:gs pos="66000">
                          <a:schemeClr val="accent2">
                            <a:lumMod val="45000"/>
                            <a:lumOff val="55000"/>
                          </a:schemeClr>
                        </a:gs>
                        <a:gs pos="100000">
                          <a:schemeClr val="accent2">
                            <a:lumMod val="30000"/>
                            <a:lumOff val="70000"/>
                          </a:schemeClr>
                        </a:gs>
                      </a:gsLst>
                      <a:lin ang="5400000" scaled="1"/>
                      <a:tileRect/>
                    </a:gradFill>
                  </a:tcPr>
                </a:tc>
                <a:tc>
                  <a:txBody>
                    <a:bodyPr/>
                    <a:lstStyle/>
                    <a:p>
                      <a:pPr algn="ctr">
                        <a:lnSpc>
                          <a:spcPts val="1300"/>
                        </a:lnSpc>
                      </a:pPr>
                      <a:r>
                        <a:rPr lang="en-US" sz="1600" dirty="0">
                          <a:effectLst/>
                        </a:rPr>
                        <a:t>5.18E-02</a:t>
                      </a:r>
                      <a:endParaRPr lang="en-GB" sz="12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b">
                    <a:gradFill flip="none" rotWithShape="1">
                      <a:gsLst>
                        <a:gs pos="4000">
                          <a:srgbClr val="FDEEE7"/>
                        </a:gs>
                        <a:gs pos="19000">
                          <a:schemeClr val="accent2">
                            <a:lumMod val="45000"/>
                            <a:lumOff val="55000"/>
                          </a:schemeClr>
                        </a:gs>
                        <a:gs pos="66000">
                          <a:schemeClr val="accent2">
                            <a:lumMod val="45000"/>
                            <a:lumOff val="55000"/>
                          </a:schemeClr>
                        </a:gs>
                        <a:gs pos="100000">
                          <a:schemeClr val="accent2">
                            <a:lumMod val="30000"/>
                            <a:lumOff val="70000"/>
                          </a:schemeClr>
                        </a:gs>
                      </a:gsLst>
                      <a:lin ang="5400000" scaled="1"/>
                      <a:tileRect/>
                    </a:gradFill>
                  </a:tcPr>
                </a:tc>
                <a:tc>
                  <a:txBody>
                    <a:bodyPr/>
                    <a:lstStyle/>
                    <a:p>
                      <a:pPr algn="ctr">
                        <a:lnSpc>
                          <a:spcPts val="1300"/>
                        </a:lnSpc>
                      </a:pPr>
                      <a:r>
                        <a:rPr lang="en-US" sz="1600" dirty="0">
                          <a:effectLst/>
                        </a:rPr>
                        <a:t>7.09E-02</a:t>
                      </a:r>
                      <a:endParaRPr lang="en-GB" sz="12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b">
                    <a:gradFill flip="none" rotWithShape="1">
                      <a:gsLst>
                        <a:gs pos="4000">
                          <a:srgbClr val="FDEEE7"/>
                        </a:gs>
                        <a:gs pos="19000">
                          <a:schemeClr val="accent2">
                            <a:lumMod val="45000"/>
                            <a:lumOff val="55000"/>
                          </a:schemeClr>
                        </a:gs>
                        <a:gs pos="66000">
                          <a:schemeClr val="accent2">
                            <a:lumMod val="45000"/>
                            <a:lumOff val="55000"/>
                          </a:schemeClr>
                        </a:gs>
                        <a:gs pos="100000">
                          <a:schemeClr val="accent2">
                            <a:lumMod val="30000"/>
                            <a:lumOff val="70000"/>
                          </a:schemeClr>
                        </a:gs>
                      </a:gsLst>
                      <a:lin ang="5400000" scaled="1"/>
                      <a:tileRect/>
                    </a:gradFill>
                  </a:tcPr>
                </a:tc>
                <a:tc>
                  <a:txBody>
                    <a:bodyPr/>
                    <a:lstStyle/>
                    <a:p>
                      <a:pPr algn="ctr">
                        <a:lnSpc>
                          <a:spcPts val="1300"/>
                        </a:lnSpc>
                      </a:pPr>
                      <a:r>
                        <a:rPr lang="en-US" sz="1400" dirty="0">
                          <a:effectLst/>
                        </a:rPr>
                        <a:t>HQ &lt;1 no appreciable risk</a:t>
                      </a:r>
                      <a:endParaRPr lang="en-GB" sz="1600" dirty="0">
                        <a:effectLst/>
                      </a:endParaRPr>
                    </a:p>
                    <a:p>
                      <a:pPr algn="ctr">
                        <a:lnSpc>
                          <a:spcPts val="1300"/>
                        </a:lnSpc>
                      </a:pPr>
                      <a:r>
                        <a:rPr lang="en-US" sz="1400" dirty="0">
                          <a:effectLst/>
                        </a:rPr>
                        <a:t>HQ&gt;1 appreciable risk</a:t>
                      </a:r>
                      <a:endParaRPr lang="en-GB" sz="16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gradFill flip="none" rotWithShape="1">
                      <a:gsLst>
                        <a:gs pos="4000">
                          <a:srgbClr val="FDEEE7"/>
                        </a:gs>
                        <a:gs pos="19000">
                          <a:schemeClr val="accent2">
                            <a:lumMod val="45000"/>
                            <a:lumOff val="55000"/>
                          </a:schemeClr>
                        </a:gs>
                        <a:gs pos="66000">
                          <a:schemeClr val="accent2">
                            <a:lumMod val="45000"/>
                            <a:lumOff val="55000"/>
                          </a:schemeClr>
                        </a:gs>
                        <a:gs pos="100000">
                          <a:schemeClr val="accent2">
                            <a:lumMod val="30000"/>
                            <a:lumOff val="70000"/>
                          </a:schemeClr>
                        </a:gs>
                      </a:gsLst>
                      <a:lin ang="5400000" scaled="1"/>
                      <a:tileRect/>
                    </a:gradFill>
                  </a:tcPr>
                </a:tc>
                <a:extLst>
                  <a:ext uri="{0D108BD9-81ED-4DB2-BD59-A6C34878D82A}">
                    <a16:rowId xmlns:a16="http://schemas.microsoft.com/office/drawing/2014/main" val="1101734971"/>
                  </a:ext>
                </a:extLst>
              </a:tr>
            </a:tbl>
          </a:graphicData>
        </a:graphic>
      </p:graphicFrame>
      <p:sp>
        <p:nvSpPr>
          <p:cNvPr id="5" name="CasellaDiTesto 4">
            <a:extLst>
              <a:ext uri="{FF2B5EF4-FFF2-40B4-BE49-F238E27FC236}">
                <a16:creationId xmlns:a16="http://schemas.microsoft.com/office/drawing/2014/main" id="{B8B4C62B-FF30-A895-8550-E700CEB625EC}"/>
              </a:ext>
            </a:extLst>
          </p:cNvPr>
          <p:cNvSpPr txBox="1"/>
          <p:nvPr/>
        </p:nvSpPr>
        <p:spPr>
          <a:xfrm>
            <a:off x="5151670" y="463597"/>
            <a:ext cx="1888659" cy="523220"/>
          </a:xfrm>
          <a:prstGeom prst="rect">
            <a:avLst/>
          </a:prstGeom>
          <a:noFill/>
        </p:spPr>
        <p:txBody>
          <a:bodyPr wrap="none" rtlCol="0">
            <a:spAutoFit/>
          </a:bodyPr>
          <a:lstStyle/>
          <a:p>
            <a:r>
              <a:rPr lang="it-IT" sz="2800" b="1" dirty="0" err="1"/>
              <a:t>Conclusion</a:t>
            </a:r>
            <a:r>
              <a:rPr lang="it-IT" sz="2800" b="1" dirty="0"/>
              <a:t> </a:t>
            </a:r>
            <a:endParaRPr lang="en-GB" sz="2800" b="1" dirty="0"/>
          </a:p>
        </p:txBody>
      </p:sp>
    </p:spTree>
    <p:extLst>
      <p:ext uri="{BB962C8B-B14F-4D97-AF65-F5344CB8AC3E}">
        <p14:creationId xmlns:p14="http://schemas.microsoft.com/office/powerpoint/2010/main" val="39414066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105;p1">
            <a:extLst>
              <a:ext uri="{FF2B5EF4-FFF2-40B4-BE49-F238E27FC236}">
                <a16:creationId xmlns:a16="http://schemas.microsoft.com/office/drawing/2014/main" id="{68817FCA-762E-20EF-C24F-70DE14EE0CD3}"/>
              </a:ext>
            </a:extLst>
          </p:cNvPr>
          <p:cNvPicPr preferRelativeResize="0"/>
          <p:nvPr/>
        </p:nvPicPr>
        <p:blipFill rotWithShape="1">
          <a:blip r:embed="rId2">
            <a:alphaModFix/>
          </a:blip>
          <a:srcRect/>
          <a:stretch/>
        </p:blipFill>
        <p:spPr>
          <a:xfrm>
            <a:off x="58286" y="1907949"/>
            <a:ext cx="4901184" cy="3681058"/>
          </a:xfrm>
          <a:prstGeom prst="rect">
            <a:avLst/>
          </a:prstGeom>
          <a:noFill/>
          <a:ln>
            <a:noFill/>
          </a:ln>
        </p:spPr>
      </p:pic>
      <p:sp>
        <p:nvSpPr>
          <p:cNvPr id="3" name="CasellaDiTesto 2">
            <a:extLst>
              <a:ext uri="{FF2B5EF4-FFF2-40B4-BE49-F238E27FC236}">
                <a16:creationId xmlns:a16="http://schemas.microsoft.com/office/drawing/2014/main" id="{DC1D106C-FC30-0C66-48F2-9A37377C7C09}"/>
              </a:ext>
            </a:extLst>
          </p:cNvPr>
          <p:cNvSpPr txBox="1"/>
          <p:nvPr/>
        </p:nvSpPr>
        <p:spPr>
          <a:xfrm flipH="1">
            <a:off x="1031777" y="474001"/>
            <a:ext cx="10679574" cy="830997"/>
          </a:xfrm>
          <a:prstGeom prst="rect">
            <a:avLst/>
          </a:prstGeom>
          <a:noFill/>
        </p:spPr>
        <p:txBody>
          <a:bodyPr wrap="square" rtlCol="0">
            <a:spAutoFit/>
          </a:bodyPr>
          <a:lstStyle/>
          <a:p>
            <a:pPr algn="ctr"/>
            <a:r>
              <a:rPr lang="en-GB" sz="1600" dirty="0"/>
              <a:t>‘</a:t>
            </a:r>
            <a:r>
              <a:rPr lang="en-GB" sz="1600" b="1" dirty="0">
                <a:solidFill>
                  <a:schemeClr val="accent2"/>
                </a:solidFill>
              </a:rPr>
              <a:t>Electrical and electronic equipment</a:t>
            </a:r>
            <a:r>
              <a:rPr lang="en-GB" sz="1600" dirty="0"/>
              <a:t>’ or ‘</a:t>
            </a:r>
            <a:r>
              <a:rPr lang="en-GB" sz="1600" b="1" dirty="0">
                <a:solidFill>
                  <a:schemeClr val="accent2"/>
                </a:solidFill>
              </a:rPr>
              <a:t>EEE</a:t>
            </a:r>
            <a:r>
              <a:rPr lang="en-GB" sz="1600" dirty="0"/>
              <a:t>’ means equipment which is dependent on electric currents or electromagnetic fields in order to work properly and equipment for the generation, transfer and measurement of such currents and fields and designed for use with a voltage rating not exceeding 1 000 volts for alternating current and 1 500 volts for direct current;</a:t>
            </a:r>
          </a:p>
        </p:txBody>
      </p:sp>
      <p:sp>
        <p:nvSpPr>
          <p:cNvPr id="4" name="Freccia in giù 3">
            <a:extLst>
              <a:ext uri="{FF2B5EF4-FFF2-40B4-BE49-F238E27FC236}">
                <a16:creationId xmlns:a16="http://schemas.microsoft.com/office/drawing/2014/main" id="{08ED28BA-B4CE-07EC-9B7A-DD647B2AD877}"/>
              </a:ext>
            </a:extLst>
          </p:cNvPr>
          <p:cNvSpPr/>
          <p:nvPr/>
        </p:nvSpPr>
        <p:spPr>
          <a:xfrm>
            <a:off x="8140339" y="1619099"/>
            <a:ext cx="557519" cy="977521"/>
          </a:xfrm>
          <a:prstGeom prst="down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solidFill>
            </a:endParaRPr>
          </a:p>
        </p:txBody>
      </p:sp>
      <p:sp>
        <p:nvSpPr>
          <p:cNvPr id="5" name="Rettangolo 4">
            <a:extLst>
              <a:ext uri="{FF2B5EF4-FFF2-40B4-BE49-F238E27FC236}">
                <a16:creationId xmlns:a16="http://schemas.microsoft.com/office/drawing/2014/main" id="{4FFD724A-C825-FAFF-6FB5-72B2156622F5}"/>
              </a:ext>
            </a:extLst>
          </p:cNvPr>
          <p:cNvSpPr/>
          <p:nvPr/>
        </p:nvSpPr>
        <p:spPr>
          <a:xfrm>
            <a:off x="4916198" y="2804359"/>
            <a:ext cx="6795153" cy="646331"/>
          </a:xfrm>
          <a:prstGeom prst="rect">
            <a:avLst/>
          </a:prstGeom>
        </p:spPr>
        <p:txBody>
          <a:bodyPr wrap="square">
            <a:spAutoFit/>
          </a:bodyPr>
          <a:lstStyle/>
          <a:p>
            <a:pPr algn="ctr"/>
            <a:r>
              <a:rPr lang="en-GB" b="1" dirty="0">
                <a:solidFill>
                  <a:schemeClr val="accent2"/>
                </a:solidFill>
              </a:rPr>
              <a:t>E-waste is the fastest growing waste stream in the EU and less than 40% is recycled.</a:t>
            </a:r>
          </a:p>
        </p:txBody>
      </p:sp>
      <p:pic>
        <p:nvPicPr>
          <p:cNvPr id="6" name="Immagine 5">
            <a:extLst>
              <a:ext uri="{FF2B5EF4-FFF2-40B4-BE49-F238E27FC236}">
                <a16:creationId xmlns:a16="http://schemas.microsoft.com/office/drawing/2014/main" id="{1598BF39-118C-C513-A13C-B21172C9E136}"/>
              </a:ext>
            </a:extLst>
          </p:cNvPr>
          <p:cNvPicPr>
            <a:picLocks noChangeAspect="1"/>
          </p:cNvPicPr>
          <p:nvPr/>
        </p:nvPicPr>
        <p:blipFill>
          <a:blip r:embed="rId3"/>
          <a:stretch>
            <a:fillRect/>
          </a:stretch>
        </p:blipFill>
        <p:spPr>
          <a:xfrm>
            <a:off x="10333671" y="1324287"/>
            <a:ext cx="1148110" cy="1384996"/>
          </a:xfrm>
          <a:prstGeom prst="rect">
            <a:avLst/>
          </a:prstGeom>
        </p:spPr>
      </p:pic>
      <p:sp>
        <p:nvSpPr>
          <p:cNvPr id="8" name="CasellaDiTesto 7">
            <a:extLst>
              <a:ext uri="{FF2B5EF4-FFF2-40B4-BE49-F238E27FC236}">
                <a16:creationId xmlns:a16="http://schemas.microsoft.com/office/drawing/2014/main" id="{96BDF028-5EC2-572F-613D-B6394E904D14}"/>
              </a:ext>
            </a:extLst>
          </p:cNvPr>
          <p:cNvSpPr txBox="1"/>
          <p:nvPr/>
        </p:nvSpPr>
        <p:spPr>
          <a:xfrm>
            <a:off x="4776151" y="4950051"/>
            <a:ext cx="6935200" cy="1569660"/>
          </a:xfrm>
          <a:prstGeom prst="rect">
            <a:avLst/>
          </a:prstGeom>
          <a:noFill/>
        </p:spPr>
        <p:txBody>
          <a:bodyPr wrap="square">
            <a:spAutoFit/>
          </a:bodyPr>
          <a:lstStyle/>
          <a:p>
            <a:pPr marL="285750" indent="-285750" algn="just">
              <a:buFont typeface="Wingdings" panose="05000000000000000000" pitchFamily="2" charset="2"/>
              <a:buChar char="ü"/>
            </a:pPr>
            <a:r>
              <a:rPr lang="en-GB" sz="1600" dirty="0"/>
              <a:t>an obligation for producers and distributors to finance a system for the recovery and recycling of products placed on the market (“extended producer responsibility” principle)</a:t>
            </a:r>
          </a:p>
          <a:p>
            <a:pPr marL="285750" indent="-285750" algn="just">
              <a:buFont typeface="Wingdings" panose="05000000000000000000" pitchFamily="2" charset="2"/>
              <a:buChar char="ü"/>
            </a:pPr>
            <a:r>
              <a:rPr lang="en-GB" sz="1600" dirty="0"/>
              <a:t>measures aimed primarily at preventing the production of WEEE and their reuse, recycling and other forms of recovery to reduce the disposed waste volume.</a:t>
            </a:r>
          </a:p>
        </p:txBody>
      </p:sp>
      <p:pic>
        <p:nvPicPr>
          <p:cNvPr id="9" name="Immagine 8">
            <a:extLst>
              <a:ext uri="{FF2B5EF4-FFF2-40B4-BE49-F238E27FC236}">
                <a16:creationId xmlns:a16="http://schemas.microsoft.com/office/drawing/2014/main" id="{9CE46DC0-24A4-39EE-DE6C-BC5260F24F55}"/>
              </a:ext>
            </a:extLst>
          </p:cNvPr>
          <p:cNvPicPr>
            <a:picLocks noChangeAspect="1"/>
          </p:cNvPicPr>
          <p:nvPr/>
        </p:nvPicPr>
        <p:blipFill>
          <a:blip r:embed="rId4"/>
          <a:stretch>
            <a:fillRect/>
          </a:stretch>
        </p:blipFill>
        <p:spPr>
          <a:xfrm>
            <a:off x="5777376" y="3882882"/>
            <a:ext cx="1016770" cy="679044"/>
          </a:xfrm>
          <a:prstGeom prst="rect">
            <a:avLst/>
          </a:prstGeom>
        </p:spPr>
      </p:pic>
      <p:pic>
        <p:nvPicPr>
          <p:cNvPr id="10" name="Immagine 9">
            <a:extLst>
              <a:ext uri="{FF2B5EF4-FFF2-40B4-BE49-F238E27FC236}">
                <a16:creationId xmlns:a16="http://schemas.microsoft.com/office/drawing/2014/main" id="{157DB755-0FE5-A111-AD2F-AB0C05E935CA}"/>
              </a:ext>
            </a:extLst>
          </p:cNvPr>
          <p:cNvPicPr>
            <a:picLocks noChangeAspect="1"/>
          </p:cNvPicPr>
          <p:nvPr/>
        </p:nvPicPr>
        <p:blipFill>
          <a:blip r:embed="rId5"/>
          <a:stretch>
            <a:fillRect/>
          </a:stretch>
        </p:blipFill>
        <p:spPr>
          <a:xfrm>
            <a:off x="9872162" y="3828878"/>
            <a:ext cx="1034117" cy="689412"/>
          </a:xfrm>
          <a:prstGeom prst="rect">
            <a:avLst/>
          </a:prstGeom>
        </p:spPr>
      </p:pic>
      <p:sp>
        <p:nvSpPr>
          <p:cNvPr id="11" name="CasellaDiTesto 10">
            <a:extLst>
              <a:ext uri="{FF2B5EF4-FFF2-40B4-BE49-F238E27FC236}">
                <a16:creationId xmlns:a16="http://schemas.microsoft.com/office/drawing/2014/main" id="{A93C1EC8-2EE6-A4FE-90B9-4350A363E9FE}"/>
              </a:ext>
            </a:extLst>
          </p:cNvPr>
          <p:cNvSpPr txBox="1"/>
          <p:nvPr/>
        </p:nvSpPr>
        <p:spPr>
          <a:xfrm>
            <a:off x="8419099" y="3758326"/>
            <a:ext cx="1368260" cy="323165"/>
          </a:xfrm>
          <a:prstGeom prst="rect">
            <a:avLst/>
          </a:prstGeom>
          <a:noFill/>
        </p:spPr>
        <p:txBody>
          <a:bodyPr wrap="none" rtlCol="0">
            <a:spAutoFit/>
          </a:bodyPr>
          <a:lstStyle/>
          <a:p>
            <a:r>
              <a:rPr lang="en-GB" sz="1500" b="1" dirty="0" err="1"/>
              <a:t>D.Lgs</a:t>
            </a:r>
            <a:r>
              <a:rPr lang="en-GB" sz="1500" b="1" dirty="0"/>
              <a:t>. 49/2014</a:t>
            </a:r>
            <a:endParaRPr lang="en-GB" sz="1500" dirty="0"/>
          </a:p>
        </p:txBody>
      </p:sp>
      <p:sp>
        <p:nvSpPr>
          <p:cNvPr id="12" name="CasellaDiTesto 11">
            <a:extLst>
              <a:ext uri="{FF2B5EF4-FFF2-40B4-BE49-F238E27FC236}">
                <a16:creationId xmlns:a16="http://schemas.microsoft.com/office/drawing/2014/main" id="{E44A3F7C-E4F4-43C5-CCC1-AF06E2E89E55}"/>
              </a:ext>
            </a:extLst>
          </p:cNvPr>
          <p:cNvSpPr txBox="1"/>
          <p:nvPr/>
        </p:nvSpPr>
        <p:spPr>
          <a:xfrm>
            <a:off x="6851333" y="4200122"/>
            <a:ext cx="1911934" cy="323165"/>
          </a:xfrm>
          <a:prstGeom prst="rect">
            <a:avLst/>
          </a:prstGeom>
          <a:noFill/>
        </p:spPr>
        <p:txBody>
          <a:bodyPr wrap="none" rtlCol="0">
            <a:spAutoFit/>
          </a:bodyPr>
          <a:lstStyle/>
          <a:p>
            <a:r>
              <a:rPr lang="en-GB" sz="1500" b="1" dirty="0"/>
              <a:t>Directive 2012/19/EU</a:t>
            </a:r>
            <a:endParaRPr lang="en-GB" sz="1500" dirty="0"/>
          </a:p>
        </p:txBody>
      </p:sp>
    </p:spTree>
    <p:extLst>
      <p:ext uri="{BB962C8B-B14F-4D97-AF65-F5344CB8AC3E}">
        <p14:creationId xmlns:p14="http://schemas.microsoft.com/office/powerpoint/2010/main" val="32398250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6" name="Rectangle 9">
            <a:extLst>
              <a:ext uri="{FF2B5EF4-FFF2-40B4-BE49-F238E27FC236}">
                <a16:creationId xmlns:a16="http://schemas.microsoft.com/office/drawing/2014/main" id="{8761DDFE-071F-4200-B0AA-394476C2D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ttangolo 3">
            <a:extLst>
              <a:ext uri="{FF2B5EF4-FFF2-40B4-BE49-F238E27FC236}">
                <a16:creationId xmlns:a16="http://schemas.microsoft.com/office/drawing/2014/main" id="{B236D624-1A6A-991C-F07C-5A7B49CF0BF6}"/>
              </a:ext>
            </a:extLst>
          </p:cNvPr>
          <p:cNvSpPr/>
          <p:nvPr/>
        </p:nvSpPr>
        <p:spPr>
          <a:xfrm>
            <a:off x="177477" y="-240164"/>
            <a:ext cx="11267727" cy="1680519"/>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b="1" dirty="0">
                <a:solidFill>
                  <a:schemeClr val="accent2">
                    <a:lumMod val="75000"/>
                  </a:schemeClr>
                </a:solidFill>
                <a:ea typeface="+mj-ea"/>
                <a:cs typeface="+mj-cs"/>
              </a:rPr>
              <a:t>Risks Associated with the End-of-Life Treatment of Electrical and Electronic Equipment</a:t>
            </a:r>
          </a:p>
        </p:txBody>
      </p:sp>
      <p:sp>
        <p:nvSpPr>
          <p:cNvPr id="5" name="Rettangolo 4">
            <a:extLst>
              <a:ext uri="{FF2B5EF4-FFF2-40B4-BE49-F238E27FC236}">
                <a16:creationId xmlns:a16="http://schemas.microsoft.com/office/drawing/2014/main" id="{2CA89759-91D0-86AE-944E-14B28A7B46DE}"/>
              </a:ext>
            </a:extLst>
          </p:cNvPr>
          <p:cNvSpPr/>
          <p:nvPr/>
        </p:nvSpPr>
        <p:spPr>
          <a:xfrm>
            <a:off x="1118670" y="840259"/>
            <a:ext cx="10698408" cy="1680519"/>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1600" dirty="0"/>
              <a:t>The major hazards in the recycling chain are associated with the size reduction and separation steps. Shredding, grinding or other size reduction processes lead to generation of dust on which harmful substances can be absorbed</a:t>
            </a:r>
          </a:p>
        </p:txBody>
      </p:sp>
      <p:pic>
        <p:nvPicPr>
          <p:cNvPr id="2" name="Immagine 1">
            <a:extLst>
              <a:ext uri="{FF2B5EF4-FFF2-40B4-BE49-F238E27FC236}">
                <a16:creationId xmlns:a16="http://schemas.microsoft.com/office/drawing/2014/main" id="{260F34E6-EFD4-EB5A-B874-B98387EAF6FD}"/>
              </a:ext>
            </a:extLst>
          </p:cNvPr>
          <p:cNvPicPr>
            <a:picLocks noChangeAspect="1"/>
          </p:cNvPicPr>
          <p:nvPr/>
        </p:nvPicPr>
        <p:blipFill>
          <a:blip r:embed="rId2"/>
          <a:stretch>
            <a:fillRect/>
          </a:stretch>
        </p:blipFill>
        <p:spPr>
          <a:xfrm>
            <a:off x="561125" y="2612675"/>
            <a:ext cx="5167185" cy="3449095"/>
          </a:xfrm>
          <a:prstGeom prst="rect">
            <a:avLst/>
          </a:prstGeom>
        </p:spPr>
      </p:pic>
      <p:graphicFrame>
        <p:nvGraphicFramePr>
          <p:cNvPr id="3" name="Tabella 2">
            <a:extLst>
              <a:ext uri="{FF2B5EF4-FFF2-40B4-BE49-F238E27FC236}">
                <a16:creationId xmlns:a16="http://schemas.microsoft.com/office/drawing/2014/main" id="{9CE6A2F5-1E4A-FF56-3290-40FDE6E676D9}"/>
              </a:ext>
            </a:extLst>
          </p:cNvPr>
          <p:cNvGraphicFramePr>
            <a:graphicFrameLocks noGrp="1"/>
          </p:cNvGraphicFramePr>
          <p:nvPr>
            <p:extLst>
              <p:ext uri="{D42A27DB-BD31-4B8C-83A1-F6EECF244321}">
                <p14:modId xmlns:p14="http://schemas.microsoft.com/office/powerpoint/2010/main" val="775615242"/>
              </p:ext>
            </p:extLst>
          </p:nvPr>
        </p:nvGraphicFramePr>
        <p:xfrm>
          <a:off x="6463691" y="2475585"/>
          <a:ext cx="5167186" cy="3347184"/>
        </p:xfrm>
        <a:graphic>
          <a:graphicData uri="http://schemas.openxmlformats.org/drawingml/2006/table">
            <a:tbl>
              <a:tblPr firstRow="1" firstCol="1" bandRow="1">
                <a:noFill/>
                <a:tableStyleId>{5C22544A-7EE6-4342-B048-85BDC9FD1C3A}</a:tableStyleId>
              </a:tblPr>
              <a:tblGrid>
                <a:gridCol w="1402431">
                  <a:extLst>
                    <a:ext uri="{9D8B030D-6E8A-4147-A177-3AD203B41FA5}">
                      <a16:colId xmlns:a16="http://schemas.microsoft.com/office/drawing/2014/main" val="594781343"/>
                    </a:ext>
                  </a:extLst>
                </a:gridCol>
                <a:gridCol w="1955225">
                  <a:extLst>
                    <a:ext uri="{9D8B030D-6E8A-4147-A177-3AD203B41FA5}">
                      <a16:colId xmlns:a16="http://schemas.microsoft.com/office/drawing/2014/main" val="1124240841"/>
                    </a:ext>
                  </a:extLst>
                </a:gridCol>
                <a:gridCol w="1809530">
                  <a:extLst>
                    <a:ext uri="{9D8B030D-6E8A-4147-A177-3AD203B41FA5}">
                      <a16:colId xmlns:a16="http://schemas.microsoft.com/office/drawing/2014/main" val="1986051565"/>
                    </a:ext>
                  </a:extLst>
                </a:gridCol>
              </a:tblGrid>
              <a:tr h="839203">
                <a:tc>
                  <a:txBody>
                    <a:bodyPr/>
                    <a:lstStyle/>
                    <a:p>
                      <a:pPr algn="ctr">
                        <a:spcAft>
                          <a:spcPts val="0"/>
                        </a:spcAft>
                      </a:pPr>
                      <a:r>
                        <a:rPr lang="en-GB" sz="1400" b="1" dirty="0">
                          <a:solidFill>
                            <a:schemeClr val="tx1">
                              <a:lumMod val="75000"/>
                              <a:lumOff val="25000"/>
                            </a:schemeClr>
                          </a:solidFill>
                          <a:effectLst/>
                        </a:rPr>
                        <a:t>Components</a:t>
                      </a:r>
                    </a:p>
                    <a:p>
                      <a:pPr algn="ctr">
                        <a:spcAft>
                          <a:spcPts val="0"/>
                        </a:spcAft>
                      </a:pPr>
                      <a:r>
                        <a:rPr lang="en-GB" sz="1400" b="1" dirty="0">
                          <a:solidFill>
                            <a:schemeClr val="tx1">
                              <a:lumMod val="75000"/>
                              <a:lumOff val="25000"/>
                            </a:schemeClr>
                          </a:solidFill>
                          <a:effectLst/>
                        </a:rPr>
                        <a:t> </a:t>
                      </a:r>
                      <a:endParaRPr lang="en-GB" sz="1400" b="1" dirty="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169194" marR="101516" marT="101516" marB="101516">
                    <a:lnL w="12700" cmpd="sng">
                      <a:noFill/>
                      <a:prstDash val="solid"/>
                    </a:lnL>
                    <a:lnR w="12700" cmpd="sng">
                      <a:noFill/>
                      <a:prstDash val="solid"/>
                    </a:lnR>
                    <a:lnT w="19050" cap="flat" cmpd="sng" algn="ctr">
                      <a:solidFill>
                        <a:srgbClr val="8F9A9D">
                          <a:alpha val="60000"/>
                        </a:srgbClr>
                      </a:solidFill>
                      <a:prstDash val="solid"/>
                    </a:lnT>
                    <a:lnB w="12700" cmpd="sng">
                      <a:noFill/>
                      <a:prstDash val="solid"/>
                    </a:lnB>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tcPr>
                </a:tc>
                <a:tc>
                  <a:txBody>
                    <a:bodyPr/>
                    <a:lstStyle/>
                    <a:p>
                      <a:pPr algn="ctr">
                        <a:spcAft>
                          <a:spcPts val="0"/>
                        </a:spcAft>
                      </a:pPr>
                      <a:r>
                        <a:rPr lang="en-GB" sz="1400" dirty="0">
                          <a:solidFill>
                            <a:schemeClr val="tx1">
                              <a:lumMod val="75000"/>
                              <a:lumOff val="25000"/>
                            </a:schemeClr>
                          </a:solidFill>
                          <a:effectLst/>
                        </a:rPr>
                        <a:t>Found in</a:t>
                      </a:r>
                    </a:p>
                    <a:p>
                      <a:pPr algn="ctr">
                        <a:spcAft>
                          <a:spcPts val="0"/>
                        </a:spcAft>
                      </a:pPr>
                      <a:r>
                        <a:rPr lang="en-GB" sz="1400" dirty="0">
                          <a:solidFill>
                            <a:schemeClr val="tx1">
                              <a:lumMod val="75000"/>
                              <a:lumOff val="25000"/>
                            </a:schemeClr>
                          </a:solidFill>
                          <a:effectLst/>
                        </a:rPr>
                        <a:t> </a:t>
                      </a:r>
                      <a:endParaRPr lang="en-GB" sz="1400" dirty="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169194" marR="101516" marT="101516" marB="101516">
                    <a:lnL w="12700" cmpd="sng">
                      <a:noFill/>
                      <a:prstDash val="solid"/>
                    </a:lnL>
                    <a:lnR w="12700" cmpd="sng">
                      <a:noFill/>
                      <a:prstDash val="solid"/>
                    </a:lnR>
                    <a:lnT w="19050" cap="flat" cmpd="sng" algn="ctr">
                      <a:solidFill>
                        <a:srgbClr val="8F9A9D">
                          <a:alpha val="60000"/>
                        </a:srgbClr>
                      </a:solidFill>
                      <a:prstDash val="solid"/>
                    </a:lnT>
                    <a:lnB w="12700" cmpd="sng">
                      <a:noFill/>
                      <a:prstDash val="solid"/>
                    </a:lnB>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tcPr>
                </a:tc>
                <a:tc>
                  <a:txBody>
                    <a:bodyPr/>
                    <a:lstStyle/>
                    <a:p>
                      <a:pPr algn="ctr">
                        <a:spcAft>
                          <a:spcPts val="0"/>
                        </a:spcAft>
                      </a:pPr>
                      <a:r>
                        <a:rPr lang="en-GB" sz="1400" dirty="0">
                          <a:solidFill>
                            <a:schemeClr val="tx1">
                              <a:lumMod val="75000"/>
                              <a:lumOff val="25000"/>
                            </a:schemeClr>
                          </a:solidFill>
                          <a:effectLst/>
                        </a:rPr>
                        <a:t>Substances of concern</a:t>
                      </a:r>
                    </a:p>
                    <a:p>
                      <a:pPr algn="ctr">
                        <a:spcAft>
                          <a:spcPts val="0"/>
                        </a:spcAft>
                      </a:pPr>
                      <a:r>
                        <a:rPr lang="en-GB" sz="1400" dirty="0">
                          <a:solidFill>
                            <a:schemeClr val="tx1">
                              <a:lumMod val="75000"/>
                              <a:lumOff val="25000"/>
                            </a:schemeClr>
                          </a:solidFill>
                          <a:effectLst/>
                        </a:rPr>
                        <a:t> </a:t>
                      </a:r>
                      <a:endParaRPr lang="en-GB" sz="1400" dirty="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169194" marR="101516" marT="101516" marB="101516">
                    <a:lnL w="12700" cmpd="sng">
                      <a:noFill/>
                      <a:prstDash val="solid"/>
                    </a:lnL>
                    <a:lnR w="12700" cmpd="sng">
                      <a:noFill/>
                      <a:prstDash val="solid"/>
                    </a:lnR>
                    <a:lnT w="19050" cap="flat" cmpd="sng" algn="ctr">
                      <a:solidFill>
                        <a:srgbClr val="8F9A9D">
                          <a:alpha val="60000"/>
                        </a:srgbClr>
                      </a:solidFill>
                      <a:prstDash val="solid"/>
                    </a:lnT>
                    <a:lnB w="12700" cmpd="sng">
                      <a:noFill/>
                      <a:prstDash val="solid"/>
                    </a:lnB>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tcPr>
                </a:tc>
                <a:extLst>
                  <a:ext uri="{0D108BD9-81ED-4DB2-BD59-A6C34878D82A}">
                    <a16:rowId xmlns:a16="http://schemas.microsoft.com/office/drawing/2014/main" val="3607917695"/>
                  </a:ext>
                </a:extLst>
              </a:tr>
              <a:tr h="676776">
                <a:tc>
                  <a:txBody>
                    <a:bodyPr/>
                    <a:lstStyle/>
                    <a:p>
                      <a:pPr>
                        <a:spcAft>
                          <a:spcPts val="0"/>
                        </a:spcAft>
                      </a:pPr>
                      <a:r>
                        <a:rPr lang="en-GB" sz="1000" b="1">
                          <a:solidFill>
                            <a:schemeClr val="tx1">
                              <a:lumMod val="75000"/>
                              <a:lumOff val="25000"/>
                            </a:schemeClr>
                          </a:solidFill>
                          <a:effectLst/>
                        </a:rPr>
                        <a:t>Cathode ray tubes </a:t>
                      </a:r>
                    </a:p>
                    <a:p>
                      <a:pPr>
                        <a:spcAft>
                          <a:spcPts val="0"/>
                        </a:spcAft>
                      </a:pPr>
                      <a:r>
                        <a:rPr lang="en-GB" sz="1000" b="1">
                          <a:solidFill>
                            <a:schemeClr val="tx1">
                              <a:lumMod val="75000"/>
                              <a:lumOff val="25000"/>
                            </a:schemeClr>
                          </a:solidFill>
                          <a:effectLst/>
                        </a:rPr>
                        <a:t> </a:t>
                      </a:r>
                      <a:endParaRPr lang="en-GB" sz="1000" b="1">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169194" marR="87981" marT="87981" marB="87981">
                    <a:lnL w="12700" cmpd="sng">
                      <a:noFill/>
                      <a:prstDash val="solid"/>
                    </a:lnL>
                    <a:lnR w="19050" cap="flat" cmpd="sng" algn="ctr">
                      <a:solidFill>
                        <a:srgbClr val="FFFFFF"/>
                      </a:solidFill>
                      <a:prstDash val="solid"/>
                    </a:lnR>
                    <a:lnT w="12700" cmpd="sng">
                      <a:noFill/>
                      <a:prstDash val="solid"/>
                    </a:lnT>
                    <a:lnB w="12700" cmpd="sng">
                      <a:noFill/>
                      <a:prstDash val="solid"/>
                    </a:lnB>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tcPr>
                </a:tc>
                <a:tc>
                  <a:txBody>
                    <a:bodyPr/>
                    <a:lstStyle/>
                    <a:p>
                      <a:pPr>
                        <a:spcAft>
                          <a:spcPts val="0"/>
                        </a:spcAft>
                      </a:pPr>
                      <a:r>
                        <a:rPr lang="en-GB" sz="1000" dirty="0">
                          <a:solidFill>
                            <a:schemeClr val="tx1">
                              <a:lumMod val="75000"/>
                              <a:lumOff val="25000"/>
                            </a:schemeClr>
                          </a:solidFill>
                          <a:effectLst/>
                        </a:rPr>
                        <a:t>Old TV sets, PC monitors, oscilloscopes </a:t>
                      </a:r>
                    </a:p>
                    <a:p>
                      <a:pPr>
                        <a:spcAft>
                          <a:spcPts val="0"/>
                        </a:spcAft>
                      </a:pPr>
                      <a:r>
                        <a:rPr lang="en-GB" sz="1000" dirty="0">
                          <a:solidFill>
                            <a:schemeClr val="tx1">
                              <a:lumMod val="75000"/>
                              <a:lumOff val="25000"/>
                            </a:schemeClr>
                          </a:solidFill>
                          <a:effectLst/>
                        </a:rPr>
                        <a:t> </a:t>
                      </a:r>
                      <a:endParaRPr lang="en-GB" sz="1000" dirty="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169194" marR="87981" marT="87981" marB="87981">
                    <a:lnL w="19050" cap="flat" cmpd="sng" algn="ctr">
                      <a:solidFill>
                        <a:srgbClr val="FFFFFF"/>
                      </a:solidFill>
                      <a:prstDash val="solid"/>
                    </a:lnL>
                    <a:lnR w="12700" cmpd="sng">
                      <a:noFill/>
                      <a:prstDash val="solid"/>
                    </a:lnR>
                    <a:lnT w="12700" cmpd="sng">
                      <a:noFill/>
                      <a:prstDash val="solid"/>
                    </a:lnT>
                    <a:lnB w="19050" cap="flat" cmpd="sng" algn="ctr">
                      <a:solidFill>
                        <a:srgbClr val="FFFFFF"/>
                      </a:solidFill>
                      <a:prstDash val="solid"/>
                    </a:lnB>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tcPr>
                </a:tc>
                <a:tc>
                  <a:txBody>
                    <a:bodyPr/>
                    <a:lstStyle/>
                    <a:p>
                      <a:pPr>
                        <a:spcAft>
                          <a:spcPts val="0"/>
                        </a:spcAft>
                      </a:pPr>
                      <a:r>
                        <a:rPr lang="en-GB" sz="1000">
                          <a:solidFill>
                            <a:schemeClr val="tx1">
                              <a:lumMod val="75000"/>
                              <a:lumOff val="25000"/>
                            </a:schemeClr>
                          </a:solidFill>
                          <a:effectLst/>
                        </a:rPr>
                        <a:t>Pb in cone glass </a:t>
                      </a:r>
                    </a:p>
                    <a:p>
                      <a:pPr>
                        <a:spcAft>
                          <a:spcPts val="0"/>
                        </a:spcAft>
                      </a:pPr>
                      <a:r>
                        <a:rPr lang="en-GB" sz="1000">
                          <a:solidFill>
                            <a:schemeClr val="tx1">
                              <a:lumMod val="75000"/>
                              <a:lumOff val="25000"/>
                            </a:schemeClr>
                          </a:solidFill>
                          <a:effectLst/>
                        </a:rPr>
                        <a:t>Ba in electron gun getter </a:t>
                      </a:r>
                    </a:p>
                    <a:p>
                      <a:pPr>
                        <a:spcAft>
                          <a:spcPts val="0"/>
                        </a:spcAft>
                      </a:pPr>
                      <a:r>
                        <a:rPr lang="en-GB" sz="1000">
                          <a:solidFill>
                            <a:schemeClr val="tx1">
                              <a:lumMod val="75000"/>
                              <a:lumOff val="25000"/>
                            </a:schemeClr>
                          </a:solidFill>
                          <a:effectLst/>
                        </a:rPr>
                        <a:t>Cd in phosphors </a:t>
                      </a:r>
                      <a:endParaRPr lang="en-GB" sz="100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169194" marR="87981" marT="87981" marB="87981">
                    <a:lnL w="12700" cmpd="sng">
                      <a:noFill/>
                      <a:prstDash val="solid"/>
                    </a:lnL>
                    <a:lnR w="12700" cmpd="sng">
                      <a:noFill/>
                      <a:prstDash val="solid"/>
                    </a:lnR>
                    <a:lnT w="12700" cmpd="sng">
                      <a:noFill/>
                      <a:prstDash val="solid"/>
                    </a:lnT>
                    <a:lnB w="19050" cap="flat" cmpd="sng" algn="ctr">
                      <a:solidFill>
                        <a:srgbClr val="FFFFFF"/>
                      </a:solidFill>
                      <a:prstDash val="solid"/>
                    </a:lnB>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tcPr>
                </a:tc>
                <a:extLst>
                  <a:ext uri="{0D108BD9-81ED-4DB2-BD59-A6C34878D82A}">
                    <a16:rowId xmlns:a16="http://schemas.microsoft.com/office/drawing/2014/main" val="241872309"/>
                  </a:ext>
                </a:extLst>
              </a:tr>
              <a:tr h="834691">
                <a:tc>
                  <a:txBody>
                    <a:bodyPr/>
                    <a:lstStyle/>
                    <a:p>
                      <a:pPr>
                        <a:spcAft>
                          <a:spcPts val="0"/>
                        </a:spcAft>
                      </a:pPr>
                      <a:r>
                        <a:rPr lang="en-GB" sz="1000" b="1">
                          <a:solidFill>
                            <a:schemeClr val="tx1">
                              <a:lumMod val="75000"/>
                              <a:lumOff val="25000"/>
                            </a:schemeClr>
                          </a:solidFill>
                          <a:effectLst/>
                        </a:rPr>
                        <a:t>Printed circuit boards </a:t>
                      </a:r>
                    </a:p>
                    <a:p>
                      <a:pPr>
                        <a:spcAft>
                          <a:spcPts val="0"/>
                        </a:spcAft>
                      </a:pPr>
                      <a:r>
                        <a:rPr lang="en-GB" sz="1000" b="1">
                          <a:solidFill>
                            <a:schemeClr val="tx1">
                              <a:lumMod val="75000"/>
                              <a:lumOff val="25000"/>
                            </a:schemeClr>
                          </a:solidFill>
                          <a:effectLst/>
                        </a:rPr>
                        <a:t> </a:t>
                      </a:r>
                      <a:endParaRPr lang="en-GB" sz="1000" b="1">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169194" marR="87981" marT="87981" marB="87981">
                    <a:lnL w="12700" cmpd="sng">
                      <a:noFill/>
                      <a:prstDash val="solid"/>
                    </a:lnL>
                    <a:lnR w="19050" cap="flat" cmpd="sng" algn="ctr">
                      <a:solidFill>
                        <a:srgbClr val="FFFFFF"/>
                      </a:solidFill>
                      <a:prstDash val="solid"/>
                    </a:lnR>
                    <a:lnT w="12700" cmpd="sng">
                      <a:noFill/>
                      <a:prstDash val="solid"/>
                    </a:lnT>
                    <a:lnB w="12700" cmpd="sng">
                      <a:noFill/>
                      <a:prstDash val="solid"/>
                    </a:lnB>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tcPr>
                </a:tc>
                <a:tc>
                  <a:txBody>
                    <a:bodyPr/>
                    <a:lstStyle/>
                    <a:p>
                      <a:pPr>
                        <a:spcAft>
                          <a:spcPts val="0"/>
                        </a:spcAft>
                      </a:pPr>
                      <a:r>
                        <a:rPr lang="en-GB" sz="1000">
                          <a:solidFill>
                            <a:schemeClr val="tx1">
                              <a:lumMod val="75000"/>
                              <a:lumOff val="25000"/>
                            </a:schemeClr>
                          </a:solidFill>
                          <a:effectLst/>
                        </a:rPr>
                        <a:t>Ubiquitous, from beepers to PCs </a:t>
                      </a:r>
                    </a:p>
                    <a:p>
                      <a:pPr>
                        <a:spcAft>
                          <a:spcPts val="0"/>
                        </a:spcAft>
                      </a:pPr>
                      <a:r>
                        <a:rPr lang="en-GB" sz="1000">
                          <a:solidFill>
                            <a:schemeClr val="tx1">
                              <a:lumMod val="75000"/>
                              <a:lumOff val="25000"/>
                            </a:schemeClr>
                          </a:solidFill>
                          <a:effectLst/>
                        </a:rPr>
                        <a:t> </a:t>
                      </a:r>
                      <a:endParaRPr lang="en-GB" sz="100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169194" marR="87981" marT="87981" marB="87981">
                    <a:lnL w="19050" cap="flat" cmpd="sng" algn="ctr">
                      <a:solidFill>
                        <a:srgbClr val="FFFFFF"/>
                      </a:solid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tcPr>
                </a:tc>
                <a:tc>
                  <a:txBody>
                    <a:bodyPr/>
                    <a:lstStyle/>
                    <a:p>
                      <a:pPr>
                        <a:spcAft>
                          <a:spcPts val="0"/>
                        </a:spcAft>
                      </a:pPr>
                      <a:r>
                        <a:rPr lang="en-GB" sz="1000" dirty="0">
                          <a:solidFill>
                            <a:schemeClr val="tx1">
                              <a:lumMod val="75000"/>
                              <a:lumOff val="25000"/>
                            </a:schemeClr>
                          </a:solidFill>
                          <a:effectLst/>
                        </a:rPr>
                        <a:t>Pb, Sb in solder </a:t>
                      </a:r>
                    </a:p>
                    <a:p>
                      <a:pPr>
                        <a:spcAft>
                          <a:spcPts val="0"/>
                        </a:spcAft>
                      </a:pPr>
                      <a:r>
                        <a:rPr lang="en-GB" sz="1000" dirty="0">
                          <a:solidFill>
                            <a:schemeClr val="tx1">
                              <a:lumMod val="75000"/>
                              <a:lumOff val="25000"/>
                            </a:schemeClr>
                          </a:solidFill>
                          <a:effectLst/>
                        </a:rPr>
                        <a:t>Cd, Be in contacts </a:t>
                      </a:r>
                    </a:p>
                    <a:p>
                      <a:pPr>
                        <a:spcAft>
                          <a:spcPts val="0"/>
                        </a:spcAft>
                      </a:pPr>
                      <a:r>
                        <a:rPr lang="en-GB" sz="1000" dirty="0">
                          <a:solidFill>
                            <a:schemeClr val="tx1">
                              <a:lumMod val="75000"/>
                              <a:lumOff val="25000"/>
                            </a:schemeClr>
                          </a:solidFill>
                          <a:effectLst/>
                        </a:rPr>
                        <a:t>Hg in switches </a:t>
                      </a:r>
                    </a:p>
                    <a:p>
                      <a:pPr>
                        <a:spcAft>
                          <a:spcPts val="0"/>
                        </a:spcAft>
                      </a:pPr>
                      <a:r>
                        <a:rPr lang="en-GB" sz="1000" dirty="0">
                          <a:solidFill>
                            <a:schemeClr val="tx1">
                              <a:lumMod val="75000"/>
                              <a:lumOff val="25000"/>
                            </a:schemeClr>
                          </a:solidFill>
                          <a:effectLst/>
                        </a:rPr>
                        <a:t>BFRs in plastics </a:t>
                      </a:r>
                      <a:endParaRPr lang="en-GB" sz="1000" dirty="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169194" marR="87981" marT="87981" marB="87981">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tcPr>
                </a:tc>
                <a:extLst>
                  <a:ext uri="{0D108BD9-81ED-4DB2-BD59-A6C34878D82A}">
                    <a16:rowId xmlns:a16="http://schemas.microsoft.com/office/drawing/2014/main" val="2776205599"/>
                  </a:ext>
                </a:extLst>
              </a:tr>
              <a:tr h="992605">
                <a:tc>
                  <a:txBody>
                    <a:bodyPr/>
                    <a:lstStyle/>
                    <a:p>
                      <a:pPr>
                        <a:spcAft>
                          <a:spcPts val="0"/>
                        </a:spcAft>
                      </a:pPr>
                      <a:r>
                        <a:rPr lang="en-GB" sz="1000" b="1">
                          <a:solidFill>
                            <a:schemeClr val="tx1">
                              <a:lumMod val="75000"/>
                              <a:lumOff val="25000"/>
                            </a:schemeClr>
                          </a:solidFill>
                          <a:effectLst/>
                        </a:rPr>
                        <a:t>Plastics </a:t>
                      </a:r>
                    </a:p>
                    <a:p>
                      <a:pPr>
                        <a:spcAft>
                          <a:spcPts val="0"/>
                        </a:spcAft>
                      </a:pPr>
                      <a:r>
                        <a:rPr lang="en-GB" sz="1000" b="1">
                          <a:solidFill>
                            <a:schemeClr val="tx1">
                              <a:lumMod val="75000"/>
                              <a:lumOff val="25000"/>
                            </a:schemeClr>
                          </a:solidFill>
                          <a:effectLst/>
                        </a:rPr>
                        <a:t> </a:t>
                      </a:r>
                      <a:endParaRPr lang="en-GB" sz="1000" b="1">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169194" marR="87981" marT="87981" marB="87981">
                    <a:lnL w="12700" cmpd="sng">
                      <a:noFill/>
                      <a:prstDash val="solid"/>
                    </a:lnL>
                    <a:lnR w="19050" cap="flat" cmpd="sng" algn="ctr">
                      <a:solidFill>
                        <a:srgbClr val="FFFFFF"/>
                      </a:solidFill>
                      <a:prstDash val="solid"/>
                    </a:lnR>
                    <a:lnT w="12700" cmpd="sng">
                      <a:noFill/>
                      <a:prstDash val="solid"/>
                    </a:lnT>
                    <a:lnB w="12700" cmpd="sng">
                      <a:noFill/>
                      <a:prstDash val="solid"/>
                    </a:lnB>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tcPr>
                </a:tc>
                <a:tc>
                  <a:txBody>
                    <a:bodyPr/>
                    <a:lstStyle/>
                    <a:p>
                      <a:pPr>
                        <a:spcAft>
                          <a:spcPts val="0"/>
                        </a:spcAft>
                      </a:pPr>
                      <a:r>
                        <a:rPr lang="en-GB" sz="1000">
                          <a:solidFill>
                            <a:schemeClr val="tx1">
                              <a:lumMod val="75000"/>
                              <a:lumOff val="25000"/>
                            </a:schemeClr>
                          </a:solidFill>
                          <a:effectLst/>
                        </a:rPr>
                        <a:t>Wire insulation, plastic housing, circuit boards </a:t>
                      </a:r>
                    </a:p>
                    <a:p>
                      <a:pPr>
                        <a:spcAft>
                          <a:spcPts val="0"/>
                        </a:spcAft>
                      </a:pPr>
                      <a:r>
                        <a:rPr lang="en-GB" sz="1000">
                          <a:solidFill>
                            <a:schemeClr val="tx1">
                              <a:lumMod val="75000"/>
                              <a:lumOff val="25000"/>
                            </a:schemeClr>
                          </a:solidFill>
                          <a:effectLst/>
                        </a:rPr>
                        <a:t> </a:t>
                      </a:r>
                      <a:endParaRPr lang="en-GB" sz="100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169194" marR="87981" marT="87981" marB="87981">
                    <a:lnL w="19050" cap="flat" cmpd="sng" algn="ctr">
                      <a:solidFill>
                        <a:srgbClr val="FFFFFF"/>
                      </a:solidFill>
                      <a:prstDash val="solid"/>
                    </a:lnL>
                    <a:lnR w="12700" cmpd="sng">
                      <a:noFill/>
                      <a:prstDash val="solid"/>
                    </a:lnR>
                    <a:lnT w="19050" cap="flat" cmpd="sng" algn="ctr">
                      <a:solidFill>
                        <a:srgbClr val="FFFFFF"/>
                      </a:solidFill>
                      <a:prstDash val="solid"/>
                    </a:lnT>
                    <a:lnB w="12700" cmpd="sng">
                      <a:noFill/>
                      <a:prstDash val="solid"/>
                    </a:lnB>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tcPr>
                </a:tc>
                <a:tc>
                  <a:txBody>
                    <a:bodyPr/>
                    <a:lstStyle/>
                    <a:p>
                      <a:pPr>
                        <a:spcAft>
                          <a:spcPts val="0"/>
                        </a:spcAft>
                      </a:pPr>
                      <a:r>
                        <a:rPr lang="en-GB" sz="1000" dirty="0">
                          <a:solidFill>
                            <a:schemeClr val="tx1">
                              <a:lumMod val="75000"/>
                              <a:lumOff val="25000"/>
                            </a:schemeClr>
                          </a:solidFill>
                          <a:effectLst/>
                        </a:rPr>
                        <a:t>Polyvinyl chloride (PVC) </a:t>
                      </a:r>
                    </a:p>
                    <a:p>
                      <a:pPr>
                        <a:spcAft>
                          <a:spcPts val="0"/>
                        </a:spcAft>
                      </a:pPr>
                      <a:r>
                        <a:rPr lang="en-GB" sz="1000" dirty="0">
                          <a:solidFill>
                            <a:schemeClr val="tx1">
                              <a:lumMod val="75000"/>
                              <a:lumOff val="25000"/>
                            </a:schemeClr>
                          </a:solidFill>
                          <a:effectLst/>
                        </a:rPr>
                        <a:t>Brominated flame retardants (BFR) </a:t>
                      </a:r>
                    </a:p>
                    <a:p>
                      <a:pPr>
                        <a:spcAft>
                          <a:spcPts val="0"/>
                        </a:spcAft>
                      </a:pPr>
                      <a:r>
                        <a:rPr lang="en-GB" sz="1000" kern="1200" dirty="0">
                          <a:solidFill>
                            <a:schemeClr val="tx1">
                              <a:lumMod val="75000"/>
                              <a:lumOff val="25000"/>
                            </a:schemeClr>
                          </a:solidFill>
                          <a:effectLst/>
                          <a:latin typeface="+mn-lt"/>
                          <a:ea typeface="+mn-ea"/>
                          <a:cs typeface="+mn-cs"/>
                        </a:rPr>
                        <a:t>Polychlorinated biphenyl (</a:t>
                      </a:r>
                      <a:r>
                        <a:rPr lang="it-IT" sz="1000" kern="1200" dirty="0">
                          <a:solidFill>
                            <a:schemeClr val="tx1">
                              <a:lumMod val="75000"/>
                              <a:lumOff val="25000"/>
                            </a:schemeClr>
                          </a:solidFill>
                          <a:effectLst/>
                          <a:latin typeface="+mn-lt"/>
                          <a:ea typeface="+mn-ea"/>
                          <a:cs typeface="+mn-cs"/>
                        </a:rPr>
                        <a:t>P</a:t>
                      </a:r>
                      <a:r>
                        <a:rPr lang="en-GB" sz="1000" kern="1200" dirty="0">
                          <a:solidFill>
                            <a:schemeClr val="tx1">
                              <a:lumMod val="75000"/>
                              <a:lumOff val="25000"/>
                            </a:schemeClr>
                          </a:solidFill>
                          <a:effectLst/>
                          <a:latin typeface="+mn-lt"/>
                          <a:ea typeface="+mn-ea"/>
                          <a:cs typeface="+mn-cs"/>
                        </a:rPr>
                        <a:t>CB) </a:t>
                      </a:r>
                    </a:p>
                  </a:txBody>
                  <a:tcPr marL="169194" marR="87981" marT="87981" marB="87981">
                    <a:lnL w="12700" cmpd="sng">
                      <a:noFill/>
                      <a:prstDash val="solid"/>
                    </a:lnL>
                    <a:lnR w="12700" cmpd="sng">
                      <a:noFill/>
                      <a:prstDash val="solid"/>
                    </a:lnR>
                    <a:lnT w="19050" cap="flat" cmpd="sng" algn="ctr">
                      <a:solidFill>
                        <a:srgbClr val="FFFFFF"/>
                      </a:solidFill>
                      <a:prstDash val="solid"/>
                    </a:lnT>
                    <a:lnB w="12700" cmpd="sng">
                      <a:noFill/>
                      <a:prstDash val="solid"/>
                    </a:lnB>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tcPr>
                </a:tc>
                <a:extLst>
                  <a:ext uri="{0D108BD9-81ED-4DB2-BD59-A6C34878D82A}">
                    <a16:rowId xmlns:a16="http://schemas.microsoft.com/office/drawing/2014/main" val="490098291"/>
                  </a:ext>
                </a:extLst>
              </a:tr>
            </a:tbl>
          </a:graphicData>
        </a:graphic>
      </p:graphicFrame>
    </p:spTree>
    <p:extLst>
      <p:ext uri="{BB962C8B-B14F-4D97-AF65-F5344CB8AC3E}">
        <p14:creationId xmlns:p14="http://schemas.microsoft.com/office/powerpoint/2010/main" val="11429141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69087445-F4D9-9D4D-FDC6-D9F894A154EB}"/>
              </a:ext>
            </a:extLst>
          </p:cNvPr>
          <p:cNvSpPr/>
          <p:nvPr/>
        </p:nvSpPr>
        <p:spPr>
          <a:xfrm>
            <a:off x="0" y="550314"/>
            <a:ext cx="11897710" cy="584775"/>
          </a:xfrm>
          <a:prstGeom prst="rect">
            <a:avLst/>
          </a:prstGeom>
        </p:spPr>
        <p:txBody>
          <a:bodyPr wrap="square">
            <a:spAutoFit/>
          </a:bodyPr>
          <a:lstStyle/>
          <a:p>
            <a:pPr algn="ctr"/>
            <a:r>
              <a:rPr lang="en-GB" sz="1600" b="1" dirty="0">
                <a:latin typeface="AdvTTe4ceb08d"/>
              </a:rPr>
              <a:t>E-waste recycling can lead to direct or indirect exposure to a variety of hazardous substances that are contained in EEE or formed and released by unsafe recycling practices</a:t>
            </a:r>
            <a:endParaRPr lang="en-GB" sz="1600" b="1" dirty="0"/>
          </a:p>
        </p:txBody>
      </p:sp>
      <p:sp>
        <p:nvSpPr>
          <p:cNvPr id="3" name="Freccia in giù 2">
            <a:extLst>
              <a:ext uri="{FF2B5EF4-FFF2-40B4-BE49-F238E27FC236}">
                <a16:creationId xmlns:a16="http://schemas.microsoft.com/office/drawing/2014/main" id="{4E86109C-C176-AA15-01D3-762C4EFE1FD8}"/>
              </a:ext>
            </a:extLst>
          </p:cNvPr>
          <p:cNvSpPr/>
          <p:nvPr/>
        </p:nvSpPr>
        <p:spPr>
          <a:xfrm>
            <a:off x="5724827" y="1227565"/>
            <a:ext cx="448056" cy="402336"/>
          </a:xfrm>
          <a:prstGeom prst="downArrow">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ttangolo 3">
            <a:extLst>
              <a:ext uri="{FF2B5EF4-FFF2-40B4-BE49-F238E27FC236}">
                <a16:creationId xmlns:a16="http://schemas.microsoft.com/office/drawing/2014/main" id="{50D4B8AF-E6D0-B4FE-0ADC-B12922331B1C}"/>
              </a:ext>
            </a:extLst>
          </p:cNvPr>
          <p:cNvSpPr/>
          <p:nvPr/>
        </p:nvSpPr>
        <p:spPr>
          <a:xfrm>
            <a:off x="4926373" y="5565980"/>
            <a:ext cx="6781433" cy="584775"/>
          </a:xfrm>
          <a:prstGeom prst="rect">
            <a:avLst/>
          </a:prstGeom>
        </p:spPr>
        <p:txBody>
          <a:bodyPr wrap="square">
            <a:spAutoFit/>
          </a:bodyPr>
          <a:lstStyle/>
          <a:p>
            <a:pPr marL="285750" indent="-285750">
              <a:buFont typeface="Wingdings" panose="05000000000000000000" pitchFamily="2" charset="2"/>
              <a:buChar char="q"/>
            </a:pPr>
            <a:r>
              <a:rPr lang="en-GB" sz="1600" i="1" dirty="0"/>
              <a:t>Unsafe recycling techniques used to regain valuable materials often increase the risk for hazardous exposures. </a:t>
            </a:r>
          </a:p>
        </p:txBody>
      </p:sp>
      <p:pic>
        <p:nvPicPr>
          <p:cNvPr id="5" name="Immagine 4">
            <a:extLst>
              <a:ext uri="{FF2B5EF4-FFF2-40B4-BE49-F238E27FC236}">
                <a16:creationId xmlns:a16="http://schemas.microsoft.com/office/drawing/2014/main" id="{FBB4A289-7FA9-89EB-739B-F1CC59ED017F}"/>
              </a:ext>
            </a:extLst>
          </p:cNvPr>
          <p:cNvPicPr>
            <a:picLocks noChangeAspect="1"/>
          </p:cNvPicPr>
          <p:nvPr/>
        </p:nvPicPr>
        <p:blipFill rotWithShape="1">
          <a:blip r:embed="rId2"/>
          <a:srcRect l="1" r="1983" b="38133"/>
          <a:stretch/>
        </p:blipFill>
        <p:spPr>
          <a:xfrm>
            <a:off x="7867248" y="1367441"/>
            <a:ext cx="3804744" cy="3721116"/>
          </a:xfrm>
          <a:prstGeom prst="rect">
            <a:avLst/>
          </a:prstGeom>
        </p:spPr>
      </p:pic>
      <p:sp>
        <p:nvSpPr>
          <p:cNvPr id="6" name="CasellaDiTesto 5">
            <a:extLst>
              <a:ext uri="{FF2B5EF4-FFF2-40B4-BE49-F238E27FC236}">
                <a16:creationId xmlns:a16="http://schemas.microsoft.com/office/drawing/2014/main" id="{F5C9AB95-D639-3B26-1C62-D436FA91AD45}"/>
              </a:ext>
            </a:extLst>
          </p:cNvPr>
          <p:cNvSpPr txBox="1"/>
          <p:nvPr/>
        </p:nvSpPr>
        <p:spPr>
          <a:xfrm>
            <a:off x="8008942" y="106923"/>
            <a:ext cx="3510192" cy="461665"/>
          </a:xfrm>
          <a:prstGeom prst="rect">
            <a:avLst/>
          </a:prstGeom>
        </p:spPr>
        <p:txBody>
          <a:bodyPr wrap="none">
            <a:spAutoFit/>
          </a:bodyPr>
          <a:lstStyle>
            <a:defPPr>
              <a:defRPr lang="en-US"/>
            </a:defPPr>
            <a:lvl1pPr>
              <a:defRPr sz="2400" b="1">
                <a:solidFill>
                  <a:schemeClr val="accent2"/>
                </a:solidFill>
              </a:defRPr>
            </a:lvl1pPr>
          </a:lstStyle>
          <a:p>
            <a:r>
              <a:rPr lang="it-IT" dirty="0"/>
              <a:t>….HUMAN HEALTH RISK??</a:t>
            </a:r>
            <a:endParaRPr lang="en-GB" dirty="0"/>
          </a:p>
        </p:txBody>
      </p:sp>
      <p:pic>
        <p:nvPicPr>
          <p:cNvPr id="7" name="Immagine 6">
            <a:extLst>
              <a:ext uri="{FF2B5EF4-FFF2-40B4-BE49-F238E27FC236}">
                <a16:creationId xmlns:a16="http://schemas.microsoft.com/office/drawing/2014/main" id="{0C130FD3-7A79-C4F9-C28F-75A199157E73}"/>
              </a:ext>
            </a:extLst>
          </p:cNvPr>
          <p:cNvPicPr>
            <a:picLocks noChangeAspect="1"/>
          </p:cNvPicPr>
          <p:nvPr/>
        </p:nvPicPr>
        <p:blipFill>
          <a:blip r:embed="rId3"/>
          <a:stretch>
            <a:fillRect/>
          </a:stretch>
        </p:blipFill>
        <p:spPr>
          <a:xfrm>
            <a:off x="520008" y="2587294"/>
            <a:ext cx="3105310" cy="3473629"/>
          </a:xfrm>
          <a:prstGeom prst="rect">
            <a:avLst/>
          </a:prstGeom>
        </p:spPr>
      </p:pic>
      <p:pic>
        <p:nvPicPr>
          <p:cNvPr id="8" name="Immagine 7">
            <a:extLst>
              <a:ext uri="{FF2B5EF4-FFF2-40B4-BE49-F238E27FC236}">
                <a16:creationId xmlns:a16="http://schemas.microsoft.com/office/drawing/2014/main" id="{E88A15DE-1322-A2BA-B45F-EE85DABB7EEF}"/>
              </a:ext>
            </a:extLst>
          </p:cNvPr>
          <p:cNvPicPr>
            <a:picLocks noChangeAspect="1"/>
          </p:cNvPicPr>
          <p:nvPr/>
        </p:nvPicPr>
        <p:blipFill>
          <a:blip r:embed="rId4"/>
          <a:stretch>
            <a:fillRect/>
          </a:stretch>
        </p:blipFill>
        <p:spPr>
          <a:xfrm>
            <a:off x="4290887" y="2843141"/>
            <a:ext cx="2725148" cy="1767993"/>
          </a:xfrm>
          <a:prstGeom prst="rect">
            <a:avLst/>
          </a:prstGeom>
        </p:spPr>
      </p:pic>
      <p:sp>
        <p:nvSpPr>
          <p:cNvPr id="9" name="Segnaposto numero diapositiva 10">
            <a:extLst>
              <a:ext uri="{FF2B5EF4-FFF2-40B4-BE49-F238E27FC236}">
                <a16:creationId xmlns:a16="http://schemas.microsoft.com/office/drawing/2014/main" id="{522C9520-C9AC-FA11-F6A2-82DF23EB9F5E}"/>
              </a:ext>
            </a:extLst>
          </p:cNvPr>
          <p:cNvSpPr>
            <a:spLocks noGrp="1"/>
          </p:cNvSpPr>
          <p:nvPr>
            <p:ph type="sldNum" sz="quarter" idx="12"/>
          </p:nvPr>
        </p:nvSpPr>
        <p:spPr>
          <a:xfrm>
            <a:off x="9900458" y="6459785"/>
            <a:ext cx="1312025" cy="365125"/>
          </a:xfrm>
        </p:spPr>
        <p:txBody>
          <a:bodyPr/>
          <a:lstStyle/>
          <a:p>
            <a:fld id="{BA2E667A-8484-4978-BAC1-9422245A0CE6}" type="slidenum">
              <a:rPr lang="en-GB" smtClean="0"/>
              <a:t>4</a:t>
            </a:fld>
            <a:endParaRPr lang="en-GB"/>
          </a:p>
        </p:txBody>
      </p:sp>
      <p:sp>
        <p:nvSpPr>
          <p:cNvPr id="10" name="Rettangolo 9">
            <a:extLst>
              <a:ext uri="{FF2B5EF4-FFF2-40B4-BE49-F238E27FC236}">
                <a16:creationId xmlns:a16="http://schemas.microsoft.com/office/drawing/2014/main" id="{188B3200-F47B-9868-0B18-A39E9986AC0B}"/>
              </a:ext>
            </a:extLst>
          </p:cNvPr>
          <p:cNvSpPr/>
          <p:nvPr/>
        </p:nvSpPr>
        <p:spPr>
          <a:xfrm>
            <a:off x="234602" y="1777230"/>
            <a:ext cx="6781433" cy="584775"/>
          </a:xfrm>
          <a:prstGeom prst="rect">
            <a:avLst/>
          </a:prstGeom>
        </p:spPr>
        <p:txBody>
          <a:bodyPr wrap="square">
            <a:spAutoFit/>
          </a:bodyPr>
          <a:lstStyle/>
          <a:p>
            <a:pPr marL="285750" indent="-285750">
              <a:buFont typeface="Wingdings" panose="05000000000000000000" pitchFamily="2" charset="2"/>
              <a:buChar char="q"/>
            </a:pPr>
            <a:r>
              <a:rPr lang="en-GB" sz="1600" i="1" dirty="0"/>
              <a:t>Individuals who directly engage in e-waste recycling with poor protection </a:t>
            </a:r>
            <a:r>
              <a:rPr lang="en-US" sz="1600" i="1" dirty="0"/>
              <a:t>are exposed to non-negligible risks</a:t>
            </a:r>
            <a:endParaRPr lang="en-GB" sz="1600" i="1" dirty="0"/>
          </a:p>
        </p:txBody>
      </p:sp>
    </p:spTree>
    <p:extLst>
      <p:ext uri="{BB962C8B-B14F-4D97-AF65-F5344CB8AC3E}">
        <p14:creationId xmlns:p14="http://schemas.microsoft.com/office/powerpoint/2010/main" val="5965415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7C632BF8-BC04-1F8D-4CC9-7C38CF1D16D8}"/>
              </a:ext>
            </a:extLst>
          </p:cNvPr>
          <p:cNvPicPr>
            <a:picLocks noChangeAspect="1"/>
          </p:cNvPicPr>
          <p:nvPr/>
        </p:nvPicPr>
        <p:blipFill rotWithShape="1">
          <a:blip r:embed="rId2"/>
          <a:srcRect t="7405" b="5758"/>
          <a:stretch/>
        </p:blipFill>
        <p:spPr>
          <a:xfrm>
            <a:off x="1463785" y="2546496"/>
            <a:ext cx="7572375" cy="3771680"/>
          </a:xfrm>
          <a:prstGeom prst="rect">
            <a:avLst/>
          </a:prstGeom>
        </p:spPr>
      </p:pic>
      <p:grpSp>
        <p:nvGrpSpPr>
          <p:cNvPr id="3" name="Gruppo 2">
            <a:extLst>
              <a:ext uri="{FF2B5EF4-FFF2-40B4-BE49-F238E27FC236}">
                <a16:creationId xmlns:a16="http://schemas.microsoft.com/office/drawing/2014/main" id="{401F791C-C932-ED5F-1B8D-A52CF2A9D5DB}"/>
              </a:ext>
            </a:extLst>
          </p:cNvPr>
          <p:cNvGrpSpPr/>
          <p:nvPr/>
        </p:nvGrpSpPr>
        <p:grpSpPr>
          <a:xfrm>
            <a:off x="6345497" y="2042499"/>
            <a:ext cx="2705877" cy="1383851"/>
            <a:chOff x="224140" y="-73108"/>
            <a:chExt cx="2639908" cy="1383851"/>
          </a:xfrm>
        </p:grpSpPr>
        <p:grpSp>
          <p:nvGrpSpPr>
            <p:cNvPr id="4" name="Gruppo 3">
              <a:extLst>
                <a:ext uri="{FF2B5EF4-FFF2-40B4-BE49-F238E27FC236}">
                  <a16:creationId xmlns:a16="http://schemas.microsoft.com/office/drawing/2014/main" id="{B797D3C8-DA1F-2302-B8E9-16FD6BF486DA}"/>
                </a:ext>
              </a:extLst>
            </p:cNvPr>
            <p:cNvGrpSpPr/>
            <p:nvPr/>
          </p:nvGrpSpPr>
          <p:grpSpPr>
            <a:xfrm>
              <a:off x="224140" y="103351"/>
              <a:ext cx="2639908" cy="1207392"/>
              <a:chOff x="1788055" y="1290271"/>
              <a:chExt cx="2639908" cy="1207392"/>
            </a:xfrm>
          </p:grpSpPr>
          <p:pic>
            <p:nvPicPr>
              <p:cNvPr id="6" name="Immagine 5">
                <a:extLst>
                  <a:ext uri="{FF2B5EF4-FFF2-40B4-BE49-F238E27FC236}">
                    <a16:creationId xmlns:a16="http://schemas.microsoft.com/office/drawing/2014/main" id="{ED323986-65D6-CA10-B881-565C5B7389B1}"/>
                  </a:ext>
                </a:extLst>
              </p:cNvPr>
              <p:cNvPicPr>
                <a:picLocks noChangeAspect="1"/>
              </p:cNvPicPr>
              <p:nvPr/>
            </p:nvPicPr>
            <p:blipFill>
              <a:blip r:embed="rId3"/>
              <a:stretch>
                <a:fillRect/>
              </a:stretch>
            </p:blipFill>
            <p:spPr>
              <a:xfrm>
                <a:off x="1788055" y="1609022"/>
                <a:ext cx="2639908" cy="888641"/>
              </a:xfrm>
              <a:prstGeom prst="rect">
                <a:avLst/>
              </a:prstGeom>
              <a:ln>
                <a:noFill/>
              </a:ln>
            </p:spPr>
          </p:pic>
          <p:sp>
            <p:nvSpPr>
              <p:cNvPr id="7" name="CasellaDiTesto 6">
                <a:extLst>
                  <a:ext uri="{FF2B5EF4-FFF2-40B4-BE49-F238E27FC236}">
                    <a16:creationId xmlns:a16="http://schemas.microsoft.com/office/drawing/2014/main" id="{8EB78A0B-686E-B87A-79E5-CDA3ADBC84A6}"/>
                  </a:ext>
                </a:extLst>
              </p:cNvPr>
              <p:cNvSpPr txBox="1"/>
              <p:nvPr/>
            </p:nvSpPr>
            <p:spPr>
              <a:xfrm>
                <a:off x="2207077" y="1290271"/>
                <a:ext cx="720069" cy="338554"/>
              </a:xfrm>
              <a:prstGeom prst="rect">
                <a:avLst/>
              </a:prstGeom>
              <a:noFill/>
              <a:ln>
                <a:noFill/>
              </a:ln>
            </p:spPr>
            <p:txBody>
              <a:bodyPr wrap="none" rtlCol="0">
                <a:spAutoFit/>
              </a:bodyPr>
              <a:lstStyle/>
              <a:p>
                <a:r>
                  <a:rPr lang="it-IT" sz="1600" b="1" dirty="0" err="1"/>
                  <a:t>PBDEs</a:t>
                </a:r>
                <a:endParaRPr lang="en-GB" sz="1600" b="1" dirty="0"/>
              </a:p>
            </p:txBody>
          </p:sp>
        </p:grpSp>
        <p:sp>
          <p:nvSpPr>
            <p:cNvPr id="5" name="Rettangolo 4">
              <a:extLst>
                <a:ext uri="{FF2B5EF4-FFF2-40B4-BE49-F238E27FC236}">
                  <a16:creationId xmlns:a16="http://schemas.microsoft.com/office/drawing/2014/main" id="{733DABF4-DBB4-DDE3-6FEE-07B317EC09E4}"/>
                </a:ext>
              </a:extLst>
            </p:cNvPr>
            <p:cNvSpPr/>
            <p:nvPr/>
          </p:nvSpPr>
          <p:spPr>
            <a:xfrm>
              <a:off x="289542" y="-73108"/>
              <a:ext cx="2313619" cy="1294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6" name="Gruppo 15">
            <a:extLst>
              <a:ext uri="{FF2B5EF4-FFF2-40B4-BE49-F238E27FC236}">
                <a16:creationId xmlns:a16="http://schemas.microsoft.com/office/drawing/2014/main" id="{66AB9EF9-E885-47EC-82E7-9C0B324096BB}"/>
              </a:ext>
            </a:extLst>
          </p:cNvPr>
          <p:cNvGrpSpPr/>
          <p:nvPr/>
        </p:nvGrpSpPr>
        <p:grpSpPr>
          <a:xfrm>
            <a:off x="4153003" y="2394599"/>
            <a:ext cx="2193937" cy="1134219"/>
            <a:chOff x="-14046" y="1320423"/>
            <a:chExt cx="2193937" cy="1134219"/>
          </a:xfrm>
        </p:grpSpPr>
        <p:grpSp>
          <p:nvGrpSpPr>
            <p:cNvPr id="17" name="Gruppo 16">
              <a:extLst>
                <a:ext uri="{FF2B5EF4-FFF2-40B4-BE49-F238E27FC236}">
                  <a16:creationId xmlns:a16="http://schemas.microsoft.com/office/drawing/2014/main" id="{F70B3304-7366-F7E3-3341-1FADC8046E42}"/>
                </a:ext>
              </a:extLst>
            </p:cNvPr>
            <p:cNvGrpSpPr/>
            <p:nvPr/>
          </p:nvGrpSpPr>
          <p:grpSpPr>
            <a:xfrm>
              <a:off x="63201" y="1320423"/>
              <a:ext cx="1977732" cy="1077423"/>
              <a:chOff x="7557681" y="1836158"/>
              <a:chExt cx="3049359" cy="1675138"/>
            </a:xfrm>
          </p:grpSpPr>
          <p:pic>
            <p:nvPicPr>
              <p:cNvPr id="19" name="Immagine 18">
                <a:extLst>
                  <a:ext uri="{FF2B5EF4-FFF2-40B4-BE49-F238E27FC236}">
                    <a16:creationId xmlns:a16="http://schemas.microsoft.com/office/drawing/2014/main" id="{39F8BF9B-374B-E9D1-DD65-EF7DF111205B}"/>
                  </a:ext>
                </a:extLst>
              </p:cNvPr>
              <p:cNvPicPr>
                <a:picLocks noChangeAspect="1"/>
              </p:cNvPicPr>
              <p:nvPr/>
            </p:nvPicPr>
            <p:blipFill rotWithShape="1">
              <a:blip r:embed="rId4"/>
              <a:srcRect l="5742" t="6425" r="5272" b="5745"/>
              <a:stretch/>
            </p:blipFill>
            <p:spPr>
              <a:xfrm>
                <a:off x="7581138" y="2331720"/>
                <a:ext cx="3025902" cy="1179576"/>
              </a:xfrm>
              <a:prstGeom prst="rect">
                <a:avLst/>
              </a:prstGeom>
              <a:ln>
                <a:noFill/>
              </a:ln>
            </p:spPr>
          </p:pic>
          <p:sp>
            <p:nvSpPr>
              <p:cNvPr id="20" name="Rettangolo 19">
                <a:extLst>
                  <a:ext uri="{FF2B5EF4-FFF2-40B4-BE49-F238E27FC236}">
                    <a16:creationId xmlns:a16="http://schemas.microsoft.com/office/drawing/2014/main" id="{FF82B96F-1161-3A1B-9628-13AFBDD409F4}"/>
                  </a:ext>
                </a:extLst>
              </p:cNvPr>
              <p:cNvSpPr/>
              <p:nvPr/>
            </p:nvSpPr>
            <p:spPr>
              <a:xfrm>
                <a:off x="7837495" y="1836158"/>
                <a:ext cx="996543" cy="526371"/>
              </a:xfrm>
              <a:prstGeom prst="rect">
                <a:avLst/>
              </a:prstGeom>
              <a:ln>
                <a:noFill/>
              </a:ln>
            </p:spPr>
            <p:txBody>
              <a:bodyPr wrap="none">
                <a:spAutoFit/>
              </a:bodyPr>
              <a:lstStyle/>
              <a:p>
                <a:r>
                  <a:rPr lang="en-GB" sz="1600" b="1" dirty="0"/>
                  <a:t>PCBs </a:t>
                </a:r>
              </a:p>
            </p:txBody>
          </p:sp>
          <p:pic>
            <p:nvPicPr>
              <p:cNvPr id="21" name="Immagine 20">
                <a:extLst>
                  <a:ext uri="{FF2B5EF4-FFF2-40B4-BE49-F238E27FC236}">
                    <a16:creationId xmlns:a16="http://schemas.microsoft.com/office/drawing/2014/main" id="{AAAFD7CB-6318-5656-D87B-CA90459F81A3}"/>
                  </a:ext>
                </a:extLst>
              </p:cNvPr>
              <p:cNvPicPr>
                <a:picLocks noChangeAspect="1"/>
              </p:cNvPicPr>
              <p:nvPr/>
            </p:nvPicPr>
            <p:blipFill rotWithShape="1">
              <a:blip r:embed="rId4"/>
              <a:srcRect l="5742" t="6425" r="5272" b="5745"/>
              <a:stretch/>
            </p:blipFill>
            <p:spPr>
              <a:xfrm>
                <a:off x="7557681" y="2322576"/>
                <a:ext cx="3049359" cy="1188720"/>
              </a:xfrm>
              <a:prstGeom prst="rect">
                <a:avLst/>
              </a:prstGeom>
              <a:ln>
                <a:noFill/>
              </a:ln>
            </p:spPr>
          </p:pic>
        </p:grpSp>
        <p:sp>
          <p:nvSpPr>
            <p:cNvPr id="18" name="Rettangolo 17">
              <a:extLst>
                <a:ext uri="{FF2B5EF4-FFF2-40B4-BE49-F238E27FC236}">
                  <a16:creationId xmlns:a16="http://schemas.microsoft.com/office/drawing/2014/main" id="{B1616CA4-1856-2425-0E2D-F2B07F1A1FA9}"/>
                </a:ext>
              </a:extLst>
            </p:cNvPr>
            <p:cNvSpPr/>
            <p:nvPr/>
          </p:nvSpPr>
          <p:spPr>
            <a:xfrm>
              <a:off x="-14046" y="1377219"/>
              <a:ext cx="2193937" cy="10774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7" name="Rettangolo 26">
            <a:extLst>
              <a:ext uri="{FF2B5EF4-FFF2-40B4-BE49-F238E27FC236}">
                <a16:creationId xmlns:a16="http://schemas.microsoft.com/office/drawing/2014/main" id="{4EB023D0-483A-FA9D-EBE4-F225D2483F6A}"/>
              </a:ext>
            </a:extLst>
          </p:cNvPr>
          <p:cNvSpPr/>
          <p:nvPr/>
        </p:nvSpPr>
        <p:spPr>
          <a:xfrm>
            <a:off x="572350" y="948189"/>
            <a:ext cx="11304690" cy="646331"/>
          </a:xfrm>
          <a:prstGeom prst="rect">
            <a:avLst/>
          </a:prstGeom>
        </p:spPr>
        <p:txBody>
          <a:bodyPr wrap="square">
            <a:spAutoFit/>
          </a:bodyPr>
          <a:lstStyle/>
          <a:p>
            <a:pPr marL="285750" indent="-285750" algn="just">
              <a:buFont typeface="Wingdings" panose="05000000000000000000" pitchFamily="2" charset="2"/>
              <a:buChar char="q"/>
            </a:pPr>
            <a:r>
              <a:rPr lang="en-GB" i="1" dirty="0">
                <a:solidFill>
                  <a:schemeClr val="accent2">
                    <a:lumMod val="75000"/>
                  </a:schemeClr>
                </a:solidFill>
              </a:rPr>
              <a:t>Study of Risk Assessment of Workers Exposed to three different classes of compounds in </a:t>
            </a:r>
            <a:r>
              <a:rPr lang="en-US" i="1" dirty="0">
                <a:solidFill>
                  <a:schemeClr val="accent2">
                    <a:lumMod val="75000"/>
                  </a:schemeClr>
                </a:solidFill>
              </a:rPr>
              <a:t>both settled dust and airborne particulate matter (PM) over the years</a:t>
            </a:r>
            <a:endParaRPr lang="en-GB" i="1" dirty="0">
              <a:solidFill>
                <a:schemeClr val="accent2">
                  <a:lumMod val="75000"/>
                </a:schemeClr>
              </a:solidFill>
            </a:endParaRPr>
          </a:p>
        </p:txBody>
      </p:sp>
      <p:sp>
        <p:nvSpPr>
          <p:cNvPr id="28" name="Segnaposto numero diapositiva 9">
            <a:extLst>
              <a:ext uri="{FF2B5EF4-FFF2-40B4-BE49-F238E27FC236}">
                <a16:creationId xmlns:a16="http://schemas.microsoft.com/office/drawing/2014/main" id="{30ACB61D-06C8-8C08-8A7A-BFDBB721FBE3}"/>
              </a:ext>
            </a:extLst>
          </p:cNvPr>
          <p:cNvSpPr>
            <a:spLocks noGrp="1"/>
          </p:cNvSpPr>
          <p:nvPr>
            <p:ph type="sldNum" sz="quarter" idx="12"/>
          </p:nvPr>
        </p:nvSpPr>
        <p:spPr>
          <a:xfrm>
            <a:off x="10302794" y="6117549"/>
            <a:ext cx="1312025" cy="365125"/>
          </a:xfrm>
        </p:spPr>
        <p:txBody>
          <a:bodyPr/>
          <a:lstStyle/>
          <a:p>
            <a:fld id="{BA2E667A-8484-4978-BAC1-9422245A0CE6}" type="slidenum">
              <a:rPr lang="en-GB" smtClean="0"/>
              <a:t>5</a:t>
            </a:fld>
            <a:endParaRPr lang="en-GB"/>
          </a:p>
        </p:txBody>
      </p:sp>
      <p:sp>
        <p:nvSpPr>
          <p:cNvPr id="29" name="CasellaDiTesto 28">
            <a:extLst>
              <a:ext uri="{FF2B5EF4-FFF2-40B4-BE49-F238E27FC236}">
                <a16:creationId xmlns:a16="http://schemas.microsoft.com/office/drawing/2014/main" id="{943111F2-D152-7348-90C0-4BBB63EBA472}"/>
              </a:ext>
            </a:extLst>
          </p:cNvPr>
          <p:cNvSpPr txBox="1"/>
          <p:nvPr/>
        </p:nvSpPr>
        <p:spPr>
          <a:xfrm>
            <a:off x="4988189" y="38545"/>
            <a:ext cx="1745029" cy="461665"/>
          </a:xfrm>
          <a:prstGeom prst="rect">
            <a:avLst/>
          </a:prstGeom>
        </p:spPr>
        <p:txBody>
          <a:bodyPr wrap="none">
            <a:spAutoFit/>
          </a:bodyPr>
          <a:lstStyle>
            <a:defPPr>
              <a:defRPr lang="en-US"/>
            </a:defPPr>
            <a:lvl1pPr>
              <a:defRPr sz="2400" b="1">
                <a:solidFill>
                  <a:schemeClr val="accent2"/>
                </a:solidFill>
              </a:defRPr>
            </a:lvl1pPr>
          </a:lstStyle>
          <a:p>
            <a:r>
              <a:rPr lang="it-IT" dirty="0" err="1"/>
              <a:t>Aim</a:t>
            </a:r>
            <a:r>
              <a:rPr lang="it-IT" dirty="0"/>
              <a:t> of work</a:t>
            </a:r>
            <a:endParaRPr lang="en-GB" dirty="0"/>
          </a:p>
        </p:txBody>
      </p:sp>
      <p:grpSp>
        <p:nvGrpSpPr>
          <p:cNvPr id="30" name="Gruppo 29">
            <a:extLst>
              <a:ext uri="{FF2B5EF4-FFF2-40B4-BE49-F238E27FC236}">
                <a16:creationId xmlns:a16="http://schemas.microsoft.com/office/drawing/2014/main" id="{B1A60FDB-DB39-EC8E-DD7D-7BC06FC32A86}"/>
              </a:ext>
            </a:extLst>
          </p:cNvPr>
          <p:cNvGrpSpPr/>
          <p:nvPr/>
        </p:nvGrpSpPr>
        <p:grpSpPr>
          <a:xfrm>
            <a:off x="8597669" y="2982029"/>
            <a:ext cx="1955864" cy="2667830"/>
            <a:chOff x="17659" y="3090041"/>
            <a:chExt cx="1955864" cy="2667830"/>
          </a:xfrm>
        </p:grpSpPr>
        <p:grpSp>
          <p:nvGrpSpPr>
            <p:cNvPr id="31" name="Gruppo 30">
              <a:extLst>
                <a:ext uri="{FF2B5EF4-FFF2-40B4-BE49-F238E27FC236}">
                  <a16:creationId xmlns:a16="http://schemas.microsoft.com/office/drawing/2014/main" id="{D57E3516-1640-8E20-55A3-0553B360B6FE}"/>
                </a:ext>
              </a:extLst>
            </p:cNvPr>
            <p:cNvGrpSpPr/>
            <p:nvPr/>
          </p:nvGrpSpPr>
          <p:grpSpPr>
            <a:xfrm>
              <a:off x="43608" y="3372286"/>
              <a:ext cx="1827327" cy="2282001"/>
              <a:chOff x="210834" y="3368168"/>
              <a:chExt cx="1827327" cy="2282001"/>
            </a:xfrm>
          </p:grpSpPr>
          <p:pic>
            <p:nvPicPr>
              <p:cNvPr id="34" name="Immagine 33">
                <a:extLst>
                  <a:ext uri="{FF2B5EF4-FFF2-40B4-BE49-F238E27FC236}">
                    <a16:creationId xmlns:a16="http://schemas.microsoft.com/office/drawing/2014/main" id="{E08B9B2F-EF23-EC6C-6148-56B006F2C19D}"/>
                  </a:ext>
                </a:extLst>
              </p:cNvPr>
              <p:cNvPicPr>
                <a:picLocks noChangeAspect="1"/>
              </p:cNvPicPr>
              <p:nvPr/>
            </p:nvPicPr>
            <p:blipFill>
              <a:blip r:embed="rId5"/>
              <a:stretch>
                <a:fillRect/>
              </a:stretch>
            </p:blipFill>
            <p:spPr>
              <a:xfrm>
                <a:off x="936435" y="3368168"/>
                <a:ext cx="1017664" cy="1017664"/>
              </a:xfrm>
              <a:prstGeom prst="rect">
                <a:avLst/>
              </a:prstGeom>
              <a:ln>
                <a:noFill/>
              </a:ln>
            </p:spPr>
          </p:pic>
          <p:pic>
            <p:nvPicPr>
              <p:cNvPr id="35" name="Immagine 34">
                <a:extLst>
                  <a:ext uri="{FF2B5EF4-FFF2-40B4-BE49-F238E27FC236}">
                    <a16:creationId xmlns:a16="http://schemas.microsoft.com/office/drawing/2014/main" id="{3339C1B5-D8FE-B7F5-F777-9BA46CB9FE2E}"/>
                  </a:ext>
                </a:extLst>
              </p:cNvPr>
              <p:cNvPicPr>
                <a:picLocks noChangeAspect="1"/>
              </p:cNvPicPr>
              <p:nvPr/>
            </p:nvPicPr>
            <p:blipFill>
              <a:blip r:embed="rId6"/>
              <a:stretch>
                <a:fillRect/>
              </a:stretch>
            </p:blipFill>
            <p:spPr>
              <a:xfrm>
                <a:off x="283115" y="4313535"/>
                <a:ext cx="1119183" cy="658962"/>
              </a:xfrm>
              <a:prstGeom prst="rect">
                <a:avLst/>
              </a:prstGeom>
              <a:ln>
                <a:noFill/>
              </a:ln>
            </p:spPr>
          </p:pic>
          <p:pic>
            <p:nvPicPr>
              <p:cNvPr id="36" name="Immagine 35">
                <a:extLst>
                  <a:ext uri="{FF2B5EF4-FFF2-40B4-BE49-F238E27FC236}">
                    <a16:creationId xmlns:a16="http://schemas.microsoft.com/office/drawing/2014/main" id="{517595B9-D2F9-6B26-82C5-31F79AF80C37}"/>
                  </a:ext>
                </a:extLst>
              </p:cNvPr>
              <p:cNvPicPr>
                <a:picLocks noChangeAspect="1"/>
              </p:cNvPicPr>
              <p:nvPr/>
            </p:nvPicPr>
            <p:blipFill rotWithShape="1">
              <a:blip r:embed="rId7"/>
              <a:srcRect t="6360"/>
              <a:stretch/>
            </p:blipFill>
            <p:spPr>
              <a:xfrm>
                <a:off x="210834" y="4925380"/>
                <a:ext cx="1827327" cy="724789"/>
              </a:xfrm>
              <a:prstGeom prst="rect">
                <a:avLst/>
              </a:prstGeom>
              <a:ln>
                <a:noFill/>
              </a:ln>
            </p:spPr>
          </p:pic>
        </p:grpSp>
        <p:sp>
          <p:nvSpPr>
            <p:cNvPr id="32" name="CasellaDiTesto 31">
              <a:extLst>
                <a:ext uri="{FF2B5EF4-FFF2-40B4-BE49-F238E27FC236}">
                  <a16:creationId xmlns:a16="http://schemas.microsoft.com/office/drawing/2014/main" id="{B8535600-495A-EF56-9669-3CA8F02DDCD3}"/>
                </a:ext>
              </a:extLst>
            </p:cNvPr>
            <p:cNvSpPr txBox="1"/>
            <p:nvPr/>
          </p:nvSpPr>
          <p:spPr>
            <a:xfrm>
              <a:off x="63931" y="3107599"/>
              <a:ext cx="641522" cy="369332"/>
            </a:xfrm>
            <a:prstGeom prst="rect">
              <a:avLst/>
            </a:prstGeom>
            <a:noFill/>
            <a:ln>
              <a:noFill/>
            </a:ln>
          </p:spPr>
          <p:txBody>
            <a:bodyPr wrap="none" rtlCol="0">
              <a:spAutoFit/>
            </a:bodyPr>
            <a:lstStyle/>
            <a:p>
              <a:r>
                <a:rPr lang="it-IT" b="1" dirty="0" err="1"/>
                <a:t>BFRs</a:t>
              </a:r>
              <a:endParaRPr lang="en-GB" b="1" dirty="0"/>
            </a:p>
          </p:txBody>
        </p:sp>
        <p:sp>
          <p:nvSpPr>
            <p:cNvPr id="33" name="Rettangolo 32">
              <a:extLst>
                <a:ext uri="{FF2B5EF4-FFF2-40B4-BE49-F238E27FC236}">
                  <a16:creationId xmlns:a16="http://schemas.microsoft.com/office/drawing/2014/main" id="{0196DBF9-09ED-60EB-7633-F11D2920A7F8}"/>
                </a:ext>
              </a:extLst>
            </p:cNvPr>
            <p:cNvSpPr/>
            <p:nvPr/>
          </p:nvSpPr>
          <p:spPr>
            <a:xfrm>
              <a:off x="17659" y="3090041"/>
              <a:ext cx="1955864" cy="26678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8302171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2D76F80E-2349-05D0-395C-17C2DEF1479B}"/>
              </a:ext>
            </a:extLst>
          </p:cNvPr>
          <p:cNvPicPr>
            <a:picLocks noChangeAspect="1"/>
          </p:cNvPicPr>
          <p:nvPr/>
        </p:nvPicPr>
        <p:blipFill>
          <a:blip r:embed="rId2" cstate="print"/>
          <a:stretch>
            <a:fillRect/>
          </a:stretch>
        </p:blipFill>
        <p:spPr>
          <a:xfrm>
            <a:off x="516782" y="1270106"/>
            <a:ext cx="2771429" cy="1523810"/>
          </a:xfrm>
          <a:prstGeom prst="rect">
            <a:avLst/>
          </a:prstGeom>
        </p:spPr>
      </p:pic>
      <p:pic>
        <p:nvPicPr>
          <p:cNvPr id="3" name="Immagine 2">
            <a:extLst>
              <a:ext uri="{FF2B5EF4-FFF2-40B4-BE49-F238E27FC236}">
                <a16:creationId xmlns:a16="http://schemas.microsoft.com/office/drawing/2014/main" id="{48A5A6AB-C626-A18D-AF7C-F6300EE9E992}"/>
              </a:ext>
            </a:extLst>
          </p:cNvPr>
          <p:cNvPicPr>
            <a:picLocks noChangeAspect="1"/>
          </p:cNvPicPr>
          <p:nvPr/>
        </p:nvPicPr>
        <p:blipFill>
          <a:blip r:embed="rId3" cstate="print"/>
          <a:stretch>
            <a:fillRect/>
          </a:stretch>
        </p:blipFill>
        <p:spPr>
          <a:xfrm>
            <a:off x="536174" y="4355330"/>
            <a:ext cx="2647619" cy="1523810"/>
          </a:xfrm>
          <a:prstGeom prst="rect">
            <a:avLst/>
          </a:prstGeom>
        </p:spPr>
      </p:pic>
      <p:sp>
        <p:nvSpPr>
          <p:cNvPr id="5" name="CasellaDiTesto 4">
            <a:extLst>
              <a:ext uri="{FF2B5EF4-FFF2-40B4-BE49-F238E27FC236}">
                <a16:creationId xmlns:a16="http://schemas.microsoft.com/office/drawing/2014/main" id="{79D5059B-DF65-9D92-6925-51E90E61EC5A}"/>
              </a:ext>
            </a:extLst>
          </p:cNvPr>
          <p:cNvSpPr txBox="1"/>
          <p:nvPr/>
        </p:nvSpPr>
        <p:spPr>
          <a:xfrm>
            <a:off x="570152" y="2806183"/>
            <a:ext cx="2771429" cy="338554"/>
          </a:xfrm>
          <a:prstGeom prst="rect">
            <a:avLst/>
          </a:prstGeom>
          <a:noFill/>
        </p:spPr>
        <p:txBody>
          <a:bodyPr wrap="square" rtlCol="0">
            <a:spAutoFit/>
          </a:bodyPr>
          <a:lstStyle/>
          <a:p>
            <a:pPr algn="ctr"/>
            <a:r>
              <a:rPr lang="en-GB" sz="1600" b="1" dirty="0">
                <a:cs typeface="Times New Roman" panose="02020603050405020304" pitchFamily="18" charset="0"/>
              </a:rPr>
              <a:t>Weighing </a:t>
            </a:r>
          </a:p>
        </p:txBody>
      </p:sp>
      <p:sp>
        <p:nvSpPr>
          <p:cNvPr id="6" name="CasellaDiTesto 5">
            <a:extLst>
              <a:ext uri="{FF2B5EF4-FFF2-40B4-BE49-F238E27FC236}">
                <a16:creationId xmlns:a16="http://schemas.microsoft.com/office/drawing/2014/main" id="{DC6265E8-2E96-92B0-A96C-32732885E9D1}"/>
              </a:ext>
            </a:extLst>
          </p:cNvPr>
          <p:cNvSpPr txBox="1"/>
          <p:nvPr/>
        </p:nvSpPr>
        <p:spPr>
          <a:xfrm>
            <a:off x="474268" y="5914364"/>
            <a:ext cx="2771429" cy="338554"/>
          </a:xfrm>
          <a:prstGeom prst="rect">
            <a:avLst/>
          </a:prstGeom>
          <a:noFill/>
        </p:spPr>
        <p:txBody>
          <a:bodyPr wrap="square" rtlCol="0">
            <a:spAutoFit/>
          </a:bodyPr>
          <a:lstStyle/>
          <a:p>
            <a:pPr algn="ctr"/>
            <a:r>
              <a:rPr lang="it-IT" sz="1600" b="1" dirty="0" err="1">
                <a:cs typeface="Times New Roman" panose="02020603050405020304" pitchFamily="18" charset="0"/>
              </a:rPr>
              <a:t>Discharge</a:t>
            </a:r>
            <a:endParaRPr lang="it-IT" sz="1600" b="1" dirty="0">
              <a:cs typeface="Times New Roman" panose="02020603050405020304" pitchFamily="18" charset="0"/>
            </a:endParaRPr>
          </a:p>
        </p:txBody>
      </p:sp>
      <p:pic>
        <p:nvPicPr>
          <p:cNvPr id="8" name="Immagine 7">
            <a:extLst>
              <a:ext uri="{FF2B5EF4-FFF2-40B4-BE49-F238E27FC236}">
                <a16:creationId xmlns:a16="http://schemas.microsoft.com/office/drawing/2014/main" id="{5C04E6C0-8EA9-5FB8-7E6F-02C753A8F65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54151" y="2744045"/>
            <a:ext cx="2485622" cy="1523809"/>
          </a:xfrm>
          <a:prstGeom prst="rect">
            <a:avLst/>
          </a:prstGeom>
        </p:spPr>
      </p:pic>
      <p:sp>
        <p:nvSpPr>
          <p:cNvPr id="9" name="CasellaDiTesto 8">
            <a:extLst>
              <a:ext uri="{FF2B5EF4-FFF2-40B4-BE49-F238E27FC236}">
                <a16:creationId xmlns:a16="http://schemas.microsoft.com/office/drawing/2014/main" id="{AEFBB4DE-F661-22FF-1544-8EFDDFCF5291}"/>
              </a:ext>
            </a:extLst>
          </p:cNvPr>
          <p:cNvSpPr txBox="1"/>
          <p:nvPr/>
        </p:nvSpPr>
        <p:spPr>
          <a:xfrm>
            <a:off x="3397808" y="4355330"/>
            <a:ext cx="2485622" cy="338554"/>
          </a:xfrm>
          <a:prstGeom prst="rect">
            <a:avLst/>
          </a:prstGeom>
          <a:noFill/>
        </p:spPr>
        <p:txBody>
          <a:bodyPr wrap="square" rtlCol="0">
            <a:spAutoFit/>
          </a:bodyPr>
          <a:lstStyle/>
          <a:p>
            <a:pPr algn="ctr"/>
            <a:r>
              <a:rPr lang="it-IT" sz="1600" b="1" dirty="0">
                <a:cs typeface="Times New Roman" panose="02020603050405020304" pitchFamily="18" charset="0"/>
              </a:rPr>
              <a:t>Storage</a:t>
            </a:r>
          </a:p>
        </p:txBody>
      </p:sp>
      <p:sp>
        <p:nvSpPr>
          <p:cNvPr id="25" name="CasellaDiTesto 24">
            <a:extLst>
              <a:ext uri="{FF2B5EF4-FFF2-40B4-BE49-F238E27FC236}">
                <a16:creationId xmlns:a16="http://schemas.microsoft.com/office/drawing/2014/main" id="{E570D415-D8CA-371C-42A8-0FD5B44E0804}"/>
              </a:ext>
            </a:extLst>
          </p:cNvPr>
          <p:cNvSpPr txBox="1"/>
          <p:nvPr/>
        </p:nvSpPr>
        <p:spPr>
          <a:xfrm>
            <a:off x="0" y="105903"/>
            <a:ext cx="12192000" cy="523220"/>
          </a:xfrm>
          <a:prstGeom prst="rect">
            <a:avLst/>
          </a:prstGeom>
          <a:noFill/>
        </p:spPr>
        <p:txBody>
          <a:bodyPr wrap="square">
            <a:spAutoFit/>
          </a:bodyPr>
          <a:lstStyle/>
          <a:p>
            <a:pPr algn="ctr"/>
            <a:r>
              <a:rPr lang="it-IT" sz="2800" b="1" dirty="0" err="1">
                <a:sym typeface="Wingdings" panose="05000000000000000000" pitchFamily="2" charset="2"/>
              </a:rPr>
              <a:t>Evolution</a:t>
            </a:r>
            <a:r>
              <a:rPr lang="it-IT" sz="2800" b="1" dirty="0">
                <a:sym typeface="Wingdings" panose="05000000000000000000" pitchFamily="2" charset="2"/>
              </a:rPr>
              <a:t> of </a:t>
            </a:r>
            <a:r>
              <a:rPr lang="it-IT" sz="2800" b="1" dirty="0"/>
              <a:t>WEEE </a:t>
            </a:r>
            <a:r>
              <a:rPr lang="it-IT" sz="2800" b="1" dirty="0" err="1"/>
              <a:t>plant</a:t>
            </a:r>
            <a:r>
              <a:rPr lang="it-IT" sz="2800" b="1" dirty="0">
                <a:sym typeface="Wingdings" panose="05000000000000000000" pitchFamily="2" charset="2"/>
              </a:rPr>
              <a:t> from 2017 to 2021</a:t>
            </a:r>
            <a:r>
              <a:rPr lang="it-IT" sz="2800" b="1" dirty="0"/>
              <a:t> </a:t>
            </a:r>
            <a:endParaRPr lang="en-GB" sz="2800" b="1" dirty="0"/>
          </a:p>
        </p:txBody>
      </p:sp>
      <p:sp>
        <p:nvSpPr>
          <p:cNvPr id="29" name="CasellaDiTesto 28">
            <a:extLst>
              <a:ext uri="{FF2B5EF4-FFF2-40B4-BE49-F238E27FC236}">
                <a16:creationId xmlns:a16="http://schemas.microsoft.com/office/drawing/2014/main" id="{DE49E445-BF4B-474B-5D3F-2421685CC494}"/>
              </a:ext>
            </a:extLst>
          </p:cNvPr>
          <p:cNvSpPr txBox="1"/>
          <p:nvPr/>
        </p:nvSpPr>
        <p:spPr>
          <a:xfrm>
            <a:off x="9750878" y="6277255"/>
            <a:ext cx="7391400" cy="338554"/>
          </a:xfrm>
          <a:prstGeom prst="rect">
            <a:avLst/>
          </a:prstGeom>
          <a:noFill/>
        </p:spPr>
        <p:txBody>
          <a:bodyPr wrap="square">
            <a:spAutoFit/>
          </a:bodyPr>
          <a:lstStyle/>
          <a:p>
            <a:r>
              <a:rPr lang="it-IT" sz="1600" b="1" dirty="0" err="1">
                <a:cs typeface="Times New Roman" panose="02020603050405020304" pitchFamily="18" charset="0"/>
              </a:rPr>
              <a:t>Disassembling</a:t>
            </a:r>
            <a:endParaRPr lang="en-GB" sz="1600" b="1" dirty="0">
              <a:cs typeface="Times New Roman" panose="02020603050405020304" pitchFamily="18" charset="0"/>
            </a:endParaRPr>
          </a:p>
        </p:txBody>
      </p:sp>
      <p:grpSp>
        <p:nvGrpSpPr>
          <p:cNvPr id="43" name="Gruppo 42">
            <a:extLst>
              <a:ext uri="{FF2B5EF4-FFF2-40B4-BE49-F238E27FC236}">
                <a16:creationId xmlns:a16="http://schemas.microsoft.com/office/drawing/2014/main" id="{54D5786D-2944-F96A-E99E-4A7611D9D103}"/>
              </a:ext>
            </a:extLst>
          </p:cNvPr>
          <p:cNvGrpSpPr/>
          <p:nvPr/>
        </p:nvGrpSpPr>
        <p:grpSpPr>
          <a:xfrm>
            <a:off x="6147504" y="931181"/>
            <a:ext cx="4806974" cy="3014554"/>
            <a:chOff x="-565704" y="3913218"/>
            <a:chExt cx="4806974" cy="3014554"/>
          </a:xfrm>
        </p:grpSpPr>
        <p:sp>
          <p:nvSpPr>
            <p:cNvPr id="31" name="CasellaDiTesto 30">
              <a:extLst>
                <a:ext uri="{FF2B5EF4-FFF2-40B4-BE49-F238E27FC236}">
                  <a16:creationId xmlns:a16="http://schemas.microsoft.com/office/drawing/2014/main" id="{85B4E3F8-6773-C819-FF6E-AC022765223D}"/>
                </a:ext>
              </a:extLst>
            </p:cNvPr>
            <p:cNvSpPr txBox="1"/>
            <p:nvPr/>
          </p:nvSpPr>
          <p:spPr>
            <a:xfrm>
              <a:off x="-565704" y="5216632"/>
              <a:ext cx="997389" cy="523220"/>
            </a:xfrm>
            <a:prstGeom prst="rect">
              <a:avLst/>
            </a:prstGeom>
            <a:noFill/>
          </p:spPr>
          <p:txBody>
            <a:bodyPr wrap="none" rtlCol="0">
              <a:spAutoFit/>
            </a:bodyPr>
            <a:lstStyle/>
            <a:p>
              <a:r>
                <a:rPr lang="it-IT" sz="2800" b="1" dirty="0"/>
                <a:t>2017 </a:t>
              </a:r>
              <a:endParaRPr lang="en-GB" sz="2800" b="1" dirty="0"/>
            </a:p>
          </p:txBody>
        </p:sp>
        <p:pic>
          <p:nvPicPr>
            <p:cNvPr id="11" name="Immagine 10">
              <a:extLst>
                <a:ext uri="{FF2B5EF4-FFF2-40B4-BE49-F238E27FC236}">
                  <a16:creationId xmlns:a16="http://schemas.microsoft.com/office/drawing/2014/main" id="{7B80B48D-7D19-CFDC-2F85-0DC34F81234D}"/>
                </a:ext>
              </a:extLst>
            </p:cNvPr>
            <p:cNvPicPr>
              <a:picLocks noChangeAspect="1"/>
            </p:cNvPicPr>
            <p:nvPr/>
          </p:nvPicPr>
          <p:blipFill>
            <a:blip r:embed="rId5" cstate="print"/>
            <a:stretch>
              <a:fillRect/>
            </a:stretch>
          </p:blipFill>
          <p:spPr>
            <a:xfrm>
              <a:off x="2318689" y="5175892"/>
              <a:ext cx="1738648" cy="1161311"/>
            </a:xfrm>
            <a:prstGeom prst="rect">
              <a:avLst/>
            </a:prstGeom>
          </p:spPr>
        </p:pic>
        <p:pic>
          <p:nvPicPr>
            <p:cNvPr id="12" name="Immagine 11">
              <a:extLst>
                <a:ext uri="{FF2B5EF4-FFF2-40B4-BE49-F238E27FC236}">
                  <a16:creationId xmlns:a16="http://schemas.microsoft.com/office/drawing/2014/main" id="{76C8C876-0B6C-0C52-CAD1-6B632B38EDFE}"/>
                </a:ext>
              </a:extLst>
            </p:cNvPr>
            <p:cNvPicPr>
              <a:picLocks noChangeAspect="1"/>
            </p:cNvPicPr>
            <p:nvPr/>
          </p:nvPicPr>
          <p:blipFill>
            <a:blip r:embed="rId6" cstate="print"/>
            <a:stretch>
              <a:fillRect/>
            </a:stretch>
          </p:blipFill>
          <p:spPr>
            <a:xfrm>
              <a:off x="1491192" y="3991534"/>
              <a:ext cx="1843794" cy="1107854"/>
            </a:xfrm>
            <a:prstGeom prst="rect">
              <a:avLst/>
            </a:prstGeom>
          </p:spPr>
        </p:pic>
        <p:sp>
          <p:nvSpPr>
            <p:cNvPr id="18" name="CasellaDiTesto 17">
              <a:extLst>
                <a:ext uri="{FF2B5EF4-FFF2-40B4-BE49-F238E27FC236}">
                  <a16:creationId xmlns:a16="http://schemas.microsoft.com/office/drawing/2014/main" id="{ADE7B69A-2A42-F2CF-7323-26BF9EB98A97}"/>
                </a:ext>
              </a:extLst>
            </p:cNvPr>
            <p:cNvSpPr txBox="1"/>
            <p:nvPr/>
          </p:nvSpPr>
          <p:spPr>
            <a:xfrm>
              <a:off x="1125625" y="6464039"/>
              <a:ext cx="3115645" cy="338554"/>
            </a:xfrm>
            <a:prstGeom prst="rect">
              <a:avLst/>
            </a:prstGeom>
            <a:noFill/>
          </p:spPr>
          <p:txBody>
            <a:bodyPr wrap="square" rtlCol="0">
              <a:spAutoFit/>
            </a:bodyPr>
            <a:lstStyle/>
            <a:p>
              <a:pPr algn="ctr"/>
              <a:r>
                <a:rPr lang="it-IT" sz="1600" b="1" dirty="0" err="1">
                  <a:cs typeface="Times New Roman" panose="02020603050405020304" pitchFamily="18" charset="0"/>
                </a:rPr>
                <a:t>Disassembling</a:t>
              </a:r>
              <a:r>
                <a:rPr lang="it-IT" sz="1600" b="1" dirty="0">
                  <a:cs typeface="Times New Roman" panose="02020603050405020304" pitchFamily="18" charset="0"/>
                </a:rPr>
                <a:t> + </a:t>
              </a:r>
              <a:r>
                <a:rPr lang="it-IT" sz="1600" b="1" dirty="0" err="1">
                  <a:cs typeface="Times New Roman" panose="02020603050405020304" pitchFamily="18" charset="0"/>
                </a:rPr>
                <a:t>Shredding</a:t>
              </a:r>
              <a:r>
                <a:rPr lang="it-IT" sz="1600" b="1" dirty="0">
                  <a:cs typeface="Times New Roman" panose="02020603050405020304" pitchFamily="18" charset="0"/>
                </a:rPr>
                <a:t> </a:t>
              </a:r>
            </a:p>
          </p:txBody>
        </p:sp>
        <p:sp>
          <p:nvSpPr>
            <p:cNvPr id="30" name="Rettangolo 29">
              <a:extLst>
                <a:ext uri="{FF2B5EF4-FFF2-40B4-BE49-F238E27FC236}">
                  <a16:creationId xmlns:a16="http://schemas.microsoft.com/office/drawing/2014/main" id="{6C1A38A7-44AE-C545-C30D-814F2048BAA7}"/>
                </a:ext>
              </a:extLst>
            </p:cNvPr>
            <p:cNvSpPr/>
            <p:nvPr/>
          </p:nvSpPr>
          <p:spPr>
            <a:xfrm>
              <a:off x="1213569" y="3913218"/>
              <a:ext cx="3018149" cy="301455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6" name="Rettangolo 35">
            <a:extLst>
              <a:ext uri="{FF2B5EF4-FFF2-40B4-BE49-F238E27FC236}">
                <a16:creationId xmlns:a16="http://schemas.microsoft.com/office/drawing/2014/main" id="{F9A7D333-CA77-7440-F8A1-CFC5645BE00C}"/>
              </a:ext>
            </a:extLst>
          </p:cNvPr>
          <p:cNvSpPr/>
          <p:nvPr/>
        </p:nvSpPr>
        <p:spPr>
          <a:xfrm>
            <a:off x="9604984" y="4600093"/>
            <a:ext cx="1987997" cy="2095030"/>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4" name="Gruppo 43">
            <a:extLst>
              <a:ext uri="{FF2B5EF4-FFF2-40B4-BE49-F238E27FC236}">
                <a16:creationId xmlns:a16="http://schemas.microsoft.com/office/drawing/2014/main" id="{B39E30C3-CD9A-9AA0-F4A9-F8F53D54366D}"/>
              </a:ext>
            </a:extLst>
          </p:cNvPr>
          <p:cNvGrpSpPr/>
          <p:nvPr/>
        </p:nvGrpSpPr>
        <p:grpSpPr>
          <a:xfrm>
            <a:off x="6185667" y="4187783"/>
            <a:ext cx="5292760" cy="2525087"/>
            <a:chOff x="3342128" y="3265206"/>
            <a:chExt cx="5292760" cy="2525087"/>
          </a:xfrm>
        </p:grpSpPr>
        <p:sp>
          <p:nvSpPr>
            <p:cNvPr id="19" name="CasellaDiTesto 18">
              <a:extLst>
                <a:ext uri="{FF2B5EF4-FFF2-40B4-BE49-F238E27FC236}">
                  <a16:creationId xmlns:a16="http://schemas.microsoft.com/office/drawing/2014/main" id="{DC3EFC99-ABB3-FD33-9B75-28017DAA28D7}"/>
                </a:ext>
              </a:extLst>
            </p:cNvPr>
            <p:cNvSpPr txBox="1"/>
            <p:nvPr/>
          </p:nvSpPr>
          <p:spPr>
            <a:xfrm>
              <a:off x="3821009" y="5387616"/>
              <a:ext cx="2952381" cy="338554"/>
            </a:xfrm>
            <a:prstGeom prst="rect">
              <a:avLst/>
            </a:prstGeom>
            <a:noFill/>
          </p:spPr>
          <p:txBody>
            <a:bodyPr wrap="square" rtlCol="0">
              <a:spAutoFit/>
            </a:bodyPr>
            <a:lstStyle/>
            <a:p>
              <a:pPr algn="ctr"/>
              <a:r>
                <a:rPr lang="it-IT" sz="1600" b="1" dirty="0" err="1">
                  <a:cs typeface="Times New Roman" panose="02020603050405020304" pitchFamily="18" charset="0"/>
                </a:rPr>
                <a:t>Shredding</a:t>
              </a:r>
              <a:endParaRPr lang="it-IT" sz="1600" b="1" dirty="0">
                <a:cs typeface="Times New Roman" panose="02020603050405020304" pitchFamily="18" charset="0"/>
              </a:endParaRPr>
            </a:p>
          </p:txBody>
        </p:sp>
        <p:pic>
          <p:nvPicPr>
            <p:cNvPr id="26" name="Immagine 25">
              <a:extLst>
                <a:ext uri="{FF2B5EF4-FFF2-40B4-BE49-F238E27FC236}">
                  <a16:creationId xmlns:a16="http://schemas.microsoft.com/office/drawing/2014/main" id="{99283BF8-821F-75ED-B0DE-BF92A6DA981C}"/>
                </a:ext>
              </a:extLst>
            </p:cNvPr>
            <p:cNvPicPr>
              <a:picLocks noChangeAspect="1"/>
            </p:cNvPicPr>
            <p:nvPr/>
          </p:nvPicPr>
          <p:blipFill>
            <a:blip r:embed="rId5" cstate="print"/>
            <a:stretch>
              <a:fillRect/>
            </a:stretch>
          </p:blipFill>
          <p:spPr>
            <a:xfrm>
              <a:off x="6896240" y="4203652"/>
              <a:ext cx="1738648" cy="1161311"/>
            </a:xfrm>
            <a:prstGeom prst="rect">
              <a:avLst/>
            </a:prstGeom>
          </p:spPr>
        </p:pic>
        <p:pic>
          <p:nvPicPr>
            <p:cNvPr id="27" name="Immagine 26">
              <a:extLst>
                <a:ext uri="{FF2B5EF4-FFF2-40B4-BE49-F238E27FC236}">
                  <a16:creationId xmlns:a16="http://schemas.microsoft.com/office/drawing/2014/main" id="{0FA19C11-C701-7DBC-3DD7-77685CC2A667}"/>
                </a:ext>
              </a:extLst>
            </p:cNvPr>
            <p:cNvPicPr>
              <a:picLocks noChangeAspect="1"/>
            </p:cNvPicPr>
            <p:nvPr/>
          </p:nvPicPr>
          <p:blipFill>
            <a:blip r:embed="rId6" cstate="print"/>
            <a:stretch>
              <a:fillRect/>
            </a:stretch>
          </p:blipFill>
          <p:spPr>
            <a:xfrm>
              <a:off x="4532318" y="4201846"/>
              <a:ext cx="1843794" cy="1107854"/>
            </a:xfrm>
            <a:prstGeom prst="rect">
              <a:avLst/>
            </a:prstGeom>
          </p:spPr>
        </p:pic>
        <p:sp>
          <p:nvSpPr>
            <p:cNvPr id="34" name="CasellaDiTesto 33">
              <a:extLst>
                <a:ext uri="{FF2B5EF4-FFF2-40B4-BE49-F238E27FC236}">
                  <a16:creationId xmlns:a16="http://schemas.microsoft.com/office/drawing/2014/main" id="{1B3B3297-D274-18DB-86BD-D794CFA08A4F}"/>
                </a:ext>
              </a:extLst>
            </p:cNvPr>
            <p:cNvSpPr txBox="1"/>
            <p:nvPr/>
          </p:nvSpPr>
          <p:spPr>
            <a:xfrm>
              <a:off x="5278102" y="3878259"/>
              <a:ext cx="409086" cy="369332"/>
            </a:xfrm>
            <a:prstGeom prst="rect">
              <a:avLst/>
            </a:prstGeom>
            <a:noFill/>
          </p:spPr>
          <p:txBody>
            <a:bodyPr wrap="none" rtlCol="0">
              <a:spAutoFit/>
            </a:bodyPr>
            <a:lstStyle/>
            <a:p>
              <a:r>
                <a:rPr lang="it-IT" b="1" dirty="0"/>
                <a:t>Z1</a:t>
              </a:r>
              <a:endParaRPr lang="en-GB" b="1" dirty="0"/>
            </a:p>
          </p:txBody>
        </p:sp>
        <p:sp>
          <p:nvSpPr>
            <p:cNvPr id="35" name="Rettangolo 34">
              <a:extLst>
                <a:ext uri="{FF2B5EF4-FFF2-40B4-BE49-F238E27FC236}">
                  <a16:creationId xmlns:a16="http://schemas.microsoft.com/office/drawing/2014/main" id="{5C6CF58F-31A4-A102-6AA1-726583202AAD}"/>
                </a:ext>
              </a:extLst>
            </p:cNvPr>
            <p:cNvSpPr/>
            <p:nvPr/>
          </p:nvSpPr>
          <p:spPr>
            <a:xfrm>
              <a:off x="4451674" y="3695263"/>
              <a:ext cx="1987997" cy="2095030"/>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CasellaDiTesto 36">
              <a:extLst>
                <a:ext uri="{FF2B5EF4-FFF2-40B4-BE49-F238E27FC236}">
                  <a16:creationId xmlns:a16="http://schemas.microsoft.com/office/drawing/2014/main" id="{980586F1-D331-402F-61F3-F2699ACAEB63}"/>
                </a:ext>
              </a:extLst>
            </p:cNvPr>
            <p:cNvSpPr txBox="1"/>
            <p:nvPr/>
          </p:nvSpPr>
          <p:spPr>
            <a:xfrm>
              <a:off x="7630436" y="3832514"/>
              <a:ext cx="409086" cy="369332"/>
            </a:xfrm>
            <a:prstGeom prst="rect">
              <a:avLst/>
            </a:prstGeom>
            <a:noFill/>
          </p:spPr>
          <p:txBody>
            <a:bodyPr wrap="none" rtlCol="0">
              <a:spAutoFit/>
            </a:bodyPr>
            <a:lstStyle/>
            <a:p>
              <a:r>
                <a:rPr lang="it-IT" b="1" dirty="0"/>
                <a:t>Z2</a:t>
              </a:r>
              <a:endParaRPr lang="en-GB" b="1" dirty="0"/>
            </a:p>
          </p:txBody>
        </p:sp>
        <p:sp>
          <p:nvSpPr>
            <p:cNvPr id="42" name="CasellaDiTesto 41">
              <a:extLst>
                <a:ext uri="{FF2B5EF4-FFF2-40B4-BE49-F238E27FC236}">
                  <a16:creationId xmlns:a16="http://schemas.microsoft.com/office/drawing/2014/main" id="{335945FE-EFA9-EA99-BA2C-8EFE3774B76D}"/>
                </a:ext>
              </a:extLst>
            </p:cNvPr>
            <p:cNvSpPr txBox="1"/>
            <p:nvPr/>
          </p:nvSpPr>
          <p:spPr>
            <a:xfrm>
              <a:off x="3342128" y="3265206"/>
              <a:ext cx="997389" cy="523220"/>
            </a:xfrm>
            <a:prstGeom prst="rect">
              <a:avLst/>
            </a:prstGeom>
            <a:noFill/>
          </p:spPr>
          <p:txBody>
            <a:bodyPr wrap="none" rtlCol="0">
              <a:spAutoFit/>
            </a:bodyPr>
            <a:lstStyle/>
            <a:p>
              <a:r>
                <a:rPr lang="it-IT" sz="2800" b="1" dirty="0"/>
                <a:t>2021 </a:t>
              </a:r>
              <a:endParaRPr lang="en-GB" sz="2800" b="1" dirty="0"/>
            </a:p>
          </p:txBody>
        </p:sp>
      </p:grpSp>
      <p:sp>
        <p:nvSpPr>
          <p:cNvPr id="49" name="Freccia a destra 48">
            <a:extLst>
              <a:ext uri="{FF2B5EF4-FFF2-40B4-BE49-F238E27FC236}">
                <a16:creationId xmlns:a16="http://schemas.microsoft.com/office/drawing/2014/main" id="{5A69B1C5-1F58-C94A-EBAC-0CDAC485A597}"/>
              </a:ext>
            </a:extLst>
          </p:cNvPr>
          <p:cNvSpPr/>
          <p:nvPr/>
        </p:nvSpPr>
        <p:spPr>
          <a:xfrm rot="19800836">
            <a:off x="6262311" y="2738059"/>
            <a:ext cx="1136773" cy="338554"/>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Freccia a destra 49">
            <a:extLst>
              <a:ext uri="{FF2B5EF4-FFF2-40B4-BE49-F238E27FC236}">
                <a16:creationId xmlns:a16="http://schemas.microsoft.com/office/drawing/2014/main" id="{BDA63CF5-1718-2A91-6933-CCC905EECFC0}"/>
              </a:ext>
            </a:extLst>
          </p:cNvPr>
          <p:cNvSpPr/>
          <p:nvPr/>
        </p:nvSpPr>
        <p:spPr>
          <a:xfrm rot="1370252">
            <a:off x="6317246" y="3971076"/>
            <a:ext cx="1136773" cy="338554"/>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1" name="Immagine 50">
            <a:extLst>
              <a:ext uri="{FF2B5EF4-FFF2-40B4-BE49-F238E27FC236}">
                <a16:creationId xmlns:a16="http://schemas.microsoft.com/office/drawing/2014/main" id="{E4979775-E947-BE97-C5AD-163886C9B465}"/>
              </a:ext>
            </a:extLst>
          </p:cNvPr>
          <p:cNvPicPr>
            <a:picLocks noChangeAspect="1"/>
          </p:cNvPicPr>
          <p:nvPr/>
        </p:nvPicPr>
        <p:blipFill>
          <a:blip r:embed="rId7"/>
          <a:stretch>
            <a:fillRect/>
          </a:stretch>
        </p:blipFill>
        <p:spPr>
          <a:xfrm>
            <a:off x="440756" y="659101"/>
            <a:ext cx="618866" cy="892766"/>
          </a:xfrm>
          <a:prstGeom prst="rect">
            <a:avLst/>
          </a:prstGeom>
        </p:spPr>
      </p:pic>
      <p:pic>
        <p:nvPicPr>
          <p:cNvPr id="52" name="Immagine 51">
            <a:extLst>
              <a:ext uri="{FF2B5EF4-FFF2-40B4-BE49-F238E27FC236}">
                <a16:creationId xmlns:a16="http://schemas.microsoft.com/office/drawing/2014/main" id="{C9D0C0CA-041E-D0AF-D09C-97158E242939}"/>
              </a:ext>
            </a:extLst>
          </p:cNvPr>
          <p:cNvPicPr>
            <a:picLocks noChangeAspect="1"/>
          </p:cNvPicPr>
          <p:nvPr/>
        </p:nvPicPr>
        <p:blipFill>
          <a:blip r:embed="rId8"/>
          <a:stretch>
            <a:fillRect/>
          </a:stretch>
        </p:blipFill>
        <p:spPr>
          <a:xfrm>
            <a:off x="370829" y="3811005"/>
            <a:ext cx="589482" cy="892766"/>
          </a:xfrm>
          <a:prstGeom prst="rect">
            <a:avLst/>
          </a:prstGeom>
        </p:spPr>
      </p:pic>
      <p:pic>
        <p:nvPicPr>
          <p:cNvPr id="53" name="Immagine 52">
            <a:extLst>
              <a:ext uri="{FF2B5EF4-FFF2-40B4-BE49-F238E27FC236}">
                <a16:creationId xmlns:a16="http://schemas.microsoft.com/office/drawing/2014/main" id="{7CCA349B-38AB-6EC3-808F-53A7B220A63F}"/>
              </a:ext>
            </a:extLst>
          </p:cNvPr>
          <p:cNvPicPr>
            <a:picLocks noChangeAspect="1"/>
          </p:cNvPicPr>
          <p:nvPr/>
        </p:nvPicPr>
        <p:blipFill>
          <a:blip r:embed="rId9"/>
          <a:stretch>
            <a:fillRect/>
          </a:stretch>
        </p:blipFill>
        <p:spPr>
          <a:xfrm>
            <a:off x="3522626" y="2060175"/>
            <a:ext cx="620935" cy="1013189"/>
          </a:xfrm>
          <a:prstGeom prst="rect">
            <a:avLst/>
          </a:prstGeom>
        </p:spPr>
      </p:pic>
    </p:spTree>
    <p:extLst>
      <p:ext uri="{BB962C8B-B14F-4D97-AF65-F5344CB8AC3E}">
        <p14:creationId xmlns:p14="http://schemas.microsoft.com/office/powerpoint/2010/main" val="41379833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ttangolo con angoli arrotondati 30">
            <a:extLst>
              <a:ext uri="{FF2B5EF4-FFF2-40B4-BE49-F238E27FC236}">
                <a16:creationId xmlns:a16="http://schemas.microsoft.com/office/drawing/2014/main" id="{44C427AB-6B14-4A29-6013-C82A1660587B}"/>
              </a:ext>
            </a:extLst>
          </p:cNvPr>
          <p:cNvSpPr/>
          <p:nvPr/>
        </p:nvSpPr>
        <p:spPr>
          <a:xfrm>
            <a:off x="1740188" y="4113164"/>
            <a:ext cx="8242012" cy="2622855"/>
          </a:xfrm>
          <a:prstGeom prst="roundRect">
            <a:avLst/>
          </a:prstGeom>
          <a:solidFill>
            <a:srgbClr val="E8F0F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ttangolo con angoli arrotondati 29">
            <a:extLst>
              <a:ext uri="{FF2B5EF4-FFF2-40B4-BE49-F238E27FC236}">
                <a16:creationId xmlns:a16="http://schemas.microsoft.com/office/drawing/2014/main" id="{69230540-4F14-8B2E-F98D-7370197FE56F}"/>
              </a:ext>
            </a:extLst>
          </p:cNvPr>
          <p:cNvSpPr/>
          <p:nvPr/>
        </p:nvSpPr>
        <p:spPr>
          <a:xfrm>
            <a:off x="7164402" y="706626"/>
            <a:ext cx="4705759" cy="3057776"/>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Rettangolo con angoli arrotondati 25">
            <a:extLst>
              <a:ext uri="{FF2B5EF4-FFF2-40B4-BE49-F238E27FC236}">
                <a16:creationId xmlns:a16="http://schemas.microsoft.com/office/drawing/2014/main" id="{2830F26D-B92F-C875-44D0-0ED5F675DE3D}"/>
              </a:ext>
            </a:extLst>
          </p:cNvPr>
          <p:cNvSpPr/>
          <p:nvPr/>
        </p:nvSpPr>
        <p:spPr>
          <a:xfrm>
            <a:off x="321839" y="606034"/>
            <a:ext cx="4988560" cy="3348896"/>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 name="Immagine 18">
            <a:extLst>
              <a:ext uri="{FF2B5EF4-FFF2-40B4-BE49-F238E27FC236}">
                <a16:creationId xmlns:a16="http://schemas.microsoft.com/office/drawing/2014/main" id="{97108353-CCBD-4C6A-9AD8-D1734119EA4F}"/>
              </a:ext>
            </a:extLst>
          </p:cNvPr>
          <p:cNvPicPr>
            <a:picLocks noChangeAspect="1"/>
          </p:cNvPicPr>
          <p:nvPr/>
        </p:nvPicPr>
        <p:blipFill>
          <a:blip r:embed="rId2"/>
          <a:stretch>
            <a:fillRect/>
          </a:stretch>
        </p:blipFill>
        <p:spPr>
          <a:xfrm>
            <a:off x="830437" y="2260624"/>
            <a:ext cx="1501124" cy="1456683"/>
          </a:xfrm>
          <a:prstGeom prst="rect">
            <a:avLst/>
          </a:prstGeom>
        </p:spPr>
      </p:pic>
      <p:grpSp>
        <p:nvGrpSpPr>
          <p:cNvPr id="6" name="Gruppo 5">
            <a:extLst>
              <a:ext uri="{FF2B5EF4-FFF2-40B4-BE49-F238E27FC236}">
                <a16:creationId xmlns:a16="http://schemas.microsoft.com/office/drawing/2014/main" id="{72599EBC-7335-A145-AB36-68380F60FB0B}"/>
              </a:ext>
            </a:extLst>
          </p:cNvPr>
          <p:cNvGrpSpPr/>
          <p:nvPr/>
        </p:nvGrpSpPr>
        <p:grpSpPr>
          <a:xfrm>
            <a:off x="488297" y="834054"/>
            <a:ext cx="4212339" cy="1283007"/>
            <a:chOff x="5828142" y="227107"/>
            <a:chExt cx="6135340" cy="2112045"/>
          </a:xfrm>
        </p:grpSpPr>
        <p:pic>
          <p:nvPicPr>
            <p:cNvPr id="12" name="Immagine 11">
              <a:extLst>
                <a:ext uri="{FF2B5EF4-FFF2-40B4-BE49-F238E27FC236}">
                  <a16:creationId xmlns:a16="http://schemas.microsoft.com/office/drawing/2014/main" id="{22792100-550E-4AF7-83BD-ABEFC967C774}"/>
                </a:ext>
              </a:extLst>
            </p:cNvPr>
            <p:cNvPicPr>
              <a:picLocks noChangeAspect="1"/>
            </p:cNvPicPr>
            <p:nvPr/>
          </p:nvPicPr>
          <p:blipFill>
            <a:blip r:embed="rId3"/>
            <a:stretch>
              <a:fillRect/>
            </a:stretch>
          </p:blipFill>
          <p:spPr>
            <a:xfrm>
              <a:off x="10618892" y="951076"/>
              <a:ext cx="1344590" cy="1342479"/>
            </a:xfrm>
            <a:prstGeom prst="rect">
              <a:avLst/>
            </a:prstGeom>
          </p:spPr>
        </p:pic>
        <p:pic>
          <p:nvPicPr>
            <p:cNvPr id="9" name="Immagine 8">
              <a:extLst>
                <a:ext uri="{FF2B5EF4-FFF2-40B4-BE49-F238E27FC236}">
                  <a16:creationId xmlns:a16="http://schemas.microsoft.com/office/drawing/2014/main" id="{FC92020E-B9DC-4676-8590-223B014F15C3}"/>
                </a:ext>
              </a:extLst>
            </p:cNvPr>
            <p:cNvPicPr>
              <a:picLocks noChangeAspect="1"/>
            </p:cNvPicPr>
            <p:nvPr/>
          </p:nvPicPr>
          <p:blipFill>
            <a:blip r:embed="rId4"/>
            <a:stretch>
              <a:fillRect/>
            </a:stretch>
          </p:blipFill>
          <p:spPr>
            <a:xfrm>
              <a:off x="5828142" y="435667"/>
              <a:ext cx="3315850" cy="1870653"/>
            </a:xfrm>
            <a:prstGeom prst="rect">
              <a:avLst/>
            </a:prstGeom>
          </p:spPr>
        </p:pic>
        <p:sp>
          <p:nvSpPr>
            <p:cNvPr id="14" name="CasellaDiTesto 13">
              <a:extLst>
                <a:ext uri="{FF2B5EF4-FFF2-40B4-BE49-F238E27FC236}">
                  <a16:creationId xmlns:a16="http://schemas.microsoft.com/office/drawing/2014/main" id="{6CE83458-7714-48FF-8C68-18B1D972328B}"/>
                </a:ext>
              </a:extLst>
            </p:cNvPr>
            <p:cNvSpPr txBox="1"/>
            <p:nvPr/>
          </p:nvSpPr>
          <p:spPr>
            <a:xfrm>
              <a:off x="9678014" y="227107"/>
              <a:ext cx="1654107" cy="369333"/>
            </a:xfrm>
            <a:prstGeom prst="rect">
              <a:avLst/>
            </a:prstGeom>
            <a:noFill/>
          </p:spPr>
          <p:txBody>
            <a:bodyPr wrap="none" rtlCol="0">
              <a:spAutoFit/>
            </a:bodyPr>
            <a:lstStyle/>
            <a:p>
              <a:r>
                <a:rPr lang="it-IT" b="1" dirty="0"/>
                <a:t>Dust collection </a:t>
              </a:r>
            </a:p>
          </p:txBody>
        </p:sp>
        <p:pic>
          <p:nvPicPr>
            <p:cNvPr id="27" name="Immagine 26">
              <a:extLst>
                <a:ext uri="{FF2B5EF4-FFF2-40B4-BE49-F238E27FC236}">
                  <a16:creationId xmlns:a16="http://schemas.microsoft.com/office/drawing/2014/main" id="{9B409CE4-04D9-4DB3-8E0F-A5329FFB66E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9299" t="35982" r="2038" b="36502"/>
            <a:stretch/>
          </p:blipFill>
          <p:spPr>
            <a:xfrm>
              <a:off x="9642973" y="1991421"/>
              <a:ext cx="1120461" cy="347731"/>
            </a:xfrm>
            <a:prstGeom prst="rect">
              <a:avLst/>
            </a:prstGeom>
          </p:spPr>
        </p:pic>
      </p:grpSp>
      <p:sp>
        <p:nvSpPr>
          <p:cNvPr id="2" name="Rettangolo 1">
            <a:extLst>
              <a:ext uri="{FF2B5EF4-FFF2-40B4-BE49-F238E27FC236}">
                <a16:creationId xmlns:a16="http://schemas.microsoft.com/office/drawing/2014/main" id="{38B24A3C-522F-4FB8-99A4-85858565FA1E}"/>
              </a:ext>
            </a:extLst>
          </p:cNvPr>
          <p:cNvSpPr/>
          <p:nvPr/>
        </p:nvSpPr>
        <p:spPr>
          <a:xfrm>
            <a:off x="2782861" y="2831983"/>
            <a:ext cx="2194768" cy="369332"/>
          </a:xfrm>
          <a:prstGeom prst="rect">
            <a:avLst/>
          </a:prstGeom>
        </p:spPr>
        <p:txBody>
          <a:bodyPr wrap="none">
            <a:spAutoFit/>
          </a:bodyPr>
          <a:lstStyle/>
          <a:p>
            <a:r>
              <a:rPr lang="en-GB" b="1" dirty="0"/>
              <a:t>Dust sieved to 63 µm</a:t>
            </a:r>
          </a:p>
        </p:txBody>
      </p:sp>
      <p:sp>
        <p:nvSpPr>
          <p:cNvPr id="10" name="Segnaposto numero diapositiva 9">
            <a:extLst>
              <a:ext uri="{FF2B5EF4-FFF2-40B4-BE49-F238E27FC236}">
                <a16:creationId xmlns:a16="http://schemas.microsoft.com/office/drawing/2014/main" id="{E917BC24-0F33-4290-9933-69790878C11E}"/>
              </a:ext>
            </a:extLst>
          </p:cNvPr>
          <p:cNvSpPr>
            <a:spLocks noGrp="1"/>
          </p:cNvSpPr>
          <p:nvPr>
            <p:ph type="sldNum" sz="quarter" idx="12"/>
          </p:nvPr>
        </p:nvSpPr>
        <p:spPr/>
        <p:txBody>
          <a:bodyPr/>
          <a:lstStyle/>
          <a:p>
            <a:fld id="{BA2E667A-8484-4978-BAC1-9422245A0CE6}" type="slidenum">
              <a:rPr lang="en-GB" smtClean="0"/>
              <a:t>7</a:t>
            </a:fld>
            <a:endParaRPr lang="en-GB"/>
          </a:p>
        </p:txBody>
      </p:sp>
      <p:sp>
        <p:nvSpPr>
          <p:cNvPr id="24" name="CasellaDiTesto 23">
            <a:extLst>
              <a:ext uri="{FF2B5EF4-FFF2-40B4-BE49-F238E27FC236}">
                <a16:creationId xmlns:a16="http://schemas.microsoft.com/office/drawing/2014/main" id="{B59A1013-4A66-2B53-9FC9-F009776E56F9}"/>
              </a:ext>
            </a:extLst>
          </p:cNvPr>
          <p:cNvSpPr txBox="1"/>
          <p:nvPr/>
        </p:nvSpPr>
        <p:spPr>
          <a:xfrm>
            <a:off x="4382327" y="-10399"/>
            <a:ext cx="2898422" cy="523220"/>
          </a:xfrm>
          <a:prstGeom prst="rect">
            <a:avLst/>
          </a:prstGeom>
          <a:noFill/>
        </p:spPr>
        <p:txBody>
          <a:bodyPr wrap="none" rtlCol="0">
            <a:spAutoFit/>
          </a:bodyPr>
          <a:lstStyle/>
          <a:p>
            <a:r>
              <a:rPr lang="it-IT" sz="2800" b="1" dirty="0"/>
              <a:t>Sample </a:t>
            </a:r>
            <a:r>
              <a:rPr lang="it-IT" sz="2800" b="1" dirty="0" err="1"/>
              <a:t>collection</a:t>
            </a:r>
            <a:endParaRPr lang="en-GB" sz="2800" b="1" dirty="0"/>
          </a:p>
        </p:txBody>
      </p:sp>
      <p:pic>
        <p:nvPicPr>
          <p:cNvPr id="29" name="Immagine 28">
            <a:extLst>
              <a:ext uri="{FF2B5EF4-FFF2-40B4-BE49-F238E27FC236}">
                <a16:creationId xmlns:a16="http://schemas.microsoft.com/office/drawing/2014/main" id="{F666DEA8-3C8D-2A91-7D4F-C1A362717E79}"/>
              </a:ext>
            </a:extLst>
          </p:cNvPr>
          <p:cNvPicPr>
            <a:picLocks noChangeAspect="1"/>
          </p:cNvPicPr>
          <p:nvPr/>
        </p:nvPicPr>
        <p:blipFill>
          <a:blip r:embed="rId6"/>
          <a:stretch>
            <a:fillRect/>
          </a:stretch>
        </p:blipFill>
        <p:spPr>
          <a:xfrm>
            <a:off x="7603766" y="912712"/>
            <a:ext cx="1905000" cy="2609850"/>
          </a:xfrm>
          <a:prstGeom prst="rect">
            <a:avLst/>
          </a:prstGeom>
        </p:spPr>
      </p:pic>
      <p:sp>
        <p:nvSpPr>
          <p:cNvPr id="33" name="CasellaDiTesto 32">
            <a:extLst>
              <a:ext uri="{FF2B5EF4-FFF2-40B4-BE49-F238E27FC236}">
                <a16:creationId xmlns:a16="http://schemas.microsoft.com/office/drawing/2014/main" id="{DB01A10C-EFD9-E9EB-0D96-50FFDF2965BA}"/>
              </a:ext>
            </a:extLst>
          </p:cNvPr>
          <p:cNvSpPr txBox="1"/>
          <p:nvPr/>
        </p:nvSpPr>
        <p:spPr>
          <a:xfrm>
            <a:off x="9855200" y="1496951"/>
            <a:ext cx="1940560" cy="1508105"/>
          </a:xfrm>
          <a:prstGeom prst="rect">
            <a:avLst/>
          </a:prstGeom>
          <a:noFill/>
        </p:spPr>
        <p:txBody>
          <a:bodyPr wrap="square" rtlCol="0">
            <a:spAutoFit/>
          </a:bodyPr>
          <a:lstStyle/>
          <a:p>
            <a:pPr algn="ctr"/>
            <a:r>
              <a:rPr lang="en-US" sz="2000" dirty="0">
                <a:solidFill>
                  <a:srgbClr val="000000"/>
                </a:solidFill>
                <a:effectLst/>
                <a:latin typeface="Calibri "/>
                <a:ea typeface="SimSun" panose="02010600030101010101" pitchFamily="2" charset="-122"/>
                <a:cs typeface="Times New Roman" panose="02020603050405020304" pitchFamily="18" charset="0"/>
              </a:rPr>
              <a:t>PM</a:t>
            </a:r>
            <a:r>
              <a:rPr lang="en-US" sz="2000" baseline="-25000" dirty="0">
                <a:solidFill>
                  <a:srgbClr val="000000"/>
                </a:solidFill>
                <a:effectLst/>
                <a:latin typeface="Calibri "/>
                <a:ea typeface="SimSun" panose="02010600030101010101" pitchFamily="2" charset="-122"/>
                <a:cs typeface="Times New Roman" panose="02020603050405020304" pitchFamily="18" charset="0"/>
              </a:rPr>
              <a:t>10</a:t>
            </a:r>
            <a:r>
              <a:rPr lang="en-US" sz="2000" dirty="0">
                <a:solidFill>
                  <a:srgbClr val="000000"/>
                </a:solidFill>
                <a:effectLst/>
                <a:latin typeface="Calibri "/>
                <a:ea typeface="SimSun" panose="02010600030101010101" pitchFamily="2" charset="-122"/>
                <a:cs typeface="Times New Roman" panose="02020603050405020304" pitchFamily="18" charset="0"/>
              </a:rPr>
              <a:t> </a:t>
            </a:r>
          </a:p>
          <a:p>
            <a:endParaRPr lang="en-US" dirty="0">
              <a:solidFill>
                <a:srgbClr val="000000"/>
              </a:solidFill>
              <a:latin typeface="Calibri "/>
              <a:ea typeface="SimSun" panose="02010600030101010101" pitchFamily="2" charset="-122"/>
              <a:cs typeface="Times New Roman" panose="02020603050405020304" pitchFamily="18" charset="0"/>
            </a:endParaRPr>
          </a:p>
          <a:p>
            <a:pPr algn="ctr"/>
            <a:r>
              <a:rPr lang="en-US" sz="1800" dirty="0">
                <a:solidFill>
                  <a:srgbClr val="000000"/>
                </a:solidFill>
                <a:effectLst/>
                <a:latin typeface="Calibri "/>
                <a:ea typeface="SimSun" panose="02010600030101010101" pitchFamily="2" charset="-122"/>
                <a:cs typeface="Times New Roman" panose="02020603050405020304" pitchFamily="18" charset="0"/>
                <a:sym typeface="Wingdings" panose="05000000000000000000" pitchFamily="2" charset="2"/>
              </a:rPr>
              <a:t></a:t>
            </a:r>
            <a:r>
              <a:rPr lang="en-US" sz="1800" dirty="0">
                <a:solidFill>
                  <a:srgbClr val="000000"/>
                </a:solidFill>
                <a:effectLst/>
                <a:latin typeface="Calibri "/>
                <a:ea typeface="SimSun" panose="02010600030101010101" pitchFamily="2" charset="-122"/>
                <a:cs typeface="Times New Roman" panose="02020603050405020304" pitchFamily="18" charset="0"/>
              </a:rPr>
              <a:t> </a:t>
            </a:r>
            <a:r>
              <a:rPr lang="en-US" sz="1800" u="sng" dirty="0">
                <a:solidFill>
                  <a:srgbClr val="000000"/>
                </a:solidFill>
                <a:effectLst/>
                <a:latin typeface="Calibri "/>
                <a:ea typeface="SimSun" panose="02010600030101010101" pitchFamily="2" charset="-122"/>
                <a:cs typeface="Times New Roman" panose="02020603050405020304" pitchFamily="18" charset="0"/>
              </a:rPr>
              <a:t>SKC impactors </a:t>
            </a:r>
            <a:r>
              <a:rPr lang="en-US" sz="1800" dirty="0">
                <a:solidFill>
                  <a:srgbClr val="000000"/>
                </a:solidFill>
                <a:effectLst/>
                <a:latin typeface="Calibri "/>
                <a:ea typeface="SimSun" panose="02010600030101010101" pitchFamily="2" charset="-122"/>
                <a:cs typeface="Times New Roman" panose="02020603050405020304" pitchFamily="18" charset="0"/>
              </a:rPr>
              <a:t>    37 mm </a:t>
            </a:r>
            <a:r>
              <a:rPr lang="en-US" sz="1800" dirty="0" err="1">
                <a:solidFill>
                  <a:srgbClr val="000000"/>
                </a:solidFill>
                <a:effectLst/>
                <a:latin typeface="Calibri "/>
                <a:ea typeface="SimSun" panose="02010600030101010101" pitchFamily="2" charset="-122"/>
                <a:cs typeface="Times New Roman" panose="02020603050405020304" pitchFamily="18" charset="0"/>
              </a:rPr>
              <a:t>teflon</a:t>
            </a:r>
            <a:r>
              <a:rPr lang="en-US" sz="1800" dirty="0">
                <a:solidFill>
                  <a:srgbClr val="000000"/>
                </a:solidFill>
                <a:effectLst/>
                <a:latin typeface="Calibri "/>
                <a:ea typeface="SimSun" panose="02010600030101010101" pitchFamily="2" charset="-122"/>
                <a:cs typeface="Times New Roman" panose="02020603050405020304" pitchFamily="18" charset="0"/>
              </a:rPr>
              <a:t> filters </a:t>
            </a:r>
            <a:endParaRPr lang="en-GB" dirty="0">
              <a:latin typeface="Calibri "/>
            </a:endParaRPr>
          </a:p>
        </p:txBody>
      </p:sp>
      <p:pic>
        <p:nvPicPr>
          <p:cNvPr id="34" name="Picture 10">
            <a:extLst>
              <a:ext uri="{FF2B5EF4-FFF2-40B4-BE49-F238E27FC236}">
                <a16:creationId xmlns:a16="http://schemas.microsoft.com/office/drawing/2014/main" id="{4B59CDB7-C37F-03B3-4C4E-6D75CA9C698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93076" y="4262899"/>
            <a:ext cx="1716258" cy="143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2" name="Gruppo 31">
            <a:extLst>
              <a:ext uri="{FF2B5EF4-FFF2-40B4-BE49-F238E27FC236}">
                <a16:creationId xmlns:a16="http://schemas.microsoft.com/office/drawing/2014/main" id="{1F8E1F6C-B663-0554-4CA6-43427B6BFC33}"/>
              </a:ext>
            </a:extLst>
          </p:cNvPr>
          <p:cNvGrpSpPr/>
          <p:nvPr/>
        </p:nvGrpSpPr>
        <p:grpSpPr>
          <a:xfrm>
            <a:off x="2049299" y="4221168"/>
            <a:ext cx="7728541" cy="2514851"/>
            <a:chOff x="1426063" y="4491330"/>
            <a:chExt cx="7728541" cy="2514851"/>
          </a:xfrm>
        </p:grpSpPr>
        <p:pic>
          <p:nvPicPr>
            <p:cNvPr id="17" name="Immagine 16">
              <a:extLst>
                <a:ext uri="{FF2B5EF4-FFF2-40B4-BE49-F238E27FC236}">
                  <a16:creationId xmlns:a16="http://schemas.microsoft.com/office/drawing/2014/main" id="{E5CAC626-B885-4367-A672-67B3363F3066}"/>
                </a:ext>
              </a:extLst>
            </p:cNvPr>
            <p:cNvPicPr>
              <a:picLocks noChangeAspect="1"/>
            </p:cNvPicPr>
            <p:nvPr/>
          </p:nvPicPr>
          <p:blipFill rotWithShape="1">
            <a:blip r:embed="rId8"/>
            <a:srcRect t="1" r="85634" b="-5714"/>
            <a:stretch/>
          </p:blipFill>
          <p:spPr>
            <a:xfrm>
              <a:off x="6142498" y="4864326"/>
              <a:ext cx="1366270" cy="1669230"/>
            </a:xfrm>
            <a:prstGeom prst="rect">
              <a:avLst/>
            </a:prstGeom>
          </p:spPr>
        </p:pic>
        <p:sp>
          <p:nvSpPr>
            <p:cNvPr id="21" name="Freccia a destra 20">
              <a:extLst>
                <a:ext uri="{FF2B5EF4-FFF2-40B4-BE49-F238E27FC236}">
                  <a16:creationId xmlns:a16="http://schemas.microsoft.com/office/drawing/2014/main" id="{4BD0D9B0-7313-4AB7-B368-78350EBF1865}"/>
                </a:ext>
              </a:extLst>
            </p:cNvPr>
            <p:cNvSpPr/>
            <p:nvPr/>
          </p:nvSpPr>
          <p:spPr>
            <a:xfrm>
              <a:off x="5002604" y="5509674"/>
              <a:ext cx="993520" cy="3756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CasellaDiTesto 21">
              <a:extLst>
                <a:ext uri="{FF2B5EF4-FFF2-40B4-BE49-F238E27FC236}">
                  <a16:creationId xmlns:a16="http://schemas.microsoft.com/office/drawing/2014/main" id="{F14BD1A0-007A-4014-AE3B-8D2AEC972BCD}"/>
                </a:ext>
              </a:extLst>
            </p:cNvPr>
            <p:cNvSpPr txBox="1"/>
            <p:nvPr/>
          </p:nvSpPr>
          <p:spPr>
            <a:xfrm>
              <a:off x="1426063" y="6482961"/>
              <a:ext cx="2856952" cy="523220"/>
            </a:xfrm>
            <a:prstGeom prst="rect">
              <a:avLst/>
            </a:prstGeom>
            <a:noFill/>
          </p:spPr>
          <p:txBody>
            <a:bodyPr wrap="square" rtlCol="0">
              <a:spAutoFit/>
            </a:bodyPr>
            <a:lstStyle/>
            <a:p>
              <a:pPr algn="ctr"/>
              <a:r>
                <a:rPr lang="en-US" sz="1600" b="1" dirty="0"/>
                <a:t>Extraction and purification </a:t>
              </a:r>
            </a:p>
            <a:p>
              <a:r>
                <a:rPr lang="en-US" sz="1200" dirty="0"/>
                <a:t>  </a:t>
              </a:r>
            </a:p>
          </p:txBody>
        </p:sp>
        <p:sp>
          <p:nvSpPr>
            <p:cNvPr id="23" name="CasellaDiTesto 22">
              <a:extLst>
                <a:ext uri="{FF2B5EF4-FFF2-40B4-BE49-F238E27FC236}">
                  <a16:creationId xmlns:a16="http://schemas.microsoft.com/office/drawing/2014/main" id="{71C3414A-0570-4544-965D-97E860324598}"/>
                </a:ext>
              </a:extLst>
            </p:cNvPr>
            <p:cNvSpPr txBox="1"/>
            <p:nvPr/>
          </p:nvSpPr>
          <p:spPr>
            <a:xfrm>
              <a:off x="6052928" y="6515055"/>
              <a:ext cx="3101676" cy="338554"/>
            </a:xfrm>
            <a:prstGeom prst="rect">
              <a:avLst/>
            </a:prstGeom>
            <a:noFill/>
          </p:spPr>
          <p:txBody>
            <a:bodyPr wrap="square" rtlCol="0">
              <a:spAutoFit/>
            </a:bodyPr>
            <a:lstStyle/>
            <a:p>
              <a:r>
                <a:rPr lang="it-IT" sz="1600" b="1" dirty="0"/>
                <a:t>HPLC-MS/MS and GC-MS </a:t>
              </a:r>
              <a:r>
                <a:rPr lang="it-IT" sz="1600" b="1" dirty="0" err="1"/>
                <a:t>analysis</a:t>
              </a:r>
              <a:endParaRPr lang="en-GB" sz="1600" b="1" dirty="0"/>
            </a:p>
          </p:txBody>
        </p:sp>
        <p:pic>
          <p:nvPicPr>
            <p:cNvPr id="18" name="Immagine 17">
              <a:extLst>
                <a:ext uri="{FF2B5EF4-FFF2-40B4-BE49-F238E27FC236}">
                  <a16:creationId xmlns:a16="http://schemas.microsoft.com/office/drawing/2014/main" id="{F26A2617-F33C-421B-9AC9-33349D8A7F65}"/>
                </a:ext>
              </a:extLst>
            </p:cNvPr>
            <p:cNvPicPr>
              <a:picLocks noChangeAspect="1"/>
            </p:cNvPicPr>
            <p:nvPr/>
          </p:nvPicPr>
          <p:blipFill rotWithShape="1">
            <a:blip r:embed="rId8"/>
            <a:srcRect l="74288" t="12845"/>
            <a:stretch/>
          </p:blipFill>
          <p:spPr>
            <a:xfrm>
              <a:off x="7045099" y="4491330"/>
              <a:ext cx="2054684" cy="1156313"/>
            </a:xfrm>
            <a:prstGeom prst="rect">
              <a:avLst/>
            </a:prstGeom>
          </p:spPr>
        </p:pic>
        <p:pic>
          <p:nvPicPr>
            <p:cNvPr id="5" name="Immagine 4">
              <a:extLst>
                <a:ext uri="{FF2B5EF4-FFF2-40B4-BE49-F238E27FC236}">
                  <a16:creationId xmlns:a16="http://schemas.microsoft.com/office/drawing/2014/main" id="{C6561366-31AC-404E-AFF6-1B15C3814432}"/>
                </a:ext>
              </a:extLst>
            </p:cNvPr>
            <p:cNvPicPr>
              <a:picLocks noChangeAspect="1"/>
            </p:cNvPicPr>
            <p:nvPr/>
          </p:nvPicPr>
          <p:blipFill>
            <a:blip r:embed="rId9"/>
            <a:stretch>
              <a:fillRect/>
            </a:stretch>
          </p:blipFill>
          <p:spPr>
            <a:xfrm>
              <a:off x="7497229" y="5647643"/>
              <a:ext cx="1335104" cy="764201"/>
            </a:xfrm>
            <a:prstGeom prst="rect">
              <a:avLst/>
            </a:prstGeom>
          </p:spPr>
        </p:pic>
      </p:grpSp>
      <p:pic>
        <p:nvPicPr>
          <p:cNvPr id="36" name="Immagine 35">
            <a:extLst>
              <a:ext uri="{FF2B5EF4-FFF2-40B4-BE49-F238E27FC236}">
                <a16:creationId xmlns:a16="http://schemas.microsoft.com/office/drawing/2014/main" id="{7F14D270-A209-5CAD-56B9-AB9F6DC41D22}"/>
              </a:ext>
            </a:extLst>
          </p:cNvPr>
          <p:cNvPicPr>
            <a:picLocks noChangeAspect="1"/>
          </p:cNvPicPr>
          <p:nvPr/>
        </p:nvPicPr>
        <p:blipFill>
          <a:blip r:embed="rId10"/>
          <a:stretch>
            <a:fillRect/>
          </a:stretch>
        </p:blipFill>
        <p:spPr>
          <a:xfrm>
            <a:off x="3228383" y="4658756"/>
            <a:ext cx="2307887" cy="1353664"/>
          </a:xfrm>
          <a:prstGeom prst="rect">
            <a:avLst/>
          </a:prstGeom>
        </p:spPr>
      </p:pic>
    </p:spTree>
    <p:extLst>
      <p:ext uri="{BB962C8B-B14F-4D97-AF65-F5344CB8AC3E}">
        <p14:creationId xmlns:p14="http://schemas.microsoft.com/office/powerpoint/2010/main" val="14223000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po 5">
            <a:extLst>
              <a:ext uri="{FF2B5EF4-FFF2-40B4-BE49-F238E27FC236}">
                <a16:creationId xmlns:a16="http://schemas.microsoft.com/office/drawing/2014/main" id="{735B90F6-F943-43C0-8C23-0B5D6337625E}"/>
              </a:ext>
            </a:extLst>
          </p:cNvPr>
          <p:cNvGrpSpPr/>
          <p:nvPr/>
        </p:nvGrpSpPr>
        <p:grpSpPr>
          <a:xfrm>
            <a:off x="1080920" y="762029"/>
            <a:ext cx="5316540" cy="5333942"/>
            <a:chOff x="1080920" y="762029"/>
            <a:chExt cx="5316540" cy="5333942"/>
          </a:xfrm>
        </p:grpSpPr>
        <p:grpSp>
          <p:nvGrpSpPr>
            <p:cNvPr id="2" name="Gruppo 1">
              <a:extLst>
                <a:ext uri="{FF2B5EF4-FFF2-40B4-BE49-F238E27FC236}">
                  <a16:creationId xmlns:a16="http://schemas.microsoft.com/office/drawing/2014/main" id="{0D316378-8B37-4007-B4E9-852B64D10729}"/>
                </a:ext>
              </a:extLst>
            </p:cNvPr>
            <p:cNvGrpSpPr/>
            <p:nvPr/>
          </p:nvGrpSpPr>
          <p:grpSpPr>
            <a:xfrm>
              <a:off x="1080920" y="762029"/>
              <a:ext cx="5316540" cy="5333942"/>
              <a:chOff x="239731" y="1819562"/>
              <a:chExt cx="4652309" cy="4384998"/>
            </a:xfrm>
          </p:grpSpPr>
          <p:pic>
            <p:nvPicPr>
              <p:cNvPr id="3" name="Immagine 2">
                <a:extLst>
                  <a:ext uri="{FF2B5EF4-FFF2-40B4-BE49-F238E27FC236}">
                    <a16:creationId xmlns:a16="http://schemas.microsoft.com/office/drawing/2014/main" id="{64CAB653-E1EC-4535-9A37-65E46797DC47}"/>
                  </a:ext>
                </a:extLst>
              </p:cNvPr>
              <p:cNvPicPr>
                <a:picLocks noChangeAspect="1"/>
              </p:cNvPicPr>
              <p:nvPr/>
            </p:nvPicPr>
            <p:blipFill rotWithShape="1">
              <a:blip r:embed="rId3"/>
              <a:srcRect r="21651"/>
              <a:stretch/>
            </p:blipFill>
            <p:spPr>
              <a:xfrm>
                <a:off x="239731" y="1915311"/>
                <a:ext cx="4652309" cy="4289249"/>
              </a:xfrm>
              <a:prstGeom prst="rect">
                <a:avLst/>
              </a:prstGeom>
            </p:spPr>
          </p:pic>
          <p:sp>
            <p:nvSpPr>
              <p:cNvPr id="4" name="CasellaDiTesto 3">
                <a:extLst>
                  <a:ext uri="{FF2B5EF4-FFF2-40B4-BE49-F238E27FC236}">
                    <a16:creationId xmlns:a16="http://schemas.microsoft.com/office/drawing/2014/main" id="{A85DF150-8AE6-4EBF-8D4A-0864BA3EB010}"/>
                  </a:ext>
                </a:extLst>
              </p:cNvPr>
              <p:cNvSpPr txBox="1"/>
              <p:nvPr/>
            </p:nvSpPr>
            <p:spPr>
              <a:xfrm>
                <a:off x="3417876" y="1819562"/>
                <a:ext cx="1474164" cy="1791093"/>
              </a:xfrm>
              <a:prstGeom prst="rect">
                <a:avLst/>
              </a:prstGeom>
              <a:solidFill>
                <a:schemeClr val="bg1"/>
              </a:solidFill>
            </p:spPr>
            <p:txBody>
              <a:bodyPr wrap="square" rtlCol="0">
                <a:spAutoFit/>
              </a:bodyPr>
              <a:lstStyle/>
              <a:p>
                <a:endParaRPr lang="en-GB" dirty="0"/>
              </a:p>
            </p:txBody>
          </p:sp>
        </p:grpSp>
        <p:sp>
          <p:nvSpPr>
            <p:cNvPr id="8" name="Rettangolo 7">
              <a:extLst>
                <a:ext uri="{FF2B5EF4-FFF2-40B4-BE49-F238E27FC236}">
                  <a16:creationId xmlns:a16="http://schemas.microsoft.com/office/drawing/2014/main" id="{6901D5F0-17D6-459F-A8A4-CB35999291C7}"/>
                </a:ext>
              </a:extLst>
            </p:cNvPr>
            <p:cNvSpPr/>
            <p:nvPr/>
          </p:nvSpPr>
          <p:spPr>
            <a:xfrm>
              <a:off x="1080920" y="875021"/>
              <a:ext cx="1121119" cy="1612346"/>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ttangolo 24">
              <a:extLst>
                <a:ext uri="{FF2B5EF4-FFF2-40B4-BE49-F238E27FC236}">
                  <a16:creationId xmlns:a16="http://schemas.microsoft.com/office/drawing/2014/main" id="{84F5535B-0DB7-48EF-86CC-D2DB9A8E6BEB}"/>
                </a:ext>
              </a:extLst>
            </p:cNvPr>
            <p:cNvSpPr/>
            <p:nvPr/>
          </p:nvSpPr>
          <p:spPr>
            <a:xfrm>
              <a:off x="3489536" y="929189"/>
              <a:ext cx="1044763" cy="150401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ttangolo 25">
              <a:extLst>
                <a:ext uri="{FF2B5EF4-FFF2-40B4-BE49-F238E27FC236}">
                  <a16:creationId xmlns:a16="http://schemas.microsoft.com/office/drawing/2014/main" id="{490DC3A8-C067-4326-B721-1F5556C1309D}"/>
                </a:ext>
              </a:extLst>
            </p:cNvPr>
            <p:cNvSpPr/>
            <p:nvPr/>
          </p:nvSpPr>
          <p:spPr>
            <a:xfrm>
              <a:off x="5158620" y="3021492"/>
              <a:ext cx="1201540" cy="488667"/>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5" name="CasellaDiTesto 4">
            <a:extLst>
              <a:ext uri="{FF2B5EF4-FFF2-40B4-BE49-F238E27FC236}">
                <a16:creationId xmlns:a16="http://schemas.microsoft.com/office/drawing/2014/main" id="{82E6A49E-4177-4765-8ED9-024A7C96230B}"/>
              </a:ext>
            </a:extLst>
          </p:cNvPr>
          <p:cNvSpPr txBox="1"/>
          <p:nvPr/>
        </p:nvSpPr>
        <p:spPr>
          <a:xfrm>
            <a:off x="4133088" y="147470"/>
            <a:ext cx="6356057" cy="461665"/>
          </a:xfrm>
          <a:prstGeom prst="rect">
            <a:avLst/>
          </a:prstGeom>
        </p:spPr>
        <p:txBody>
          <a:bodyPr wrap="square">
            <a:spAutoFit/>
          </a:bodyPr>
          <a:lstStyle>
            <a:defPPr>
              <a:defRPr lang="en-US"/>
            </a:defPPr>
            <a:lvl1pPr>
              <a:defRPr sz="2400" b="1">
                <a:solidFill>
                  <a:schemeClr val="accent2"/>
                </a:solidFill>
              </a:defRPr>
            </a:lvl1pPr>
          </a:lstStyle>
          <a:p>
            <a:r>
              <a:rPr lang="it-IT" dirty="0"/>
              <a:t>EXPOSURE PATHWAYS</a:t>
            </a:r>
            <a:endParaRPr lang="en-US" dirty="0"/>
          </a:p>
        </p:txBody>
      </p:sp>
      <p:sp>
        <p:nvSpPr>
          <p:cNvPr id="27" name="CasellaDiTesto 26">
            <a:extLst>
              <a:ext uri="{FF2B5EF4-FFF2-40B4-BE49-F238E27FC236}">
                <a16:creationId xmlns:a16="http://schemas.microsoft.com/office/drawing/2014/main" id="{41936ECC-A356-4EB3-B407-0B52C4E2494E}"/>
              </a:ext>
            </a:extLst>
          </p:cNvPr>
          <p:cNvSpPr txBox="1"/>
          <p:nvPr/>
        </p:nvSpPr>
        <p:spPr>
          <a:xfrm>
            <a:off x="180143" y="6455228"/>
            <a:ext cx="2835200" cy="307777"/>
          </a:xfrm>
          <a:prstGeom prst="rect">
            <a:avLst/>
          </a:prstGeom>
          <a:noFill/>
        </p:spPr>
        <p:txBody>
          <a:bodyPr wrap="none" rtlCol="0">
            <a:spAutoFit/>
          </a:bodyPr>
          <a:lstStyle/>
          <a:p>
            <a:r>
              <a:rPr lang="en-GB" sz="1400" b="1">
                <a:solidFill>
                  <a:schemeClr val="bg1"/>
                </a:solidFill>
              </a:rPr>
              <a:t>European  Aerosol Conference 2021</a:t>
            </a:r>
          </a:p>
        </p:txBody>
      </p:sp>
      <p:sp>
        <p:nvSpPr>
          <p:cNvPr id="9" name="Segnaposto numero diapositiva 8">
            <a:extLst>
              <a:ext uri="{FF2B5EF4-FFF2-40B4-BE49-F238E27FC236}">
                <a16:creationId xmlns:a16="http://schemas.microsoft.com/office/drawing/2014/main" id="{DD35528C-586C-4265-981D-B6A278F038D1}"/>
              </a:ext>
            </a:extLst>
          </p:cNvPr>
          <p:cNvSpPr>
            <a:spLocks noGrp="1"/>
          </p:cNvSpPr>
          <p:nvPr>
            <p:ph type="sldNum" sz="quarter" idx="12"/>
          </p:nvPr>
        </p:nvSpPr>
        <p:spPr/>
        <p:txBody>
          <a:bodyPr/>
          <a:lstStyle/>
          <a:p>
            <a:fld id="{BA2E667A-8484-4978-BAC1-9422245A0CE6}" type="slidenum">
              <a:rPr lang="en-GB" smtClean="0"/>
              <a:t>8</a:t>
            </a:fld>
            <a:endParaRPr lang="en-GB"/>
          </a:p>
        </p:txBody>
      </p:sp>
      <p:sp>
        <p:nvSpPr>
          <p:cNvPr id="13" name="Rettangolo 12">
            <a:extLst>
              <a:ext uri="{FF2B5EF4-FFF2-40B4-BE49-F238E27FC236}">
                <a16:creationId xmlns:a16="http://schemas.microsoft.com/office/drawing/2014/main" id="{5E2B4ACB-DD8B-47A9-9645-81803EDCB115}"/>
              </a:ext>
            </a:extLst>
          </p:cNvPr>
          <p:cNvSpPr/>
          <p:nvPr/>
        </p:nvSpPr>
        <p:spPr>
          <a:xfrm>
            <a:off x="7508470" y="2762472"/>
            <a:ext cx="6096000" cy="1754326"/>
          </a:xfrm>
          <a:prstGeom prst="rect">
            <a:avLst/>
          </a:prstGeom>
        </p:spPr>
        <p:txBody>
          <a:bodyPr>
            <a:spAutoFit/>
          </a:bodyPr>
          <a:lstStyle/>
          <a:p>
            <a:r>
              <a:rPr lang="en-GB" b="1" dirty="0"/>
              <a:t>Accident ingestion of dust </a:t>
            </a:r>
          </a:p>
          <a:p>
            <a:endParaRPr lang="it-IT" b="1" dirty="0"/>
          </a:p>
          <a:p>
            <a:endParaRPr lang="en-GB" b="1" dirty="0"/>
          </a:p>
          <a:p>
            <a:endParaRPr lang="it-IT" b="1" dirty="0"/>
          </a:p>
          <a:p>
            <a:endParaRPr lang="it-IT" b="1" dirty="0"/>
          </a:p>
          <a:p>
            <a:endParaRPr lang="en-GB" b="1" dirty="0"/>
          </a:p>
        </p:txBody>
      </p:sp>
      <p:sp>
        <p:nvSpPr>
          <p:cNvPr id="16" name="Rettangolo 15">
            <a:extLst>
              <a:ext uri="{FF2B5EF4-FFF2-40B4-BE49-F238E27FC236}">
                <a16:creationId xmlns:a16="http://schemas.microsoft.com/office/drawing/2014/main" id="{4CF05D5B-6FD5-4066-8BD2-0A4492BEB844}"/>
              </a:ext>
            </a:extLst>
          </p:cNvPr>
          <p:cNvSpPr/>
          <p:nvPr/>
        </p:nvSpPr>
        <p:spPr>
          <a:xfrm>
            <a:off x="7219723" y="1551808"/>
            <a:ext cx="2274469" cy="369332"/>
          </a:xfrm>
          <a:prstGeom prst="rect">
            <a:avLst/>
          </a:prstGeom>
        </p:spPr>
        <p:txBody>
          <a:bodyPr wrap="none">
            <a:spAutoFit/>
          </a:bodyPr>
          <a:lstStyle/>
          <a:p>
            <a:r>
              <a:rPr lang="en-GB" b="1" dirty="0"/>
              <a:t>Inhalation of particles</a:t>
            </a:r>
            <a:endParaRPr lang="it-IT" b="1" dirty="0"/>
          </a:p>
        </p:txBody>
      </p:sp>
      <p:sp>
        <p:nvSpPr>
          <p:cNvPr id="17" name="Rettangolo 16">
            <a:extLst>
              <a:ext uri="{FF2B5EF4-FFF2-40B4-BE49-F238E27FC236}">
                <a16:creationId xmlns:a16="http://schemas.microsoft.com/office/drawing/2014/main" id="{CB8E73BF-8B88-4A9E-A293-A8B89E63FDE0}"/>
              </a:ext>
            </a:extLst>
          </p:cNvPr>
          <p:cNvSpPr/>
          <p:nvPr/>
        </p:nvSpPr>
        <p:spPr>
          <a:xfrm>
            <a:off x="6934200" y="4147466"/>
            <a:ext cx="6096000" cy="369332"/>
          </a:xfrm>
          <a:prstGeom prst="rect">
            <a:avLst/>
          </a:prstGeom>
        </p:spPr>
        <p:txBody>
          <a:bodyPr>
            <a:spAutoFit/>
          </a:bodyPr>
          <a:lstStyle/>
          <a:p>
            <a:r>
              <a:rPr lang="en-GB" b="1" dirty="0"/>
              <a:t>Dermal absorption  via particle contact</a:t>
            </a:r>
          </a:p>
        </p:txBody>
      </p:sp>
    </p:spTree>
    <p:extLst>
      <p:ext uri="{BB962C8B-B14F-4D97-AF65-F5344CB8AC3E}">
        <p14:creationId xmlns:p14="http://schemas.microsoft.com/office/powerpoint/2010/main" val="32765648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uppo 23">
            <a:extLst>
              <a:ext uri="{FF2B5EF4-FFF2-40B4-BE49-F238E27FC236}">
                <a16:creationId xmlns:a16="http://schemas.microsoft.com/office/drawing/2014/main" id="{C5B89564-7F55-4C27-B9E7-C1900FEC65D8}"/>
              </a:ext>
            </a:extLst>
          </p:cNvPr>
          <p:cNvGrpSpPr/>
          <p:nvPr/>
        </p:nvGrpSpPr>
        <p:grpSpPr>
          <a:xfrm>
            <a:off x="740798" y="1343636"/>
            <a:ext cx="4993131" cy="786147"/>
            <a:chOff x="5109405" y="482639"/>
            <a:chExt cx="5585520" cy="849611"/>
          </a:xfrm>
        </p:grpSpPr>
        <mc:AlternateContent xmlns:mc="http://schemas.openxmlformats.org/markup-compatibility/2006" xmlns:a14="http://schemas.microsoft.com/office/drawing/2010/main">
          <mc:Choice Requires="a14">
            <p:sp>
              <p:nvSpPr>
                <p:cNvPr id="11" name="Rettangolo 10">
                  <a:extLst>
                    <a:ext uri="{FF2B5EF4-FFF2-40B4-BE49-F238E27FC236}">
                      <a16:creationId xmlns:a16="http://schemas.microsoft.com/office/drawing/2014/main" id="{9C901DF7-4CB2-43CD-80C2-64BB9236EA4D}"/>
                    </a:ext>
                  </a:extLst>
                </p:cNvPr>
                <p:cNvSpPr/>
                <p:nvPr/>
              </p:nvSpPr>
              <p:spPr>
                <a:xfrm>
                  <a:off x="6730348" y="647187"/>
                  <a:ext cx="3371507" cy="534900"/>
                </a:xfrm>
                <a:prstGeom prst="rect">
                  <a:avLst/>
                </a:prstGeom>
              </p:spPr>
              <p:txBody>
                <a:bodyPr wrap="square">
                  <a:spAutoFit/>
                </a:bodyPr>
                <a:lstStyle/>
                <a:p>
                  <a14:m>
                    <m:oMath xmlns:m="http://schemas.openxmlformats.org/officeDocument/2006/math">
                      <m:f>
                        <m:fPr>
                          <m:ctrlPr>
                            <a:rPr lang="en-GB" i="1" smtClean="0">
                              <a:latin typeface="Cambria Math" panose="02040503050406030204" pitchFamily="18" charset="0"/>
                            </a:rPr>
                          </m:ctrlPr>
                        </m:fPr>
                        <m:num>
                          <m:r>
                            <m:rPr>
                              <m:sty m:val="p"/>
                            </m:rPr>
                            <a:rPr lang="it-IT" b="0" i="0" smtClean="0">
                              <a:latin typeface="Cambria Math" panose="02040503050406030204" pitchFamily="18" charset="0"/>
                            </a:rPr>
                            <m:t>Ci</m:t>
                          </m:r>
                          <m:r>
                            <a:rPr lang="en-GB" i="0">
                              <a:latin typeface="Cambria Math" panose="02040503050406030204" pitchFamily="18" charset="0"/>
                            </a:rPr>
                            <m:t> </m:t>
                          </m:r>
                          <m:r>
                            <a:rPr lang="en-GB" i="1">
                              <a:latin typeface="Cambria Math" panose="02040503050406030204" pitchFamily="18" charset="0"/>
                            </a:rPr>
                            <m:t>𝑥</m:t>
                          </m:r>
                          <m:r>
                            <a:rPr lang="en-GB" i="0">
                              <a:latin typeface="Cambria Math" panose="02040503050406030204" pitchFamily="18" charset="0"/>
                            </a:rPr>
                            <m:t> </m:t>
                          </m:r>
                          <m:r>
                            <a:rPr lang="en-GB" i="1">
                              <a:latin typeface="Cambria Math" panose="02040503050406030204" pitchFamily="18" charset="0"/>
                            </a:rPr>
                            <m:t>𝐼𝑛𝑔𝑅</m:t>
                          </m:r>
                          <m:r>
                            <a:rPr lang="en-GB" i="0">
                              <a:latin typeface="Cambria Math" panose="02040503050406030204" pitchFamily="18" charset="0"/>
                            </a:rPr>
                            <m:t> </m:t>
                          </m:r>
                          <m:r>
                            <a:rPr lang="en-GB" i="1">
                              <a:latin typeface="Cambria Math" panose="02040503050406030204" pitchFamily="18" charset="0"/>
                            </a:rPr>
                            <m:t>𝑥</m:t>
                          </m:r>
                          <m:r>
                            <a:rPr lang="en-GB" i="0">
                              <a:latin typeface="Cambria Math" panose="02040503050406030204" pitchFamily="18" charset="0"/>
                            </a:rPr>
                            <m:t> </m:t>
                          </m:r>
                          <m:r>
                            <a:rPr lang="en-GB" i="1">
                              <a:latin typeface="Cambria Math" panose="02040503050406030204" pitchFamily="18" charset="0"/>
                            </a:rPr>
                            <m:t>𝐸𝐹</m:t>
                          </m:r>
                          <m:r>
                            <a:rPr lang="en-GB" i="0">
                              <a:latin typeface="Cambria Math" panose="02040503050406030204" pitchFamily="18" charset="0"/>
                            </a:rPr>
                            <m:t> </m:t>
                          </m:r>
                          <m:r>
                            <a:rPr lang="en-GB" i="1">
                              <a:latin typeface="Cambria Math" panose="02040503050406030204" pitchFamily="18" charset="0"/>
                            </a:rPr>
                            <m:t>𝑥</m:t>
                          </m:r>
                          <m:r>
                            <a:rPr lang="en-GB" i="0">
                              <a:latin typeface="Cambria Math" panose="02040503050406030204" pitchFamily="18" charset="0"/>
                            </a:rPr>
                            <m:t> </m:t>
                          </m:r>
                          <m:r>
                            <a:rPr lang="en-GB" i="1">
                              <a:latin typeface="Cambria Math" panose="02040503050406030204" pitchFamily="18" charset="0"/>
                            </a:rPr>
                            <m:t>𝐸𝐷</m:t>
                          </m:r>
                          <m:r>
                            <a:rPr lang="it-IT" b="0" i="1" smtClean="0">
                              <a:latin typeface="Cambria Math" panose="02040503050406030204" pitchFamily="18" charset="0"/>
                            </a:rPr>
                            <m:t> </m:t>
                          </m:r>
                          <m:r>
                            <a:rPr lang="it-IT" b="0" i="1" smtClean="0">
                              <a:latin typeface="Cambria Math" panose="02040503050406030204" pitchFamily="18" charset="0"/>
                            </a:rPr>
                            <m:t>𝑥</m:t>
                          </m:r>
                          <m:r>
                            <a:rPr lang="it-IT" b="0" i="1" smtClean="0">
                              <a:latin typeface="Cambria Math" panose="02040503050406030204" pitchFamily="18" charset="0"/>
                            </a:rPr>
                            <m:t> </m:t>
                          </m:r>
                          <m:r>
                            <a:rPr lang="it-IT" b="0" i="1" smtClean="0">
                              <a:latin typeface="Cambria Math" panose="02040503050406030204" pitchFamily="18" charset="0"/>
                            </a:rPr>
                            <m:t>𝐶𝐹</m:t>
                          </m:r>
                        </m:num>
                        <m:den>
                          <m:r>
                            <m:rPr>
                              <m:sty m:val="p"/>
                            </m:rPr>
                            <a:rPr lang="en-GB" i="0">
                              <a:latin typeface="Cambria Math" panose="02040503050406030204" pitchFamily="18" charset="0"/>
                            </a:rPr>
                            <m:t>BW</m:t>
                          </m:r>
                          <m:r>
                            <a:rPr lang="en-GB" i="0">
                              <a:latin typeface="Cambria Math" panose="02040503050406030204" pitchFamily="18" charset="0"/>
                            </a:rPr>
                            <m:t> </m:t>
                          </m:r>
                          <m:r>
                            <m:rPr>
                              <m:sty m:val="p"/>
                            </m:rPr>
                            <a:rPr lang="en-GB" i="0">
                              <a:latin typeface="Cambria Math" panose="02040503050406030204" pitchFamily="18" charset="0"/>
                            </a:rPr>
                            <m:t>x</m:t>
                          </m:r>
                          <m:r>
                            <a:rPr lang="en-GB" i="0">
                              <a:latin typeface="Cambria Math" panose="02040503050406030204" pitchFamily="18" charset="0"/>
                            </a:rPr>
                            <m:t> </m:t>
                          </m:r>
                          <m:r>
                            <m:rPr>
                              <m:sty m:val="p"/>
                            </m:rPr>
                            <a:rPr lang="en-GB" i="0">
                              <a:latin typeface="Cambria Math" panose="02040503050406030204" pitchFamily="18" charset="0"/>
                            </a:rPr>
                            <m:t>AT</m:t>
                          </m:r>
                        </m:den>
                      </m:f>
                    </m:oMath>
                  </a14:m>
                  <a:r>
                    <a:rPr lang="en-GB" dirty="0"/>
                    <a:t> </a:t>
                  </a:r>
                  <a:r>
                    <a:rPr lang="en-GB" dirty="0">
                      <a:latin typeface="Cambria Math" panose="02040503050406030204" pitchFamily="18" charset="0"/>
                      <a:ea typeface="Cambria Math" panose="02040503050406030204" pitchFamily="18" charset="0"/>
                    </a:rPr>
                    <a:t>x SFO</a:t>
                  </a:r>
                </a:p>
              </p:txBody>
            </p:sp>
          </mc:Choice>
          <mc:Fallback xmlns="">
            <p:sp>
              <p:nvSpPr>
                <p:cNvPr id="11" name="Rettangolo 10">
                  <a:extLst>
                    <a:ext uri="{FF2B5EF4-FFF2-40B4-BE49-F238E27FC236}">
                      <a16:creationId xmlns:a16="http://schemas.microsoft.com/office/drawing/2014/main" id="{9C901DF7-4CB2-43CD-80C2-64BB9236EA4D}"/>
                    </a:ext>
                  </a:extLst>
                </p:cNvPr>
                <p:cNvSpPr>
                  <a:spLocks noRot="1" noChangeAspect="1" noMove="1" noResize="1" noEditPoints="1" noAdjustHandles="1" noChangeArrowheads="1" noChangeShapeType="1" noTextEdit="1"/>
                </p:cNvSpPr>
                <p:nvPr/>
              </p:nvSpPr>
              <p:spPr>
                <a:xfrm>
                  <a:off x="6730348" y="647187"/>
                  <a:ext cx="3371507" cy="534900"/>
                </a:xfrm>
                <a:prstGeom prst="rect">
                  <a:avLst/>
                </a:prstGeom>
                <a:blipFill>
                  <a:blip r:embed="rId3"/>
                  <a:stretch>
                    <a:fillRect b="-4938"/>
                  </a:stretch>
                </a:blipFill>
              </p:spPr>
              <p:txBody>
                <a:bodyPr/>
                <a:lstStyle/>
                <a:p>
                  <a:r>
                    <a:rPr lang="en-GB">
                      <a:noFill/>
                    </a:rPr>
                    <a:t> </a:t>
                  </a:r>
                </a:p>
              </p:txBody>
            </p:sp>
          </mc:Fallback>
        </mc:AlternateContent>
        <p:sp>
          <p:nvSpPr>
            <p:cNvPr id="6" name="CasellaDiTesto 5">
              <a:extLst>
                <a:ext uri="{FF2B5EF4-FFF2-40B4-BE49-F238E27FC236}">
                  <a16:creationId xmlns:a16="http://schemas.microsoft.com/office/drawing/2014/main" id="{08ACF95E-80FD-4497-8A59-BF1B18F4AE55}"/>
                </a:ext>
              </a:extLst>
            </p:cNvPr>
            <p:cNvSpPr txBox="1"/>
            <p:nvPr/>
          </p:nvSpPr>
          <p:spPr>
            <a:xfrm>
              <a:off x="5285004" y="779832"/>
              <a:ext cx="1562106" cy="399147"/>
            </a:xfrm>
            <a:prstGeom prst="rect">
              <a:avLst/>
            </a:prstGeom>
          </p:spPr>
          <p:txBody>
            <a:bodyPr wrap="none">
              <a:spAutoFit/>
            </a:bodyPr>
            <a:lstStyle>
              <a:defPPr>
                <a:defRPr lang="en-US"/>
              </a:defPPr>
              <a:lvl1pPr>
                <a:defRPr i="1">
                  <a:latin typeface="Cambria Math" panose="02040503050406030204" pitchFamily="18" charset="0"/>
                </a:defRPr>
              </a:lvl1pPr>
            </a:lstStyle>
            <a:p>
              <a:r>
                <a:rPr lang="it-IT" b="1" i="0" dirty="0" err="1"/>
                <a:t>CR</a:t>
              </a:r>
              <a:r>
                <a:rPr lang="it-IT" b="1" i="0" baseline="-25000" dirty="0" err="1"/>
                <a:t>ingestion</a:t>
              </a:r>
              <a:r>
                <a:rPr lang="it-IT" i="0" baseline="-25000" dirty="0"/>
                <a:t> </a:t>
              </a:r>
              <a:r>
                <a:rPr lang="it-IT" i="0" dirty="0"/>
                <a:t>=</a:t>
              </a:r>
              <a:endParaRPr lang="en-GB" i="0" dirty="0"/>
            </a:p>
          </p:txBody>
        </p:sp>
        <p:sp>
          <p:nvSpPr>
            <p:cNvPr id="7" name="Rettangolo 6">
              <a:extLst>
                <a:ext uri="{FF2B5EF4-FFF2-40B4-BE49-F238E27FC236}">
                  <a16:creationId xmlns:a16="http://schemas.microsoft.com/office/drawing/2014/main" id="{7FD75667-FB25-4529-BC16-A2BE56A11185}"/>
                </a:ext>
              </a:extLst>
            </p:cNvPr>
            <p:cNvSpPr/>
            <p:nvPr/>
          </p:nvSpPr>
          <p:spPr>
            <a:xfrm>
              <a:off x="5109405" y="482639"/>
              <a:ext cx="5585520" cy="849611"/>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3" name="Gruppo 22">
            <a:extLst>
              <a:ext uri="{FF2B5EF4-FFF2-40B4-BE49-F238E27FC236}">
                <a16:creationId xmlns:a16="http://schemas.microsoft.com/office/drawing/2014/main" id="{290EBC35-012E-4FD7-A715-6328CA91FD7A}"/>
              </a:ext>
            </a:extLst>
          </p:cNvPr>
          <p:cNvGrpSpPr/>
          <p:nvPr/>
        </p:nvGrpSpPr>
        <p:grpSpPr>
          <a:xfrm>
            <a:off x="740797" y="373710"/>
            <a:ext cx="4993133" cy="814352"/>
            <a:chOff x="5109406" y="1797502"/>
            <a:chExt cx="5494406" cy="786147"/>
          </a:xfrm>
        </p:grpSpPr>
        <mc:AlternateContent xmlns:mc="http://schemas.openxmlformats.org/markup-compatibility/2006">
          <mc:Choice xmlns:a14="http://schemas.microsoft.com/office/drawing/2010/main" Requires="a14">
            <p:sp>
              <p:nvSpPr>
                <p:cNvPr id="12" name="Rettangolo 11">
                  <a:extLst>
                    <a:ext uri="{FF2B5EF4-FFF2-40B4-BE49-F238E27FC236}">
                      <a16:creationId xmlns:a16="http://schemas.microsoft.com/office/drawing/2014/main" id="{E53F84C7-F6A8-4C84-BD1C-BC651E84F822}"/>
                    </a:ext>
                  </a:extLst>
                </p:cNvPr>
                <p:cNvSpPr/>
                <p:nvPr/>
              </p:nvSpPr>
              <p:spPr>
                <a:xfrm>
                  <a:off x="7075449" y="1936936"/>
                  <a:ext cx="2606245" cy="53524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GB" sz="1600" i="1" smtClean="0">
                                <a:latin typeface="Cambria Math" panose="02040503050406030204" pitchFamily="18" charset="0"/>
                              </a:rPr>
                            </m:ctrlPr>
                          </m:fPr>
                          <m:num>
                            <m:r>
                              <m:rPr>
                                <m:sty m:val="p"/>
                              </m:rPr>
                              <a:rPr lang="en-GB" sz="1600">
                                <a:latin typeface="Cambria Math" panose="02040503050406030204" pitchFamily="18" charset="0"/>
                              </a:rPr>
                              <m:t>C</m:t>
                            </m:r>
                            <m:r>
                              <m:rPr>
                                <m:sty m:val="p"/>
                              </m:rPr>
                              <a:rPr lang="it-IT" sz="1600" b="0" i="0" smtClean="0">
                                <a:latin typeface="Cambria Math" panose="02040503050406030204" pitchFamily="18" charset="0"/>
                              </a:rPr>
                              <m:t>i</m:t>
                            </m:r>
                            <m:r>
                              <a:rPr lang="en-GB" sz="1600" i="0">
                                <a:latin typeface="Cambria Math" panose="02040503050406030204" pitchFamily="18" charset="0"/>
                              </a:rPr>
                              <m:t> </m:t>
                            </m:r>
                            <m:r>
                              <m:rPr>
                                <m:sty m:val="p"/>
                              </m:rPr>
                              <a:rPr lang="en-GB" sz="1600" i="0">
                                <a:latin typeface="Cambria Math" panose="02040503050406030204" pitchFamily="18" charset="0"/>
                              </a:rPr>
                              <m:t>x</m:t>
                            </m:r>
                            <m:r>
                              <a:rPr lang="en-GB" sz="1600" i="0">
                                <a:latin typeface="Cambria Math" panose="02040503050406030204" pitchFamily="18" charset="0"/>
                              </a:rPr>
                              <m:t> </m:t>
                            </m:r>
                            <m:r>
                              <m:rPr>
                                <m:sty m:val="p"/>
                              </m:rPr>
                              <a:rPr lang="en-GB" sz="1600" i="0">
                                <a:latin typeface="Cambria Math" panose="02040503050406030204" pitchFamily="18" charset="0"/>
                              </a:rPr>
                              <m:t>EF</m:t>
                            </m:r>
                            <m:r>
                              <a:rPr lang="en-GB" sz="1600" i="0">
                                <a:latin typeface="Cambria Math" panose="02040503050406030204" pitchFamily="18" charset="0"/>
                              </a:rPr>
                              <m:t> </m:t>
                            </m:r>
                            <m:r>
                              <m:rPr>
                                <m:sty m:val="p"/>
                              </m:rPr>
                              <a:rPr lang="en-GB" sz="1600" i="0">
                                <a:latin typeface="Cambria Math" panose="02040503050406030204" pitchFamily="18" charset="0"/>
                              </a:rPr>
                              <m:t>x</m:t>
                            </m:r>
                            <m:r>
                              <a:rPr lang="en-GB" sz="1600" i="0">
                                <a:latin typeface="Cambria Math" panose="02040503050406030204" pitchFamily="18" charset="0"/>
                              </a:rPr>
                              <m:t> </m:t>
                            </m:r>
                            <m:r>
                              <m:rPr>
                                <m:sty m:val="p"/>
                              </m:rPr>
                              <a:rPr lang="en-GB" sz="1600" i="0">
                                <a:latin typeface="Cambria Math" panose="02040503050406030204" pitchFamily="18" charset="0"/>
                              </a:rPr>
                              <m:t>ET</m:t>
                            </m:r>
                            <m:r>
                              <a:rPr lang="en-GB" sz="1600" i="0">
                                <a:latin typeface="Cambria Math" panose="02040503050406030204" pitchFamily="18" charset="0"/>
                              </a:rPr>
                              <m:t> </m:t>
                            </m:r>
                            <m:r>
                              <m:rPr>
                                <m:sty m:val="p"/>
                              </m:rPr>
                              <a:rPr lang="en-GB" sz="1600" i="0">
                                <a:latin typeface="Cambria Math" panose="02040503050406030204" pitchFamily="18" charset="0"/>
                              </a:rPr>
                              <m:t>x</m:t>
                            </m:r>
                            <m:r>
                              <a:rPr lang="en-GB" sz="1600" i="0">
                                <a:latin typeface="Cambria Math" panose="02040503050406030204" pitchFamily="18" charset="0"/>
                              </a:rPr>
                              <m:t> </m:t>
                            </m:r>
                            <m:r>
                              <m:rPr>
                                <m:sty m:val="p"/>
                              </m:rPr>
                              <a:rPr lang="en-GB" sz="1600" i="0">
                                <a:latin typeface="Cambria Math" panose="02040503050406030204" pitchFamily="18" charset="0"/>
                              </a:rPr>
                              <m:t>ED</m:t>
                            </m:r>
                            <m:r>
                              <a:rPr lang="it-IT" sz="1600" b="0" i="0" smtClean="0">
                                <a:latin typeface="Cambria Math" panose="02040503050406030204" pitchFamily="18" charset="0"/>
                              </a:rPr>
                              <m:t> </m:t>
                            </m:r>
                          </m:num>
                          <m:den>
                            <m:r>
                              <m:rPr>
                                <m:sty m:val="p"/>
                              </m:rPr>
                              <a:rPr lang="en-GB" sz="1600" i="0">
                                <a:latin typeface="Cambria Math" panose="02040503050406030204" pitchFamily="18" charset="0"/>
                              </a:rPr>
                              <m:t>AT</m:t>
                            </m:r>
                            <m:r>
                              <a:rPr lang="it-IT" sz="1600" b="0" i="0" baseline="30000" smtClean="0">
                                <a:latin typeface="Cambria Math" panose="02040503050406030204" pitchFamily="18" charset="0"/>
                              </a:rPr>
                              <m:t>∗</m:t>
                            </m:r>
                            <m:r>
                              <a:rPr lang="it-IT" sz="1600" b="0" i="0" smtClean="0">
                                <a:latin typeface="Cambria Math" panose="02040503050406030204" pitchFamily="18" charset="0"/>
                              </a:rPr>
                              <m:t>∗365∗24</m:t>
                            </m:r>
                          </m:den>
                        </m:f>
                        <m:r>
                          <a:rPr lang="it-IT" sz="1600" b="0" i="0" baseline="30000" smtClean="0">
                            <a:latin typeface="Cambria Math" panose="02040503050406030204" pitchFamily="18" charset="0"/>
                          </a:rPr>
                          <m:t> </m:t>
                        </m:r>
                        <m:r>
                          <m:rPr>
                            <m:sty m:val="p"/>
                          </m:rPr>
                          <a:rPr lang="it-IT" sz="1600" b="0" i="0" smtClean="0">
                            <a:latin typeface="Cambria Math" panose="02040503050406030204" pitchFamily="18" charset="0"/>
                          </a:rPr>
                          <m:t>x</m:t>
                        </m:r>
                        <m:r>
                          <a:rPr lang="it-IT" sz="1600" b="0" i="0" smtClean="0">
                            <a:latin typeface="Cambria Math" panose="02040503050406030204" pitchFamily="18" charset="0"/>
                          </a:rPr>
                          <m:t> </m:t>
                        </m:r>
                        <m:r>
                          <m:rPr>
                            <m:sty m:val="p"/>
                          </m:rPr>
                          <a:rPr lang="it-IT" sz="1600" b="0" i="0" smtClean="0">
                            <a:latin typeface="Cambria Math" panose="02040503050406030204" pitchFamily="18" charset="0"/>
                          </a:rPr>
                          <m:t>IUR</m:t>
                        </m:r>
                        <m:r>
                          <a:rPr lang="en-GB" sz="1600" i="0">
                            <a:latin typeface="Cambria Math" panose="02040503050406030204" pitchFamily="18" charset="0"/>
                          </a:rPr>
                          <m:t>  </m:t>
                        </m:r>
                      </m:oMath>
                    </m:oMathPara>
                  </a14:m>
                  <a:endParaRPr lang="en-GB" dirty="0"/>
                </a:p>
              </p:txBody>
            </p:sp>
          </mc:Choice>
          <mc:Fallback>
            <p:sp>
              <p:nvSpPr>
                <p:cNvPr id="12" name="Rettangolo 11">
                  <a:extLst>
                    <a:ext uri="{FF2B5EF4-FFF2-40B4-BE49-F238E27FC236}">
                      <a16:creationId xmlns:a16="http://schemas.microsoft.com/office/drawing/2014/main" id="{E53F84C7-F6A8-4C84-BD1C-BC651E84F822}"/>
                    </a:ext>
                  </a:extLst>
                </p:cNvPr>
                <p:cNvSpPr>
                  <a:spLocks noRot="1" noChangeAspect="1" noMove="1" noResize="1" noEditPoints="1" noAdjustHandles="1" noChangeArrowheads="1" noChangeShapeType="1" noTextEdit="1"/>
                </p:cNvSpPr>
                <p:nvPr/>
              </p:nvSpPr>
              <p:spPr>
                <a:xfrm>
                  <a:off x="7075449" y="1936936"/>
                  <a:ext cx="2606245" cy="535244"/>
                </a:xfrm>
                <a:prstGeom prst="rect">
                  <a:avLst/>
                </a:prstGeom>
                <a:blipFill>
                  <a:blip r:embed="rId4"/>
                  <a:stretch>
                    <a:fillRect/>
                  </a:stretch>
                </a:blipFill>
              </p:spPr>
              <p:txBody>
                <a:bodyPr/>
                <a:lstStyle/>
                <a:p>
                  <a:r>
                    <a:rPr lang="en-GB">
                      <a:noFill/>
                    </a:rPr>
                    <a:t> </a:t>
                  </a:r>
                </a:p>
              </p:txBody>
            </p:sp>
          </mc:Fallback>
        </mc:AlternateContent>
        <p:sp>
          <p:nvSpPr>
            <p:cNvPr id="19" name="CasellaDiTesto 18">
              <a:extLst>
                <a:ext uri="{FF2B5EF4-FFF2-40B4-BE49-F238E27FC236}">
                  <a16:creationId xmlns:a16="http://schemas.microsoft.com/office/drawing/2014/main" id="{5982E96F-8C81-4FB0-A893-D56974CDF52C}"/>
                </a:ext>
              </a:extLst>
            </p:cNvPr>
            <p:cNvSpPr txBox="1"/>
            <p:nvPr/>
          </p:nvSpPr>
          <p:spPr>
            <a:xfrm>
              <a:off x="5382938" y="1987694"/>
              <a:ext cx="1636849" cy="369332"/>
            </a:xfrm>
            <a:prstGeom prst="rect">
              <a:avLst/>
            </a:prstGeom>
          </p:spPr>
          <p:txBody>
            <a:bodyPr wrap="none">
              <a:spAutoFit/>
            </a:bodyPr>
            <a:lstStyle>
              <a:defPPr>
                <a:defRPr lang="en-US"/>
              </a:defPPr>
              <a:lvl1pPr>
                <a:defRPr i="1">
                  <a:latin typeface="Cambria Math" panose="02040503050406030204" pitchFamily="18" charset="0"/>
                </a:defRPr>
              </a:lvl1pPr>
            </a:lstStyle>
            <a:p>
              <a:r>
                <a:rPr lang="it-IT" b="1" i="0" dirty="0" err="1"/>
                <a:t>CR</a:t>
              </a:r>
              <a:r>
                <a:rPr lang="it-IT" b="1" i="0" baseline="-25000" dirty="0" err="1"/>
                <a:t>inhalation</a:t>
              </a:r>
              <a:r>
                <a:rPr lang="it-IT" i="0" baseline="-25000" dirty="0"/>
                <a:t> </a:t>
              </a:r>
              <a:r>
                <a:rPr lang="it-IT" i="0" dirty="0"/>
                <a:t>=</a:t>
              </a:r>
              <a:endParaRPr lang="en-GB" i="0" dirty="0"/>
            </a:p>
          </p:txBody>
        </p:sp>
        <p:sp>
          <p:nvSpPr>
            <p:cNvPr id="20" name="Rettangolo 19">
              <a:extLst>
                <a:ext uri="{FF2B5EF4-FFF2-40B4-BE49-F238E27FC236}">
                  <a16:creationId xmlns:a16="http://schemas.microsoft.com/office/drawing/2014/main" id="{7ABB14E3-4233-4743-851C-A7F9A27A678D}"/>
                </a:ext>
              </a:extLst>
            </p:cNvPr>
            <p:cNvSpPr/>
            <p:nvPr/>
          </p:nvSpPr>
          <p:spPr>
            <a:xfrm>
              <a:off x="5109406" y="1797502"/>
              <a:ext cx="5494406" cy="786147"/>
            </a:xfrm>
            <a:prstGeom prst="rect">
              <a:avLst/>
            </a:prstGeom>
            <a:no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9" name="Gruppo 28">
            <a:extLst>
              <a:ext uri="{FF2B5EF4-FFF2-40B4-BE49-F238E27FC236}">
                <a16:creationId xmlns:a16="http://schemas.microsoft.com/office/drawing/2014/main" id="{E9A97724-B69F-4CB9-8079-772B8E0FFDF2}"/>
              </a:ext>
            </a:extLst>
          </p:cNvPr>
          <p:cNvGrpSpPr/>
          <p:nvPr/>
        </p:nvGrpSpPr>
        <p:grpSpPr>
          <a:xfrm>
            <a:off x="687742" y="2269395"/>
            <a:ext cx="4989778" cy="698486"/>
            <a:chOff x="6092868" y="2946501"/>
            <a:chExt cx="4989778" cy="698486"/>
          </a:xfrm>
        </p:grpSpPr>
        <mc:AlternateContent xmlns:mc="http://schemas.openxmlformats.org/markup-compatibility/2006" xmlns:a14="http://schemas.microsoft.com/office/drawing/2010/main">
          <mc:Choice Requires="a14">
            <p:sp>
              <p:nvSpPr>
                <p:cNvPr id="14" name="Rettangolo 13">
                  <a:extLst>
                    <a:ext uri="{FF2B5EF4-FFF2-40B4-BE49-F238E27FC236}">
                      <a16:creationId xmlns:a16="http://schemas.microsoft.com/office/drawing/2014/main" id="{CEF3A836-6FC1-4DC8-8087-135492417DBF}"/>
                    </a:ext>
                  </a:extLst>
                </p:cNvPr>
                <p:cNvSpPr/>
                <p:nvPr/>
              </p:nvSpPr>
              <p:spPr>
                <a:xfrm>
                  <a:off x="7262576" y="3030883"/>
                  <a:ext cx="3450688" cy="494944"/>
                </a:xfrm>
                <a:prstGeom prst="rect">
                  <a:avLst/>
                </a:prstGeom>
              </p:spPr>
              <p:txBody>
                <a:bodyPr wrap="none">
                  <a:spAutoFit/>
                </a:bodyPr>
                <a:lstStyle/>
                <a:p>
                  <a14:m>
                    <m:oMath xmlns:m="http://schemas.openxmlformats.org/officeDocument/2006/math">
                      <m:f>
                        <m:fPr>
                          <m:ctrlPr>
                            <a:rPr lang="en-GB" i="1" smtClean="0">
                              <a:latin typeface="Cambria Math" panose="02040503050406030204" pitchFamily="18" charset="0"/>
                              <a:ea typeface="Cambria Math" panose="02040503050406030204" pitchFamily="18" charset="0"/>
                            </a:rPr>
                          </m:ctrlPr>
                        </m:fPr>
                        <m:num>
                          <m:r>
                            <m:rPr>
                              <m:sty m:val="p"/>
                            </m:rPr>
                            <a:rPr lang="en-GB">
                              <a:latin typeface="Cambria Math" panose="02040503050406030204" pitchFamily="18" charset="0"/>
                              <a:ea typeface="Cambria Math" panose="02040503050406030204" pitchFamily="18" charset="0"/>
                            </a:rPr>
                            <m:t>C</m:t>
                          </m:r>
                          <m:r>
                            <m:rPr>
                              <m:sty m:val="p"/>
                            </m:rPr>
                            <a:rPr lang="it-IT" b="0" i="0" smtClean="0">
                              <a:latin typeface="Cambria Math" panose="02040503050406030204" pitchFamily="18" charset="0"/>
                              <a:ea typeface="Cambria Math" panose="02040503050406030204" pitchFamily="18" charset="0"/>
                            </a:rPr>
                            <m:t>i</m:t>
                          </m:r>
                          <m:r>
                            <a:rPr lang="en-GB" i="0">
                              <a:latin typeface="Cambria Math" panose="02040503050406030204" pitchFamily="18" charset="0"/>
                              <a:ea typeface="Cambria Math" panose="02040503050406030204" pitchFamily="18" charset="0"/>
                            </a:rPr>
                            <m:t> </m:t>
                          </m:r>
                          <m:r>
                            <m:rPr>
                              <m:sty m:val="p"/>
                            </m:rPr>
                            <a:rPr lang="en-GB" i="0">
                              <a:latin typeface="Cambria Math" panose="02040503050406030204" pitchFamily="18" charset="0"/>
                              <a:ea typeface="Cambria Math" panose="02040503050406030204" pitchFamily="18" charset="0"/>
                            </a:rPr>
                            <m:t>x</m:t>
                          </m:r>
                          <m:r>
                            <a:rPr lang="en-GB" i="0">
                              <a:latin typeface="Cambria Math" panose="02040503050406030204" pitchFamily="18" charset="0"/>
                              <a:ea typeface="Cambria Math" panose="02040503050406030204" pitchFamily="18" charset="0"/>
                            </a:rPr>
                            <m:t> </m:t>
                          </m:r>
                          <m:r>
                            <m:rPr>
                              <m:sty m:val="p"/>
                            </m:rPr>
                            <a:rPr lang="en-GB" i="0">
                              <a:latin typeface="Cambria Math" panose="02040503050406030204" pitchFamily="18" charset="0"/>
                              <a:ea typeface="Cambria Math" panose="02040503050406030204" pitchFamily="18" charset="0"/>
                            </a:rPr>
                            <m:t>SA</m:t>
                          </m:r>
                          <m:r>
                            <a:rPr lang="en-GB" i="0">
                              <a:latin typeface="Cambria Math" panose="02040503050406030204" pitchFamily="18" charset="0"/>
                              <a:ea typeface="Cambria Math" panose="02040503050406030204" pitchFamily="18" charset="0"/>
                            </a:rPr>
                            <m:t> </m:t>
                          </m:r>
                          <m:r>
                            <m:rPr>
                              <m:sty m:val="p"/>
                            </m:rPr>
                            <a:rPr lang="en-GB" i="0">
                              <a:latin typeface="Cambria Math" panose="02040503050406030204" pitchFamily="18" charset="0"/>
                              <a:ea typeface="Cambria Math" panose="02040503050406030204" pitchFamily="18" charset="0"/>
                            </a:rPr>
                            <m:t>x</m:t>
                          </m:r>
                          <m:r>
                            <a:rPr lang="en-GB" i="0">
                              <a:latin typeface="Cambria Math" panose="02040503050406030204" pitchFamily="18" charset="0"/>
                              <a:ea typeface="Cambria Math" panose="02040503050406030204" pitchFamily="18" charset="0"/>
                            </a:rPr>
                            <m:t> </m:t>
                          </m:r>
                          <m:r>
                            <m:rPr>
                              <m:sty m:val="p"/>
                            </m:rPr>
                            <a:rPr lang="en-GB" i="0">
                              <a:latin typeface="Cambria Math" panose="02040503050406030204" pitchFamily="18" charset="0"/>
                              <a:ea typeface="Cambria Math" panose="02040503050406030204" pitchFamily="18" charset="0"/>
                            </a:rPr>
                            <m:t>AF</m:t>
                          </m:r>
                          <m:r>
                            <a:rPr lang="en-GB" i="0">
                              <a:latin typeface="Cambria Math" panose="02040503050406030204" pitchFamily="18" charset="0"/>
                              <a:ea typeface="Cambria Math" panose="02040503050406030204" pitchFamily="18" charset="0"/>
                            </a:rPr>
                            <m:t> </m:t>
                          </m:r>
                          <m:r>
                            <m:rPr>
                              <m:sty m:val="p"/>
                            </m:rPr>
                            <a:rPr lang="en-GB" i="0">
                              <a:latin typeface="Cambria Math" panose="02040503050406030204" pitchFamily="18" charset="0"/>
                              <a:ea typeface="Cambria Math" panose="02040503050406030204" pitchFamily="18" charset="0"/>
                            </a:rPr>
                            <m:t>x</m:t>
                          </m:r>
                          <m:r>
                            <a:rPr lang="en-GB" i="0">
                              <a:latin typeface="Cambria Math" panose="02040503050406030204" pitchFamily="18" charset="0"/>
                              <a:ea typeface="Cambria Math" panose="02040503050406030204" pitchFamily="18" charset="0"/>
                            </a:rPr>
                            <m:t> </m:t>
                          </m:r>
                          <m:r>
                            <m:rPr>
                              <m:sty m:val="p"/>
                            </m:rPr>
                            <a:rPr lang="en-GB" i="0">
                              <a:latin typeface="Cambria Math" panose="02040503050406030204" pitchFamily="18" charset="0"/>
                              <a:ea typeface="Cambria Math" panose="02040503050406030204" pitchFamily="18" charset="0"/>
                            </a:rPr>
                            <m:t>ABS</m:t>
                          </m:r>
                          <m:r>
                            <a:rPr lang="en-GB" i="0">
                              <a:latin typeface="Cambria Math" panose="02040503050406030204" pitchFamily="18" charset="0"/>
                              <a:ea typeface="Cambria Math" panose="02040503050406030204" pitchFamily="18" charset="0"/>
                            </a:rPr>
                            <m:t> </m:t>
                          </m:r>
                          <m:r>
                            <m:rPr>
                              <m:sty m:val="p"/>
                            </m:rPr>
                            <a:rPr lang="en-GB" i="0">
                              <a:latin typeface="Cambria Math" panose="02040503050406030204" pitchFamily="18" charset="0"/>
                              <a:ea typeface="Cambria Math" panose="02040503050406030204" pitchFamily="18" charset="0"/>
                            </a:rPr>
                            <m:t>x</m:t>
                          </m:r>
                          <m:r>
                            <a:rPr lang="en-GB" i="0">
                              <a:latin typeface="Cambria Math" panose="02040503050406030204" pitchFamily="18" charset="0"/>
                              <a:ea typeface="Cambria Math" panose="02040503050406030204" pitchFamily="18" charset="0"/>
                            </a:rPr>
                            <m:t> </m:t>
                          </m:r>
                          <m:r>
                            <m:rPr>
                              <m:sty m:val="p"/>
                            </m:rPr>
                            <a:rPr lang="en-GB" i="0">
                              <a:latin typeface="Cambria Math" panose="02040503050406030204" pitchFamily="18" charset="0"/>
                              <a:ea typeface="Cambria Math" panose="02040503050406030204" pitchFamily="18" charset="0"/>
                            </a:rPr>
                            <m:t>EF</m:t>
                          </m:r>
                          <m:r>
                            <a:rPr lang="en-GB" i="0">
                              <a:latin typeface="Cambria Math" panose="02040503050406030204" pitchFamily="18" charset="0"/>
                              <a:ea typeface="Cambria Math" panose="02040503050406030204" pitchFamily="18" charset="0"/>
                            </a:rPr>
                            <m:t> </m:t>
                          </m:r>
                          <m:r>
                            <m:rPr>
                              <m:sty m:val="p"/>
                            </m:rPr>
                            <a:rPr lang="en-GB" i="0">
                              <a:latin typeface="Cambria Math" panose="02040503050406030204" pitchFamily="18" charset="0"/>
                              <a:ea typeface="Cambria Math" panose="02040503050406030204" pitchFamily="18" charset="0"/>
                            </a:rPr>
                            <m:t>x</m:t>
                          </m:r>
                          <m:r>
                            <a:rPr lang="en-GB" i="0">
                              <a:latin typeface="Cambria Math" panose="02040503050406030204" pitchFamily="18" charset="0"/>
                              <a:ea typeface="Cambria Math" panose="02040503050406030204" pitchFamily="18" charset="0"/>
                            </a:rPr>
                            <m:t> </m:t>
                          </m:r>
                          <m:r>
                            <m:rPr>
                              <m:sty m:val="p"/>
                            </m:rPr>
                            <a:rPr lang="en-GB" i="0">
                              <a:latin typeface="Cambria Math" panose="02040503050406030204" pitchFamily="18" charset="0"/>
                              <a:ea typeface="Cambria Math" panose="02040503050406030204" pitchFamily="18" charset="0"/>
                            </a:rPr>
                            <m:t>ED</m:t>
                          </m:r>
                          <m:r>
                            <a:rPr lang="it-IT" b="0" i="0" smtClean="0">
                              <a:latin typeface="Cambria Math" panose="02040503050406030204" pitchFamily="18" charset="0"/>
                              <a:ea typeface="Cambria Math" panose="02040503050406030204" pitchFamily="18" charset="0"/>
                            </a:rPr>
                            <m:t> </m:t>
                          </m:r>
                          <m:r>
                            <a:rPr lang="it-IT" b="0" i="1" smtClean="0">
                              <a:latin typeface="Cambria Math" panose="02040503050406030204" pitchFamily="18" charset="0"/>
                              <a:ea typeface="Cambria Math" panose="02040503050406030204" pitchFamily="18" charset="0"/>
                            </a:rPr>
                            <m:t>𝑥</m:t>
                          </m:r>
                          <m:r>
                            <a:rPr lang="it-IT" b="0" i="1" smtClean="0">
                              <a:latin typeface="Cambria Math" panose="02040503050406030204" pitchFamily="18" charset="0"/>
                              <a:ea typeface="Cambria Math" panose="02040503050406030204" pitchFamily="18" charset="0"/>
                            </a:rPr>
                            <m:t> </m:t>
                          </m:r>
                          <m:r>
                            <a:rPr lang="it-IT" b="0" i="1" smtClean="0">
                              <a:latin typeface="Cambria Math" panose="02040503050406030204" pitchFamily="18" charset="0"/>
                              <a:ea typeface="Cambria Math" panose="02040503050406030204" pitchFamily="18" charset="0"/>
                            </a:rPr>
                            <m:t>𝐶𝐹</m:t>
                          </m:r>
                        </m:num>
                        <m:den>
                          <m:r>
                            <m:rPr>
                              <m:sty m:val="p"/>
                            </m:rPr>
                            <a:rPr lang="en-GB" i="0">
                              <a:latin typeface="Cambria Math" panose="02040503050406030204" pitchFamily="18" charset="0"/>
                              <a:ea typeface="Cambria Math" panose="02040503050406030204" pitchFamily="18" charset="0"/>
                            </a:rPr>
                            <m:t>BW</m:t>
                          </m:r>
                          <m:r>
                            <a:rPr lang="en-GB" i="0">
                              <a:latin typeface="Cambria Math" panose="02040503050406030204" pitchFamily="18" charset="0"/>
                              <a:ea typeface="Cambria Math" panose="02040503050406030204" pitchFamily="18" charset="0"/>
                            </a:rPr>
                            <m:t> </m:t>
                          </m:r>
                          <m:r>
                            <m:rPr>
                              <m:sty m:val="p"/>
                            </m:rPr>
                            <a:rPr lang="en-GB" i="0">
                              <a:latin typeface="Cambria Math" panose="02040503050406030204" pitchFamily="18" charset="0"/>
                              <a:ea typeface="Cambria Math" panose="02040503050406030204" pitchFamily="18" charset="0"/>
                            </a:rPr>
                            <m:t>x</m:t>
                          </m:r>
                          <m:r>
                            <a:rPr lang="en-GB" i="0">
                              <a:latin typeface="Cambria Math" panose="02040503050406030204" pitchFamily="18" charset="0"/>
                              <a:ea typeface="Cambria Math" panose="02040503050406030204" pitchFamily="18" charset="0"/>
                            </a:rPr>
                            <m:t> </m:t>
                          </m:r>
                          <m:r>
                            <m:rPr>
                              <m:sty m:val="p"/>
                            </m:rPr>
                            <a:rPr lang="en-GB" i="0">
                              <a:latin typeface="Cambria Math" panose="02040503050406030204" pitchFamily="18" charset="0"/>
                              <a:ea typeface="Cambria Math" panose="02040503050406030204" pitchFamily="18" charset="0"/>
                            </a:rPr>
                            <m:t>AT</m:t>
                          </m:r>
                        </m:den>
                      </m:f>
                    </m:oMath>
                  </a14:m>
                  <a:r>
                    <a:rPr lang="en-GB" dirty="0">
                      <a:latin typeface="Cambria Math" panose="02040503050406030204" pitchFamily="18" charset="0"/>
                      <a:ea typeface="Cambria Math" panose="02040503050406030204" pitchFamily="18" charset="0"/>
                    </a:rPr>
                    <a:t> x</a:t>
                  </a:r>
                  <a14:m>
                    <m:oMath xmlns:m="http://schemas.openxmlformats.org/officeDocument/2006/math">
                      <m:f>
                        <m:fPr>
                          <m:ctrlPr>
                            <a:rPr lang="en-GB" i="1" dirty="0" smtClean="0">
                              <a:latin typeface="Cambria Math" panose="02040503050406030204" pitchFamily="18" charset="0"/>
                              <a:ea typeface="Cambria Math" panose="02040503050406030204" pitchFamily="18" charset="0"/>
                            </a:rPr>
                          </m:ctrlPr>
                        </m:fPr>
                        <m:num>
                          <m:r>
                            <a:rPr lang="it-IT" b="0" i="1" dirty="0" smtClean="0">
                              <a:latin typeface="Cambria Math" panose="02040503050406030204" pitchFamily="18" charset="0"/>
                              <a:ea typeface="Cambria Math" panose="02040503050406030204" pitchFamily="18" charset="0"/>
                            </a:rPr>
                            <m:t>𝑆𝐹𝑂</m:t>
                          </m:r>
                        </m:num>
                        <m:den>
                          <m:r>
                            <a:rPr lang="it-IT" b="0" i="1" dirty="0" smtClean="0">
                              <a:latin typeface="Cambria Math" panose="02040503050406030204" pitchFamily="18" charset="0"/>
                              <a:ea typeface="Cambria Math" panose="02040503050406030204" pitchFamily="18" charset="0"/>
                            </a:rPr>
                            <m:t> </m:t>
                          </m:r>
                          <m:r>
                            <a:rPr lang="it-IT" b="0" i="1" dirty="0" smtClean="0">
                              <a:latin typeface="Cambria Math" panose="02040503050406030204" pitchFamily="18" charset="0"/>
                              <a:ea typeface="Cambria Math" panose="02040503050406030204" pitchFamily="18" charset="0"/>
                            </a:rPr>
                            <m:t>𝐺𝐼𝐴𝐵𝑆</m:t>
                          </m:r>
                        </m:den>
                      </m:f>
                    </m:oMath>
                  </a14:m>
                  <a:endParaRPr lang="en-GB" dirty="0">
                    <a:latin typeface="Cambria Math" panose="02040503050406030204" pitchFamily="18" charset="0"/>
                    <a:ea typeface="Cambria Math" panose="02040503050406030204" pitchFamily="18" charset="0"/>
                  </a:endParaRPr>
                </a:p>
              </p:txBody>
            </p:sp>
          </mc:Choice>
          <mc:Fallback xmlns="">
            <p:sp>
              <p:nvSpPr>
                <p:cNvPr id="14" name="Rettangolo 13">
                  <a:extLst>
                    <a:ext uri="{FF2B5EF4-FFF2-40B4-BE49-F238E27FC236}">
                      <a16:creationId xmlns:a16="http://schemas.microsoft.com/office/drawing/2014/main" id="{CEF3A836-6FC1-4DC8-8087-135492417DBF}"/>
                    </a:ext>
                  </a:extLst>
                </p:cNvPr>
                <p:cNvSpPr>
                  <a:spLocks noRot="1" noChangeAspect="1" noMove="1" noResize="1" noEditPoints="1" noAdjustHandles="1" noChangeArrowheads="1" noChangeShapeType="1" noTextEdit="1"/>
                </p:cNvSpPr>
                <p:nvPr/>
              </p:nvSpPr>
              <p:spPr>
                <a:xfrm>
                  <a:off x="7262576" y="3030883"/>
                  <a:ext cx="3450688" cy="494944"/>
                </a:xfrm>
                <a:prstGeom prst="rect">
                  <a:avLst/>
                </a:prstGeom>
                <a:blipFill>
                  <a:blip r:embed="rId5"/>
                  <a:stretch>
                    <a:fillRect b="-4938"/>
                  </a:stretch>
                </a:blipFill>
              </p:spPr>
              <p:txBody>
                <a:bodyPr/>
                <a:lstStyle/>
                <a:p>
                  <a:r>
                    <a:rPr lang="en-GB">
                      <a:noFill/>
                    </a:rPr>
                    <a:t> </a:t>
                  </a:r>
                </a:p>
              </p:txBody>
            </p:sp>
          </mc:Fallback>
        </mc:AlternateContent>
        <p:sp>
          <p:nvSpPr>
            <p:cNvPr id="21" name="Rettangolo 20">
              <a:extLst>
                <a:ext uri="{FF2B5EF4-FFF2-40B4-BE49-F238E27FC236}">
                  <a16:creationId xmlns:a16="http://schemas.microsoft.com/office/drawing/2014/main" id="{9CC08E8B-BECE-428B-A777-A64EEF084BE2}"/>
                </a:ext>
              </a:extLst>
            </p:cNvPr>
            <p:cNvSpPr/>
            <p:nvPr/>
          </p:nvSpPr>
          <p:spPr>
            <a:xfrm>
              <a:off x="6145924" y="2946501"/>
              <a:ext cx="4936722" cy="698486"/>
            </a:xfrm>
            <a:prstGeom prst="rect">
              <a:avLst/>
            </a:prstGeom>
            <a:no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CasellaDiTesto 21">
              <a:extLst>
                <a:ext uri="{FF2B5EF4-FFF2-40B4-BE49-F238E27FC236}">
                  <a16:creationId xmlns:a16="http://schemas.microsoft.com/office/drawing/2014/main" id="{86686D3E-1174-48C2-8C1C-C91761716EE8}"/>
                </a:ext>
              </a:extLst>
            </p:cNvPr>
            <p:cNvSpPr txBox="1"/>
            <p:nvPr/>
          </p:nvSpPr>
          <p:spPr>
            <a:xfrm>
              <a:off x="6092868" y="3102075"/>
              <a:ext cx="1116652" cy="369332"/>
            </a:xfrm>
            <a:prstGeom prst="rect">
              <a:avLst/>
            </a:prstGeom>
          </p:spPr>
          <p:txBody>
            <a:bodyPr wrap="none">
              <a:spAutoFit/>
            </a:bodyPr>
            <a:lstStyle>
              <a:defPPr>
                <a:defRPr lang="en-US"/>
              </a:defPPr>
              <a:lvl1pPr>
                <a:defRPr i="1">
                  <a:latin typeface="Cambria Math" panose="02040503050406030204" pitchFamily="18" charset="0"/>
                </a:defRPr>
              </a:lvl1pPr>
            </a:lstStyle>
            <a:p>
              <a:r>
                <a:rPr lang="it-IT" b="1" i="0" dirty="0" err="1"/>
                <a:t>CR</a:t>
              </a:r>
              <a:r>
                <a:rPr lang="it-IT" b="1" i="0" baseline="-25000" dirty="0" err="1"/>
                <a:t>dermal</a:t>
              </a:r>
              <a:r>
                <a:rPr lang="it-IT" b="1" i="0" baseline="-25000" dirty="0"/>
                <a:t> </a:t>
              </a:r>
              <a:r>
                <a:rPr lang="it-IT" i="0" dirty="0"/>
                <a:t>=</a:t>
              </a:r>
              <a:endParaRPr lang="en-GB" i="0" dirty="0"/>
            </a:p>
          </p:txBody>
        </p:sp>
      </p:grpSp>
      <p:sp>
        <p:nvSpPr>
          <p:cNvPr id="28" name="CasellaDiTesto 27">
            <a:extLst>
              <a:ext uri="{FF2B5EF4-FFF2-40B4-BE49-F238E27FC236}">
                <a16:creationId xmlns:a16="http://schemas.microsoft.com/office/drawing/2014/main" id="{6E1D2F37-F8E1-467B-8471-D5980CDF082E}"/>
              </a:ext>
            </a:extLst>
          </p:cNvPr>
          <p:cNvSpPr txBox="1"/>
          <p:nvPr/>
        </p:nvSpPr>
        <p:spPr>
          <a:xfrm>
            <a:off x="50041" y="3361701"/>
            <a:ext cx="6134935" cy="677108"/>
          </a:xfrm>
          <a:prstGeom prst="rect">
            <a:avLst/>
          </a:prstGeom>
          <a:noFill/>
        </p:spPr>
        <p:txBody>
          <a:bodyPr wrap="square" rtlCol="0">
            <a:spAutoFit/>
          </a:bodyPr>
          <a:lstStyle/>
          <a:p>
            <a:pPr algn="ctr"/>
            <a:r>
              <a:rPr lang="it-IT" b="1" dirty="0">
                <a:solidFill>
                  <a:srgbClr val="0070C0"/>
                </a:solidFill>
                <a:latin typeface="Cambria Math" panose="02040503050406030204" pitchFamily="18" charset="0"/>
                <a:ea typeface="Cambria Math" panose="02040503050406030204" pitchFamily="18" charset="0"/>
              </a:rPr>
              <a:t>TCR =∑ </a:t>
            </a:r>
            <a:r>
              <a:rPr lang="it-IT" b="1" dirty="0" err="1">
                <a:solidFill>
                  <a:srgbClr val="0070C0"/>
                </a:solidFill>
                <a:latin typeface="Cambria Math" panose="02040503050406030204" pitchFamily="18" charset="0"/>
                <a:ea typeface="Cambria Math" panose="02040503050406030204" pitchFamily="18" charset="0"/>
              </a:rPr>
              <a:t>CR</a:t>
            </a:r>
            <a:r>
              <a:rPr lang="it-IT" b="1" baseline="-25000" dirty="0" err="1">
                <a:solidFill>
                  <a:srgbClr val="0070C0"/>
                </a:solidFill>
                <a:latin typeface="Cambria Math" panose="02040503050406030204" pitchFamily="18" charset="0"/>
                <a:ea typeface="Cambria Math" panose="02040503050406030204" pitchFamily="18" charset="0"/>
              </a:rPr>
              <a:t>inhalation</a:t>
            </a:r>
            <a:r>
              <a:rPr lang="it-IT" b="1" dirty="0">
                <a:solidFill>
                  <a:srgbClr val="0070C0"/>
                </a:solidFill>
                <a:latin typeface="Cambria Math" panose="02040503050406030204" pitchFamily="18" charset="0"/>
                <a:ea typeface="Cambria Math" panose="02040503050406030204" pitchFamily="18" charset="0"/>
              </a:rPr>
              <a:t> + </a:t>
            </a:r>
            <a:r>
              <a:rPr lang="it-IT" b="1" dirty="0" err="1">
                <a:solidFill>
                  <a:srgbClr val="0070C0"/>
                </a:solidFill>
                <a:latin typeface="Cambria Math" panose="02040503050406030204" pitchFamily="18" charset="0"/>
                <a:ea typeface="Cambria Math" panose="02040503050406030204" pitchFamily="18" charset="0"/>
              </a:rPr>
              <a:t>CR</a:t>
            </a:r>
            <a:r>
              <a:rPr lang="it-IT" b="1" baseline="-25000" dirty="0" err="1">
                <a:solidFill>
                  <a:srgbClr val="0070C0"/>
                </a:solidFill>
                <a:latin typeface="Cambria Math" panose="02040503050406030204" pitchFamily="18" charset="0"/>
                <a:ea typeface="Cambria Math" panose="02040503050406030204" pitchFamily="18" charset="0"/>
              </a:rPr>
              <a:t>ingestion</a:t>
            </a:r>
            <a:r>
              <a:rPr lang="it-IT" b="1" dirty="0">
                <a:solidFill>
                  <a:srgbClr val="0070C0"/>
                </a:solidFill>
                <a:latin typeface="Cambria Math" panose="02040503050406030204" pitchFamily="18" charset="0"/>
                <a:ea typeface="Cambria Math" panose="02040503050406030204" pitchFamily="18" charset="0"/>
              </a:rPr>
              <a:t> + </a:t>
            </a:r>
            <a:r>
              <a:rPr lang="it-IT" b="1" dirty="0" err="1">
                <a:solidFill>
                  <a:srgbClr val="0070C0"/>
                </a:solidFill>
                <a:latin typeface="Cambria Math" panose="02040503050406030204" pitchFamily="18" charset="0"/>
                <a:ea typeface="Cambria Math" panose="02040503050406030204" pitchFamily="18" charset="0"/>
              </a:rPr>
              <a:t>CR</a:t>
            </a:r>
            <a:r>
              <a:rPr lang="it-IT" b="1" baseline="-25000" dirty="0" err="1">
                <a:solidFill>
                  <a:srgbClr val="0070C0"/>
                </a:solidFill>
                <a:latin typeface="Cambria Math" panose="02040503050406030204" pitchFamily="18" charset="0"/>
                <a:ea typeface="Cambria Math" panose="02040503050406030204" pitchFamily="18" charset="0"/>
              </a:rPr>
              <a:t>dermal</a:t>
            </a:r>
            <a:r>
              <a:rPr lang="it-IT" b="1" baseline="-25000" dirty="0">
                <a:solidFill>
                  <a:srgbClr val="0070C0"/>
                </a:solidFill>
                <a:latin typeface="Cambria Math" panose="02040503050406030204" pitchFamily="18" charset="0"/>
                <a:ea typeface="Cambria Math" panose="02040503050406030204" pitchFamily="18" charset="0"/>
              </a:rPr>
              <a:t> </a:t>
            </a:r>
            <a:r>
              <a:rPr lang="it-IT" b="1" baseline="-25000" dirty="0" err="1">
                <a:solidFill>
                  <a:srgbClr val="0070C0"/>
                </a:solidFill>
                <a:latin typeface="Cambria Math" panose="02040503050406030204" pitchFamily="18" charset="0"/>
                <a:ea typeface="Cambria Math" panose="02040503050406030204" pitchFamily="18" charset="0"/>
              </a:rPr>
              <a:t>contact</a:t>
            </a:r>
            <a:endParaRPr lang="it-IT" baseline="-25000" dirty="0">
              <a:solidFill>
                <a:srgbClr val="0070C0"/>
              </a:solidFill>
              <a:latin typeface="Cambria Math" panose="02040503050406030204" pitchFamily="18" charset="0"/>
              <a:ea typeface="Cambria Math" panose="02040503050406030204" pitchFamily="18" charset="0"/>
            </a:endParaRPr>
          </a:p>
          <a:p>
            <a:pPr algn="ctr"/>
            <a:endParaRPr lang="it-IT" sz="2000" b="1" dirty="0">
              <a:solidFill>
                <a:srgbClr val="0070C0"/>
              </a:solidFill>
              <a:latin typeface="Cambria Math" panose="02040503050406030204" pitchFamily="18" charset="0"/>
              <a:ea typeface="Cambria Math" panose="02040503050406030204" pitchFamily="18" charset="0"/>
            </a:endParaRPr>
          </a:p>
        </p:txBody>
      </p:sp>
      <p:sp>
        <p:nvSpPr>
          <p:cNvPr id="30" name="CasellaDiTesto 29">
            <a:extLst>
              <a:ext uri="{FF2B5EF4-FFF2-40B4-BE49-F238E27FC236}">
                <a16:creationId xmlns:a16="http://schemas.microsoft.com/office/drawing/2014/main" id="{C20FD4BC-BBB0-4189-8EAB-D79432C58511}"/>
              </a:ext>
            </a:extLst>
          </p:cNvPr>
          <p:cNvSpPr txBox="1"/>
          <p:nvPr/>
        </p:nvSpPr>
        <p:spPr>
          <a:xfrm>
            <a:off x="6007024" y="3304451"/>
            <a:ext cx="6134935" cy="369332"/>
          </a:xfrm>
          <a:prstGeom prst="rect">
            <a:avLst/>
          </a:prstGeom>
          <a:noFill/>
        </p:spPr>
        <p:txBody>
          <a:bodyPr wrap="square" rtlCol="0">
            <a:spAutoFit/>
          </a:bodyPr>
          <a:lstStyle/>
          <a:p>
            <a:pPr algn="ctr"/>
            <a:r>
              <a:rPr lang="it-IT" b="1" dirty="0">
                <a:solidFill>
                  <a:schemeClr val="accent5"/>
                </a:solidFill>
                <a:latin typeface="Cambria Math" panose="02040503050406030204" pitchFamily="18" charset="0"/>
                <a:ea typeface="Cambria Math" panose="02040503050406030204" pitchFamily="18" charset="0"/>
              </a:rPr>
              <a:t>THQ =∑ HQ</a:t>
            </a:r>
            <a:r>
              <a:rPr lang="it-IT" b="1" baseline="-25000" dirty="0">
                <a:solidFill>
                  <a:schemeClr val="accent5"/>
                </a:solidFill>
                <a:latin typeface="Cambria Math" panose="02040503050406030204" pitchFamily="18" charset="0"/>
                <a:ea typeface="Cambria Math" panose="02040503050406030204" pitchFamily="18" charset="0"/>
              </a:rPr>
              <a:t>inhalation</a:t>
            </a:r>
            <a:r>
              <a:rPr lang="it-IT" b="1" dirty="0">
                <a:solidFill>
                  <a:schemeClr val="accent5"/>
                </a:solidFill>
                <a:latin typeface="Cambria Math" panose="02040503050406030204" pitchFamily="18" charset="0"/>
                <a:ea typeface="Cambria Math" panose="02040503050406030204" pitchFamily="18" charset="0"/>
              </a:rPr>
              <a:t> + </a:t>
            </a:r>
            <a:r>
              <a:rPr lang="it-IT" b="1" dirty="0" err="1">
                <a:solidFill>
                  <a:schemeClr val="accent5"/>
                </a:solidFill>
                <a:latin typeface="Cambria Math" panose="02040503050406030204" pitchFamily="18" charset="0"/>
                <a:ea typeface="Cambria Math" panose="02040503050406030204" pitchFamily="18" charset="0"/>
              </a:rPr>
              <a:t>HQ</a:t>
            </a:r>
            <a:r>
              <a:rPr lang="it-IT" b="1" baseline="-25000" dirty="0" err="1">
                <a:solidFill>
                  <a:schemeClr val="accent5"/>
                </a:solidFill>
                <a:latin typeface="Cambria Math" panose="02040503050406030204" pitchFamily="18" charset="0"/>
                <a:ea typeface="Cambria Math" panose="02040503050406030204" pitchFamily="18" charset="0"/>
              </a:rPr>
              <a:t>ingestion</a:t>
            </a:r>
            <a:r>
              <a:rPr lang="it-IT" b="1" dirty="0">
                <a:solidFill>
                  <a:schemeClr val="accent5"/>
                </a:solidFill>
                <a:latin typeface="Cambria Math" panose="02040503050406030204" pitchFamily="18" charset="0"/>
                <a:ea typeface="Cambria Math" panose="02040503050406030204" pitchFamily="18" charset="0"/>
              </a:rPr>
              <a:t> + </a:t>
            </a:r>
            <a:r>
              <a:rPr lang="it-IT" b="1" dirty="0" err="1">
                <a:solidFill>
                  <a:schemeClr val="accent5"/>
                </a:solidFill>
                <a:latin typeface="Cambria Math" panose="02040503050406030204" pitchFamily="18" charset="0"/>
                <a:ea typeface="Cambria Math" panose="02040503050406030204" pitchFamily="18" charset="0"/>
              </a:rPr>
              <a:t>HQ</a:t>
            </a:r>
            <a:r>
              <a:rPr lang="it-IT" b="1" baseline="-25000" dirty="0" err="1">
                <a:solidFill>
                  <a:schemeClr val="accent5"/>
                </a:solidFill>
                <a:latin typeface="Cambria Math" panose="02040503050406030204" pitchFamily="18" charset="0"/>
                <a:ea typeface="Cambria Math" panose="02040503050406030204" pitchFamily="18" charset="0"/>
              </a:rPr>
              <a:t>dermal</a:t>
            </a:r>
            <a:r>
              <a:rPr lang="it-IT" b="1" baseline="-25000" dirty="0">
                <a:solidFill>
                  <a:schemeClr val="accent5"/>
                </a:solidFill>
                <a:latin typeface="Cambria Math" panose="02040503050406030204" pitchFamily="18" charset="0"/>
                <a:ea typeface="Cambria Math" panose="02040503050406030204" pitchFamily="18" charset="0"/>
              </a:rPr>
              <a:t> </a:t>
            </a:r>
            <a:r>
              <a:rPr lang="it-IT" b="1" baseline="-25000" dirty="0" err="1">
                <a:solidFill>
                  <a:schemeClr val="accent5"/>
                </a:solidFill>
                <a:latin typeface="Cambria Math" panose="02040503050406030204" pitchFamily="18" charset="0"/>
                <a:ea typeface="Cambria Math" panose="02040503050406030204" pitchFamily="18" charset="0"/>
              </a:rPr>
              <a:t>contact</a:t>
            </a:r>
            <a:endParaRPr lang="it-IT" b="1" baseline="-25000" dirty="0">
              <a:solidFill>
                <a:schemeClr val="accent5"/>
              </a:solidFill>
              <a:latin typeface="Cambria Math" panose="02040503050406030204" pitchFamily="18" charset="0"/>
              <a:ea typeface="Cambria Math" panose="02040503050406030204" pitchFamily="18" charset="0"/>
            </a:endParaRPr>
          </a:p>
        </p:txBody>
      </p:sp>
      <p:sp>
        <p:nvSpPr>
          <p:cNvPr id="27" name="CasellaDiTesto 26">
            <a:extLst>
              <a:ext uri="{FF2B5EF4-FFF2-40B4-BE49-F238E27FC236}">
                <a16:creationId xmlns:a16="http://schemas.microsoft.com/office/drawing/2014/main" id="{41936ECC-A356-4EB3-B407-0B52C4E2494E}"/>
              </a:ext>
            </a:extLst>
          </p:cNvPr>
          <p:cNvSpPr txBox="1"/>
          <p:nvPr/>
        </p:nvSpPr>
        <p:spPr>
          <a:xfrm>
            <a:off x="180143" y="6455228"/>
            <a:ext cx="2835200" cy="307777"/>
          </a:xfrm>
          <a:prstGeom prst="rect">
            <a:avLst/>
          </a:prstGeom>
          <a:noFill/>
        </p:spPr>
        <p:txBody>
          <a:bodyPr wrap="none" rtlCol="0">
            <a:spAutoFit/>
          </a:bodyPr>
          <a:lstStyle/>
          <a:p>
            <a:r>
              <a:rPr lang="en-GB" sz="1400" b="1">
                <a:solidFill>
                  <a:schemeClr val="bg1"/>
                </a:solidFill>
              </a:rPr>
              <a:t>European  Aerosol Conference 2021</a:t>
            </a:r>
          </a:p>
        </p:txBody>
      </p:sp>
      <p:sp>
        <p:nvSpPr>
          <p:cNvPr id="9" name="Segnaposto numero diapositiva 8">
            <a:extLst>
              <a:ext uri="{FF2B5EF4-FFF2-40B4-BE49-F238E27FC236}">
                <a16:creationId xmlns:a16="http://schemas.microsoft.com/office/drawing/2014/main" id="{DD35528C-586C-4265-981D-B6A278F038D1}"/>
              </a:ext>
            </a:extLst>
          </p:cNvPr>
          <p:cNvSpPr>
            <a:spLocks noGrp="1"/>
          </p:cNvSpPr>
          <p:nvPr>
            <p:ph type="sldNum" sz="quarter" idx="12"/>
          </p:nvPr>
        </p:nvSpPr>
        <p:spPr/>
        <p:txBody>
          <a:bodyPr/>
          <a:lstStyle/>
          <a:p>
            <a:fld id="{BA2E667A-8484-4978-BAC1-9422245A0CE6}" type="slidenum">
              <a:rPr lang="en-GB" smtClean="0"/>
              <a:t>9</a:t>
            </a:fld>
            <a:endParaRPr lang="en-GB"/>
          </a:p>
        </p:txBody>
      </p:sp>
      <p:sp>
        <p:nvSpPr>
          <p:cNvPr id="10" name="CasellaDiTesto 9">
            <a:extLst>
              <a:ext uri="{FF2B5EF4-FFF2-40B4-BE49-F238E27FC236}">
                <a16:creationId xmlns:a16="http://schemas.microsoft.com/office/drawing/2014/main" id="{DBB3ED53-2979-471B-94F1-3F9453CB884D}"/>
              </a:ext>
            </a:extLst>
          </p:cNvPr>
          <p:cNvSpPr txBox="1"/>
          <p:nvPr/>
        </p:nvSpPr>
        <p:spPr>
          <a:xfrm>
            <a:off x="8203568" y="6017796"/>
            <a:ext cx="2765694" cy="338554"/>
          </a:xfrm>
          <a:prstGeom prst="rect">
            <a:avLst/>
          </a:prstGeom>
          <a:noFill/>
        </p:spPr>
        <p:txBody>
          <a:bodyPr wrap="none" rtlCol="0">
            <a:spAutoFit/>
          </a:bodyPr>
          <a:lstStyle/>
          <a:p>
            <a:r>
              <a:rPr lang="it-IT" sz="1600" i="1" u="sng" dirty="0">
                <a:solidFill>
                  <a:schemeClr val="accent2"/>
                </a:solidFill>
                <a:sym typeface="Wingdings" panose="05000000000000000000" pitchFamily="2" charset="2"/>
              </a:rPr>
              <a:t>PRECAUTIONARY APPROACH</a:t>
            </a:r>
            <a:endParaRPr lang="en-GB" sz="1600" b="1" u="sng" dirty="0">
              <a:solidFill>
                <a:schemeClr val="accent2"/>
              </a:solidFill>
            </a:endParaRPr>
          </a:p>
        </p:txBody>
      </p:sp>
      <p:grpSp>
        <p:nvGrpSpPr>
          <p:cNvPr id="51" name="Gruppo 50">
            <a:extLst>
              <a:ext uri="{FF2B5EF4-FFF2-40B4-BE49-F238E27FC236}">
                <a16:creationId xmlns:a16="http://schemas.microsoft.com/office/drawing/2014/main" id="{1D68BF28-10B6-43C2-A0ED-46A377C53912}"/>
              </a:ext>
            </a:extLst>
          </p:cNvPr>
          <p:cNvGrpSpPr/>
          <p:nvPr/>
        </p:nvGrpSpPr>
        <p:grpSpPr>
          <a:xfrm>
            <a:off x="6283939" y="373710"/>
            <a:ext cx="5566146" cy="786147"/>
            <a:chOff x="6148333" y="673331"/>
            <a:chExt cx="5566146" cy="786147"/>
          </a:xfrm>
        </p:grpSpPr>
        <p:grpSp>
          <p:nvGrpSpPr>
            <p:cNvPr id="35" name="Gruppo 34">
              <a:extLst>
                <a:ext uri="{FF2B5EF4-FFF2-40B4-BE49-F238E27FC236}">
                  <a16:creationId xmlns:a16="http://schemas.microsoft.com/office/drawing/2014/main" id="{1D93F576-D92D-4A9E-A3DE-EE7ECD9B704F}"/>
                </a:ext>
              </a:extLst>
            </p:cNvPr>
            <p:cNvGrpSpPr/>
            <p:nvPr/>
          </p:nvGrpSpPr>
          <p:grpSpPr>
            <a:xfrm>
              <a:off x="6148333" y="673331"/>
              <a:ext cx="5566146" cy="786147"/>
              <a:chOff x="5143147" y="1797502"/>
              <a:chExt cx="6829688" cy="786147"/>
            </a:xfrm>
          </p:grpSpPr>
          <mc:AlternateContent xmlns:mc="http://schemas.openxmlformats.org/markup-compatibility/2006">
            <mc:Choice xmlns:a14="http://schemas.microsoft.com/office/drawing/2010/main" Requires="a14">
              <p:sp>
                <p:nvSpPr>
                  <p:cNvPr id="36" name="Rettangolo 35">
                    <a:extLst>
                      <a:ext uri="{FF2B5EF4-FFF2-40B4-BE49-F238E27FC236}">
                        <a16:creationId xmlns:a16="http://schemas.microsoft.com/office/drawing/2014/main" id="{80BBA107-E767-4C4C-A795-FE0B90002CF5}"/>
                      </a:ext>
                    </a:extLst>
                  </p:cNvPr>
                  <p:cNvSpPr/>
                  <p:nvPr/>
                </p:nvSpPr>
                <p:spPr>
                  <a:xfrm>
                    <a:off x="7024385" y="1963123"/>
                    <a:ext cx="2629421" cy="55496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GB" sz="1600" i="1" smtClean="0">
                                  <a:latin typeface="Cambria Math" panose="02040503050406030204" pitchFamily="18" charset="0"/>
                                </a:rPr>
                              </m:ctrlPr>
                            </m:fPr>
                            <m:num>
                              <m:r>
                                <m:rPr>
                                  <m:sty m:val="p"/>
                                </m:rPr>
                                <a:rPr lang="en-GB" sz="1600">
                                  <a:latin typeface="Cambria Math" panose="02040503050406030204" pitchFamily="18" charset="0"/>
                                </a:rPr>
                                <m:t>C</m:t>
                              </m:r>
                              <m:r>
                                <m:rPr>
                                  <m:sty m:val="p"/>
                                </m:rPr>
                                <a:rPr lang="it-IT" sz="1600" b="0" i="0" smtClean="0">
                                  <a:latin typeface="Cambria Math" panose="02040503050406030204" pitchFamily="18" charset="0"/>
                                </a:rPr>
                                <m:t>i</m:t>
                              </m:r>
                              <m:r>
                                <a:rPr lang="en-GB" sz="1600" i="0">
                                  <a:latin typeface="Cambria Math" panose="02040503050406030204" pitchFamily="18" charset="0"/>
                                </a:rPr>
                                <m:t> </m:t>
                              </m:r>
                              <m:r>
                                <m:rPr>
                                  <m:sty m:val="p"/>
                                </m:rPr>
                                <a:rPr lang="en-GB" sz="1600" i="0">
                                  <a:latin typeface="Cambria Math" panose="02040503050406030204" pitchFamily="18" charset="0"/>
                                </a:rPr>
                                <m:t>x</m:t>
                              </m:r>
                              <m:r>
                                <a:rPr lang="en-GB" sz="1600" i="0">
                                  <a:latin typeface="Cambria Math" panose="02040503050406030204" pitchFamily="18" charset="0"/>
                                </a:rPr>
                                <m:t> </m:t>
                              </m:r>
                              <m:r>
                                <m:rPr>
                                  <m:sty m:val="p"/>
                                </m:rPr>
                                <a:rPr lang="en-GB" sz="1600" i="0">
                                  <a:latin typeface="Cambria Math" panose="02040503050406030204" pitchFamily="18" charset="0"/>
                                </a:rPr>
                                <m:t>EF</m:t>
                              </m:r>
                              <m:r>
                                <a:rPr lang="en-GB" sz="1600" i="0">
                                  <a:latin typeface="Cambria Math" panose="02040503050406030204" pitchFamily="18" charset="0"/>
                                </a:rPr>
                                <m:t> </m:t>
                              </m:r>
                              <m:r>
                                <m:rPr>
                                  <m:sty m:val="p"/>
                                </m:rPr>
                                <a:rPr lang="en-GB" sz="1600" i="0">
                                  <a:latin typeface="Cambria Math" panose="02040503050406030204" pitchFamily="18" charset="0"/>
                                </a:rPr>
                                <m:t>x</m:t>
                              </m:r>
                              <m:r>
                                <a:rPr lang="en-GB" sz="1600" i="0">
                                  <a:latin typeface="Cambria Math" panose="02040503050406030204" pitchFamily="18" charset="0"/>
                                </a:rPr>
                                <m:t> </m:t>
                              </m:r>
                              <m:r>
                                <m:rPr>
                                  <m:sty m:val="p"/>
                                </m:rPr>
                                <a:rPr lang="en-GB" sz="1600" i="0">
                                  <a:latin typeface="Cambria Math" panose="02040503050406030204" pitchFamily="18" charset="0"/>
                                </a:rPr>
                                <m:t>ET</m:t>
                              </m:r>
                              <m:r>
                                <a:rPr lang="en-GB" sz="1600" i="0">
                                  <a:latin typeface="Cambria Math" panose="02040503050406030204" pitchFamily="18" charset="0"/>
                                </a:rPr>
                                <m:t> </m:t>
                              </m:r>
                              <m:r>
                                <m:rPr>
                                  <m:sty m:val="p"/>
                                </m:rPr>
                                <a:rPr lang="en-GB" sz="1600" i="0">
                                  <a:latin typeface="Cambria Math" panose="02040503050406030204" pitchFamily="18" charset="0"/>
                                </a:rPr>
                                <m:t>x</m:t>
                              </m:r>
                              <m:r>
                                <a:rPr lang="en-GB" sz="1600" i="0">
                                  <a:latin typeface="Cambria Math" panose="02040503050406030204" pitchFamily="18" charset="0"/>
                                </a:rPr>
                                <m:t> </m:t>
                              </m:r>
                              <m:r>
                                <m:rPr>
                                  <m:sty m:val="p"/>
                                </m:rPr>
                                <a:rPr lang="en-GB" sz="1600" i="0">
                                  <a:latin typeface="Cambria Math" panose="02040503050406030204" pitchFamily="18" charset="0"/>
                                </a:rPr>
                                <m:t>ED</m:t>
                              </m:r>
                              <m:r>
                                <a:rPr lang="it-IT" sz="1600" b="0" i="0" smtClean="0">
                                  <a:latin typeface="Cambria Math" panose="02040503050406030204" pitchFamily="18" charset="0"/>
                                </a:rPr>
                                <m:t> </m:t>
                              </m:r>
                            </m:num>
                            <m:den>
                              <m:r>
                                <m:rPr>
                                  <m:sty m:val="p"/>
                                </m:rPr>
                                <a:rPr lang="en-GB" sz="1600" i="0" smtClean="0">
                                  <a:latin typeface="Cambria Math" panose="02040503050406030204" pitchFamily="18" charset="0"/>
                                </a:rPr>
                                <m:t>AT</m:t>
                              </m:r>
                              <m:r>
                                <a:rPr lang="it-IT" sz="1600" b="0" i="0" baseline="30000" smtClean="0">
                                  <a:latin typeface="Cambria Math" panose="02040503050406030204" pitchFamily="18" charset="0"/>
                                </a:rPr>
                                <m:t>∗</m:t>
                              </m:r>
                              <m:r>
                                <a:rPr lang="it-IT" sz="1600" b="0" i="0" smtClean="0">
                                  <a:latin typeface="Cambria Math" panose="02040503050406030204" pitchFamily="18" charset="0"/>
                                </a:rPr>
                                <m:t>∗365∗24</m:t>
                              </m:r>
                              <m:r>
                                <a:rPr lang="it-IT" sz="1600" b="0" i="0" smtClean="0">
                                  <a:latin typeface="Cambria Math" panose="02040503050406030204" pitchFamily="18" charset="0"/>
                                </a:rPr>
                                <m:t>∗1000</m:t>
                              </m:r>
                            </m:den>
                          </m:f>
                        </m:oMath>
                      </m:oMathPara>
                    </a14:m>
                    <a:endParaRPr lang="en-GB" sz="1600" dirty="0"/>
                  </a:p>
                </p:txBody>
              </p:sp>
            </mc:Choice>
            <mc:Fallback>
              <p:sp>
                <p:nvSpPr>
                  <p:cNvPr id="36" name="Rettangolo 35">
                    <a:extLst>
                      <a:ext uri="{FF2B5EF4-FFF2-40B4-BE49-F238E27FC236}">
                        <a16:creationId xmlns:a16="http://schemas.microsoft.com/office/drawing/2014/main" id="{80BBA107-E767-4C4C-A795-FE0B90002CF5}"/>
                      </a:ext>
                    </a:extLst>
                  </p:cNvPr>
                  <p:cNvSpPr>
                    <a:spLocks noRot="1" noChangeAspect="1" noMove="1" noResize="1" noEditPoints="1" noAdjustHandles="1" noChangeArrowheads="1" noChangeShapeType="1" noTextEdit="1"/>
                  </p:cNvSpPr>
                  <p:nvPr/>
                </p:nvSpPr>
                <p:spPr>
                  <a:xfrm>
                    <a:off x="7024385" y="1963123"/>
                    <a:ext cx="2629421" cy="554960"/>
                  </a:xfrm>
                  <a:prstGeom prst="rect">
                    <a:avLst/>
                  </a:prstGeom>
                  <a:blipFill>
                    <a:blip r:embed="rId6"/>
                    <a:stretch>
                      <a:fillRect/>
                    </a:stretch>
                  </a:blipFill>
                </p:spPr>
                <p:txBody>
                  <a:bodyPr/>
                  <a:lstStyle/>
                  <a:p>
                    <a:r>
                      <a:rPr lang="en-GB">
                        <a:noFill/>
                      </a:rPr>
                      <a:t> </a:t>
                    </a:r>
                  </a:p>
                </p:txBody>
              </p:sp>
            </mc:Fallback>
          </mc:AlternateContent>
          <p:sp>
            <p:nvSpPr>
              <p:cNvPr id="37" name="CasellaDiTesto 36">
                <a:extLst>
                  <a:ext uri="{FF2B5EF4-FFF2-40B4-BE49-F238E27FC236}">
                    <a16:creationId xmlns:a16="http://schemas.microsoft.com/office/drawing/2014/main" id="{30822F21-A479-457D-8ED4-341F36656800}"/>
                  </a:ext>
                </a:extLst>
              </p:cNvPr>
              <p:cNvSpPr txBox="1"/>
              <p:nvPr/>
            </p:nvSpPr>
            <p:spPr>
              <a:xfrm>
                <a:off x="5195875" y="2025144"/>
                <a:ext cx="1682086" cy="369332"/>
              </a:xfrm>
              <a:prstGeom prst="rect">
                <a:avLst/>
              </a:prstGeom>
            </p:spPr>
            <p:txBody>
              <a:bodyPr wrap="none">
                <a:spAutoFit/>
              </a:bodyPr>
              <a:lstStyle>
                <a:defPPr>
                  <a:defRPr lang="en-US"/>
                </a:defPPr>
                <a:lvl1pPr>
                  <a:defRPr i="1">
                    <a:latin typeface="Cambria Math" panose="02040503050406030204" pitchFamily="18" charset="0"/>
                  </a:defRPr>
                </a:lvl1pPr>
              </a:lstStyle>
              <a:p>
                <a:r>
                  <a:rPr lang="it-IT" i="0" dirty="0"/>
                  <a:t>HQ</a:t>
                </a:r>
                <a:r>
                  <a:rPr lang="it-IT" i="0" baseline="-25000" dirty="0"/>
                  <a:t>inhalation </a:t>
                </a:r>
                <a:r>
                  <a:rPr lang="it-IT" i="0" dirty="0"/>
                  <a:t>=</a:t>
                </a:r>
                <a:endParaRPr lang="en-GB" i="0" dirty="0"/>
              </a:p>
            </p:txBody>
          </p:sp>
          <p:sp>
            <p:nvSpPr>
              <p:cNvPr id="38" name="Rettangolo 37">
                <a:extLst>
                  <a:ext uri="{FF2B5EF4-FFF2-40B4-BE49-F238E27FC236}">
                    <a16:creationId xmlns:a16="http://schemas.microsoft.com/office/drawing/2014/main" id="{7B0531E1-363A-4649-9599-889FCF14ABB2}"/>
                  </a:ext>
                </a:extLst>
              </p:cNvPr>
              <p:cNvSpPr/>
              <p:nvPr/>
            </p:nvSpPr>
            <p:spPr>
              <a:xfrm>
                <a:off x="5143147" y="1797502"/>
                <a:ext cx="6829688" cy="786147"/>
              </a:xfrm>
              <a:prstGeom prst="rect">
                <a:avLst/>
              </a:prstGeom>
              <a:no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5" name="CasellaDiTesto 14">
              <a:extLst>
                <a:ext uri="{FF2B5EF4-FFF2-40B4-BE49-F238E27FC236}">
                  <a16:creationId xmlns:a16="http://schemas.microsoft.com/office/drawing/2014/main" id="{F77BD990-8B75-4899-BD6F-11333994D262}"/>
                </a:ext>
              </a:extLst>
            </p:cNvPr>
            <p:cNvSpPr txBox="1"/>
            <p:nvPr/>
          </p:nvSpPr>
          <p:spPr>
            <a:xfrm>
              <a:off x="9789093" y="881738"/>
              <a:ext cx="692818" cy="369332"/>
            </a:xfrm>
            <a:prstGeom prst="rect">
              <a:avLst/>
            </a:prstGeom>
            <a:noFill/>
          </p:spPr>
          <p:txBody>
            <a:bodyPr wrap="none" rtlCol="0">
              <a:spAutoFit/>
            </a:bodyPr>
            <a:lstStyle/>
            <a:p>
              <a:r>
                <a:rPr lang="it-IT" dirty="0">
                  <a:latin typeface="Cambria Math" panose="02040503050406030204" pitchFamily="18" charset="0"/>
                  <a:ea typeface="Cambria Math" panose="02040503050406030204" pitchFamily="18" charset="0"/>
                </a:rPr>
                <a:t>/ </a:t>
              </a:r>
              <a:r>
                <a:rPr lang="it-IT" dirty="0" err="1">
                  <a:latin typeface="Cambria Math" panose="02040503050406030204" pitchFamily="18" charset="0"/>
                  <a:ea typeface="Cambria Math" panose="02040503050406030204" pitchFamily="18" charset="0"/>
                </a:rPr>
                <a:t>RfC</a:t>
              </a:r>
              <a:endParaRPr lang="en-GB" dirty="0">
                <a:latin typeface="Cambria Math" panose="02040503050406030204" pitchFamily="18" charset="0"/>
                <a:ea typeface="Cambria Math" panose="02040503050406030204" pitchFamily="18" charset="0"/>
              </a:endParaRPr>
            </a:p>
          </p:txBody>
        </p:sp>
        <p:sp>
          <p:nvSpPr>
            <p:cNvPr id="16" name="Parentesi quadra aperta 15">
              <a:extLst>
                <a:ext uri="{FF2B5EF4-FFF2-40B4-BE49-F238E27FC236}">
                  <a16:creationId xmlns:a16="http://schemas.microsoft.com/office/drawing/2014/main" id="{7CE24F13-23A5-4605-AF92-52F05CADDA20}"/>
                </a:ext>
              </a:extLst>
            </p:cNvPr>
            <p:cNvSpPr/>
            <p:nvPr/>
          </p:nvSpPr>
          <p:spPr>
            <a:xfrm>
              <a:off x="7516475" y="781372"/>
              <a:ext cx="45719" cy="611065"/>
            </a:xfrm>
            <a:prstGeom prst="leftBracket">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6" name="Parentesi quadra aperta 45">
              <a:extLst>
                <a:ext uri="{FF2B5EF4-FFF2-40B4-BE49-F238E27FC236}">
                  <a16:creationId xmlns:a16="http://schemas.microsoft.com/office/drawing/2014/main" id="{6D3AB055-66C1-44FE-B173-E54BFB92A5CE}"/>
                </a:ext>
              </a:extLst>
            </p:cNvPr>
            <p:cNvSpPr/>
            <p:nvPr/>
          </p:nvSpPr>
          <p:spPr>
            <a:xfrm rot="10800000">
              <a:off x="9713750" y="737544"/>
              <a:ext cx="45719" cy="611065"/>
            </a:xfrm>
            <a:prstGeom prst="leftBracket">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grpSp>
        <p:nvGrpSpPr>
          <p:cNvPr id="18" name="Gruppo 17">
            <a:extLst>
              <a:ext uri="{FF2B5EF4-FFF2-40B4-BE49-F238E27FC236}">
                <a16:creationId xmlns:a16="http://schemas.microsoft.com/office/drawing/2014/main" id="{F842E5F1-BEDD-4542-89AC-DED131EA3A0E}"/>
              </a:ext>
            </a:extLst>
          </p:cNvPr>
          <p:cNvGrpSpPr/>
          <p:nvPr/>
        </p:nvGrpSpPr>
        <p:grpSpPr>
          <a:xfrm>
            <a:off x="6283939" y="1314562"/>
            <a:ext cx="5566146" cy="786147"/>
            <a:chOff x="6037492" y="1883313"/>
            <a:chExt cx="5659284" cy="786147"/>
          </a:xfrm>
        </p:grpSpPr>
        <p:grpSp>
          <p:nvGrpSpPr>
            <p:cNvPr id="31" name="Gruppo 30">
              <a:extLst>
                <a:ext uri="{FF2B5EF4-FFF2-40B4-BE49-F238E27FC236}">
                  <a16:creationId xmlns:a16="http://schemas.microsoft.com/office/drawing/2014/main" id="{A28828A1-44E9-4586-88D6-DE4DF624AB54}"/>
                </a:ext>
              </a:extLst>
            </p:cNvPr>
            <p:cNvGrpSpPr/>
            <p:nvPr/>
          </p:nvGrpSpPr>
          <p:grpSpPr>
            <a:xfrm>
              <a:off x="6037492" y="1883313"/>
              <a:ext cx="5659284" cy="786147"/>
              <a:chOff x="5146432" y="482639"/>
              <a:chExt cx="6943968" cy="849611"/>
            </a:xfrm>
          </p:grpSpPr>
          <mc:AlternateContent xmlns:mc="http://schemas.openxmlformats.org/markup-compatibility/2006" xmlns:a14="http://schemas.microsoft.com/office/drawing/2010/main">
            <mc:Choice Requires="a14">
              <p:sp>
                <p:nvSpPr>
                  <p:cNvPr id="32" name="Rettangolo 31">
                    <a:extLst>
                      <a:ext uri="{FF2B5EF4-FFF2-40B4-BE49-F238E27FC236}">
                        <a16:creationId xmlns:a16="http://schemas.microsoft.com/office/drawing/2014/main" id="{22988BF8-9767-437D-AAC0-8437B8C4F071}"/>
                      </a:ext>
                    </a:extLst>
                  </p:cNvPr>
                  <p:cNvSpPr/>
                  <p:nvPr/>
                </p:nvSpPr>
                <p:spPr>
                  <a:xfrm>
                    <a:off x="6792140" y="629643"/>
                    <a:ext cx="3088177" cy="59879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GB" sz="1600" i="1" smtClean="0">
                                  <a:latin typeface="Cambria Math" panose="02040503050406030204" pitchFamily="18" charset="0"/>
                                </a:rPr>
                              </m:ctrlPr>
                            </m:fPr>
                            <m:num>
                              <m:r>
                                <m:rPr>
                                  <m:sty m:val="p"/>
                                </m:rPr>
                                <a:rPr lang="it-IT" sz="1600" b="0" i="0" smtClean="0">
                                  <a:latin typeface="Cambria Math" panose="02040503050406030204" pitchFamily="18" charset="0"/>
                                </a:rPr>
                                <m:t>Ci</m:t>
                              </m:r>
                              <m:r>
                                <a:rPr lang="en-GB" sz="1600" i="0">
                                  <a:latin typeface="Cambria Math" panose="02040503050406030204" pitchFamily="18" charset="0"/>
                                </a:rPr>
                                <m:t> </m:t>
                              </m:r>
                              <m:r>
                                <a:rPr lang="en-GB" sz="1600" i="1">
                                  <a:latin typeface="Cambria Math" panose="02040503050406030204" pitchFamily="18" charset="0"/>
                                </a:rPr>
                                <m:t>𝑥</m:t>
                              </m:r>
                              <m:r>
                                <a:rPr lang="en-GB" sz="1600" i="0">
                                  <a:latin typeface="Cambria Math" panose="02040503050406030204" pitchFamily="18" charset="0"/>
                                </a:rPr>
                                <m:t> </m:t>
                              </m:r>
                              <m:r>
                                <a:rPr lang="en-GB" sz="1600" i="1">
                                  <a:latin typeface="Cambria Math" panose="02040503050406030204" pitchFamily="18" charset="0"/>
                                </a:rPr>
                                <m:t>𝐼𝑛𝑔𝑅</m:t>
                              </m:r>
                              <m:r>
                                <a:rPr lang="en-GB" sz="1600" i="0">
                                  <a:latin typeface="Cambria Math" panose="02040503050406030204" pitchFamily="18" charset="0"/>
                                </a:rPr>
                                <m:t> </m:t>
                              </m:r>
                              <m:r>
                                <a:rPr lang="en-GB" sz="1600" i="1">
                                  <a:latin typeface="Cambria Math" panose="02040503050406030204" pitchFamily="18" charset="0"/>
                                </a:rPr>
                                <m:t>𝑥</m:t>
                              </m:r>
                              <m:r>
                                <a:rPr lang="en-GB" sz="1600" i="0">
                                  <a:latin typeface="Cambria Math" panose="02040503050406030204" pitchFamily="18" charset="0"/>
                                </a:rPr>
                                <m:t> </m:t>
                              </m:r>
                              <m:r>
                                <a:rPr lang="en-GB" sz="1600" i="1">
                                  <a:latin typeface="Cambria Math" panose="02040503050406030204" pitchFamily="18" charset="0"/>
                                </a:rPr>
                                <m:t>𝐸𝐹</m:t>
                              </m:r>
                              <m:r>
                                <a:rPr lang="en-GB" sz="1600" i="0">
                                  <a:latin typeface="Cambria Math" panose="02040503050406030204" pitchFamily="18" charset="0"/>
                                </a:rPr>
                                <m:t> </m:t>
                              </m:r>
                              <m:r>
                                <a:rPr lang="en-GB" sz="1600" i="1">
                                  <a:latin typeface="Cambria Math" panose="02040503050406030204" pitchFamily="18" charset="0"/>
                                </a:rPr>
                                <m:t>𝑥</m:t>
                              </m:r>
                              <m:r>
                                <a:rPr lang="en-GB" sz="1600" i="0">
                                  <a:latin typeface="Cambria Math" panose="02040503050406030204" pitchFamily="18" charset="0"/>
                                </a:rPr>
                                <m:t> </m:t>
                              </m:r>
                              <m:r>
                                <a:rPr lang="en-GB" sz="1600" i="1">
                                  <a:latin typeface="Cambria Math" panose="02040503050406030204" pitchFamily="18" charset="0"/>
                                </a:rPr>
                                <m:t>𝐸𝐷</m:t>
                              </m:r>
                              <m:r>
                                <a:rPr lang="it-IT" sz="1600" b="0" i="1" smtClean="0">
                                  <a:latin typeface="Cambria Math" panose="02040503050406030204" pitchFamily="18" charset="0"/>
                                </a:rPr>
                                <m:t> </m:t>
                              </m:r>
                              <m:r>
                                <a:rPr lang="it-IT" sz="1600" b="0" i="1" smtClean="0">
                                  <a:latin typeface="Cambria Math" panose="02040503050406030204" pitchFamily="18" charset="0"/>
                                </a:rPr>
                                <m:t>𝑥</m:t>
                              </m:r>
                              <m:r>
                                <a:rPr lang="it-IT" sz="1600" b="0" i="1" smtClean="0">
                                  <a:latin typeface="Cambria Math" panose="02040503050406030204" pitchFamily="18" charset="0"/>
                                </a:rPr>
                                <m:t> </m:t>
                              </m:r>
                              <m:r>
                                <a:rPr lang="it-IT" sz="1600" b="0" i="1" smtClean="0">
                                  <a:latin typeface="Cambria Math" panose="02040503050406030204" pitchFamily="18" charset="0"/>
                                </a:rPr>
                                <m:t>𝐶𝐹</m:t>
                              </m:r>
                            </m:num>
                            <m:den>
                              <m:r>
                                <m:rPr>
                                  <m:sty m:val="p"/>
                                </m:rPr>
                                <a:rPr lang="en-GB" sz="1600" i="0">
                                  <a:latin typeface="Cambria Math" panose="02040503050406030204" pitchFamily="18" charset="0"/>
                                </a:rPr>
                                <m:t>BW</m:t>
                              </m:r>
                              <m:r>
                                <a:rPr lang="en-GB" sz="1600" i="0">
                                  <a:latin typeface="Cambria Math" panose="02040503050406030204" pitchFamily="18" charset="0"/>
                                </a:rPr>
                                <m:t> </m:t>
                              </m:r>
                              <m:r>
                                <m:rPr>
                                  <m:sty m:val="p"/>
                                </m:rPr>
                                <a:rPr lang="en-GB" sz="1600" i="0">
                                  <a:latin typeface="Cambria Math" panose="02040503050406030204" pitchFamily="18" charset="0"/>
                                </a:rPr>
                                <m:t>x</m:t>
                              </m:r>
                              <m:r>
                                <a:rPr lang="en-GB" sz="1600" i="0">
                                  <a:latin typeface="Cambria Math" panose="02040503050406030204" pitchFamily="18" charset="0"/>
                                </a:rPr>
                                <m:t> </m:t>
                              </m:r>
                              <m:r>
                                <m:rPr>
                                  <m:sty m:val="p"/>
                                </m:rPr>
                                <a:rPr lang="en-GB" sz="1600" i="0">
                                  <a:latin typeface="Cambria Math" panose="02040503050406030204" pitchFamily="18" charset="0"/>
                                </a:rPr>
                                <m:t>AT</m:t>
                              </m:r>
                            </m:den>
                          </m:f>
                        </m:oMath>
                      </m:oMathPara>
                    </a14:m>
                    <a:endParaRPr lang="en-GB" sz="1600" dirty="0"/>
                  </a:p>
                </p:txBody>
              </p:sp>
            </mc:Choice>
            <mc:Fallback xmlns="">
              <p:sp>
                <p:nvSpPr>
                  <p:cNvPr id="32" name="Rettangolo 31">
                    <a:extLst>
                      <a:ext uri="{FF2B5EF4-FFF2-40B4-BE49-F238E27FC236}">
                        <a16:creationId xmlns:a16="http://schemas.microsoft.com/office/drawing/2014/main" id="{22988BF8-9767-437D-AAC0-8437B8C4F071}"/>
                      </a:ext>
                    </a:extLst>
                  </p:cNvPr>
                  <p:cNvSpPr>
                    <a:spLocks noRot="1" noChangeAspect="1" noMove="1" noResize="1" noEditPoints="1" noAdjustHandles="1" noChangeArrowheads="1" noChangeShapeType="1" noTextEdit="1"/>
                  </p:cNvSpPr>
                  <p:nvPr/>
                </p:nvSpPr>
                <p:spPr>
                  <a:xfrm>
                    <a:off x="6792140" y="629643"/>
                    <a:ext cx="3088177" cy="598790"/>
                  </a:xfrm>
                  <a:prstGeom prst="rect">
                    <a:avLst/>
                  </a:prstGeom>
                  <a:blipFill>
                    <a:blip r:embed="rId7"/>
                    <a:stretch>
                      <a:fillRect/>
                    </a:stretch>
                  </a:blipFill>
                </p:spPr>
                <p:txBody>
                  <a:bodyPr/>
                  <a:lstStyle/>
                  <a:p>
                    <a:r>
                      <a:rPr lang="en-GB">
                        <a:noFill/>
                      </a:rPr>
                      <a:t> </a:t>
                    </a:r>
                  </a:p>
                </p:txBody>
              </p:sp>
            </mc:Fallback>
          </mc:AlternateContent>
          <p:sp>
            <p:nvSpPr>
              <p:cNvPr id="33" name="CasellaDiTesto 32">
                <a:extLst>
                  <a:ext uri="{FF2B5EF4-FFF2-40B4-BE49-F238E27FC236}">
                    <a16:creationId xmlns:a16="http://schemas.microsoft.com/office/drawing/2014/main" id="{AC0D70C4-D511-4E4C-AE03-FCA4F66777DE}"/>
                  </a:ext>
                </a:extLst>
              </p:cNvPr>
              <p:cNvSpPr txBox="1"/>
              <p:nvPr/>
            </p:nvSpPr>
            <p:spPr>
              <a:xfrm>
                <a:off x="5200042" y="746485"/>
                <a:ext cx="1859106" cy="399147"/>
              </a:xfrm>
              <a:prstGeom prst="rect">
                <a:avLst/>
              </a:prstGeom>
            </p:spPr>
            <p:txBody>
              <a:bodyPr wrap="none">
                <a:spAutoFit/>
              </a:bodyPr>
              <a:lstStyle>
                <a:defPPr>
                  <a:defRPr lang="en-US"/>
                </a:defPPr>
                <a:lvl1pPr>
                  <a:defRPr i="1">
                    <a:latin typeface="Cambria Math" panose="02040503050406030204" pitchFamily="18" charset="0"/>
                  </a:defRPr>
                </a:lvl1pPr>
              </a:lstStyle>
              <a:p>
                <a:r>
                  <a:rPr lang="it-IT" i="0" dirty="0" err="1"/>
                  <a:t>HQ</a:t>
                </a:r>
                <a:r>
                  <a:rPr lang="it-IT" i="0" baseline="-25000" dirty="0" err="1"/>
                  <a:t>ingestion</a:t>
                </a:r>
                <a:r>
                  <a:rPr lang="it-IT" i="0" baseline="-25000" dirty="0"/>
                  <a:t> </a:t>
                </a:r>
                <a:r>
                  <a:rPr lang="it-IT" i="0" dirty="0"/>
                  <a:t>=    </a:t>
                </a:r>
                <a:endParaRPr lang="en-GB" i="0" dirty="0"/>
              </a:p>
            </p:txBody>
          </p:sp>
          <p:sp>
            <p:nvSpPr>
              <p:cNvPr id="34" name="Rettangolo 33">
                <a:extLst>
                  <a:ext uri="{FF2B5EF4-FFF2-40B4-BE49-F238E27FC236}">
                    <a16:creationId xmlns:a16="http://schemas.microsoft.com/office/drawing/2014/main" id="{F8475F47-8D5E-4F24-8871-37F585AF95D5}"/>
                  </a:ext>
                </a:extLst>
              </p:cNvPr>
              <p:cNvSpPr/>
              <p:nvPr/>
            </p:nvSpPr>
            <p:spPr>
              <a:xfrm>
                <a:off x="5146432" y="482639"/>
                <a:ext cx="6943968" cy="849611"/>
              </a:xfrm>
              <a:prstGeom prst="rect">
                <a:avLst/>
              </a:prstGeom>
              <a:no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3" name="CasellaDiTesto 42">
              <a:extLst>
                <a:ext uri="{FF2B5EF4-FFF2-40B4-BE49-F238E27FC236}">
                  <a16:creationId xmlns:a16="http://schemas.microsoft.com/office/drawing/2014/main" id="{EFF93C4B-0D58-46C2-B429-A18FBBB6F1F8}"/>
                </a:ext>
              </a:extLst>
            </p:cNvPr>
            <p:cNvSpPr txBox="1"/>
            <p:nvPr/>
          </p:nvSpPr>
          <p:spPr>
            <a:xfrm>
              <a:off x="10085954" y="2101413"/>
              <a:ext cx="715260" cy="369332"/>
            </a:xfrm>
            <a:prstGeom prst="rect">
              <a:avLst/>
            </a:prstGeom>
            <a:noFill/>
          </p:spPr>
          <p:txBody>
            <a:bodyPr wrap="none" rtlCol="0">
              <a:spAutoFit/>
            </a:bodyPr>
            <a:lstStyle/>
            <a:p>
              <a:r>
                <a:rPr lang="it-IT" dirty="0">
                  <a:latin typeface="Cambria Math" panose="02040503050406030204" pitchFamily="18" charset="0"/>
                  <a:ea typeface="Cambria Math" panose="02040503050406030204" pitchFamily="18" charset="0"/>
                </a:rPr>
                <a:t>/ </a:t>
              </a:r>
              <a:r>
                <a:rPr lang="it-IT" dirty="0" err="1">
                  <a:latin typeface="Cambria Math" panose="02040503050406030204" pitchFamily="18" charset="0"/>
                  <a:ea typeface="Cambria Math" panose="02040503050406030204" pitchFamily="18" charset="0"/>
                </a:rPr>
                <a:t>RfD</a:t>
              </a:r>
              <a:endParaRPr lang="en-GB" dirty="0">
                <a:latin typeface="Cambria Math" panose="02040503050406030204" pitchFamily="18" charset="0"/>
                <a:ea typeface="Cambria Math" panose="02040503050406030204" pitchFamily="18" charset="0"/>
              </a:endParaRPr>
            </a:p>
          </p:txBody>
        </p:sp>
        <p:sp>
          <p:nvSpPr>
            <p:cNvPr id="47" name="Parentesi quadra aperta 46">
              <a:extLst>
                <a:ext uri="{FF2B5EF4-FFF2-40B4-BE49-F238E27FC236}">
                  <a16:creationId xmlns:a16="http://schemas.microsoft.com/office/drawing/2014/main" id="{99B13A74-E52E-498F-B7BE-8368BC1A7598}"/>
                </a:ext>
              </a:extLst>
            </p:cNvPr>
            <p:cNvSpPr/>
            <p:nvPr/>
          </p:nvSpPr>
          <p:spPr>
            <a:xfrm>
              <a:off x="7395566" y="2031965"/>
              <a:ext cx="45719" cy="611065"/>
            </a:xfrm>
            <a:prstGeom prst="leftBracket">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8" name="Parentesi quadra aperta 47">
              <a:extLst>
                <a:ext uri="{FF2B5EF4-FFF2-40B4-BE49-F238E27FC236}">
                  <a16:creationId xmlns:a16="http://schemas.microsoft.com/office/drawing/2014/main" id="{36E3953F-5C43-4F1E-A822-EBAA736F53A7}"/>
                </a:ext>
              </a:extLst>
            </p:cNvPr>
            <p:cNvSpPr/>
            <p:nvPr/>
          </p:nvSpPr>
          <p:spPr>
            <a:xfrm rot="10800000">
              <a:off x="9922686" y="1991325"/>
              <a:ext cx="45719" cy="611065"/>
            </a:xfrm>
            <a:prstGeom prst="leftBracket">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grpSp>
        <p:nvGrpSpPr>
          <p:cNvPr id="17" name="Gruppo 16">
            <a:extLst>
              <a:ext uri="{FF2B5EF4-FFF2-40B4-BE49-F238E27FC236}">
                <a16:creationId xmlns:a16="http://schemas.microsoft.com/office/drawing/2014/main" id="{062F7313-E65E-45FA-8E75-B3529BFFF335}"/>
              </a:ext>
            </a:extLst>
          </p:cNvPr>
          <p:cNvGrpSpPr/>
          <p:nvPr/>
        </p:nvGrpSpPr>
        <p:grpSpPr>
          <a:xfrm>
            <a:off x="6283938" y="2274936"/>
            <a:ext cx="5581106" cy="698486"/>
            <a:chOff x="6202472" y="3121368"/>
            <a:chExt cx="5581106" cy="698486"/>
          </a:xfrm>
        </p:grpSpPr>
        <p:grpSp>
          <p:nvGrpSpPr>
            <p:cNvPr id="39" name="Gruppo 38">
              <a:extLst>
                <a:ext uri="{FF2B5EF4-FFF2-40B4-BE49-F238E27FC236}">
                  <a16:creationId xmlns:a16="http://schemas.microsoft.com/office/drawing/2014/main" id="{7AF44511-3F38-4D73-B8D4-728327BA4A90}"/>
                </a:ext>
              </a:extLst>
            </p:cNvPr>
            <p:cNvGrpSpPr/>
            <p:nvPr/>
          </p:nvGrpSpPr>
          <p:grpSpPr>
            <a:xfrm>
              <a:off x="6202472" y="3121368"/>
              <a:ext cx="5581106" cy="698486"/>
              <a:chOff x="6145924" y="2946501"/>
              <a:chExt cx="5689460" cy="698486"/>
            </a:xfrm>
          </p:grpSpPr>
          <mc:AlternateContent xmlns:mc="http://schemas.openxmlformats.org/markup-compatibility/2006" xmlns:a14="http://schemas.microsoft.com/office/drawing/2010/main">
            <mc:Choice Requires="a14">
              <p:sp>
                <p:nvSpPr>
                  <p:cNvPr id="40" name="Rettangolo 39">
                    <a:extLst>
                      <a:ext uri="{FF2B5EF4-FFF2-40B4-BE49-F238E27FC236}">
                        <a16:creationId xmlns:a16="http://schemas.microsoft.com/office/drawing/2014/main" id="{44A79321-CB32-4D2B-B906-0AA4196D8196}"/>
                      </a:ext>
                    </a:extLst>
                  </p:cNvPr>
                  <p:cNvSpPr/>
                  <p:nvPr/>
                </p:nvSpPr>
                <p:spPr>
                  <a:xfrm>
                    <a:off x="7121355" y="3026176"/>
                    <a:ext cx="3484462" cy="49629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GB" sz="1400" i="1" smtClean="0">
                                  <a:latin typeface="Cambria Math" panose="02040503050406030204" pitchFamily="18" charset="0"/>
                                </a:rPr>
                              </m:ctrlPr>
                            </m:fPr>
                            <m:num>
                              <m:r>
                                <m:rPr>
                                  <m:sty m:val="p"/>
                                </m:rPr>
                                <a:rPr lang="en-GB" sz="1400">
                                  <a:latin typeface="Cambria Math" panose="02040503050406030204" pitchFamily="18" charset="0"/>
                                </a:rPr>
                                <m:t>C</m:t>
                              </m:r>
                              <m:r>
                                <m:rPr>
                                  <m:sty m:val="p"/>
                                </m:rPr>
                                <a:rPr lang="it-IT" sz="1400" b="0" i="0" smtClean="0">
                                  <a:latin typeface="Cambria Math" panose="02040503050406030204" pitchFamily="18" charset="0"/>
                                </a:rPr>
                                <m:t>i</m:t>
                              </m:r>
                              <m:r>
                                <a:rPr lang="en-GB" sz="1400" i="0">
                                  <a:latin typeface="Cambria Math" panose="02040503050406030204" pitchFamily="18" charset="0"/>
                                </a:rPr>
                                <m:t> </m:t>
                              </m:r>
                              <m:r>
                                <m:rPr>
                                  <m:sty m:val="p"/>
                                </m:rPr>
                                <a:rPr lang="en-GB" sz="1400" i="0">
                                  <a:latin typeface="Cambria Math" panose="02040503050406030204" pitchFamily="18" charset="0"/>
                                </a:rPr>
                                <m:t>x</m:t>
                              </m:r>
                              <m:r>
                                <a:rPr lang="en-GB" sz="1400" i="0">
                                  <a:latin typeface="Cambria Math" panose="02040503050406030204" pitchFamily="18" charset="0"/>
                                </a:rPr>
                                <m:t> </m:t>
                              </m:r>
                              <m:r>
                                <m:rPr>
                                  <m:sty m:val="p"/>
                                </m:rPr>
                                <a:rPr lang="en-GB" sz="1400" i="0">
                                  <a:latin typeface="Cambria Math" panose="02040503050406030204" pitchFamily="18" charset="0"/>
                                </a:rPr>
                                <m:t>SA</m:t>
                              </m:r>
                              <m:r>
                                <a:rPr lang="en-GB" sz="1400" i="0">
                                  <a:latin typeface="Cambria Math" panose="02040503050406030204" pitchFamily="18" charset="0"/>
                                </a:rPr>
                                <m:t> </m:t>
                              </m:r>
                              <m:r>
                                <m:rPr>
                                  <m:sty m:val="p"/>
                                </m:rPr>
                                <a:rPr lang="en-GB" sz="1400" i="0">
                                  <a:latin typeface="Cambria Math" panose="02040503050406030204" pitchFamily="18" charset="0"/>
                                </a:rPr>
                                <m:t>x</m:t>
                              </m:r>
                              <m:r>
                                <a:rPr lang="en-GB" sz="1400" i="0">
                                  <a:latin typeface="Cambria Math" panose="02040503050406030204" pitchFamily="18" charset="0"/>
                                </a:rPr>
                                <m:t> </m:t>
                              </m:r>
                              <m:r>
                                <m:rPr>
                                  <m:sty m:val="p"/>
                                </m:rPr>
                                <a:rPr lang="en-GB" sz="1400" i="0">
                                  <a:latin typeface="Cambria Math" panose="02040503050406030204" pitchFamily="18" charset="0"/>
                                </a:rPr>
                                <m:t>AF</m:t>
                              </m:r>
                              <m:r>
                                <a:rPr lang="en-GB" sz="1400" i="0">
                                  <a:latin typeface="Cambria Math" panose="02040503050406030204" pitchFamily="18" charset="0"/>
                                </a:rPr>
                                <m:t> </m:t>
                              </m:r>
                              <m:r>
                                <m:rPr>
                                  <m:sty m:val="p"/>
                                </m:rPr>
                                <a:rPr lang="en-GB" sz="1400" i="0">
                                  <a:latin typeface="Cambria Math" panose="02040503050406030204" pitchFamily="18" charset="0"/>
                                </a:rPr>
                                <m:t>x</m:t>
                              </m:r>
                              <m:r>
                                <a:rPr lang="en-GB" sz="1400" i="0">
                                  <a:latin typeface="Cambria Math" panose="02040503050406030204" pitchFamily="18" charset="0"/>
                                </a:rPr>
                                <m:t> </m:t>
                              </m:r>
                              <m:r>
                                <m:rPr>
                                  <m:sty m:val="p"/>
                                </m:rPr>
                                <a:rPr lang="en-GB" sz="1400" i="0">
                                  <a:latin typeface="Cambria Math" panose="02040503050406030204" pitchFamily="18" charset="0"/>
                                </a:rPr>
                                <m:t>ABS</m:t>
                              </m:r>
                              <m:r>
                                <a:rPr lang="en-GB" sz="1400" i="0">
                                  <a:latin typeface="Cambria Math" panose="02040503050406030204" pitchFamily="18" charset="0"/>
                                </a:rPr>
                                <m:t> </m:t>
                              </m:r>
                              <m:r>
                                <m:rPr>
                                  <m:sty m:val="p"/>
                                </m:rPr>
                                <a:rPr lang="en-GB" sz="1400" i="0">
                                  <a:latin typeface="Cambria Math" panose="02040503050406030204" pitchFamily="18" charset="0"/>
                                </a:rPr>
                                <m:t>x</m:t>
                              </m:r>
                              <m:r>
                                <a:rPr lang="en-GB" sz="1400" i="0">
                                  <a:latin typeface="Cambria Math" panose="02040503050406030204" pitchFamily="18" charset="0"/>
                                </a:rPr>
                                <m:t> </m:t>
                              </m:r>
                              <m:r>
                                <m:rPr>
                                  <m:sty m:val="p"/>
                                </m:rPr>
                                <a:rPr lang="en-GB" sz="1400" i="0">
                                  <a:latin typeface="Cambria Math" panose="02040503050406030204" pitchFamily="18" charset="0"/>
                                </a:rPr>
                                <m:t>EF</m:t>
                              </m:r>
                              <m:r>
                                <a:rPr lang="en-GB" sz="1400" i="0">
                                  <a:latin typeface="Cambria Math" panose="02040503050406030204" pitchFamily="18" charset="0"/>
                                </a:rPr>
                                <m:t> </m:t>
                              </m:r>
                              <m:r>
                                <m:rPr>
                                  <m:sty m:val="p"/>
                                </m:rPr>
                                <a:rPr lang="en-GB" sz="1400" i="0">
                                  <a:latin typeface="Cambria Math" panose="02040503050406030204" pitchFamily="18" charset="0"/>
                                </a:rPr>
                                <m:t>x</m:t>
                              </m:r>
                              <m:r>
                                <a:rPr lang="en-GB" sz="1400" i="0">
                                  <a:latin typeface="Cambria Math" panose="02040503050406030204" pitchFamily="18" charset="0"/>
                                </a:rPr>
                                <m:t> </m:t>
                              </m:r>
                              <m:r>
                                <m:rPr>
                                  <m:sty m:val="p"/>
                                </m:rPr>
                                <a:rPr lang="en-GB" sz="1400" i="0">
                                  <a:latin typeface="Cambria Math" panose="02040503050406030204" pitchFamily="18" charset="0"/>
                                </a:rPr>
                                <m:t>ED</m:t>
                              </m:r>
                              <m:r>
                                <a:rPr lang="it-IT" sz="1400" b="0" i="0" smtClean="0">
                                  <a:latin typeface="Cambria Math" panose="02040503050406030204" pitchFamily="18" charset="0"/>
                                </a:rPr>
                                <m:t> </m:t>
                              </m:r>
                              <m:r>
                                <a:rPr lang="it-IT" sz="1400" b="0" i="1" smtClean="0">
                                  <a:latin typeface="Cambria Math" panose="02040503050406030204" pitchFamily="18" charset="0"/>
                                </a:rPr>
                                <m:t>𝑥</m:t>
                              </m:r>
                              <m:r>
                                <a:rPr lang="it-IT" sz="1400" b="0" i="1" smtClean="0">
                                  <a:latin typeface="Cambria Math" panose="02040503050406030204" pitchFamily="18" charset="0"/>
                                </a:rPr>
                                <m:t> </m:t>
                              </m:r>
                              <m:r>
                                <a:rPr lang="it-IT" sz="1400" b="0" i="1" smtClean="0">
                                  <a:latin typeface="Cambria Math" panose="02040503050406030204" pitchFamily="18" charset="0"/>
                                </a:rPr>
                                <m:t>𝐶𝐹</m:t>
                              </m:r>
                            </m:num>
                            <m:den>
                              <m:r>
                                <m:rPr>
                                  <m:sty m:val="p"/>
                                </m:rPr>
                                <a:rPr lang="en-GB" sz="1400" i="0">
                                  <a:latin typeface="Cambria Math" panose="02040503050406030204" pitchFamily="18" charset="0"/>
                                </a:rPr>
                                <m:t>BW</m:t>
                              </m:r>
                              <m:r>
                                <a:rPr lang="en-GB" sz="1400" i="0">
                                  <a:latin typeface="Cambria Math" panose="02040503050406030204" pitchFamily="18" charset="0"/>
                                </a:rPr>
                                <m:t> </m:t>
                              </m:r>
                              <m:r>
                                <m:rPr>
                                  <m:sty m:val="p"/>
                                </m:rPr>
                                <a:rPr lang="en-GB" sz="1400" i="0">
                                  <a:latin typeface="Cambria Math" panose="02040503050406030204" pitchFamily="18" charset="0"/>
                                </a:rPr>
                                <m:t>x</m:t>
                              </m:r>
                              <m:r>
                                <a:rPr lang="en-GB" sz="1400" i="0">
                                  <a:latin typeface="Cambria Math" panose="02040503050406030204" pitchFamily="18" charset="0"/>
                                </a:rPr>
                                <m:t> </m:t>
                              </m:r>
                              <m:r>
                                <m:rPr>
                                  <m:sty m:val="p"/>
                                </m:rPr>
                                <a:rPr lang="en-GB" sz="1400" i="0">
                                  <a:latin typeface="Cambria Math" panose="02040503050406030204" pitchFamily="18" charset="0"/>
                                </a:rPr>
                                <m:t>AT</m:t>
                              </m:r>
                            </m:den>
                          </m:f>
                        </m:oMath>
                      </m:oMathPara>
                    </a14:m>
                    <a:endParaRPr lang="en-GB" sz="1400" dirty="0"/>
                  </a:p>
                </p:txBody>
              </p:sp>
            </mc:Choice>
            <mc:Fallback xmlns="">
              <p:sp>
                <p:nvSpPr>
                  <p:cNvPr id="40" name="Rettangolo 39">
                    <a:extLst>
                      <a:ext uri="{FF2B5EF4-FFF2-40B4-BE49-F238E27FC236}">
                        <a16:creationId xmlns:a16="http://schemas.microsoft.com/office/drawing/2014/main" id="{44A79321-CB32-4D2B-B906-0AA4196D8196}"/>
                      </a:ext>
                    </a:extLst>
                  </p:cNvPr>
                  <p:cNvSpPr>
                    <a:spLocks noRot="1" noChangeAspect="1" noMove="1" noResize="1" noEditPoints="1" noAdjustHandles="1" noChangeArrowheads="1" noChangeShapeType="1" noTextEdit="1"/>
                  </p:cNvSpPr>
                  <p:nvPr/>
                </p:nvSpPr>
                <p:spPr>
                  <a:xfrm>
                    <a:off x="7121355" y="3026176"/>
                    <a:ext cx="3484462" cy="496290"/>
                  </a:xfrm>
                  <a:prstGeom prst="rect">
                    <a:avLst/>
                  </a:prstGeom>
                  <a:blipFill>
                    <a:blip r:embed="rId8"/>
                    <a:stretch>
                      <a:fillRect b="-1235"/>
                    </a:stretch>
                  </a:blipFill>
                </p:spPr>
                <p:txBody>
                  <a:bodyPr/>
                  <a:lstStyle/>
                  <a:p>
                    <a:r>
                      <a:rPr lang="en-GB">
                        <a:noFill/>
                      </a:rPr>
                      <a:t> </a:t>
                    </a:r>
                  </a:p>
                </p:txBody>
              </p:sp>
            </mc:Fallback>
          </mc:AlternateContent>
          <p:sp>
            <p:nvSpPr>
              <p:cNvPr id="41" name="Rettangolo 40">
                <a:extLst>
                  <a:ext uri="{FF2B5EF4-FFF2-40B4-BE49-F238E27FC236}">
                    <a16:creationId xmlns:a16="http://schemas.microsoft.com/office/drawing/2014/main" id="{F3855D04-F54C-411E-B2AF-C7ABE3C72DFF}"/>
                  </a:ext>
                </a:extLst>
              </p:cNvPr>
              <p:cNvSpPr/>
              <p:nvPr/>
            </p:nvSpPr>
            <p:spPr>
              <a:xfrm>
                <a:off x="6145924" y="2946501"/>
                <a:ext cx="5689460" cy="698486"/>
              </a:xfrm>
              <a:prstGeom prst="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CasellaDiTesto 41">
                <a:extLst>
                  <a:ext uri="{FF2B5EF4-FFF2-40B4-BE49-F238E27FC236}">
                    <a16:creationId xmlns:a16="http://schemas.microsoft.com/office/drawing/2014/main" id="{C610EA6F-5C61-4025-977B-D38C135E495E}"/>
                  </a:ext>
                </a:extLst>
              </p:cNvPr>
              <p:cNvSpPr txBox="1"/>
              <p:nvPr/>
            </p:nvSpPr>
            <p:spPr>
              <a:xfrm>
                <a:off x="6298702" y="3093995"/>
                <a:ext cx="1204176" cy="369332"/>
              </a:xfrm>
              <a:prstGeom prst="rect">
                <a:avLst/>
              </a:prstGeom>
            </p:spPr>
            <p:txBody>
              <a:bodyPr wrap="none">
                <a:spAutoFit/>
              </a:bodyPr>
              <a:lstStyle>
                <a:defPPr>
                  <a:defRPr lang="en-US"/>
                </a:defPPr>
                <a:lvl1pPr>
                  <a:defRPr i="1">
                    <a:latin typeface="Cambria Math" panose="02040503050406030204" pitchFamily="18" charset="0"/>
                  </a:defRPr>
                </a:lvl1pPr>
              </a:lstStyle>
              <a:p>
                <a:r>
                  <a:rPr lang="it-IT" i="0" dirty="0" err="1"/>
                  <a:t>HQ</a:t>
                </a:r>
                <a:r>
                  <a:rPr lang="it-IT" i="0" baseline="-25000" dirty="0" err="1"/>
                  <a:t>dermal</a:t>
                </a:r>
                <a:r>
                  <a:rPr lang="it-IT" i="0" baseline="-25000" dirty="0"/>
                  <a:t>  </a:t>
                </a:r>
                <a:r>
                  <a:rPr lang="it-IT" i="0" dirty="0"/>
                  <a:t>=</a:t>
                </a:r>
                <a:endParaRPr lang="en-GB" i="0" dirty="0"/>
              </a:p>
            </p:txBody>
          </p:sp>
        </p:grpSp>
        <p:sp>
          <p:nvSpPr>
            <p:cNvPr id="44" name="CasellaDiTesto 43">
              <a:extLst>
                <a:ext uri="{FF2B5EF4-FFF2-40B4-BE49-F238E27FC236}">
                  <a16:creationId xmlns:a16="http://schemas.microsoft.com/office/drawing/2014/main" id="{67945C4C-7561-4BB9-A191-5A49444496C9}"/>
                </a:ext>
              </a:extLst>
            </p:cNvPr>
            <p:cNvSpPr txBox="1"/>
            <p:nvPr/>
          </p:nvSpPr>
          <p:spPr>
            <a:xfrm>
              <a:off x="10347433" y="3276264"/>
              <a:ext cx="1394934" cy="338554"/>
            </a:xfrm>
            <a:prstGeom prst="rect">
              <a:avLst/>
            </a:prstGeom>
            <a:noFill/>
          </p:spPr>
          <p:txBody>
            <a:bodyPr wrap="none" rtlCol="0">
              <a:spAutoFit/>
            </a:bodyPr>
            <a:lstStyle/>
            <a:p>
              <a:r>
                <a:rPr lang="it-IT" sz="1600" dirty="0">
                  <a:latin typeface="Cambria Math" panose="02040503050406030204" pitchFamily="18" charset="0"/>
                  <a:ea typeface="Cambria Math" panose="02040503050406030204" pitchFamily="18" charset="0"/>
                </a:rPr>
                <a:t>/ </a:t>
              </a:r>
              <a:r>
                <a:rPr lang="it-IT" sz="1600" dirty="0" err="1">
                  <a:latin typeface="Cambria Math" panose="02040503050406030204" pitchFamily="18" charset="0"/>
                  <a:ea typeface="Cambria Math" panose="02040503050406030204" pitchFamily="18" charset="0"/>
                </a:rPr>
                <a:t>RfD</a:t>
              </a:r>
              <a:r>
                <a:rPr lang="it-IT" sz="1600" dirty="0">
                  <a:latin typeface="Cambria Math" panose="02040503050406030204" pitchFamily="18" charset="0"/>
                  <a:ea typeface="Cambria Math" panose="02040503050406030204" pitchFamily="18" charset="0"/>
                </a:rPr>
                <a:t> x GIABS</a:t>
              </a:r>
              <a:endParaRPr lang="en-GB" sz="1600" dirty="0">
                <a:latin typeface="Cambria Math" panose="02040503050406030204" pitchFamily="18" charset="0"/>
                <a:ea typeface="Cambria Math" panose="02040503050406030204" pitchFamily="18" charset="0"/>
              </a:endParaRPr>
            </a:p>
          </p:txBody>
        </p:sp>
        <p:sp>
          <p:nvSpPr>
            <p:cNvPr id="49" name="Parentesi quadra aperta 48">
              <a:extLst>
                <a:ext uri="{FF2B5EF4-FFF2-40B4-BE49-F238E27FC236}">
                  <a16:creationId xmlns:a16="http://schemas.microsoft.com/office/drawing/2014/main" id="{E5650441-3B80-4DB9-9995-15C546B8C631}"/>
                </a:ext>
              </a:extLst>
            </p:cNvPr>
            <p:cNvSpPr/>
            <p:nvPr/>
          </p:nvSpPr>
          <p:spPr>
            <a:xfrm>
              <a:off x="7515336" y="3150534"/>
              <a:ext cx="45719" cy="611065"/>
            </a:xfrm>
            <a:prstGeom prst="leftBracket">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50" name="Parentesi quadra aperta 49">
              <a:extLst>
                <a:ext uri="{FF2B5EF4-FFF2-40B4-BE49-F238E27FC236}">
                  <a16:creationId xmlns:a16="http://schemas.microsoft.com/office/drawing/2014/main" id="{184F4518-3EAE-408D-8E0D-0F229C931957}"/>
                </a:ext>
              </a:extLst>
            </p:cNvPr>
            <p:cNvSpPr/>
            <p:nvPr/>
          </p:nvSpPr>
          <p:spPr>
            <a:xfrm rot="10800000">
              <a:off x="10245267" y="3150533"/>
              <a:ext cx="45719" cy="611065"/>
            </a:xfrm>
            <a:prstGeom prst="leftBracket">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sp>
        <p:nvSpPr>
          <p:cNvPr id="52" name="Rettangolo 51">
            <a:extLst>
              <a:ext uri="{FF2B5EF4-FFF2-40B4-BE49-F238E27FC236}">
                <a16:creationId xmlns:a16="http://schemas.microsoft.com/office/drawing/2014/main" id="{AF0A3026-2E5A-436B-BD34-C6AA3D3536D4}"/>
              </a:ext>
            </a:extLst>
          </p:cNvPr>
          <p:cNvSpPr/>
          <p:nvPr/>
        </p:nvSpPr>
        <p:spPr>
          <a:xfrm>
            <a:off x="447062" y="4011523"/>
            <a:ext cx="6096000" cy="2246769"/>
          </a:xfrm>
          <a:prstGeom prst="rect">
            <a:avLst/>
          </a:prstGeom>
        </p:spPr>
        <p:txBody>
          <a:bodyPr>
            <a:spAutoFit/>
          </a:bodyPr>
          <a:lstStyle/>
          <a:p>
            <a:r>
              <a:rPr lang="en-GB" sz="1400" b="1" dirty="0">
                <a:latin typeface="Cambria Math" panose="02040503050406030204" pitchFamily="18" charset="0"/>
                <a:ea typeface="Cambria Math" panose="02040503050406030204" pitchFamily="18" charset="0"/>
              </a:rPr>
              <a:t>Ci</a:t>
            </a:r>
            <a:r>
              <a:rPr lang="en-GB" sz="1400" dirty="0">
                <a:latin typeface="Cambria Math" panose="02040503050406030204" pitchFamily="18" charset="0"/>
                <a:ea typeface="Cambria Math" panose="02040503050406030204" pitchFamily="18" charset="0"/>
              </a:rPr>
              <a:t>	  Ci is the contaminant concentration for each compound in PM 	   (µg/m</a:t>
            </a:r>
            <a:r>
              <a:rPr lang="en-GB" sz="1400" baseline="30000" dirty="0">
                <a:latin typeface="Cambria Math" panose="02040503050406030204" pitchFamily="18" charset="0"/>
                <a:ea typeface="Cambria Math" panose="02040503050406030204" pitchFamily="18" charset="0"/>
              </a:rPr>
              <a:t>3</a:t>
            </a:r>
            <a:r>
              <a:rPr lang="en-GB" sz="1400" dirty="0">
                <a:latin typeface="Cambria Math" panose="02040503050406030204" pitchFamily="18" charset="0"/>
                <a:ea typeface="Cambria Math" panose="02040503050406030204" pitchFamily="18" charset="0"/>
              </a:rPr>
              <a:t>) and in settled dust (µg/g), </a:t>
            </a:r>
          </a:p>
          <a:p>
            <a:r>
              <a:rPr lang="en-GB" sz="1400" b="1" dirty="0" err="1">
                <a:latin typeface="Cambria Math" panose="02040503050406030204" pitchFamily="18" charset="0"/>
                <a:ea typeface="Cambria Math" panose="02040503050406030204" pitchFamily="18" charset="0"/>
              </a:rPr>
              <a:t>IngR</a:t>
            </a:r>
            <a:r>
              <a:rPr lang="en-GB" sz="1400" b="1" dirty="0">
                <a:latin typeface="Cambria Math" panose="02040503050406030204" pitchFamily="18" charset="0"/>
                <a:ea typeface="Cambria Math" panose="02040503050406030204" pitchFamily="18" charset="0"/>
              </a:rPr>
              <a:t>    	   </a:t>
            </a:r>
            <a:r>
              <a:rPr lang="en-GB" sz="1400" dirty="0">
                <a:latin typeface="Cambria Math" panose="02040503050406030204" pitchFamily="18" charset="0"/>
                <a:ea typeface="Cambria Math" panose="02040503050406030204" pitchFamily="18" charset="0"/>
              </a:rPr>
              <a:t>Ingestion rate (mg/day)</a:t>
            </a:r>
          </a:p>
          <a:p>
            <a:r>
              <a:rPr lang="en-GB" sz="1400" b="1" dirty="0">
                <a:latin typeface="Cambria Math" panose="02040503050406030204" pitchFamily="18" charset="0"/>
                <a:ea typeface="Cambria Math" panose="02040503050406030204" pitchFamily="18" charset="0"/>
              </a:rPr>
              <a:t>EF </a:t>
            </a:r>
            <a:r>
              <a:rPr lang="en-GB" sz="1400" dirty="0">
                <a:latin typeface="Cambria Math" panose="02040503050406030204" pitchFamily="18" charset="0"/>
                <a:ea typeface="Cambria Math" panose="02040503050406030204" pitchFamily="18" charset="0"/>
              </a:rPr>
              <a:t>	   Exposure frequency (days/year)</a:t>
            </a:r>
          </a:p>
          <a:p>
            <a:r>
              <a:rPr lang="en-GB" sz="1400" b="1" dirty="0">
                <a:latin typeface="Cambria Math" panose="02040503050406030204" pitchFamily="18" charset="0"/>
                <a:ea typeface="Cambria Math" panose="02040503050406030204" pitchFamily="18" charset="0"/>
              </a:rPr>
              <a:t>ED </a:t>
            </a:r>
            <a:r>
              <a:rPr lang="en-GB" sz="1400" dirty="0">
                <a:latin typeface="Cambria Math" panose="02040503050406030204" pitchFamily="18" charset="0"/>
                <a:ea typeface="Cambria Math" panose="02040503050406030204" pitchFamily="18" charset="0"/>
              </a:rPr>
              <a:t>	   Exposure duration (years)</a:t>
            </a:r>
          </a:p>
          <a:p>
            <a:r>
              <a:rPr lang="en-GB" sz="1400" b="1" dirty="0">
                <a:latin typeface="Cambria Math" panose="02040503050406030204" pitchFamily="18" charset="0"/>
                <a:ea typeface="Cambria Math" panose="02040503050406030204" pitchFamily="18" charset="0"/>
              </a:rPr>
              <a:t>BW</a:t>
            </a:r>
            <a:r>
              <a:rPr lang="en-GB" sz="1400" dirty="0">
                <a:latin typeface="Cambria Math" panose="02040503050406030204" pitchFamily="18" charset="0"/>
                <a:ea typeface="Cambria Math" panose="02040503050406030204" pitchFamily="18" charset="0"/>
              </a:rPr>
              <a:t> 	   Average body weight (kg)</a:t>
            </a:r>
          </a:p>
          <a:p>
            <a:r>
              <a:rPr lang="en-GB" sz="1400" b="1" dirty="0">
                <a:latin typeface="Cambria Math" panose="02040503050406030204" pitchFamily="18" charset="0"/>
                <a:ea typeface="Cambria Math" panose="02040503050406030204" pitchFamily="18" charset="0"/>
              </a:rPr>
              <a:t>AT </a:t>
            </a:r>
            <a:r>
              <a:rPr lang="en-GB" sz="1400" dirty="0">
                <a:latin typeface="Cambria Math" panose="02040503050406030204" pitchFamily="18" charset="0"/>
                <a:ea typeface="Cambria Math" panose="02040503050406030204" pitchFamily="18" charset="0"/>
              </a:rPr>
              <a:t>	   Averaging time (days or hours*)</a:t>
            </a:r>
          </a:p>
          <a:p>
            <a:r>
              <a:rPr lang="en-GB" sz="1400" b="1" dirty="0">
                <a:latin typeface="Cambria Math" panose="02040503050406030204" pitchFamily="18" charset="0"/>
                <a:ea typeface="Cambria Math" panose="02040503050406030204" pitchFamily="18" charset="0"/>
              </a:rPr>
              <a:t>CF</a:t>
            </a:r>
            <a:r>
              <a:rPr lang="en-GB" sz="1400" dirty="0">
                <a:latin typeface="Cambria Math" panose="02040503050406030204" pitchFamily="18" charset="0"/>
                <a:ea typeface="Cambria Math" panose="02040503050406030204" pitchFamily="18" charset="0"/>
              </a:rPr>
              <a:t>	   Conversion factor (kg/mg)</a:t>
            </a:r>
          </a:p>
          <a:p>
            <a:r>
              <a:rPr lang="en-GB" sz="1400" b="1" dirty="0">
                <a:latin typeface="Cambria Math" panose="02040503050406030204" pitchFamily="18" charset="0"/>
                <a:ea typeface="Cambria Math" panose="02040503050406030204" pitchFamily="18" charset="0"/>
              </a:rPr>
              <a:t>SFO</a:t>
            </a:r>
            <a:r>
              <a:rPr lang="en-GB" sz="1400" dirty="0">
                <a:latin typeface="Cambria Math" panose="02040503050406030204" pitchFamily="18" charset="0"/>
                <a:ea typeface="Cambria Math" panose="02040503050406030204" pitchFamily="18" charset="0"/>
              </a:rPr>
              <a:t> 	   Oral slope factor (mg/kg/day)</a:t>
            </a:r>
            <a:r>
              <a:rPr lang="en-GB" sz="1400" baseline="30000" dirty="0">
                <a:latin typeface="Cambria Math" panose="02040503050406030204" pitchFamily="18" charset="0"/>
                <a:ea typeface="Cambria Math" panose="02040503050406030204" pitchFamily="18" charset="0"/>
              </a:rPr>
              <a:t>−1 </a:t>
            </a:r>
          </a:p>
          <a:p>
            <a:r>
              <a:rPr lang="en-GB" sz="1400" b="1" dirty="0">
                <a:latin typeface="Cambria Math" panose="02040503050406030204" pitchFamily="18" charset="0"/>
                <a:ea typeface="Cambria Math" panose="02040503050406030204" pitchFamily="18" charset="0"/>
              </a:rPr>
              <a:t>SA </a:t>
            </a:r>
            <a:r>
              <a:rPr lang="en-GB" sz="1400" dirty="0">
                <a:latin typeface="Cambria Math" panose="02040503050406030204" pitchFamily="18" charset="0"/>
                <a:ea typeface="Cambria Math" panose="02040503050406030204" pitchFamily="18" charset="0"/>
              </a:rPr>
              <a:t>	   Surface area of the skin that contacts soil (cm</a:t>
            </a:r>
            <a:r>
              <a:rPr lang="en-GB" sz="1400" baseline="30000" dirty="0">
                <a:latin typeface="Cambria Math" panose="02040503050406030204" pitchFamily="18" charset="0"/>
                <a:ea typeface="Cambria Math" panose="02040503050406030204" pitchFamily="18" charset="0"/>
              </a:rPr>
              <a:t>2</a:t>
            </a:r>
            <a:r>
              <a:rPr lang="en-GB" sz="1400" dirty="0">
                <a:latin typeface="Cambria Math" panose="02040503050406030204" pitchFamily="18" charset="0"/>
                <a:ea typeface="Cambria Math" panose="02040503050406030204" pitchFamily="18" charset="0"/>
              </a:rPr>
              <a:t>/day)</a:t>
            </a:r>
          </a:p>
        </p:txBody>
      </p:sp>
      <p:sp>
        <p:nvSpPr>
          <p:cNvPr id="53" name="Rettangolo 52">
            <a:extLst>
              <a:ext uri="{FF2B5EF4-FFF2-40B4-BE49-F238E27FC236}">
                <a16:creationId xmlns:a16="http://schemas.microsoft.com/office/drawing/2014/main" id="{7EAF3124-9307-4E8A-95EB-20CC3FEE5421}"/>
              </a:ext>
            </a:extLst>
          </p:cNvPr>
          <p:cNvSpPr/>
          <p:nvPr/>
        </p:nvSpPr>
        <p:spPr>
          <a:xfrm>
            <a:off x="6603451" y="4091689"/>
            <a:ext cx="6096000" cy="1600438"/>
          </a:xfrm>
          <a:prstGeom prst="rect">
            <a:avLst/>
          </a:prstGeom>
        </p:spPr>
        <p:txBody>
          <a:bodyPr>
            <a:spAutoFit/>
          </a:bodyPr>
          <a:lstStyle/>
          <a:p>
            <a:r>
              <a:rPr lang="en-GB" sz="1400" b="1" dirty="0">
                <a:latin typeface="Cambria Math" panose="02040503050406030204" pitchFamily="18" charset="0"/>
                <a:ea typeface="Cambria Math" panose="02040503050406030204" pitchFamily="18" charset="0"/>
              </a:rPr>
              <a:t>AF</a:t>
            </a:r>
            <a:r>
              <a:rPr lang="en-GB" sz="1400" dirty="0">
                <a:latin typeface="Cambria Math" panose="02040503050406030204" pitchFamily="18" charset="0"/>
                <a:ea typeface="Cambria Math" panose="02040503050406030204" pitchFamily="18" charset="0"/>
              </a:rPr>
              <a:t> 	Skin adherence factor for soil (mg/cm</a:t>
            </a:r>
            <a:r>
              <a:rPr lang="en-GB" sz="1400" baseline="30000" dirty="0">
                <a:latin typeface="Cambria Math" panose="02040503050406030204" pitchFamily="18" charset="0"/>
                <a:ea typeface="Cambria Math" panose="02040503050406030204" pitchFamily="18" charset="0"/>
              </a:rPr>
              <a:t>2</a:t>
            </a:r>
            <a:r>
              <a:rPr lang="en-GB" sz="1400" dirty="0">
                <a:latin typeface="Cambria Math" panose="02040503050406030204" pitchFamily="18" charset="0"/>
                <a:ea typeface="Cambria Math" panose="02040503050406030204" pitchFamily="18" charset="0"/>
              </a:rPr>
              <a:t>) </a:t>
            </a:r>
          </a:p>
          <a:p>
            <a:r>
              <a:rPr lang="en-GB" sz="1400" b="1" dirty="0">
                <a:latin typeface="Cambria Math" panose="02040503050406030204" pitchFamily="18" charset="0"/>
                <a:ea typeface="Cambria Math" panose="02040503050406030204" pitchFamily="18" charset="0"/>
              </a:rPr>
              <a:t>ABS</a:t>
            </a:r>
            <a:r>
              <a:rPr lang="en-GB" sz="1400" dirty="0">
                <a:latin typeface="Cambria Math" panose="02040503050406030204" pitchFamily="18" charset="0"/>
                <a:ea typeface="Cambria Math" panose="02040503050406030204" pitchFamily="18" charset="0"/>
              </a:rPr>
              <a:t> 	Dermal absorption factor (dimensionless)</a:t>
            </a:r>
          </a:p>
          <a:p>
            <a:r>
              <a:rPr lang="en-GB" sz="1400" b="1" dirty="0">
                <a:latin typeface="Cambria Math" panose="02040503050406030204" pitchFamily="18" charset="0"/>
                <a:ea typeface="Cambria Math" panose="02040503050406030204" pitchFamily="18" charset="0"/>
              </a:rPr>
              <a:t>GIABS	</a:t>
            </a:r>
            <a:r>
              <a:rPr lang="en-GB" sz="1400" dirty="0">
                <a:latin typeface="Cambria Math" panose="02040503050406030204" pitchFamily="18" charset="0"/>
                <a:ea typeface="Cambria Math" panose="02040503050406030204" pitchFamily="18" charset="0"/>
              </a:rPr>
              <a:t>Gastrointestinal absorption factor (dimensionless)</a:t>
            </a:r>
          </a:p>
          <a:p>
            <a:r>
              <a:rPr lang="en-GB" sz="1400" b="1" dirty="0">
                <a:latin typeface="Cambria Math" panose="02040503050406030204" pitchFamily="18" charset="0"/>
                <a:ea typeface="Cambria Math" panose="02040503050406030204" pitchFamily="18" charset="0"/>
              </a:rPr>
              <a:t>ET	</a:t>
            </a:r>
            <a:r>
              <a:rPr lang="en-GB" sz="1400" dirty="0">
                <a:latin typeface="Cambria Math" panose="02040503050406030204" pitchFamily="18" charset="0"/>
                <a:ea typeface="Cambria Math" panose="02040503050406030204" pitchFamily="18" charset="0"/>
              </a:rPr>
              <a:t>Daily exposure time (8 h/d)</a:t>
            </a:r>
          </a:p>
          <a:p>
            <a:r>
              <a:rPr lang="en-GB" sz="1400" b="1" dirty="0">
                <a:latin typeface="Cambria Math" panose="02040503050406030204" pitchFamily="18" charset="0"/>
                <a:ea typeface="Cambria Math" panose="02040503050406030204" pitchFamily="18" charset="0"/>
              </a:rPr>
              <a:t>IUR	</a:t>
            </a:r>
            <a:r>
              <a:rPr lang="en-GB" sz="1400" dirty="0">
                <a:latin typeface="Cambria Math" panose="02040503050406030204" pitchFamily="18" charset="0"/>
                <a:ea typeface="Cambria Math" panose="02040503050406030204" pitchFamily="18" charset="0"/>
              </a:rPr>
              <a:t>Inhalation unit risk (mg/m</a:t>
            </a:r>
            <a:r>
              <a:rPr lang="en-GB" sz="1400" baseline="30000" dirty="0">
                <a:latin typeface="Cambria Math" panose="02040503050406030204" pitchFamily="18" charset="0"/>
                <a:ea typeface="Cambria Math" panose="02040503050406030204" pitchFamily="18" charset="0"/>
              </a:rPr>
              <a:t>3</a:t>
            </a:r>
            <a:r>
              <a:rPr lang="en-GB" sz="1400" dirty="0">
                <a:latin typeface="Cambria Math" panose="02040503050406030204" pitchFamily="18" charset="0"/>
                <a:ea typeface="Cambria Math" panose="02040503050406030204" pitchFamily="18" charset="0"/>
              </a:rPr>
              <a:t>)</a:t>
            </a:r>
            <a:r>
              <a:rPr lang="en-GB" sz="1400" baseline="30000" dirty="0">
                <a:latin typeface="Cambria Math" panose="02040503050406030204" pitchFamily="18" charset="0"/>
                <a:ea typeface="Cambria Math" panose="02040503050406030204" pitchFamily="18" charset="0"/>
              </a:rPr>
              <a:t>−1</a:t>
            </a:r>
          </a:p>
          <a:p>
            <a:r>
              <a:rPr lang="it-IT" sz="1400" b="1" dirty="0" err="1">
                <a:latin typeface="Cambria Math" panose="02040503050406030204" pitchFamily="18" charset="0"/>
                <a:ea typeface="Cambria Math" panose="02040503050406030204" pitchFamily="18" charset="0"/>
              </a:rPr>
              <a:t>RfC</a:t>
            </a:r>
            <a:r>
              <a:rPr lang="it-IT" sz="1400" b="1" dirty="0">
                <a:latin typeface="Cambria Math" panose="02040503050406030204" pitchFamily="18" charset="0"/>
                <a:ea typeface="Cambria Math" panose="02040503050406030204" pitchFamily="18" charset="0"/>
              </a:rPr>
              <a:t>	</a:t>
            </a:r>
            <a:r>
              <a:rPr lang="en-GB" sz="1400" dirty="0">
                <a:latin typeface="Cambria Math" panose="02040503050406030204" pitchFamily="18" charset="0"/>
                <a:ea typeface="Cambria Math" panose="02040503050406030204" pitchFamily="18" charset="0"/>
              </a:rPr>
              <a:t>Reference dose for inhalation (mg/m</a:t>
            </a:r>
            <a:r>
              <a:rPr lang="en-GB" sz="1400" baseline="30000" dirty="0">
                <a:latin typeface="Cambria Math" panose="02040503050406030204" pitchFamily="18" charset="0"/>
                <a:ea typeface="Cambria Math" panose="02040503050406030204" pitchFamily="18" charset="0"/>
              </a:rPr>
              <a:t>3</a:t>
            </a:r>
            <a:r>
              <a:rPr lang="en-GB" sz="1400" dirty="0">
                <a:latin typeface="Cambria Math" panose="02040503050406030204" pitchFamily="18" charset="0"/>
                <a:ea typeface="Cambria Math" panose="02040503050406030204" pitchFamily="18" charset="0"/>
              </a:rPr>
              <a:t>)</a:t>
            </a:r>
            <a:endParaRPr lang="it-IT" sz="1400" dirty="0">
              <a:latin typeface="Cambria Math" panose="02040503050406030204" pitchFamily="18" charset="0"/>
              <a:ea typeface="Cambria Math" panose="02040503050406030204" pitchFamily="18" charset="0"/>
            </a:endParaRPr>
          </a:p>
          <a:p>
            <a:r>
              <a:rPr lang="it-IT" sz="1400" b="1" dirty="0" err="1">
                <a:latin typeface="Cambria Math" panose="02040503050406030204" pitchFamily="18" charset="0"/>
                <a:ea typeface="Cambria Math" panose="02040503050406030204" pitchFamily="18" charset="0"/>
              </a:rPr>
              <a:t>RfD</a:t>
            </a:r>
            <a:r>
              <a:rPr lang="it-IT" sz="1400" b="1" dirty="0">
                <a:latin typeface="Cambria Math" panose="02040503050406030204" pitchFamily="18" charset="0"/>
                <a:ea typeface="Cambria Math" panose="02040503050406030204" pitchFamily="18" charset="0"/>
              </a:rPr>
              <a:t>	</a:t>
            </a:r>
            <a:r>
              <a:rPr lang="en-GB" sz="1400" dirty="0">
                <a:latin typeface="Cambria Math" panose="02040503050406030204" pitchFamily="18" charset="0"/>
                <a:ea typeface="Cambria Math" panose="02040503050406030204" pitchFamily="18" charset="0"/>
              </a:rPr>
              <a:t>Reference dose for ingestion/dermal contact </a:t>
            </a:r>
          </a:p>
        </p:txBody>
      </p:sp>
    </p:spTree>
    <p:extLst>
      <p:ext uri="{BB962C8B-B14F-4D97-AF65-F5344CB8AC3E}">
        <p14:creationId xmlns:p14="http://schemas.microsoft.com/office/powerpoint/2010/main" val="3702651286"/>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105</TotalTime>
  <Words>843</Words>
  <Application>Microsoft Office PowerPoint</Application>
  <PresentationFormat>Widescreen</PresentationFormat>
  <Paragraphs>139</Paragraphs>
  <Slides>11</Slides>
  <Notes>2</Notes>
  <HiddenSlides>0</HiddenSlides>
  <MMClips>0</MMClips>
  <ScaleCrop>false</ScaleCrop>
  <HeadingPairs>
    <vt:vector size="6" baseType="variant">
      <vt:variant>
        <vt:lpstr>Caratteri utilizzati</vt:lpstr>
      </vt:variant>
      <vt:variant>
        <vt:i4>8</vt:i4>
      </vt:variant>
      <vt:variant>
        <vt:lpstr>Tema</vt:lpstr>
      </vt:variant>
      <vt:variant>
        <vt:i4>1</vt:i4>
      </vt:variant>
      <vt:variant>
        <vt:lpstr>Titoli diapositive</vt:lpstr>
      </vt:variant>
      <vt:variant>
        <vt:i4>11</vt:i4>
      </vt:variant>
    </vt:vector>
  </HeadingPairs>
  <TitlesOfParts>
    <vt:vector size="20" baseType="lpstr">
      <vt:lpstr>AdvTTe4ceb08d</vt:lpstr>
      <vt:lpstr>Arial</vt:lpstr>
      <vt:lpstr>Calibri</vt:lpstr>
      <vt:lpstr>Calibri </vt:lpstr>
      <vt:lpstr>Calibri Light</vt:lpstr>
      <vt:lpstr>Cambria Math</vt:lpstr>
      <vt:lpstr>Palatino Linotype</vt:lpstr>
      <vt:lpstr>Wingdings</vt:lpstr>
      <vt:lpstr>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giulia simonetti</dc:creator>
  <cp:lastModifiedBy>giulia simonetti</cp:lastModifiedBy>
  <cp:revision>44</cp:revision>
  <dcterms:created xsi:type="dcterms:W3CDTF">2022-06-15T07:56:27Z</dcterms:created>
  <dcterms:modified xsi:type="dcterms:W3CDTF">2022-06-15T09:41:58Z</dcterms:modified>
</cp:coreProperties>
</file>