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410" r:id="rId3"/>
    <p:sldId id="411" r:id="rId4"/>
    <p:sldId id="257" r:id="rId5"/>
    <p:sldId id="406" r:id="rId6"/>
    <p:sldId id="261" r:id="rId7"/>
    <p:sldId id="407" r:id="rId8"/>
    <p:sldId id="262" r:id="rId9"/>
    <p:sldId id="270" r:id="rId10"/>
    <p:sldId id="267" r:id="rId11"/>
    <p:sldId id="403" r:id="rId12"/>
    <p:sldId id="271" r:id="rId13"/>
    <p:sldId id="272" r:id="rId14"/>
    <p:sldId id="274" r:id="rId15"/>
    <p:sldId id="300" r:id="rId16"/>
    <p:sldId id="301" r:id="rId17"/>
    <p:sldId id="409" r:id="rId18"/>
    <p:sldId id="402" r:id="rId19"/>
    <p:sldId id="400" r:id="rId20"/>
    <p:sldId id="404" r:id="rId21"/>
    <p:sldId id="273" r:id="rId22"/>
    <p:sldId id="414" r:id="rId23"/>
    <p:sldId id="412" r:id="rId24"/>
    <p:sldId id="413" r:id="rId25"/>
    <p:sldId id="263" r:id="rId26"/>
    <p:sldId id="268" r:id="rId27"/>
    <p:sldId id="2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1788"/>
  </p:normalViewPr>
  <p:slideViewPr>
    <p:cSldViewPr snapToGrid="0" snapToObjects="1" showGuides="1">
      <p:cViewPr varScale="1">
        <p:scale>
          <a:sx n="62" d="100"/>
          <a:sy n="62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ABEE2-A7CE-B34F-8387-AB3B72CC10D3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709EF-2A11-C34E-8C62-2ABB14A4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5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09EF-2A11-C34E-8C62-2ABB14A427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92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09EF-2A11-C34E-8C62-2ABB14A427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05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09EF-2A11-C34E-8C62-2ABB14A427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18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09EF-2A11-C34E-8C62-2ABB14A427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84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09EF-2A11-C34E-8C62-2ABB14A427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83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09EF-2A11-C34E-8C62-2ABB14A427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4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09EF-2A11-C34E-8C62-2ABB14A427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8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08FBB-E9AD-0B4E-847A-5B9C163E9B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5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09EF-2A11-C34E-8C62-2ABB14A427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56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09EF-2A11-C34E-8C62-2ABB14A427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27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09EF-2A11-C34E-8C62-2ABB14A427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35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09EF-2A11-C34E-8C62-2ABB14A427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38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09EF-2A11-C34E-8C62-2ABB14A427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03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709EF-2A11-C34E-8C62-2ABB14A427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037C-5CF4-0549-2DA3-159B6FCED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90E1F-421F-83B3-91D0-D28616016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40EAB-E7C4-3CC8-A7AC-F4F31AEA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A52E-67E4-E740-98AD-E2170AC5601B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D07C0-DE45-3D38-8794-FDE44477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6DFD7-B96C-6FF1-4EFE-C1415E2A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5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9A1E-3C9D-3556-ACBD-EE181EF3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685E3-B605-3E39-8782-5F65F82CC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A5897-1FD0-FABF-4C3B-9B199C95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17AA-E44C-864B-B74E-D30A748FCF3C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A686F-498C-72A3-A92B-474AA264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91D47-E1A6-429D-F8AF-44783BDA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4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14A4A-FEEA-552A-A074-A04ADF581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DAEE1-CC08-48C7-A620-74CE75F51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1036F-A8F8-5363-13E9-CA88256E3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9938-C8E0-F34C-9201-AB1B3B8E6F4B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49801-F863-7DBF-0EAE-18718088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1D42F-982C-110C-65B5-202B5845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3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87BB-C0B4-3911-B511-D772E142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FB982-6D2D-0F95-4ECD-ACA589804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C5353-E955-AC4F-2440-4C8C1F690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1A53-0528-F142-830A-0576BE1EB766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51B89-9055-1CB9-67F1-CBB9C207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4C38D-67D9-7419-DE13-D7A67B8B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3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C693-5E1E-2DC6-CEC8-60C45441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0165C-0988-D6A5-06FB-8CC086C46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8B889-1ED4-A9E2-0985-FC46E821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C90F-F861-8041-B728-7E652004568D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6ADB2-39D2-E2CA-2323-4AD52AEB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00976-C3A8-257E-6E4E-23727648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7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6C4F-D43B-2F30-3E56-C11E418D7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559C6-0896-B581-7572-1D1FF47E0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86BFC-120F-67D8-EC38-D9051D19D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31579-454D-D267-CAC6-A508469E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2CED-C97C-394A-BC39-3BFA41ABC56B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0FC15-7BD9-E519-BEFD-CAD18D97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B76AC-C881-3975-5285-85C0E232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0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5A69-5C72-2C2C-F096-79A9A102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D8DD2-4336-5F92-9EB7-99E8FEF5E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EE17E-10AE-C6A9-20EE-D0C287158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D0EC6-462B-D32C-A9CC-936696267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FC6ED1-A5C7-3F98-E386-7F748F5C2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7052A-418C-DCEF-5229-27EDD96A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4D6A-2D90-2148-8BBC-D3D11AA37E8E}" type="datetime1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B1271B-4B15-BF51-E24D-96A17DD0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A7A1CB-66F4-B0BE-63C2-30A4BCC2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5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B582-39E3-1BC7-CBF5-D4BA9763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D9498-AD5C-EB00-D374-FBBB84A7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5AA0-EF31-B24B-899D-9E643BE471DF}" type="datetime1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5225D-0276-0709-ADF4-9FF3690A8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05226-8973-45F1-F47C-A166330F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0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94B383-6C6B-6230-B85F-34ADC7A6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7DF0-C2ED-8D4B-8290-A255BCF8A110}" type="datetime1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A8377-8867-EB40-37C3-456801D6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F0987-BF87-9FD9-3AF9-74CB7C26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8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F545-53C8-9A7A-50D3-F16511E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8C25B-F84B-032E-FE48-BE1C5004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902D9-AA89-E752-4CAE-813E13A39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C4467-9ED6-8172-DD1E-7725CC7D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4E432-A7AD-C349-91C2-BB234840AEAB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46A71-9368-5507-5191-5B3E6BEB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CD725-36BB-3332-C7EB-7570B61F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2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513D8-B94D-CFD4-24DB-C1D9E82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59E26C-C08E-AC04-D260-04DD6F64EF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22DCA-8FA4-FC97-85B4-9702C20B2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7AB22-9B91-1904-311F-F79C5DC8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DA05-99BE-994F-9935-4B0B5C4352B3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CC12F-0EBA-294E-BF3B-64CD5981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C7187-4824-C992-A299-763D1CC2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E0BB76-000B-36B9-5EA5-8DE7FD23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9FDF-22FD-133E-27B9-7F9800272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6CE40-5ABC-B052-DC96-1312BC7DD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DB9A-FA94-6349-B5E6-85557C0CDD01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DC002-9F3C-30E7-5ABA-7BE1A01E2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3023E-921B-6A84-A4FA-D807AEBC5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156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1B4C9-1704-0F43-B0D0-BE2EA6A8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5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F0F3-9643-7F3F-43BA-DA035A8CB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115" y="1214438"/>
            <a:ext cx="11017770" cy="2387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Estimations of CO and NO</a:t>
            </a:r>
            <a:r>
              <a:rPr lang="en-US" sz="4000" b="1" baseline="-25000" dirty="0">
                <a:solidFill>
                  <a:srgbClr val="7030A0"/>
                </a:solidFill>
              </a:rPr>
              <a:t>2</a:t>
            </a:r>
            <a:r>
              <a:rPr lang="en-US" sz="4000" b="1" dirty="0">
                <a:solidFill>
                  <a:srgbClr val="7030A0"/>
                </a:solidFill>
              </a:rPr>
              <a:t> emissions and the fire combustion efficiency for fire activities over CONUS using </a:t>
            </a:r>
            <a:r>
              <a:rPr lang="en-US" sz="4000" b="1" dirty="0" err="1">
                <a:solidFill>
                  <a:srgbClr val="7030A0"/>
                </a:solidFill>
              </a:rPr>
              <a:t>TROPOspheric</a:t>
            </a:r>
            <a:r>
              <a:rPr lang="en-US" sz="4000" b="1" dirty="0">
                <a:solidFill>
                  <a:srgbClr val="7030A0"/>
                </a:solidFill>
              </a:rPr>
              <a:t> Monitoring Instrument (TROPOMI) measurements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6E1AB-BF94-B506-26F1-064AF981D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5532"/>
            <a:ext cx="9144000" cy="2274106"/>
          </a:xfrm>
        </p:spPr>
        <p:txBody>
          <a:bodyPr>
            <a:normAutofit/>
          </a:bodyPr>
          <a:lstStyle/>
          <a:p>
            <a:r>
              <a:rPr lang="en-US" b="1" dirty="0"/>
              <a:t>Wei-Ting Hung</a:t>
            </a:r>
            <a:r>
              <a:rPr lang="en-US" b="1" baseline="30000" dirty="0"/>
              <a:t>1,2,*</a:t>
            </a:r>
            <a:r>
              <a:rPr lang="en-US" b="1" dirty="0"/>
              <a:t>, Barry Baker</a:t>
            </a:r>
            <a:r>
              <a:rPr lang="en-US" b="1" baseline="30000" dirty="0"/>
              <a:t>1</a:t>
            </a:r>
            <a:r>
              <a:rPr lang="en-US" b="1" dirty="0"/>
              <a:t>, Patrick Campbell</a:t>
            </a:r>
            <a:r>
              <a:rPr lang="en-US" b="1" baseline="30000" dirty="0"/>
              <a:t>1,2</a:t>
            </a:r>
            <a:r>
              <a:rPr lang="en-US" b="1" dirty="0"/>
              <a:t>, </a:t>
            </a:r>
            <a:r>
              <a:rPr lang="en-US" b="1" dirty="0" err="1"/>
              <a:t>Youhua</a:t>
            </a:r>
            <a:r>
              <a:rPr lang="en-US" b="1" dirty="0"/>
              <a:t> Tang</a:t>
            </a:r>
            <a:r>
              <a:rPr lang="en-US" b="1" baseline="30000" dirty="0"/>
              <a:t>1,2</a:t>
            </a:r>
            <a:r>
              <a:rPr lang="en-US" b="1" dirty="0"/>
              <a:t>, and Gill-Ran Jeong</a:t>
            </a:r>
            <a:r>
              <a:rPr lang="en-US" b="1" baseline="30000" dirty="0"/>
              <a:t>1,2</a:t>
            </a:r>
          </a:p>
          <a:p>
            <a:endParaRPr lang="en-US" sz="600" b="1" dirty="0"/>
          </a:p>
          <a:p>
            <a:r>
              <a:rPr lang="en-US" sz="1500" baseline="30000" dirty="0"/>
              <a:t>1</a:t>
            </a:r>
            <a:r>
              <a:rPr lang="en-US" sz="1500" dirty="0"/>
              <a:t>Air Resources Laboratory, National Oceanic and Atmospheric Administration, MD, USA</a:t>
            </a:r>
          </a:p>
          <a:p>
            <a:r>
              <a:rPr lang="en-US" sz="1500" baseline="30000" dirty="0"/>
              <a:t>2</a:t>
            </a:r>
            <a:r>
              <a:rPr lang="en-US" sz="1500" dirty="0"/>
              <a:t>Center for Spatial Information Science and Systems, George Mason University, VA, USA</a:t>
            </a:r>
          </a:p>
          <a:p>
            <a:r>
              <a:rPr lang="en-US" sz="1500" b="1" dirty="0"/>
              <a:t>*</a:t>
            </a:r>
            <a:r>
              <a:rPr lang="en-US" sz="1500" dirty="0"/>
              <a:t>Correspondence: </a:t>
            </a:r>
            <a:r>
              <a:rPr lang="en-US" sz="1500" dirty="0" err="1"/>
              <a:t>whung@gmu.edu</a:t>
            </a:r>
            <a:endParaRPr lang="en-US" sz="1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7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AF4E29-9099-746B-880A-CBC07B77B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04" y="1466897"/>
            <a:ext cx="4675847" cy="1572052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86C14EFA-4B48-3679-7F3B-9AA4116F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98" y="98241"/>
            <a:ext cx="10515600" cy="773270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>
                <a:solidFill>
                  <a:srgbClr val="7030A0"/>
                </a:solidFill>
              </a:rPr>
              <a:t>TROPOMI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emission/ER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estimation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90A257-5100-E1AD-C7CD-1DB0BAABF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04" y="3084404"/>
            <a:ext cx="5397500" cy="1485900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8BCB6E7-9272-A746-B613-56326301A202}"/>
              </a:ext>
            </a:extLst>
          </p:cNvPr>
          <p:cNvSpPr txBox="1">
            <a:spLocks/>
          </p:cNvSpPr>
          <p:nvPr/>
        </p:nvSpPr>
        <p:spPr>
          <a:xfrm>
            <a:off x="5938104" y="1335578"/>
            <a:ext cx="6096000" cy="1931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U: </a:t>
            </a:r>
            <a:r>
              <a:rPr lang="en-US" altLang="zh-TW" sz="2000" dirty="0"/>
              <a:t>column-average</a:t>
            </a:r>
            <a:r>
              <a:rPr lang="zh-TW" altLang="en-US" sz="2000" dirty="0"/>
              <a:t> </a:t>
            </a:r>
            <a:r>
              <a:rPr lang="en-US" altLang="zh-TW" sz="2000" dirty="0"/>
              <a:t>wind</a:t>
            </a:r>
            <a:r>
              <a:rPr lang="zh-TW" altLang="en-US" sz="2000" dirty="0"/>
              <a:t> </a:t>
            </a:r>
            <a:r>
              <a:rPr lang="en-US" altLang="zh-TW" sz="2000" dirty="0"/>
              <a:t>within</a:t>
            </a:r>
            <a:r>
              <a:rPr lang="zh-TW" altLang="en-US" sz="2000" dirty="0"/>
              <a:t> </a:t>
            </a:r>
            <a:r>
              <a:rPr lang="en-US" altLang="zh-TW" sz="2000" dirty="0"/>
              <a:t>7000</a:t>
            </a:r>
            <a:r>
              <a:rPr lang="zh-TW" altLang="en-US" sz="2000" dirty="0"/>
              <a:t> </a:t>
            </a:r>
            <a:r>
              <a:rPr lang="en-US" altLang="zh-TW" sz="2000" dirty="0"/>
              <a:t>m</a:t>
            </a:r>
            <a:r>
              <a:rPr lang="zh-TW" altLang="en-US" sz="2000" dirty="0"/>
              <a:t> </a:t>
            </a:r>
            <a:r>
              <a:rPr lang="en-US" sz="2000" dirty="0"/>
              <a:t>(ms</a:t>
            </a:r>
            <a:r>
              <a:rPr lang="en-US" sz="2000" baseline="30000" dirty="0"/>
              <a:t>-1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altLang="zh-TW" sz="2000" dirty="0"/>
              <a:t>L</a:t>
            </a:r>
            <a:r>
              <a:rPr lang="en-US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diameter</a:t>
            </a:r>
            <a:r>
              <a:rPr lang="zh-TW" altLang="en-US" sz="2000" dirty="0"/>
              <a:t> </a:t>
            </a:r>
            <a:r>
              <a:rPr lang="en-US" altLang="zh-TW" sz="2000" dirty="0"/>
              <a:t>of</a:t>
            </a:r>
            <a:r>
              <a:rPr lang="zh-TW" altLang="en-US" sz="2000" dirty="0"/>
              <a:t> </a:t>
            </a:r>
            <a:r>
              <a:rPr lang="en-US" altLang="zh-TW" sz="2000" dirty="0"/>
              <a:t>fire</a:t>
            </a:r>
            <a:r>
              <a:rPr lang="zh-TW" altLang="en-US" sz="2000" dirty="0"/>
              <a:t> </a:t>
            </a:r>
            <a:r>
              <a:rPr lang="en-US" altLang="zh-TW" sz="2000" dirty="0"/>
              <a:t>center,</a:t>
            </a:r>
            <a:r>
              <a:rPr lang="zh-TW" altLang="en-US" sz="2000" dirty="0"/>
              <a:t> </a:t>
            </a:r>
            <a:r>
              <a:rPr lang="en-US" altLang="zh-TW" sz="2000" dirty="0"/>
              <a:t>0.1</a:t>
            </a:r>
            <a:r>
              <a:rPr lang="zh-TW" altLang="en-US" sz="2000" dirty="0"/>
              <a:t> </a:t>
            </a:r>
            <a:r>
              <a:rPr lang="en-US" altLang="zh-TW" sz="2000" dirty="0"/>
              <a:t>degree</a:t>
            </a:r>
            <a:r>
              <a:rPr lang="zh-TW" altLang="en-US" sz="2000" dirty="0"/>
              <a:t> </a:t>
            </a:r>
            <a:r>
              <a:rPr lang="en-US" altLang="zh-TW" sz="2000" dirty="0"/>
              <a:t>~</a:t>
            </a:r>
            <a:r>
              <a:rPr lang="zh-TW" altLang="en-US" sz="2000" dirty="0"/>
              <a:t> </a:t>
            </a:r>
            <a:r>
              <a:rPr lang="en-US" altLang="zh-TW" sz="2000" dirty="0"/>
              <a:t>11</a:t>
            </a:r>
            <a:r>
              <a:rPr lang="zh-TW" altLang="en-US" sz="2000" dirty="0"/>
              <a:t> </a:t>
            </a:r>
            <a:r>
              <a:rPr lang="en-US" altLang="zh-TW" sz="2000" dirty="0"/>
              <a:t>km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K:</a:t>
            </a:r>
            <a:r>
              <a:rPr lang="zh-TW" altLang="en-US" sz="2000" dirty="0"/>
              <a:t> </a:t>
            </a:r>
            <a:r>
              <a:rPr lang="en-US" altLang="zh-TW" sz="2000" dirty="0"/>
              <a:t>OH</a:t>
            </a:r>
            <a:r>
              <a:rPr lang="zh-TW" altLang="en-US" sz="2000" dirty="0"/>
              <a:t> </a:t>
            </a:r>
            <a:r>
              <a:rPr lang="en-US" altLang="zh-TW" sz="2000" dirty="0"/>
              <a:t>reaction</a:t>
            </a:r>
            <a:r>
              <a:rPr lang="zh-TW" altLang="en-US" sz="2000" dirty="0"/>
              <a:t> </a:t>
            </a:r>
            <a:r>
              <a:rPr lang="en-US" altLang="zh-TW" sz="2000" dirty="0"/>
              <a:t>rate</a:t>
            </a:r>
            <a:r>
              <a:rPr lang="en-US" sz="2000" dirty="0"/>
              <a:t> </a:t>
            </a:r>
            <a:r>
              <a:rPr lang="en-US" altLang="zh-TW" sz="2000" dirty="0"/>
              <a:t>(</a:t>
            </a:r>
            <a:r>
              <a:rPr lang="en-US" sz="2000" dirty="0"/>
              <a:t>Burkholder et al., 2015</a:t>
            </a:r>
            <a:r>
              <a:rPr lang="en-US" altLang="zh-TW" sz="2000" dirty="0"/>
              <a:t>)</a:t>
            </a:r>
            <a:endParaRPr lang="en-US" sz="2000" dirty="0"/>
          </a:p>
          <a:p>
            <a:pPr marL="0" indent="0">
              <a:buNone/>
            </a:pPr>
            <a:r>
              <a:rPr lang="en-US" altLang="zh-TW" sz="2000" dirty="0"/>
              <a:t>[</a:t>
            </a:r>
            <a:r>
              <a:rPr lang="en-US" sz="2000" dirty="0"/>
              <a:t>OH</a:t>
            </a:r>
            <a:r>
              <a:rPr lang="en-US" altLang="zh-TW" sz="2000" dirty="0"/>
              <a:t>]:</a:t>
            </a:r>
            <a:r>
              <a:rPr lang="en-US" sz="2000" dirty="0"/>
              <a:t> </a:t>
            </a:r>
            <a:r>
              <a:rPr lang="en-US" altLang="zh-TW" sz="2000" dirty="0"/>
              <a:t>average</a:t>
            </a:r>
            <a:r>
              <a:rPr lang="zh-TW" altLang="en-US" sz="2000" dirty="0"/>
              <a:t> </a:t>
            </a:r>
            <a:r>
              <a:rPr lang="en-US" altLang="zh-TW" sz="2000" dirty="0"/>
              <a:t>OH</a:t>
            </a:r>
            <a:r>
              <a:rPr lang="zh-TW" altLang="en-US" sz="2000" dirty="0"/>
              <a:t> </a:t>
            </a:r>
            <a:r>
              <a:rPr lang="en-US" altLang="zh-TW" sz="2000" dirty="0"/>
              <a:t>concentration</a:t>
            </a:r>
            <a:r>
              <a:rPr lang="zh-TW" altLang="en-US" sz="2000" dirty="0"/>
              <a:t> </a:t>
            </a:r>
            <a:r>
              <a:rPr lang="en-US" altLang="zh-TW" sz="2000" dirty="0"/>
              <a:t>within</a:t>
            </a:r>
            <a:r>
              <a:rPr lang="zh-TW" altLang="en-US" sz="2000" dirty="0"/>
              <a:t> </a:t>
            </a:r>
            <a:r>
              <a:rPr lang="en-US" altLang="zh-TW" sz="2000" dirty="0"/>
              <a:t>the</a:t>
            </a:r>
            <a:r>
              <a:rPr lang="zh-TW" altLang="en-US" sz="2000" dirty="0"/>
              <a:t> </a:t>
            </a:r>
            <a:r>
              <a:rPr lang="en-US" altLang="zh-TW" sz="2000" dirty="0"/>
              <a:t>PBL,</a:t>
            </a:r>
            <a:r>
              <a:rPr lang="zh-TW" altLang="en-US" sz="2000" dirty="0"/>
              <a:t> </a:t>
            </a:r>
            <a:r>
              <a:rPr lang="en-US" altLang="zh-TW" sz="2000" dirty="0"/>
              <a:t>1.5x10</a:t>
            </a:r>
            <a:r>
              <a:rPr lang="en-US" altLang="zh-TW" sz="2000" baseline="30000" dirty="0"/>
              <a:t>7</a:t>
            </a:r>
            <a:r>
              <a:rPr lang="zh-TW" altLang="en-US" sz="2000" dirty="0"/>
              <a:t> </a:t>
            </a:r>
            <a:r>
              <a:rPr lang="en-US" sz="2000" dirty="0"/>
              <a:t>mole cm</a:t>
            </a:r>
            <a:r>
              <a:rPr lang="en-US" sz="2000" baseline="30000" dirty="0"/>
              <a:t>-3</a:t>
            </a:r>
            <a:r>
              <a:rPr lang="zh-TW" altLang="en-US" sz="2000" dirty="0"/>
              <a:t> </a:t>
            </a:r>
            <a:r>
              <a:rPr lang="en-US" altLang="zh-TW" sz="2000" dirty="0"/>
              <a:t>(Lama</a:t>
            </a:r>
            <a:r>
              <a:rPr lang="zh-TW" altLang="en-US" sz="2000" dirty="0"/>
              <a:t> </a:t>
            </a:r>
            <a:r>
              <a:rPr lang="en-US" altLang="zh-TW" sz="2000" dirty="0"/>
              <a:t>et</a:t>
            </a:r>
            <a:r>
              <a:rPr lang="zh-TW" altLang="en-US" sz="2000" dirty="0"/>
              <a:t> </a:t>
            </a:r>
            <a:r>
              <a:rPr lang="en-US" altLang="zh-TW" sz="2000" dirty="0"/>
              <a:t>al.</a:t>
            </a:r>
            <a:r>
              <a:rPr lang="zh-TW" altLang="en-US" sz="2000" dirty="0"/>
              <a:t> </a:t>
            </a:r>
            <a:r>
              <a:rPr lang="en-US" altLang="zh-TW" sz="2000" dirty="0"/>
              <a:t>2020)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4C58F1-DD56-6F37-4A94-9A72D8F221E7}"/>
              </a:ext>
            </a:extLst>
          </p:cNvPr>
          <p:cNvSpPr/>
          <p:nvPr/>
        </p:nvSpPr>
        <p:spPr>
          <a:xfrm>
            <a:off x="5938104" y="5832177"/>
            <a:ext cx="3246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A</a:t>
            </a:r>
            <a:r>
              <a:rPr lang="en-US" sz="2000" baseline="-25000" dirty="0" err="1"/>
              <a:t>influence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9%</a:t>
            </a:r>
            <a:r>
              <a:rPr lang="zh-TW" altLang="en-US" sz="2000" dirty="0"/>
              <a:t> </a:t>
            </a:r>
            <a:r>
              <a:rPr lang="en-US" altLang="zh-TW" sz="2000" dirty="0"/>
              <a:t>(Lama</a:t>
            </a:r>
            <a:r>
              <a:rPr lang="zh-TW" altLang="en-US" sz="2000" dirty="0"/>
              <a:t> </a:t>
            </a:r>
            <a:r>
              <a:rPr lang="en-US" altLang="zh-TW" sz="2000" dirty="0"/>
              <a:t>et</a:t>
            </a:r>
            <a:r>
              <a:rPr lang="zh-TW" altLang="en-US" sz="2000" dirty="0"/>
              <a:t> </a:t>
            </a:r>
            <a:r>
              <a:rPr lang="en-US" altLang="zh-TW" sz="2000" dirty="0"/>
              <a:t>al.</a:t>
            </a:r>
            <a:r>
              <a:rPr lang="zh-TW" altLang="en-US" sz="2000" dirty="0"/>
              <a:t> </a:t>
            </a:r>
            <a:r>
              <a:rPr lang="en-US" altLang="zh-TW" sz="2000" dirty="0"/>
              <a:t>2020)</a:t>
            </a:r>
            <a:endParaRPr lang="en-US" sz="2000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EFCD2E44-9B61-D425-444A-265CE170E38A}"/>
              </a:ext>
            </a:extLst>
          </p:cNvPr>
          <p:cNvSpPr txBox="1">
            <a:spLocks/>
          </p:cNvSpPr>
          <p:nvPr/>
        </p:nvSpPr>
        <p:spPr>
          <a:xfrm>
            <a:off x="361803" y="4712138"/>
            <a:ext cx="11672301" cy="124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T</a:t>
            </a:r>
            <a:r>
              <a:rPr lang="en-US" sz="2400" dirty="0"/>
              <a:t>o compare with fire emission inventories, TROPOMI </a:t>
            </a:r>
            <a:r>
              <a:rPr lang="en-US" altLang="zh-TW" sz="2400" dirty="0"/>
              <a:t>E</a:t>
            </a:r>
            <a:r>
              <a:rPr lang="en-US" sz="2400" dirty="0"/>
              <a:t>R is corrected by taking </a:t>
            </a:r>
            <a:r>
              <a:rPr lang="en-US" sz="2400" dirty="0">
                <a:solidFill>
                  <a:schemeClr val="accent6"/>
                </a:solidFill>
              </a:rPr>
              <a:t>satellite averaging kernel</a:t>
            </a:r>
            <a:r>
              <a:rPr lang="zh-TW" altLang="en-US" sz="2400" dirty="0">
                <a:solidFill>
                  <a:schemeClr val="accent6"/>
                </a:solidFill>
              </a:rPr>
              <a:t> </a:t>
            </a:r>
            <a:r>
              <a:rPr lang="en-US" altLang="zh-TW" sz="2400" dirty="0"/>
              <a:t>(</a:t>
            </a:r>
            <a:r>
              <a:rPr lang="en-US" sz="2400" dirty="0" err="1"/>
              <a:t>A</a:t>
            </a:r>
            <a:r>
              <a:rPr lang="en-US" sz="2400" baseline="-25000" dirty="0" err="1"/>
              <a:t>influence</a:t>
            </a:r>
            <a:r>
              <a:rPr lang="en-US" altLang="zh-TW" sz="2400" dirty="0"/>
              <a:t>)</a:t>
            </a:r>
            <a:r>
              <a:rPr lang="en-US" sz="2400" dirty="0"/>
              <a:t> into account</a:t>
            </a:r>
            <a:r>
              <a:rPr lang="en-US" altLang="zh-TW" sz="2400" dirty="0"/>
              <a:t>:</a:t>
            </a:r>
            <a:endParaRPr lang="en-US" sz="240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09B51E9-FE45-C25C-3602-1645ABDBCA10}"/>
              </a:ext>
            </a:extLst>
          </p:cNvPr>
          <p:cNvSpPr txBox="1">
            <a:spLocks/>
          </p:cNvSpPr>
          <p:nvPr/>
        </p:nvSpPr>
        <p:spPr>
          <a:xfrm>
            <a:off x="361803" y="846102"/>
            <a:ext cx="11672301" cy="481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The influences of </a:t>
            </a:r>
            <a:r>
              <a:rPr lang="en-US" altLang="zh-TW" sz="2400" dirty="0">
                <a:solidFill>
                  <a:schemeClr val="accent2"/>
                </a:solidFill>
              </a:rPr>
              <a:t>atmospheric transport</a:t>
            </a:r>
            <a:r>
              <a:rPr lang="en-US" altLang="zh-TW" sz="2400" dirty="0">
                <a:solidFill>
                  <a:schemeClr val="accent6"/>
                </a:solidFill>
              </a:rPr>
              <a:t> </a:t>
            </a:r>
            <a:r>
              <a:rPr lang="en-US" altLang="zh-TW" sz="2400" dirty="0"/>
              <a:t>and </a:t>
            </a:r>
            <a:r>
              <a:rPr lang="en-US" altLang="zh-TW" sz="2400" dirty="0">
                <a:solidFill>
                  <a:schemeClr val="accent5"/>
                </a:solidFill>
              </a:rPr>
              <a:t>chemical loss</a:t>
            </a:r>
            <a:r>
              <a:rPr lang="en-US" altLang="zh-TW" sz="2400" dirty="0">
                <a:solidFill>
                  <a:schemeClr val="accent6"/>
                </a:solidFill>
              </a:rPr>
              <a:t> </a:t>
            </a:r>
            <a:r>
              <a:rPr lang="en-US" altLang="zh-TW" sz="2400" dirty="0"/>
              <a:t>are considered: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2C4A1-B978-885B-D9E2-62DAEAFA0E70}"/>
              </a:ext>
            </a:extLst>
          </p:cNvPr>
          <p:cNvSpPr/>
          <p:nvPr/>
        </p:nvSpPr>
        <p:spPr>
          <a:xfrm>
            <a:off x="2088739" y="1397222"/>
            <a:ext cx="348343" cy="90895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14978-4A65-1910-5671-5115AD575687}"/>
              </a:ext>
            </a:extLst>
          </p:cNvPr>
          <p:cNvSpPr/>
          <p:nvPr/>
        </p:nvSpPr>
        <p:spPr>
          <a:xfrm>
            <a:off x="2612174" y="1634362"/>
            <a:ext cx="850554" cy="47123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043D1-8095-146F-A765-9C56037EB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711" y="5608374"/>
            <a:ext cx="2961286" cy="8230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91D9D5-10F1-D39A-E10A-510D70C4C1B0}"/>
              </a:ext>
            </a:extLst>
          </p:cNvPr>
          <p:cNvSpPr/>
          <p:nvPr/>
        </p:nvSpPr>
        <p:spPr>
          <a:xfrm>
            <a:off x="2962087" y="5608374"/>
            <a:ext cx="1628852" cy="90895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EBA51-10A2-EDD8-0531-458D8BE4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10</a:t>
            </a:fld>
            <a:endParaRPr 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79E4E66-1664-3BE0-BA4F-55725CFE6541}"/>
              </a:ext>
            </a:extLst>
          </p:cNvPr>
          <p:cNvSpPr txBox="1"/>
          <p:nvPr/>
        </p:nvSpPr>
        <p:spPr>
          <a:xfrm>
            <a:off x="5938104" y="3724436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sz="2000" dirty="0"/>
              <a:t>T:</a:t>
            </a:r>
            <a:r>
              <a:rPr lang="zh-TW" altLang="en-US" sz="2000" dirty="0"/>
              <a:t> </a:t>
            </a:r>
            <a:r>
              <a:rPr lang="en-US" altLang="zh-TW" sz="2000" dirty="0"/>
              <a:t>column-average</a:t>
            </a:r>
            <a:r>
              <a:rPr lang="zh-TW" altLang="en-US" sz="2000" dirty="0"/>
              <a:t> </a:t>
            </a:r>
            <a:r>
              <a:rPr lang="en-US" altLang="zh-TW" sz="2000" dirty="0"/>
              <a:t>temperature within</a:t>
            </a:r>
            <a:r>
              <a:rPr lang="zh-TW" altLang="en-US" sz="2000" dirty="0"/>
              <a:t> </a:t>
            </a:r>
            <a:r>
              <a:rPr lang="en-US" altLang="zh-TW" sz="2000" dirty="0"/>
              <a:t>7000</a:t>
            </a:r>
            <a:r>
              <a:rPr lang="zh-TW" altLang="en-US" sz="2000" dirty="0"/>
              <a:t> </a:t>
            </a:r>
            <a:r>
              <a:rPr lang="en-US" altLang="zh-TW" sz="2000" dirty="0"/>
              <a:t>m</a:t>
            </a:r>
            <a:r>
              <a:rPr lang="zh-TW" altLang="en-US" sz="2000" dirty="0"/>
              <a:t> </a:t>
            </a:r>
            <a:r>
              <a:rPr lang="en-US" altLang="zh-TW" sz="2000" dirty="0"/>
              <a:t>(K) </a:t>
            </a:r>
          </a:p>
        </p:txBody>
      </p:sp>
    </p:spTree>
    <p:extLst>
      <p:ext uri="{BB962C8B-B14F-4D97-AF65-F5344CB8AC3E}">
        <p14:creationId xmlns:p14="http://schemas.microsoft.com/office/powerpoint/2010/main" val="4195808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9A27-FA94-AFB3-88C5-E4006C72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088"/>
            <a:ext cx="10515600" cy="892175"/>
          </a:xfrm>
        </p:spPr>
        <p:txBody>
          <a:bodyPr/>
          <a:lstStyle/>
          <a:p>
            <a:pPr algn="ctr"/>
            <a:r>
              <a:rPr lang="en-US" altLang="zh-TW" sz="4000" b="1" dirty="0">
                <a:solidFill>
                  <a:srgbClr val="7030A0"/>
                </a:solidFill>
              </a:rPr>
              <a:t>Contributions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of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each factors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3673FD-0EA9-AF2C-5D9A-1A191F6F1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95530"/>
              </p:ext>
            </p:extLst>
          </p:nvPr>
        </p:nvGraphicFramePr>
        <p:xfrm>
          <a:off x="1980008" y="3209842"/>
          <a:ext cx="8231981" cy="2276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9246">
                  <a:extLst>
                    <a:ext uri="{9D8B030D-6E8A-4147-A177-3AD203B41FA5}">
                      <a16:colId xmlns:a16="http://schemas.microsoft.com/office/drawing/2014/main" val="2334871064"/>
                    </a:ext>
                  </a:extLst>
                </a:gridCol>
                <a:gridCol w="1522059">
                  <a:extLst>
                    <a:ext uri="{9D8B030D-6E8A-4147-A177-3AD203B41FA5}">
                      <a16:colId xmlns:a16="http://schemas.microsoft.com/office/drawing/2014/main" val="97095382"/>
                    </a:ext>
                  </a:extLst>
                </a:gridCol>
                <a:gridCol w="1564934">
                  <a:extLst>
                    <a:ext uri="{9D8B030D-6E8A-4147-A177-3AD203B41FA5}">
                      <a16:colId xmlns:a16="http://schemas.microsoft.com/office/drawing/2014/main" val="1257005282"/>
                    </a:ext>
                  </a:extLst>
                </a:gridCol>
                <a:gridCol w="1993683">
                  <a:extLst>
                    <a:ext uri="{9D8B030D-6E8A-4147-A177-3AD203B41FA5}">
                      <a16:colId xmlns:a16="http://schemas.microsoft.com/office/drawing/2014/main" val="207803070"/>
                    </a:ext>
                  </a:extLst>
                </a:gridCol>
                <a:gridCol w="1522059">
                  <a:extLst>
                    <a:ext uri="{9D8B030D-6E8A-4147-A177-3AD203B41FA5}">
                      <a16:colId xmlns:a16="http://schemas.microsoft.com/office/drawing/2014/main" val="1182493242"/>
                    </a:ext>
                  </a:extLst>
                </a:gridCol>
              </a:tblGrid>
              <a:tr h="800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(Unit: %)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Local</a:t>
                      </a:r>
                      <a:r>
                        <a:rPr lang="zh-TW" altLang="en-US" sz="2400" u="none" strike="noStrike" dirty="0">
                          <a:effectLst/>
                        </a:rPr>
                        <a:t> </a:t>
                      </a:r>
                      <a:r>
                        <a:rPr lang="en-US" altLang="zh-TW" sz="2400" u="none" strike="noStrike" dirty="0">
                          <a:effectLst/>
                        </a:rPr>
                        <a:t>emission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Transport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Chemi</a:t>
                      </a:r>
                      <a:r>
                        <a:rPr lang="en-US" altLang="zh-TW" sz="2400" u="none" strike="noStrike" dirty="0">
                          <a:effectLst/>
                        </a:rPr>
                        <a:t>cal</a:t>
                      </a:r>
                      <a:r>
                        <a:rPr lang="zh-TW" altLang="en-US" sz="2400" u="none" strike="noStrike" dirty="0">
                          <a:effectLst/>
                        </a:rPr>
                        <a:t> </a:t>
                      </a:r>
                      <a:r>
                        <a:rPr lang="en-US" altLang="zh-TW" sz="2400" u="none" strike="noStrike" dirty="0">
                          <a:effectLst/>
                        </a:rPr>
                        <a:t>loss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Averaging</a:t>
                      </a:r>
                      <a:r>
                        <a:rPr lang="zh-TW" altLang="en-US" sz="2400" u="none" strike="noStrike" dirty="0">
                          <a:effectLst/>
                        </a:rPr>
                        <a:t> </a:t>
                      </a:r>
                      <a:r>
                        <a:rPr lang="en-US" altLang="zh-TW" sz="2400" u="none" strike="noStrike" dirty="0">
                          <a:effectLst/>
                        </a:rPr>
                        <a:t>k</a:t>
                      </a:r>
                      <a:r>
                        <a:rPr lang="en-US" sz="2400" u="none" strike="noStrike" dirty="0">
                          <a:effectLst/>
                        </a:rPr>
                        <a:t>ernel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647210"/>
                  </a:ext>
                </a:extLst>
              </a:tr>
              <a:tr h="492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CO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74.87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-96.03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-3.97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2796438"/>
                  </a:ext>
                </a:extLst>
              </a:tr>
              <a:tr h="492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NO2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347.85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-55.29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-44.71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5525687"/>
                  </a:ext>
                </a:extLst>
              </a:tr>
              <a:tr h="4921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E</a:t>
                      </a:r>
                      <a:r>
                        <a:rPr lang="en-US" sz="2400" u="none" strike="noStrike" dirty="0">
                          <a:effectLst/>
                        </a:rPr>
                        <a:t>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496.01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1386.51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-45.72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-9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976161"/>
                  </a:ext>
                </a:extLst>
              </a:tr>
            </a:tbl>
          </a:graphicData>
        </a:graphic>
      </p:graphicFrame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F555931-FA87-FB1B-D312-F007CA9AC235}"/>
              </a:ext>
            </a:extLst>
          </p:cNvPr>
          <p:cNvSpPr txBox="1">
            <a:spLocks/>
          </p:cNvSpPr>
          <p:nvPr/>
        </p:nvSpPr>
        <p:spPr>
          <a:xfrm>
            <a:off x="549024" y="1344028"/>
            <a:ext cx="11093950" cy="1733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600" dirty="0"/>
              <a:t>Contribution</a:t>
            </a:r>
            <a:r>
              <a:rPr lang="zh-TW" altLang="en-US" sz="2600" dirty="0"/>
              <a:t> </a:t>
            </a:r>
            <a:r>
              <a:rPr lang="en-US" altLang="zh-TW" sz="2600" dirty="0"/>
              <a:t>for</a:t>
            </a:r>
            <a:r>
              <a:rPr lang="zh-TW" altLang="en-US" sz="2600" dirty="0"/>
              <a:t> </a:t>
            </a:r>
            <a:r>
              <a:rPr lang="en-US" altLang="zh-TW" sz="2600" dirty="0"/>
              <a:t>a</a:t>
            </a:r>
            <a:r>
              <a:rPr lang="zh-TW" altLang="en-US" sz="2600" dirty="0"/>
              <a:t> </a:t>
            </a:r>
            <a:r>
              <a:rPr lang="en-US" altLang="zh-TW" sz="2600" dirty="0"/>
              <a:t>specific</a:t>
            </a:r>
            <a:r>
              <a:rPr lang="zh-TW" altLang="en-US" sz="2600" dirty="0"/>
              <a:t> </a:t>
            </a:r>
            <a:r>
              <a:rPr lang="en-US" altLang="zh-TW" sz="2600" dirty="0"/>
              <a:t>term</a:t>
            </a:r>
            <a:r>
              <a:rPr lang="zh-TW" altLang="en-US" sz="2600" dirty="0"/>
              <a:t> </a:t>
            </a:r>
            <a:r>
              <a:rPr lang="en-US" altLang="zh-TW" sz="2600" dirty="0"/>
              <a:t>is</a:t>
            </a:r>
            <a:r>
              <a:rPr lang="zh-TW" altLang="en-US" sz="2600" dirty="0"/>
              <a:t> </a:t>
            </a:r>
            <a:r>
              <a:rPr lang="en-US" altLang="zh-TW" sz="2600" dirty="0"/>
              <a:t>determined</a:t>
            </a:r>
            <a:r>
              <a:rPr lang="zh-TW" altLang="en-US" sz="2600" dirty="0"/>
              <a:t> </a:t>
            </a:r>
            <a:r>
              <a:rPr lang="en-US" altLang="zh-TW" sz="2600" dirty="0"/>
              <a:t>by</a:t>
            </a:r>
            <a:r>
              <a:rPr lang="zh-TW" altLang="en-US" sz="2600" dirty="0"/>
              <a:t> </a:t>
            </a:r>
            <a:r>
              <a:rPr lang="en-US" altLang="zh-TW" sz="2600" dirty="0"/>
              <a:t>calculating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relative</a:t>
            </a:r>
            <a:r>
              <a:rPr lang="zh-TW" altLang="en-US" sz="2600" dirty="0"/>
              <a:t> </a:t>
            </a:r>
            <a:r>
              <a:rPr lang="en-US" altLang="zh-TW" sz="2600" dirty="0"/>
              <a:t>error</a:t>
            </a:r>
            <a:r>
              <a:rPr lang="zh-TW" altLang="en-US" sz="2600" dirty="0"/>
              <a:t> </a:t>
            </a:r>
            <a:r>
              <a:rPr lang="en-US" altLang="zh-TW" sz="2600" dirty="0"/>
              <a:t>between</a:t>
            </a:r>
            <a:r>
              <a:rPr lang="zh-TW" altLang="en-US" sz="2600" dirty="0"/>
              <a:t> </a:t>
            </a:r>
            <a:r>
              <a:rPr lang="en-US" altLang="zh-TW" sz="2600" dirty="0"/>
              <a:t>the fully-corrected</a:t>
            </a:r>
            <a:r>
              <a:rPr lang="zh-TW" altLang="en-US" sz="2600" dirty="0"/>
              <a:t> </a:t>
            </a:r>
            <a:r>
              <a:rPr lang="en-US" altLang="zh-TW" sz="2600" dirty="0"/>
              <a:t>results (</a:t>
            </a:r>
            <a:r>
              <a:rPr lang="en-US" altLang="zh-TW" sz="2600" dirty="0" err="1"/>
              <a:t>X</a:t>
            </a:r>
            <a:r>
              <a:rPr lang="en-US" altLang="zh-TW" sz="2600" baseline="-25000" dirty="0" err="1"/>
              <a:t>corrected</a:t>
            </a:r>
            <a:r>
              <a:rPr lang="en-US" altLang="zh-TW" sz="2600" dirty="0"/>
              <a:t>)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results</a:t>
            </a:r>
            <a:r>
              <a:rPr lang="zh-TW" altLang="en-US" sz="2600" dirty="0"/>
              <a:t> </a:t>
            </a:r>
            <a:r>
              <a:rPr lang="en-US" altLang="zh-TW" sz="2600" dirty="0"/>
              <a:t>not</a:t>
            </a:r>
            <a:r>
              <a:rPr lang="zh-TW" altLang="en-US" sz="2600" dirty="0"/>
              <a:t> </a:t>
            </a:r>
            <a:r>
              <a:rPr lang="en-US" altLang="zh-TW" sz="2600" dirty="0"/>
              <a:t>considering</a:t>
            </a:r>
            <a:r>
              <a:rPr lang="zh-TW" altLang="en-US" sz="2600" dirty="0"/>
              <a:t> </a:t>
            </a:r>
            <a:r>
              <a:rPr lang="en-US" altLang="zh-TW" sz="2600" dirty="0"/>
              <a:t>this</a:t>
            </a:r>
            <a:r>
              <a:rPr lang="zh-TW" altLang="en-US" sz="2600" dirty="0"/>
              <a:t> </a:t>
            </a:r>
            <a:r>
              <a:rPr lang="en-US" altLang="zh-TW" sz="2600" dirty="0"/>
              <a:t>term (X).</a:t>
            </a:r>
          </a:p>
          <a:p>
            <a:r>
              <a:rPr lang="en-US" altLang="zh-TW" sz="2600" dirty="0"/>
              <a:t>Contribution</a:t>
            </a:r>
            <a:r>
              <a:rPr lang="zh-TW" altLang="en-US" sz="2600" dirty="0"/>
              <a:t> </a:t>
            </a:r>
            <a:r>
              <a:rPr lang="en-US" altLang="zh-TW" sz="2600" dirty="0"/>
              <a:t>=</a:t>
            </a:r>
            <a:r>
              <a:rPr lang="zh-TW" altLang="en-US" sz="2600" dirty="0"/>
              <a:t> </a:t>
            </a:r>
            <a:r>
              <a:rPr lang="en-US" altLang="zh-TW" sz="2600" dirty="0"/>
              <a:t>100%</a:t>
            </a:r>
            <a:r>
              <a:rPr lang="zh-TW" altLang="en-US" sz="2600" dirty="0"/>
              <a:t> * </a:t>
            </a:r>
            <a:r>
              <a:rPr lang="en-US" altLang="zh-TW" sz="2600" dirty="0"/>
              <a:t>(X</a:t>
            </a:r>
            <a:r>
              <a:rPr lang="zh-TW" altLang="en-US" sz="2600" dirty="0"/>
              <a:t> </a:t>
            </a:r>
            <a:r>
              <a:rPr lang="en-US" altLang="zh-TW" sz="2600" dirty="0"/>
              <a:t>-</a:t>
            </a:r>
            <a:r>
              <a:rPr lang="zh-TW" altLang="en-US" sz="2600" dirty="0"/>
              <a:t> </a:t>
            </a:r>
            <a:r>
              <a:rPr lang="en-US" altLang="zh-TW" sz="2600" dirty="0" err="1"/>
              <a:t>X</a:t>
            </a:r>
            <a:r>
              <a:rPr lang="en-US" altLang="zh-TW" sz="2600" baseline="-25000" dirty="0" err="1"/>
              <a:t>corrected</a:t>
            </a:r>
            <a:r>
              <a:rPr lang="en-US" altLang="zh-TW" sz="2600" dirty="0"/>
              <a:t>)</a:t>
            </a:r>
            <a:r>
              <a:rPr lang="zh-TW" altLang="en-US" sz="2600" dirty="0"/>
              <a:t> </a:t>
            </a:r>
            <a:r>
              <a:rPr lang="en-US" altLang="zh-TW" sz="2600" dirty="0"/>
              <a:t>/</a:t>
            </a:r>
            <a:r>
              <a:rPr lang="zh-TW" altLang="en-US" sz="2600" dirty="0"/>
              <a:t> </a:t>
            </a:r>
            <a:r>
              <a:rPr lang="en-US" altLang="zh-TW" sz="2600" dirty="0" err="1"/>
              <a:t>X</a:t>
            </a:r>
            <a:r>
              <a:rPr lang="en-US" altLang="zh-TW" sz="2600" baseline="-25000" dirty="0" err="1"/>
              <a:t>corrected</a:t>
            </a:r>
            <a:endParaRPr lang="en-US" sz="2600" baseline="-2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7EA7E3-D4CC-1BF1-B4CA-35072978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4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084D-23B4-B8C8-BB42-58F0FB20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08"/>
            <a:ext cx="10515600" cy="644809"/>
          </a:xfrm>
        </p:spPr>
        <p:txBody>
          <a:bodyPr/>
          <a:lstStyle/>
          <a:p>
            <a:pPr algn="ctr"/>
            <a:r>
              <a:rPr lang="en-US" altLang="zh-TW" sz="4000" b="1" dirty="0">
                <a:solidFill>
                  <a:srgbClr val="7030A0"/>
                </a:solidFill>
              </a:rPr>
              <a:t>TROPOMI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–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Inventory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comparison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600017-7025-E3F4-93E8-E108F34756C2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0" y="853442"/>
            <a:ext cx="4096512" cy="3127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5177E8-9917-ECBB-33E2-6A4C04ED152C}"/>
              </a:ext>
            </a:extLst>
          </p:cNvPr>
          <p:cNvPicPr>
            <a:picLocks/>
          </p:cNvPicPr>
          <p:nvPr/>
        </p:nvPicPr>
        <p:blipFill>
          <a:blip r:embed="rId4"/>
          <a:srcRect/>
          <a:stretch/>
        </p:blipFill>
        <p:spPr>
          <a:xfrm>
            <a:off x="4032522" y="852991"/>
            <a:ext cx="4096512" cy="3127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C18995-83B4-7812-7E1A-A0713E572551}"/>
              </a:ext>
            </a:extLst>
          </p:cNvPr>
          <p:cNvPicPr>
            <a:picLocks/>
          </p:cNvPicPr>
          <p:nvPr/>
        </p:nvPicPr>
        <p:blipFill>
          <a:blip r:embed="rId5"/>
          <a:srcRect/>
          <a:stretch/>
        </p:blipFill>
        <p:spPr>
          <a:xfrm>
            <a:off x="8093896" y="839921"/>
            <a:ext cx="4096512" cy="3127247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D928563-43A1-EDE2-D588-27F9A0EDA36E}"/>
              </a:ext>
            </a:extLst>
          </p:cNvPr>
          <p:cNvSpPr txBox="1">
            <a:spLocks/>
          </p:cNvSpPr>
          <p:nvPr/>
        </p:nvSpPr>
        <p:spPr>
          <a:xfrm>
            <a:off x="143735" y="4042435"/>
            <a:ext cx="11932151" cy="28875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Daily</a:t>
            </a:r>
            <a:r>
              <a:rPr lang="zh-TW" altLang="en-US" sz="2400" dirty="0"/>
              <a:t> </a:t>
            </a:r>
            <a:r>
              <a:rPr lang="en-US" altLang="zh-TW" sz="2400" dirty="0"/>
              <a:t>regional</a:t>
            </a:r>
            <a:r>
              <a:rPr lang="zh-TW" altLang="en-US" sz="2400" dirty="0"/>
              <a:t> </a:t>
            </a:r>
            <a:r>
              <a:rPr lang="en-US" altLang="zh-TW" sz="2400" dirty="0"/>
              <a:t>averages</a:t>
            </a:r>
            <a:r>
              <a:rPr lang="zh-TW" altLang="en-US" sz="2400" dirty="0"/>
              <a:t> </a:t>
            </a:r>
            <a:r>
              <a:rPr lang="en-US" altLang="zh-TW" sz="2400" dirty="0"/>
              <a:t>are</a:t>
            </a:r>
            <a:r>
              <a:rPr lang="zh-TW" altLang="en-US" sz="2400" dirty="0"/>
              <a:t> </a:t>
            </a:r>
            <a:r>
              <a:rPr lang="en-US" altLang="zh-TW" sz="2400" dirty="0"/>
              <a:t>calculated</a:t>
            </a:r>
            <a:r>
              <a:rPr lang="zh-TW" altLang="en-US" sz="2400" dirty="0"/>
              <a:t> </a:t>
            </a:r>
            <a:r>
              <a:rPr lang="en-US" altLang="zh-TW" sz="2400" dirty="0"/>
              <a:t>according</a:t>
            </a:r>
            <a:r>
              <a:rPr lang="zh-TW" altLang="en-US" sz="2400" dirty="0"/>
              <a:t> </a:t>
            </a:r>
            <a:r>
              <a:rPr lang="en-US" altLang="zh-TW" sz="2400" dirty="0"/>
              <a:t>to</a:t>
            </a:r>
            <a:r>
              <a:rPr lang="zh-TW" altLang="en-US" sz="2400" dirty="0"/>
              <a:t> </a:t>
            </a:r>
            <a:r>
              <a:rPr lang="en-US" sz="2400" dirty="0"/>
              <a:t>US EPA regional offices</a:t>
            </a:r>
            <a:r>
              <a:rPr lang="en-US" altLang="zh-TW" sz="2400" dirty="0"/>
              <a:t>.</a:t>
            </a:r>
          </a:p>
          <a:p>
            <a:r>
              <a:rPr lang="en-US" sz="2400" dirty="0"/>
              <a:t>Overall, TROPOMI emissions are much </a:t>
            </a:r>
            <a:r>
              <a:rPr lang="en-US" sz="2400" dirty="0">
                <a:solidFill>
                  <a:schemeClr val="accent6"/>
                </a:solidFill>
              </a:rPr>
              <a:t>lower than emission inventories</a:t>
            </a:r>
            <a:r>
              <a:rPr lang="en-US" sz="2400" dirty="0"/>
              <a:t>, except for EPA NEI.</a:t>
            </a:r>
          </a:p>
          <a:p>
            <a:r>
              <a:rPr lang="en-US" altLang="zh-TW" sz="2400" dirty="0"/>
              <a:t>TROPOMI</a:t>
            </a:r>
            <a:r>
              <a:rPr lang="zh-TW" altLang="en-US" sz="2400" dirty="0"/>
              <a:t> </a:t>
            </a:r>
            <a:r>
              <a:rPr lang="en-US" altLang="zh-TW" sz="2400" dirty="0"/>
              <a:t>E</a:t>
            </a:r>
            <a:r>
              <a:rPr lang="en-US" altLang="zh-TW" sz="2400" baseline="-25000" dirty="0"/>
              <a:t>CO</a:t>
            </a:r>
            <a:r>
              <a:rPr lang="zh-TW" altLang="en-US" sz="2400" dirty="0"/>
              <a:t> </a:t>
            </a:r>
            <a:r>
              <a:rPr lang="en-US" altLang="zh-TW" sz="2400" dirty="0"/>
              <a:t>has</a:t>
            </a:r>
            <a:r>
              <a:rPr lang="zh-TW" altLang="en-US" sz="2400" dirty="0"/>
              <a:t> </a:t>
            </a:r>
            <a:r>
              <a:rPr lang="en-US" altLang="zh-TW" sz="2400" dirty="0"/>
              <a:t>moderate</a:t>
            </a:r>
            <a:r>
              <a:rPr lang="zh-TW" altLang="en-US" sz="2400" dirty="0"/>
              <a:t> </a:t>
            </a:r>
            <a:r>
              <a:rPr lang="en-US" altLang="zh-TW" sz="2400" dirty="0"/>
              <a:t>linear</a:t>
            </a:r>
            <a:r>
              <a:rPr lang="zh-TW" altLang="en-US" sz="2400" dirty="0"/>
              <a:t> </a:t>
            </a:r>
            <a:r>
              <a:rPr lang="en-US" altLang="zh-TW" sz="2400" dirty="0"/>
              <a:t>correlations</a:t>
            </a:r>
            <a:r>
              <a:rPr lang="zh-TW" altLang="en-US" sz="2400" dirty="0"/>
              <a:t> </a:t>
            </a:r>
            <a:r>
              <a:rPr lang="en-US" altLang="zh-TW" sz="2400" dirty="0"/>
              <a:t>with</a:t>
            </a:r>
            <a:r>
              <a:rPr lang="zh-TW" altLang="en-US" sz="2400" dirty="0"/>
              <a:t> </a:t>
            </a:r>
            <a:r>
              <a:rPr lang="en-US" altLang="zh-TW" sz="2400" dirty="0"/>
              <a:t>emission</a:t>
            </a:r>
            <a:r>
              <a:rPr lang="zh-TW" altLang="en-US" sz="2400" dirty="0"/>
              <a:t> </a:t>
            </a:r>
            <a:r>
              <a:rPr lang="en-US" altLang="zh-TW" sz="2400" dirty="0"/>
              <a:t>inventories</a:t>
            </a:r>
            <a:r>
              <a:rPr lang="zh-TW" altLang="en-US" sz="2400" dirty="0"/>
              <a:t> </a:t>
            </a:r>
            <a:r>
              <a:rPr lang="en-US" altLang="zh-TW" sz="2400" dirty="0"/>
              <a:t>with</a:t>
            </a:r>
            <a:r>
              <a:rPr lang="zh-TW" altLang="en-US" sz="2400" dirty="0"/>
              <a:t> </a:t>
            </a:r>
            <a:r>
              <a:rPr lang="en-US" altLang="zh-TW" sz="2400" dirty="0"/>
              <a:t>correlation</a:t>
            </a:r>
            <a:r>
              <a:rPr lang="zh-TW" altLang="en-US" sz="2400" dirty="0"/>
              <a:t> </a:t>
            </a:r>
            <a:r>
              <a:rPr lang="en-US" altLang="zh-TW" sz="2400" dirty="0"/>
              <a:t>coefficients</a:t>
            </a:r>
            <a:r>
              <a:rPr lang="zh-TW" altLang="en-US" sz="2400" dirty="0"/>
              <a:t> </a:t>
            </a:r>
            <a:r>
              <a:rPr lang="en-US" altLang="zh-TW" sz="2400" dirty="0"/>
              <a:t>(Rs)</a:t>
            </a:r>
            <a:r>
              <a:rPr lang="zh-TW" altLang="en-US" sz="2400" dirty="0"/>
              <a:t> </a:t>
            </a:r>
            <a:r>
              <a:rPr lang="en-US" altLang="zh-TW" sz="2400" dirty="0"/>
              <a:t>around</a:t>
            </a:r>
            <a:r>
              <a:rPr lang="zh-TW" altLang="en-US" sz="2400" dirty="0"/>
              <a:t> </a:t>
            </a:r>
            <a:r>
              <a:rPr lang="en-US" altLang="zh-TW" sz="2400" dirty="0"/>
              <a:t>0.3,</a:t>
            </a:r>
            <a:r>
              <a:rPr lang="zh-TW" altLang="en-US" sz="2400" dirty="0"/>
              <a:t> </a:t>
            </a:r>
            <a:r>
              <a:rPr lang="en-US" altLang="zh-TW" sz="2400" dirty="0"/>
              <a:t>while</a:t>
            </a:r>
            <a:r>
              <a:rPr lang="zh-TW" altLang="en-US" sz="2400" dirty="0"/>
              <a:t> </a:t>
            </a:r>
            <a:r>
              <a:rPr lang="en-US" altLang="zh-TW" sz="2400" dirty="0"/>
              <a:t>E</a:t>
            </a:r>
            <a:r>
              <a:rPr lang="en-US" altLang="zh-TW" sz="2400" baseline="-25000" dirty="0"/>
              <a:t>NO2</a:t>
            </a:r>
            <a:r>
              <a:rPr lang="zh-TW" altLang="en-US" sz="2400" dirty="0"/>
              <a:t> </a:t>
            </a:r>
            <a:r>
              <a:rPr lang="en-US" altLang="zh-TW" sz="2400" dirty="0"/>
              <a:t>shows</a:t>
            </a:r>
            <a:r>
              <a:rPr lang="zh-TW" altLang="en-US" sz="2400" dirty="0"/>
              <a:t> </a:t>
            </a:r>
            <a:r>
              <a:rPr lang="en-US" altLang="zh-TW" sz="2400" dirty="0"/>
              <a:t>negative</a:t>
            </a:r>
            <a:r>
              <a:rPr lang="zh-TW" altLang="en-US" sz="2400" dirty="0"/>
              <a:t> </a:t>
            </a:r>
            <a:r>
              <a:rPr lang="en-US" altLang="zh-TW" sz="2400" dirty="0"/>
              <a:t>correlations</a:t>
            </a:r>
            <a:r>
              <a:rPr lang="zh-TW" altLang="en-US" sz="2400" dirty="0"/>
              <a:t> </a:t>
            </a:r>
            <a:r>
              <a:rPr lang="en-US" altLang="zh-TW" sz="2400" dirty="0"/>
              <a:t>and</a:t>
            </a:r>
            <a:r>
              <a:rPr lang="zh-TW" altLang="en-US" sz="2400" dirty="0"/>
              <a:t> </a:t>
            </a:r>
            <a:r>
              <a:rPr lang="en-US" altLang="zh-TW" sz="2400" dirty="0"/>
              <a:t>even</a:t>
            </a:r>
            <a:r>
              <a:rPr lang="zh-TW" altLang="en-US" sz="2400" dirty="0"/>
              <a:t> </a:t>
            </a:r>
            <a:r>
              <a:rPr lang="en-US" altLang="zh-TW" sz="2400" dirty="0"/>
              <a:t>no</a:t>
            </a:r>
            <a:r>
              <a:rPr lang="zh-TW" altLang="en-US" sz="2400" dirty="0"/>
              <a:t> </a:t>
            </a:r>
            <a:r>
              <a:rPr lang="en-US" altLang="zh-TW" sz="2400" dirty="0"/>
              <a:t>correlations.</a:t>
            </a:r>
          </a:p>
          <a:p>
            <a:r>
              <a:rPr lang="en-US" altLang="zh-TW" sz="2400" dirty="0"/>
              <a:t>TROPOMI</a:t>
            </a:r>
            <a:r>
              <a:rPr lang="zh-TW" altLang="en-US" sz="2400" dirty="0"/>
              <a:t> </a:t>
            </a:r>
            <a:r>
              <a:rPr lang="en-US" altLang="zh-TW" sz="2400" dirty="0"/>
              <a:t>ER</a:t>
            </a:r>
            <a:r>
              <a:rPr lang="zh-TW" altLang="en-US" sz="2400" dirty="0"/>
              <a:t> </a:t>
            </a:r>
            <a:r>
              <a:rPr lang="en-US" altLang="zh-TW" sz="2400" dirty="0"/>
              <a:t>has</a:t>
            </a:r>
            <a:r>
              <a:rPr lang="zh-TW" altLang="en-US" sz="2400" dirty="0"/>
              <a:t> </a:t>
            </a:r>
            <a:r>
              <a:rPr lang="en-US" altLang="zh-TW" sz="2400" dirty="0"/>
              <a:t>larger</a:t>
            </a:r>
            <a:r>
              <a:rPr lang="zh-TW" altLang="en-US" sz="2400" dirty="0"/>
              <a:t> </a:t>
            </a:r>
            <a:r>
              <a:rPr lang="en-US" altLang="zh-TW" sz="2400" dirty="0"/>
              <a:t>variation</a:t>
            </a:r>
            <a:r>
              <a:rPr lang="zh-TW" altLang="en-US" sz="2400" dirty="0"/>
              <a:t> </a:t>
            </a:r>
            <a:r>
              <a:rPr lang="en-US" altLang="zh-TW" sz="2400" dirty="0"/>
              <a:t>compared</a:t>
            </a:r>
            <a:r>
              <a:rPr lang="zh-TW" altLang="en-US" sz="2400" dirty="0"/>
              <a:t> </a:t>
            </a:r>
            <a:r>
              <a:rPr lang="en-US" altLang="zh-TW" sz="2400" dirty="0"/>
              <a:t>to</a:t>
            </a:r>
            <a:r>
              <a:rPr lang="zh-TW" altLang="en-US" sz="2400" dirty="0"/>
              <a:t> </a:t>
            </a:r>
            <a:r>
              <a:rPr lang="en-US" altLang="zh-TW" sz="2400" dirty="0"/>
              <a:t>inventories,</a:t>
            </a:r>
            <a:r>
              <a:rPr lang="zh-TW" altLang="en-US" sz="2400" dirty="0"/>
              <a:t> </a:t>
            </a:r>
            <a:r>
              <a:rPr lang="en-US" altLang="zh-TW" sz="2400" dirty="0"/>
              <a:t>which</a:t>
            </a:r>
            <a:r>
              <a:rPr lang="zh-TW" altLang="en-US" sz="2400" dirty="0"/>
              <a:t> </a:t>
            </a:r>
            <a:r>
              <a:rPr lang="en-US" altLang="zh-TW" sz="2400" dirty="0"/>
              <a:t>have</a:t>
            </a:r>
            <a:r>
              <a:rPr lang="zh-TW" altLang="en-US" sz="2400" dirty="0"/>
              <a:t> </a:t>
            </a:r>
            <a:r>
              <a:rPr lang="en-US" altLang="zh-TW" sz="2400" dirty="0"/>
              <a:t>ER</a:t>
            </a:r>
            <a:r>
              <a:rPr lang="zh-TW" altLang="en-US" sz="2400" dirty="0"/>
              <a:t> </a:t>
            </a:r>
            <a:r>
              <a:rPr lang="en-US" altLang="zh-TW" sz="2400" dirty="0"/>
              <a:t>values</a:t>
            </a:r>
            <a:r>
              <a:rPr lang="zh-TW" altLang="en-US" sz="2400" dirty="0"/>
              <a:t> </a:t>
            </a:r>
            <a:r>
              <a:rPr lang="en-US" altLang="zh-TW" sz="2400" dirty="0"/>
              <a:t>fall</a:t>
            </a:r>
            <a:r>
              <a:rPr lang="zh-TW" altLang="en-US" sz="2400" dirty="0"/>
              <a:t> </a:t>
            </a:r>
            <a:r>
              <a:rPr lang="en-US" altLang="zh-TW" sz="2400" dirty="0"/>
              <a:t>in</a:t>
            </a:r>
            <a:r>
              <a:rPr lang="zh-TW" altLang="en-US" sz="2400" dirty="0"/>
              <a:t> </a:t>
            </a:r>
            <a:r>
              <a:rPr lang="en-US" altLang="zh-TW" sz="2400" dirty="0"/>
              <a:t>certain</a:t>
            </a:r>
            <a:r>
              <a:rPr lang="zh-TW" altLang="en-US" sz="2400" dirty="0"/>
              <a:t> </a:t>
            </a:r>
            <a:r>
              <a:rPr lang="en-US" altLang="zh-TW" sz="2400" dirty="0"/>
              <a:t>ranges</a:t>
            </a:r>
            <a:r>
              <a:rPr lang="zh-TW" altLang="en-US" sz="2400" dirty="0"/>
              <a:t> </a:t>
            </a:r>
            <a:r>
              <a:rPr lang="en-US" altLang="zh-TW" sz="2400" dirty="0"/>
              <a:t>probably</a:t>
            </a:r>
            <a:r>
              <a:rPr lang="zh-TW" altLang="en-US" sz="2400" dirty="0"/>
              <a:t> </a:t>
            </a:r>
            <a:r>
              <a:rPr lang="en-US" altLang="zh-TW" sz="2400" dirty="0"/>
              <a:t>due</a:t>
            </a:r>
            <a:r>
              <a:rPr lang="zh-TW" altLang="en-US" sz="2400" dirty="0"/>
              <a:t> </a:t>
            </a:r>
            <a:r>
              <a:rPr lang="en-US" altLang="zh-TW" sz="2400" dirty="0"/>
              <a:t>to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>
                <a:solidFill>
                  <a:schemeClr val="accent6"/>
                </a:solidFill>
              </a:rPr>
              <a:t>prescribed</a:t>
            </a:r>
            <a:r>
              <a:rPr lang="zh-TW" altLang="en-US" sz="2400" dirty="0">
                <a:solidFill>
                  <a:schemeClr val="accent6"/>
                </a:solidFill>
              </a:rPr>
              <a:t> </a:t>
            </a:r>
            <a:r>
              <a:rPr lang="en-US" altLang="zh-TW" sz="2400" dirty="0">
                <a:solidFill>
                  <a:schemeClr val="accent6"/>
                </a:solidFill>
              </a:rPr>
              <a:t>emission</a:t>
            </a:r>
            <a:r>
              <a:rPr lang="zh-TW" altLang="en-US" sz="2400" dirty="0">
                <a:solidFill>
                  <a:schemeClr val="accent6"/>
                </a:solidFill>
              </a:rPr>
              <a:t> </a:t>
            </a:r>
            <a:r>
              <a:rPr lang="en-US" altLang="zh-TW" sz="2400" dirty="0">
                <a:solidFill>
                  <a:schemeClr val="accent6"/>
                </a:solidFill>
              </a:rPr>
              <a:t>factors</a:t>
            </a:r>
            <a:r>
              <a:rPr lang="zh-TW" alt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/>
              <a:t>used in emission estimation </a:t>
            </a:r>
            <a:r>
              <a:rPr lang="en-US" altLang="zh-TW" sz="2400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37617D-FC9B-7F59-3788-5971A46E7113}"/>
              </a:ext>
            </a:extLst>
          </p:cNvPr>
          <p:cNvSpPr/>
          <p:nvPr/>
        </p:nvSpPr>
        <p:spPr>
          <a:xfrm>
            <a:off x="917584" y="757267"/>
            <a:ext cx="2851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C00000"/>
                </a:solidFill>
              </a:rPr>
              <a:t>CO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DA20C6-AEB3-13BD-4D10-3A779F22A44A}"/>
              </a:ext>
            </a:extLst>
          </p:cNvPr>
          <p:cNvSpPr/>
          <p:nvPr/>
        </p:nvSpPr>
        <p:spPr>
          <a:xfrm>
            <a:off x="4870724" y="757267"/>
            <a:ext cx="2851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C00000"/>
                </a:solidFill>
              </a:rPr>
              <a:t>NO2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70AF2-C3CA-F475-853B-541DCAD7AA6A}"/>
              </a:ext>
            </a:extLst>
          </p:cNvPr>
          <p:cNvSpPr/>
          <p:nvPr/>
        </p:nvSpPr>
        <p:spPr>
          <a:xfrm>
            <a:off x="8968977" y="758188"/>
            <a:ext cx="2851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C00000"/>
                </a:solidFill>
              </a:rPr>
              <a:t>ER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FB694-8CF5-551A-12A3-3AFB68DF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8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A0E30-4913-3FDD-E8D6-4DB2242FA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02" y="1818860"/>
            <a:ext cx="4948448" cy="472108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zh-TW" sz="2600" dirty="0"/>
              <a:t>TROPOMI</a:t>
            </a:r>
            <a:r>
              <a:rPr lang="zh-TW" altLang="en-US" sz="2600" dirty="0"/>
              <a:t> </a:t>
            </a:r>
            <a:r>
              <a:rPr lang="en-US" altLang="zh-TW" sz="2600" dirty="0"/>
              <a:t>E</a:t>
            </a:r>
            <a:r>
              <a:rPr lang="en-US" altLang="zh-TW" sz="2600" baseline="-25000" dirty="0"/>
              <a:t>CO</a:t>
            </a:r>
            <a:r>
              <a:rPr lang="zh-TW" altLang="en-US" sz="2600" dirty="0"/>
              <a:t> </a:t>
            </a:r>
            <a:r>
              <a:rPr lang="en-US" altLang="zh-TW" sz="2600" dirty="0"/>
              <a:t>shows</a:t>
            </a:r>
            <a:r>
              <a:rPr lang="zh-TW" altLang="en-US" sz="2600" dirty="0"/>
              <a:t> </a:t>
            </a:r>
            <a:r>
              <a:rPr lang="en-US" altLang="zh-TW" sz="2600" dirty="0"/>
              <a:t>significant</a:t>
            </a:r>
            <a:r>
              <a:rPr lang="zh-TW" altLang="en-US" sz="2600" dirty="0"/>
              <a:t> </a:t>
            </a:r>
            <a:r>
              <a:rPr lang="en-US" altLang="zh-TW" sz="2600" dirty="0"/>
              <a:t>seasonal</a:t>
            </a:r>
            <a:r>
              <a:rPr lang="zh-TW" altLang="en-US" sz="2600" dirty="0"/>
              <a:t> </a:t>
            </a:r>
            <a:r>
              <a:rPr lang="en-US" altLang="zh-TW" sz="2600" dirty="0"/>
              <a:t>variation</a:t>
            </a:r>
            <a:r>
              <a:rPr lang="zh-TW" altLang="en-US" sz="2600" dirty="0"/>
              <a:t> </a:t>
            </a:r>
            <a:r>
              <a:rPr lang="en-US" altLang="zh-TW" sz="2600" dirty="0"/>
              <a:t>with</a:t>
            </a:r>
            <a:r>
              <a:rPr lang="zh-TW" altLang="en-US" sz="2600" dirty="0"/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increases during Aug – Sep (summer)</a:t>
            </a:r>
            <a:r>
              <a:rPr lang="en-US" altLang="zh-TW" sz="2600" dirty="0"/>
              <a:t>, corresponding to emission</a:t>
            </a:r>
            <a:r>
              <a:rPr lang="zh-TW" altLang="en-US" sz="2600" dirty="0"/>
              <a:t> </a:t>
            </a:r>
            <a:r>
              <a:rPr lang="en-US" altLang="zh-TW" sz="2600" dirty="0"/>
              <a:t>inventories.</a:t>
            </a:r>
          </a:p>
          <a:p>
            <a:pPr>
              <a:buClr>
                <a:schemeClr val="tx1"/>
              </a:buClr>
            </a:pPr>
            <a:r>
              <a:rPr lang="en-US" altLang="zh-TW" sz="2600" dirty="0"/>
              <a:t>TROPOMI</a:t>
            </a:r>
            <a:r>
              <a:rPr lang="zh-TW" altLang="en-US" sz="2600" dirty="0"/>
              <a:t> </a:t>
            </a:r>
            <a:r>
              <a:rPr lang="en-US" altLang="zh-TW" sz="2600" dirty="0"/>
              <a:t>E</a:t>
            </a:r>
            <a:r>
              <a:rPr lang="en-US" altLang="zh-TW" sz="2600" baseline="-25000" dirty="0"/>
              <a:t>NO2</a:t>
            </a:r>
            <a:r>
              <a:rPr lang="zh-TW" altLang="en-US" sz="2600" dirty="0"/>
              <a:t> </a:t>
            </a:r>
            <a:r>
              <a:rPr lang="en-US" altLang="zh-TW" sz="2600" dirty="0"/>
              <a:t>is</a:t>
            </a:r>
            <a:r>
              <a:rPr lang="zh-TW" altLang="en-US" sz="2600" dirty="0"/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lower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during Aug – Sep (summer)</a:t>
            </a:r>
            <a:r>
              <a:rPr lang="en-US" altLang="zh-TW" sz="2600" dirty="0"/>
              <a:t>, showing</a:t>
            </a:r>
            <a:r>
              <a:rPr lang="zh-TW" altLang="en-US" sz="2600" dirty="0"/>
              <a:t> </a:t>
            </a:r>
            <a:r>
              <a:rPr lang="en-US" altLang="zh-TW" sz="2600" dirty="0"/>
              <a:t>an</a:t>
            </a:r>
            <a:r>
              <a:rPr lang="zh-TW" altLang="en-US" sz="2600" dirty="0"/>
              <a:t> </a:t>
            </a:r>
            <a:r>
              <a:rPr lang="en-US" altLang="zh-TW" sz="2600" dirty="0"/>
              <a:t>opposite</a:t>
            </a:r>
            <a:r>
              <a:rPr lang="zh-TW" altLang="en-US" sz="2600" dirty="0"/>
              <a:t> </a:t>
            </a:r>
            <a:r>
              <a:rPr lang="en-US" altLang="zh-TW" sz="2600" dirty="0"/>
              <a:t>trend</a:t>
            </a:r>
            <a:r>
              <a:rPr lang="zh-TW" altLang="en-US" sz="2600" dirty="0"/>
              <a:t> </a:t>
            </a:r>
            <a:r>
              <a:rPr lang="en-US" altLang="zh-TW" sz="2600" dirty="0"/>
              <a:t>compared</a:t>
            </a:r>
            <a:r>
              <a:rPr lang="zh-TW" altLang="en-US" sz="2600" dirty="0"/>
              <a:t> </a:t>
            </a:r>
            <a:r>
              <a:rPr lang="en-US" altLang="zh-TW" sz="2600" dirty="0"/>
              <a:t>to</a:t>
            </a:r>
            <a:r>
              <a:rPr lang="zh-TW" altLang="en-US" sz="2600" dirty="0"/>
              <a:t> </a:t>
            </a:r>
            <a:r>
              <a:rPr lang="en-US" altLang="zh-TW" sz="2600" dirty="0"/>
              <a:t>E</a:t>
            </a:r>
            <a:r>
              <a:rPr lang="en-US" altLang="zh-TW" sz="2600" baseline="-25000" dirty="0"/>
              <a:t>CO</a:t>
            </a:r>
            <a:r>
              <a:rPr lang="zh-TW" altLang="en-US" sz="2600" baseline="-250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emission</a:t>
            </a:r>
            <a:r>
              <a:rPr lang="zh-TW" altLang="en-US" sz="2600" dirty="0"/>
              <a:t> </a:t>
            </a:r>
            <a:r>
              <a:rPr lang="en-US" altLang="zh-TW" sz="2600" dirty="0"/>
              <a:t>inventories.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ABBCEF-08E1-24A7-0E2A-68B99259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03" y="436751"/>
            <a:ext cx="4948448" cy="1190720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7030A0"/>
                </a:solidFill>
              </a:rPr>
              <a:t>TROPOMI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–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Inventory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comparison: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E</a:t>
            </a:r>
            <a:r>
              <a:rPr lang="en-US" altLang="zh-TW" sz="4000" b="1" baseline="-25000" dirty="0">
                <a:solidFill>
                  <a:srgbClr val="7030A0"/>
                </a:solidFill>
              </a:rPr>
              <a:t>CO,</a:t>
            </a:r>
            <a:r>
              <a:rPr lang="zh-TW" altLang="en-US" sz="4000" b="1" baseline="-25000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E</a:t>
            </a:r>
            <a:r>
              <a:rPr lang="en-US" altLang="zh-TW" sz="4000" b="1" baseline="-25000" dirty="0">
                <a:solidFill>
                  <a:srgbClr val="7030A0"/>
                </a:solidFill>
              </a:rPr>
              <a:t>NO2</a:t>
            </a:r>
            <a:endParaRPr lang="en-US" sz="4000" b="1" baseline="-2500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30366-FCCB-8841-6437-0EA9FAB72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58852" y="126663"/>
            <a:ext cx="7033145" cy="3164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D97ABB-705F-5BA2-053C-A7AB29B41C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58853" y="3566422"/>
            <a:ext cx="7033143" cy="31649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8E9814-8268-6A1F-933A-EC25E87F4392}"/>
              </a:ext>
            </a:extLst>
          </p:cNvPr>
          <p:cNvSpPr/>
          <p:nvPr/>
        </p:nvSpPr>
        <p:spPr>
          <a:xfrm>
            <a:off x="9253330" y="365601"/>
            <a:ext cx="982491" cy="6342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74CA43-B699-6612-FDBB-A8D4B7D6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A0E30-4913-3FDD-E8D6-4DB2242FA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02" y="1848678"/>
            <a:ext cx="4948448" cy="4761983"/>
          </a:xfrm>
        </p:spPr>
        <p:txBody>
          <a:bodyPr>
            <a:noAutofit/>
          </a:bodyPr>
          <a:lstStyle/>
          <a:p>
            <a:r>
              <a:rPr lang="en-US" altLang="zh-TW" sz="2600" dirty="0" err="1"/>
              <a:t>GBBEPx</a:t>
            </a:r>
            <a:r>
              <a:rPr lang="en-US" altLang="zh-TW" sz="2600" dirty="0"/>
              <a:t> and</a:t>
            </a:r>
            <a:r>
              <a:rPr lang="zh-TW" altLang="en-US" sz="2600" dirty="0"/>
              <a:t> </a:t>
            </a:r>
            <a:r>
              <a:rPr lang="en-US" altLang="zh-TW" sz="2600" dirty="0"/>
              <a:t>GFAS</a:t>
            </a:r>
            <a:r>
              <a:rPr lang="zh-TW" altLang="en-US" sz="2600" dirty="0"/>
              <a:t> </a:t>
            </a:r>
            <a:r>
              <a:rPr lang="en-US" altLang="zh-TW" sz="2600" dirty="0"/>
              <a:t>ERs</a:t>
            </a:r>
            <a:r>
              <a:rPr lang="zh-TW" altLang="en-US" sz="2600" dirty="0"/>
              <a:t> </a:t>
            </a:r>
            <a:r>
              <a:rPr lang="en-US" altLang="zh-TW" sz="2600" dirty="0"/>
              <a:t>are</a:t>
            </a:r>
            <a:r>
              <a:rPr lang="zh-TW" altLang="en-US" sz="2600" dirty="0"/>
              <a:t> </a:t>
            </a:r>
            <a:r>
              <a:rPr lang="en-US" altLang="zh-TW" sz="2600" dirty="0"/>
              <a:t>relatively</a:t>
            </a:r>
            <a:r>
              <a:rPr lang="zh-TW" altLang="en-US" sz="2600" dirty="0"/>
              <a:t> </a:t>
            </a:r>
            <a:r>
              <a:rPr lang="en-US" altLang="zh-TW" sz="2600" dirty="0"/>
              <a:t>consistent</a:t>
            </a:r>
            <a:r>
              <a:rPr lang="zh-TW" altLang="en-US" sz="2600" dirty="0"/>
              <a:t> </a:t>
            </a:r>
            <a:r>
              <a:rPr lang="en-US" altLang="zh-TW" sz="2600" dirty="0"/>
              <a:t>compared</a:t>
            </a:r>
            <a:r>
              <a:rPr lang="zh-TW" altLang="en-US" sz="2600" dirty="0"/>
              <a:t> </a:t>
            </a:r>
            <a:r>
              <a:rPr lang="en-US" altLang="zh-TW" sz="2600" dirty="0"/>
              <a:t>to</a:t>
            </a:r>
            <a:r>
              <a:rPr lang="zh-TW" altLang="en-US" sz="2600" dirty="0"/>
              <a:t> </a:t>
            </a:r>
            <a:r>
              <a:rPr lang="en-US" altLang="zh-TW" sz="2600" dirty="0"/>
              <a:t>TROPOMI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other</a:t>
            </a:r>
            <a:r>
              <a:rPr lang="zh-TW" altLang="en-US" sz="2600" dirty="0"/>
              <a:t> </a:t>
            </a:r>
            <a:r>
              <a:rPr lang="en-US" altLang="zh-TW" sz="2600" dirty="0"/>
              <a:t>inventories.</a:t>
            </a:r>
          </a:p>
          <a:p>
            <a:r>
              <a:rPr lang="en-US" sz="2600" dirty="0"/>
              <a:t>TROPOMI ER is higher </a:t>
            </a:r>
            <a:r>
              <a:rPr lang="en-US" sz="2600" dirty="0">
                <a:solidFill>
                  <a:schemeClr val="accent2"/>
                </a:solidFill>
              </a:rPr>
              <a:t>during March – June</a:t>
            </a:r>
            <a:r>
              <a:rPr lang="en-US" sz="2600" dirty="0"/>
              <a:t> and significantly lower in </a:t>
            </a:r>
            <a:r>
              <a:rPr lang="en-US" sz="2600" dirty="0">
                <a:solidFill>
                  <a:schemeClr val="accent5"/>
                </a:solidFill>
              </a:rPr>
              <a:t>August and September</a:t>
            </a:r>
            <a:r>
              <a:rPr lang="en-US" altLang="zh-TW" sz="2600" dirty="0"/>
              <a:t>.</a:t>
            </a:r>
            <a:endParaRPr lang="en-US" sz="2600" dirty="0"/>
          </a:p>
          <a:p>
            <a:r>
              <a:rPr lang="en-US" altLang="zh-TW" sz="2600" dirty="0"/>
              <a:t>TROPOMI,</a:t>
            </a:r>
            <a:r>
              <a:rPr lang="zh-TW" altLang="en-US" sz="2600" dirty="0"/>
              <a:t> </a:t>
            </a:r>
            <a:r>
              <a:rPr lang="en-US" altLang="zh-TW" sz="2600" dirty="0"/>
              <a:t>FINN, QFED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EPA</a:t>
            </a:r>
            <a:r>
              <a:rPr lang="zh-TW" altLang="en-US" sz="2600" dirty="0"/>
              <a:t> </a:t>
            </a:r>
            <a:r>
              <a:rPr lang="en-US" altLang="zh-TW" sz="2600" dirty="0"/>
              <a:t>NEI</a:t>
            </a:r>
            <a:r>
              <a:rPr lang="zh-TW" altLang="en-US" sz="2600" dirty="0"/>
              <a:t> </a:t>
            </a:r>
            <a:r>
              <a:rPr lang="en-US" altLang="zh-TW" sz="2600" dirty="0"/>
              <a:t>share</a:t>
            </a:r>
            <a:r>
              <a:rPr lang="zh-TW" altLang="en-US" sz="2600" dirty="0"/>
              <a:t> </a:t>
            </a:r>
            <a:r>
              <a:rPr lang="en-US" altLang="zh-TW" sz="2600" dirty="0"/>
              <a:t>a</a:t>
            </a:r>
            <a:r>
              <a:rPr lang="zh-TW" altLang="en-US" sz="2600" dirty="0"/>
              <a:t> </a:t>
            </a:r>
            <a:r>
              <a:rPr lang="en-US" altLang="zh-TW" sz="2600" dirty="0"/>
              <a:t>similar</a:t>
            </a:r>
            <a:r>
              <a:rPr lang="zh-TW" altLang="en-US" sz="2600" dirty="0"/>
              <a:t> </a:t>
            </a:r>
            <a:r>
              <a:rPr lang="en-US" altLang="zh-TW" sz="2600" dirty="0"/>
              <a:t>seasonal</a:t>
            </a:r>
            <a:r>
              <a:rPr lang="zh-TW" altLang="en-US" sz="2600" dirty="0"/>
              <a:t> </a:t>
            </a:r>
            <a:r>
              <a:rPr lang="en-US" altLang="zh-TW" sz="2600" dirty="0"/>
              <a:t>variation</a:t>
            </a:r>
            <a:r>
              <a:rPr lang="zh-TW" altLang="en-US" sz="2600" dirty="0"/>
              <a:t> </a:t>
            </a:r>
            <a:r>
              <a:rPr lang="en-US" altLang="zh-TW" sz="2600" dirty="0"/>
              <a:t>with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lowest</a:t>
            </a:r>
            <a:r>
              <a:rPr lang="zh-TW" altLang="en-US" sz="2600" dirty="0"/>
              <a:t> </a:t>
            </a:r>
            <a:r>
              <a:rPr lang="en-US" altLang="zh-TW" sz="2600" dirty="0"/>
              <a:t>ER</a:t>
            </a:r>
            <a:r>
              <a:rPr lang="zh-TW" altLang="en-US" sz="2600" dirty="0"/>
              <a:t> </a:t>
            </a:r>
            <a:r>
              <a:rPr lang="en-US" altLang="zh-TW" sz="2600" dirty="0"/>
              <a:t>in</a:t>
            </a:r>
            <a:r>
              <a:rPr lang="zh-TW" altLang="en-US" sz="2600" dirty="0"/>
              <a:t> </a:t>
            </a:r>
            <a:r>
              <a:rPr lang="en-US" altLang="zh-TW" sz="2600" dirty="0"/>
              <a:t>summertime,</a:t>
            </a:r>
            <a:r>
              <a:rPr lang="zh-TW" altLang="en-US" sz="2600" dirty="0"/>
              <a:t> </a:t>
            </a:r>
            <a:r>
              <a:rPr lang="en-US" altLang="zh-TW" sz="2600" dirty="0"/>
              <a:t>showing</a:t>
            </a:r>
            <a:r>
              <a:rPr lang="zh-TW" altLang="en-US" sz="2600" dirty="0"/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the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capability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of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distinguishing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different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fire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seasons</a:t>
            </a:r>
            <a:r>
              <a:rPr lang="en-US" altLang="zh-TW" sz="26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89BF34-658B-A924-CD81-014B430A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58851" y="1958970"/>
            <a:ext cx="7033146" cy="31649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6D7CE9-8D9A-B4E3-4EE7-AF4133E7F7E5}"/>
              </a:ext>
            </a:extLst>
          </p:cNvPr>
          <p:cNvSpPr/>
          <p:nvPr/>
        </p:nvSpPr>
        <p:spPr>
          <a:xfrm>
            <a:off x="7294731" y="2185789"/>
            <a:ext cx="1792119" cy="27928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4038DE-218F-AE86-DC6C-966DBA5DC975}"/>
              </a:ext>
            </a:extLst>
          </p:cNvPr>
          <p:cNvSpPr/>
          <p:nvPr/>
        </p:nvSpPr>
        <p:spPr>
          <a:xfrm>
            <a:off x="9481933" y="2196548"/>
            <a:ext cx="982491" cy="279289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2B121D-2120-6CF5-260A-FC4E7518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03" y="436751"/>
            <a:ext cx="4948448" cy="1190720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7030A0"/>
                </a:solidFill>
              </a:rPr>
              <a:t>TROPOMI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–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Inventory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comparison: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ER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C028B0-C945-AA20-4D9C-B768A85B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96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CBB889-DBC9-4741-B1FA-B8617B8098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7084" y="757245"/>
            <a:ext cx="6344760" cy="3806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58ABDF-9655-DC4D-A306-5C647E02E0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28120" y="757246"/>
            <a:ext cx="6344755" cy="38068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F29F29A-29F3-BB40-AB9A-471A9178E4D0}"/>
              </a:ext>
            </a:extLst>
          </p:cNvPr>
          <p:cNvSpPr txBox="1">
            <a:spLocks/>
          </p:cNvSpPr>
          <p:nvPr/>
        </p:nvSpPr>
        <p:spPr>
          <a:xfrm>
            <a:off x="607622" y="-85422"/>
            <a:ext cx="10985901" cy="989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dirty="0">
                <a:solidFill>
                  <a:srgbClr val="7030A0"/>
                </a:solidFill>
              </a:rPr>
              <a:t>Seasonal variation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of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TROPOMI ER 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2421DB-86E7-214F-BCB4-573CF81D104F}"/>
              </a:ext>
            </a:extLst>
          </p:cNvPr>
          <p:cNvSpPr/>
          <p:nvPr/>
        </p:nvSpPr>
        <p:spPr>
          <a:xfrm>
            <a:off x="1857829" y="2089410"/>
            <a:ext cx="1473929" cy="230777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CE7DB-63E9-1541-AF3C-7E90413FFB4D}"/>
              </a:ext>
            </a:extLst>
          </p:cNvPr>
          <p:cNvSpPr txBox="1"/>
          <p:nvPr/>
        </p:nvSpPr>
        <p:spPr>
          <a:xfrm>
            <a:off x="1855898" y="1737824"/>
            <a:ext cx="156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accent2"/>
                </a:solidFill>
              </a:rPr>
              <a:t>Prescribed</a:t>
            </a:r>
            <a:r>
              <a:rPr lang="zh-TW" altLang="en-US" b="1" dirty="0">
                <a:solidFill>
                  <a:schemeClr val="accent2"/>
                </a:solidFill>
              </a:rPr>
              <a:t> </a:t>
            </a:r>
            <a:r>
              <a:rPr lang="en-US" altLang="zh-TW" b="1" dirty="0">
                <a:solidFill>
                  <a:schemeClr val="accent2"/>
                </a:solidFill>
              </a:rPr>
              <a:t>fire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2438C53-D7B7-427F-9541-64597CFE258D}"/>
              </a:ext>
            </a:extLst>
          </p:cNvPr>
          <p:cNvSpPr txBox="1">
            <a:spLocks/>
          </p:cNvSpPr>
          <p:nvPr/>
        </p:nvSpPr>
        <p:spPr>
          <a:xfrm>
            <a:off x="144437" y="4605045"/>
            <a:ext cx="11932151" cy="22938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TROPOMI</a:t>
            </a:r>
            <a:r>
              <a:rPr lang="zh-TW" altLang="en-US" sz="2400" dirty="0"/>
              <a:t> </a:t>
            </a:r>
            <a:r>
              <a:rPr lang="en-US" altLang="zh-TW" sz="2400" dirty="0"/>
              <a:t>ER</a:t>
            </a:r>
            <a:r>
              <a:rPr lang="zh-TW" altLang="en-US" sz="2400" dirty="0"/>
              <a:t> </a:t>
            </a:r>
            <a:r>
              <a:rPr lang="en-US" altLang="zh-TW" sz="2400" dirty="0"/>
              <a:t>shows</a:t>
            </a:r>
            <a:r>
              <a:rPr lang="zh-TW" altLang="en-US" sz="2400" dirty="0"/>
              <a:t> </a:t>
            </a:r>
            <a:r>
              <a:rPr lang="en-US" altLang="zh-TW" sz="2400" dirty="0"/>
              <a:t>a</a:t>
            </a:r>
            <a:r>
              <a:rPr lang="zh-TW" altLang="en-US" sz="2400" dirty="0"/>
              <a:t> </a:t>
            </a:r>
            <a:r>
              <a:rPr lang="en-US" altLang="zh-TW" sz="2400" dirty="0"/>
              <a:t>clear</a:t>
            </a:r>
            <a:r>
              <a:rPr lang="zh-TW" altLang="en-US" sz="2400" dirty="0"/>
              <a:t> </a:t>
            </a:r>
            <a:r>
              <a:rPr lang="en-US" altLang="zh-TW" sz="2400" dirty="0"/>
              <a:t>seasonal</a:t>
            </a:r>
            <a:r>
              <a:rPr lang="zh-TW" altLang="en-US" sz="2400" dirty="0"/>
              <a:t> </a:t>
            </a:r>
            <a:r>
              <a:rPr lang="en-US" altLang="zh-TW" sz="2400" dirty="0"/>
              <a:t>variation</a:t>
            </a:r>
            <a:r>
              <a:rPr lang="zh-TW" altLang="en-US" sz="2400" dirty="0"/>
              <a:t> </a:t>
            </a:r>
            <a:r>
              <a:rPr lang="en-US" altLang="zh-TW" sz="2400" dirty="0"/>
              <a:t>with</a:t>
            </a:r>
            <a:r>
              <a:rPr lang="zh-TW" altLang="en-US" sz="2400" dirty="0"/>
              <a:t> </a:t>
            </a:r>
            <a:r>
              <a:rPr lang="en-US" altLang="zh-TW" sz="2400" dirty="0"/>
              <a:t>higher</a:t>
            </a:r>
            <a:r>
              <a:rPr lang="zh-TW" altLang="en-US" sz="2400" dirty="0"/>
              <a:t> </a:t>
            </a:r>
            <a:r>
              <a:rPr lang="en-US" altLang="zh-TW" sz="2400" dirty="0"/>
              <a:t>values</a:t>
            </a:r>
            <a:r>
              <a:rPr lang="zh-TW" altLang="en-US" sz="2400" dirty="0"/>
              <a:t> </a:t>
            </a:r>
            <a:r>
              <a:rPr lang="en-US" altLang="zh-TW" sz="2400" dirty="0"/>
              <a:t>in</a:t>
            </a:r>
            <a:r>
              <a:rPr lang="zh-TW" altLang="en-US" sz="2400" dirty="0"/>
              <a:t> </a:t>
            </a:r>
            <a:r>
              <a:rPr lang="en-US" altLang="zh-TW" sz="2400" dirty="0">
                <a:solidFill>
                  <a:schemeClr val="accent2"/>
                </a:solidFill>
              </a:rPr>
              <a:t>spring</a:t>
            </a:r>
            <a:r>
              <a:rPr lang="zh-TW" altLang="en-US" sz="2400" dirty="0">
                <a:solidFill>
                  <a:schemeClr val="accent2"/>
                </a:solidFill>
              </a:rPr>
              <a:t> </a:t>
            </a:r>
            <a:r>
              <a:rPr lang="en-US" altLang="zh-TW" sz="2400" dirty="0">
                <a:solidFill>
                  <a:schemeClr val="accent2"/>
                </a:solidFill>
              </a:rPr>
              <a:t>(prescribed</a:t>
            </a:r>
            <a:r>
              <a:rPr lang="zh-TW" altLang="en-US" sz="2400" dirty="0">
                <a:solidFill>
                  <a:schemeClr val="accent2"/>
                </a:solidFill>
              </a:rPr>
              <a:t> </a:t>
            </a:r>
            <a:r>
              <a:rPr lang="en-US" altLang="zh-TW" sz="2400" dirty="0">
                <a:solidFill>
                  <a:schemeClr val="accent2"/>
                </a:solidFill>
              </a:rPr>
              <a:t>fire</a:t>
            </a:r>
            <a:r>
              <a:rPr lang="zh-TW" altLang="en-US" sz="2400" dirty="0">
                <a:solidFill>
                  <a:schemeClr val="accent2"/>
                </a:solidFill>
              </a:rPr>
              <a:t> </a:t>
            </a:r>
            <a:r>
              <a:rPr lang="en-US" altLang="zh-TW" sz="2400" dirty="0">
                <a:solidFill>
                  <a:schemeClr val="accent2"/>
                </a:solidFill>
              </a:rPr>
              <a:t>season</a:t>
            </a:r>
            <a:r>
              <a:rPr lang="zh-TW" altLang="en-US" sz="2400" dirty="0">
                <a:solidFill>
                  <a:schemeClr val="accent2"/>
                </a:solidFill>
              </a:rPr>
              <a:t> </a:t>
            </a:r>
            <a:r>
              <a:rPr lang="en-US" altLang="zh-TW" sz="2400" dirty="0">
                <a:solidFill>
                  <a:schemeClr val="accent2"/>
                </a:solidFill>
              </a:rPr>
              <a:t>in</a:t>
            </a:r>
            <a:r>
              <a:rPr lang="zh-TW" altLang="en-US" sz="2400" dirty="0">
                <a:solidFill>
                  <a:schemeClr val="accent2"/>
                </a:solidFill>
              </a:rPr>
              <a:t> </a:t>
            </a:r>
            <a:r>
              <a:rPr lang="en-US" altLang="zh-TW" sz="2400" dirty="0">
                <a:solidFill>
                  <a:schemeClr val="accent2"/>
                </a:solidFill>
              </a:rPr>
              <a:t>the</a:t>
            </a:r>
            <a:r>
              <a:rPr lang="zh-TW" altLang="en-US" sz="2400" dirty="0">
                <a:solidFill>
                  <a:schemeClr val="accent2"/>
                </a:solidFill>
              </a:rPr>
              <a:t> </a:t>
            </a:r>
            <a:r>
              <a:rPr lang="en-US" altLang="zh-TW" sz="2400" dirty="0">
                <a:solidFill>
                  <a:schemeClr val="accent2"/>
                </a:solidFill>
              </a:rPr>
              <a:t>central</a:t>
            </a:r>
            <a:r>
              <a:rPr lang="zh-TW" altLang="en-US" sz="2400" dirty="0">
                <a:solidFill>
                  <a:schemeClr val="accent2"/>
                </a:solidFill>
              </a:rPr>
              <a:t> </a:t>
            </a:r>
            <a:r>
              <a:rPr lang="en-US" altLang="zh-TW" sz="2400" dirty="0">
                <a:solidFill>
                  <a:schemeClr val="accent2"/>
                </a:solidFill>
              </a:rPr>
              <a:t>US)</a:t>
            </a:r>
            <a:r>
              <a:rPr lang="zh-TW" altLang="en-US" sz="2400" dirty="0"/>
              <a:t> </a:t>
            </a:r>
            <a:r>
              <a:rPr lang="en-US" altLang="zh-TW" sz="2400" dirty="0"/>
              <a:t>and</a:t>
            </a:r>
            <a:r>
              <a:rPr lang="zh-TW" altLang="en-US" sz="2400" dirty="0"/>
              <a:t> </a:t>
            </a:r>
            <a:r>
              <a:rPr lang="en-US" altLang="zh-TW" sz="2400" dirty="0"/>
              <a:t>lower</a:t>
            </a:r>
            <a:r>
              <a:rPr lang="zh-TW" altLang="en-US" sz="2400" dirty="0"/>
              <a:t> </a:t>
            </a:r>
            <a:r>
              <a:rPr lang="en-US" altLang="zh-TW" sz="2400" dirty="0"/>
              <a:t>values</a:t>
            </a:r>
            <a:r>
              <a:rPr lang="zh-TW" altLang="en-US" sz="2400" dirty="0"/>
              <a:t> </a:t>
            </a:r>
            <a:r>
              <a:rPr lang="en-US" altLang="zh-TW" sz="2400" dirty="0"/>
              <a:t>in</a:t>
            </a:r>
            <a:r>
              <a:rPr lang="zh-TW" altLang="en-US" sz="2400" dirty="0"/>
              <a:t> </a:t>
            </a:r>
            <a:r>
              <a:rPr lang="en-US" altLang="zh-TW" sz="2400" dirty="0">
                <a:solidFill>
                  <a:schemeClr val="accent5"/>
                </a:solidFill>
              </a:rPr>
              <a:t>summer</a:t>
            </a:r>
            <a:r>
              <a:rPr lang="zh-TW" altLang="en-US" sz="2400" dirty="0">
                <a:solidFill>
                  <a:schemeClr val="accent5"/>
                </a:solidFill>
              </a:rPr>
              <a:t> </a:t>
            </a:r>
            <a:r>
              <a:rPr lang="en-US" altLang="zh-TW" sz="2400" dirty="0">
                <a:solidFill>
                  <a:schemeClr val="accent5"/>
                </a:solidFill>
              </a:rPr>
              <a:t>(wildfire</a:t>
            </a:r>
            <a:r>
              <a:rPr lang="zh-TW" altLang="en-US" sz="2400" dirty="0">
                <a:solidFill>
                  <a:schemeClr val="accent5"/>
                </a:solidFill>
              </a:rPr>
              <a:t> </a:t>
            </a:r>
            <a:r>
              <a:rPr lang="en-US" altLang="zh-TW" sz="2400" dirty="0">
                <a:solidFill>
                  <a:schemeClr val="accent5"/>
                </a:solidFill>
              </a:rPr>
              <a:t>season</a:t>
            </a:r>
            <a:r>
              <a:rPr lang="zh-TW" altLang="en-US" sz="2400" dirty="0">
                <a:solidFill>
                  <a:schemeClr val="accent5"/>
                </a:solidFill>
              </a:rPr>
              <a:t> </a:t>
            </a:r>
            <a:r>
              <a:rPr lang="en-US" altLang="zh-TW" sz="2400" dirty="0">
                <a:solidFill>
                  <a:schemeClr val="accent5"/>
                </a:solidFill>
              </a:rPr>
              <a:t>in</a:t>
            </a:r>
            <a:r>
              <a:rPr lang="zh-TW" altLang="en-US" sz="2400" dirty="0">
                <a:solidFill>
                  <a:schemeClr val="accent5"/>
                </a:solidFill>
              </a:rPr>
              <a:t> </a:t>
            </a:r>
            <a:r>
              <a:rPr lang="en-US" altLang="zh-TW" sz="2400" dirty="0">
                <a:solidFill>
                  <a:schemeClr val="accent5"/>
                </a:solidFill>
              </a:rPr>
              <a:t>the</a:t>
            </a:r>
            <a:r>
              <a:rPr lang="zh-TW" altLang="en-US" sz="2400" dirty="0">
                <a:solidFill>
                  <a:schemeClr val="accent5"/>
                </a:solidFill>
              </a:rPr>
              <a:t> </a:t>
            </a:r>
            <a:r>
              <a:rPr lang="en-US" altLang="zh-TW" sz="2400" dirty="0">
                <a:solidFill>
                  <a:schemeClr val="accent5"/>
                </a:solidFill>
              </a:rPr>
              <a:t>western</a:t>
            </a:r>
            <a:r>
              <a:rPr lang="zh-TW" altLang="en-US" sz="2400" dirty="0">
                <a:solidFill>
                  <a:schemeClr val="accent5"/>
                </a:solidFill>
              </a:rPr>
              <a:t> </a:t>
            </a:r>
            <a:r>
              <a:rPr lang="en-US" altLang="zh-TW" sz="2400" dirty="0">
                <a:solidFill>
                  <a:schemeClr val="accent5"/>
                </a:solidFill>
              </a:rPr>
              <a:t>US)</a:t>
            </a:r>
            <a:r>
              <a:rPr lang="en-US" altLang="zh-TW" sz="2400" dirty="0"/>
              <a:t>.</a:t>
            </a:r>
          </a:p>
          <a:p>
            <a:r>
              <a:rPr lang="en-US" altLang="zh-TW" sz="2400" dirty="0"/>
              <a:t>Because</a:t>
            </a:r>
            <a:r>
              <a:rPr lang="zh-TW" altLang="en-US" sz="2400" dirty="0"/>
              <a:t> </a:t>
            </a:r>
            <a:r>
              <a:rPr lang="en-US" altLang="zh-TW" sz="2400" dirty="0"/>
              <a:t>most</a:t>
            </a:r>
            <a:r>
              <a:rPr lang="zh-TW" altLang="en-US" sz="2400" dirty="0"/>
              <a:t> </a:t>
            </a:r>
            <a:r>
              <a:rPr lang="en-US" altLang="zh-TW" sz="2400" dirty="0"/>
              <a:t>of</a:t>
            </a:r>
            <a:r>
              <a:rPr lang="zh-TW" altLang="en-US" sz="2400" dirty="0"/>
              <a:t> </a:t>
            </a:r>
            <a:r>
              <a:rPr lang="en-US" altLang="zh-TW" sz="2400" dirty="0"/>
              <a:t>fire</a:t>
            </a:r>
            <a:r>
              <a:rPr lang="zh-TW" altLang="en-US" sz="2400" dirty="0"/>
              <a:t> </a:t>
            </a:r>
            <a:r>
              <a:rPr lang="en-US" altLang="zh-TW" sz="2400" dirty="0"/>
              <a:t>activities</a:t>
            </a:r>
            <a:r>
              <a:rPr lang="zh-TW" altLang="en-US" sz="2400" dirty="0"/>
              <a:t> </a:t>
            </a:r>
            <a:r>
              <a:rPr lang="en-US" altLang="zh-TW" sz="2400" dirty="0"/>
              <a:t>happen</a:t>
            </a:r>
            <a:r>
              <a:rPr lang="zh-TW" altLang="en-US" sz="2400" dirty="0"/>
              <a:t> </a:t>
            </a:r>
            <a:r>
              <a:rPr lang="en-US" altLang="zh-TW" sz="2400" dirty="0"/>
              <a:t>in</a:t>
            </a:r>
            <a:r>
              <a:rPr lang="zh-TW" altLang="en-US" sz="2400" dirty="0"/>
              <a:t> </a:t>
            </a:r>
            <a:r>
              <a:rPr lang="en-US" altLang="zh-TW" sz="2400" dirty="0"/>
              <a:t>summer</a:t>
            </a:r>
            <a:r>
              <a:rPr lang="zh-TW" altLang="en-US" sz="2400" dirty="0"/>
              <a:t> </a:t>
            </a:r>
            <a:r>
              <a:rPr lang="en-US" altLang="zh-TW" sz="2400" dirty="0"/>
              <a:t>and</a:t>
            </a:r>
            <a:r>
              <a:rPr lang="zh-TW" altLang="en-US" sz="2400" dirty="0"/>
              <a:t> </a:t>
            </a:r>
            <a:r>
              <a:rPr lang="en-US" altLang="zh-TW" sz="2400" dirty="0"/>
              <a:t>wildfires</a:t>
            </a:r>
            <a:r>
              <a:rPr lang="zh-TW" altLang="en-US" sz="2400" dirty="0"/>
              <a:t> </a:t>
            </a:r>
            <a:r>
              <a:rPr lang="en-US" altLang="zh-TW" sz="2400" dirty="0"/>
              <a:t>are</a:t>
            </a:r>
            <a:r>
              <a:rPr lang="zh-TW" altLang="en-US" sz="2400" dirty="0"/>
              <a:t> </a:t>
            </a:r>
            <a:r>
              <a:rPr lang="en-US" altLang="zh-TW" sz="2400" dirty="0"/>
              <a:t>relatively</a:t>
            </a:r>
            <a:r>
              <a:rPr lang="zh-TW" altLang="en-US" sz="2400" dirty="0"/>
              <a:t> </a:t>
            </a:r>
            <a:r>
              <a:rPr lang="en-US" altLang="zh-TW" sz="2400" dirty="0"/>
              <a:t>easily</a:t>
            </a:r>
            <a:r>
              <a:rPr lang="zh-TW" altLang="en-US" sz="2400" dirty="0"/>
              <a:t> </a:t>
            </a:r>
            <a:r>
              <a:rPr lang="en-US" altLang="zh-TW" sz="2400" dirty="0"/>
              <a:t>detected</a:t>
            </a:r>
            <a:r>
              <a:rPr lang="zh-TW" altLang="en-US" sz="2400" dirty="0"/>
              <a:t> </a:t>
            </a:r>
            <a:r>
              <a:rPr lang="en-US" altLang="zh-TW" sz="2400" dirty="0"/>
              <a:t>by</a:t>
            </a:r>
            <a:r>
              <a:rPr lang="zh-TW" altLang="en-US" sz="2400" dirty="0"/>
              <a:t> </a:t>
            </a:r>
            <a:r>
              <a:rPr lang="en-US" altLang="zh-TW" sz="2400" dirty="0"/>
              <a:t>satellites</a:t>
            </a:r>
            <a:r>
              <a:rPr lang="zh-TW" altLang="en-US" sz="2400" dirty="0"/>
              <a:t> </a:t>
            </a:r>
            <a:r>
              <a:rPr lang="en-US" altLang="zh-TW" sz="2400" dirty="0"/>
              <a:t>compared</a:t>
            </a:r>
            <a:r>
              <a:rPr lang="zh-TW" altLang="en-US" sz="2400" dirty="0"/>
              <a:t> </a:t>
            </a:r>
            <a:r>
              <a:rPr lang="en-US" altLang="zh-TW" sz="2400" dirty="0"/>
              <a:t>to</a:t>
            </a:r>
            <a:r>
              <a:rPr lang="zh-TW" altLang="en-US" sz="2400" dirty="0"/>
              <a:t> </a:t>
            </a:r>
            <a:r>
              <a:rPr lang="en-US" altLang="zh-TW" sz="2400" dirty="0"/>
              <a:t>prescribed</a:t>
            </a:r>
            <a:r>
              <a:rPr lang="zh-TW" altLang="en-US" sz="2400" dirty="0"/>
              <a:t> </a:t>
            </a:r>
            <a:r>
              <a:rPr lang="en-US" altLang="zh-TW" sz="2400" dirty="0"/>
              <a:t>fires,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annual</a:t>
            </a:r>
            <a:r>
              <a:rPr lang="zh-TW" altLang="en-US" sz="2400" dirty="0"/>
              <a:t> </a:t>
            </a:r>
            <a:r>
              <a:rPr lang="en-US" altLang="zh-TW" sz="2400" dirty="0"/>
              <a:t>ER</a:t>
            </a:r>
            <a:r>
              <a:rPr lang="zh-TW" altLang="en-US" sz="2400" dirty="0"/>
              <a:t> </a:t>
            </a:r>
            <a:r>
              <a:rPr lang="en-US" altLang="zh-TW" sz="2400" dirty="0"/>
              <a:t>is</a:t>
            </a:r>
            <a:r>
              <a:rPr lang="zh-TW" altLang="en-US" sz="2400" dirty="0"/>
              <a:t> </a:t>
            </a:r>
            <a:r>
              <a:rPr lang="en-US" altLang="zh-TW" sz="2400" dirty="0"/>
              <a:t>relatively</a:t>
            </a:r>
            <a:r>
              <a:rPr lang="zh-TW" altLang="en-US" sz="2400" dirty="0"/>
              <a:t> </a:t>
            </a:r>
            <a:r>
              <a:rPr lang="en-US" altLang="zh-TW" sz="2400" dirty="0"/>
              <a:t>low</a:t>
            </a:r>
            <a:r>
              <a:rPr lang="zh-TW" altLang="en-US" sz="2400" dirty="0"/>
              <a:t> </a:t>
            </a:r>
            <a:r>
              <a:rPr lang="en-US" altLang="zh-TW" sz="2400" dirty="0"/>
              <a:t>after</a:t>
            </a:r>
            <a:r>
              <a:rPr lang="zh-TW" altLang="en-US" sz="2400" dirty="0"/>
              <a:t> </a:t>
            </a:r>
            <a:r>
              <a:rPr lang="en-US" altLang="zh-TW" sz="2400" dirty="0"/>
              <a:t>averaging.</a:t>
            </a:r>
          </a:p>
          <a:p>
            <a:r>
              <a:rPr lang="en-US" altLang="zh-TW" sz="2400" dirty="0"/>
              <a:t>Most</a:t>
            </a:r>
            <a:r>
              <a:rPr lang="zh-TW" altLang="en-US" sz="2400" dirty="0"/>
              <a:t> </a:t>
            </a:r>
            <a:r>
              <a:rPr lang="en-US" altLang="zh-TW" sz="2400" dirty="0"/>
              <a:t>of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high</a:t>
            </a:r>
            <a:r>
              <a:rPr lang="zh-TW" altLang="en-US" sz="2400" dirty="0"/>
              <a:t> </a:t>
            </a:r>
            <a:r>
              <a:rPr lang="en-US" altLang="zh-TW" sz="2400" dirty="0"/>
              <a:t>ERs</a:t>
            </a:r>
            <a:r>
              <a:rPr lang="zh-TW" altLang="en-US" sz="2400" dirty="0"/>
              <a:t> </a:t>
            </a:r>
            <a:r>
              <a:rPr lang="en-US" altLang="zh-TW" sz="2400" dirty="0"/>
              <a:t>occur</a:t>
            </a:r>
            <a:r>
              <a:rPr lang="zh-TW" altLang="en-US" sz="2400" dirty="0"/>
              <a:t> </a:t>
            </a:r>
            <a:r>
              <a:rPr lang="en-US" altLang="zh-TW" sz="2400" dirty="0"/>
              <a:t>over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central</a:t>
            </a:r>
            <a:r>
              <a:rPr lang="zh-TW" altLang="en-US" sz="2400" dirty="0"/>
              <a:t> </a:t>
            </a:r>
            <a:r>
              <a:rPr lang="en-US" altLang="zh-TW" sz="2400" dirty="0"/>
              <a:t>US</a:t>
            </a:r>
            <a:r>
              <a:rPr lang="zh-TW" altLang="en-US" sz="2400" dirty="0"/>
              <a:t> </a:t>
            </a:r>
            <a:r>
              <a:rPr lang="en-US" altLang="zh-TW" sz="2400" dirty="0"/>
              <a:t>while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low</a:t>
            </a:r>
            <a:r>
              <a:rPr lang="zh-TW" altLang="en-US" sz="2400" dirty="0"/>
              <a:t> </a:t>
            </a:r>
            <a:r>
              <a:rPr lang="en-US" altLang="zh-TW" sz="2400" dirty="0"/>
              <a:t>MDRs</a:t>
            </a:r>
            <a:r>
              <a:rPr lang="zh-TW" altLang="en-US" sz="2400" dirty="0"/>
              <a:t> </a:t>
            </a:r>
            <a:r>
              <a:rPr lang="en-US" altLang="zh-TW" sz="2400" dirty="0"/>
              <a:t>mainly</a:t>
            </a:r>
            <a:r>
              <a:rPr lang="zh-TW" altLang="en-US" sz="2400" dirty="0"/>
              <a:t> </a:t>
            </a:r>
            <a:r>
              <a:rPr lang="en-US" altLang="zh-TW" sz="2400" dirty="0"/>
              <a:t>occur</a:t>
            </a:r>
            <a:r>
              <a:rPr lang="zh-TW" altLang="en-US" sz="2400" dirty="0"/>
              <a:t> </a:t>
            </a:r>
            <a:r>
              <a:rPr lang="en-US" altLang="zh-TW" sz="2400" dirty="0"/>
              <a:t>over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western</a:t>
            </a:r>
            <a:r>
              <a:rPr lang="zh-TW" altLang="en-US" sz="2400" dirty="0"/>
              <a:t> </a:t>
            </a:r>
            <a:r>
              <a:rPr lang="en-US" altLang="zh-TW" sz="2400" dirty="0"/>
              <a:t>states,</a:t>
            </a:r>
            <a:r>
              <a:rPr lang="zh-TW" altLang="en-US" sz="2400" dirty="0"/>
              <a:t> </a:t>
            </a:r>
            <a:r>
              <a:rPr lang="en-US" altLang="zh-TW" sz="2400" dirty="0"/>
              <a:t>corresponding</a:t>
            </a:r>
            <a:r>
              <a:rPr lang="zh-TW" altLang="en-US" sz="2400" dirty="0"/>
              <a:t> </a:t>
            </a:r>
            <a:r>
              <a:rPr lang="en-US" altLang="zh-TW" sz="2400" dirty="0"/>
              <a:t>to</a:t>
            </a:r>
            <a:r>
              <a:rPr lang="zh-TW" altLang="en-US" sz="2400" dirty="0"/>
              <a:t> </a:t>
            </a:r>
            <a:r>
              <a:rPr lang="en-US" altLang="zh-TW" sz="2400" dirty="0"/>
              <a:t>different</a:t>
            </a:r>
            <a:r>
              <a:rPr lang="zh-TW" altLang="en-US" sz="2400" dirty="0"/>
              <a:t> </a:t>
            </a:r>
            <a:r>
              <a:rPr lang="en-US" altLang="zh-TW" sz="2400" dirty="0"/>
              <a:t>fire</a:t>
            </a:r>
            <a:r>
              <a:rPr lang="zh-TW" altLang="en-US" sz="2400" dirty="0"/>
              <a:t> </a:t>
            </a:r>
            <a:r>
              <a:rPr lang="en-US" altLang="zh-TW" sz="2400" dirty="0"/>
              <a:t>types.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035B9-C073-CF7C-FCD6-6A6ADF26B74F}"/>
              </a:ext>
            </a:extLst>
          </p:cNvPr>
          <p:cNvSpPr/>
          <p:nvPr/>
        </p:nvSpPr>
        <p:spPr>
          <a:xfrm>
            <a:off x="3423856" y="2082153"/>
            <a:ext cx="1131031" cy="230777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4286B-3AB2-C07D-0745-D7AB0C40CB27}"/>
              </a:ext>
            </a:extLst>
          </p:cNvPr>
          <p:cNvSpPr txBox="1"/>
          <p:nvPr/>
        </p:nvSpPr>
        <p:spPr>
          <a:xfrm>
            <a:off x="3515733" y="1737824"/>
            <a:ext cx="954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accent5"/>
                </a:solidFill>
              </a:rPr>
              <a:t>Wildfire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4590E-040E-6226-06A1-ABC44ED728DC}"/>
              </a:ext>
            </a:extLst>
          </p:cNvPr>
          <p:cNvSpPr txBox="1"/>
          <p:nvPr/>
        </p:nvSpPr>
        <p:spPr>
          <a:xfrm>
            <a:off x="519236" y="693404"/>
            <a:ext cx="3732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Months</a:t>
            </a:r>
            <a:r>
              <a:rPr lang="zh-TW" altLang="en-US" sz="1400" dirty="0"/>
              <a:t> </a:t>
            </a:r>
            <a:r>
              <a:rPr lang="en-US" altLang="zh-TW" sz="1400" dirty="0"/>
              <a:t>with</a:t>
            </a:r>
            <a:r>
              <a:rPr lang="zh-TW" altLang="en-US" sz="1400" dirty="0"/>
              <a:t> </a:t>
            </a:r>
            <a:r>
              <a:rPr lang="en-US" altLang="zh-TW" sz="1400" dirty="0"/>
              <a:t>less</a:t>
            </a:r>
            <a:r>
              <a:rPr lang="zh-TW" altLang="en-US" sz="1400" dirty="0"/>
              <a:t> </a:t>
            </a:r>
            <a:r>
              <a:rPr lang="en-US" altLang="zh-TW" sz="1400" dirty="0"/>
              <a:t>than</a:t>
            </a:r>
            <a:r>
              <a:rPr lang="zh-TW" altLang="en-US" sz="1400" dirty="0"/>
              <a:t> </a:t>
            </a:r>
            <a:r>
              <a:rPr lang="en-US" altLang="zh-TW" sz="1400" dirty="0"/>
              <a:t>10</a:t>
            </a:r>
            <a:r>
              <a:rPr lang="zh-TW" altLang="en-US" sz="1400" dirty="0"/>
              <a:t> </a:t>
            </a:r>
            <a:r>
              <a:rPr lang="en-US" altLang="zh-TW" sz="1400" dirty="0"/>
              <a:t>fire</a:t>
            </a:r>
            <a:r>
              <a:rPr lang="zh-TW" altLang="en-US" sz="1400" dirty="0"/>
              <a:t> </a:t>
            </a:r>
            <a:r>
              <a:rPr lang="en-US" altLang="zh-TW" sz="1400" dirty="0"/>
              <a:t>points</a:t>
            </a:r>
            <a:r>
              <a:rPr lang="zh-TW" altLang="en-US" sz="1400" dirty="0"/>
              <a:t> </a:t>
            </a:r>
            <a:r>
              <a:rPr lang="en-US" altLang="zh-TW" sz="1400" dirty="0"/>
              <a:t>are</a:t>
            </a:r>
            <a:r>
              <a:rPr lang="zh-TW" altLang="en-US" sz="1400" dirty="0"/>
              <a:t> </a:t>
            </a:r>
            <a:r>
              <a:rPr lang="en-US" altLang="zh-TW" sz="1400" dirty="0"/>
              <a:t>ignored.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B5A9D-3EB9-4060-5629-961AD7D3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4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6C2C8-8C23-5940-72B1-22DB61AF89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1704" y="630582"/>
            <a:ext cx="5217707" cy="4041096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7FDFB13-CBFC-A234-5965-AF39E8EB5BBA}"/>
              </a:ext>
            </a:extLst>
          </p:cNvPr>
          <p:cNvSpPr txBox="1">
            <a:spLocks/>
          </p:cNvSpPr>
          <p:nvPr/>
        </p:nvSpPr>
        <p:spPr>
          <a:xfrm>
            <a:off x="5816184" y="975353"/>
            <a:ext cx="6270886" cy="61000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Fire</a:t>
            </a:r>
            <a:r>
              <a:rPr lang="zh-TW" altLang="en-US" sz="2400" dirty="0"/>
              <a:t> </a:t>
            </a:r>
            <a:r>
              <a:rPr lang="en-US" altLang="zh-TW" sz="2400" dirty="0"/>
              <a:t>types</a:t>
            </a:r>
            <a:r>
              <a:rPr lang="zh-TW" altLang="en-US" sz="2400" dirty="0"/>
              <a:t> </a:t>
            </a:r>
            <a:r>
              <a:rPr lang="en-US" altLang="zh-TW" sz="2400" dirty="0"/>
              <a:t>are</a:t>
            </a:r>
            <a:r>
              <a:rPr lang="zh-TW" altLang="en-US" sz="2400" dirty="0"/>
              <a:t> </a:t>
            </a:r>
            <a:r>
              <a:rPr lang="en-US" altLang="zh-TW" sz="2400" dirty="0"/>
              <a:t>identified</a:t>
            </a:r>
            <a:r>
              <a:rPr lang="zh-TW" altLang="en-US" sz="2400" dirty="0"/>
              <a:t> </a:t>
            </a:r>
            <a:r>
              <a:rPr lang="en-US" altLang="zh-TW" sz="2400" dirty="0"/>
              <a:t>based</a:t>
            </a:r>
            <a:r>
              <a:rPr lang="zh-TW" altLang="en-US" sz="2400" dirty="0"/>
              <a:t> </a:t>
            </a:r>
            <a:r>
              <a:rPr lang="en-US" altLang="zh-TW" sz="2400" dirty="0"/>
              <a:t>on</a:t>
            </a:r>
            <a:r>
              <a:rPr lang="zh-TW" altLang="en-US" sz="2400" dirty="0"/>
              <a:t> </a:t>
            </a:r>
            <a:r>
              <a:rPr lang="en-US" altLang="zh-TW" sz="2400" dirty="0"/>
              <a:t>EPA</a:t>
            </a:r>
            <a:r>
              <a:rPr lang="zh-TW" altLang="en-US" sz="2400" dirty="0"/>
              <a:t> </a:t>
            </a:r>
            <a:r>
              <a:rPr lang="en-US" altLang="zh-TW" sz="2400" dirty="0"/>
              <a:t>NEI.</a:t>
            </a:r>
          </a:p>
          <a:p>
            <a:r>
              <a:rPr lang="en-US" altLang="zh-TW" sz="2400" dirty="0"/>
              <a:t>TROPOMI</a:t>
            </a:r>
            <a:r>
              <a:rPr lang="zh-TW" altLang="en-US" sz="2400" dirty="0"/>
              <a:t> </a:t>
            </a:r>
            <a:r>
              <a:rPr lang="en-US" altLang="zh-TW" sz="2400" dirty="0"/>
              <a:t>ER</a:t>
            </a:r>
            <a:r>
              <a:rPr lang="zh-TW" altLang="en-US" sz="2400" dirty="0"/>
              <a:t> </a:t>
            </a:r>
            <a:r>
              <a:rPr lang="en-US" altLang="zh-TW" sz="2400" dirty="0"/>
              <a:t>is</a:t>
            </a:r>
            <a:r>
              <a:rPr lang="zh-TW" altLang="en-US" sz="2400" dirty="0"/>
              <a:t> </a:t>
            </a:r>
            <a:r>
              <a:rPr lang="en-US" altLang="zh-TW" sz="2400" dirty="0">
                <a:solidFill>
                  <a:schemeClr val="accent2"/>
                </a:solidFill>
              </a:rPr>
              <a:t>lower</a:t>
            </a:r>
            <a:r>
              <a:rPr lang="zh-TW" altLang="en-US" sz="2400" dirty="0">
                <a:solidFill>
                  <a:schemeClr val="accent2"/>
                </a:solidFill>
              </a:rPr>
              <a:t> </a:t>
            </a:r>
            <a:r>
              <a:rPr lang="en-US" altLang="zh-TW" sz="2400" dirty="0">
                <a:solidFill>
                  <a:schemeClr val="accent2"/>
                </a:solidFill>
              </a:rPr>
              <a:t>for</a:t>
            </a:r>
            <a:r>
              <a:rPr lang="zh-TW" altLang="en-US" sz="2400" dirty="0">
                <a:solidFill>
                  <a:schemeClr val="accent2"/>
                </a:solidFill>
              </a:rPr>
              <a:t> </a:t>
            </a:r>
            <a:r>
              <a:rPr lang="en-US" altLang="zh-TW" sz="2400" dirty="0">
                <a:solidFill>
                  <a:schemeClr val="accent2"/>
                </a:solidFill>
              </a:rPr>
              <a:t>wildfire</a:t>
            </a:r>
            <a:r>
              <a:rPr lang="zh-TW" altLang="en-US" sz="2400" dirty="0">
                <a:solidFill>
                  <a:schemeClr val="accent2"/>
                </a:solidFill>
              </a:rPr>
              <a:t> </a:t>
            </a:r>
            <a:r>
              <a:rPr lang="en-US" altLang="zh-TW" sz="2400" dirty="0"/>
              <a:t>and</a:t>
            </a:r>
            <a:r>
              <a:rPr lang="zh-TW" altLang="en-US" sz="2400" dirty="0"/>
              <a:t> </a:t>
            </a:r>
            <a:r>
              <a:rPr lang="en-US" altLang="zh-TW" sz="2400" dirty="0">
                <a:solidFill>
                  <a:schemeClr val="accent5"/>
                </a:solidFill>
              </a:rPr>
              <a:t>higher</a:t>
            </a:r>
            <a:r>
              <a:rPr lang="zh-TW" altLang="en-US" sz="2400" dirty="0">
                <a:solidFill>
                  <a:schemeClr val="accent5"/>
                </a:solidFill>
              </a:rPr>
              <a:t> </a:t>
            </a:r>
            <a:r>
              <a:rPr lang="en-US" altLang="zh-TW" sz="2400" dirty="0">
                <a:solidFill>
                  <a:schemeClr val="accent5"/>
                </a:solidFill>
              </a:rPr>
              <a:t>for</a:t>
            </a:r>
            <a:r>
              <a:rPr lang="zh-TW" altLang="en-US" sz="2400" dirty="0">
                <a:solidFill>
                  <a:schemeClr val="accent5"/>
                </a:solidFill>
              </a:rPr>
              <a:t> </a:t>
            </a:r>
            <a:r>
              <a:rPr lang="en-US" altLang="zh-TW" sz="2400" dirty="0">
                <a:solidFill>
                  <a:schemeClr val="accent5"/>
                </a:solidFill>
              </a:rPr>
              <a:t>prescribed</a:t>
            </a:r>
            <a:r>
              <a:rPr lang="zh-TW" altLang="en-US" sz="2400" dirty="0">
                <a:solidFill>
                  <a:schemeClr val="accent5"/>
                </a:solidFill>
              </a:rPr>
              <a:t> </a:t>
            </a:r>
            <a:r>
              <a:rPr lang="en-US" altLang="zh-TW" sz="2400" dirty="0">
                <a:solidFill>
                  <a:schemeClr val="accent5"/>
                </a:solidFill>
              </a:rPr>
              <a:t>fires</a:t>
            </a:r>
            <a:r>
              <a:rPr lang="en-US" altLang="zh-TW" sz="2400" dirty="0"/>
              <a:t>,</a:t>
            </a:r>
            <a:r>
              <a:rPr lang="zh-TW" altLang="en-US" sz="2400" dirty="0"/>
              <a:t> </a:t>
            </a:r>
            <a:r>
              <a:rPr lang="en-US" altLang="zh-TW" sz="2400" dirty="0"/>
              <a:t>as</a:t>
            </a:r>
            <a:r>
              <a:rPr lang="zh-TW" altLang="en-US" sz="2400" dirty="0"/>
              <a:t> </a:t>
            </a:r>
            <a:r>
              <a:rPr lang="en-US" altLang="zh-TW" sz="2400" dirty="0"/>
              <a:t>E</a:t>
            </a:r>
            <a:r>
              <a:rPr lang="en-US" altLang="zh-TW" sz="2400" baseline="-25000" dirty="0"/>
              <a:t>CO</a:t>
            </a:r>
            <a:r>
              <a:rPr lang="zh-TW" altLang="en-US" sz="2400" dirty="0"/>
              <a:t> </a:t>
            </a:r>
            <a:r>
              <a:rPr lang="en-US" altLang="zh-TW" sz="2400" dirty="0"/>
              <a:t>(E</a:t>
            </a:r>
            <a:r>
              <a:rPr lang="en-US" altLang="zh-TW" sz="2400" baseline="-25000" dirty="0"/>
              <a:t>NO2</a:t>
            </a:r>
            <a:r>
              <a:rPr lang="en-US" altLang="zh-TW" sz="2400" dirty="0"/>
              <a:t>)</a:t>
            </a:r>
            <a:r>
              <a:rPr lang="zh-TW" altLang="en-US" sz="2400" dirty="0"/>
              <a:t> </a:t>
            </a:r>
            <a:r>
              <a:rPr lang="en-US" altLang="zh-TW" sz="2400" dirty="0"/>
              <a:t>is</a:t>
            </a:r>
            <a:r>
              <a:rPr lang="zh-TW" altLang="en-US" sz="2400" dirty="0"/>
              <a:t> </a:t>
            </a:r>
            <a:r>
              <a:rPr lang="en-US" altLang="zh-TW" sz="2400" dirty="0"/>
              <a:t>higher</a:t>
            </a:r>
            <a:r>
              <a:rPr lang="zh-TW" altLang="en-US" sz="2400" dirty="0"/>
              <a:t> </a:t>
            </a:r>
            <a:r>
              <a:rPr lang="en-US" altLang="zh-TW" sz="2400" dirty="0"/>
              <a:t>(lower)</a:t>
            </a:r>
            <a:r>
              <a:rPr lang="zh-TW" altLang="en-US" sz="2400" dirty="0"/>
              <a:t> </a:t>
            </a:r>
            <a:r>
              <a:rPr lang="en-US" altLang="zh-TW" sz="2400" dirty="0"/>
              <a:t>for</a:t>
            </a:r>
            <a:r>
              <a:rPr lang="zh-TW" altLang="en-US" sz="2400" dirty="0"/>
              <a:t> </a:t>
            </a:r>
            <a:r>
              <a:rPr lang="en-US" altLang="zh-TW" sz="2400" dirty="0"/>
              <a:t>wildfires</a:t>
            </a:r>
            <a:r>
              <a:rPr lang="zh-TW" altLang="en-US" sz="2400" dirty="0"/>
              <a:t> </a:t>
            </a:r>
            <a:r>
              <a:rPr lang="en-US" altLang="zh-TW" sz="2400" dirty="0"/>
              <a:t>and</a:t>
            </a:r>
            <a:r>
              <a:rPr lang="zh-TW" altLang="en-US" sz="2400" dirty="0"/>
              <a:t> </a:t>
            </a:r>
            <a:r>
              <a:rPr lang="en-US" altLang="zh-TW" sz="2400" dirty="0"/>
              <a:t>lower</a:t>
            </a:r>
            <a:r>
              <a:rPr lang="zh-TW" altLang="en-US" sz="2400" dirty="0"/>
              <a:t> </a:t>
            </a:r>
            <a:r>
              <a:rPr lang="en-US" altLang="zh-TW" sz="2400" dirty="0"/>
              <a:t>(higher)</a:t>
            </a:r>
            <a:r>
              <a:rPr lang="zh-TW" altLang="en-US" sz="2400" dirty="0"/>
              <a:t> </a:t>
            </a:r>
            <a:r>
              <a:rPr lang="en-US" altLang="zh-TW" sz="2400" dirty="0"/>
              <a:t>for</a:t>
            </a:r>
            <a:r>
              <a:rPr lang="zh-TW" altLang="en-US" sz="2400" dirty="0"/>
              <a:t> </a:t>
            </a:r>
            <a:r>
              <a:rPr lang="en-US" altLang="zh-TW" sz="2400" dirty="0"/>
              <a:t>prescribed</a:t>
            </a:r>
            <a:r>
              <a:rPr lang="zh-TW" altLang="en-US" sz="2400" dirty="0"/>
              <a:t> </a:t>
            </a:r>
            <a:r>
              <a:rPr lang="en-US" altLang="zh-TW" sz="2400" dirty="0"/>
              <a:t>fires.</a:t>
            </a:r>
          </a:p>
          <a:p>
            <a:r>
              <a:rPr lang="en-US" sz="2400" dirty="0"/>
              <a:t>Although the average E</a:t>
            </a:r>
            <a:r>
              <a:rPr lang="en-US" sz="2400" baseline="-25000" dirty="0"/>
              <a:t>CO</a:t>
            </a:r>
            <a:r>
              <a:rPr lang="en-US" sz="2400" dirty="0"/>
              <a:t> for wildfire is higher than prescribed fire, the medians for two fire types are comparable</a:t>
            </a:r>
            <a:r>
              <a:rPr lang="en-US" altLang="zh-TW" sz="2400" dirty="0"/>
              <a:t>,</a:t>
            </a:r>
            <a:r>
              <a:rPr lang="en-US" sz="2400" dirty="0"/>
              <a:t> indicating a similar base condition of two fire types and the contribution of </a:t>
            </a:r>
            <a:r>
              <a:rPr lang="en-US" sz="2400" dirty="0">
                <a:solidFill>
                  <a:schemeClr val="accent6"/>
                </a:solidFill>
              </a:rPr>
              <a:t>extreme wildfire events</a:t>
            </a:r>
            <a:r>
              <a:rPr lang="en-US" sz="2400" dirty="0"/>
              <a:t>. </a:t>
            </a:r>
          </a:p>
          <a:p>
            <a:r>
              <a:rPr lang="en-US" sz="2400" dirty="0"/>
              <a:t>The high E</a:t>
            </a:r>
            <a:r>
              <a:rPr lang="en-US" sz="2400" baseline="-25000" dirty="0"/>
              <a:t>NO2</a:t>
            </a:r>
            <a:r>
              <a:rPr lang="en-US" sz="2400" dirty="0"/>
              <a:t> for prescribed fire may be due to the </a:t>
            </a:r>
            <a:r>
              <a:rPr lang="en-US" sz="2400" dirty="0">
                <a:solidFill>
                  <a:schemeClr val="accent6"/>
                </a:solidFill>
              </a:rPr>
              <a:t>larger fraction of smoldering combustions</a:t>
            </a:r>
            <a:r>
              <a:rPr lang="en-US" sz="2400" dirty="0"/>
              <a:t> compared to wildfire</a:t>
            </a:r>
            <a:r>
              <a:rPr lang="en-US" altLang="zh-TW" sz="2400" dirty="0"/>
              <a:t>,</a:t>
            </a:r>
            <a:r>
              <a:rPr lang="zh-TW" altLang="en-US" sz="2400" dirty="0"/>
              <a:t> </a:t>
            </a:r>
            <a:r>
              <a:rPr lang="en-US" altLang="zh-TW" sz="2400" dirty="0"/>
              <a:t>as</a:t>
            </a:r>
            <a:r>
              <a:rPr lang="zh-TW" altLang="en-US" sz="2400" dirty="0"/>
              <a:t> </a:t>
            </a:r>
            <a:r>
              <a:rPr lang="en-US" sz="2400" dirty="0"/>
              <a:t>NO</a:t>
            </a:r>
            <a:r>
              <a:rPr lang="en-US" sz="2400" baseline="-25000" dirty="0"/>
              <a:t>2</a:t>
            </a:r>
            <a:r>
              <a:rPr lang="en-US" sz="2400" dirty="0"/>
              <a:t> contributes </a:t>
            </a:r>
            <a:r>
              <a:rPr lang="en-US" altLang="zh-TW" sz="2400" dirty="0"/>
              <a:t>around</a:t>
            </a:r>
            <a:r>
              <a:rPr lang="zh-TW" altLang="en-US" sz="2400" dirty="0"/>
              <a:t> </a:t>
            </a:r>
            <a:r>
              <a:rPr lang="en-US" sz="2400" dirty="0"/>
              <a:t>40%</a:t>
            </a:r>
            <a:r>
              <a:rPr lang="zh-TW" altLang="en-US" sz="2400" dirty="0"/>
              <a:t> </a:t>
            </a:r>
            <a:r>
              <a:rPr lang="en-US" altLang="zh-TW" sz="2400" dirty="0"/>
              <a:t>and</a:t>
            </a:r>
            <a:r>
              <a:rPr lang="zh-TW" altLang="en-US" sz="2400" dirty="0"/>
              <a:t> </a:t>
            </a:r>
            <a:r>
              <a:rPr lang="en-US" altLang="zh-TW" sz="2400" dirty="0"/>
              <a:t>14%</a:t>
            </a:r>
            <a:r>
              <a:rPr lang="en-US" sz="2400" dirty="0"/>
              <a:t> of total NOx emissions in smoldering</a:t>
            </a:r>
            <a:r>
              <a:rPr lang="zh-TW" altLang="en-US" sz="2400" dirty="0"/>
              <a:t> </a:t>
            </a:r>
            <a:r>
              <a:rPr lang="en-US" altLang="zh-TW" sz="2400" dirty="0"/>
              <a:t>and</a:t>
            </a:r>
            <a:r>
              <a:rPr lang="zh-TW" altLang="en-US" sz="2400" dirty="0"/>
              <a:t> </a:t>
            </a:r>
            <a:r>
              <a:rPr lang="en-US" sz="2400" dirty="0"/>
              <a:t>flaming combustions</a:t>
            </a:r>
            <a:r>
              <a:rPr lang="en-US" altLang="zh-TW" sz="2400" dirty="0"/>
              <a:t>,</a:t>
            </a:r>
            <a:r>
              <a:rPr lang="zh-TW" altLang="en-US" sz="2400" dirty="0"/>
              <a:t> </a:t>
            </a:r>
            <a:r>
              <a:rPr lang="en-US" altLang="zh-TW" sz="2400" dirty="0"/>
              <a:t>respectively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en-US" sz="2400" dirty="0" err="1"/>
              <a:t>Lobert</a:t>
            </a:r>
            <a:r>
              <a:rPr lang="en-US" sz="2400" dirty="0"/>
              <a:t> and </a:t>
            </a:r>
            <a:r>
              <a:rPr lang="en-US" sz="2400" dirty="0" err="1"/>
              <a:t>Warnatz</a:t>
            </a:r>
            <a:r>
              <a:rPr lang="en-US" altLang="zh-TW" sz="2400" dirty="0"/>
              <a:t>,</a:t>
            </a:r>
            <a:r>
              <a:rPr lang="zh-TW" altLang="en-US" sz="2400" dirty="0"/>
              <a:t> </a:t>
            </a:r>
            <a:r>
              <a:rPr lang="en-US" sz="2400" dirty="0"/>
              <a:t>1993)</a:t>
            </a:r>
            <a:r>
              <a:rPr lang="en-US" altLang="zh-TW" sz="2400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EB5556-6DA8-6DC0-5137-94B2E6482FED}"/>
              </a:ext>
            </a:extLst>
          </p:cNvPr>
          <p:cNvSpPr txBox="1">
            <a:spLocks/>
          </p:cNvSpPr>
          <p:nvPr/>
        </p:nvSpPr>
        <p:spPr>
          <a:xfrm>
            <a:off x="607622" y="-13982"/>
            <a:ext cx="10985901" cy="989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dirty="0">
                <a:solidFill>
                  <a:srgbClr val="7030A0"/>
                </a:solidFill>
              </a:rPr>
              <a:t>ER’s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capability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of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distinguishing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fire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types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8FEF71-E684-3D31-3587-8EA50A947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178387"/>
              </p:ext>
            </p:extLst>
          </p:nvPr>
        </p:nvGraphicFramePr>
        <p:xfrm>
          <a:off x="104930" y="4569855"/>
          <a:ext cx="5711254" cy="195834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027490">
                  <a:extLst>
                    <a:ext uri="{9D8B030D-6E8A-4147-A177-3AD203B41FA5}">
                      <a16:colId xmlns:a16="http://schemas.microsoft.com/office/drawing/2014/main" val="2610411459"/>
                    </a:ext>
                  </a:extLst>
                </a:gridCol>
                <a:gridCol w="1841882">
                  <a:extLst>
                    <a:ext uri="{9D8B030D-6E8A-4147-A177-3AD203B41FA5}">
                      <a16:colId xmlns:a16="http://schemas.microsoft.com/office/drawing/2014/main" val="3105931293"/>
                    </a:ext>
                  </a:extLst>
                </a:gridCol>
                <a:gridCol w="1841882">
                  <a:extLst>
                    <a:ext uri="{9D8B030D-6E8A-4147-A177-3AD203B41FA5}">
                      <a16:colId xmlns:a16="http://schemas.microsoft.com/office/drawing/2014/main" val="289975334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Wildfire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Prescribed</a:t>
                      </a:r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43376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E</a:t>
                      </a:r>
                      <a:r>
                        <a:rPr lang="en-US" sz="1800" u="none" strike="noStrike" baseline="-25000" dirty="0">
                          <a:effectLst/>
                        </a:rPr>
                        <a:t>CO</a:t>
                      </a:r>
                      <a:br>
                        <a:rPr lang="en-US" sz="1800" u="none" strike="noStrike" baseline="-25000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(mmol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m</a:t>
                      </a:r>
                      <a:r>
                        <a:rPr lang="en-US" sz="1800" u="none" strike="noStrike" baseline="30000" dirty="0">
                          <a:effectLst/>
                        </a:rPr>
                        <a:t>-2</a:t>
                      </a:r>
                      <a:r>
                        <a:rPr lang="zh-TW" altLang="en-US" sz="1800" u="none" strike="noStrike" baseline="30000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s</a:t>
                      </a:r>
                      <a:r>
                        <a:rPr lang="en-US" sz="1800" u="none" strike="noStrike" baseline="30000" dirty="0">
                          <a:effectLst/>
                        </a:rPr>
                        <a:t>-1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0.009±0.015 (0.004)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0.003±0.003 (0.003)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35102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E</a:t>
                      </a:r>
                      <a:r>
                        <a:rPr lang="en-US" sz="1800" u="none" strike="noStrike" baseline="-25000" dirty="0">
                          <a:effectLst/>
                        </a:rPr>
                        <a:t>NO2</a:t>
                      </a:r>
                      <a:br>
                        <a:rPr lang="en-US" sz="1800" u="none" strike="noStrike" baseline="-25000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(10</a:t>
                      </a:r>
                      <a:r>
                        <a:rPr lang="en-US" sz="1800" u="none" strike="noStrike" baseline="30000" dirty="0">
                          <a:effectLst/>
                        </a:rPr>
                        <a:t>-3</a:t>
                      </a:r>
                      <a:r>
                        <a:rPr lang="en-US" sz="1800" u="none" strike="noStrike" dirty="0">
                          <a:effectLst/>
                        </a:rPr>
                        <a:t> mmol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m</a:t>
                      </a:r>
                      <a:r>
                        <a:rPr lang="en-US" sz="1800" u="none" strike="noStrike" baseline="30000" dirty="0">
                          <a:effectLst/>
                        </a:rPr>
                        <a:t>-2</a:t>
                      </a:r>
                      <a:r>
                        <a:rPr lang="zh-TW" altLang="en-US" sz="1800" u="none" strike="noStrike" baseline="30000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s</a:t>
                      </a:r>
                      <a:r>
                        <a:rPr lang="en-US" sz="1800" u="none" strike="noStrike" baseline="30000" dirty="0">
                          <a:effectLst/>
                        </a:rPr>
                        <a:t>-1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0.004±0.004 (0.003)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0.018±0.013 (0.016)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265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E</a:t>
                      </a:r>
                      <a:r>
                        <a:rPr lang="en-US" sz="1800" u="none" strike="noStrike" dirty="0">
                          <a:effectLst/>
                        </a:rPr>
                        <a:t>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0.003±0.008 (0.001)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0.017±0.048 (0.007)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895397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FF0036F-3FBE-5975-08BE-BA65A94508B6}"/>
              </a:ext>
            </a:extLst>
          </p:cNvPr>
          <p:cNvSpPr/>
          <p:nvPr/>
        </p:nvSpPr>
        <p:spPr>
          <a:xfrm>
            <a:off x="4102382" y="6528195"/>
            <a:ext cx="1713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1400" dirty="0"/>
              <a:t>Value:</a:t>
            </a:r>
            <a:r>
              <a:rPr lang="zh-TW" altLang="en-US" sz="1400" dirty="0"/>
              <a:t> </a:t>
            </a:r>
            <a:r>
              <a:rPr lang="en-US" sz="1400" dirty="0" err="1"/>
              <a:t>avg±std</a:t>
            </a:r>
            <a:r>
              <a:rPr lang="en-US" sz="1400" dirty="0"/>
              <a:t> (med)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336CB5-BF38-1322-A44D-F0F0872F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4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7FDFB13-CBFC-A234-5965-AF39E8EB5BBA}"/>
              </a:ext>
            </a:extLst>
          </p:cNvPr>
          <p:cNvSpPr txBox="1">
            <a:spLocks/>
          </p:cNvSpPr>
          <p:nvPr/>
        </p:nvSpPr>
        <p:spPr>
          <a:xfrm>
            <a:off x="5816184" y="975353"/>
            <a:ext cx="6270886" cy="61000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F</a:t>
            </a:r>
            <a:r>
              <a:rPr lang="en-US" sz="2400" dirty="0"/>
              <a:t>our land types identified in QFED, tropical forest (TF), extratropical forest (XF), savanna (SV), and grassland (GL), are analyzed</a:t>
            </a:r>
            <a:r>
              <a:rPr lang="en-US" altLang="zh-TW" sz="2400" dirty="0"/>
              <a:t>.</a:t>
            </a:r>
            <a:r>
              <a:rPr lang="zh-TW" altLang="en-US" sz="2400" dirty="0"/>
              <a:t> </a:t>
            </a:r>
            <a:r>
              <a:rPr lang="en-US" altLang="zh-TW" sz="2400" dirty="0"/>
              <a:t>Note</a:t>
            </a:r>
            <a:r>
              <a:rPr lang="zh-TW" altLang="en-US" sz="2400" dirty="0"/>
              <a:t> </a:t>
            </a:r>
            <a:r>
              <a:rPr lang="en-US" altLang="zh-TW" sz="2400" dirty="0"/>
              <a:t>that</a:t>
            </a:r>
            <a:r>
              <a:rPr lang="zh-TW" altLang="en-US" sz="2400" dirty="0"/>
              <a:t> </a:t>
            </a:r>
            <a:r>
              <a:rPr lang="en-US" sz="2400" dirty="0"/>
              <a:t>there is no TF identified over CONUS</a:t>
            </a:r>
            <a:r>
              <a:rPr lang="en-US" altLang="zh-TW" sz="2400" dirty="0"/>
              <a:t>.</a:t>
            </a:r>
          </a:p>
          <a:p>
            <a:r>
              <a:rPr lang="en-US" sz="2400" dirty="0"/>
              <a:t>XF shows </a:t>
            </a:r>
            <a:r>
              <a:rPr lang="en-US" sz="2400" dirty="0">
                <a:solidFill>
                  <a:schemeClr val="accent2"/>
                </a:solidFill>
              </a:rPr>
              <a:t>higher E</a:t>
            </a:r>
            <a:r>
              <a:rPr lang="en-US" sz="2400" baseline="-25000" dirty="0">
                <a:solidFill>
                  <a:schemeClr val="accent2"/>
                </a:solidFill>
              </a:rPr>
              <a:t>CO</a:t>
            </a:r>
            <a:r>
              <a:rPr lang="en-US" sz="2400" dirty="0">
                <a:solidFill>
                  <a:schemeClr val="accent2"/>
                </a:solidFill>
              </a:rPr>
              <a:t> and lower E</a:t>
            </a:r>
            <a:r>
              <a:rPr lang="en-US" sz="2400" baseline="-25000" dirty="0">
                <a:solidFill>
                  <a:schemeClr val="accent2"/>
                </a:solidFill>
              </a:rPr>
              <a:t>NO2</a:t>
            </a:r>
            <a:r>
              <a:rPr lang="en-US" sz="2400" dirty="0"/>
              <a:t> </a:t>
            </a:r>
            <a:r>
              <a:rPr lang="en-US" altLang="zh-TW" sz="2400" dirty="0"/>
              <a:t>while</a:t>
            </a:r>
            <a:r>
              <a:rPr lang="zh-TW" altLang="en-US" sz="2400" dirty="0"/>
              <a:t> </a:t>
            </a:r>
            <a:r>
              <a:rPr lang="en-US" sz="2400" dirty="0"/>
              <a:t>GL shows the </a:t>
            </a:r>
            <a:r>
              <a:rPr lang="en-US" sz="2400" dirty="0">
                <a:solidFill>
                  <a:schemeClr val="accent5"/>
                </a:solidFill>
              </a:rPr>
              <a:t>lowest E</a:t>
            </a:r>
            <a:r>
              <a:rPr lang="en-US" sz="2400" baseline="-25000" dirty="0">
                <a:solidFill>
                  <a:schemeClr val="accent5"/>
                </a:solidFill>
              </a:rPr>
              <a:t>CO</a:t>
            </a:r>
            <a:r>
              <a:rPr lang="en-US" sz="2400" dirty="0">
                <a:solidFill>
                  <a:schemeClr val="accent5"/>
                </a:solidFill>
              </a:rPr>
              <a:t> and the highest E</a:t>
            </a:r>
            <a:r>
              <a:rPr lang="en-US" sz="2400" baseline="-25000" dirty="0">
                <a:solidFill>
                  <a:schemeClr val="accent5"/>
                </a:solidFill>
              </a:rPr>
              <a:t>NO2</a:t>
            </a:r>
            <a:r>
              <a:rPr lang="en-US" altLang="zh-TW" sz="2400" dirty="0"/>
              <a:t>,</a:t>
            </a:r>
            <a:r>
              <a:rPr lang="zh-TW" altLang="en-US" sz="2400" dirty="0"/>
              <a:t> </a:t>
            </a:r>
            <a:r>
              <a:rPr lang="en-US" altLang="zh-TW" sz="2400" dirty="0"/>
              <a:t>which</a:t>
            </a:r>
            <a:r>
              <a:rPr lang="zh-TW" altLang="en-US" sz="2400" dirty="0"/>
              <a:t> </a:t>
            </a:r>
            <a:r>
              <a:rPr lang="en-US" altLang="zh-TW" sz="2400" dirty="0"/>
              <a:t>is</a:t>
            </a:r>
            <a:r>
              <a:rPr lang="zh-TW" altLang="en-US" sz="2400" dirty="0"/>
              <a:t> </a:t>
            </a:r>
            <a:r>
              <a:rPr lang="en-US" altLang="zh-TW" sz="2400" dirty="0"/>
              <a:t>consistent</a:t>
            </a:r>
            <a:r>
              <a:rPr lang="zh-TW" altLang="en-US" sz="2400" dirty="0"/>
              <a:t> </a:t>
            </a:r>
            <a:r>
              <a:rPr lang="en-US" altLang="zh-TW" sz="2400" dirty="0"/>
              <a:t>with</a:t>
            </a:r>
            <a:r>
              <a:rPr lang="zh-TW" altLang="en-US" sz="2400" dirty="0"/>
              <a:t> </a:t>
            </a:r>
            <a:r>
              <a:rPr lang="en-US" sz="2400" dirty="0"/>
              <a:t>the emission factors used in emission inventories</a:t>
            </a:r>
            <a:r>
              <a:rPr lang="zh-TW" altLang="en-US" sz="2400" dirty="0"/>
              <a:t> </a:t>
            </a:r>
            <a:r>
              <a:rPr lang="en-US" sz="2400" dirty="0"/>
              <a:t>and </a:t>
            </a:r>
            <a:r>
              <a:rPr lang="en-US" altLang="zh-TW" sz="2400" dirty="0"/>
              <a:t>reported</a:t>
            </a:r>
            <a:r>
              <a:rPr lang="zh-TW" altLang="en-US" sz="2400" dirty="0"/>
              <a:t> </a:t>
            </a:r>
            <a:r>
              <a:rPr lang="en-US" altLang="zh-TW" sz="2400" dirty="0"/>
              <a:t>in</a:t>
            </a:r>
            <a:r>
              <a:rPr lang="zh-TW" altLang="en-US" sz="2400" dirty="0"/>
              <a:t> </a:t>
            </a:r>
            <a:r>
              <a:rPr lang="en-US" sz="2400" dirty="0"/>
              <a:t>previous studies</a:t>
            </a:r>
            <a:r>
              <a:rPr lang="en-US" altLang="zh-TW" sz="2400" dirty="0"/>
              <a:t>.</a:t>
            </a:r>
          </a:p>
          <a:p>
            <a:r>
              <a:rPr lang="en-US" sz="2400" dirty="0"/>
              <a:t>Therefore,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high</a:t>
            </a:r>
            <a:r>
              <a:rPr lang="zh-TW" altLang="en-US" sz="2400" dirty="0"/>
              <a:t> </a:t>
            </a:r>
            <a:r>
              <a:rPr lang="en-US" altLang="zh-TW" sz="2400" dirty="0"/>
              <a:t>ER</a:t>
            </a:r>
            <a:r>
              <a:rPr lang="zh-TW" altLang="en-US" sz="2400" dirty="0"/>
              <a:t> </a:t>
            </a:r>
            <a:r>
              <a:rPr lang="en-US" altLang="zh-TW" sz="2400" dirty="0"/>
              <a:t>for</a:t>
            </a:r>
            <a:r>
              <a:rPr lang="zh-TW" altLang="en-US" sz="2400" dirty="0"/>
              <a:t> </a:t>
            </a:r>
            <a:r>
              <a:rPr lang="en-US" altLang="zh-TW" sz="2400" dirty="0"/>
              <a:t>XF</a:t>
            </a:r>
            <a:r>
              <a:rPr lang="zh-TW" altLang="en-US" sz="2400" dirty="0"/>
              <a:t> </a:t>
            </a:r>
            <a:r>
              <a:rPr lang="en-US" altLang="zh-TW" sz="2400" dirty="0"/>
              <a:t>and</a:t>
            </a:r>
            <a:r>
              <a:rPr lang="zh-TW" altLang="en-US" sz="2400" dirty="0"/>
              <a:t> </a:t>
            </a:r>
            <a:r>
              <a:rPr lang="en-US" altLang="zh-TW" sz="2400" dirty="0"/>
              <a:t>low</a:t>
            </a:r>
            <a:r>
              <a:rPr lang="zh-TW" altLang="en-US" sz="2400" dirty="0"/>
              <a:t> </a:t>
            </a:r>
            <a:r>
              <a:rPr lang="en-US" altLang="zh-TW" sz="2400" dirty="0"/>
              <a:t>ER</a:t>
            </a:r>
            <a:r>
              <a:rPr lang="zh-TW" altLang="en-US" sz="2400" dirty="0"/>
              <a:t> </a:t>
            </a:r>
            <a:r>
              <a:rPr lang="en-US" altLang="zh-TW" sz="2400" dirty="0"/>
              <a:t>for</a:t>
            </a:r>
            <a:r>
              <a:rPr lang="zh-TW" altLang="en-US" sz="2400" dirty="0"/>
              <a:t> </a:t>
            </a:r>
            <a:r>
              <a:rPr lang="en-US" altLang="zh-TW" sz="2400" dirty="0"/>
              <a:t>GL</a:t>
            </a:r>
            <a:r>
              <a:rPr lang="en-US" sz="2400" dirty="0"/>
              <a:t> indicat</a:t>
            </a:r>
            <a:r>
              <a:rPr lang="en-US" altLang="zh-TW" sz="2400" dirty="0"/>
              <a:t>e</a:t>
            </a:r>
            <a:r>
              <a:rPr lang="en-US" sz="2400" dirty="0"/>
              <a:t> the</a:t>
            </a:r>
            <a:r>
              <a:rPr lang="zh-TW" altLang="en-US" sz="2400" dirty="0">
                <a:solidFill>
                  <a:schemeClr val="accent6"/>
                </a:solidFill>
              </a:rPr>
              <a:t> </a:t>
            </a:r>
            <a:r>
              <a:rPr lang="en-US" altLang="zh-TW" sz="2400" dirty="0">
                <a:solidFill>
                  <a:schemeClr val="accent6"/>
                </a:solidFill>
              </a:rPr>
              <a:t>capability</a:t>
            </a:r>
            <a:r>
              <a:rPr lang="en-US" sz="2400" dirty="0">
                <a:solidFill>
                  <a:schemeClr val="accent6"/>
                </a:solidFill>
              </a:rPr>
              <a:t> of ER of identifying different land types</a:t>
            </a:r>
            <a:r>
              <a:rPr lang="en-US" sz="2400" dirty="0"/>
              <a:t>.</a:t>
            </a:r>
          </a:p>
          <a:p>
            <a:r>
              <a:rPr lang="en-US" altLang="zh-TW" sz="2400" dirty="0"/>
              <a:t>However,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sz="2400" dirty="0"/>
              <a:t>land type categorization</a:t>
            </a:r>
            <a:r>
              <a:rPr lang="zh-TW" altLang="en-US" sz="2400" dirty="0"/>
              <a:t> </a:t>
            </a:r>
            <a:r>
              <a:rPr lang="en-US" altLang="zh-TW" sz="2400" dirty="0"/>
              <a:t>in</a:t>
            </a:r>
            <a:r>
              <a:rPr lang="zh-TW" altLang="en-US" sz="2400" dirty="0"/>
              <a:t> </a:t>
            </a:r>
            <a:r>
              <a:rPr lang="en-US" altLang="zh-TW" sz="2400" dirty="0"/>
              <a:t>QFED</a:t>
            </a:r>
            <a:r>
              <a:rPr lang="en-US" sz="2400" dirty="0"/>
              <a:t> does not consider fire types. </a:t>
            </a:r>
            <a:endParaRPr lang="en-US" altLang="zh-TW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EB5556-6DA8-6DC0-5137-94B2E6482FED}"/>
              </a:ext>
            </a:extLst>
          </p:cNvPr>
          <p:cNvSpPr txBox="1">
            <a:spLocks/>
          </p:cNvSpPr>
          <p:nvPr/>
        </p:nvSpPr>
        <p:spPr>
          <a:xfrm>
            <a:off x="607622" y="-13982"/>
            <a:ext cx="10985901" cy="989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dirty="0">
                <a:solidFill>
                  <a:srgbClr val="7030A0"/>
                </a:solidFill>
              </a:rPr>
              <a:t>ER’s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capability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of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distinguishing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land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types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8FEF71-E684-3D31-3587-8EA50A947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88466"/>
              </p:ext>
            </p:extLst>
          </p:nvPr>
        </p:nvGraphicFramePr>
        <p:xfrm>
          <a:off x="104930" y="4569855"/>
          <a:ext cx="5711254" cy="195834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533073">
                  <a:extLst>
                    <a:ext uri="{9D8B030D-6E8A-4147-A177-3AD203B41FA5}">
                      <a16:colId xmlns:a16="http://schemas.microsoft.com/office/drawing/2014/main" val="2610411459"/>
                    </a:ext>
                  </a:extLst>
                </a:gridCol>
                <a:gridCol w="1392727">
                  <a:extLst>
                    <a:ext uri="{9D8B030D-6E8A-4147-A177-3AD203B41FA5}">
                      <a16:colId xmlns:a16="http://schemas.microsoft.com/office/drawing/2014/main" val="3105931293"/>
                    </a:ext>
                  </a:extLst>
                </a:gridCol>
                <a:gridCol w="1392727">
                  <a:extLst>
                    <a:ext uri="{9D8B030D-6E8A-4147-A177-3AD203B41FA5}">
                      <a16:colId xmlns:a16="http://schemas.microsoft.com/office/drawing/2014/main" val="2899753340"/>
                    </a:ext>
                  </a:extLst>
                </a:gridCol>
                <a:gridCol w="1392727">
                  <a:extLst>
                    <a:ext uri="{9D8B030D-6E8A-4147-A177-3AD203B41FA5}">
                      <a16:colId xmlns:a16="http://schemas.microsoft.com/office/drawing/2014/main" val="34130716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43376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E</a:t>
                      </a:r>
                      <a:r>
                        <a:rPr lang="en-US" sz="1800" u="none" strike="noStrike" baseline="-25000" dirty="0">
                          <a:effectLst/>
                        </a:rPr>
                        <a:t>CO</a:t>
                      </a:r>
                      <a:br>
                        <a:rPr lang="en-US" sz="1800" u="none" strike="noStrike" baseline="-25000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(mmol</a:t>
                      </a:r>
                      <a:r>
                        <a:rPr lang="zh-TW" alt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m</a:t>
                      </a:r>
                      <a:r>
                        <a:rPr lang="en-US" sz="1800" u="none" strike="noStrike" baseline="30000" dirty="0">
                          <a:effectLst/>
                        </a:rPr>
                        <a:t>-2</a:t>
                      </a:r>
                      <a:r>
                        <a:rPr lang="zh-TW" altLang="en-US" sz="1800" u="none" strike="noStrike" baseline="30000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s</a:t>
                      </a:r>
                      <a:r>
                        <a:rPr lang="en-US" sz="1800" u="none" strike="noStrike" baseline="30000" dirty="0">
                          <a:effectLst/>
                        </a:rPr>
                        <a:t>-1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0.011±0.017 (0.004)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0.006±0.008 (0.003)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0.004±0.005 (0.002)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35102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E</a:t>
                      </a:r>
                      <a:r>
                        <a:rPr lang="en-US" sz="1800" u="none" strike="noStrike" baseline="-25000" dirty="0">
                          <a:effectLst/>
                        </a:rPr>
                        <a:t>NO2</a:t>
                      </a:r>
                      <a:br>
                        <a:rPr lang="en-US" sz="1800" u="none" strike="noStrike" baseline="-25000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(10</a:t>
                      </a:r>
                      <a:r>
                        <a:rPr lang="en-US" sz="1600" u="none" strike="noStrike" baseline="30000" dirty="0">
                          <a:effectLst/>
                        </a:rPr>
                        <a:t>-3</a:t>
                      </a:r>
                      <a:r>
                        <a:rPr lang="en-US" sz="1600" u="none" strike="noStrike" dirty="0">
                          <a:effectLst/>
                        </a:rPr>
                        <a:t> mmol</a:t>
                      </a:r>
                      <a:r>
                        <a:rPr lang="zh-TW" alt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m</a:t>
                      </a:r>
                      <a:r>
                        <a:rPr lang="en-US" sz="1600" u="none" strike="noStrike" baseline="30000" dirty="0">
                          <a:effectLst/>
                        </a:rPr>
                        <a:t>-2</a:t>
                      </a:r>
                      <a:r>
                        <a:rPr lang="zh-TW" altLang="en-US" sz="1600" u="none" strike="noStrike" baseline="30000" dirty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s</a:t>
                      </a:r>
                      <a:r>
                        <a:rPr lang="en-US" sz="1600" u="none" strike="noStrike" baseline="30000" dirty="0">
                          <a:effectLst/>
                        </a:rPr>
                        <a:t>-1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0.005±0.004 (0.003)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0.005±0.005 (0.003)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0.010±0.010 (0.005)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265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E</a:t>
                      </a:r>
                      <a:r>
                        <a:rPr lang="en-US" sz="1800" u="none" strike="noStrike" dirty="0">
                          <a:effectLst/>
                        </a:rPr>
                        <a:t>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0.002±0.003 (0.001)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0.012±0.054 (0.002)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0.019±0.079 (0.006)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895397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060A600-EF33-4681-1190-BA88D48233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3817" y="724190"/>
            <a:ext cx="5433480" cy="384566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8CAF11-AD0C-FBE4-D2A9-F8C790C3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17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A945E7C5-A08B-0498-E6DD-B4633B8CEA86}"/>
              </a:ext>
            </a:extLst>
          </p:cNvPr>
          <p:cNvSpPr/>
          <p:nvPr/>
        </p:nvSpPr>
        <p:spPr>
          <a:xfrm>
            <a:off x="4102382" y="6528195"/>
            <a:ext cx="1713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1400" dirty="0"/>
              <a:t>Value:</a:t>
            </a:r>
            <a:r>
              <a:rPr lang="zh-TW" altLang="en-US" sz="1400" dirty="0"/>
              <a:t> </a:t>
            </a:r>
            <a:r>
              <a:rPr lang="en-US" sz="1400" dirty="0" err="1"/>
              <a:t>avg±std</a:t>
            </a:r>
            <a:r>
              <a:rPr lang="en-US" sz="1400" dirty="0"/>
              <a:t> (med)</a:t>
            </a:r>
          </a:p>
        </p:txBody>
      </p:sp>
    </p:spTree>
    <p:extLst>
      <p:ext uri="{BB962C8B-B14F-4D97-AF65-F5344CB8AC3E}">
        <p14:creationId xmlns:p14="http://schemas.microsoft.com/office/powerpoint/2010/main" val="3116520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7FDFB13-CBFC-A234-5965-AF39E8EB5BBA}"/>
              </a:ext>
            </a:extLst>
          </p:cNvPr>
          <p:cNvSpPr txBox="1">
            <a:spLocks/>
          </p:cNvSpPr>
          <p:nvPr/>
        </p:nvSpPr>
        <p:spPr>
          <a:xfrm>
            <a:off x="617561" y="4948166"/>
            <a:ext cx="10985901" cy="17827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600" dirty="0"/>
              <a:t>Most</a:t>
            </a:r>
            <a:r>
              <a:rPr lang="zh-TW" altLang="en-US" sz="2600" dirty="0"/>
              <a:t> </a:t>
            </a:r>
            <a:r>
              <a:rPr lang="en-US" altLang="zh-TW" sz="2600" dirty="0"/>
              <a:t>of</a:t>
            </a:r>
            <a:r>
              <a:rPr lang="zh-TW" altLang="en-US" sz="2600" dirty="0"/>
              <a:t> </a:t>
            </a:r>
            <a:r>
              <a:rPr lang="en-US" altLang="zh-TW" sz="2600" dirty="0"/>
              <a:t>XF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SV</a:t>
            </a:r>
            <a:r>
              <a:rPr lang="zh-TW" altLang="en-US" sz="2600" dirty="0"/>
              <a:t> </a:t>
            </a:r>
            <a:r>
              <a:rPr lang="en-US" altLang="zh-TW" sz="2600" dirty="0"/>
              <a:t>fires</a:t>
            </a:r>
            <a:r>
              <a:rPr lang="zh-TW" altLang="en-US" sz="2600" dirty="0"/>
              <a:t> </a:t>
            </a:r>
            <a:r>
              <a:rPr lang="en-US" altLang="zh-TW" sz="2600" dirty="0"/>
              <a:t>are</a:t>
            </a:r>
            <a:r>
              <a:rPr lang="zh-TW" altLang="en-US" sz="2600" dirty="0"/>
              <a:t> </a:t>
            </a:r>
            <a:r>
              <a:rPr lang="en-US" altLang="zh-TW" sz="2600" dirty="0"/>
              <a:t>identified</a:t>
            </a:r>
            <a:r>
              <a:rPr lang="zh-TW" altLang="en-US" sz="2600" dirty="0"/>
              <a:t> </a:t>
            </a:r>
            <a:r>
              <a:rPr lang="en-US" altLang="zh-TW" sz="2600" dirty="0"/>
              <a:t>as</a:t>
            </a:r>
            <a:r>
              <a:rPr lang="zh-TW" altLang="en-US" sz="2600" dirty="0"/>
              <a:t> </a:t>
            </a:r>
            <a:r>
              <a:rPr lang="en-US" altLang="zh-TW" sz="2600" dirty="0"/>
              <a:t>wildfires</a:t>
            </a:r>
            <a:r>
              <a:rPr lang="zh-TW" altLang="en-US" sz="2600" dirty="0"/>
              <a:t> </a:t>
            </a:r>
            <a:r>
              <a:rPr lang="en-US" altLang="zh-TW" sz="2600" dirty="0"/>
              <a:t>with</a:t>
            </a:r>
            <a:r>
              <a:rPr lang="zh-TW" altLang="en-US" sz="2600" dirty="0"/>
              <a:t> </a:t>
            </a:r>
            <a:r>
              <a:rPr lang="en-US" altLang="zh-TW" sz="2600" dirty="0"/>
              <a:t>ER</a:t>
            </a:r>
            <a:r>
              <a:rPr lang="zh-TW" altLang="en-US" sz="2600" dirty="0"/>
              <a:t> </a:t>
            </a:r>
            <a:r>
              <a:rPr lang="en-US" altLang="zh-TW" sz="2600" dirty="0"/>
              <a:t>lower</a:t>
            </a:r>
            <a:r>
              <a:rPr lang="zh-TW" altLang="en-US" sz="2600" dirty="0"/>
              <a:t> </a:t>
            </a:r>
            <a:r>
              <a:rPr lang="en-US" altLang="zh-TW" sz="2600" dirty="0"/>
              <a:t>than</a:t>
            </a:r>
            <a:r>
              <a:rPr lang="zh-TW" altLang="en-US" sz="2600" dirty="0"/>
              <a:t> </a:t>
            </a:r>
            <a:r>
              <a:rPr lang="en-US" altLang="zh-TW" sz="2600" dirty="0"/>
              <a:t>0.005.</a:t>
            </a:r>
          </a:p>
          <a:p>
            <a:r>
              <a:rPr lang="en-US" altLang="zh-TW" sz="2600" dirty="0"/>
              <a:t>Overall,</a:t>
            </a:r>
            <a:r>
              <a:rPr lang="zh-TW" altLang="en-US" sz="2600" dirty="0"/>
              <a:t> </a:t>
            </a:r>
            <a:r>
              <a:rPr lang="en-US" altLang="zh-TW" sz="2600" dirty="0"/>
              <a:t>ERs</a:t>
            </a:r>
            <a:r>
              <a:rPr lang="zh-TW" altLang="en-US" sz="2600" dirty="0"/>
              <a:t> </a:t>
            </a:r>
            <a:r>
              <a:rPr lang="en-US" altLang="zh-TW" sz="2600" dirty="0"/>
              <a:t>of GL fires are</a:t>
            </a:r>
            <a:r>
              <a:rPr lang="zh-TW" altLang="en-US" sz="2600" dirty="0"/>
              <a:t> </a:t>
            </a:r>
            <a:r>
              <a:rPr lang="en-US" altLang="zh-TW" sz="2600" dirty="0"/>
              <a:t>higher</a:t>
            </a:r>
            <a:r>
              <a:rPr lang="zh-TW" altLang="en-US" sz="2600" dirty="0"/>
              <a:t> </a:t>
            </a:r>
            <a:r>
              <a:rPr lang="en-US" altLang="zh-TW" sz="2600" dirty="0"/>
              <a:t>for</a:t>
            </a:r>
            <a:r>
              <a:rPr lang="zh-TW" altLang="en-US" sz="2600" dirty="0"/>
              <a:t> </a:t>
            </a:r>
            <a:r>
              <a:rPr lang="en-US" altLang="zh-TW" sz="2600" dirty="0"/>
              <a:t>prescribed</a:t>
            </a:r>
            <a:r>
              <a:rPr lang="zh-TW" altLang="en-US" sz="2600" dirty="0"/>
              <a:t> </a:t>
            </a:r>
            <a:r>
              <a:rPr lang="en-US" altLang="zh-TW" sz="2600" dirty="0"/>
              <a:t>fires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lower</a:t>
            </a:r>
            <a:r>
              <a:rPr lang="zh-TW" altLang="en-US" sz="2600" dirty="0"/>
              <a:t> </a:t>
            </a:r>
            <a:r>
              <a:rPr lang="en-US" altLang="zh-TW" sz="2600" dirty="0"/>
              <a:t>for</a:t>
            </a:r>
            <a:r>
              <a:rPr lang="zh-TW" altLang="en-US" sz="2600" dirty="0"/>
              <a:t> </a:t>
            </a:r>
            <a:r>
              <a:rPr lang="en-US" altLang="zh-TW" sz="2600" dirty="0"/>
              <a:t>wildfires, and show</a:t>
            </a:r>
            <a:r>
              <a:rPr lang="zh-TW" altLang="en-US" sz="2600" dirty="0"/>
              <a:t> </a:t>
            </a:r>
            <a:r>
              <a:rPr lang="en-US" altLang="zh-TW" sz="2600" dirty="0"/>
              <a:t>larger</a:t>
            </a:r>
            <a:r>
              <a:rPr lang="zh-TW" altLang="en-US" sz="2600" dirty="0"/>
              <a:t> </a:t>
            </a:r>
            <a:r>
              <a:rPr lang="en-US" altLang="zh-TW" sz="2600" dirty="0"/>
              <a:t>variation</a:t>
            </a:r>
            <a:r>
              <a:rPr lang="zh-TW" altLang="en-US" sz="2600" dirty="0"/>
              <a:t> </a:t>
            </a:r>
            <a:r>
              <a:rPr lang="en-US" altLang="zh-TW" sz="2600" dirty="0"/>
              <a:t>compared</a:t>
            </a:r>
            <a:r>
              <a:rPr lang="zh-TW" altLang="en-US" sz="2600" dirty="0"/>
              <a:t> </a:t>
            </a:r>
            <a:r>
              <a:rPr lang="en-US" altLang="zh-TW" sz="2600" dirty="0"/>
              <a:t>to</a:t>
            </a:r>
            <a:r>
              <a:rPr lang="zh-TW" altLang="en-US" sz="2600" dirty="0"/>
              <a:t> </a:t>
            </a:r>
            <a:r>
              <a:rPr lang="en-US" altLang="zh-TW" sz="2600" dirty="0"/>
              <a:t>XF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SV</a:t>
            </a:r>
            <a:r>
              <a:rPr lang="zh-TW" altLang="en-US" sz="2600" dirty="0"/>
              <a:t> </a:t>
            </a:r>
            <a:r>
              <a:rPr lang="en-US" altLang="zh-TW" sz="2600" dirty="0"/>
              <a:t>fires</a:t>
            </a:r>
          </a:p>
          <a:p>
            <a:r>
              <a:rPr lang="en-US" altLang="zh-TW" sz="2600" dirty="0"/>
              <a:t>TROPOMI</a:t>
            </a:r>
            <a:r>
              <a:rPr lang="zh-TW" altLang="en-US" sz="2600" dirty="0"/>
              <a:t> </a:t>
            </a:r>
            <a:r>
              <a:rPr lang="en-US" altLang="zh-TW" sz="2600" dirty="0"/>
              <a:t>ER</a:t>
            </a:r>
            <a:r>
              <a:rPr lang="zh-TW" altLang="en-US" sz="2600" dirty="0"/>
              <a:t> </a:t>
            </a:r>
            <a:r>
              <a:rPr lang="en-US" altLang="zh-TW" sz="2600" dirty="0"/>
              <a:t>is </a:t>
            </a:r>
            <a:r>
              <a:rPr lang="en-US" altLang="zh-TW" sz="2600" dirty="0">
                <a:solidFill>
                  <a:schemeClr val="accent6"/>
                </a:solidFill>
              </a:rPr>
              <a:t>sensitive more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to fire types </a:t>
            </a:r>
            <a:r>
              <a:rPr lang="en-US" altLang="zh-TW" sz="2600" dirty="0"/>
              <a:t>than land types.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7E88CA-78F5-3B71-5A08-F0D1CB22ABF7}"/>
              </a:ext>
            </a:extLst>
          </p:cNvPr>
          <p:cNvSpPr txBox="1">
            <a:spLocks/>
          </p:cNvSpPr>
          <p:nvPr/>
        </p:nvSpPr>
        <p:spPr>
          <a:xfrm>
            <a:off x="607622" y="-88932"/>
            <a:ext cx="10985901" cy="989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dirty="0">
                <a:solidFill>
                  <a:srgbClr val="7030A0"/>
                </a:solidFill>
              </a:rPr>
              <a:t>ER’s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capability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of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distinguishing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fire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and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land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types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0E2E99-73BD-6146-81AC-3D4B7945A4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99217" y="955778"/>
            <a:ext cx="4660275" cy="4077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751712-4BB2-F8AD-18DC-978D33CAED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60294" y="930384"/>
            <a:ext cx="4660275" cy="40777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3E084E0-9C97-E533-FD2F-E644090B2978}"/>
              </a:ext>
            </a:extLst>
          </p:cNvPr>
          <p:cNvSpPr/>
          <p:nvPr/>
        </p:nvSpPr>
        <p:spPr>
          <a:xfrm>
            <a:off x="4201004" y="2129206"/>
            <a:ext cx="12264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200" b="1" dirty="0" err="1">
                <a:solidFill>
                  <a:srgbClr val="C00000"/>
                </a:solidFill>
              </a:rPr>
              <a:t>GBBEPx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EB2FBE-25C8-ADCB-ED5E-D942C0939A67}"/>
              </a:ext>
            </a:extLst>
          </p:cNvPr>
          <p:cNvSpPr/>
          <p:nvPr/>
        </p:nvSpPr>
        <p:spPr>
          <a:xfrm>
            <a:off x="9182579" y="2189496"/>
            <a:ext cx="12264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200" b="1" dirty="0">
                <a:solidFill>
                  <a:srgbClr val="C00000"/>
                </a:solidFill>
              </a:rPr>
              <a:t>QFED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3B00B9-CA90-D36F-B500-B7DDDF0C7A29}"/>
              </a:ext>
            </a:extLst>
          </p:cNvPr>
          <p:cNvSpPr/>
          <p:nvPr/>
        </p:nvSpPr>
        <p:spPr>
          <a:xfrm>
            <a:off x="2811468" y="664552"/>
            <a:ext cx="6598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dirty="0"/>
              <a:t>Note</a:t>
            </a:r>
            <a:r>
              <a:rPr lang="zh-TW" altLang="en-US" sz="1400" dirty="0"/>
              <a:t> </a:t>
            </a:r>
            <a:r>
              <a:rPr lang="en-US" altLang="zh-TW" sz="1400" dirty="0"/>
              <a:t>that</a:t>
            </a:r>
            <a:r>
              <a:rPr lang="zh-TW" altLang="en-US" sz="1400" dirty="0"/>
              <a:t> </a:t>
            </a:r>
            <a:r>
              <a:rPr lang="en-US" altLang="zh-TW" sz="1400" dirty="0"/>
              <a:t>fire</a:t>
            </a:r>
            <a:r>
              <a:rPr lang="zh-TW" altLang="en-US" sz="1400" dirty="0"/>
              <a:t> </a:t>
            </a:r>
            <a:r>
              <a:rPr lang="en-US" altLang="zh-TW" sz="1400" dirty="0"/>
              <a:t>and</a:t>
            </a:r>
            <a:r>
              <a:rPr lang="zh-TW" altLang="en-US" sz="1400" dirty="0"/>
              <a:t> </a:t>
            </a:r>
            <a:r>
              <a:rPr lang="en-US" altLang="zh-TW" sz="1400" dirty="0"/>
              <a:t>land</a:t>
            </a:r>
            <a:r>
              <a:rPr lang="zh-TW" altLang="en-US" sz="1400" dirty="0"/>
              <a:t> </a:t>
            </a:r>
            <a:r>
              <a:rPr lang="en-US" altLang="zh-TW" sz="1400" dirty="0"/>
              <a:t>types</a:t>
            </a:r>
            <a:r>
              <a:rPr lang="zh-TW" altLang="en-US" sz="1400" dirty="0"/>
              <a:t> </a:t>
            </a:r>
            <a:r>
              <a:rPr lang="en-US" altLang="zh-TW" sz="1400" dirty="0"/>
              <a:t>are</a:t>
            </a:r>
            <a:r>
              <a:rPr lang="zh-TW" altLang="en-US" sz="1400" dirty="0"/>
              <a:t> </a:t>
            </a:r>
            <a:r>
              <a:rPr lang="en-US" altLang="zh-TW" sz="1400" dirty="0"/>
              <a:t>identified</a:t>
            </a:r>
            <a:r>
              <a:rPr lang="zh-TW" altLang="en-US" sz="1400" dirty="0"/>
              <a:t> </a:t>
            </a:r>
            <a:r>
              <a:rPr lang="en-US" altLang="zh-TW" sz="1400" dirty="0"/>
              <a:t>based</a:t>
            </a:r>
            <a:r>
              <a:rPr lang="zh-TW" altLang="en-US" sz="1400" dirty="0"/>
              <a:t> </a:t>
            </a:r>
            <a:r>
              <a:rPr lang="en-US" altLang="zh-TW" sz="1400" dirty="0"/>
              <a:t>on</a:t>
            </a:r>
            <a:r>
              <a:rPr lang="zh-TW" altLang="en-US" sz="1400" dirty="0"/>
              <a:t> </a:t>
            </a:r>
            <a:r>
              <a:rPr lang="en-US" altLang="zh-TW" sz="1400" dirty="0"/>
              <a:t>EPA</a:t>
            </a:r>
            <a:r>
              <a:rPr lang="zh-TW" altLang="en-US" sz="1400" dirty="0"/>
              <a:t> </a:t>
            </a:r>
            <a:r>
              <a:rPr lang="en-US" altLang="zh-TW" sz="1400" dirty="0"/>
              <a:t>NEI</a:t>
            </a:r>
            <a:r>
              <a:rPr lang="zh-TW" altLang="en-US" sz="1400" dirty="0"/>
              <a:t> </a:t>
            </a:r>
            <a:r>
              <a:rPr lang="en-US" altLang="zh-TW" sz="1400" dirty="0"/>
              <a:t>and</a:t>
            </a:r>
            <a:r>
              <a:rPr lang="zh-TW" altLang="en-US" sz="1400" dirty="0"/>
              <a:t> </a:t>
            </a:r>
            <a:r>
              <a:rPr lang="en-US" sz="1400" dirty="0"/>
              <a:t>QFED</a:t>
            </a:r>
            <a:r>
              <a:rPr lang="en-US" altLang="zh-TW" sz="1400" dirty="0"/>
              <a:t>,</a:t>
            </a:r>
            <a:r>
              <a:rPr lang="zh-TW" altLang="en-US" sz="1400" dirty="0"/>
              <a:t> </a:t>
            </a:r>
            <a:r>
              <a:rPr lang="en-US" altLang="zh-TW" sz="1400" dirty="0"/>
              <a:t>respectively.</a:t>
            </a:r>
            <a:r>
              <a:rPr lang="zh-TW" altLang="en-US" sz="1400" dirty="0"/>
              <a:t> </a:t>
            </a:r>
            <a:r>
              <a:rPr lang="en-US" altLang="zh-TW" sz="1400" dirty="0" err="1"/>
              <a:t>GBBEPx</a:t>
            </a:r>
            <a:r>
              <a:rPr lang="zh-TW" altLang="en-US" sz="1400" dirty="0"/>
              <a:t> </a:t>
            </a:r>
            <a:r>
              <a:rPr lang="en-US" altLang="zh-TW" sz="1400" dirty="0"/>
              <a:t>used</a:t>
            </a:r>
            <a:r>
              <a:rPr lang="zh-TW" altLang="en-US" sz="1400" dirty="0"/>
              <a:t> </a:t>
            </a:r>
            <a:r>
              <a:rPr lang="en-US" altLang="zh-TW" sz="1400" dirty="0"/>
              <a:t>the</a:t>
            </a:r>
            <a:r>
              <a:rPr lang="zh-TW" altLang="en-US" sz="1400" dirty="0"/>
              <a:t> </a:t>
            </a:r>
            <a:r>
              <a:rPr lang="en-US" altLang="zh-TW" sz="1400" dirty="0"/>
              <a:t>same</a:t>
            </a:r>
            <a:r>
              <a:rPr lang="zh-TW" altLang="en-US" sz="1400" dirty="0"/>
              <a:t> </a:t>
            </a:r>
            <a:r>
              <a:rPr lang="en-US" altLang="zh-TW" sz="1400" dirty="0"/>
              <a:t>land</a:t>
            </a:r>
            <a:r>
              <a:rPr lang="zh-TW" altLang="en-US" sz="1400" dirty="0"/>
              <a:t> </a:t>
            </a:r>
            <a:r>
              <a:rPr lang="en-US" altLang="zh-TW" sz="1400" dirty="0"/>
              <a:t>type</a:t>
            </a:r>
            <a:r>
              <a:rPr lang="zh-TW" altLang="en-US" sz="1400" dirty="0"/>
              <a:t> </a:t>
            </a:r>
            <a:r>
              <a:rPr lang="en-US" altLang="zh-TW" sz="1400" dirty="0"/>
              <a:t>identification</a:t>
            </a:r>
            <a:r>
              <a:rPr lang="zh-TW" altLang="en-US" sz="1400" dirty="0"/>
              <a:t> </a:t>
            </a:r>
            <a:r>
              <a:rPr lang="en-US" altLang="zh-TW" sz="1400" dirty="0"/>
              <a:t>as</a:t>
            </a:r>
            <a:r>
              <a:rPr lang="zh-TW" altLang="en-US" sz="1400" dirty="0"/>
              <a:t> </a:t>
            </a:r>
            <a:r>
              <a:rPr lang="en-US" altLang="zh-TW" sz="1400" dirty="0"/>
              <a:t>QFED.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434C9-41F9-3036-404A-C1DB0B1C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75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C71A39F-8ACB-D388-9156-B0989C07C360}"/>
              </a:ext>
            </a:extLst>
          </p:cNvPr>
          <p:cNvSpPr txBox="1">
            <a:spLocks/>
          </p:cNvSpPr>
          <p:nvPr/>
        </p:nvSpPr>
        <p:spPr>
          <a:xfrm>
            <a:off x="129272" y="779819"/>
            <a:ext cx="11933456" cy="60781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600" dirty="0"/>
              <a:t>Selection</a:t>
            </a:r>
            <a:r>
              <a:rPr lang="zh-TW" altLang="en-US" sz="2600" dirty="0"/>
              <a:t> </a:t>
            </a:r>
            <a:r>
              <a:rPr lang="en-US" altLang="zh-TW" sz="2600" dirty="0"/>
              <a:t>of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hyperparameters</a:t>
            </a:r>
            <a:r>
              <a:rPr lang="zh-TW" altLang="en-US" sz="2600" dirty="0"/>
              <a:t> </a:t>
            </a:r>
            <a:r>
              <a:rPr lang="en-US" altLang="zh-TW" sz="2600" dirty="0"/>
              <a:t>used</a:t>
            </a:r>
            <a:r>
              <a:rPr lang="zh-TW" altLang="en-US" sz="2600" dirty="0"/>
              <a:t> </a:t>
            </a:r>
            <a:r>
              <a:rPr lang="en-US" altLang="zh-TW" sz="2600" dirty="0"/>
              <a:t>in</a:t>
            </a:r>
            <a:r>
              <a:rPr lang="zh-TW" altLang="en-US" sz="2600" dirty="0"/>
              <a:t> </a:t>
            </a:r>
            <a:r>
              <a:rPr lang="en-US" altLang="zh-TW" sz="2600" dirty="0"/>
              <a:t>emission</a:t>
            </a:r>
            <a:r>
              <a:rPr lang="zh-TW" altLang="en-US" sz="2600" dirty="0"/>
              <a:t> </a:t>
            </a:r>
            <a:r>
              <a:rPr lang="en-US" altLang="zh-TW" sz="2600" dirty="0"/>
              <a:t>estimation</a:t>
            </a:r>
            <a:r>
              <a:rPr lang="zh-TW" altLang="en-US" sz="2600" dirty="0"/>
              <a:t> </a:t>
            </a:r>
            <a:r>
              <a:rPr lang="en-US" altLang="zh-TW" sz="2600" dirty="0"/>
              <a:t>could</a:t>
            </a:r>
            <a:r>
              <a:rPr lang="zh-TW" altLang="en-US" sz="2600" dirty="0"/>
              <a:t> </a:t>
            </a:r>
            <a:r>
              <a:rPr lang="en-US" altLang="zh-TW" sz="2600" dirty="0"/>
              <a:t>be</a:t>
            </a:r>
            <a:r>
              <a:rPr lang="zh-TW" altLang="en-US" sz="2600" dirty="0"/>
              <a:t> </a:t>
            </a:r>
            <a:r>
              <a:rPr lang="en-US" altLang="zh-TW" sz="2600" dirty="0"/>
              <a:t>one</a:t>
            </a:r>
            <a:r>
              <a:rPr lang="zh-TW" altLang="en-US" sz="2600" dirty="0"/>
              <a:t> </a:t>
            </a:r>
            <a:r>
              <a:rPr lang="en-US" altLang="zh-TW" sz="2600" dirty="0"/>
              <a:t>of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key</a:t>
            </a:r>
            <a:r>
              <a:rPr lang="zh-TW" altLang="en-US" sz="2600" dirty="0"/>
              <a:t> </a:t>
            </a:r>
            <a:r>
              <a:rPr lang="en-US" altLang="zh-TW" sz="2600" dirty="0"/>
              <a:t>sources.</a:t>
            </a:r>
            <a:r>
              <a:rPr lang="zh-TW" altLang="en-US" sz="2600" dirty="0"/>
              <a:t> </a:t>
            </a:r>
            <a:r>
              <a:rPr lang="en-US" altLang="zh-TW" sz="2600" dirty="0"/>
              <a:t>For</a:t>
            </a:r>
            <a:r>
              <a:rPr lang="zh-TW" altLang="en-US" sz="2600" dirty="0"/>
              <a:t> </a:t>
            </a:r>
            <a:r>
              <a:rPr lang="en-US" altLang="zh-TW" sz="2600" dirty="0"/>
              <a:t>instance,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b="1" dirty="0"/>
              <a:t>diameter</a:t>
            </a:r>
            <a:r>
              <a:rPr lang="zh-TW" altLang="en-US" sz="2600" b="1" dirty="0"/>
              <a:t> </a:t>
            </a:r>
            <a:r>
              <a:rPr lang="en-US" altLang="zh-TW" sz="2600" b="1" dirty="0"/>
              <a:t>of</a:t>
            </a:r>
            <a:r>
              <a:rPr lang="zh-TW" altLang="en-US" sz="2600" b="1" dirty="0"/>
              <a:t> </a:t>
            </a:r>
            <a:r>
              <a:rPr lang="en-US" altLang="zh-TW" sz="2600" b="1" dirty="0"/>
              <a:t>fire</a:t>
            </a:r>
            <a:r>
              <a:rPr lang="zh-TW" altLang="en-US" sz="2600" b="1" dirty="0"/>
              <a:t> </a:t>
            </a:r>
            <a:r>
              <a:rPr lang="en-US" altLang="zh-TW" sz="2600" b="1" dirty="0"/>
              <a:t>center</a:t>
            </a:r>
            <a:r>
              <a:rPr lang="zh-TW" altLang="en-US" sz="2600" b="1" dirty="0"/>
              <a:t> </a:t>
            </a:r>
            <a:r>
              <a:rPr lang="en-US" altLang="zh-TW" sz="2600" b="1" dirty="0"/>
              <a:t>(L)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/>
              <a:t>is</a:t>
            </a:r>
            <a:r>
              <a:rPr lang="zh-TW" altLang="en-US" sz="2600" dirty="0"/>
              <a:t> </a:t>
            </a:r>
            <a:r>
              <a:rPr lang="en-US" altLang="zh-TW" sz="2600" dirty="0"/>
              <a:t>given</a:t>
            </a:r>
            <a:r>
              <a:rPr lang="zh-TW" altLang="en-US" sz="2600" dirty="0"/>
              <a:t> </a:t>
            </a:r>
            <a:r>
              <a:rPr lang="en-US" altLang="zh-TW" sz="2600" dirty="0"/>
              <a:t>by</a:t>
            </a:r>
            <a:r>
              <a:rPr lang="zh-TW" altLang="en-US" sz="2600" dirty="0"/>
              <a:t> </a:t>
            </a:r>
            <a:r>
              <a:rPr lang="en-US" altLang="zh-TW" sz="2600" dirty="0"/>
              <a:t>assuming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identified</a:t>
            </a:r>
            <a:r>
              <a:rPr lang="zh-TW" altLang="en-US" sz="2600" dirty="0"/>
              <a:t> </a:t>
            </a:r>
            <a:r>
              <a:rPr lang="en-US" altLang="zh-TW" sz="2600" dirty="0"/>
              <a:t>fire</a:t>
            </a:r>
            <a:r>
              <a:rPr lang="zh-TW" altLang="en-US" sz="2600" dirty="0"/>
              <a:t> </a:t>
            </a:r>
            <a:r>
              <a:rPr lang="en-US" altLang="zh-TW" sz="2600" dirty="0"/>
              <a:t>grid</a:t>
            </a:r>
            <a:r>
              <a:rPr lang="zh-TW" altLang="en-US" sz="2600" dirty="0"/>
              <a:t> </a:t>
            </a:r>
            <a:r>
              <a:rPr lang="en-US" altLang="zh-TW" sz="2600" dirty="0"/>
              <a:t>is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fire</a:t>
            </a:r>
            <a:r>
              <a:rPr lang="zh-TW" altLang="en-US" sz="2600" dirty="0"/>
              <a:t> </a:t>
            </a:r>
            <a:r>
              <a:rPr lang="en-US" altLang="zh-TW" sz="2600" dirty="0"/>
              <a:t>center.</a:t>
            </a:r>
            <a:r>
              <a:rPr lang="zh-TW" altLang="en-US" sz="2600" dirty="0"/>
              <a:t> </a:t>
            </a:r>
            <a:r>
              <a:rPr lang="en-US" altLang="zh-TW" sz="2600" dirty="0"/>
              <a:t>However,</a:t>
            </a:r>
            <a:r>
              <a:rPr lang="zh-TW" altLang="en-US" sz="2600" dirty="0"/>
              <a:t> </a:t>
            </a:r>
            <a:r>
              <a:rPr lang="en-US" altLang="zh-TW" sz="2600" dirty="0"/>
              <a:t>based</a:t>
            </a:r>
            <a:r>
              <a:rPr lang="zh-TW" altLang="en-US" sz="2600" dirty="0"/>
              <a:t> </a:t>
            </a:r>
            <a:r>
              <a:rPr lang="en-US" altLang="zh-TW" sz="2600" dirty="0"/>
              <a:t>on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sz="2600" dirty="0"/>
              <a:t>average fire size in 2000</a:t>
            </a:r>
            <a:r>
              <a:rPr lang="zh-TW" altLang="en-US" sz="2600" dirty="0"/>
              <a:t> </a:t>
            </a:r>
            <a:r>
              <a:rPr lang="en-US" altLang="zh-TW" sz="2600" dirty="0"/>
              <a:t>–</a:t>
            </a:r>
            <a:r>
              <a:rPr lang="zh-TW" altLang="en-US" sz="2600" dirty="0"/>
              <a:t> </a:t>
            </a:r>
            <a:r>
              <a:rPr lang="en-US" altLang="zh-TW" sz="2600" dirty="0"/>
              <a:t>2021</a:t>
            </a:r>
            <a:r>
              <a:rPr lang="en-US" sz="2600" dirty="0"/>
              <a:t> reported by National Interagency Fire Cente</a:t>
            </a:r>
            <a:r>
              <a:rPr lang="en-US" altLang="zh-TW" sz="2600" dirty="0"/>
              <a:t>r</a:t>
            </a:r>
            <a:r>
              <a:rPr lang="zh-TW" altLang="en-US" sz="2600" dirty="0"/>
              <a:t> </a:t>
            </a:r>
            <a:r>
              <a:rPr lang="en-US" altLang="zh-TW" sz="2600" dirty="0"/>
              <a:t>(NIFC),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average</a:t>
            </a:r>
            <a:r>
              <a:rPr lang="zh-TW" altLang="en-US" sz="2600" dirty="0"/>
              <a:t> </a:t>
            </a:r>
            <a:r>
              <a:rPr lang="en-US" altLang="zh-TW" sz="2600" dirty="0"/>
              <a:t>diameter</a:t>
            </a:r>
            <a:r>
              <a:rPr lang="zh-TW" altLang="en-US" sz="2600" dirty="0"/>
              <a:t> </a:t>
            </a:r>
            <a:r>
              <a:rPr lang="en-US" altLang="zh-TW" sz="2600" dirty="0"/>
              <a:t>of</a:t>
            </a:r>
            <a:r>
              <a:rPr lang="zh-TW" altLang="en-US" sz="2600" dirty="0"/>
              <a:t> </a:t>
            </a:r>
            <a:r>
              <a:rPr lang="en-US" altLang="zh-TW" sz="2600" dirty="0"/>
              <a:t>fires</a:t>
            </a:r>
            <a:r>
              <a:rPr lang="zh-TW" altLang="en-US" sz="2600" dirty="0"/>
              <a:t> </a:t>
            </a:r>
            <a:r>
              <a:rPr lang="en-US" altLang="zh-TW" sz="2600" dirty="0"/>
              <a:t>is</a:t>
            </a:r>
            <a:r>
              <a:rPr lang="zh-TW" altLang="en-US" sz="2600" dirty="0"/>
              <a:t> </a:t>
            </a:r>
            <a:r>
              <a:rPr lang="en-US" altLang="zh-TW" sz="2600" dirty="0"/>
              <a:t>around</a:t>
            </a:r>
            <a:r>
              <a:rPr lang="zh-TW" altLang="en-US" sz="2600" dirty="0"/>
              <a:t> </a:t>
            </a:r>
            <a:r>
              <a:rPr lang="en-US" altLang="zh-TW" sz="2600" dirty="0"/>
              <a:t>360</a:t>
            </a:r>
            <a:r>
              <a:rPr lang="zh-TW" altLang="en-US" sz="2600" dirty="0"/>
              <a:t> </a:t>
            </a:r>
            <a:r>
              <a:rPr lang="en-US" altLang="zh-TW" sz="2600" dirty="0"/>
              <a:t>m</a:t>
            </a:r>
            <a:r>
              <a:rPr lang="zh-TW" altLang="en-US" sz="2600" dirty="0"/>
              <a:t> </a:t>
            </a:r>
            <a:r>
              <a:rPr lang="en-US" altLang="zh-TW" sz="2600" dirty="0"/>
              <a:t>which</a:t>
            </a:r>
            <a:r>
              <a:rPr lang="zh-TW" altLang="en-US" sz="2600" dirty="0"/>
              <a:t> </a:t>
            </a:r>
            <a:r>
              <a:rPr lang="en-US" altLang="zh-TW" sz="2600" dirty="0"/>
              <a:t>is</a:t>
            </a:r>
            <a:r>
              <a:rPr lang="zh-TW" altLang="en-US" sz="2600" dirty="0"/>
              <a:t> </a:t>
            </a:r>
            <a:r>
              <a:rPr lang="en-US" altLang="zh-TW" sz="2600" dirty="0"/>
              <a:t>far</a:t>
            </a:r>
            <a:r>
              <a:rPr lang="zh-TW" altLang="en-US" sz="2600" dirty="0"/>
              <a:t> </a:t>
            </a:r>
            <a:r>
              <a:rPr lang="en-US" altLang="zh-TW" sz="2600" dirty="0"/>
              <a:t>smaller</a:t>
            </a:r>
            <a:r>
              <a:rPr lang="zh-TW" altLang="en-US" sz="2600" dirty="0"/>
              <a:t> </a:t>
            </a:r>
            <a:r>
              <a:rPr lang="en-US" altLang="zh-TW" sz="2600" dirty="0"/>
              <a:t>than</a:t>
            </a:r>
            <a:r>
              <a:rPr lang="zh-TW" altLang="en-US" sz="2600" dirty="0"/>
              <a:t> </a:t>
            </a:r>
            <a:r>
              <a:rPr lang="en-US" altLang="zh-TW" sz="2600" dirty="0"/>
              <a:t>0.1</a:t>
            </a:r>
            <a:r>
              <a:rPr lang="zh-TW" altLang="en-US" sz="2600" dirty="0"/>
              <a:t> </a:t>
            </a:r>
            <a:r>
              <a:rPr lang="en-US" altLang="zh-TW" sz="2600" dirty="0"/>
              <a:t>degree.</a:t>
            </a:r>
            <a:r>
              <a:rPr lang="zh-TW" altLang="en-US" sz="2600" dirty="0"/>
              <a:t> </a:t>
            </a:r>
            <a:endParaRPr lang="en-US" altLang="zh-TW" sz="2600" dirty="0"/>
          </a:p>
          <a:p>
            <a:endParaRPr lang="en-US" altLang="zh-TW" sz="1200" dirty="0"/>
          </a:p>
          <a:p>
            <a:pPr>
              <a:buClr>
                <a:schemeClr val="tx1"/>
              </a:buClr>
            </a:pPr>
            <a:r>
              <a:rPr lang="en-US" altLang="zh-TW" sz="2600" dirty="0">
                <a:solidFill>
                  <a:schemeClr val="accent6"/>
                </a:solidFill>
              </a:rPr>
              <a:t>C</a:t>
            </a:r>
            <a:r>
              <a:rPr lang="en-US" sz="2600" dirty="0">
                <a:solidFill>
                  <a:schemeClr val="accent6"/>
                </a:solidFill>
              </a:rPr>
              <a:t>olumn-averaging winds</a:t>
            </a:r>
            <a:r>
              <a:rPr lang="en-US" sz="2600" dirty="0"/>
              <a:t> are assumed to be consistent during the day and the </a:t>
            </a:r>
            <a:r>
              <a:rPr lang="en-US" sz="2600" dirty="0">
                <a:solidFill>
                  <a:schemeClr val="accent6"/>
                </a:solidFill>
              </a:rPr>
              <a:t>location of fire plumes</a:t>
            </a:r>
            <a:r>
              <a:rPr lang="en-US" sz="2600" dirty="0"/>
              <a:t> in terms of </a:t>
            </a:r>
            <a:r>
              <a:rPr lang="en-US" altLang="zh-TW" sz="2600" dirty="0"/>
              <a:t>height</a:t>
            </a:r>
            <a:r>
              <a:rPr lang="en-US" sz="2600" dirty="0"/>
              <a:t> is not considered</a:t>
            </a:r>
            <a:r>
              <a:rPr lang="zh-TW" altLang="en-US" sz="2600" dirty="0"/>
              <a:t> </a:t>
            </a:r>
            <a:r>
              <a:rPr lang="en-US" altLang="zh-TW" sz="2600" dirty="0"/>
              <a:t>in</a:t>
            </a:r>
            <a:r>
              <a:rPr lang="zh-TW" altLang="en-US" sz="2600" dirty="0"/>
              <a:t> </a:t>
            </a:r>
            <a:r>
              <a:rPr lang="en-US" altLang="zh-TW" sz="2600" dirty="0"/>
              <a:t>emission</a:t>
            </a:r>
            <a:r>
              <a:rPr lang="zh-TW" altLang="en-US" sz="2600" dirty="0"/>
              <a:t> </a:t>
            </a:r>
            <a:r>
              <a:rPr lang="en-US" altLang="zh-TW" sz="2600" dirty="0"/>
              <a:t>estimation</a:t>
            </a:r>
            <a:r>
              <a:rPr lang="en-US" sz="2600" dirty="0"/>
              <a:t>. These may introduce uncertainties in upwind box selection. </a:t>
            </a:r>
          </a:p>
          <a:p>
            <a:endParaRPr lang="en-US" sz="1200" dirty="0"/>
          </a:p>
          <a:p>
            <a:pPr>
              <a:buClr>
                <a:schemeClr val="tx1"/>
              </a:buClr>
            </a:pPr>
            <a:r>
              <a:rPr lang="en-US" sz="2600" dirty="0"/>
              <a:t>Since CO has a relatively long lifetime, </a:t>
            </a:r>
            <a:r>
              <a:rPr lang="en-US" sz="2600" dirty="0">
                <a:solidFill>
                  <a:schemeClr val="accent6"/>
                </a:solidFill>
              </a:rPr>
              <a:t>CO emissions transported from far upwind </a:t>
            </a:r>
            <a:r>
              <a:rPr lang="en-US" sz="2600" dirty="0"/>
              <a:t>may contribute to the CO total-column measurement near fire sources, corresponding to the </a:t>
            </a:r>
            <a:r>
              <a:rPr lang="en-US" altLang="zh-TW" sz="2600" dirty="0"/>
              <a:t>large impact of the </a:t>
            </a:r>
            <a:r>
              <a:rPr lang="en-US" sz="2600" dirty="0"/>
              <a:t>transport term in emission estimation with a mean difference of -96%. </a:t>
            </a:r>
            <a:endParaRPr lang="en-US" altLang="zh-TW" sz="26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BF2EC16-8A8E-A40B-6F99-2F538404CAC0}"/>
              </a:ext>
            </a:extLst>
          </p:cNvPr>
          <p:cNvSpPr txBox="1">
            <a:spLocks/>
          </p:cNvSpPr>
          <p:nvPr/>
        </p:nvSpPr>
        <p:spPr>
          <a:xfrm>
            <a:off x="2050900" y="66771"/>
            <a:ext cx="8117496" cy="713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dirty="0">
                <a:solidFill>
                  <a:srgbClr val="7030A0"/>
                </a:solidFill>
              </a:rPr>
              <a:t>Source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of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uncertainties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D0248A-EC27-04CE-4724-54742A78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1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79B5-93FD-39A5-CFAA-29B803026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747" y="509665"/>
            <a:ext cx="11422505" cy="6160957"/>
          </a:xfrm>
        </p:spPr>
        <p:txBody>
          <a:bodyPr>
            <a:normAutofit/>
          </a:bodyPr>
          <a:lstStyle/>
          <a:p>
            <a:r>
              <a:rPr lang="en-US" b="1" dirty="0"/>
              <a:t>Abstract: </a:t>
            </a:r>
            <a:br>
              <a:rPr lang="en-US" b="1" dirty="0"/>
            </a:br>
            <a:r>
              <a:rPr lang="en-US" altLang="zh-TW" dirty="0"/>
              <a:t>This study quantifies the carbon monoxide (CO) and nitrogen dioxide (NO</a:t>
            </a:r>
            <a:r>
              <a:rPr lang="en-US" altLang="zh-TW" baseline="-25000" dirty="0"/>
              <a:t>2</a:t>
            </a:r>
            <a:r>
              <a:rPr lang="en-US" altLang="zh-TW" dirty="0"/>
              <a:t>) emissions (E</a:t>
            </a:r>
            <a:r>
              <a:rPr lang="en-US" altLang="zh-TW" baseline="-25000" dirty="0"/>
              <a:t>CO</a:t>
            </a:r>
            <a:r>
              <a:rPr lang="en-US" altLang="zh-TW" dirty="0"/>
              <a:t> and E</a:t>
            </a:r>
            <a:r>
              <a:rPr lang="en-US" altLang="zh-TW" baseline="-25000" dirty="0"/>
              <a:t>NO2</a:t>
            </a:r>
            <a:r>
              <a:rPr lang="en-US" altLang="zh-TW" dirty="0"/>
              <a:t>) from fire activities over the contiguous United States (CONUS) in 2020 using the total-column CO and NO</a:t>
            </a:r>
            <a:r>
              <a:rPr lang="en-US" altLang="zh-TW" baseline="-25000" dirty="0"/>
              <a:t>2</a:t>
            </a:r>
            <a:r>
              <a:rPr lang="en-US" altLang="zh-TW" dirty="0"/>
              <a:t> measurements from the </a:t>
            </a:r>
            <a:r>
              <a:rPr lang="en-US" altLang="zh-TW" dirty="0" err="1"/>
              <a:t>TROPOspheric</a:t>
            </a:r>
            <a:r>
              <a:rPr lang="en-US" altLang="zh-TW" dirty="0"/>
              <a:t> Monitoring Instrument (TROPOMI) satellite. The contributions of local emissions, atmospheric transport, chemical loss, and averaging kernel are considered. The emission ratio (ER= E</a:t>
            </a:r>
            <a:r>
              <a:rPr lang="en-US" altLang="zh-TW" baseline="-25000" dirty="0"/>
              <a:t>NO2 </a:t>
            </a:r>
            <a:r>
              <a:rPr lang="en-US" altLang="zh-TW" dirty="0"/>
              <a:t>/ E</a:t>
            </a:r>
            <a:r>
              <a:rPr lang="en-US" altLang="zh-TW" baseline="-25000" dirty="0"/>
              <a:t>CO</a:t>
            </a:r>
            <a:r>
              <a:rPr lang="en-US" altLang="zh-TW" dirty="0"/>
              <a:t>) is used as a proxy of fire combustion efficiency. Preliminary results show that, TROPOMI E</a:t>
            </a:r>
            <a:r>
              <a:rPr lang="en-US" altLang="zh-TW" baseline="-25000" dirty="0"/>
              <a:t>CO</a:t>
            </a:r>
            <a:r>
              <a:rPr lang="en-US" altLang="zh-TW" dirty="0"/>
              <a:t> shows a similar seasonal variation to fire emission inventories with significant enhancements during summertime while TROPOMI E</a:t>
            </a:r>
            <a:r>
              <a:rPr lang="en-US" altLang="zh-TW" baseline="-25000" dirty="0"/>
              <a:t>NO2</a:t>
            </a:r>
            <a:r>
              <a:rPr lang="en-US" altLang="zh-TW" dirty="0"/>
              <a:t> shows an opposite trend. TROPOMI ER also shows a significant seasonal variation, introducing the capability of attributing fire seasons associated with different fire and land types.</a:t>
            </a:r>
            <a:endParaRPr lang="en-US" dirty="0"/>
          </a:p>
          <a:p>
            <a:endParaRPr lang="en-US" sz="1200" b="1" dirty="0"/>
          </a:p>
          <a:p>
            <a:r>
              <a:rPr lang="en-US" b="1" dirty="0"/>
              <a:t>Keywords: </a:t>
            </a:r>
            <a:r>
              <a:rPr lang="en-US" dirty="0"/>
              <a:t>Fire emission; Combustion efficiency; TROPOMI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1861F-FAAA-51AB-62B2-5ACB3BE4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6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C71A39F-8ACB-D388-9156-B0989C07C360}"/>
              </a:ext>
            </a:extLst>
          </p:cNvPr>
          <p:cNvSpPr txBox="1">
            <a:spLocks/>
          </p:cNvSpPr>
          <p:nvPr/>
        </p:nvSpPr>
        <p:spPr>
          <a:xfrm>
            <a:off x="129272" y="779820"/>
            <a:ext cx="11933456" cy="59432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For E</a:t>
            </a:r>
            <a:r>
              <a:rPr lang="en-US" sz="2600" baseline="-25000" dirty="0"/>
              <a:t>NO2</a:t>
            </a:r>
            <a:r>
              <a:rPr lang="en-US" sz="2600" dirty="0"/>
              <a:t>, the most important source of uncertainties would be </a:t>
            </a:r>
            <a:r>
              <a:rPr lang="en-US" sz="2600" dirty="0">
                <a:solidFill>
                  <a:schemeClr val="accent6"/>
                </a:solidFill>
              </a:rPr>
              <a:t>TROPOMI measurements</a:t>
            </a:r>
            <a:r>
              <a:rPr lang="en-US" sz="2600" dirty="0"/>
              <a:t>, since removing the annual medians introduces the largest impact in emission estimation with a mean difference over 300%.</a:t>
            </a:r>
          </a:p>
          <a:p>
            <a:r>
              <a:rPr lang="en-US" altLang="zh-TW" sz="2600" dirty="0"/>
              <a:t>As</a:t>
            </a:r>
            <a:r>
              <a:rPr lang="zh-TW" altLang="en-US" sz="2600" dirty="0"/>
              <a:t> </a:t>
            </a:r>
            <a:r>
              <a:rPr lang="en-US" altLang="zh-TW" sz="2600" dirty="0"/>
              <a:t>emission</a:t>
            </a:r>
            <a:r>
              <a:rPr lang="zh-TW" altLang="en-US" sz="2600" dirty="0"/>
              <a:t> </a:t>
            </a:r>
            <a:r>
              <a:rPr lang="en-US" altLang="zh-TW" sz="2600" dirty="0"/>
              <a:t>estimation</a:t>
            </a:r>
            <a:r>
              <a:rPr lang="zh-TW" altLang="en-US" sz="2600" dirty="0"/>
              <a:t> </a:t>
            </a:r>
            <a:r>
              <a:rPr lang="en-US" altLang="zh-TW" sz="2600" dirty="0"/>
              <a:t>is</a:t>
            </a:r>
            <a:r>
              <a:rPr lang="zh-TW" altLang="en-US" sz="2600" dirty="0"/>
              <a:t> </a:t>
            </a:r>
            <a:r>
              <a:rPr lang="en-US" altLang="zh-TW" sz="2600" dirty="0"/>
              <a:t>based</a:t>
            </a:r>
            <a:r>
              <a:rPr lang="zh-TW" altLang="en-US" sz="2600" dirty="0"/>
              <a:t> </a:t>
            </a:r>
            <a:r>
              <a:rPr lang="en-US" altLang="zh-TW" sz="2600" dirty="0"/>
              <a:t>on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b="1" dirty="0"/>
              <a:t>differences</a:t>
            </a:r>
            <a:r>
              <a:rPr lang="zh-TW" altLang="en-US" sz="2600" b="1" dirty="0"/>
              <a:t> </a:t>
            </a:r>
            <a:r>
              <a:rPr lang="en-US" altLang="zh-TW" sz="2600" b="1" dirty="0"/>
              <a:t>between</a:t>
            </a:r>
            <a:r>
              <a:rPr lang="zh-TW" altLang="en-US" sz="2600" b="1" dirty="0"/>
              <a:t> </a:t>
            </a:r>
            <a:r>
              <a:rPr lang="en-US" altLang="zh-TW" sz="2600" b="1" dirty="0"/>
              <a:t>fire</a:t>
            </a:r>
            <a:r>
              <a:rPr lang="zh-TW" altLang="en-US" sz="2600" b="1" dirty="0"/>
              <a:t> </a:t>
            </a:r>
            <a:r>
              <a:rPr lang="en-US" altLang="zh-TW" sz="2600" b="1" dirty="0"/>
              <a:t>region</a:t>
            </a:r>
            <a:r>
              <a:rPr lang="zh-TW" altLang="en-US" sz="2600" b="1" dirty="0"/>
              <a:t> </a:t>
            </a:r>
            <a:r>
              <a:rPr lang="en-US" altLang="zh-TW" sz="2600" b="1" dirty="0"/>
              <a:t>and</a:t>
            </a:r>
            <a:r>
              <a:rPr lang="zh-TW" altLang="en-US" sz="2600" b="1" dirty="0"/>
              <a:t> </a:t>
            </a:r>
            <a:r>
              <a:rPr lang="en-US" altLang="zh-TW" sz="2600" b="1" dirty="0"/>
              <a:t>the</a:t>
            </a:r>
            <a:r>
              <a:rPr lang="zh-TW" altLang="en-US" sz="2600" b="1" dirty="0"/>
              <a:t> </a:t>
            </a:r>
            <a:r>
              <a:rPr lang="en-US" altLang="zh-TW" sz="2600" b="1" dirty="0"/>
              <a:t>background</a:t>
            </a:r>
            <a:r>
              <a:rPr lang="en-US" altLang="zh-TW" sz="2600" dirty="0"/>
              <a:t>,</a:t>
            </a:r>
            <a:r>
              <a:rPr lang="zh-TW" altLang="en-US" sz="2600" dirty="0"/>
              <a:t> </a:t>
            </a:r>
            <a:r>
              <a:rPr lang="en-US" altLang="zh-TW" sz="2600" dirty="0"/>
              <a:t>overestimation</a:t>
            </a:r>
            <a:r>
              <a:rPr lang="zh-TW" altLang="en-US" sz="2600" dirty="0"/>
              <a:t> </a:t>
            </a:r>
            <a:r>
              <a:rPr lang="en-US" altLang="zh-TW" sz="2600" dirty="0"/>
              <a:t>of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background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underestimation</a:t>
            </a:r>
            <a:r>
              <a:rPr lang="zh-TW" altLang="en-US" sz="2600" dirty="0"/>
              <a:t> </a:t>
            </a:r>
            <a:r>
              <a:rPr lang="en-US" altLang="zh-TW" sz="2600" dirty="0"/>
              <a:t>of</a:t>
            </a:r>
            <a:r>
              <a:rPr lang="zh-TW" altLang="en-US" sz="2600" dirty="0"/>
              <a:t> </a:t>
            </a:r>
            <a:r>
              <a:rPr lang="en-US" altLang="zh-TW" sz="2600" dirty="0"/>
              <a:t>peak</a:t>
            </a:r>
            <a:r>
              <a:rPr lang="zh-TW" altLang="en-US" sz="2600" dirty="0"/>
              <a:t> </a:t>
            </a:r>
            <a:r>
              <a:rPr lang="en-US" altLang="zh-TW" sz="2600" dirty="0"/>
              <a:t>values</a:t>
            </a:r>
            <a:r>
              <a:rPr lang="zh-TW" altLang="en-US" sz="2600" dirty="0"/>
              <a:t> </a:t>
            </a:r>
            <a:r>
              <a:rPr lang="en-US" altLang="zh-TW" sz="2600" dirty="0"/>
              <a:t>(</a:t>
            </a:r>
            <a:r>
              <a:rPr lang="en-US" altLang="zh-TW" sz="2600" dirty="0" err="1"/>
              <a:t>Ialongo</a:t>
            </a:r>
            <a:r>
              <a:rPr lang="en-US" altLang="zh-TW" sz="2600" dirty="0"/>
              <a:t> et</a:t>
            </a:r>
            <a:r>
              <a:rPr lang="zh-TW" altLang="en-US" sz="2600" dirty="0"/>
              <a:t> </a:t>
            </a:r>
            <a:r>
              <a:rPr lang="en-US" altLang="zh-TW" sz="2600" dirty="0"/>
              <a:t>al., 2020)</a:t>
            </a:r>
            <a:r>
              <a:rPr lang="zh-TW" altLang="en-US" sz="2600" dirty="0"/>
              <a:t> </a:t>
            </a:r>
            <a:r>
              <a:rPr lang="en-US" altLang="zh-TW" sz="2600" dirty="0"/>
              <a:t>could</a:t>
            </a:r>
            <a:r>
              <a:rPr lang="zh-TW" altLang="en-US" sz="2600" dirty="0"/>
              <a:t> </a:t>
            </a:r>
            <a:r>
              <a:rPr lang="en-US" altLang="zh-TW" sz="2600" dirty="0"/>
              <a:t>lead</a:t>
            </a:r>
            <a:r>
              <a:rPr lang="zh-TW" altLang="en-US" sz="2600" dirty="0"/>
              <a:t> </a:t>
            </a:r>
            <a:r>
              <a:rPr lang="en-US" altLang="zh-TW" sz="2600" dirty="0"/>
              <a:t>to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underestimation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of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E</a:t>
            </a:r>
            <a:r>
              <a:rPr lang="en-US" altLang="zh-TW" sz="2600" baseline="-25000" dirty="0">
                <a:solidFill>
                  <a:schemeClr val="accent6"/>
                </a:solidFill>
              </a:rPr>
              <a:t>NO2</a:t>
            </a:r>
            <a:r>
              <a:rPr lang="en-US" altLang="zh-TW" sz="2600" dirty="0"/>
              <a:t>.</a:t>
            </a:r>
            <a:r>
              <a:rPr lang="zh-TW" altLang="en-US" sz="2600" dirty="0"/>
              <a:t> </a:t>
            </a:r>
            <a:r>
              <a:rPr lang="en-US" altLang="zh-TW" sz="2600" dirty="0"/>
              <a:t>Also,</a:t>
            </a:r>
            <a:r>
              <a:rPr lang="zh-TW" altLang="en-US" sz="2600" dirty="0"/>
              <a:t> </a:t>
            </a:r>
            <a:r>
              <a:rPr lang="en-US" altLang="zh-TW" sz="2600" dirty="0"/>
              <a:t>the high</a:t>
            </a:r>
            <a:r>
              <a:rPr lang="zh-TW" altLang="en-US" sz="2600" dirty="0"/>
              <a:t> </a:t>
            </a:r>
            <a:r>
              <a:rPr lang="en-US" altLang="zh-TW" sz="2600" dirty="0"/>
              <a:t>background</a:t>
            </a:r>
            <a:r>
              <a:rPr lang="zh-TW" altLang="en-US" sz="2600" dirty="0"/>
              <a:t> </a:t>
            </a:r>
            <a:r>
              <a:rPr lang="en-US" altLang="zh-TW" sz="2600" dirty="0"/>
              <a:t>level</a:t>
            </a:r>
            <a:r>
              <a:rPr lang="zh-TW" altLang="en-US" sz="2600" dirty="0"/>
              <a:t> </a:t>
            </a:r>
            <a:r>
              <a:rPr lang="en-US" altLang="zh-TW" sz="2600" dirty="0"/>
              <a:t>during summer and</a:t>
            </a:r>
            <a:r>
              <a:rPr lang="zh-TW" altLang="en-US" sz="2600" dirty="0"/>
              <a:t> </a:t>
            </a:r>
            <a:r>
              <a:rPr lang="en-US" altLang="zh-TW" sz="2600" dirty="0"/>
              <a:t>spatial</a:t>
            </a:r>
            <a:r>
              <a:rPr lang="zh-TW" altLang="en-US" sz="2600" dirty="0"/>
              <a:t> </a:t>
            </a:r>
            <a:r>
              <a:rPr lang="en-US" altLang="zh-TW" sz="2600" dirty="0"/>
              <a:t>homogenous</a:t>
            </a:r>
            <a:r>
              <a:rPr lang="zh-TW" altLang="en-US" sz="2600" dirty="0"/>
              <a:t> </a:t>
            </a:r>
            <a:r>
              <a:rPr lang="en-US" altLang="zh-TW" sz="2600" dirty="0"/>
              <a:t>NO</a:t>
            </a:r>
            <a:r>
              <a:rPr lang="en-US" altLang="zh-TW" sz="2600" baseline="-25000" dirty="0"/>
              <a:t>2</a:t>
            </a:r>
            <a:r>
              <a:rPr lang="zh-TW" altLang="en-US" sz="2600" dirty="0"/>
              <a:t> </a:t>
            </a:r>
            <a:r>
              <a:rPr lang="en-US" altLang="zh-TW" sz="2600" dirty="0"/>
              <a:t>measurements</a:t>
            </a:r>
            <a:r>
              <a:rPr lang="zh-TW" altLang="en-US" sz="2600" dirty="0"/>
              <a:t> </a:t>
            </a:r>
            <a:r>
              <a:rPr lang="en-US" altLang="zh-TW" sz="2600" dirty="0"/>
              <a:t>during</a:t>
            </a:r>
            <a:r>
              <a:rPr lang="zh-TW" altLang="en-US" sz="2600" dirty="0"/>
              <a:t> </a:t>
            </a:r>
            <a:r>
              <a:rPr lang="en-US" altLang="zh-TW" sz="2600" dirty="0"/>
              <a:t>daytime</a:t>
            </a:r>
            <a:r>
              <a:rPr lang="zh-TW" altLang="en-US" sz="2600" dirty="0"/>
              <a:t> </a:t>
            </a:r>
            <a:r>
              <a:rPr lang="en-US" altLang="zh-TW" sz="2600" dirty="0"/>
              <a:t>(Goldberg</a:t>
            </a:r>
            <a:r>
              <a:rPr lang="zh-TW" altLang="en-US" sz="2600" dirty="0"/>
              <a:t> </a:t>
            </a:r>
            <a:r>
              <a:rPr lang="en-US" altLang="zh-TW" sz="2600" dirty="0"/>
              <a:t>et</a:t>
            </a:r>
            <a:r>
              <a:rPr lang="zh-TW" altLang="en-US" sz="2600" dirty="0"/>
              <a:t> </a:t>
            </a:r>
            <a:r>
              <a:rPr lang="en-US" altLang="zh-TW" sz="2600" dirty="0"/>
              <a:t>al.,</a:t>
            </a:r>
            <a:r>
              <a:rPr lang="zh-TW" altLang="en-US" sz="2600" dirty="0"/>
              <a:t> </a:t>
            </a:r>
            <a:r>
              <a:rPr lang="en-US" altLang="zh-TW" sz="2600" dirty="0"/>
              <a:t>2021) could</a:t>
            </a:r>
            <a:r>
              <a:rPr lang="zh-TW" altLang="en-US" sz="2600" dirty="0"/>
              <a:t> </a:t>
            </a:r>
            <a:r>
              <a:rPr lang="en-US" altLang="zh-TW" sz="2600" dirty="0"/>
              <a:t>make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differences</a:t>
            </a:r>
            <a:r>
              <a:rPr lang="zh-TW" altLang="en-US" sz="2600" dirty="0"/>
              <a:t> </a:t>
            </a:r>
            <a:r>
              <a:rPr lang="en-US" altLang="zh-TW" sz="2600" dirty="0"/>
              <a:t>between</a:t>
            </a:r>
            <a:r>
              <a:rPr lang="zh-TW" altLang="en-US" sz="2600" dirty="0"/>
              <a:t> </a:t>
            </a:r>
            <a:r>
              <a:rPr lang="en-US" altLang="zh-TW" sz="2600" dirty="0"/>
              <a:t>fire</a:t>
            </a:r>
            <a:r>
              <a:rPr lang="zh-TW" altLang="en-US" sz="2600" dirty="0"/>
              <a:t> </a:t>
            </a:r>
            <a:r>
              <a:rPr lang="en-US" altLang="zh-TW" sz="2600" dirty="0"/>
              <a:t>region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background</a:t>
            </a:r>
            <a:r>
              <a:rPr lang="zh-TW" altLang="en-US" sz="2600" dirty="0"/>
              <a:t> </a:t>
            </a:r>
            <a:r>
              <a:rPr lang="en-US" altLang="zh-TW" sz="2600" dirty="0"/>
              <a:t>less</a:t>
            </a:r>
            <a:r>
              <a:rPr lang="zh-TW" altLang="en-US" sz="2600" dirty="0"/>
              <a:t> </a:t>
            </a:r>
            <a:r>
              <a:rPr lang="en-US" altLang="zh-TW" sz="2600" dirty="0"/>
              <a:t>significant.</a:t>
            </a:r>
          </a:p>
          <a:p>
            <a:endParaRPr lang="en-US" altLang="zh-TW" sz="1200" dirty="0"/>
          </a:p>
          <a:p>
            <a:r>
              <a:rPr lang="en-US" altLang="zh-TW" sz="2600" dirty="0"/>
              <a:t>However, the good correlation between TROPOMI NO</a:t>
            </a:r>
            <a:r>
              <a:rPr lang="en-US" altLang="zh-TW" sz="2600" baseline="-25000" dirty="0"/>
              <a:t>2</a:t>
            </a:r>
            <a:r>
              <a:rPr lang="en-US" altLang="zh-TW" sz="2600" dirty="0"/>
              <a:t> with ground-based observations</a:t>
            </a:r>
            <a:r>
              <a:rPr lang="zh-TW" altLang="en-US" sz="2600" dirty="0"/>
              <a:t> </a:t>
            </a:r>
            <a:r>
              <a:rPr lang="en-US" altLang="zh-TW" sz="2600" dirty="0"/>
              <a:t>indicates </a:t>
            </a:r>
            <a:r>
              <a:rPr lang="en-US" sz="2600" dirty="0"/>
              <a:t>TROPOMI’s capability of capturing the day-to-day variability of NO</a:t>
            </a:r>
            <a:r>
              <a:rPr lang="en-US" sz="2600" baseline="-25000" dirty="0"/>
              <a:t>2</a:t>
            </a:r>
            <a:r>
              <a:rPr lang="en-US" sz="2600" dirty="0"/>
              <a:t> (</a:t>
            </a:r>
            <a:r>
              <a:rPr lang="en-US" sz="2600" dirty="0" err="1"/>
              <a:t>Ialongo</a:t>
            </a:r>
            <a:r>
              <a:rPr lang="en-US" sz="2600" dirty="0"/>
              <a:t> et al., 2020) and further </a:t>
            </a:r>
            <a:r>
              <a:rPr lang="en-US" sz="2600" dirty="0">
                <a:solidFill>
                  <a:schemeClr val="accent6"/>
                </a:solidFill>
              </a:rPr>
              <a:t>preproducing the seasonal variation of fire activities</a:t>
            </a:r>
            <a:r>
              <a:rPr lang="en-US" altLang="zh-TW" sz="2600" dirty="0"/>
              <a:t>.</a:t>
            </a:r>
            <a:r>
              <a:rPr lang="en-US" sz="2600" dirty="0"/>
              <a:t> </a:t>
            </a:r>
            <a:endParaRPr lang="en-US" altLang="zh-TW" sz="26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BF2EC16-8A8E-A40B-6F99-2F538404CAC0}"/>
              </a:ext>
            </a:extLst>
          </p:cNvPr>
          <p:cNvSpPr txBox="1">
            <a:spLocks/>
          </p:cNvSpPr>
          <p:nvPr/>
        </p:nvSpPr>
        <p:spPr>
          <a:xfrm>
            <a:off x="1443043" y="66771"/>
            <a:ext cx="9325433" cy="7130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dirty="0">
                <a:solidFill>
                  <a:srgbClr val="7030A0"/>
                </a:solidFill>
              </a:rPr>
              <a:t>Source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of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uncertainties: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TROPOMI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NO2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177F2F-6C3E-C4C3-61BE-DE0E1AEB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04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C6B3-F788-7A7F-F0DA-2DC1C337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80" y="238835"/>
            <a:ext cx="10515600" cy="713048"/>
          </a:xfrm>
        </p:spPr>
        <p:txBody>
          <a:bodyPr/>
          <a:lstStyle/>
          <a:p>
            <a:r>
              <a:rPr lang="en-US" altLang="zh-TW" sz="4000" b="1" dirty="0">
                <a:solidFill>
                  <a:srgbClr val="7030A0"/>
                </a:solidFill>
              </a:rPr>
              <a:t>Conclusions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BDE0A-E40F-7A2E-894E-105193057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80" y="951883"/>
            <a:ext cx="11117239" cy="5820770"/>
          </a:xfrm>
        </p:spPr>
        <p:txBody>
          <a:bodyPr>
            <a:noAutofit/>
          </a:bodyPr>
          <a:lstStyle/>
          <a:p>
            <a:r>
              <a:rPr lang="en-US" altLang="zh-TW" sz="2600" dirty="0"/>
              <a:t>TROPOMI emissions are overall </a:t>
            </a:r>
            <a:r>
              <a:rPr lang="en-US" altLang="zh-TW" sz="2600" dirty="0">
                <a:solidFill>
                  <a:schemeClr val="accent6"/>
                </a:solidFill>
              </a:rPr>
              <a:t>lower than fire emission inventories</a:t>
            </a:r>
            <a:r>
              <a:rPr lang="en-US" altLang="zh-TW" sz="2600" dirty="0"/>
              <a:t>. </a:t>
            </a:r>
          </a:p>
          <a:p>
            <a:r>
              <a:rPr lang="en-US" altLang="zh-TW" sz="2600" dirty="0"/>
              <a:t>TROPOMI</a:t>
            </a:r>
            <a:r>
              <a:rPr lang="zh-TW" altLang="en-US" sz="2600" dirty="0"/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E</a:t>
            </a:r>
            <a:r>
              <a:rPr lang="en-US" altLang="zh-TW" sz="2600" baseline="-25000" dirty="0">
                <a:solidFill>
                  <a:schemeClr val="accent6"/>
                </a:solidFill>
              </a:rPr>
              <a:t>CO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shows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a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similar seasonal variation</a:t>
            </a:r>
            <a:r>
              <a:rPr lang="en-US" altLang="zh-TW" sz="2600" dirty="0"/>
              <a:t> to</a:t>
            </a:r>
            <a:r>
              <a:rPr lang="zh-TW" altLang="en-US" sz="2600" dirty="0"/>
              <a:t> </a:t>
            </a:r>
            <a:r>
              <a:rPr lang="en-US" altLang="zh-TW" sz="2600" dirty="0"/>
              <a:t>emission</a:t>
            </a:r>
            <a:r>
              <a:rPr lang="zh-TW" altLang="en-US" sz="2600" dirty="0"/>
              <a:t> </a:t>
            </a:r>
            <a:r>
              <a:rPr lang="en-US" altLang="zh-TW" sz="2600" dirty="0"/>
              <a:t>inventories</a:t>
            </a:r>
            <a:r>
              <a:rPr lang="zh-TW" altLang="en-US" sz="2600" dirty="0"/>
              <a:t> </a:t>
            </a:r>
            <a:r>
              <a:rPr lang="en-US" altLang="zh-TW" sz="2600" dirty="0"/>
              <a:t>with significant increases during summer,</a:t>
            </a:r>
            <a:r>
              <a:rPr lang="zh-TW" altLang="en-US" sz="2600" dirty="0"/>
              <a:t> </a:t>
            </a:r>
            <a:r>
              <a:rPr lang="en-US" altLang="zh-TW" sz="2600" dirty="0"/>
              <a:t>while</a:t>
            </a:r>
            <a:r>
              <a:rPr lang="zh-TW" altLang="en-US" sz="2600" dirty="0"/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E</a:t>
            </a:r>
            <a:r>
              <a:rPr lang="en-US" altLang="zh-TW" sz="2600" baseline="-25000" dirty="0">
                <a:solidFill>
                  <a:schemeClr val="accent6"/>
                </a:solidFill>
              </a:rPr>
              <a:t>NO2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shows an opposite trend</a:t>
            </a:r>
            <a:r>
              <a:rPr lang="en-US" altLang="zh-TW" sz="2600" dirty="0"/>
              <a:t>.</a:t>
            </a:r>
          </a:p>
          <a:p>
            <a:r>
              <a:rPr lang="en-US" altLang="zh-TW" sz="2600" dirty="0"/>
              <a:t>Because</a:t>
            </a:r>
            <a:r>
              <a:rPr lang="zh-TW" altLang="en-US" sz="2600" dirty="0"/>
              <a:t> </a:t>
            </a:r>
            <a:r>
              <a:rPr lang="en-US" altLang="zh-TW" sz="2600" dirty="0"/>
              <a:t>emission</a:t>
            </a:r>
            <a:r>
              <a:rPr lang="zh-TW" altLang="en-US" sz="2600" dirty="0"/>
              <a:t> </a:t>
            </a:r>
            <a:r>
              <a:rPr lang="en-US" altLang="zh-TW" sz="2600" dirty="0"/>
              <a:t>inventories</a:t>
            </a:r>
            <a:r>
              <a:rPr lang="zh-TW" altLang="en-US" sz="2600" dirty="0"/>
              <a:t> </a:t>
            </a:r>
            <a:r>
              <a:rPr lang="en-US" altLang="zh-TW" sz="2600" dirty="0"/>
              <a:t>estimate</a:t>
            </a:r>
            <a:r>
              <a:rPr lang="zh-TW" altLang="en-US" sz="2600" dirty="0"/>
              <a:t> </a:t>
            </a:r>
            <a:r>
              <a:rPr lang="en-US" altLang="zh-TW" sz="2600" dirty="0"/>
              <a:t>fire</a:t>
            </a:r>
            <a:r>
              <a:rPr lang="zh-TW" altLang="en-US" sz="2600" dirty="0"/>
              <a:t> </a:t>
            </a:r>
            <a:r>
              <a:rPr lang="en-US" altLang="zh-TW" sz="2600" dirty="0"/>
              <a:t>emissions</a:t>
            </a:r>
            <a:r>
              <a:rPr lang="zh-TW" altLang="en-US" sz="2600" dirty="0"/>
              <a:t> </a:t>
            </a:r>
            <a:r>
              <a:rPr lang="en-US" altLang="zh-TW" sz="2600" dirty="0"/>
              <a:t>based</a:t>
            </a:r>
            <a:r>
              <a:rPr lang="zh-TW" altLang="en-US" sz="2600" dirty="0"/>
              <a:t> </a:t>
            </a:r>
            <a:r>
              <a:rPr lang="en-US" altLang="zh-TW" sz="2600" dirty="0"/>
              <a:t>on</a:t>
            </a:r>
            <a:r>
              <a:rPr lang="zh-TW" altLang="en-US" sz="2600" dirty="0"/>
              <a:t> </a:t>
            </a:r>
            <a:r>
              <a:rPr lang="en-US" altLang="zh-TW" sz="2600" dirty="0"/>
              <a:t>prescribed</a:t>
            </a:r>
            <a:r>
              <a:rPr lang="zh-TW" altLang="en-US" sz="2600" dirty="0"/>
              <a:t> </a:t>
            </a:r>
            <a:r>
              <a:rPr lang="en-US" altLang="zh-TW" sz="2600" dirty="0"/>
              <a:t>emission</a:t>
            </a:r>
            <a:r>
              <a:rPr lang="zh-TW" altLang="en-US" sz="2600" dirty="0"/>
              <a:t> </a:t>
            </a:r>
            <a:r>
              <a:rPr lang="en-US" altLang="zh-TW" sz="2600" dirty="0"/>
              <a:t>factors,</a:t>
            </a:r>
            <a:r>
              <a:rPr lang="zh-TW" altLang="en-US" sz="2600" dirty="0"/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inventory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ERs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fall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in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specific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ranges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are</a:t>
            </a:r>
            <a:r>
              <a:rPr lang="zh-TW" altLang="en-US" sz="2600" dirty="0"/>
              <a:t> </a:t>
            </a:r>
            <a:r>
              <a:rPr lang="en-US" altLang="zh-TW" sz="2600" dirty="0"/>
              <a:t>relatively</a:t>
            </a:r>
            <a:r>
              <a:rPr lang="zh-TW" altLang="en-US" sz="2600" dirty="0"/>
              <a:t> </a:t>
            </a:r>
            <a:r>
              <a:rPr lang="en-US" altLang="zh-TW" sz="2600" dirty="0"/>
              <a:t>consistent</a:t>
            </a:r>
            <a:r>
              <a:rPr lang="zh-TW" altLang="en-US" sz="2600" dirty="0"/>
              <a:t> </a:t>
            </a:r>
            <a:r>
              <a:rPr lang="en-US" altLang="zh-TW" sz="2600" dirty="0"/>
              <a:t>compared</a:t>
            </a:r>
            <a:r>
              <a:rPr lang="zh-TW" altLang="en-US" sz="2600" dirty="0"/>
              <a:t> </a:t>
            </a:r>
            <a:r>
              <a:rPr lang="en-US" altLang="zh-TW" sz="2600" dirty="0"/>
              <a:t>to</a:t>
            </a:r>
            <a:r>
              <a:rPr lang="zh-TW" altLang="en-US" sz="2600" dirty="0"/>
              <a:t> </a:t>
            </a:r>
            <a:r>
              <a:rPr lang="en-US" altLang="zh-TW" sz="2600" dirty="0"/>
              <a:t>TROPOMI.</a:t>
            </a:r>
          </a:p>
          <a:p>
            <a:r>
              <a:rPr lang="en-US" altLang="zh-TW" sz="2600" dirty="0"/>
              <a:t>TROPOMI ER is lower for wildfires (extratropical forest fires) and higher for prescribed fires (grassland burnings), showing</a:t>
            </a:r>
            <a:r>
              <a:rPr lang="zh-TW" altLang="en-US" sz="2600" dirty="0"/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the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capability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of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distinguishing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fire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seasons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associated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with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different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fire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types</a:t>
            </a:r>
            <a:r>
              <a:rPr lang="en-US" altLang="zh-TW" sz="2600" dirty="0"/>
              <a:t>.</a:t>
            </a:r>
          </a:p>
          <a:p>
            <a:r>
              <a:rPr lang="en-US" altLang="zh-TW" sz="2600" dirty="0"/>
              <a:t>Most</a:t>
            </a:r>
            <a:r>
              <a:rPr lang="zh-TW" altLang="en-US" sz="2600" dirty="0"/>
              <a:t> </a:t>
            </a:r>
            <a:r>
              <a:rPr lang="en-US" altLang="zh-TW" sz="2600" dirty="0"/>
              <a:t>of</a:t>
            </a:r>
            <a:r>
              <a:rPr lang="zh-TW" altLang="en-US" sz="2600" dirty="0"/>
              <a:t> </a:t>
            </a:r>
            <a:r>
              <a:rPr lang="en-US" altLang="zh-TW" sz="2600" dirty="0"/>
              <a:t>XF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SV</a:t>
            </a:r>
            <a:r>
              <a:rPr lang="zh-TW" altLang="en-US" sz="2600" dirty="0"/>
              <a:t> </a:t>
            </a:r>
            <a:r>
              <a:rPr lang="en-US" altLang="zh-TW" sz="2600" dirty="0"/>
              <a:t>fires</a:t>
            </a:r>
            <a:r>
              <a:rPr lang="zh-TW" altLang="en-US" sz="2600" dirty="0"/>
              <a:t> </a:t>
            </a:r>
            <a:r>
              <a:rPr lang="en-US" altLang="zh-TW" sz="2600" dirty="0"/>
              <a:t>are</a:t>
            </a:r>
            <a:r>
              <a:rPr lang="zh-TW" altLang="en-US" sz="2600" dirty="0"/>
              <a:t> </a:t>
            </a:r>
            <a:r>
              <a:rPr lang="en-US" altLang="zh-TW" sz="2600" dirty="0"/>
              <a:t>identified</a:t>
            </a:r>
            <a:r>
              <a:rPr lang="zh-TW" altLang="en-US" sz="2600" dirty="0"/>
              <a:t> </a:t>
            </a:r>
            <a:r>
              <a:rPr lang="en-US" altLang="zh-TW" sz="2600" dirty="0"/>
              <a:t>as</a:t>
            </a:r>
            <a:r>
              <a:rPr lang="zh-TW" altLang="en-US" sz="2600" dirty="0"/>
              <a:t> </a:t>
            </a:r>
            <a:r>
              <a:rPr lang="en-US" altLang="zh-TW" sz="2600" dirty="0"/>
              <a:t>wildfires</a:t>
            </a:r>
            <a:r>
              <a:rPr lang="zh-TW" altLang="en-US" sz="2600" dirty="0"/>
              <a:t> </a:t>
            </a:r>
            <a:r>
              <a:rPr lang="en-US" altLang="zh-TW" sz="2600" dirty="0"/>
              <a:t>with</a:t>
            </a:r>
            <a:r>
              <a:rPr lang="zh-TW" altLang="en-US" sz="2600" dirty="0"/>
              <a:t> </a:t>
            </a:r>
            <a:r>
              <a:rPr lang="en-US" altLang="zh-TW" sz="2600" dirty="0"/>
              <a:t>ER</a:t>
            </a:r>
            <a:r>
              <a:rPr lang="zh-TW" altLang="en-US" sz="2600" dirty="0"/>
              <a:t> </a:t>
            </a:r>
            <a:r>
              <a:rPr lang="en-US" altLang="zh-TW" sz="2600" dirty="0"/>
              <a:t>lower</a:t>
            </a:r>
            <a:r>
              <a:rPr lang="zh-TW" altLang="en-US" sz="2600" dirty="0"/>
              <a:t> </a:t>
            </a:r>
            <a:r>
              <a:rPr lang="en-US" altLang="zh-TW" sz="2600" dirty="0"/>
              <a:t>than</a:t>
            </a:r>
            <a:r>
              <a:rPr lang="zh-TW" altLang="en-US" sz="2600" dirty="0"/>
              <a:t> </a:t>
            </a:r>
            <a:r>
              <a:rPr lang="en-US" altLang="zh-TW" sz="2600" dirty="0"/>
              <a:t>0.005. Overall,</a:t>
            </a:r>
            <a:r>
              <a:rPr lang="zh-TW" altLang="en-US" sz="2600" dirty="0"/>
              <a:t> </a:t>
            </a:r>
            <a:r>
              <a:rPr lang="en-US" altLang="zh-TW" sz="2600" dirty="0"/>
              <a:t>GL fires show</a:t>
            </a:r>
            <a:r>
              <a:rPr lang="zh-TW" altLang="en-US" sz="2600" dirty="0"/>
              <a:t> </a:t>
            </a:r>
            <a:r>
              <a:rPr lang="en-US" altLang="zh-TW" sz="2600" dirty="0"/>
              <a:t>higher ER for</a:t>
            </a:r>
            <a:r>
              <a:rPr lang="zh-TW" altLang="en-US" sz="2600" dirty="0"/>
              <a:t> </a:t>
            </a:r>
            <a:r>
              <a:rPr lang="en-US" altLang="zh-TW" sz="2600" dirty="0"/>
              <a:t>prescribed</a:t>
            </a:r>
            <a:r>
              <a:rPr lang="zh-TW" altLang="en-US" sz="2600" dirty="0"/>
              <a:t> </a:t>
            </a:r>
            <a:r>
              <a:rPr lang="en-US" altLang="zh-TW" sz="2600" dirty="0"/>
              <a:t>fires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lower</a:t>
            </a:r>
            <a:r>
              <a:rPr lang="zh-TW" altLang="en-US" sz="2600" dirty="0"/>
              <a:t> </a:t>
            </a:r>
            <a:r>
              <a:rPr lang="en-US" altLang="zh-TW" sz="2600" dirty="0"/>
              <a:t>for</a:t>
            </a:r>
            <a:r>
              <a:rPr lang="zh-TW" altLang="en-US" sz="2600" dirty="0"/>
              <a:t> </a:t>
            </a:r>
            <a:r>
              <a:rPr lang="en-US" altLang="zh-TW" sz="2600" dirty="0"/>
              <a:t>wildfires.</a:t>
            </a:r>
          </a:p>
          <a:p>
            <a:r>
              <a:rPr lang="en-US" altLang="zh-TW" sz="2600" dirty="0"/>
              <a:t>E</a:t>
            </a:r>
            <a:r>
              <a:rPr lang="en-US" sz="2600" dirty="0"/>
              <a:t>xcept for land type, </a:t>
            </a:r>
            <a:r>
              <a:rPr lang="en-US" sz="2600" dirty="0">
                <a:solidFill>
                  <a:schemeClr val="accent6"/>
                </a:solidFill>
              </a:rPr>
              <a:t>fire type </a:t>
            </a:r>
            <a:r>
              <a:rPr lang="en-US" altLang="zh-TW" sz="2600" dirty="0"/>
              <a:t>is</a:t>
            </a:r>
            <a:r>
              <a:rPr lang="en-US" sz="2600" dirty="0"/>
              <a:t> also an important factor determining fire emissions. Also, TROPOMI ER could be a useful input and improve the understanding of fire characteristics in fire activity models.</a:t>
            </a:r>
          </a:p>
          <a:p>
            <a:endParaRPr lang="en-US" altLang="zh-TW" sz="2600" dirty="0"/>
          </a:p>
          <a:p>
            <a:pPr marL="0" indent="0">
              <a:buNone/>
            </a:pPr>
            <a:endParaRPr lang="en-US" altLang="zh-TW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EC426-672D-1E0C-FC3C-0D069C85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82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270D-7F2B-3E9B-DE9F-9947DDB3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29" y="20351"/>
            <a:ext cx="10515600" cy="834088"/>
          </a:xfrm>
        </p:spPr>
        <p:txBody>
          <a:bodyPr/>
          <a:lstStyle/>
          <a:p>
            <a:r>
              <a:rPr lang="en-US" altLang="zh-TW" sz="4000" b="1" dirty="0">
                <a:solidFill>
                  <a:srgbClr val="7030A0"/>
                </a:solidFill>
              </a:rPr>
              <a:t>References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4CDF-E444-5DA0-DDA6-F23B91B1D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29" y="719389"/>
            <a:ext cx="11550142" cy="6087438"/>
          </a:xfrm>
        </p:spPr>
        <p:txBody>
          <a:bodyPr>
            <a:noAutofit/>
          </a:bodyPr>
          <a:lstStyle/>
          <a:p>
            <a:r>
              <a:rPr lang="en-US" sz="1700" dirty="0"/>
              <a:t>Burkholder, J. B.; Sander, S. P.; </a:t>
            </a:r>
            <a:r>
              <a:rPr lang="en-US" sz="1700" dirty="0" err="1"/>
              <a:t>Abbatt</a:t>
            </a:r>
            <a:r>
              <a:rPr lang="en-US" sz="1700" dirty="0"/>
              <a:t>, J. P. D.; Barker, J. R.; </a:t>
            </a:r>
            <a:r>
              <a:rPr lang="en-US" sz="1700" dirty="0" err="1"/>
              <a:t>Huie</a:t>
            </a:r>
            <a:r>
              <a:rPr lang="en-US" sz="1700" dirty="0"/>
              <a:t>, R. E.; Kolb, C. E.; </a:t>
            </a:r>
            <a:r>
              <a:rPr lang="en-US" sz="1700" dirty="0" err="1"/>
              <a:t>Kurylo</a:t>
            </a:r>
            <a:r>
              <a:rPr lang="en-US" sz="1700" dirty="0"/>
              <a:t>, M. J.; Orkin, V. L.; </a:t>
            </a:r>
            <a:r>
              <a:rPr lang="en-US" sz="1700" dirty="0" err="1"/>
              <a:t>Wilmouth</a:t>
            </a:r>
            <a:r>
              <a:rPr lang="en-US" sz="1700" dirty="0"/>
              <a:t>, D. M.; Wine, P. H. JPL Publication 15-10 Chemical Kinetics and Photochemical Data for Use in Atmospheric Studies, 18. NASA Jet Propulsion Laboratory, 2015, https://jpldataeval.jpl.nasa.gov/pdf/JPL_Publication_15-10.pdf.</a:t>
            </a:r>
          </a:p>
          <a:p>
            <a:r>
              <a:rPr lang="en-US" sz="1700" dirty="0"/>
              <a:t>Goldberg, D. L.; </a:t>
            </a:r>
            <a:r>
              <a:rPr lang="en-US" sz="1700" dirty="0" err="1"/>
              <a:t>Anenberg</a:t>
            </a:r>
            <a:r>
              <a:rPr lang="en-US" sz="1700" dirty="0"/>
              <a:t>, S. C.; Kerr, G. H.; </a:t>
            </a:r>
            <a:r>
              <a:rPr lang="en-US" sz="1700" dirty="0" err="1"/>
              <a:t>Mohegh</a:t>
            </a:r>
            <a:r>
              <a:rPr lang="en-US" sz="1700" dirty="0"/>
              <a:t>, A.; Lu, Z.; Streets, D. G. TROPOMI NO2 in the United States: A detailed look at the annual averages, weekly cycles, effects of temperature, and correlation with surface NO2 concentrations. Earth's Future, 2021, 9, e2020EF001665, </a:t>
            </a:r>
            <a:r>
              <a:rPr lang="en-US" sz="1700" dirty="0" err="1"/>
              <a:t>doi</a:t>
            </a:r>
            <a:r>
              <a:rPr lang="en-US" sz="1700" dirty="0"/>
              <a:t>: 10.1029/2020EF001665.</a:t>
            </a:r>
          </a:p>
          <a:p>
            <a:r>
              <a:rPr lang="en-US" sz="1700" dirty="0" err="1"/>
              <a:t>Ialongo</a:t>
            </a:r>
            <a:r>
              <a:rPr lang="en-US" sz="1700" dirty="0"/>
              <a:t>, I.; </a:t>
            </a:r>
            <a:r>
              <a:rPr lang="en-US" sz="1700" dirty="0" err="1"/>
              <a:t>Virta</a:t>
            </a:r>
            <a:r>
              <a:rPr lang="en-US" sz="1700" dirty="0"/>
              <a:t>, H.; </a:t>
            </a:r>
            <a:r>
              <a:rPr lang="en-US" sz="1700" dirty="0" err="1"/>
              <a:t>Eskes</a:t>
            </a:r>
            <a:r>
              <a:rPr lang="en-US" sz="1700" dirty="0"/>
              <a:t>, H.; </a:t>
            </a:r>
            <a:r>
              <a:rPr lang="en-US" sz="1700" dirty="0" err="1"/>
              <a:t>Hovila</a:t>
            </a:r>
            <a:r>
              <a:rPr lang="en-US" sz="1700" dirty="0"/>
              <a:t>, J.; </a:t>
            </a:r>
            <a:r>
              <a:rPr lang="en-US" sz="1700" dirty="0" err="1"/>
              <a:t>Douros</a:t>
            </a:r>
            <a:r>
              <a:rPr lang="en-US" sz="1700" dirty="0"/>
              <a:t>, J. Comparison of TROPOMI/Sentinel-5 Precursor NO2 observations with ground-based measurements in Helsinki. Atmos. Meas. Tech., 2020, 13, 205–218, </a:t>
            </a:r>
            <a:r>
              <a:rPr lang="en-US" sz="1700" dirty="0" err="1"/>
              <a:t>doi</a:t>
            </a:r>
            <a:r>
              <a:rPr lang="en-US" sz="1700" dirty="0"/>
              <a:t>: 10.5194/amt-13-205-2020, 2020.</a:t>
            </a:r>
          </a:p>
          <a:p>
            <a:r>
              <a:rPr lang="en-US" altLang="zh-TW" sz="1700" dirty="0"/>
              <a:t>Jaffe, D. A.; O’Neill, S. M.; Larkin, N. K.; Holder, A. L.; Peterson, D. L.; </a:t>
            </a:r>
            <a:r>
              <a:rPr lang="en-US" altLang="zh-TW" sz="1700" dirty="0" err="1"/>
              <a:t>Halofsky</a:t>
            </a:r>
            <a:r>
              <a:rPr lang="en-US" altLang="zh-TW" sz="1700" dirty="0"/>
              <a:t>, J. E.; </a:t>
            </a:r>
            <a:r>
              <a:rPr lang="en-US" altLang="zh-TW" sz="1700" dirty="0" err="1"/>
              <a:t>Rappold</a:t>
            </a:r>
            <a:r>
              <a:rPr lang="en-US" altLang="zh-TW" sz="1700" dirty="0"/>
              <a:t>, A. G. Wildfire and prescribed burning impacts on air quality in the United States. J. Air Waste </a:t>
            </a:r>
            <a:r>
              <a:rPr lang="en-US" altLang="zh-TW" sz="1700" dirty="0" err="1"/>
              <a:t>Manag</a:t>
            </a:r>
            <a:r>
              <a:rPr lang="en-US" altLang="zh-TW" sz="1700" dirty="0"/>
              <a:t>. Assoc., 2020, 70:6, 583-615, </a:t>
            </a:r>
            <a:r>
              <a:rPr lang="en-US" altLang="zh-TW" sz="1700" dirty="0" err="1"/>
              <a:t>doi</a:t>
            </a:r>
            <a:r>
              <a:rPr lang="en-US" altLang="zh-TW" sz="1700" dirty="0"/>
              <a:t>: 10.1080/10962247.2020.1749731.</a:t>
            </a:r>
            <a:endParaRPr lang="en-US" sz="1700" dirty="0"/>
          </a:p>
          <a:p>
            <a:r>
              <a:rPr lang="en-US" sz="1700" dirty="0"/>
              <a:t>Lama, S.; </a:t>
            </a:r>
            <a:r>
              <a:rPr lang="en-US" sz="1700" dirty="0" err="1"/>
              <a:t>Houweling</a:t>
            </a:r>
            <a:r>
              <a:rPr lang="en-US" sz="1700" dirty="0"/>
              <a:t>, S.; Boersma, K. F.; </a:t>
            </a:r>
            <a:r>
              <a:rPr lang="en-US" sz="1700" dirty="0" err="1"/>
              <a:t>Eskes</a:t>
            </a:r>
            <a:r>
              <a:rPr lang="en-US" sz="1700" dirty="0"/>
              <a:t>, H.; </a:t>
            </a:r>
            <a:r>
              <a:rPr lang="en-US" sz="1700" dirty="0" err="1"/>
              <a:t>Aben</a:t>
            </a:r>
            <a:r>
              <a:rPr lang="en-US" sz="1700" dirty="0"/>
              <a:t>, I.; Denier van der Gon, H. A. C.; </a:t>
            </a:r>
            <a:r>
              <a:rPr lang="en-US" sz="1700" dirty="0" err="1"/>
              <a:t>Krol</a:t>
            </a:r>
            <a:r>
              <a:rPr lang="en-US" sz="1700" dirty="0"/>
              <a:t>, M. C.; Dolman, H.; </a:t>
            </a:r>
            <a:r>
              <a:rPr lang="en-US" sz="1700" dirty="0" err="1"/>
              <a:t>Borsdorff</a:t>
            </a:r>
            <a:r>
              <a:rPr lang="en-US" sz="1700" dirty="0"/>
              <a:t>, T.; </a:t>
            </a:r>
            <a:r>
              <a:rPr lang="en-US" sz="1700" dirty="0" err="1"/>
              <a:t>Lorente</a:t>
            </a:r>
            <a:r>
              <a:rPr lang="en-US" sz="1700" dirty="0"/>
              <a:t>, A. Quantifying burning efficiency in megacities using the NO2/CO ratio from the Tropospheric Monitoring Instrument (TROPOMI). Atmos. Chem. Phys., 2020, 20, 10295–10310, </a:t>
            </a:r>
            <a:r>
              <a:rPr lang="en-US" sz="1700" dirty="0" err="1"/>
              <a:t>doi</a:t>
            </a:r>
            <a:r>
              <a:rPr lang="en-US" sz="1700" dirty="0"/>
              <a:t>: 10.5194/acp-20-10295-2020.</a:t>
            </a:r>
          </a:p>
          <a:p>
            <a:r>
              <a:rPr lang="en-US" sz="1700" dirty="0" err="1"/>
              <a:t>Lobert</a:t>
            </a:r>
            <a:r>
              <a:rPr lang="en-US" sz="1700" dirty="0"/>
              <a:t>, J. M.; </a:t>
            </a:r>
            <a:r>
              <a:rPr lang="en-US" sz="1700" dirty="0" err="1"/>
              <a:t>Warnatz</a:t>
            </a:r>
            <a:r>
              <a:rPr lang="en-US" sz="1700" dirty="0"/>
              <a:t>, J. Emissions From the Combustion Process in Vegetation. In Fire in the Environment: The Ecological, Climatic, and Atmospheric Chemical Importance of Vegetation Fires; </a:t>
            </a:r>
            <a:r>
              <a:rPr lang="en-US" sz="1700" dirty="0" err="1"/>
              <a:t>Crutzen</a:t>
            </a:r>
            <a:r>
              <a:rPr lang="en-US" sz="1700" dirty="0"/>
              <a:t>, P.J., </a:t>
            </a:r>
            <a:r>
              <a:rPr lang="en-US" sz="1700" dirty="0" err="1"/>
              <a:t>Goldammer</a:t>
            </a:r>
            <a:r>
              <a:rPr lang="en-US" sz="1700" dirty="0"/>
              <a:t>, J.G., Eds, John Wiley &amp; Sons Ltd. Chichester, 1993, 15-37.</a:t>
            </a:r>
          </a:p>
          <a:p>
            <a:r>
              <a:rPr lang="en-US" sz="1700" dirty="0"/>
              <a:t>van der Velde, I. R.; van der Werf, G. R.; </a:t>
            </a:r>
            <a:r>
              <a:rPr lang="en-US" sz="1700" dirty="0" err="1"/>
              <a:t>Houweling</a:t>
            </a:r>
            <a:r>
              <a:rPr lang="en-US" sz="1700" dirty="0"/>
              <a:t>, S.; </a:t>
            </a:r>
            <a:r>
              <a:rPr lang="en-US" sz="1700" dirty="0" err="1"/>
              <a:t>Eskes</a:t>
            </a:r>
            <a:r>
              <a:rPr lang="en-US" sz="1700" dirty="0"/>
              <a:t>, H. J.; </a:t>
            </a:r>
            <a:r>
              <a:rPr lang="en-US" sz="1700" dirty="0" err="1"/>
              <a:t>Veefkind</a:t>
            </a:r>
            <a:r>
              <a:rPr lang="en-US" sz="1700" dirty="0"/>
              <a:t>, J. P.; </a:t>
            </a:r>
            <a:r>
              <a:rPr lang="en-US" sz="1700" dirty="0" err="1"/>
              <a:t>Borsdorff</a:t>
            </a:r>
            <a:r>
              <a:rPr lang="en-US" sz="1700" dirty="0"/>
              <a:t>, T.; </a:t>
            </a:r>
            <a:r>
              <a:rPr lang="en-US" sz="1700" dirty="0" err="1"/>
              <a:t>Aben</a:t>
            </a:r>
            <a:r>
              <a:rPr lang="en-US" sz="1700" dirty="0"/>
              <a:t>, I. Biomass burning combustion efficiency observed from space using measurements of CO and NO2 by the </a:t>
            </a:r>
            <a:r>
              <a:rPr lang="en-US" sz="1700" dirty="0" err="1"/>
              <a:t>TROPOspheric</a:t>
            </a:r>
            <a:r>
              <a:rPr lang="en-US" sz="1700" dirty="0"/>
              <a:t> Monitoring Instrument (TROPOMI). Atmos. Chem. Phys., 2021, 21, 597–616, </a:t>
            </a:r>
            <a:r>
              <a:rPr lang="en-US" sz="1700" dirty="0" err="1"/>
              <a:t>doi</a:t>
            </a:r>
            <a:r>
              <a:rPr lang="en-US" sz="1700" dirty="0"/>
              <a:t>: 10.5194/acp-21-597-2021.</a:t>
            </a:r>
          </a:p>
          <a:p>
            <a:r>
              <a:rPr lang="en-US" sz="1700" dirty="0" err="1"/>
              <a:t>Yokelson</a:t>
            </a:r>
            <a:r>
              <a:rPr lang="en-US" sz="1700" dirty="0"/>
              <a:t>, Robert J.; Griffith, David W. T.; Ward, Darold E. Open-Path Fourier Transform Infrared Studies of Large-Scale Laboratory Biomass Fires. Chemistry and Biochemistry Faculty Publications, 1996, 44.</a:t>
            </a:r>
          </a:p>
          <a:p>
            <a:endParaRPr lang="en-U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7D87C-F1C3-BF98-8673-B05AD433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7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270D-7F2B-3E9B-DE9F-9947DDB3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29" y="130200"/>
            <a:ext cx="10515600" cy="834088"/>
          </a:xfrm>
        </p:spPr>
        <p:txBody>
          <a:bodyPr/>
          <a:lstStyle/>
          <a:p>
            <a:r>
              <a:rPr lang="en-US" altLang="zh-TW" sz="4000" b="1" dirty="0">
                <a:solidFill>
                  <a:srgbClr val="7030A0"/>
                </a:solidFill>
              </a:rPr>
              <a:t>Acknowledgements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4CDF-E444-5DA0-DDA6-F23B91B1D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29" y="854439"/>
            <a:ext cx="11550142" cy="6003561"/>
          </a:xfrm>
        </p:spPr>
        <p:txBody>
          <a:bodyPr>
            <a:noAutofit/>
          </a:bodyPr>
          <a:lstStyle/>
          <a:p>
            <a:r>
              <a:rPr lang="en-US" sz="2600" dirty="0"/>
              <a:t>We acknowledge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followings</a:t>
            </a:r>
            <a:r>
              <a:rPr lang="zh-TW" altLang="en-US" sz="2600" dirty="0"/>
              <a:t> </a:t>
            </a:r>
            <a:r>
              <a:rPr lang="en-US" altLang="zh-TW" sz="2600" dirty="0"/>
              <a:t>for</a:t>
            </a:r>
            <a:r>
              <a:rPr lang="zh-TW" altLang="en-US" sz="2600" dirty="0"/>
              <a:t> </a:t>
            </a:r>
            <a:r>
              <a:rPr lang="en-US" altLang="zh-TW" sz="2600" dirty="0"/>
              <a:t>providing</a:t>
            </a:r>
            <a:r>
              <a:rPr lang="zh-TW" altLang="en-US" sz="2600" dirty="0"/>
              <a:t> </a:t>
            </a:r>
            <a:r>
              <a:rPr lang="en-US" altLang="zh-TW" sz="2600" dirty="0"/>
              <a:t>valuable</a:t>
            </a:r>
            <a:r>
              <a:rPr lang="zh-TW" altLang="en-US" sz="2600" dirty="0"/>
              <a:t> </a:t>
            </a:r>
            <a:r>
              <a:rPr lang="en-US" altLang="zh-TW" sz="2600" dirty="0"/>
              <a:t>datasets</a:t>
            </a:r>
            <a:r>
              <a:rPr lang="zh-TW" altLang="en-US" sz="2600" dirty="0"/>
              <a:t> </a:t>
            </a:r>
            <a:r>
              <a:rPr lang="en-US" altLang="zh-TW" sz="2600" dirty="0"/>
              <a:t>used</a:t>
            </a:r>
            <a:r>
              <a:rPr lang="zh-TW" altLang="en-US" sz="2600" dirty="0"/>
              <a:t> </a:t>
            </a:r>
            <a:r>
              <a:rPr lang="en-US" altLang="zh-TW" sz="2600" dirty="0"/>
              <a:t>in</a:t>
            </a:r>
            <a:r>
              <a:rPr lang="zh-TW" altLang="en-US" sz="2600" dirty="0"/>
              <a:t> </a:t>
            </a:r>
            <a:r>
              <a:rPr lang="en-US" altLang="zh-TW" sz="2600" dirty="0"/>
              <a:t>this</a:t>
            </a:r>
            <a:r>
              <a:rPr lang="zh-TW" altLang="en-US" sz="2600" dirty="0"/>
              <a:t> </a:t>
            </a:r>
            <a:r>
              <a:rPr lang="en-US" altLang="zh-TW" sz="2600" dirty="0"/>
              <a:t>study:</a:t>
            </a:r>
            <a:endParaRPr lang="en-US" sz="2600" dirty="0"/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US EPA </a:t>
            </a:r>
            <a:r>
              <a:rPr lang="en-US" altLang="zh-TW" dirty="0"/>
              <a:t>for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preliminary</a:t>
            </a:r>
            <a:r>
              <a:rPr lang="en-US" dirty="0"/>
              <a:t> 2020 National Emissions Inventory (NEI</a:t>
            </a:r>
            <a:r>
              <a:rPr lang="en-US" altLang="zh-TW" dirty="0"/>
              <a:t>).</a:t>
            </a:r>
            <a:endParaRPr lang="en-US" dirty="0"/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European Space Agency (ESA)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dirty="0"/>
              <a:t>National Aeronautics and Space Administration (NASA) Goddard Earth Sciences Data and Information Services Center (GES DISC)</a:t>
            </a:r>
            <a:r>
              <a:rPr lang="zh-TW" altLang="en-US" dirty="0"/>
              <a:t> </a:t>
            </a:r>
            <a:r>
              <a:rPr lang="en-US" altLang="zh-TW" dirty="0"/>
              <a:t>for</a:t>
            </a:r>
            <a:r>
              <a:rPr lang="zh-TW" altLang="en-US" dirty="0"/>
              <a:t> </a:t>
            </a:r>
            <a:r>
              <a:rPr lang="en-US" dirty="0"/>
              <a:t>TROPOMI</a:t>
            </a:r>
            <a:r>
              <a:rPr lang="en-US" altLang="zh-TW" dirty="0"/>
              <a:t>.</a:t>
            </a:r>
            <a:endParaRPr lang="en-US" dirty="0"/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National Oceanic and Atmospheric Administration (NOAA)/National Environmental Satellite Data and Information Service (NESDIS)/Office of Satellite and Product Operations (OSPO)</a:t>
            </a:r>
            <a:r>
              <a:rPr lang="zh-TW" altLang="en-US" dirty="0"/>
              <a:t> </a:t>
            </a:r>
            <a:r>
              <a:rPr lang="en-US" altLang="zh-TW" dirty="0"/>
              <a:t>for</a:t>
            </a:r>
            <a:r>
              <a:rPr lang="zh-TW" altLang="en-US" dirty="0"/>
              <a:t> </a:t>
            </a:r>
            <a:r>
              <a:rPr lang="en-US" dirty="0" err="1"/>
              <a:t>GBBEPx</a:t>
            </a:r>
            <a:r>
              <a:rPr lang="en-US" altLang="zh-TW" dirty="0"/>
              <a:t>.</a:t>
            </a:r>
            <a:endParaRPr lang="en-US" dirty="0"/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Atmospheric Chemistry Observations and Modeling (ACOM) in the National Center for Atmospheric Research (NCAR)</a:t>
            </a:r>
            <a:r>
              <a:rPr lang="zh-TW" altLang="en-US" dirty="0"/>
              <a:t> </a:t>
            </a:r>
            <a:r>
              <a:rPr lang="en-US" altLang="zh-TW" dirty="0"/>
              <a:t>for</a:t>
            </a:r>
            <a:r>
              <a:rPr lang="zh-TW" altLang="en-US" dirty="0"/>
              <a:t> </a:t>
            </a:r>
            <a:r>
              <a:rPr lang="en-US" altLang="zh-TW" dirty="0"/>
              <a:t>FINN.</a:t>
            </a:r>
            <a:endParaRPr lang="en-US" dirty="0"/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European Centre for Medium-Range Weather Forecasts (ECMWF)</a:t>
            </a:r>
            <a:r>
              <a:rPr lang="zh-TW" altLang="en-US" dirty="0"/>
              <a:t> </a:t>
            </a:r>
            <a:r>
              <a:rPr lang="en-US" altLang="zh-TW" dirty="0"/>
              <a:t>for</a:t>
            </a:r>
            <a:r>
              <a:rPr lang="zh-TW" altLang="en-US" dirty="0"/>
              <a:t> </a:t>
            </a:r>
            <a:r>
              <a:rPr lang="en-US" altLang="zh-TW" dirty="0"/>
              <a:t>GFAS.</a:t>
            </a:r>
            <a:endParaRPr lang="en-US" dirty="0"/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Global Modeling and Assimilation Office (GAMO) of NASA</a:t>
            </a:r>
            <a:r>
              <a:rPr lang="zh-TW" altLang="en-US" dirty="0"/>
              <a:t> </a:t>
            </a:r>
            <a:r>
              <a:rPr lang="en-US" altLang="zh-TW" dirty="0"/>
              <a:t>for</a:t>
            </a:r>
            <a:r>
              <a:rPr lang="zh-TW" altLang="en-US" dirty="0"/>
              <a:t> </a:t>
            </a:r>
            <a:r>
              <a:rPr lang="en-US" altLang="zh-TW" dirty="0"/>
              <a:t>QFED.</a:t>
            </a:r>
            <a:endParaRPr lang="en-US" dirty="0"/>
          </a:p>
          <a:p>
            <a:pPr lvl="1">
              <a:buFont typeface="Calibri" panose="020F0502020204030204" pitchFamily="34" charset="0"/>
              <a:buChar char="—"/>
            </a:pPr>
            <a:r>
              <a:rPr lang="en-US" dirty="0"/>
              <a:t>NOAA/Earth System Research Laboratories (ESRL)/Global Systems Laboratory (GSL) and the Center for High Performance Computing (CHPC) at the University of Utah for HRRR.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7D87C-F1C3-BF98-8673-B05AD433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56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F0F3-9643-7F3F-43BA-DA035A8CB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115" y="3122871"/>
            <a:ext cx="11017770" cy="61225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155507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366A82-4D3B-494E-A893-F771F7415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56" y="189138"/>
            <a:ext cx="11381664" cy="1096735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ER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calculation: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br>
              <a:rPr lang="en-US" altLang="zh-TW" b="1" dirty="0">
                <a:solidFill>
                  <a:srgbClr val="7030A0"/>
                </a:solidFill>
              </a:rPr>
            </a:br>
            <a:r>
              <a:rPr lang="en-US" altLang="zh-TW" b="1" dirty="0">
                <a:solidFill>
                  <a:srgbClr val="7030A0"/>
                </a:solidFill>
              </a:rPr>
              <a:t>Local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sampling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method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(Van der Velde et al. 2021)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F7704-87C8-A241-96D1-E6A20BA6C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6" y="1357307"/>
            <a:ext cx="11682484" cy="5582783"/>
          </a:xfrm>
        </p:spPr>
        <p:txBody>
          <a:bodyPr>
            <a:normAutofit/>
          </a:bodyPr>
          <a:lstStyle/>
          <a:p>
            <a:r>
              <a:rPr lang="en-US" altLang="zh-TW" sz="2600" dirty="0"/>
              <a:t>Compare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combustion</a:t>
            </a:r>
            <a:r>
              <a:rPr lang="zh-TW" altLang="en-US" sz="2600" dirty="0"/>
              <a:t> </a:t>
            </a:r>
            <a:r>
              <a:rPr lang="en-US" altLang="zh-TW" sz="2600" dirty="0"/>
              <a:t>coefficients</a:t>
            </a:r>
            <a:r>
              <a:rPr lang="zh-TW" altLang="en-US" sz="2600" dirty="0"/>
              <a:t> </a:t>
            </a:r>
            <a:r>
              <a:rPr lang="en-US" altLang="zh-TW" sz="2600" dirty="0"/>
              <a:t>for</a:t>
            </a:r>
            <a:r>
              <a:rPr lang="zh-TW" altLang="en-US" sz="2600" dirty="0"/>
              <a:t> </a:t>
            </a:r>
            <a:r>
              <a:rPr lang="en-US" altLang="zh-TW" sz="2600" dirty="0"/>
              <a:t>fire</a:t>
            </a:r>
            <a:r>
              <a:rPr lang="zh-TW" altLang="en-US" sz="2600" dirty="0"/>
              <a:t> </a:t>
            </a:r>
            <a:r>
              <a:rPr lang="en-US" altLang="zh-TW" sz="2600" dirty="0"/>
              <a:t>regions.</a:t>
            </a:r>
            <a:endParaRPr lang="en-US" altLang="zh-TW" sz="1200" dirty="0"/>
          </a:p>
          <a:p>
            <a:r>
              <a:rPr lang="en-US" altLang="zh-TW" sz="2600" dirty="0"/>
              <a:t>Convert</a:t>
            </a:r>
            <a:r>
              <a:rPr lang="zh-TW" altLang="en-US" sz="2600" dirty="0"/>
              <a:t> </a:t>
            </a:r>
            <a:r>
              <a:rPr lang="en-US" altLang="zh-TW" sz="2600" dirty="0"/>
              <a:t>TROPOMI</a:t>
            </a:r>
            <a:r>
              <a:rPr lang="zh-TW" altLang="en-US" sz="2600" dirty="0"/>
              <a:t> </a:t>
            </a:r>
            <a:r>
              <a:rPr lang="en-US" altLang="zh-TW" sz="2600" dirty="0"/>
              <a:t>observations</a:t>
            </a:r>
            <a:r>
              <a:rPr lang="zh-TW" altLang="en-US" sz="2600" dirty="0"/>
              <a:t> </a:t>
            </a:r>
            <a:r>
              <a:rPr lang="en-US" altLang="zh-TW" sz="2600" dirty="0"/>
              <a:t>into</a:t>
            </a:r>
            <a:r>
              <a:rPr lang="zh-TW" altLang="en-US" sz="2600" dirty="0"/>
              <a:t> </a:t>
            </a:r>
            <a:r>
              <a:rPr lang="en-US" altLang="zh-TW" sz="2600" dirty="0"/>
              <a:t>0.1</a:t>
            </a:r>
            <a:r>
              <a:rPr lang="zh-TW" altLang="en-US" sz="2600" dirty="0"/>
              <a:t> </a:t>
            </a:r>
            <a:r>
              <a:rPr lang="en-US" altLang="zh-TW" sz="2600" dirty="0"/>
              <a:t>x</a:t>
            </a:r>
            <a:r>
              <a:rPr lang="zh-TW" altLang="en-US" sz="2600" dirty="0"/>
              <a:t> </a:t>
            </a:r>
            <a:r>
              <a:rPr lang="en-US" altLang="zh-TW" sz="2600" dirty="0"/>
              <a:t>0.1</a:t>
            </a:r>
            <a:r>
              <a:rPr lang="zh-TW" altLang="en-US" sz="2600" dirty="0"/>
              <a:t> </a:t>
            </a:r>
            <a:r>
              <a:rPr lang="en-US" altLang="zh-TW" sz="2600" dirty="0"/>
              <a:t>degree</a:t>
            </a:r>
            <a:r>
              <a:rPr lang="zh-TW" altLang="en-US" sz="2600" dirty="0"/>
              <a:t> </a:t>
            </a:r>
            <a:r>
              <a:rPr lang="en-US" altLang="zh-TW" sz="2600" dirty="0"/>
              <a:t>resolution.</a:t>
            </a:r>
            <a:r>
              <a:rPr lang="zh-TW" altLang="en-US" sz="2600" dirty="0"/>
              <a:t> </a:t>
            </a:r>
            <a:endParaRPr lang="en-US" altLang="zh-TW" sz="2600" dirty="0"/>
          </a:p>
          <a:p>
            <a:r>
              <a:rPr lang="en-US" altLang="zh-TW" sz="2600" b="1" dirty="0"/>
              <a:t>Data</a:t>
            </a:r>
            <a:r>
              <a:rPr lang="zh-TW" altLang="en-US" sz="2600" b="1" dirty="0"/>
              <a:t> </a:t>
            </a:r>
            <a:r>
              <a:rPr lang="en-US" altLang="zh-TW" sz="2600" b="1" dirty="0"/>
              <a:t>selection:</a:t>
            </a:r>
          </a:p>
          <a:p>
            <a:pPr lvl="1"/>
            <a:r>
              <a:rPr lang="en-US" altLang="zh-TW" dirty="0"/>
              <a:t>CO:</a:t>
            </a:r>
            <a:r>
              <a:rPr lang="zh-TW" altLang="en-US" dirty="0"/>
              <a:t> </a:t>
            </a:r>
            <a:r>
              <a:rPr lang="en-US" altLang="zh-TW" dirty="0"/>
              <a:t>quality</a:t>
            </a:r>
            <a:r>
              <a:rPr lang="zh-TW" altLang="en-US" dirty="0"/>
              <a:t> </a:t>
            </a:r>
            <a:r>
              <a:rPr lang="en-US" altLang="zh-TW" dirty="0"/>
              <a:t>flag</a:t>
            </a:r>
            <a:r>
              <a:rPr lang="zh-TW" altLang="en-US" dirty="0"/>
              <a:t> </a:t>
            </a:r>
            <a:r>
              <a:rPr lang="en-US" altLang="zh-TW" dirty="0"/>
              <a:t>&gt;</a:t>
            </a:r>
            <a:r>
              <a:rPr lang="zh-TW" altLang="en-US" dirty="0"/>
              <a:t> </a:t>
            </a:r>
            <a:r>
              <a:rPr lang="en-US" altLang="zh-TW" dirty="0"/>
              <a:t>0.7</a:t>
            </a:r>
            <a:r>
              <a:rPr lang="zh-TW" altLang="en-US" dirty="0"/>
              <a:t> </a:t>
            </a:r>
            <a:endParaRPr lang="en-US" altLang="zh-TW" dirty="0"/>
          </a:p>
          <a:p>
            <a:pPr lvl="1"/>
            <a:r>
              <a:rPr lang="en-US" altLang="zh-TW" dirty="0"/>
              <a:t>NO2:</a:t>
            </a:r>
            <a:r>
              <a:rPr lang="zh-TW" altLang="en-US" dirty="0"/>
              <a:t> </a:t>
            </a:r>
            <a:r>
              <a:rPr lang="en-US" altLang="zh-TW" dirty="0"/>
              <a:t>quality</a:t>
            </a:r>
            <a:r>
              <a:rPr lang="zh-TW" altLang="en-US" dirty="0"/>
              <a:t> </a:t>
            </a:r>
            <a:r>
              <a:rPr lang="en-US" altLang="zh-TW" dirty="0"/>
              <a:t>flag</a:t>
            </a:r>
            <a:r>
              <a:rPr lang="zh-TW" altLang="en-US" dirty="0"/>
              <a:t> </a:t>
            </a:r>
            <a:r>
              <a:rPr lang="en-US" altLang="zh-TW" dirty="0"/>
              <a:t>&gt;</a:t>
            </a:r>
            <a:r>
              <a:rPr lang="zh-TW" altLang="en-US" dirty="0"/>
              <a:t> </a:t>
            </a:r>
            <a:r>
              <a:rPr lang="en-US" altLang="zh-TW" dirty="0"/>
              <a:t>0.75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cloud</a:t>
            </a:r>
            <a:r>
              <a:rPr lang="zh-TW" altLang="en-US" dirty="0"/>
              <a:t> </a:t>
            </a:r>
            <a:r>
              <a:rPr lang="en-US" altLang="zh-TW" dirty="0"/>
              <a:t>fraction</a:t>
            </a:r>
            <a:r>
              <a:rPr lang="zh-TW" altLang="en-US" dirty="0"/>
              <a:t> </a:t>
            </a:r>
            <a:r>
              <a:rPr lang="en-US" altLang="zh-TW" dirty="0"/>
              <a:t>&lt;</a:t>
            </a:r>
            <a:r>
              <a:rPr lang="zh-TW" altLang="en-US" dirty="0"/>
              <a:t> </a:t>
            </a:r>
            <a:r>
              <a:rPr lang="en-US" altLang="zh-TW" dirty="0"/>
              <a:t>0.5</a:t>
            </a:r>
            <a:r>
              <a:rPr lang="zh-TW" altLang="en-US" dirty="0"/>
              <a:t> </a:t>
            </a:r>
            <a:endParaRPr lang="en-US" altLang="zh-TW" dirty="0"/>
          </a:p>
          <a:p>
            <a:pPr lvl="1"/>
            <a:r>
              <a:rPr lang="en-US" altLang="zh-TW" dirty="0"/>
              <a:t>Measurements</a:t>
            </a:r>
            <a:r>
              <a:rPr lang="zh-TW" altLang="en-US" dirty="0"/>
              <a:t> </a:t>
            </a:r>
            <a:r>
              <a:rPr lang="en-US" altLang="zh-TW" dirty="0"/>
              <a:t>over</a:t>
            </a:r>
            <a:r>
              <a:rPr lang="zh-TW" altLang="en-US" dirty="0"/>
              <a:t> </a:t>
            </a:r>
            <a:r>
              <a:rPr lang="en-US" altLang="zh-TW" dirty="0"/>
              <a:t>snow-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ice-covered</a:t>
            </a:r>
            <a:r>
              <a:rPr lang="zh-TW" altLang="en-US" dirty="0"/>
              <a:t> </a:t>
            </a:r>
            <a:r>
              <a:rPr lang="en-US" altLang="zh-TW" dirty="0"/>
              <a:t>surfaces</a:t>
            </a:r>
            <a:r>
              <a:rPr lang="zh-TW" altLang="en-US" dirty="0"/>
              <a:t> </a:t>
            </a:r>
            <a:r>
              <a:rPr lang="en-US" altLang="zh-TW" dirty="0"/>
              <a:t>are</a:t>
            </a:r>
            <a:r>
              <a:rPr lang="zh-TW" altLang="en-US" dirty="0"/>
              <a:t> </a:t>
            </a:r>
            <a:r>
              <a:rPr lang="en-US" altLang="zh-TW" dirty="0"/>
              <a:t>removed.</a:t>
            </a:r>
          </a:p>
          <a:p>
            <a:r>
              <a:rPr lang="en-US" altLang="zh-TW" sz="2600" dirty="0"/>
              <a:t>A</a:t>
            </a:r>
            <a:r>
              <a:rPr lang="zh-TW" altLang="en-US" sz="2600" dirty="0"/>
              <a:t> </a:t>
            </a:r>
            <a:r>
              <a:rPr lang="en-US" altLang="zh-TW" sz="2600" dirty="0"/>
              <a:t>10</a:t>
            </a:r>
            <a:r>
              <a:rPr lang="zh-TW" altLang="en-US" sz="2600" dirty="0"/>
              <a:t> </a:t>
            </a:r>
            <a:r>
              <a:rPr lang="en-US" altLang="zh-TW" sz="2600" dirty="0"/>
              <a:t>x</a:t>
            </a:r>
            <a:r>
              <a:rPr lang="zh-TW" altLang="en-US" sz="2600" dirty="0"/>
              <a:t> </a:t>
            </a:r>
            <a:r>
              <a:rPr lang="en-US" altLang="zh-TW" sz="2600" dirty="0"/>
              <a:t>10</a:t>
            </a:r>
            <a:r>
              <a:rPr lang="zh-TW" altLang="en-US" sz="2600" dirty="0"/>
              <a:t> </a:t>
            </a:r>
            <a:r>
              <a:rPr lang="en-US" altLang="zh-TW" sz="2600" dirty="0"/>
              <a:t>degree</a:t>
            </a:r>
            <a:r>
              <a:rPr lang="zh-TW" altLang="en-US" sz="2600" dirty="0"/>
              <a:t> </a:t>
            </a:r>
            <a:r>
              <a:rPr lang="en-US" altLang="zh-TW" sz="2600" dirty="0"/>
              <a:t>fire</a:t>
            </a:r>
            <a:r>
              <a:rPr lang="zh-TW" altLang="en-US" sz="2600" dirty="0"/>
              <a:t> </a:t>
            </a:r>
            <a:r>
              <a:rPr lang="en-US" altLang="zh-TW" sz="2600" dirty="0"/>
              <a:t>box</a:t>
            </a:r>
            <a:r>
              <a:rPr lang="zh-TW" altLang="en-US" sz="2600" dirty="0"/>
              <a:t> </a:t>
            </a:r>
            <a:r>
              <a:rPr lang="en-US" altLang="zh-TW" sz="2600" dirty="0"/>
              <a:t>with</a:t>
            </a:r>
            <a:r>
              <a:rPr lang="zh-TW" altLang="en-US" sz="2600" dirty="0"/>
              <a:t> </a:t>
            </a:r>
            <a:r>
              <a:rPr lang="en-US" altLang="zh-TW" sz="2600" dirty="0"/>
              <a:t>fire</a:t>
            </a:r>
            <a:r>
              <a:rPr lang="zh-TW" altLang="en-US" sz="2600" dirty="0"/>
              <a:t> </a:t>
            </a:r>
            <a:r>
              <a:rPr lang="en-US" altLang="zh-TW" sz="2600" dirty="0"/>
              <a:t>point</a:t>
            </a:r>
            <a:r>
              <a:rPr lang="zh-TW" altLang="en-US" sz="2600" dirty="0"/>
              <a:t> </a:t>
            </a:r>
            <a:r>
              <a:rPr lang="en-US" altLang="zh-TW" sz="2600" dirty="0"/>
              <a:t>as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center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a</a:t>
            </a:r>
            <a:r>
              <a:rPr lang="zh-TW" altLang="en-US" sz="2600" dirty="0"/>
              <a:t> </a:t>
            </a:r>
            <a:r>
              <a:rPr lang="en-US" altLang="zh-TW" sz="2600" dirty="0"/>
              <a:t>5</a:t>
            </a:r>
            <a:r>
              <a:rPr lang="zh-TW" altLang="en-US" sz="2600" dirty="0"/>
              <a:t> </a:t>
            </a:r>
            <a:r>
              <a:rPr lang="en-US" altLang="zh-TW" sz="2600" dirty="0"/>
              <a:t>x</a:t>
            </a:r>
            <a:r>
              <a:rPr lang="zh-TW" altLang="en-US" sz="2600" dirty="0"/>
              <a:t> </a:t>
            </a:r>
            <a:r>
              <a:rPr lang="en-US" altLang="zh-TW" sz="2600" dirty="0"/>
              <a:t>5</a:t>
            </a:r>
            <a:r>
              <a:rPr lang="zh-TW" altLang="en-US" sz="2600" dirty="0"/>
              <a:t> </a:t>
            </a:r>
            <a:r>
              <a:rPr lang="en-US" altLang="zh-TW" sz="2600" dirty="0"/>
              <a:t>degree</a:t>
            </a:r>
            <a:r>
              <a:rPr lang="zh-TW" altLang="en-US" sz="2600" dirty="0"/>
              <a:t> </a:t>
            </a:r>
            <a:r>
              <a:rPr lang="en-US" altLang="zh-TW" sz="2600" dirty="0"/>
              <a:t>upwind</a:t>
            </a:r>
            <a:r>
              <a:rPr lang="zh-TW" altLang="en-US" sz="2600" dirty="0"/>
              <a:t> </a:t>
            </a:r>
            <a:r>
              <a:rPr lang="en-US" altLang="zh-TW" sz="2600" dirty="0"/>
              <a:t>box</a:t>
            </a:r>
            <a:r>
              <a:rPr lang="zh-TW" altLang="en-US" sz="2600" dirty="0"/>
              <a:t> </a:t>
            </a:r>
            <a:r>
              <a:rPr lang="en-US" altLang="zh-TW" sz="2600" dirty="0"/>
              <a:t>are</a:t>
            </a:r>
            <a:r>
              <a:rPr lang="zh-TW" altLang="en-US" sz="2600" dirty="0"/>
              <a:t> </a:t>
            </a:r>
            <a:r>
              <a:rPr lang="en-US" altLang="zh-TW" sz="2600" dirty="0"/>
              <a:t>selected.</a:t>
            </a:r>
            <a:r>
              <a:rPr lang="zh-TW" altLang="en-US" sz="2600" dirty="0"/>
              <a:t> </a:t>
            </a:r>
            <a:r>
              <a:rPr lang="en-US" altLang="zh-TW" sz="2600" dirty="0"/>
              <a:t>Location</a:t>
            </a:r>
            <a:r>
              <a:rPr lang="zh-TW" altLang="en-US" sz="2600" dirty="0"/>
              <a:t> </a:t>
            </a:r>
            <a:r>
              <a:rPr lang="en-US" altLang="zh-TW" sz="2600" dirty="0"/>
              <a:t>of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upwind</a:t>
            </a:r>
            <a:r>
              <a:rPr lang="zh-TW" altLang="en-US" sz="2600" dirty="0"/>
              <a:t> </a:t>
            </a:r>
            <a:r>
              <a:rPr lang="en-US" altLang="zh-TW" sz="2600" dirty="0"/>
              <a:t>box</a:t>
            </a:r>
            <a:r>
              <a:rPr lang="zh-TW" altLang="en-US" sz="2600" dirty="0"/>
              <a:t> </a:t>
            </a:r>
            <a:r>
              <a:rPr lang="en-US" altLang="zh-TW" sz="2600" dirty="0"/>
              <a:t>is</a:t>
            </a:r>
            <a:r>
              <a:rPr lang="zh-TW" altLang="en-US" sz="2600" dirty="0"/>
              <a:t> </a:t>
            </a:r>
            <a:r>
              <a:rPr lang="en-US" altLang="zh-TW" sz="2600" dirty="0"/>
              <a:t>determined</a:t>
            </a:r>
            <a:r>
              <a:rPr lang="zh-TW" altLang="en-US" sz="2600" dirty="0"/>
              <a:t> </a:t>
            </a:r>
            <a:r>
              <a:rPr lang="en-US" altLang="zh-TW" sz="2600" dirty="0"/>
              <a:t>based</a:t>
            </a:r>
            <a:r>
              <a:rPr lang="zh-TW" altLang="en-US" sz="2600" dirty="0"/>
              <a:t> </a:t>
            </a:r>
            <a:r>
              <a:rPr lang="en-US" altLang="zh-TW" sz="2600" dirty="0"/>
              <a:t>on</a:t>
            </a:r>
            <a:r>
              <a:rPr lang="zh-TW" altLang="en-US" sz="2600" dirty="0"/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virtual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inspection</a:t>
            </a:r>
            <a:r>
              <a:rPr lang="en-US" altLang="zh-TW" sz="2600" dirty="0"/>
              <a:t>.</a:t>
            </a:r>
            <a:endParaRPr lang="en-US" sz="2600" dirty="0"/>
          </a:p>
          <a:p>
            <a:r>
              <a:rPr lang="en-US" sz="2600" dirty="0"/>
              <a:t>For each fire </a:t>
            </a:r>
            <a:r>
              <a:rPr lang="en-US" altLang="zh-TW" sz="2600" dirty="0"/>
              <a:t>point</a:t>
            </a:r>
            <a:r>
              <a:rPr lang="en-US" sz="2600" dirty="0"/>
              <a:t>, </a:t>
            </a:r>
            <a:r>
              <a:rPr lang="en-US" altLang="zh-TW" sz="2600" dirty="0"/>
              <a:t>fire-affected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background</a:t>
            </a:r>
            <a:r>
              <a:rPr lang="zh-TW" altLang="en-US" sz="2600" dirty="0"/>
              <a:t> </a:t>
            </a:r>
            <a:r>
              <a:rPr lang="en-US" altLang="zh-TW" sz="2600" dirty="0"/>
              <a:t>column</a:t>
            </a:r>
            <a:r>
              <a:rPr lang="zh-TW" altLang="en-US" sz="2600" dirty="0"/>
              <a:t> </a:t>
            </a:r>
            <a:r>
              <a:rPr lang="en-US" altLang="zh-TW" sz="2600" dirty="0"/>
              <a:t>densities</a:t>
            </a:r>
            <a:r>
              <a:rPr lang="zh-TW" altLang="en-US" sz="2600" dirty="0"/>
              <a:t> </a:t>
            </a:r>
            <a:r>
              <a:rPr lang="en-US" altLang="zh-TW" sz="2600" dirty="0"/>
              <a:t>are</a:t>
            </a:r>
            <a:r>
              <a:rPr lang="en-US" sz="2600" dirty="0"/>
              <a:t> defined as the </a:t>
            </a:r>
            <a:r>
              <a:rPr lang="en-US" sz="2600" dirty="0">
                <a:solidFill>
                  <a:schemeClr val="accent6"/>
                </a:solidFill>
              </a:rPr>
              <a:t>average</a:t>
            </a:r>
            <a:r>
              <a:rPr lang="en-US" altLang="zh-TW" sz="2600" dirty="0">
                <a:solidFill>
                  <a:schemeClr val="accent6"/>
                </a:solidFill>
              </a:rPr>
              <a:t>s</a:t>
            </a:r>
            <a:r>
              <a:rPr lang="en-US" sz="2600" dirty="0">
                <a:solidFill>
                  <a:schemeClr val="accent6"/>
                </a:solidFill>
              </a:rPr>
              <a:t> of th</a:t>
            </a:r>
            <a:r>
              <a:rPr lang="en-US" altLang="zh-TW" sz="2600" dirty="0">
                <a:solidFill>
                  <a:schemeClr val="accent6"/>
                </a:solidFill>
              </a:rPr>
              <a:t>e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fire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box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and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upwind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box</a:t>
            </a:r>
            <a:r>
              <a:rPr lang="en-US" altLang="zh-TW" sz="2600" dirty="0"/>
              <a:t>,</a:t>
            </a:r>
            <a:r>
              <a:rPr lang="zh-TW" altLang="en-US" sz="2600" dirty="0"/>
              <a:t> </a:t>
            </a:r>
            <a:r>
              <a:rPr lang="en-US" altLang="zh-TW" sz="2600" dirty="0"/>
              <a:t>respectively.</a:t>
            </a:r>
            <a:r>
              <a:rPr lang="zh-TW" altLang="en-US" sz="2600" dirty="0"/>
              <a:t> </a:t>
            </a:r>
            <a:endParaRPr lang="en-US" altLang="zh-TW" sz="2600" dirty="0"/>
          </a:p>
          <a:p>
            <a:r>
              <a:rPr lang="en-US" altLang="zh-TW" sz="2600" dirty="0"/>
              <a:t>ER</a:t>
            </a:r>
            <a:r>
              <a:rPr lang="zh-TW" altLang="en-US" sz="2600" dirty="0"/>
              <a:t> </a:t>
            </a:r>
            <a:r>
              <a:rPr lang="en-US" altLang="zh-TW" sz="2600" dirty="0"/>
              <a:t>is</a:t>
            </a:r>
            <a:r>
              <a:rPr lang="zh-TW" altLang="en-US" sz="2600" dirty="0"/>
              <a:t> </a:t>
            </a:r>
            <a:r>
              <a:rPr lang="en-US" altLang="zh-TW" sz="2600" dirty="0"/>
              <a:t>calculated</a:t>
            </a:r>
            <a:r>
              <a:rPr lang="zh-TW" altLang="en-US" sz="2600" dirty="0"/>
              <a:t> </a:t>
            </a:r>
            <a:r>
              <a:rPr lang="en-US" altLang="zh-TW" sz="2600" dirty="0"/>
              <a:t>as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ratio</a:t>
            </a:r>
            <a:r>
              <a:rPr lang="zh-TW" altLang="en-US" sz="2600" dirty="0"/>
              <a:t> </a:t>
            </a:r>
            <a:r>
              <a:rPr lang="en-US" altLang="zh-TW" sz="2600" dirty="0"/>
              <a:t>of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accent6"/>
                </a:solidFill>
              </a:rPr>
              <a:t>the enhancements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of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total-column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NO</a:t>
            </a:r>
            <a:r>
              <a:rPr lang="en-US" altLang="zh-TW" sz="2600" baseline="-25000" dirty="0">
                <a:solidFill>
                  <a:schemeClr val="accent6"/>
                </a:solidFill>
              </a:rPr>
              <a:t>2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and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CO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/>
              <a:t>associated</a:t>
            </a:r>
            <a:r>
              <a:rPr lang="zh-TW" altLang="en-US" sz="2600" dirty="0"/>
              <a:t> </a:t>
            </a:r>
            <a:r>
              <a:rPr lang="en-US" altLang="zh-TW" sz="2600" dirty="0"/>
              <a:t>with</a:t>
            </a:r>
            <a:r>
              <a:rPr lang="zh-TW" altLang="en-US" sz="2600" dirty="0"/>
              <a:t> </a:t>
            </a:r>
            <a:r>
              <a:rPr lang="en-US" altLang="zh-TW" sz="2600" dirty="0"/>
              <a:t>fires</a:t>
            </a:r>
            <a:r>
              <a:rPr lang="zh-TW" altLang="en-US" sz="2600" dirty="0"/>
              <a:t> </a:t>
            </a:r>
            <a:r>
              <a:rPr lang="en-US" altLang="zh-TW" sz="2600" dirty="0"/>
              <a:t>(ER=</a:t>
            </a:r>
            <a:r>
              <a:rPr lang="zh-TW" altLang="en-US" sz="2600" dirty="0"/>
              <a:t>△</a:t>
            </a:r>
            <a:r>
              <a:rPr lang="en-US" sz="2600" dirty="0"/>
              <a:t>XNO2</a:t>
            </a:r>
            <a:r>
              <a:rPr lang="en-US" altLang="zh-TW" sz="2600" dirty="0"/>
              <a:t>/</a:t>
            </a:r>
            <a:r>
              <a:rPr lang="zh-TW" altLang="en-US" sz="2600" dirty="0"/>
              <a:t>△</a:t>
            </a:r>
            <a:r>
              <a:rPr lang="en-US" sz="2600" dirty="0"/>
              <a:t>XCO</a:t>
            </a:r>
            <a:r>
              <a:rPr lang="en-US" altLang="zh-TW" sz="2600" dirty="0"/>
              <a:t>). Enhancement</a:t>
            </a:r>
            <a:r>
              <a:rPr lang="zh-TW" altLang="en-US" sz="2600" dirty="0"/>
              <a:t> </a:t>
            </a:r>
            <a:r>
              <a:rPr lang="en-US" altLang="zh-TW" sz="2600" dirty="0"/>
              <a:t>is</a:t>
            </a:r>
            <a:r>
              <a:rPr lang="zh-TW" altLang="en-US" sz="2600" dirty="0"/>
              <a:t> </a:t>
            </a:r>
            <a:r>
              <a:rPr lang="en-US" altLang="zh-TW" sz="2600" dirty="0"/>
              <a:t>defined</a:t>
            </a:r>
            <a:r>
              <a:rPr lang="zh-TW" altLang="en-US" sz="2600" dirty="0"/>
              <a:t> </a:t>
            </a:r>
            <a:r>
              <a:rPr lang="en-US" altLang="zh-TW" sz="2600" dirty="0"/>
              <a:t>as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differences</a:t>
            </a:r>
            <a:r>
              <a:rPr lang="zh-TW" altLang="en-US" sz="2600" dirty="0"/>
              <a:t> </a:t>
            </a:r>
            <a:r>
              <a:rPr lang="en-US" altLang="zh-TW" sz="2600" dirty="0"/>
              <a:t>between</a:t>
            </a:r>
            <a:r>
              <a:rPr lang="zh-TW" altLang="en-US" sz="2600" dirty="0"/>
              <a:t> </a:t>
            </a:r>
            <a:r>
              <a:rPr lang="en-US" altLang="zh-TW" sz="2600" dirty="0"/>
              <a:t>fire-affected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background</a:t>
            </a:r>
            <a:r>
              <a:rPr lang="zh-TW" altLang="en-US" sz="2600" dirty="0"/>
              <a:t> </a:t>
            </a:r>
            <a:r>
              <a:rPr lang="en-US" altLang="zh-TW" sz="2600" dirty="0"/>
              <a:t>column</a:t>
            </a:r>
            <a:r>
              <a:rPr lang="zh-TW" altLang="en-US" sz="2600" dirty="0"/>
              <a:t> </a:t>
            </a:r>
            <a:r>
              <a:rPr lang="en-US" altLang="zh-TW" sz="2600" dirty="0"/>
              <a:t>densities.</a:t>
            </a:r>
            <a:endParaRPr lang="en-US" sz="2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E5F90E-04B6-2EFC-9798-63BAF26D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3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F7704-87C8-A241-96D1-E6A20BA6C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6" y="945468"/>
            <a:ext cx="5823044" cy="2975429"/>
          </a:xfrm>
        </p:spPr>
        <p:txBody>
          <a:bodyPr>
            <a:normAutofit/>
          </a:bodyPr>
          <a:lstStyle/>
          <a:p>
            <a:r>
              <a:rPr lang="en-US" altLang="zh-TW" sz="2600" dirty="0"/>
              <a:t>Compare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combustion</a:t>
            </a:r>
            <a:r>
              <a:rPr lang="zh-TW" altLang="en-US" sz="2600" dirty="0"/>
              <a:t> </a:t>
            </a:r>
            <a:r>
              <a:rPr lang="en-US" altLang="zh-TW" sz="2600" dirty="0"/>
              <a:t>coefficients</a:t>
            </a:r>
            <a:r>
              <a:rPr lang="zh-TW" altLang="en-US" sz="2600" dirty="0"/>
              <a:t> </a:t>
            </a:r>
            <a:r>
              <a:rPr lang="en-US" altLang="zh-TW" sz="2600" dirty="0"/>
              <a:t>for</a:t>
            </a:r>
            <a:r>
              <a:rPr lang="zh-TW" altLang="en-US" sz="2600" dirty="0"/>
              <a:t> </a:t>
            </a:r>
            <a:r>
              <a:rPr lang="en-US" altLang="zh-TW" sz="2600" dirty="0"/>
              <a:t>megacities.</a:t>
            </a:r>
          </a:p>
          <a:p>
            <a:r>
              <a:rPr lang="en-US" altLang="zh-TW" sz="2600" dirty="0"/>
              <a:t>Convert</a:t>
            </a:r>
            <a:r>
              <a:rPr lang="zh-TW" altLang="en-US" sz="2600" dirty="0"/>
              <a:t> </a:t>
            </a:r>
            <a:r>
              <a:rPr lang="en-US" altLang="zh-TW" sz="2600" dirty="0"/>
              <a:t>TROPOMI</a:t>
            </a:r>
            <a:r>
              <a:rPr lang="zh-TW" altLang="en-US" sz="2600" dirty="0"/>
              <a:t> </a:t>
            </a:r>
            <a:r>
              <a:rPr lang="en-US" altLang="zh-TW" sz="2600" dirty="0"/>
              <a:t>observations</a:t>
            </a:r>
            <a:r>
              <a:rPr lang="zh-TW" altLang="en-US" sz="2600" dirty="0"/>
              <a:t> </a:t>
            </a:r>
            <a:r>
              <a:rPr lang="en-US" altLang="zh-TW" sz="2600" dirty="0"/>
              <a:t>into</a:t>
            </a:r>
            <a:r>
              <a:rPr lang="zh-TW" altLang="en-US" sz="2600" dirty="0"/>
              <a:t> </a:t>
            </a:r>
            <a:r>
              <a:rPr lang="en-US" altLang="zh-TW" sz="2600" dirty="0"/>
              <a:t>0.1</a:t>
            </a:r>
            <a:r>
              <a:rPr lang="zh-TW" altLang="en-US" sz="2600" dirty="0"/>
              <a:t> </a:t>
            </a:r>
            <a:r>
              <a:rPr lang="en-US" altLang="zh-TW" sz="2600" dirty="0"/>
              <a:t>x</a:t>
            </a:r>
            <a:r>
              <a:rPr lang="zh-TW" altLang="en-US" sz="2600" dirty="0"/>
              <a:t> </a:t>
            </a:r>
            <a:r>
              <a:rPr lang="en-US" altLang="zh-TW" sz="2600" dirty="0"/>
              <a:t>0.1</a:t>
            </a:r>
            <a:r>
              <a:rPr lang="zh-TW" altLang="en-US" sz="2600" dirty="0"/>
              <a:t> </a:t>
            </a:r>
            <a:r>
              <a:rPr lang="en-US" altLang="zh-TW" sz="2600" dirty="0"/>
              <a:t>degree</a:t>
            </a:r>
            <a:r>
              <a:rPr lang="zh-TW" altLang="en-US" sz="2600" dirty="0"/>
              <a:t> </a:t>
            </a:r>
            <a:r>
              <a:rPr lang="en-US" altLang="zh-TW" sz="2600" dirty="0"/>
              <a:t>resolution.</a:t>
            </a:r>
            <a:r>
              <a:rPr lang="zh-TW" altLang="en-US" sz="2600" dirty="0"/>
              <a:t> </a:t>
            </a:r>
            <a:endParaRPr lang="en-US" altLang="zh-TW" sz="2600" dirty="0"/>
          </a:p>
          <a:p>
            <a:r>
              <a:rPr lang="en-US" altLang="zh-TW" sz="2600" b="1" dirty="0"/>
              <a:t>Data</a:t>
            </a:r>
            <a:r>
              <a:rPr lang="zh-TW" altLang="en-US" sz="2600" b="1" dirty="0"/>
              <a:t> </a:t>
            </a:r>
            <a:r>
              <a:rPr lang="en-US" altLang="zh-TW" sz="2600" b="1" dirty="0"/>
              <a:t>selection:</a:t>
            </a:r>
          </a:p>
          <a:p>
            <a:pPr lvl="1"/>
            <a:r>
              <a:rPr lang="en-US" altLang="zh-TW" dirty="0"/>
              <a:t>CO:</a:t>
            </a:r>
            <a:r>
              <a:rPr lang="zh-TW" altLang="en-US" dirty="0"/>
              <a:t> </a:t>
            </a:r>
            <a:r>
              <a:rPr lang="en-US" altLang="zh-TW" dirty="0"/>
              <a:t>quality</a:t>
            </a:r>
            <a:r>
              <a:rPr lang="zh-TW" altLang="en-US" dirty="0"/>
              <a:t> </a:t>
            </a:r>
            <a:r>
              <a:rPr lang="en-US" altLang="zh-TW" dirty="0"/>
              <a:t>flag</a:t>
            </a:r>
            <a:r>
              <a:rPr lang="zh-TW" altLang="en-US" dirty="0"/>
              <a:t> </a:t>
            </a:r>
            <a:r>
              <a:rPr lang="en-US" altLang="zh-TW" dirty="0"/>
              <a:t>&gt;</a:t>
            </a:r>
            <a:r>
              <a:rPr lang="zh-TW" altLang="en-US" dirty="0"/>
              <a:t> </a:t>
            </a:r>
            <a:r>
              <a:rPr lang="en-US" altLang="zh-TW" dirty="0"/>
              <a:t>0.7</a:t>
            </a:r>
            <a:r>
              <a:rPr lang="zh-TW" altLang="en-US" dirty="0"/>
              <a:t> </a:t>
            </a:r>
            <a:endParaRPr lang="en-US" altLang="zh-TW" dirty="0"/>
          </a:p>
          <a:p>
            <a:pPr lvl="1"/>
            <a:r>
              <a:rPr lang="en-US" altLang="zh-TW" dirty="0"/>
              <a:t>NO2:</a:t>
            </a:r>
            <a:r>
              <a:rPr lang="zh-TW" altLang="en-US" dirty="0"/>
              <a:t> </a:t>
            </a:r>
            <a:r>
              <a:rPr lang="en-US" altLang="zh-TW" dirty="0"/>
              <a:t>quality</a:t>
            </a:r>
            <a:r>
              <a:rPr lang="zh-TW" altLang="en-US" dirty="0"/>
              <a:t> </a:t>
            </a:r>
            <a:r>
              <a:rPr lang="en-US" altLang="zh-TW" dirty="0"/>
              <a:t>flag</a:t>
            </a:r>
            <a:r>
              <a:rPr lang="zh-TW" altLang="en-US" dirty="0"/>
              <a:t> </a:t>
            </a:r>
            <a:r>
              <a:rPr lang="en-US" altLang="zh-TW" dirty="0"/>
              <a:t>&gt;</a:t>
            </a:r>
            <a:r>
              <a:rPr lang="zh-TW" altLang="en-US" dirty="0"/>
              <a:t> </a:t>
            </a:r>
            <a:r>
              <a:rPr lang="en-US" altLang="zh-TW" dirty="0"/>
              <a:t>0.75</a:t>
            </a:r>
          </a:p>
          <a:p>
            <a:endParaRPr lang="en-US" altLang="zh-TW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1FDB6B-068E-4B40-ABD3-5F3D53367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968" y="1353280"/>
            <a:ext cx="5950976" cy="2245179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3D82F81-1247-2541-9183-ABC86E7648D1}"/>
              </a:ext>
            </a:extLst>
          </p:cNvPr>
          <p:cNvSpPr txBox="1">
            <a:spLocks/>
          </p:cNvSpPr>
          <p:nvPr/>
        </p:nvSpPr>
        <p:spPr>
          <a:xfrm>
            <a:off x="272956" y="3920897"/>
            <a:ext cx="11682484" cy="2776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600" dirty="0"/>
              <a:t>City-core</a:t>
            </a:r>
            <a:r>
              <a:rPr lang="zh-TW" altLang="en-US" sz="2600" dirty="0"/>
              <a:t> </a:t>
            </a:r>
            <a:r>
              <a:rPr lang="en-US" altLang="zh-TW" sz="2600" dirty="0"/>
              <a:t>region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upwind</a:t>
            </a:r>
            <a:r>
              <a:rPr lang="zh-TW" altLang="en-US" sz="2600" dirty="0"/>
              <a:t> </a:t>
            </a:r>
            <a:r>
              <a:rPr lang="en-US" altLang="zh-TW" sz="2600" dirty="0"/>
              <a:t>area</a:t>
            </a:r>
            <a:r>
              <a:rPr lang="zh-TW" altLang="en-US" sz="2600" dirty="0"/>
              <a:t> </a:t>
            </a:r>
            <a:r>
              <a:rPr lang="en-US" altLang="zh-TW" sz="2600" dirty="0"/>
              <a:t>surrounding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megacities</a:t>
            </a:r>
            <a:r>
              <a:rPr lang="zh-TW" altLang="en-US" sz="2600" dirty="0"/>
              <a:t> </a:t>
            </a:r>
            <a:r>
              <a:rPr lang="en-US" altLang="zh-TW" sz="2600" dirty="0"/>
              <a:t>are</a:t>
            </a:r>
            <a:r>
              <a:rPr lang="zh-TW" altLang="en-US" sz="2600" dirty="0"/>
              <a:t> </a:t>
            </a:r>
            <a:r>
              <a:rPr lang="en-US" altLang="zh-TW" sz="2600" dirty="0"/>
              <a:t>selected.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upwind</a:t>
            </a:r>
            <a:r>
              <a:rPr lang="zh-TW" altLang="en-US" sz="2600" dirty="0"/>
              <a:t> </a:t>
            </a:r>
            <a:r>
              <a:rPr lang="en-US" altLang="zh-TW" sz="2600" dirty="0"/>
              <a:t>area</a:t>
            </a:r>
            <a:r>
              <a:rPr lang="zh-TW" altLang="en-US" sz="2600" dirty="0"/>
              <a:t> </a:t>
            </a:r>
            <a:r>
              <a:rPr lang="en-US" altLang="zh-TW" sz="2600" dirty="0"/>
              <a:t>is</a:t>
            </a:r>
            <a:r>
              <a:rPr lang="zh-TW" altLang="en-US" sz="2600" dirty="0"/>
              <a:t> </a:t>
            </a:r>
            <a:r>
              <a:rPr lang="en-US" altLang="zh-TW" sz="2600" dirty="0"/>
              <a:t>determined</a:t>
            </a:r>
            <a:r>
              <a:rPr lang="zh-TW" altLang="en-US" sz="2600" dirty="0"/>
              <a:t> </a:t>
            </a:r>
            <a:r>
              <a:rPr lang="en-US" altLang="zh-TW" sz="2600" dirty="0"/>
              <a:t>based</a:t>
            </a:r>
            <a:r>
              <a:rPr lang="zh-TW" altLang="en-US" sz="2600" dirty="0"/>
              <a:t> </a:t>
            </a:r>
            <a:r>
              <a:rPr lang="en-US" altLang="zh-TW" sz="2600" dirty="0"/>
              <a:t>on</a:t>
            </a:r>
            <a:r>
              <a:rPr lang="zh-TW" altLang="en-US" sz="2600" dirty="0"/>
              <a:t> </a:t>
            </a:r>
            <a:r>
              <a:rPr lang="en-US" altLang="zh-TW" sz="2600" dirty="0"/>
              <a:t>given</a:t>
            </a:r>
            <a:r>
              <a:rPr lang="zh-TW" altLang="en-US" sz="2600" dirty="0"/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skirt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radius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column-average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winds</a:t>
            </a:r>
            <a:r>
              <a:rPr lang="zh-TW" altLang="en-US" sz="2600" dirty="0"/>
              <a:t> </a:t>
            </a:r>
            <a:r>
              <a:rPr lang="en-US" altLang="zh-TW" sz="2600" dirty="0"/>
              <a:t>below</a:t>
            </a:r>
            <a:r>
              <a:rPr lang="zh-TW" altLang="en-US" sz="2600" dirty="0"/>
              <a:t> </a:t>
            </a:r>
            <a:r>
              <a:rPr lang="en-US" altLang="zh-TW" sz="2600" dirty="0"/>
              <a:t>200</a:t>
            </a:r>
            <a:r>
              <a:rPr lang="zh-TW" altLang="en-US" sz="2600" dirty="0"/>
              <a:t> </a:t>
            </a:r>
            <a:r>
              <a:rPr lang="en-US" altLang="zh-TW" sz="2600" dirty="0"/>
              <a:t>m.</a:t>
            </a:r>
            <a:r>
              <a:rPr lang="zh-TW" altLang="en-US" sz="2600" dirty="0"/>
              <a:t> </a:t>
            </a:r>
            <a:endParaRPr lang="en-US" altLang="zh-TW" sz="2600" dirty="0"/>
          </a:p>
          <a:p>
            <a:r>
              <a:rPr lang="en-US" sz="2600" dirty="0"/>
              <a:t>For each fire </a:t>
            </a:r>
            <a:r>
              <a:rPr lang="en-US" altLang="zh-TW" sz="2600" dirty="0"/>
              <a:t>point</a:t>
            </a:r>
            <a:r>
              <a:rPr lang="en-US" sz="2600" dirty="0"/>
              <a:t>, </a:t>
            </a:r>
            <a:r>
              <a:rPr lang="en-US" altLang="zh-TW" sz="2600" dirty="0"/>
              <a:t>city-affected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background</a:t>
            </a:r>
            <a:r>
              <a:rPr lang="zh-TW" altLang="en-US" sz="2600" dirty="0"/>
              <a:t> </a:t>
            </a:r>
            <a:r>
              <a:rPr lang="en-US" altLang="zh-TW" sz="2600" dirty="0"/>
              <a:t>column</a:t>
            </a:r>
            <a:r>
              <a:rPr lang="zh-TW" altLang="en-US" sz="2600" dirty="0"/>
              <a:t> </a:t>
            </a:r>
            <a:r>
              <a:rPr lang="en-US" altLang="zh-TW" sz="2600" dirty="0"/>
              <a:t>densities</a:t>
            </a:r>
            <a:r>
              <a:rPr lang="zh-TW" altLang="en-US" sz="2600" dirty="0"/>
              <a:t> </a:t>
            </a:r>
            <a:r>
              <a:rPr lang="en-US" altLang="zh-TW" sz="2600" dirty="0"/>
              <a:t>are</a:t>
            </a:r>
            <a:r>
              <a:rPr lang="en-US" sz="2600" dirty="0"/>
              <a:t> defined as the </a:t>
            </a:r>
            <a:r>
              <a:rPr lang="en-US" sz="2600" dirty="0">
                <a:solidFill>
                  <a:schemeClr val="accent6"/>
                </a:solidFill>
              </a:rPr>
              <a:t>average</a:t>
            </a:r>
            <a:r>
              <a:rPr lang="en-US" altLang="zh-TW" sz="2600" dirty="0">
                <a:solidFill>
                  <a:schemeClr val="accent6"/>
                </a:solidFill>
              </a:rPr>
              <a:t>s</a:t>
            </a:r>
            <a:r>
              <a:rPr lang="en-US" sz="2600" dirty="0">
                <a:solidFill>
                  <a:schemeClr val="accent6"/>
                </a:solidFill>
              </a:rPr>
              <a:t> of th</a:t>
            </a:r>
            <a:r>
              <a:rPr lang="en-US" altLang="zh-TW" sz="2600" dirty="0">
                <a:solidFill>
                  <a:schemeClr val="accent6"/>
                </a:solidFill>
              </a:rPr>
              <a:t>e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city-core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and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upwind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area</a:t>
            </a:r>
            <a:r>
              <a:rPr lang="en-US" altLang="zh-TW" sz="2600" dirty="0"/>
              <a:t>,</a:t>
            </a:r>
            <a:r>
              <a:rPr lang="zh-TW" altLang="en-US" sz="2600" dirty="0"/>
              <a:t> </a:t>
            </a:r>
            <a:r>
              <a:rPr lang="en-US" altLang="zh-TW" sz="2600" dirty="0"/>
              <a:t>respectively.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difference</a:t>
            </a:r>
            <a:r>
              <a:rPr lang="zh-TW" altLang="en-US" sz="2600" dirty="0"/>
              <a:t> </a:t>
            </a:r>
            <a:r>
              <a:rPr lang="en-US" altLang="zh-TW" sz="2600" dirty="0"/>
              <a:t>between</a:t>
            </a:r>
            <a:r>
              <a:rPr lang="zh-TW" altLang="en-US" sz="2600" dirty="0"/>
              <a:t> </a:t>
            </a:r>
            <a:r>
              <a:rPr lang="en-US" altLang="zh-TW" sz="2600" dirty="0"/>
              <a:t>two</a:t>
            </a:r>
            <a:r>
              <a:rPr lang="zh-TW" altLang="en-US" sz="2600" dirty="0"/>
              <a:t> </a:t>
            </a:r>
            <a:r>
              <a:rPr lang="en-US" altLang="zh-TW" sz="2600" dirty="0"/>
              <a:t>are</a:t>
            </a:r>
            <a:r>
              <a:rPr lang="zh-TW" altLang="en-US" sz="2600" dirty="0"/>
              <a:t> </a:t>
            </a:r>
            <a:r>
              <a:rPr lang="en-US" altLang="zh-TW" sz="2600" dirty="0"/>
              <a:t>defined</a:t>
            </a:r>
            <a:r>
              <a:rPr lang="zh-TW" altLang="en-US" sz="2600" dirty="0"/>
              <a:t> </a:t>
            </a:r>
            <a:r>
              <a:rPr lang="en-US" altLang="zh-TW" sz="2600" dirty="0"/>
              <a:t>as</a:t>
            </a:r>
            <a:r>
              <a:rPr lang="zh-TW" altLang="en-US" sz="2600" dirty="0"/>
              <a:t> </a:t>
            </a:r>
            <a:r>
              <a:rPr lang="en-US" altLang="zh-TW" sz="2600" dirty="0"/>
              <a:t>t</a:t>
            </a:r>
            <a:r>
              <a:rPr lang="en-US" sz="2600" dirty="0"/>
              <a:t>he </a:t>
            </a:r>
            <a:r>
              <a:rPr lang="en-US" sz="2600" dirty="0">
                <a:solidFill>
                  <a:schemeClr val="accent6"/>
                </a:solidFill>
              </a:rPr>
              <a:t>enhancement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of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total-column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NO</a:t>
            </a:r>
            <a:r>
              <a:rPr lang="en-US" altLang="zh-TW" sz="2600" baseline="-25000" dirty="0">
                <a:solidFill>
                  <a:schemeClr val="accent6"/>
                </a:solidFill>
              </a:rPr>
              <a:t>2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and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CO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/>
              <a:t>(</a:t>
            </a:r>
            <a:r>
              <a:rPr lang="zh-TW" altLang="en-US" sz="2600" dirty="0"/>
              <a:t>△</a:t>
            </a:r>
            <a:r>
              <a:rPr lang="en-US" sz="2600" dirty="0"/>
              <a:t>XNO2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△</a:t>
            </a:r>
            <a:r>
              <a:rPr lang="en-US" sz="2600" dirty="0"/>
              <a:t>XCO</a:t>
            </a:r>
            <a:r>
              <a:rPr lang="en-US" altLang="zh-TW" sz="2600" dirty="0"/>
              <a:t>).</a:t>
            </a: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6F57D-4E35-C649-AE25-30A13119A821}"/>
              </a:ext>
            </a:extLst>
          </p:cNvPr>
          <p:cNvSpPr txBox="1"/>
          <p:nvPr/>
        </p:nvSpPr>
        <p:spPr>
          <a:xfrm>
            <a:off x="8161869" y="1271932"/>
            <a:ext cx="1993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Figure</a:t>
            </a:r>
            <a:r>
              <a:rPr lang="zh-TW" altLang="en-US" sz="1200" dirty="0"/>
              <a:t> </a:t>
            </a:r>
            <a:r>
              <a:rPr lang="en-US" altLang="zh-TW" sz="1200" dirty="0"/>
              <a:t>1</a:t>
            </a:r>
            <a:r>
              <a:rPr lang="zh-TW" altLang="en-US" sz="1200" dirty="0"/>
              <a:t> </a:t>
            </a:r>
            <a:r>
              <a:rPr lang="en-US" altLang="zh-TW" sz="1200" dirty="0"/>
              <a:t>in</a:t>
            </a:r>
            <a:r>
              <a:rPr lang="zh-TW" altLang="en-US" sz="1200" dirty="0"/>
              <a:t> </a:t>
            </a:r>
            <a:r>
              <a:rPr lang="en-US" altLang="zh-TW" sz="1200" dirty="0"/>
              <a:t>Lama</a:t>
            </a:r>
            <a:r>
              <a:rPr lang="zh-TW" altLang="en-US" sz="1200" dirty="0"/>
              <a:t> </a:t>
            </a:r>
            <a:r>
              <a:rPr lang="en-US" altLang="zh-TW" sz="1200" dirty="0"/>
              <a:t>et</a:t>
            </a:r>
            <a:r>
              <a:rPr lang="zh-TW" altLang="en-US" sz="1200" dirty="0"/>
              <a:t> </a:t>
            </a:r>
            <a:r>
              <a:rPr lang="en-US" altLang="zh-TW" sz="1200" dirty="0"/>
              <a:t>al.</a:t>
            </a:r>
            <a:r>
              <a:rPr lang="zh-TW" altLang="en-US" sz="1200" dirty="0"/>
              <a:t> </a:t>
            </a:r>
            <a:r>
              <a:rPr lang="en-US" altLang="zh-TW" sz="1200" dirty="0"/>
              <a:t>(2020)</a:t>
            </a:r>
            <a:endParaRPr lang="en-US" sz="1200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EA8B784F-128A-3DFA-25A6-432DDAE40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56" y="160563"/>
            <a:ext cx="11381664" cy="876808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ER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calculation: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Upwind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background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(Lama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et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al.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2020)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7DE690F-ACE3-DBFE-E428-D70FB827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25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F7704-87C8-A241-96D1-E6A20BA6C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5" y="936902"/>
            <a:ext cx="11672301" cy="1733049"/>
          </a:xfrm>
        </p:spPr>
        <p:txBody>
          <a:bodyPr>
            <a:normAutofit/>
          </a:bodyPr>
          <a:lstStyle/>
          <a:p>
            <a:r>
              <a:rPr lang="en-US" altLang="zh-TW" sz="2600" dirty="0"/>
              <a:t>To compare TROPOMI</a:t>
            </a:r>
            <a:r>
              <a:rPr lang="zh-TW" altLang="en-US" sz="2600" dirty="0"/>
              <a:t> </a:t>
            </a:r>
            <a:r>
              <a:rPr lang="en-US" altLang="zh-TW" sz="2600" dirty="0"/>
              <a:t>with</a:t>
            </a:r>
            <a:r>
              <a:rPr lang="zh-TW" altLang="en-US" sz="2600" dirty="0"/>
              <a:t> </a:t>
            </a:r>
            <a:r>
              <a:rPr lang="en-US" altLang="zh-TW" sz="2600" dirty="0"/>
              <a:t>emission</a:t>
            </a:r>
            <a:r>
              <a:rPr lang="zh-TW" altLang="en-US" sz="2600" dirty="0"/>
              <a:t> </a:t>
            </a:r>
            <a:r>
              <a:rPr lang="en-US" altLang="zh-TW" sz="2600" dirty="0"/>
              <a:t>inventories, a relationship between the inventory</a:t>
            </a:r>
            <a:r>
              <a:rPr lang="zh-TW" altLang="en-US" sz="2600" dirty="0"/>
              <a:t> </a:t>
            </a:r>
            <a:r>
              <a:rPr lang="en-US" altLang="zh-TW" sz="2600" dirty="0"/>
              <a:t>emission ratio</a:t>
            </a:r>
            <a:r>
              <a:rPr lang="zh-TW" altLang="en-US" sz="2600" dirty="0"/>
              <a:t> </a:t>
            </a:r>
            <a:r>
              <a:rPr lang="en-US" altLang="zh-TW" sz="2600" dirty="0"/>
              <a:t>(E</a:t>
            </a:r>
            <a:r>
              <a:rPr lang="en-US" altLang="zh-TW" sz="2600" baseline="-25000" dirty="0"/>
              <a:t>NO2</a:t>
            </a:r>
            <a:r>
              <a:rPr lang="en-US" altLang="zh-TW" sz="2600" dirty="0"/>
              <a:t>/E</a:t>
            </a:r>
            <a:r>
              <a:rPr lang="en-US" altLang="zh-TW" sz="2600" baseline="-25000" dirty="0"/>
              <a:t>CO</a:t>
            </a:r>
            <a:r>
              <a:rPr lang="en-US" altLang="zh-TW" sz="2600" dirty="0"/>
              <a:t>) and the</a:t>
            </a:r>
            <a:r>
              <a:rPr lang="zh-TW" altLang="en-US" sz="2600" dirty="0"/>
              <a:t> </a:t>
            </a:r>
            <a:r>
              <a:rPr lang="en-US" altLang="zh-TW" sz="2600" dirty="0"/>
              <a:t>ratio</a:t>
            </a:r>
            <a:r>
              <a:rPr lang="zh-TW" altLang="en-US" sz="2600" dirty="0"/>
              <a:t> </a:t>
            </a:r>
            <a:r>
              <a:rPr lang="en-US" altLang="zh-TW" sz="2600" dirty="0"/>
              <a:t>of</a:t>
            </a:r>
            <a:r>
              <a:rPr lang="zh-TW" altLang="en-US" sz="2600" dirty="0"/>
              <a:t> </a:t>
            </a:r>
            <a:r>
              <a:rPr lang="en-US" altLang="zh-TW" sz="2600" dirty="0"/>
              <a:t>TROPOMI</a:t>
            </a:r>
            <a:r>
              <a:rPr lang="zh-TW" altLang="en-US" sz="2600" dirty="0"/>
              <a:t> </a:t>
            </a:r>
            <a:r>
              <a:rPr lang="en-US" altLang="zh-TW" sz="2600" dirty="0"/>
              <a:t>column enhancement (</a:t>
            </a:r>
            <a:r>
              <a:rPr lang="zh-TW" altLang="en-US" sz="2400" dirty="0"/>
              <a:t>△</a:t>
            </a:r>
            <a:r>
              <a:rPr lang="en-US" sz="2400" dirty="0"/>
              <a:t>XNO2</a:t>
            </a:r>
            <a:r>
              <a:rPr lang="en-US" altLang="zh-TW" sz="2400" dirty="0"/>
              <a:t>/</a:t>
            </a:r>
            <a:r>
              <a:rPr lang="zh-TW" altLang="en-US" sz="2400" dirty="0"/>
              <a:t>△</a:t>
            </a:r>
            <a:r>
              <a:rPr lang="en-US" sz="2400" dirty="0"/>
              <a:t>XCO</a:t>
            </a:r>
            <a:r>
              <a:rPr lang="en-US" altLang="zh-TW" sz="2600" dirty="0"/>
              <a:t>) is</a:t>
            </a:r>
            <a:r>
              <a:rPr lang="zh-TW" altLang="en-US" sz="2600" dirty="0"/>
              <a:t> </a:t>
            </a:r>
            <a:r>
              <a:rPr lang="en-US" altLang="zh-TW" sz="2600" dirty="0"/>
              <a:t>formulated</a:t>
            </a:r>
            <a:r>
              <a:rPr lang="zh-TW" altLang="en-US" sz="2600" dirty="0"/>
              <a:t> </a:t>
            </a:r>
            <a:r>
              <a:rPr lang="en-US" altLang="zh-TW" sz="2600" dirty="0"/>
              <a:t>by</a:t>
            </a:r>
            <a:r>
              <a:rPr lang="zh-TW" altLang="en-US" sz="2600" dirty="0"/>
              <a:t> </a:t>
            </a:r>
            <a:r>
              <a:rPr lang="en-US" altLang="zh-TW" sz="2600" dirty="0"/>
              <a:t>taking the combined effect of </a:t>
            </a:r>
            <a:r>
              <a:rPr lang="en-US" altLang="zh-TW" sz="2600" dirty="0">
                <a:solidFill>
                  <a:schemeClr val="accent2"/>
                </a:solidFill>
              </a:rPr>
              <a:t>atmospheric transport</a:t>
            </a:r>
            <a:r>
              <a:rPr lang="en-US" altLang="zh-TW" sz="2600" dirty="0"/>
              <a:t>, </a:t>
            </a:r>
            <a:r>
              <a:rPr lang="en-US" altLang="zh-TW" sz="2600" dirty="0">
                <a:solidFill>
                  <a:schemeClr val="accent5"/>
                </a:solidFill>
              </a:rPr>
              <a:t>chemical loss</a:t>
            </a:r>
            <a:r>
              <a:rPr lang="en-US" altLang="zh-TW" sz="2600" dirty="0"/>
              <a:t>, and the </a:t>
            </a:r>
            <a:r>
              <a:rPr lang="en-US" altLang="zh-TW" sz="2600" dirty="0">
                <a:solidFill>
                  <a:schemeClr val="accent6"/>
                </a:solidFill>
              </a:rPr>
              <a:t>averaging kernel</a:t>
            </a:r>
            <a:r>
              <a:rPr lang="en-US" altLang="zh-TW" sz="2600" dirty="0"/>
              <a:t> into account.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C1AC38-3CC4-9C48-9F89-E6DB680E9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537" y="2413731"/>
            <a:ext cx="1892300" cy="1066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55F1E9-E1CD-3D44-AAD6-23D260446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029" y="3433764"/>
            <a:ext cx="3632200" cy="1168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A5B611-F165-6640-9906-0AEE1348E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700" y="2747964"/>
            <a:ext cx="5257800" cy="137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51E292-D019-FE4B-BD62-21B13D8D419C}"/>
              </a:ext>
            </a:extLst>
          </p:cNvPr>
          <p:cNvSpPr txBox="1"/>
          <p:nvPr/>
        </p:nvSpPr>
        <p:spPr>
          <a:xfrm>
            <a:off x="8969072" y="4325165"/>
            <a:ext cx="1876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A1-A3</a:t>
            </a:r>
            <a:r>
              <a:rPr lang="zh-TW" altLang="en-US" sz="1200" dirty="0"/>
              <a:t> </a:t>
            </a:r>
            <a:r>
              <a:rPr lang="en-US" altLang="zh-TW" sz="1200" dirty="0"/>
              <a:t>in</a:t>
            </a:r>
            <a:r>
              <a:rPr lang="zh-TW" altLang="en-US" sz="1200" dirty="0"/>
              <a:t> </a:t>
            </a:r>
            <a:r>
              <a:rPr lang="en-US" altLang="zh-TW" sz="1200" dirty="0"/>
              <a:t>Lama</a:t>
            </a:r>
            <a:r>
              <a:rPr lang="zh-TW" altLang="en-US" sz="1200" dirty="0"/>
              <a:t> </a:t>
            </a:r>
            <a:r>
              <a:rPr lang="en-US" altLang="zh-TW" sz="1200" dirty="0"/>
              <a:t>et</a:t>
            </a:r>
            <a:r>
              <a:rPr lang="zh-TW" altLang="en-US" sz="1200" dirty="0"/>
              <a:t> </a:t>
            </a:r>
            <a:r>
              <a:rPr lang="en-US" altLang="zh-TW" sz="1200" dirty="0"/>
              <a:t>al.</a:t>
            </a:r>
            <a:r>
              <a:rPr lang="zh-TW" altLang="en-US" sz="1200" dirty="0"/>
              <a:t> </a:t>
            </a:r>
            <a:r>
              <a:rPr lang="en-US" altLang="zh-TW" sz="1200" dirty="0"/>
              <a:t>(2020)</a:t>
            </a:r>
            <a:endParaRPr lang="en-US" sz="1200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BE04CDD-E7D5-1E40-B442-E55674CAD312}"/>
              </a:ext>
            </a:extLst>
          </p:cNvPr>
          <p:cNvSpPr txBox="1">
            <a:spLocks/>
          </p:cNvSpPr>
          <p:nvPr/>
        </p:nvSpPr>
        <p:spPr>
          <a:xfrm>
            <a:off x="272955" y="4758374"/>
            <a:ext cx="11672301" cy="1733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U: WS </a:t>
            </a:r>
            <a:r>
              <a:rPr lang="en-US" altLang="zh-TW" dirty="0"/>
              <a:t>in</a:t>
            </a:r>
            <a:r>
              <a:rPr lang="en-US" dirty="0"/>
              <a:t> 200m </a:t>
            </a:r>
            <a:r>
              <a:rPr lang="en-US" dirty="0" err="1"/>
              <a:t>a.g.l</a:t>
            </a:r>
            <a:r>
              <a:rPr lang="en-US" dirty="0"/>
              <a:t>. (ms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  <a:p>
            <a:r>
              <a:rPr lang="en-US" dirty="0"/>
              <a:t>l</a:t>
            </a:r>
            <a:r>
              <a:rPr lang="en-US" baseline="-25000" dirty="0"/>
              <a:t>x</a:t>
            </a:r>
            <a:r>
              <a:rPr lang="en-US" dirty="0"/>
              <a:t>: diameter of the city center (m)</a:t>
            </a:r>
          </a:p>
          <a:p>
            <a:r>
              <a:rPr lang="en-US" dirty="0"/>
              <a:t>K: NO2-OH reaction rate, 2.8×10</a:t>
            </a:r>
            <a:r>
              <a:rPr lang="en-US" baseline="30000" dirty="0"/>
              <a:t>−11</a:t>
            </a:r>
            <a:r>
              <a:rPr lang="en-US" dirty="0"/>
              <a:t> ×(T/300)</a:t>
            </a:r>
            <a:r>
              <a:rPr lang="en-US" baseline="30000" dirty="0"/>
              <a:t>−1.3</a:t>
            </a:r>
            <a:r>
              <a:rPr lang="en-US" dirty="0"/>
              <a:t> cm</a:t>
            </a:r>
            <a:r>
              <a:rPr lang="en-US" baseline="30000" dirty="0"/>
              <a:t>3</a:t>
            </a:r>
            <a:r>
              <a:rPr lang="en-US" dirty="0"/>
              <a:t> mole</a:t>
            </a:r>
            <a:r>
              <a:rPr lang="en-US" baseline="30000" dirty="0"/>
              <a:t>−1</a:t>
            </a:r>
            <a:r>
              <a:rPr lang="en-US" dirty="0"/>
              <a:t> s</a:t>
            </a:r>
            <a:r>
              <a:rPr lang="en-US" baseline="30000" dirty="0"/>
              <a:t>−1</a:t>
            </a:r>
            <a:r>
              <a:rPr lang="en-US" dirty="0"/>
              <a:t> (Burkholder et al., 2015).</a:t>
            </a:r>
            <a:r>
              <a:rPr lang="zh-TW" altLang="en-US" dirty="0"/>
              <a:t> </a:t>
            </a:r>
            <a:r>
              <a:rPr lang="en-US" dirty="0"/>
              <a:t>T (K) and OH (mole cm</a:t>
            </a:r>
            <a:r>
              <a:rPr lang="en-US" baseline="30000" dirty="0"/>
              <a:t>-3</a:t>
            </a:r>
            <a:r>
              <a:rPr lang="en-US" dirty="0"/>
              <a:t>) are the boundary layer average temperature and OH concentration.</a:t>
            </a:r>
          </a:p>
          <a:p>
            <a:r>
              <a:rPr lang="en-US" dirty="0" err="1"/>
              <a:t>A</a:t>
            </a:r>
            <a:r>
              <a:rPr lang="en-US" baseline="-25000" dirty="0" err="1"/>
              <a:t>influence</a:t>
            </a:r>
            <a:r>
              <a:rPr lang="en-US" dirty="0"/>
              <a:t>: the influence of the averaging kernel on </a:t>
            </a:r>
            <a:r>
              <a:rPr lang="zh-TW" altLang="en-US" dirty="0"/>
              <a:t>△</a:t>
            </a:r>
            <a:r>
              <a:rPr lang="en-US" dirty="0"/>
              <a:t>XNO2 /</a:t>
            </a:r>
            <a:r>
              <a:rPr lang="zh-TW" altLang="en-US" dirty="0"/>
              <a:t>△</a:t>
            </a:r>
            <a:r>
              <a:rPr lang="en-US" dirty="0"/>
              <a:t>XCO (~9-10%)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929BDA-D523-8F4A-AE5B-AC070EB24A84}"/>
              </a:ext>
            </a:extLst>
          </p:cNvPr>
          <p:cNvSpPr/>
          <p:nvPr/>
        </p:nvSpPr>
        <p:spPr>
          <a:xfrm>
            <a:off x="2046514" y="2524807"/>
            <a:ext cx="348343" cy="90895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148E6A-F3AF-BE45-AB66-447DEEE0865C}"/>
              </a:ext>
            </a:extLst>
          </p:cNvPr>
          <p:cNvSpPr/>
          <p:nvPr/>
        </p:nvSpPr>
        <p:spPr>
          <a:xfrm>
            <a:off x="3227991" y="3586869"/>
            <a:ext cx="348343" cy="90895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ADE17F-451C-EC4D-8AAB-9CCBAE14BFF8}"/>
              </a:ext>
            </a:extLst>
          </p:cNvPr>
          <p:cNvSpPr/>
          <p:nvPr/>
        </p:nvSpPr>
        <p:spPr>
          <a:xfrm>
            <a:off x="3861254" y="3592193"/>
            <a:ext cx="739775" cy="90895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2EEE40-BE4D-A444-A272-0878CCA068B2}"/>
              </a:ext>
            </a:extLst>
          </p:cNvPr>
          <p:cNvSpPr/>
          <p:nvPr/>
        </p:nvSpPr>
        <p:spPr>
          <a:xfrm>
            <a:off x="9229648" y="2900664"/>
            <a:ext cx="1628852" cy="90895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0D54B3F2-F3E3-DE19-7892-C7B0D3AE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56" y="160563"/>
            <a:ext cx="11381664" cy="876808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ER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calculation: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Upwind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background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(Lama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et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al.</a:t>
            </a:r>
            <a:r>
              <a:rPr lang="zh-TW" altLang="en-US" b="1" dirty="0">
                <a:solidFill>
                  <a:srgbClr val="7030A0"/>
                </a:solidFill>
              </a:rPr>
              <a:t> </a:t>
            </a:r>
            <a:r>
              <a:rPr lang="en-US" altLang="zh-TW" b="1" dirty="0">
                <a:solidFill>
                  <a:srgbClr val="7030A0"/>
                </a:solidFill>
              </a:rPr>
              <a:t>2020)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02F153-B522-9436-F43D-2777C05A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0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270D-7F2B-3E9B-DE9F-9947DDB3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90" y="-50799"/>
            <a:ext cx="10515600" cy="834088"/>
          </a:xfrm>
        </p:spPr>
        <p:txBody>
          <a:bodyPr/>
          <a:lstStyle/>
          <a:p>
            <a:r>
              <a:rPr lang="en-US" altLang="zh-TW" sz="4000" b="1" dirty="0">
                <a:solidFill>
                  <a:srgbClr val="7030A0"/>
                </a:solidFill>
              </a:rPr>
              <a:t>Outline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4CDF-E444-5DA0-DDA6-F23B91B1D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9607"/>
            <a:ext cx="10515600" cy="6258393"/>
          </a:xfrm>
        </p:spPr>
        <p:txBody>
          <a:bodyPr>
            <a:noAutofit/>
          </a:bodyPr>
          <a:lstStyle/>
          <a:p>
            <a:pPr algn="just"/>
            <a:r>
              <a:rPr lang="en-US" altLang="zh-TW" sz="2200" b="1" dirty="0"/>
              <a:t>Introduction</a:t>
            </a:r>
          </a:p>
          <a:p>
            <a:pPr lvl="1" algn="just"/>
            <a:r>
              <a:rPr lang="en-US" altLang="zh-TW" sz="2200" dirty="0"/>
              <a:t>Fire</a:t>
            </a:r>
            <a:r>
              <a:rPr lang="zh-TW" altLang="en-US" sz="2200" dirty="0"/>
              <a:t> </a:t>
            </a:r>
            <a:r>
              <a:rPr lang="en-US" altLang="zh-TW" sz="2200" dirty="0"/>
              <a:t>activities</a:t>
            </a:r>
            <a:r>
              <a:rPr lang="zh-TW" altLang="en-US" sz="2200" dirty="0"/>
              <a:t> </a:t>
            </a:r>
            <a:r>
              <a:rPr lang="en-US" altLang="zh-TW" sz="2200" dirty="0"/>
              <a:t>in</a:t>
            </a:r>
            <a:r>
              <a:rPr lang="zh-TW" altLang="en-US" sz="2200" dirty="0"/>
              <a:t> </a:t>
            </a:r>
            <a:r>
              <a:rPr lang="en-US" altLang="zh-TW" sz="2200" dirty="0"/>
              <a:t>the</a:t>
            </a:r>
            <a:r>
              <a:rPr lang="zh-TW" altLang="en-US" sz="2200" dirty="0"/>
              <a:t> </a:t>
            </a:r>
            <a:r>
              <a:rPr lang="en-US" altLang="zh-TW" sz="2200" dirty="0"/>
              <a:t>US</a:t>
            </a:r>
          </a:p>
          <a:p>
            <a:pPr lvl="1" algn="just"/>
            <a:r>
              <a:rPr lang="en-US" altLang="zh-TW" sz="2200" dirty="0"/>
              <a:t>Fire</a:t>
            </a:r>
            <a:r>
              <a:rPr lang="zh-TW" altLang="en-US" sz="2200" dirty="0"/>
              <a:t> </a:t>
            </a:r>
            <a:r>
              <a:rPr lang="en-US" altLang="zh-TW" sz="2200" dirty="0"/>
              <a:t>emission</a:t>
            </a:r>
            <a:r>
              <a:rPr lang="zh-TW" altLang="en-US" sz="2200" dirty="0"/>
              <a:t> </a:t>
            </a:r>
            <a:r>
              <a:rPr lang="en-US" altLang="zh-TW" sz="2200" dirty="0"/>
              <a:t>estimation</a:t>
            </a:r>
          </a:p>
          <a:p>
            <a:pPr lvl="1" algn="just"/>
            <a:r>
              <a:rPr lang="en-US" altLang="zh-TW" sz="2200" dirty="0"/>
              <a:t>Fire</a:t>
            </a:r>
            <a:r>
              <a:rPr lang="zh-TW" altLang="en-US" sz="2200" dirty="0"/>
              <a:t> </a:t>
            </a:r>
            <a:r>
              <a:rPr lang="en-US" altLang="zh-TW" sz="2200" dirty="0"/>
              <a:t>combustion</a:t>
            </a:r>
            <a:r>
              <a:rPr lang="zh-TW" altLang="en-US" sz="2200" dirty="0"/>
              <a:t> </a:t>
            </a:r>
            <a:r>
              <a:rPr lang="en-US" altLang="zh-TW" sz="2200" dirty="0"/>
              <a:t>efficiency</a:t>
            </a:r>
          </a:p>
          <a:p>
            <a:pPr algn="just"/>
            <a:r>
              <a:rPr lang="en-US" altLang="zh-TW" sz="2200" b="1" dirty="0"/>
              <a:t>Objective</a:t>
            </a:r>
          </a:p>
          <a:p>
            <a:pPr algn="just"/>
            <a:r>
              <a:rPr lang="en-US" altLang="zh-TW" sz="2200" b="1" dirty="0"/>
              <a:t>Methodology</a:t>
            </a:r>
          </a:p>
          <a:p>
            <a:pPr lvl="1" algn="just"/>
            <a:r>
              <a:rPr lang="en-US" altLang="zh-TW" sz="2200" dirty="0"/>
              <a:t>Datasets</a:t>
            </a:r>
          </a:p>
          <a:p>
            <a:pPr lvl="1" algn="just"/>
            <a:r>
              <a:rPr lang="en-US" altLang="zh-TW" sz="2200" dirty="0"/>
              <a:t>TROPOMI</a:t>
            </a:r>
            <a:r>
              <a:rPr lang="zh-TW" altLang="en-US" sz="2200" dirty="0"/>
              <a:t> </a:t>
            </a:r>
            <a:r>
              <a:rPr lang="en-US" altLang="zh-TW" sz="2200" dirty="0"/>
              <a:t>emission/ER</a:t>
            </a:r>
            <a:r>
              <a:rPr lang="zh-TW" altLang="en-US" sz="2200" dirty="0"/>
              <a:t> </a:t>
            </a:r>
            <a:r>
              <a:rPr lang="en-US" altLang="zh-TW" sz="2200" dirty="0"/>
              <a:t>estimation</a:t>
            </a:r>
          </a:p>
          <a:p>
            <a:pPr algn="just"/>
            <a:r>
              <a:rPr lang="en-US" altLang="zh-TW" sz="2200" b="1" dirty="0"/>
              <a:t>Results</a:t>
            </a:r>
            <a:r>
              <a:rPr lang="zh-TW" altLang="en-US" sz="2200" b="1" dirty="0"/>
              <a:t> </a:t>
            </a:r>
            <a:r>
              <a:rPr lang="en-US" altLang="zh-TW" sz="2200" b="1" dirty="0"/>
              <a:t>and</a:t>
            </a:r>
            <a:r>
              <a:rPr lang="zh-TW" altLang="en-US" sz="2200" b="1" dirty="0"/>
              <a:t> </a:t>
            </a:r>
            <a:r>
              <a:rPr lang="en-US" altLang="zh-TW" sz="2200" b="1" dirty="0"/>
              <a:t>discussions</a:t>
            </a:r>
          </a:p>
          <a:p>
            <a:pPr lvl="1" algn="just"/>
            <a:r>
              <a:rPr lang="en-US" altLang="zh-TW" sz="2200" dirty="0"/>
              <a:t>Comparison</a:t>
            </a:r>
            <a:r>
              <a:rPr lang="zh-TW" altLang="en-US" sz="2200" dirty="0"/>
              <a:t> </a:t>
            </a:r>
            <a:r>
              <a:rPr lang="en-US" altLang="zh-TW" sz="2200" dirty="0"/>
              <a:t>between</a:t>
            </a:r>
            <a:r>
              <a:rPr lang="zh-TW" altLang="en-US" sz="2200" dirty="0"/>
              <a:t> </a:t>
            </a:r>
            <a:r>
              <a:rPr lang="en-US" sz="2200" dirty="0"/>
              <a:t>TROPOMI and emission inventories</a:t>
            </a:r>
          </a:p>
          <a:p>
            <a:pPr lvl="1" algn="just"/>
            <a:r>
              <a:rPr lang="en-US" altLang="zh-TW" sz="2200" dirty="0"/>
              <a:t>Seasonal</a:t>
            </a:r>
            <a:r>
              <a:rPr lang="zh-TW" altLang="en-US" sz="2200" dirty="0"/>
              <a:t> </a:t>
            </a:r>
            <a:r>
              <a:rPr lang="en-US" altLang="zh-TW" sz="2200" dirty="0"/>
              <a:t>variation</a:t>
            </a:r>
            <a:r>
              <a:rPr lang="zh-TW" altLang="en-US" sz="2200" dirty="0"/>
              <a:t> </a:t>
            </a:r>
            <a:r>
              <a:rPr lang="en-US" altLang="zh-TW" sz="2200" dirty="0"/>
              <a:t>of</a:t>
            </a:r>
            <a:r>
              <a:rPr lang="zh-TW" altLang="en-US" sz="2200" dirty="0"/>
              <a:t> </a:t>
            </a:r>
            <a:r>
              <a:rPr lang="en-US" altLang="zh-TW" sz="2200" dirty="0"/>
              <a:t>TROPOMI</a:t>
            </a:r>
            <a:r>
              <a:rPr lang="zh-TW" altLang="en-US" sz="2200" dirty="0"/>
              <a:t> </a:t>
            </a:r>
            <a:r>
              <a:rPr lang="en-US" altLang="zh-TW" sz="2200" dirty="0"/>
              <a:t>ER</a:t>
            </a:r>
          </a:p>
          <a:p>
            <a:pPr lvl="1" algn="just"/>
            <a:r>
              <a:rPr lang="en-US" altLang="zh-TW" sz="2200" dirty="0"/>
              <a:t>ER’s</a:t>
            </a:r>
            <a:r>
              <a:rPr lang="zh-TW" altLang="en-US" sz="2200" dirty="0"/>
              <a:t> </a:t>
            </a:r>
            <a:r>
              <a:rPr lang="en-US" altLang="zh-TW" sz="2200" dirty="0"/>
              <a:t>capability</a:t>
            </a:r>
            <a:r>
              <a:rPr lang="zh-TW" altLang="en-US" sz="2200" dirty="0"/>
              <a:t> </a:t>
            </a:r>
            <a:r>
              <a:rPr lang="en-US" altLang="zh-TW" sz="2200" dirty="0"/>
              <a:t>of</a:t>
            </a:r>
            <a:r>
              <a:rPr lang="zh-TW" altLang="en-US" sz="2200" dirty="0"/>
              <a:t> </a:t>
            </a:r>
            <a:r>
              <a:rPr lang="en-US" altLang="zh-TW" sz="2200" dirty="0"/>
              <a:t>distinguishing</a:t>
            </a:r>
            <a:r>
              <a:rPr lang="zh-TW" altLang="en-US" sz="2200" dirty="0"/>
              <a:t> </a:t>
            </a:r>
            <a:r>
              <a:rPr lang="en-US" altLang="zh-TW" sz="2200" dirty="0"/>
              <a:t>fire</a:t>
            </a:r>
            <a:r>
              <a:rPr lang="zh-TW" altLang="en-US" sz="2200" dirty="0"/>
              <a:t> </a:t>
            </a:r>
            <a:r>
              <a:rPr lang="en-US" altLang="zh-TW" sz="2200" dirty="0"/>
              <a:t>and</a:t>
            </a:r>
            <a:r>
              <a:rPr lang="zh-TW" altLang="en-US" sz="2200" dirty="0"/>
              <a:t> </a:t>
            </a:r>
            <a:r>
              <a:rPr lang="en-US" altLang="zh-TW" sz="2200" dirty="0"/>
              <a:t>land</a:t>
            </a:r>
            <a:r>
              <a:rPr lang="zh-TW" altLang="en-US" sz="2200" dirty="0"/>
              <a:t> </a:t>
            </a:r>
            <a:r>
              <a:rPr lang="en-US" altLang="zh-TW" sz="2200" dirty="0"/>
              <a:t>types</a:t>
            </a:r>
          </a:p>
          <a:p>
            <a:pPr lvl="1" algn="just"/>
            <a:r>
              <a:rPr lang="en-US" altLang="zh-TW" sz="2200" dirty="0"/>
              <a:t>Sources</a:t>
            </a:r>
            <a:r>
              <a:rPr lang="zh-TW" altLang="en-US" sz="2200" dirty="0"/>
              <a:t> </a:t>
            </a:r>
            <a:r>
              <a:rPr lang="en-US" altLang="zh-TW" sz="2200" dirty="0"/>
              <a:t>of</a:t>
            </a:r>
            <a:r>
              <a:rPr lang="zh-TW" altLang="en-US" sz="2200" dirty="0"/>
              <a:t> </a:t>
            </a:r>
            <a:r>
              <a:rPr lang="en-US" altLang="zh-TW" sz="2200" dirty="0"/>
              <a:t>uncertainties</a:t>
            </a:r>
          </a:p>
          <a:p>
            <a:pPr algn="just"/>
            <a:r>
              <a:rPr lang="en-US" altLang="zh-TW" sz="2200" b="1" dirty="0"/>
              <a:t>Conclusions</a:t>
            </a:r>
          </a:p>
          <a:p>
            <a:pPr algn="just"/>
            <a:r>
              <a:rPr lang="en-US" altLang="zh-TW" sz="2200" b="1" dirty="0"/>
              <a:t>References</a:t>
            </a:r>
          </a:p>
          <a:p>
            <a:pPr algn="just"/>
            <a:r>
              <a:rPr lang="en-US" altLang="zh-TW" sz="2200" b="1" dirty="0"/>
              <a:t>Acknowledgements</a:t>
            </a:r>
            <a:endParaRPr lang="en-US" sz="2200" b="1" dirty="0"/>
          </a:p>
          <a:p>
            <a:pPr algn="just"/>
            <a:endParaRPr lang="en-US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6F00F-1190-43CE-0E78-122C3CA7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5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B6DC-E560-90B8-0799-21FBE209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238"/>
            <a:ext cx="10515600" cy="792163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7030A0"/>
                </a:solidFill>
              </a:rPr>
              <a:t>Fire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activities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in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the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US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82562-052F-E7B4-3179-864FE1ECC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821361"/>
          </a:xfrm>
        </p:spPr>
        <p:txBody>
          <a:bodyPr/>
          <a:lstStyle/>
          <a:p>
            <a:r>
              <a:rPr lang="en-US" dirty="0"/>
              <a:t>Fire activities, including wildfires and prescribed fires, are </a:t>
            </a:r>
            <a:r>
              <a:rPr lang="en-US" altLang="zh-TW" dirty="0"/>
              <a:t>important</a:t>
            </a:r>
            <a:r>
              <a:rPr lang="en-US" dirty="0"/>
              <a:t> sources of trace gases and aerosols in the US.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369DB5-0155-92DF-2067-B6B53372B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10024"/>
              </p:ext>
            </p:extLst>
          </p:nvPr>
        </p:nvGraphicFramePr>
        <p:xfrm>
          <a:off x="1484312" y="1876425"/>
          <a:ext cx="9223376" cy="164592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305844">
                  <a:extLst>
                    <a:ext uri="{9D8B030D-6E8A-4147-A177-3AD203B41FA5}">
                      <a16:colId xmlns:a16="http://schemas.microsoft.com/office/drawing/2014/main" val="639789335"/>
                    </a:ext>
                  </a:extLst>
                </a:gridCol>
                <a:gridCol w="2305844">
                  <a:extLst>
                    <a:ext uri="{9D8B030D-6E8A-4147-A177-3AD203B41FA5}">
                      <a16:colId xmlns:a16="http://schemas.microsoft.com/office/drawing/2014/main" val="1232298949"/>
                    </a:ext>
                  </a:extLst>
                </a:gridCol>
                <a:gridCol w="2525713">
                  <a:extLst>
                    <a:ext uri="{9D8B030D-6E8A-4147-A177-3AD203B41FA5}">
                      <a16:colId xmlns:a16="http://schemas.microsoft.com/office/drawing/2014/main" val="2833756663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3024484319"/>
                    </a:ext>
                  </a:extLst>
                </a:gridCol>
              </a:tblGrid>
              <a:tr h="333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Fire type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Season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>
                          <a:effectLst/>
                        </a:rPr>
                        <a:t>Region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Fuel type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513222"/>
                  </a:ext>
                </a:extLst>
              </a:tr>
              <a:tr h="333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Wildfire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Summer and Fall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Western US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Forest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2638288"/>
                  </a:ext>
                </a:extLst>
              </a:tr>
              <a:tr h="979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Prescribed fire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altLang="zh-TW" sz="2000" u="none" strike="noStrike" dirty="0">
                          <a:effectLst/>
                        </a:rPr>
                        <a:t>(e.g.</a:t>
                      </a:r>
                      <a:r>
                        <a:rPr lang="zh-TW" alt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agricultural and deforestation</a:t>
                      </a:r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effectLst/>
                        </a:rPr>
                        <a:t>fires</a:t>
                      </a:r>
                      <a:r>
                        <a:rPr lang="en-US" altLang="zh-TW" sz="2000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Winter</a:t>
                      </a:r>
                      <a:r>
                        <a:rPr lang="zh-TW" altLang="en-US" sz="2000" u="none" strike="noStrike" dirty="0">
                          <a:effectLst/>
                        </a:rPr>
                        <a:t> </a:t>
                      </a:r>
                      <a:r>
                        <a:rPr lang="en-US" altLang="zh-TW" sz="2000" u="none" strike="noStrike" dirty="0">
                          <a:effectLst/>
                        </a:rPr>
                        <a:t>(Spring)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Southern</a:t>
                      </a:r>
                      <a:r>
                        <a:rPr lang="zh-TW" altLang="en-US" sz="2000" u="none" strike="noStrike" dirty="0">
                          <a:effectLst/>
                        </a:rPr>
                        <a:t> </a:t>
                      </a:r>
                      <a:r>
                        <a:rPr lang="en-US" altLang="zh-TW" sz="2000" u="none" strike="noStrike" dirty="0">
                          <a:effectLst/>
                        </a:rPr>
                        <a:t>(Central)</a:t>
                      </a:r>
                      <a:r>
                        <a:rPr lang="zh-TW" altLang="en-US" sz="2000" u="none" strike="noStrike" dirty="0">
                          <a:effectLst/>
                        </a:rPr>
                        <a:t> </a:t>
                      </a:r>
                      <a:r>
                        <a:rPr lang="en-US" altLang="zh-TW" sz="2000" u="none" strike="noStrike" dirty="0">
                          <a:effectLst/>
                        </a:rPr>
                        <a:t>US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Savanna</a:t>
                      </a:r>
                      <a:r>
                        <a:rPr lang="zh-TW" altLang="en-US" sz="2000" u="none" strike="noStrike" dirty="0">
                          <a:effectLst/>
                        </a:rPr>
                        <a:t> </a:t>
                      </a:r>
                      <a:r>
                        <a:rPr lang="en-US" altLang="zh-TW" sz="2000" u="none" strike="noStrike" dirty="0">
                          <a:effectLst/>
                        </a:rPr>
                        <a:t>and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altLang="zh-TW" sz="2000" u="none" strike="noStrike" dirty="0">
                          <a:effectLst/>
                        </a:rPr>
                        <a:t>r</a:t>
                      </a:r>
                      <a:r>
                        <a:rPr lang="en-US" sz="2000" u="none" strike="noStrike" dirty="0">
                          <a:effectLst/>
                        </a:rPr>
                        <a:t>angeland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233375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898ABB8-B197-5AEA-42E3-5F4917934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5" y="3661407"/>
            <a:ext cx="5022178" cy="286226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85106A-630E-9750-5B8A-EA1357884A58}"/>
              </a:ext>
            </a:extLst>
          </p:cNvPr>
          <p:cNvSpPr txBox="1">
            <a:spLocks/>
          </p:cNvSpPr>
          <p:nvPr/>
        </p:nvSpPr>
        <p:spPr>
          <a:xfrm>
            <a:off x="838200" y="3661408"/>
            <a:ext cx="5567246" cy="3028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Prescribed fires are commonly used for land management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r>
              <a:rPr lang="en-US" altLang="zh-TW" dirty="0"/>
              <a:t>They</a:t>
            </a:r>
            <a:r>
              <a:rPr lang="zh-TW" altLang="en-US" dirty="0"/>
              <a:t> </a:t>
            </a:r>
            <a:r>
              <a:rPr lang="en-US" altLang="zh-TW" dirty="0"/>
              <a:t>are</a:t>
            </a:r>
            <a:r>
              <a:rPr lang="zh-TW" altLang="en-US" dirty="0"/>
              <a:t> </a:t>
            </a:r>
            <a:r>
              <a:rPr lang="en-US" dirty="0"/>
              <a:t>better managed under </a:t>
            </a:r>
            <a:r>
              <a:rPr lang="en-US" dirty="0">
                <a:solidFill>
                  <a:schemeClr val="accent6"/>
                </a:solidFill>
              </a:rPr>
              <a:t>specific meteorological conditions</a:t>
            </a:r>
            <a:r>
              <a:rPr lang="en-US" dirty="0"/>
              <a:t> (e.g. T &lt; 80°F/27°C and RH = 40 – 60% depending on regions) and are less intense compared to wildfires.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AAE23B-F395-1D26-C700-BE7CFBEA0812}"/>
              </a:ext>
            </a:extLst>
          </p:cNvPr>
          <p:cNvSpPr txBox="1"/>
          <p:nvPr/>
        </p:nvSpPr>
        <p:spPr>
          <a:xfrm>
            <a:off x="9041695" y="3661014"/>
            <a:ext cx="1945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Figure</a:t>
            </a:r>
            <a:r>
              <a:rPr lang="zh-TW" altLang="en-US" sz="1200" dirty="0"/>
              <a:t> </a:t>
            </a:r>
            <a:r>
              <a:rPr lang="en-US" altLang="zh-TW" sz="1200" dirty="0"/>
              <a:t>2</a:t>
            </a:r>
            <a:r>
              <a:rPr lang="zh-TW" altLang="en-US" sz="1200" dirty="0"/>
              <a:t> </a:t>
            </a:r>
            <a:r>
              <a:rPr lang="en-US" altLang="zh-TW" sz="1200" dirty="0"/>
              <a:t>in</a:t>
            </a:r>
            <a:r>
              <a:rPr lang="zh-TW" altLang="en-US" sz="1200" dirty="0"/>
              <a:t> </a:t>
            </a:r>
            <a:r>
              <a:rPr lang="en-US" altLang="zh-TW" sz="1200" dirty="0"/>
              <a:t>Jaffe</a:t>
            </a:r>
            <a:r>
              <a:rPr lang="zh-TW" altLang="en-US" sz="1200" dirty="0"/>
              <a:t> </a:t>
            </a:r>
            <a:r>
              <a:rPr lang="en-US" altLang="zh-TW" sz="1200" dirty="0"/>
              <a:t>et</a:t>
            </a:r>
            <a:r>
              <a:rPr lang="zh-TW" altLang="en-US" sz="1200" dirty="0"/>
              <a:t> </a:t>
            </a:r>
            <a:r>
              <a:rPr lang="en-US" altLang="zh-TW" sz="1200" dirty="0"/>
              <a:t>al.</a:t>
            </a:r>
            <a:r>
              <a:rPr lang="zh-TW" altLang="en-US" sz="1200" dirty="0"/>
              <a:t> </a:t>
            </a:r>
            <a:r>
              <a:rPr lang="en-US" altLang="zh-TW" sz="1200" dirty="0"/>
              <a:t>(2020)</a:t>
            </a:r>
            <a:endParaRPr lang="en-US" sz="12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0F6D55-2C14-09D6-50B3-2D74775B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1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EA3C-044B-EAD7-29FE-B4B43509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68" y="207963"/>
            <a:ext cx="10515600" cy="720725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7030A0"/>
                </a:solidFill>
              </a:rPr>
              <a:t>Fire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emission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estimation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25166-61FF-E40E-6F1D-8E8C2CBA8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68" y="954084"/>
            <a:ext cx="11091863" cy="5903916"/>
          </a:xfrm>
        </p:spPr>
        <p:txBody>
          <a:bodyPr>
            <a:normAutofit/>
          </a:bodyPr>
          <a:lstStyle/>
          <a:p>
            <a:r>
              <a:rPr lang="en-US" altLang="zh-TW" sz="2600" dirty="0"/>
              <a:t>C</a:t>
            </a:r>
            <a:r>
              <a:rPr lang="en-US" sz="2600" dirty="0"/>
              <a:t>urrent emission inventories </a:t>
            </a:r>
            <a:r>
              <a:rPr lang="en-US" altLang="zh-TW" sz="2600" dirty="0"/>
              <a:t>calculate</a:t>
            </a:r>
            <a:r>
              <a:rPr lang="en-US" sz="2600" dirty="0"/>
              <a:t> fire emissions </a:t>
            </a:r>
            <a:r>
              <a:rPr lang="en-US" altLang="zh-TW" sz="2600" dirty="0"/>
              <a:t>(E)</a:t>
            </a:r>
            <a:r>
              <a:rPr lang="zh-TW" altLang="en-US" sz="2600" dirty="0"/>
              <a:t> </a:t>
            </a:r>
            <a:r>
              <a:rPr lang="en-US" altLang="zh-TW" sz="2600" dirty="0"/>
              <a:t>as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products</a:t>
            </a:r>
            <a:r>
              <a:rPr lang="zh-TW" altLang="en-US" sz="2600" dirty="0"/>
              <a:t> </a:t>
            </a:r>
            <a:r>
              <a:rPr lang="en-US" altLang="zh-TW" sz="2600" dirty="0"/>
              <a:t>of</a:t>
            </a:r>
            <a:r>
              <a:rPr lang="zh-TW" altLang="en-US" sz="2600" dirty="0"/>
              <a:t> </a:t>
            </a:r>
            <a:r>
              <a:rPr lang="en-US" sz="2600" dirty="0">
                <a:solidFill>
                  <a:schemeClr val="accent6"/>
                </a:solidFill>
              </a:rPr>
              <a:t>total burned fuel loadings</a:t>
            </a:r>
            <a:r>
              <a:rPr lang="zh-TW" altLang="en-US" sz="2600" dirty="0"/>
              <a:t> </a:t>
            </a:r>
            <a:r>
              <a:rPr lang="en-US" altLang="zh-TW" sz="2600" dirty="0"/>
              <a:t>(</a:t>
            </a:r>
            <a:r>
              <a:rPr lang="en-US" altLang="zh-TW" sz="2600" dirty="0" err="1"/>
              <a:t>M</a:t>
            </a:r>
            <a:r>
              <a:rPr lang="en-US" altLang="zh-TW" sz="2600" baseline="-25000" dirty="0" err="1"/>
              <a:t>burned</a:t>
            </a:r>
            <a:r>
              <a:rPr lang="en-US" altLang="zh-TW" sz="2600" dirty="0"/>
              <a:t>)</a:t>
            </a:r>
            <a:r>
              <a:rPr lang="en-US" sz="2600" dirty="0"/>
              <a:t> and </a:t>
            </a:r>
            <a:r>
              <a:rPr lang="en-US" sz="2600" dirty="0">
                <a:solidFill>
                  <a:schemeClr val="accent6"/>
                </a:solidFill>
              </a:rPr>
              <a:t>compound-specific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>
                <a:solidFill>
                  <a:schemeClr val="accent6"/>
                </a:solidFill>
              </a:rPr>
              <a:t>emission factors</a:t>
            </a:r>
            <a:r>
              <a:rPr lang="zh-TW" altLang="en-US" sz="2600" dirty="0"/>
              <a:t> </a:t>
            </a:r>
            <a:r>
              <a:rPr lang="en-US" altLang="zh-TW" sz="2600" dirty="0"/>
              <a:t>(F)</a:t>
            </a:r>
            <a:r>
              <a:rPr lang="en-US" sz="2600" dirty="0"/>
              <a:t>. 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altLang="zh-TW" sz="2600" b="1" dirty="0"/>
              <a:t>”Bottom-up”</a:t>
            </a:r>
            <a:r>
              <a:rPr lang="zh-TW" altLang="en-US" sz="2600" b="1" dirty="0"/>
              <a:t> </a:t>
            </a:r>
            <a:r>
              <a:rPr lang="en-US" altLang="zh-TW" sz="2600" b="1" dirty="0"/>
              <a:t>approach</a:t>
            </a:r>
            <a:r>
              <a:rPr lang="en-US" altLang="zh-TW" sz="2600" dirty="0"/>
              <a:t>:</a:t>
            </a:r>
            <a:r>
              <a:rPr lang="zh-TW" altLang="en-US" sz="2600" dirty="0"/>
              <a:t> </a:t>
            </a:r>
            <a:r>
              <a:rPr lang="en-US" altLang="zh-TW" sz="2600" dirty="0"/>
              <a:t>estimate</a:t>
            </a:r>
            <a:r>
              <a:rPr lang="zh-TW" altLang="en-US" sz="2600" dirty="0"/>
              <a:t> </a:t>
            </a:r>
            <a:r>
              <a:rPr lang="en-US" altLang="zh-TW" sz="2600" dirty="0" err="1"/>
              <a:t>M</a:t>
            </a:r>
            <a:r>
              <a:rPr lang="en-US" altLang="zh-TW" sz="2600" baseline="-25000" dirty="0" err="1"/>
              <a:t>burned</a:t>
            </a:r>
            <a:r>
              <a:rPr lang="en-US" altLang="zh-TW" sz="2600" dirty="0"/>
              <a:t> based</a:t>
            </a:r>
            <a:r>
              <a:rPr lang="zh-TW" altLang="en-US" sz="2600" dirty="0"/>
              <a:t> </a:t>
            </a:r>
            <a:r>
              <a:rPr lang="en-US" altLang="zh-TW" sz="2600" dirty="0"/>
              <a:t>on</a:t>
            </a:r>
            <a:r>
              <a:rPr lang="zh-TW" altLang="en-US" sz="2600" dirty="0"/>
              <a:t> </a:t>
            </a:r>
            <a:r>
              <a:rPr lang="en-US" altLang="zh-TW" sz="2600" dirty="0"/>
              <a:t>burned</a:t>
            </a:r>
            <a:r>
              <a:rPr lang="zh-TW" altLang="en-US" sz="2600" dirty="0"/>
              <a:t> </a:t>
            </a:r>
            <a:r>
              <a:rPr lang="en-US" altLang="zh-TW" sz="2600" dirty="0"/>
              <a:t>area</a:t>
            </a:r>
            <a:r>
              <a:rPr lang="zh-TW" altLang="en-US" sz="2600" dirty="0"/>
              <a:t> </a:t>
            </a:r>
            <a:r>
              <a:rPr lang="en-US" altLang="zh-TW" sz="2600" dirty="0"/>
              <a:t>(A),</a:t>
            </a:r>
            <a:r>
              <a:rPr lang="zh-TW" altLang="en-US" sz="2600" dirty="0"/>
              <a:t> </a:t>
            </a:r>
            <a:r>
              <a:rPr lang="en-US" altLang="zh-TW" sz="2600" dirty="0"/>
              <a:t>total</a:t>
            </a:r>
            <a:r>
              <a:rPr lang="zh-TW" altLang="en-US" sz="2600" dirty="0"/>
              <a:t> </a:t>
            </a:r>
            <a:r>
              <a:rPr lang="en-US" altLang="zh-TW" sz="2600" dirty="0"/>
              <a:t>fuel</a:t>
            </a:r>
            <a:r>
              <a:rPr lang="zh-TW" altLang="en-US" sz="2600" dirty="0"/>
              <a:t> </a:t>
            </a:r>
            <a:r>
              <a:rPr lang="en-US" altLang="zh-TW" sz="2600" dirty="0"/>
              <a:t>loading</a:t>
            </a:r>
            <a:r>
              <a:rPr lang="zh-TW" altLang="en-US" sz="2600" dirty="0"/>
              <a:t> </a:t>
            </a:r>
            <a:r>
              <a:rPr lang="en-US" altLang="zh-TW" sz="2600" dirty="0"/>
              <a:t>(</a:t>
            </a:r>
            <a:r>
              <a:rPr lang="en-US" altLang="zh-TW" sz="2600" dirty="0" err="1"/>
              <a:t>M</a:t>
            </a:r>
            <a:r>
              <a:rPr lang="en-US" altLang="zh-TW" sz="2600" baseline="-25000" dirty="0" err="1"/>
              <a:t>total</a:t>
            </a:r>
            <a:r>
              <a:rPr lang="en-US" altLang="zh-TW" sz="2600" dirty="0"/>
              <a:t>),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fraction</a:t>
            </a:r>
            <a:r>
              <a:rPr lang="zh-TW" altLang="en-US" sz="2600" dirty="0"/>
              <a:t> </a:t>
            </a:r>
            <a:r>
              <a:rPr lang="en-US" altLang="zh-TW" sz="2600" dirty="0"/>
              <a:t>of</a:t>
            </a:r>
            <a:r>
              <a:rPr lang="zh-TW" altLang="en-US" sz="2600" dirty="0"/>
              <a:t> </a:t>
            </a:r>
            <a:r>
              <a:rPr lang="en-US" altLang="zh-TW" sz="2600" dirty="0"/>
              <a:t>consumed</a:t>
            </a:r>
            <a:r>
              <a:rPr lang="zh-TW" altLang="en-US" sz="2600" dirty="0"/>
              <a:t> </a:t>
            </a:r>
            <a:r>
              <a:rPr lang="en-US" altLang="zh-TW" sz="2600" dirty="0"/>
              <a:t>fuel</a:t>
            </a:r>
            <a:r>
              <a:rPr lang="zh-TW" altLang="en-US" sz="2600" dirty="0"/>
              <a:t> </a:t>
            </a:r>
            <a:r>
              <a:rPr lang="en-US" altLang="zh-TW" sz="2600" dirty="0"/>
              <a:t>loading</a:t>
            </a:r>
            <a:r>
              <a:rPr lang="zh-TW" altLang="en-US" sz="2600" dirty="0"/>
              <a:t> </a:t>
            </a:r>
            <a:r>
              <a:rPr lang="en-US" altLang="zh-TW" sz="2600" dirty="0"/>
              <a:t>(FB)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altLang="zh-TW" sz="2600" b="1" dirty="0"/>
              <a:t>“Top-down”</a:t>
            </a:r>
            <a:r>
              <a:rPr lang="zh-TW" altLang="en-US" sz="2600" b="1" dirty="0"/>
              <a:t> </a:t>
            </a:r>
            <a:r>
              <a:rPr lang="en-US" altLang="zh-TW" sz="2600" b="1" dirty="0"/>
              <a:t>approach</a:t>
            </a:r>
            <a:r>
              <a:rPr lang="en-US" altLang="zh-TW" sz="2600" dirty="0"/>
              <a:t>:</a:t>
            </a:r>
            <a:r>
              <a:rPr lang="zh-TW" altLang="en-US" sz="2600" dirty="0"/>
              <a:t> </a:t>
            </a:r>
            <a:r>
              <a:rPr lang="en-US" altLang="zh-TW" sz="2600" dirty="0"/>
              <a:t>estimate</a:t>
            </a:r>
            <a:r>
              <a:rPr lang="zh-TW" altLang="en-US" sz="2600" dirty="0"/>
              <a:t> </a:t>
            </a:r>
            <a:r>
              <a:rPr lang="en-US" altLang="zh-TW" sz="2600" dirty="0" err="1"/>
              <a:t>M</a:t>
            </a:r>
            <a:r>
              <a:rPr lang="en-US" altLang="zh-TW" sz="2600" baseline="-25000" dirty="0" err="1"/>
              <a:t>burned</a:t>
            </a:r>
            <a:r>
              <a:rPr lang="zh-TW" altLang="en-US" sz="2600" dirty="0"/>
              <a:t> </a:t>
            </a:r>
            <a:r>
              <a:rPr lang="en-US" altLang="zh-TW" sz="2600" dirty="0"/>
              <a:t>using</a:t>
            </a:r>
            <a:r>
              <a:rPr lang="zh-TW" altLang="en-US" sz="2600" dirty="0"/>
              <a:t> </a:t>
            </a:r>
            <a:r>
              <a:rPr lang="en-US" altLang="zh-TW" sz="2600" dirty="0"/>
              <a:t>satellite</a:t>
            </a:r>
            <a:r>
              <a:rPr lang="zh-TW" altLang="en-US" sz="2600" dirty="0"/>
              <a:t> </a:t>
            </a:r>
            <a:r>
              <a:rPr lang="en-US" altLang="zh-TW" sz="2600" dirty="0"/>
              <a:t>fire</a:t>
            </a:r>
            <a:r>
              <a:rPr lang="zh-TW" altLang="en-US" sz="2600" dirty="0"/>
              <a:t> </a:t>
            </a:r>
            <a:r>
              <a:rPr lang="en-US" altLang="zh-TW" sz="2600" dirty="0"/>
              <a:t>radiative</a:t>
            </a:r>
            <a:r>
              <a:rPr lang="zh-TW" altLang="en-US" sz="2600" dirty="0"/>
              <a:t> </a:t>
            </a:r>
            <a:r>
              <a:rPr lang="en-US" altLang="zh-TW" sz="2600" dirty="0"/>
              <a:t>energy</a:t>
            </a:r>
            <a:r>
              <a:rPr lang="zh-TW" altLang="en-US" sz="2600" dirty="0"/>
              <a:t> </a:t>
            </a:r>
            <a:r>
              <a:rPr lang="en-US" altLang="zh-TW" sz="2600" dirty="0"/>
              <a:t>(FRE)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zh-TW" altLang="en-US" sz="2600" dirty="0"/>
              <a:t> </a:t>
            </a:r>
            <a:r>
              <a:rPr lang="en-US" altLang="zh-TW" sz="2600" dirty="0"/>
              <a:t>a prescribed combustion</a:t>
            </a:r>
            <a:r>
              <a:rPr lang="zh-TW" altLang="en-US" sz="2600" dirty="0"/>
              <a:t> </a:t>
            </a:r>
            <a:r>
              <a:rPr lang="en-US" altLang="zh-TW" sz="2600" dirty="0"/>
              <a:t>rate</a:t>
            </a:r>
            <a:r>
              <a:rPr lang="zh-TW" altLang="en-US" sz="2600" dirty="0"/>
              <a:t> </a:t>
            </a:r>
            <a:r>
              <a:rPr lang="en-US" altLang="zh-TW" sz="2600" dirty="0"/>
              <a:t>(</a:t>
            </a:r>
            <a:r>
              <a:rPr lang="el-GR" sz="2600" dirty="0"/>
              <a:t>α</a:t>
            </a:r>
            <a:r>
              <a:rPr lang="en-US" altLang="zh-TW" sz="2600" dirty="0"/>
              <a:t>)</a:t>
            </a:r>
            <a:endParaRPr lang="en-US" sz="26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altLang="zh-TW" sz="2600" dirty="0"/>
              <a:t>U</a:t>
            </a:r>
            <a:r>
              <a:rPr lang="en-US" sz="2600" dirty="0"/>
              <a:t>ncertainties of estimation of burned loadings and assumptions of compound-specific factors lead to </a:t>
            </a:r>
            <a:r>
              <a:rPr lang="en-US" sz="2600" dirty="0">
                <a:solidFill>
                  <a:schemeClr val="accent6"/>
                </a:solidFill>
              </a:rPr>
              <a:t>various results from different emission inventories</a:t>
            </a:r>
            <a:r>
              <a:rPr lang="en-US" sz="26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88C12-ACF8-6A48-5735-251F2B6BE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768" y="1863197"/>
            <a:ext cx="3181293" cy="640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CACDC9-F5F4-ED7A-8662-DB1979224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506" y="3559958"/>
            <a:ext cx="4996693" cy="605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71C6D0-F62D-FF72-8126-DB13205B1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768" y="5109151"/>
            <a:ext cx="2911441" cy="72269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4838461-EAAA-1944-AB2D-5D2A7A55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8CD60-1422-4B42-8F1F-01BDE328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0515600" cy="722264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7030A0"/>
                </a:solidFill>
              </a:rPr>
              <a:t>Fire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combustion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efficiency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2DFA75-D6DE-AD40-AE52-1BA518ACB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731094"/>
            <a:ext cx="10173556" cy="858693"/>
          </a:xfrm>
        </p:spPr>
        <p:txBody>
          <a:bodyPr>
            <a:normAutofit/>
          </a:bodyPr>
          <a:lstStyle/>
          <a:p>
            <a:r>
              <a:rPr lang="en-US" altLang="zh-TW" sz="2600" dirty="0"/>
              <a:t>Fire</a:t>
            </a:r>
            <a:r>
              <a:rPr lang="zh-TW" altLang="en-US" sz="2600" dirty="0"/>
              <a:t> </a:t>
            </a:r>
            <a:r>
              <a:rPr lang="en-US" altLang="zh-TW" sz="2600" dirty="0"/>
              <a:t>combustion</a:t>
            </a:r>
            <a:r>
              <a:rPr lang="zh-TW" altLang="en-US" sz="2600" dirty="0"/>
              <a:t> </a:t>
            </a:r>
            <a:r>
              <a:rPr lang="en-US" altLang="zh-TW" sz="2600" dirty="0"/>
              <a:t>efficiency</a:t>
            </a:r>
            <a:r>
              <a:rPr lang="zh-TW" altLang="en-US" sz="2600" dirty="0"/>
              <a:t> </a:t>
            </a:r>
            <a:r>
              <a:rPr lang="en-US" altLang="zh-TW" sz="2600" dirty="0"/>
              <a:t>is</a:t>
            </a:r>
            <a:r>
              <a:rPr lang="zh-TW" altLang="en-US" sz="2600" dirty="0"/>
              <a:t> </a:t>
            </a:r>
            <a:r>
              <a:rPr lang="en-US" altLang="zh-TW" sz="2600" dirty="0"/>
              <a:t>often</a:t>
            </a:r>
            <a:r>
              <a:rPr lang="zh-TW" altLang="en-US" sz="2600" dirty="0"/>
              <a:t> </a:t>
            </a:r>
            <a:r>
              <a:rPr lang="en-US" altLang="zh-TW" sz="2600" dirty="0"/>
              <a:t>used</a:t>
            </a:r>
            <a:r>
              <a:rPr lang="zh-TW" altLang="en-US" sz="2600" dirty="0"/>
              <a:t> </a:t>
            </a:r>
            <a:r>
              <a:rPr lang="en-US" altLang="zh-TW" sz="2600" dirty="0"/>
              <a:t>to</a:t>
            </a:r>
            <a:r>
              <a:rPr lang="zh-TW" altLang="en-US" sz="2600" dirty="0"/>
              <a:t> </a:t>
            </a:r>
            <a:r>
              <a:rPr lang="en-US" altLang="zh-TW" sz="2600" dirty="0"/>
              <a:t>describe</a:t>
            </a:r>
            <a:r>
              <a:rPr lang="zh-TW" altLang="en-US" sz="2600" dirty="0"/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fire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characteristics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/>
              <a:t>(e.g.</a:t>
            </a:r>
            <a:r>
              <a:rPr lang="zh-TW" altLang="en-US" sz="2600" dirty="0"/>
              <a:t> </a:t>
            </a:r>
            <a:r>
              <a:rPr lang="en-US" altLang="zh-TW" sz="2600" dirty="0"/>
              <a:t>flaming</a:t>
            </a:r>
            <a:r>
              <a:rPr lang="zh-TW" altLang="en-US" sz="2600" dirty="0"/>
              <a:t> </a:t>
            </a:r>
            <a:r>
              <a:rPr lang="en-US" altLang="zh-TW" sz="2600" dirty="0"/>
              <a:t>or</a:t>
            </a:r>
            <a:r>
              <a:rPr lang="zh-TW" altLang="en-US" sz="2600" dirty="0"/>
              <a:t> </a:t>
            </a:r>
            <a:r>
              <a:rPr lang="en-US" altLang="zh-TW" sz="2600" dirty="0"/>
              <a:t>smoldering</a:t>
            </a:r>
            <a:r>
              <a:rPr lang="zh-TW" altLang="en-US" sz="2600" dirty="0"/>
              <a:t> </a:t>
            </a:r>
            <a:r>
              <a:rPr lang="en-US" altLang="zh-TW" sz="2600" dirty="0"/>
              <a:t>combustion).</a:t>
            </a:r>
          </a:p>
          <a:p>
            <a:endParaRPr lang="en-US" altLang="zh-TW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E7F82B-E52C-E7E0-B92C-E2953AC6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D22B506-826F-692B-5ACB-8A1EE954230E}"/>
              </a:ext>
            </a:extLst>
          </p:cNvPr>
          <p:cNvSpPr txBox="1">
            <a:spLocks/>
          </p:cNvSpPr>
          <p:nvPr/>
        </p:nvSpPr>
        <p:spPr>
          <a:xfrm>
            <a:off x="419100" y="1748060"/>
            <a:ext cx="8205647" cy="57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Modified combustion efficiency (MCE)</a:t>
            </a:r>
            <a:r>
              <a:rPr lang="en-US" altLang="zh-TW" sz="2600" dirty="0"/>
              <a:t>,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most</a:t>
            </a:r>
            <a:r>
              <a:rPr lang="zh-TW" altLang="en-US" sz="2600" dirty="0"/>
              <a:t> </a:t>
            </a:r>
            <a:r>
              <a:rPr lang="en-US" altLang="zh-TW" sz="2600" dirty="0"/>
              <a:t>common</a:t>
            </a:r>
            <a:r>
              <a:rPr lang="zh-TW" altLang="en-US" sz="2600" dirty="0"/>
              <a:t> </a:t>
            </a:r>
            <a:r>
              <a:rPr lang="en-US" altLang="zh-TW" sz="2600" dirty="0"/>
              <a:t>fire</a:t>
            </a:r>
            <a:r>
              <a:rPr lang="zh-TW" altLang="en-US" sz="2600" dirty="0"/>
              <a:t> </a:t>
            </a:r>
            <a:r>
              <a:rPr lang="en-US" altLang="zh-TW" sz="2600" dirty="0"/>
              <a:t>combustion</a:t>
            </a:r>
            <a:r>
              <a:rPr lang="zh-TW" altLang="en-US" sz="2600" dirty="0"/>
              <a:t> </a:t>
            </a:r>
            <a:r>
              <a:rPr lang="en-US" altLang="zh-TW" sz="2600" dirty="0"/>
              <a:t>efficiency,</a:t>
            </a:r>
            <a:r>
              <a:rPr lang="zh-TW" altLang="en-US" sz="2600" dirty="0"/>
              <a:t> </a:t>
            </a:r>
            <a:r>
              <a:rPr lang="en-US" altLang="zh-TW" sz="2600" dirty="0"/>
              <a:t>is defined as CO</a:t>
            </a:r>
            <a:r>
              <a:rPr lang="en-US" altLang="zh-TW" sz="2600" baseline="-25000" dirty="0"/>
              <a:t>2</a:t>
            </a:r>
            <a:r>
              <a:rPr lang="zh-TW" altLang="en-US" sz="2600" dirty="0"/>
              <a:t> </a:t>
            </a:r>
            <a:r>
              <a:rPr lang="en-US" altLang="zh-TW" sz="2600" dirty="0"/>
              <a:t>fire</a:t>
            </a:r>
            <a:r>
              <a:rPr lang="zh-TW" altLang="en-US" sz="2600" dirty="0"/>
              <a:t> </a:t>
            </a:r>
            <a:r>
              <a:rPr lang="en-US" altLang="zh-TW" sz="2600" dirty="0"/>
              <a:t>emission divided by total</a:t>
            </a:r>
            <a:r>
              <a:rPr lang="zh-TW" altLang="en-US" sz="2600" dirty="0"/>
              <a:t> </a:t>
            </a:r>
            <a:r>
              <a:rPr lang="en-US" altLang="zh-TW" sz="2600" dirty="0"/>
              <a:t>carbon</a:t>
            </a:r>
            <a:r>
              <a:rPr lang="zh-TW" altLang="en-US" sz="2600" dirty="0"/>
              <a:t> </a:t>
            </a:r>
            <a:r>
              <a:rPr lang="en-US" altLang="zh-TW" sz="2600" dirty="0"/>
              <a:t>emission</a:t>
            </a:r>
            <a:r>
              <a:rPr lang="zh-TW" altLang="en-US" sz="2600" dirty="0"/>
              <a:t> </a:t>
            </a:r>
            <a:r>
              <a:rPr lang="en-US" altLang="zh-TW" sz="2600" dirty="0"/>
              <a:t>(</a:t>
            </a:r>
            <a:r>
              <a:rPr lang="en-US" sz="2600" dirty="0" err="1"/>
              <a:t>Yokelson</a:t>
            </a:r>
            <a:r>
              <a:rPr lang="en-US" sz="2600" dirty="0"/>
              <a:t> et al. 1996)</a:t>
            </a:r>
            <a:r>
              <a:rPr lang="en-US" altLang="zh-TW" sz="2600" dirty="0"/>
              <a:t>.</a:t>
            </a:r>
            <a:r>
              <a:rPr lang="zh-TW" altLang="en-US" sz="2600" dirty="0"/>
              <a:t> </a:t>
            </a:r>
            <a:r>
              <a:rPr lang="en-US" altLang="zh-TW" sz="2600" dirty="0"/>
              <a:t>However,</a:t>
            </a:r>
            <a:r>
              <a:rPr lang="zh-TW" altLang="en-US" sz="2600" dirty="0"/>
              <a:t> </a:t>
            </a:r>
            <a:r>
              <a:rPr lang="en-US" altLang="zh-TW" sz="2600" dirty="0"/>
              <a:t>it</a:t>
            </a:r>
            <a:r>
              <a:rPr lang="zh-TW" altLang="en-US" sz="2600" dirty="0"/>
              <a:t> </a:t>
            </a:r>
            <a:r>
              <a:rPr lang="en-US" altLang="zh-TW" sz="2600" dirty="0"/>
              <a:t>is</a:t>
            </a:r>
            <a:r>
              <a:rPr lang="zh-TW" altLang="en-US" sz="2600" dirty="0"/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hard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to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calculate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MCE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using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satellite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retrievals</a:t>
            </a:r>
            <a:r>
              <a:rPr lang="zh-TW" altLang="en-US" sz="2600" dirty="0"/>
              <a:t> </a:t>
            </a:r>
            <a:r>
              <a:rPr lang="en-US" altLang="zh-TW" sz="2600" dirty="0"/>
              <a:t>with</a:t>
            </a:r>
            <a:r>
              <a:rPr lang="zh-TW" altLang="en-US" sz="2600" dirty="0"/>
              <a:t> </a:t>
            </a:r>
            <a:r>
              <a:rPr lang="en-US" altLang="zh-TW" sz="2600" dirty="0"/>
              <a:t>limited</a:t>
            </a:r>
            <a:r>
              <a:rPr lang="zh-TW" altLang="en-US" sz="2600" dirty="0"/>
              <a:t> </a:t>
            </a:r>
            <a:r>
              <a:rPr lang="en-US" altLang="zh-TW" sz="2600" dirty="0"/>
              <a:t>CO</a:t>
            </a:r>
            <a:r>
              <a:rPr lang="en-US" altLang="zh-TW" sz="2600" baseline="-25000" dirty="0"/>
              <a:t>2</a:t>
            </a:r>
            <a:r>
              <a:rPr lang="zh-TW" altLang="en-US" sz="2600" dirty="0"/>
              <a:t> </a:t>
            </a:r>
            <a:r>
              <a:rPr lang="en-US" altLang="zh-TW" sz="2600" dirty="0"/>
              <a:t>measurements.</a:t>
            </a:r>
          </a:p>
          <a:p>
            <a:endParaRPr lang="en-US" sz="1200" dirty="0"/>
          </a:p>
          <a:p>
            <a:r>
              <a:rPr lang="en-US" altLang="zh-TW" sz="2600" b="1" dirty="0"/>
              <a:t>Emission</a:t>
            </a:r>
            <a:r>
              <a:rPr lang="zh-TW" altLang="en-US" sz="2600" b="1" dirty="0"/>
              <a:t> </a:t>
            </a:r>
            <a:r>
              <a:rPr lang="en-US" sz="2600" b="1" dirty="0"/>
              <a:t>ratio (</a:t>
            </a:r>
            <a:r>
              <a:rPr lang="en-US" altLang="zh-TW" sz="2600" b="1" dirty="0"/>
              <a:t>E</a:t>
            </a:r>
            <a:r>
              <a:rPr lang="en-US" sz="2600" b="1" dirty="0"/>
              <a:t>R)</a:t>
            </a:r>
            <a:r>
              <a:rPr lang="zh-TW" altLang="en-US" sz="2600" dirty="0"/>
              <a:t> </a:t>
            </a:r>
            <a:r>
              <a:rPr lang="en-US" altLang="zh-TW" sz="2600" dirty="0"/>
              <a:t>is defined as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/>
              <a:t>ratio</a:t>
            </a:r>
            <a:r>
              <a:rPr lang="zh-TW" altLang="en-US" sz="2600" dirty="0"/>
              <a:t> </a:t>
            </a:r>
            <a:r>
              <a:rPr lang="en-US" altLang="zh-TW" sz="2600" dirty="0"/>
              <a:t>of</a:t>
            </a:r>
            <a:r>
              <a:rPr lang="zh-TW" altLang="en-US" sz="2600" dirty="0"/>
              <a:t> </a:t>
            </a:r>
            <a:r>
              <a:rPr lang="en-US" altLang="zh-TW" sz="2600" dirty="0"/>
              <a:t>NO</a:t>
            </a:r>
            <a:r>
              <a:rPr lang="en-US" altLang="zh-TW" sz="2600" baseline="-25000" dirty="0"/>
              <a:t>2</a:t>
            </a:r>
            <a:r>
              <a:rPr lang="zh-TW" altLang="en-US" sz="2600" dirty="0"/>
              <a:t> </a:t>
            </a:r>
            <a:r>
              <a:rPr lang="en-US" altLang="zh-TW" sz="2600" dirty="0"/>
              <a:t>to</a:t>
            </a:r>
            <a:r>
              <a:rPr lang="zh-TW" altLang="en-US" sz="2600" dirty="0"/>
              <a:t> </a:t>
            </a:r>
            <a:r>
              <a:rPr lang="en-US" altLang="zh-TW" sz="2600" dirty="0"/>
              <a:t>CO fire</a:t>
            </a:r>
            <a:r>
              <a:rPr lang="zh-TW" altLang="en-US" sz="2600" dirty="0"/>
              <a:t> </a:t>
            </a:r>
            <a:r>
              <a:rPr lang="en-US" altLang="zh-TW" sz="2600" dirty="0"/>
              <a:t>emission,</a:t>
            </a:r>
            <a:r>
              <a:rPr lang="zh-TW" altLang="en-US" sz="2600" dirty="0"/>
              <a:t> </a:t>
            </a:r>
            <a:r>
              <a:rPr lang="en-US" altLang="zh-TW" sz="2600" dirty="0"/>
              <a:t>which</a:t>
            </a:r>
            <a:r>
              <a:rPr lang="zh-TW" altLang="en-US" sz="2600" dirty="0"/>
              <a:t> </a:t>
            </a:r>
            <a:r>
              <a:rPr lang="en-US" altLang="zh-TW" sz="2600" dirty="0"/>
              <a:t>is</a:t>
            </a:r>
            <a:r>
              <a:rPr lang="zh-TW" altLang="en-US" sz="2600" dirty="0"/>
              <a:t> </a:t>
            </a:r>
            <a:r>
              <a:rPr lang="en-US" altLang="zh-TW" sz="2600" dirty="0"/>
              <a:t>applicable</a:t>
            </a:r>
            <a:r>
              <a:rPr lang="zh-TW" altLang="en-US" sz="2600" dirty="0"/>
              <a:t> </a:t>
            </a:r>
            <a:r>
              <a:rPr lang="en-US" altLang="zh-TW" sz="2600" dirty="0"/>
              <a:t>for</a:t>
            </a:r>
            <a:r>
              <a:rPr lang="zh-TW" altLang="en-US" sz="2600" dirty="0"/>
              <a:t> </a:t>
            </a:r>
            <a:r>
              <a:rPr lang="en-US" altLang="zh-TW" sz="2600" dirty="0"/>
              <a:t>satellite</a:t>
            </a:r>
            <a:r>
              <a:rPr lang="zh-TW" altLang="en-US" sz="2600" dirty="0"/>
              <a:t> </a:t>
            </a:r>
            <a:r>
              <a:rPr lang="en-US" altLang="zh-TW" sz="2600" dirty="0"/>
              <a:t>retrievals.</a:t>
            </a:r>
            <a:r>
              <a:rPr lang="zh-TW" altLang="en-US" sz="2600" dirty="0"/>
              <a:t> </a:t>
            </a:r>
            <a:endParaRPr lang="en-US" altLang="zh-TW" sz="2600" dirty="0"/>
          </a:p>
          <a:p>
            <a:r>
              <a:rPr lang="en-US" altLang="zh-TW" sz="2600" dirty="0"/>
              <a:t>Recently,</a:t>
            </a:r>
            <a:r>
              <a:rPr lang="zh-TW" altLang="en-US" sz="2600" dirty="0"/>
              <a:t> </a:t>
            </a:r>
            <a:r>
              <a:rPr lang="en-US" altLang="zh-TW" sz="2600" dirty="0"/>
              <a:t>several</a:t>
            </a:r>
            <a:r>
              <a:rPr lang="zh-TW" altLang="en-US" sz="2600" dirty="0"/>
              <a:t> </a:t>
            </a:r>
            <a:r>
              <a:rPr lang="en-US" altLang="zh-TW" sz="2600" dirty="0"/>
              <a:t>studies</a:t>
            </a:r>
            <a:r>
              <a:rPr lang="zh-TW" altLang="en-US" sz="2600" dirty="0"/>
              <a:t> </a:t>
            </a:r>
            <a:r>
              <a:rPr lang="en-US" altLang="zh-TW" sz="2600" dirty="0"/>
              <a:t>used</a:t>
            </a:r>
            <a:r>
              <a:rPr lang="zh-TW" altLang="en-US" sz="2600" dirty="0"/>
              <a:t> </a:t>
            </a:r>
            <a:r>
              <a:rPr lang="en-US" altLang="zh-TW" sz="2600" dirty="0"/>
              <a:t>the</a:t>
            </a:r>
            <a:r>
              <a:rPr lang="zh-TW" altLang="en-US" sz="2600" dirty="0"/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CO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and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NO</a:t>
            </a:r>
            <a:r>
              <a:rPr lang="en-US" altLang="zh-TW" sz="2600" baseline="-25000" dirty="0">
                <a:solidFill>
                  <a:schemeClr val="accent6"/>
                </a:solidFill>
              </a:rPr>
              <a:t>2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total-column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measurements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from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>
                <a:solidFill>
                  <a:schemeClr val="accent6"/>
                </a:solidFill>
              </a:rPr>
              <a:t>TROPOMI</a:t>
            </a:r>
            <a:r>
              <a:rPr lang="zh-TW" altLang="en-US" sz="2600" dirty="0">
                <a:solidFill>
                  <a:schemeClr val="accent6"/>
                </a:solidFill>
              </a:rPr>
              <a:t> </a:t>
            </a:r>
            <a:r>
              <a:rPr lang="en-US" altLang="zh-TW" sz="2600" dirty="0"/>
              <a:t>to</a:t>
            </a:r>
            <a:r>
              <a:rPr lang="zh-TW" altLang="en-US" sz="2600" dirty="0"/>
              <a:t> </a:t>
            </a:r>
            <a:r>
              <a:rPr lang="en-US" altLang="zh-TW" sz="2600" dirty="0"/>
              <a:t>estimate</a:t>
            </a:r>
            <a:r>
              <a:rPr lang="zh-TW" altLang="en-US" sz="2600" dirty="0"/>
              <a:t> </a:t>
            </a:r>
            <a:r>
              <a:rPr lang="en-US" altLang="zh-TW" sz="2600" dirty="0"/>
              <a:t>ER</a:t>
            </a:r>
            <a:r>
              <a:rPr lang="zh-TW" altLang="en-US" sz="2600" dirty="0"/>
              <a:t> </a:t>
            </a:r>
            <a:r>
              <a:rPr lang="en-US" altLang="zh-TW" sz="2600" dirty="0"/>
              <a:t>from</a:t>
            </a:r>
            <a:r>
              <a:rPr lang="zh-TW" altLang="en-US" sz="2600" dirty="0"/>
              <a:t> </a:t>
            </a:r>
            <a:r>
              <a:rPr lang="en-US" altLang="zh-TW" sz="2600" dirty="0"/>
              <a:t>space</a:t>
            </a:r>
            <a:r>
              <a:rPr lang="zh-TW" altLang="en-US" sz="2600" dirty="0"/>
              <a:t> </a:t>
            </a:r>
            <a:r>
              <a:rPr lang="en-US" altLang="zh-TW" sz="2600" dirty="0"/>
              <a:t>(Lama</a:t>
            </a:r>
            <a:r>
              <a:rPr lang="zh-TW" altLang="en-US" sz="2600" dirty="0"/>
              <a:t> </a:t>
            </a:r>
            <a:r>
              <a:rPr lang="en-US" altLang="zh-TW" sz="2600" dirty="0"/>
              <a:t>et</a:t>
            </a:r>
            <a:r>
              <a:rPr lang="zh-TW" altLang="en-US" sz="2600" dirty="0"/>
              <a:t> </a:t>
            </a:r>
            <a:r>
              <a:rPr lang="en-US" altLang="zh-TW" sz="2600" dirty="0"/>
              <a:t>al.</a:t>
            </a:r>
            <a:r>
              <a:rPr lang="zh-TW" altLang="en-US" sz="2600" dirty="0"/>
              <a:t> </a:t>
            </a:r>
            <a:r>
              <a:rPr lang="en-US" altLang="zh-TW" sz="2600" dirty="0"/>
              <a:t>2020;</a:t>
            </a:r>
            <a:r>
              <a:rPr lang="zh-TW" altLang="en-US" sz="2600" dirty="0"/>
              <a:t> </a:t>
            </a:r>
            <a:r>
              <a:rPr lang="en-US" altLang="zh-TW" sz="2600" dirty="0"/>
              <a:t>Van der Velde et al. 2021), showing that ER is able to identify the spatiotemporal variabilities of fire characteristics.</a:t>
            </a:r>
            <a:endParaRPr lang="en-US" sz="26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F084AF0-EFC9-8734-779C-C2912C546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177" y="2014080"/>
            <a:ext cx="3485714" cy="124761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976D92D-9B77-ECC4-6606-CBFBB0837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747" y="4612704"/>
            <a:ext cx="2361905" cy="1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3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A82A-9CD1-8D90-81CC-30D93DD3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462"/>
            <a:ext cx="10515600" cy="820738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7030A0"/>
                </a:solidFill>
              </a:rPr>
              <a:t>Objective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598D3-66C1-D389-4A2E-EC1623D9F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438"/>
            <a:ext cx="10515600" cy="4586287"/>
          </a:xfrm>
        </p:spPr>
        <p:txBody>
          <a:bodyPr>
            <a:normAutofit/>
          </a:bodyPr>
          <a:lstStyle/>
          <a:p>
            <a:r>
              <a:rPr lang="en-US" altLang="zh-TW" sz="2600" dirty="0"/>
              <a:t>T</a:t>
            </a:r>
            <a:r>
              <a:rPr lang="en-US" sz="2600" dirty="0"/>
              <a:t>his study</a:t>
            </a:r>
            <a:r>
              <a:rPr lang="zh-TW" altLang="en-US" sz="2600" dirty="0"/>
              <a:t> </a:t>
            </a:r>
            <a:r>
              <a:rPr lang="en-US" altLang="zh-TW" sz="2600" dirty="0"/>
              <a:t>uses</a:t>
            </a:r>
            <a:r>
              <a:rPr lang="en-US" sz="2600" dirty="0"/>
              <a:t> the total-column CO and NO</a:t>
            </a:r>
            <a:r>
              <a:rPr lang="en-US" sz="2600" baseline="-25000" dirty="0"/>
              <a:t>2</a:t>
            </a:r>
            <a:r>
              <a:rPr lang="en-US" sz="2600" dirty="0"/>
              <a:t> measurements from TROPOMI to quantify the </a:t>
            </a:r>
            <a:r>
              <a:rPr lang="en-US" sz="2600" dirty="0">
                <a:solidFill>
                  <a:schemeClr val="accent6"/>
                </a:solidFill>
              </a:rPr>
              <a:t>daily CO and NO</a:t>
            </a:r>
            <a:r>
              <a:rPr lang="en-US" sz="2600" baseline="-25000" dirty="0">
                <a:solidFill>
                  <a:schemeClr val="accent6"/>
                </a:solidFill>
              </a:rPr>
              <a:t>2</a:t>
            </a:r>
            <a:r>
              <a:rPr lang="en-US" sz="2600" dirty="0">
                <a:solidFill>
                  <a:schemeClr val="accent6"/>
                </a:solidFill>
              </a:rPr>
              <a:t> fire emissions (E</a:t>
            </a:r>
            <a:r>
              <a:rPr lang="en-US" sz="2600" baseline="-25000" dirty="0">
                <a:solidFill>
                  <a:schemeClr val="accent6"/>
                </a:solidFill>
              </a:rPr>
              <a:t>CO</a:t>
            </a:r>
            <a:r>
              <a:rPr lang="en-US" sz="2600" dirty="0">
                <a:solidFill>
                  <a:schemeClr val="accent6"/>
                </a:solidFill>
              </a:rPr>
              <a:t> and E</a:t>
            </a:r>
            <a:r>
              <a:rPr lang="en-US" sz="2600" baseline="-25000" dirty="0">
                <a:solidFill>
                  <a:schemeClr val="accent6"/>
                </a:solidFill>
              </a:rPr>
              <a:t>NO2</a:t>
            </a:r>
            <a:r>
              <a:rPr lang="en-US" sz="2600" dirty="0">
                <a:solidFill>
                  <a:schemeClr val="accent6"/>
                </a:solidFill>
              </a:rPr>
              <a:t>) and emission ratio (ER=E</a:t>
            </a:r>
            <a:r>
              <a:rPr lang="en-US" sz="2600" baseline="-25000" dirty="0">
                <a:solidFill>
                  <a:schemeClr val="accent6"/>
                </a:solidFill>
              </a:rPr>
              <a:t>NO2</a:t>
            </a:r>
            <a:r>
              <a:rPr lang="en-US" sz="2600" dirty="0">
                <a:solidFill>
                  <a:schemeClr val="accent6"/>
                </a:solidFill>
              </a:rPr>
              <a:t>/ E</a:t>
            </a:r>
            <a:r>
              <a:rPr lang="en-US" sz="2600" baseline="-25000" dirty="0">
                <a:solidFill>
                  <a:schemeClr val="accent6"/>
                </a:solidFill>
              </a:rPr>
              <a:t>CO</a:t>
            </a:r>
            <a:r>
              <a:rPr lang="en-US" sz="2600" dirty="0">
                <a:solidFill>
                  <a:schemeClr val="accent6"/>
                </a:solidFill>
              </a:rPr>
              <a:t>) over CONUS in 2020</a:t>
            </a:r>
            <a:r>
              <a:rPr lang="en-US" sz="2600" dirty="0"/>
              <a:t>.</a:t>
            </a:r>
          </a:p>
          <a:p>
            <a:endParaRPr lang="en-US" sz="1200" dirty="0"/>
          </a:p>
          <a:p>
            <a:r>
              <a:rPr lang="en-US" sz="2600" dirty="0"/>
              <a:t>Results are compared with five fire emission inventories</a:t>
            </a:r>
            <a:r>
              <a:rPr lang="en-US" altLang="zh-TW" sz="2600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600" dirty="0"/>
              <a:t>P</a:t>
            </a:r>
            <a:r>
              <a:rPr lang="en-US" sz="2600" dirty="0"/>
              <a:t>reliminary 2020 National Emissions Inventory (NEI) from the United States Environmental Protection Agency (US EPA)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Blended Global Biomass Burning Emissions Product (</a:t>
            </a:r>
            <a:r>
              <a:rPr lang="en-US" sz="2600" dirty="0" err="1"/>
              <a:t>GBBEPx</a:t>
            </a:r>
            <a:r>
              <a:rPr lang="en-US" sz="2600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Fire </a:t>
            </a:r>
            <a:r>
              <a:rPr lang="en-US" sz="2600" dirty="0" err="1"/>
              <a:t>INventory</a:t>
            </a:r>
            <a:r>
              <a:rPr lang="en-US" sz="2600" dirty="0"/>
              <a:t> from NCAR (FINN</a:t>
            </a:r>
            <a:r>
              <a:rPr lang="en-US" altLang="zh-TW" sz="2600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Global Fire Assimilation System (GFAS)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Quick Fire Emissions Dataset (QFED)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AC5E8-FDBA-6C22-0757-BFA183A34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2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91A13-B92E-C646-9046-CACCAAB95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577" y="267045"/>
            <a:ext cx="4426423" cy="6323909"/>
          </a:xfrm>
        </p:spPr>
        <p:txBody>
          <a:bodyPr>
            <a:noAutofit/>
          </a:bodyPr>
          <a:lstStyle/>
          <a:p>
            <a:r>
              <a:rPr lang="en-US" altLang="zh-TW" sz="2600" dirty="0"/>
              <a:t>Year</a:t>
            </a:r>
            <a:r>
              <a:rPr lang="zh-TW" altLang="en-US" sz="2600" dirty="0"/>
              <a:t> </a:t>
            </a:r>
            <a:r>
              <a:rPr lang="en-US" altLang="zh-TW" sz="2600" dirty="0"/>
              <a:t>2020,</a:t>
            </a:r>
            <a:r>
              <a:rPr lang="zh-TW" altLang="en-US" sz="2600" dirty="0"/>
              <a:t> </a:t>
            </a:r>
            <a:r>
              <a:rPr lang="en-US" altLang="zh-TW" sz="2600" dirty="0"/>
              <a:t>CONUS</a:t>
            </a:r>
          </a:p>
          <a:p>
            <a:r>
              <a:rPr lang="en-US" altLang="zh-TW" sz="2600" dirty="0"/>
              <a:t>Data</a:t>
            </a:r>
            <a:r>
              <a:rPr lang="zh-TW" altLang="en-US" sz="2600" dirty="0"/>
              <a:t> </a:t>
            </a:r>
            <a:r>
              <a:rPr lang="en-US" altLang="zh-TW" sz="2600" dirty="0"/>
              <a:t>selection:</a:t>
            </a:r>
          </a:p>
          <a:p>
            <a:pPr lvl="1">
              <a:buFont typeface=".PingFang TC Regular"/>
              <a:buChar char="－"/>
            </a:pPr>
            <a:r>
              <a:rPr lang="en-US" altLang="zh-TW" dirty="0"/>
              <a:t>CO</a:t>
            </a:r>
            <a:r>
              <a:rPr lang="zh-TW" altLang="en-US" dirty="0"/>
              <a:t> </a:t>
            </a:r>
            <a:r>
              <a:rPr lang="en-US" altLang="zh-TW" dirty="0"/>
              <a:t>quality</a:t>
            </a:r>
            <a:r>
              <a:rPr lang="zh-TW" altLang="en-US" dirty="0"/>
              <a:t> </a:t>
            </a:r>
            <a:r>
              <a:rPr lang="en-US" altLang="zh-TW" dirty="0"/>
              <a:t>flag</a:t>
            </a:r>
            <a:r>
              <a:rPr lang="zh-TW" altLang="en-US" dirty="0"/>
              <a:t> </a:t>
            </a:r>
            <a:r>
              <a:rPr lang="en-US" altLang="zh-TW" dirty="0"/>
              <a:t>&gt;</a:t>
            </a:r>
            <a:r>
              <a:rPr lang="zh-TW" altLang="en-US" dirty="0"/>
              <a:t> </a:t>
            </a:r>
            <a:r>
              <a:rPr lang="en-US" altLang="zh-TW" dirty="0"/>
              <a:t>0.7,</a:t>
            </a:r>
            <a:r>
              <a:rPr lang="zh-TW" altLang="en-US" dirty="0"/>
              <a:t> </a:t>
            </a:r>
            <a:r>
              <a:rPr lang="en-US" altLang="zh-TW" dirty="0"/>
              <a:t>NO</a:t>
            </a:r>
            <a:r>
              <a:rPr lang="en-US" altLang="zh-TW" baseline="-25000" dirty="0"/>
              <a:t>2</a:t>
            </a:r>
            <a:r>
              <a:rPr lang="zh-TW" altLang="en-US" dirty="0"/>
              <a:t> </a:t>
            </a:r>
            <a:r>
              <a:rPr lang="en-US" altLang="zh-TW" dirty="0"/>
              <a:t>quality</a:t>
            </a:r>
            <a:r>
              <a:rPr lang="zh-TW" altLang="en-US" dirty="0"/>
              <a:t> </a:t>
            </a:r>
            <a:r>
              <a:rPr lang="en-US" altLang="zh-TW" dirty="0"/>
              <a:t>flag</a:t>
            </a:r>
            <a:r>
              <a:rPr lang="zh-TW" altLang="en-US" dirty="0"/>
              <a:t> </a:t>
            </a:r>
            <a:r>
              <a:rPr lang="en-US" altLang="zh-TW" dirty="0"/>
              <a:t>&gt;</a:t>
            </a:r>
            <a:r>
              <a:rPr lang="zh-TW" altLang="en-US" dirty="0"/>
              <a:t> </a:t>
            </a:r>
            <a:r>
              <a:rPr lang="en-US" altLang="zh-TW" dirty="0"/>
              <a:t>0.75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chemeClr val="accent6"/>
                </a:solidFill>
              </a:rPr>
              <a:t>(clear</a:t>
            </a:r>
            <a:r>
              <a:rPr lang="zh-TW" altLang="en-US" dirty="0">
                <a:solidFill>
                  <a:schemeClr val="accent6"/>
                </a:solidFill>
              </a:rPr>
              <a:t> </a:t>
            </a:r>
            <a:r>
              <a:rPr lang="en-US" altLang="zh-TW" dirty="0">
                <a:solidFill>
                  <a:schemeClr val="accent6"/>
                </a:solidFill>
              </a:rPr>
              <a:t>sky</a:t>
            </a:r>
            <a:r>
              <a:rPr lang="zh-TW" altLang="en-US" dirty="0">
                <a:solidFill>
                  <a:schemeClr val="accent6"/>
                </a:solidFill>
              </a:rPr>
              <a:t> </a:t>
            </a:r>
            <a:r>
              <a:rPr lang="en-US" altLang="zh-TW" dirty="0">
                <a:solidFill>
                  <a:schemeClr val="accent6"/>
                </a:solidFill>
              </a:rPr>
              <a:t>&amp;</a:t>
            </a:r>
            <a:r>
              <a:rPr lang="zh-TW" altLang="en-US" dirty="0">
                <a:solidFill>
                  <a:schemeClr val="accent6"/>
                </a:solidFill>
              </a:rPr>
              <a:t> </a:t>
            </a:r>
            <a:r>
              <a:rPr lang="en-US" altLang="zh-TW" dirty="0">
                <a:solidFill>
                  <a:schemeClr val="accent6"/>
                </a:solidFill>
              </a:rPr>
              <a:t>thin</a:t>
            </a:r>
            <a:r>
              <a:rPr lang="zh-TW" altLang="en-US" dirty="0">
                <a:solidFill>
                  <a:schemeClr val="accent6"/>
                </a:solidFill>
              </a:rPr>
              <a:t> </a:t>
            </a:r>
            <a:r>
              <a:rPr lang="en-US" altLang="zh-TW" dirty="0">
                <a:solidFill>
                  <a:schemeClr val="accent6"/>
                </a:solidFill>
              </a:rPr>
              <a:t>cloud)</a:t>
            </a:r>
          </a:p>
          <a:p>
            <a:pPr lvl="1">
              <a:buFont typeface=".PingFang TC Regular"/>
              <a:buChar char="－"/>
            </a:pPr>
            <a:r>
              <a:rPr lang="en-US" altLang="zh-TW" dirty="0"/>
              <a:t>Measurements</a:t>
            </a:r>
            <a:r>
              <a:rPr lang="zh-TW" altLang="en-US" dirty="0"/>
              <a:t> </a:t>
            </a:r>
            <a:r>
              <a:rPr lang="en-US" altLang="zh-TW" dirty="0"/>
              <a:t>over</a:t>
            </a:r>
            <a:r>
              <a:rPr lang="zh-TW" altLang="en-US" dirty="0"/>
              <a:t> </a:t>
            </a:r>
            <a:r>
              <a:rPr lang="en-US" altLang="zh-TW" dirty="0"/>
              <a:t>snow-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ice-covered</a:t>
            </a:r>
            <a:r>
              <a:rPr lang="zh-TW" altLang="en-US" dirty="0"/>
              <a:t> </a:t>
            </a:r>
            <a:r>
              <a:rPr lang="en-US" altLang="zh-TW" dirty="0"/>
              <a:t>surfaces</a:t>
            </a:r>
            <a:r>
              <a:rPr lang="zh-TW" altLang="en-US" dirty="0"/>
              <a:t> </a:t>
            </a:r>
            <a:r>
              <a:rPr lang="en-US" altLang="zh-TW" dirty="0"/>
              <a:t>are</a:t>
            </a:r>
            <a:r>
              <a:rPr lang="zh-TW" altLang="en-US" dirty="0"/>
              <a:t> </a:t>
            </a:r>
            <a:r>
              <a:rPr lang="en-US" altLang="zh-TW" dirty="0"/>
              <a:t>removed.</a:t>
            </a:r>
          </a:p>
          <a:p>
            <a:pPr lvl="1">
              <a:buFont typeface=".PingFang TC Regular"/>
              <a:buChar char="－"/>
            </a:pPr>
            <a:r>
              <a:rPr lang="en-US" altLang="zh-TW" dirty="0"/>
              <a:t>Only</a:t>
            </a:r>
            <a:r>
              <a:rPr lang="zh-TW" altLang="en-US" dirty="0"/>
              <a:t> </a:t>
            </a:r>
            <a:r>
              <a:rPr lang="en-US" altLang="zh-TW" dirty="0"/>
              <a:t>fire points with </a:t>
            </a:r>
            <a:r>
              <a:rPr lang="en-US" altLang="zh-TW" dirty="0">
                <a:solidFill>
                  <a:schemeClr val="accent6"/>
                </a:solidFill>
              </a:rPr>
              <a:t>FRP</a:t>
            </a:r>
            <a:r>
              <a:rPr lang="zh-TW" altLang="en-US" dirty="0">
                <a:solidFill>
                  <a:schemeClr val="accent6"/>
                </a:solidFill>
              </a:rPr>
              <a:t> </a:t>
            </a:r>
            <a:r>
              <a:rPr lang="en-US" altLang="zh-TW" dirty="0">
                <a:solidFill>
                  <a:schemeClr val="accent6"/>
                </a:solidFill>
              </a:rPr>
              <a:t>exceeding 95 percentiles</a:t>
            </a:r>
            <a:r>
              <a:rPr lang="zh-TW" altLang="en-US" dirty="0">
                <a:solidFill>
                  <a:schemeClr val="accent6"/>
                </a:solidFill>
              </a:rPr>
              <a:t> </a:t>
            </a:r>
            <a:r>
              <a:rPr lang="en-US" altLang="zh-TW" dirty="0">
                <a:solidFill>
                  <a:schemeClr val="accent6"/>
                </a:solidFill>
              </a:rPr>
              <a:t>(~65MW)</a:t>
            </a:r>
            <a:r>
              <a:rPr lang="zh-TW" altLang="en-US" dirty="0">
                <a:solidFill>
                  <a:schemeClr val="accent6"/>
                </a:solidFill>
              </a:rPr>
              <a:t> </a:t>
            </a:r>
            <a:r>
              <a:rPr lang="en-US" altLang="zh-TW" dirty="0"/>
              <a:t>are</a:t>
            </a:r>
            <a:r>
              <a:rPr lang="zh-TW" altLang="en-US" dirty="0"/>
              <a:t> </a:t>
            </a:r>
            <a:r>
              <a:rPr lang="en-US" altLang="zh-TW" dirty="0"/>
              <a:t>analyzed.</a:t>
            </a:r>
          </a:p>
          <a:p>
            <a:r>
              <a:rPr lang="en-US" altLang="zh-TW" sz="2600" dirty="0"/>
              <a:t>Inventory NOx/NO emissions, except for FINN, are converted into NO</a:t>
            </a:r>
            <a:r>
              <a:rPr lang="en-US" altLang="zh-TW" sz="2600" baseline="-25000" dirty="0"/>
              <a:t>2</a:t>
            </a:r>
            <a:r>
              <a:rPr lang="en-US" altLang="zh-TW" sz="2600" dirty="0"/>
              <a:t> emissions by using a ratio of NO:NO</a:t>
            </a:r>
            <a:r>
              <a:rPr lang="en-US" altLang="zh-TW" sz="2600" baseline="-25000" dirty="0"/>
              <a:t>2</a:t>
            </a:r>
            <a:r>
              <a:rPr lang="en-US" altLang="zh-TW" sz="2600" dirty="0"/>
              <a:t> of 85:15</a:t>
            </a:r>
            <a:r>
              <a:rPr lang="zh-TW" altLang="en-US" sz="2600" dirty="0"/>
              <a:t> </a:t>
            </a:r>
            <a:r>
              <a:rPr lang="en-US" altLang="zh-TW" sz="2600" dirty="0"/>
              <a:t>(</a:t>
            </a:r>
            <a:r>
              <a:rPr lang="en-US" sz="2600" dirty="0" err="1"/>
              <a:t>Lobert</a:t>
            </a:r>
            <a:r>
              <a:rPr lang="zh-TW" altLang="en-US" sz="2600" dirty="0"/>
              <a:t> </a:t>
            </a:r>
            <a:r>
              <a:rPr lang="en-US" altLang="zh-TW" sz="2600" dirty="0"/>
              <a:t>and</a:t>
            </a:r>
            <a:r>
              <a:rPr lang="en-US" sz="2600" dirty="0"/>
              <a:t> </a:t>
            </a:r>
            <a:r>
              <a:rPr lang="en-US" sz="2600" dirty="0" err="1"/>
              <a:t>Warnatz</a:t>
            </a:r>
            <a:r>
              <a:rPr lang="en-US" altLang="zh-TW" sz="2600" dirty="0"/>
              <a:t>,</a:t>
            </a:r>
            <a:r>
              <a:rPr lang="en-US" sz="2600" dirty="0"/>
              <a:t> </a:t>
            </a:r>
            <a:r>
              <a:rPr lang="en-US" altLang="zh-TW" sz="2600" dirty="0"/>
              <a:t>1993).</a:t>
            </a:r>
          </a:p>
          <a:p>
            <a:endParaRPr lang="en-US" altLang="zh-TW" sz="2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5DA2DC-91C1-62AC-5D12-A7BBC616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87" y="395299"/>
            <a:ext cx="10515600" cy="773270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7030A0"/>
                </a:solidFill>
              </a:rPr>
              <a:t>Datasets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FBF103-98E4-533B-02D7-954FFA1E4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670851"/>
              </p:ext>
            </p:extLst>
          </p:nvPr>
        </p:nvGraphicFramePr>
        <p:xfrm>
          <a:off x="279887" y="1394781"/>
          <a:ext cx="7485690" cy="477682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194840">
                  <a:extLst>
                    <a:ext uri="{9D8B030D-6E8A-4147-A177-3AD203B41FA5}">
                      <a16:colId xmlns:a16="http://schemas.microsoft.com/office/drawing/2014/main" val="2525030874"/>
                    </a:ext>
                  </a:extLst>
                </a:gridCol>
                <a:gridCol w="982723">
                  <a:extLst>
                    <a:ext uri="{9D8B030D-6E8A-4147-A177-3AD203B41FA5}">
                      <a16:colId xmlns:a16="http://schemas.microsoft.com/office/drawing/2014/main" val="499314168"/>
                    </a:ext>
                  </a:extLst>
                </a:gridCol>
                <a:gridCol w="3520270">
                  <a:extLst>
                    <a:ext uri="{9D8B030D-6E8A-4147-A177-3AD203B41FA5}">
                      <a16:colId xmlns:a16="http://schemas.microsoft.com/office/drawing/2014/main" val="832953326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526722881"/>
                    </a:ext>
                  </a:extLst>
                </a:gridCol>
              </a:tblGrid>
              <a:tr h="199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Dataset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Version/Level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Variable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Spatial Resolution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763683"/>
                  </a:ext>
                </a:extLst>
              </a:tr>
              <a:tr h="685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TROPOMI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V2/L2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T</a:t>
                      </a:r>
                      <a:r>
                        <a:rPr lang="en-US" sz="2000" u="none" strike="noStrike" dirty="0">
                          <a:effectLst/>
                        </a:rPr>
                        <a:t>otal-column CO density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5.5 km x 7 km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812692508"/>
                  </a:ext>
                </a:extLst>
              </a:tr>
              <a:tr h="199488"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u="none" strike="noStrike" dirty="0">
                          <a:effectLst/>
                        </a:rPr>
                        <a:t>T</a:t>
                      </a:r>
                      <a:r>
                        <a:rPr lang="en-US" sz="2000" u="none" strike="noStrike" dirty="0">
                          <a:effectLst/>
                        </a:rPr>
                        <a:t>otal-column NO2 density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5.5 km x 3.5 km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2281017547"/>
                  </a:ext>
                </a:extLst>
              </a:tr>
              <a:tr h="199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EPA NEI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Preliminary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CO emission, NOx emission, Fire location, Fire description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83824568"/>
                  </a:ext>
                </a:extLst>
              </a:tr>
              <a:tr h="4862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GBBEPx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V3.1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CO emission, NOx emission, Fire radiative power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0.1 degree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3587280240"/>
                  </a:ext>
                </a:extLst>
              </a:tr>
              <a:tr h="480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FINN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V2.5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CO emission, NO2 emission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0.1 degree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3742333086"/>
                  </a:ext>
                </a:extLst>
              </a:tr>
              <a:tr h="4426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GFAS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V1.2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CO emission, NOx emission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0.1 degree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2845246411"/>
                  </a:ext>
                </a:extLst>
              </a:tr>
              <a:tr h="498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QFED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V2.5/L3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CO emission, NO emission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0.1 degree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1387745813"/>
                  </a:ext>
                </a:extLst>
              </a:tr>
              <a:tr h="498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HRRR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V3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Horizontal winds (U, V)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3 km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1" marR="9351" marT="9351" marB="0" anchor="ctr"/>
                </a:tc>
                <a:extLst>
                  <a:ext uri="{0D108BD9-81ED-4DB2-BD59-A6C34878D82A}">
                    <a16:rowId xmlns:a16="http://schemas.microsoft.com/office/drawing/2014/main" val="233013078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282B4-F031-62D5-B66B-652F385E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366A82-4D3B-494E-A893-F771F7415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98" y="38607"/>
            <a:ext cx="10515600" cy="773270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>
                <a:solidFill>
                  <a:srgbClr val="7030A0"/>
                </a:solidFill>
              </a:rPr>
              <a:t>TROPOMI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emission/ER</a:t>
            </a:r>
            <a:r>
              <a:rPr lang="zh-TW" altLang="en-US" sz="4000" b="1" dirty="0">
                <a:solidFill>
                  <a:srgbClr val="7030A0"/>
                </a:solidFill>
              </a:rPr>
              <a:t> </a:t>
            </a:r>
            <a:r>
              <a:rPr lang="en-US" altLang="zh-TW" sz="4000" b="1" dirty="0">
                <a:solidFill>
                  <a:srgbClr val="7030A0"/>
                </a:solidFill>
              </a:rPr>
              <a:t>estimation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9FD17-BF4B-8402-4D57-449175C62B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0314" y="3621701"/>
            <a:ext cx="6101686" cy="3661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51C749-F8B0-E7A8-E71A-100F61E3C6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3621701"/>
            <a:ext cx="6101685" cy="366101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F7704-87C8-A241-96D1-E6A20BA6C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6" y="745585"/>
            <a:ext cx="11682484" cy="3759276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annual</a:t>
            </a:r>
            <a:r>
              <a:rPr lang="zh-TW" altLang="en-US" sz="2400" dirty="0"/>
              <a:t> </a:t>
            </a:r>
            <a:r>
              <a:rPr lang="en-US" altLang="zh-TW" sz="2400" dirty="0"/>
              <a:t>medians of CO and NO</a:t>
            </a:r>
            <a:r>
              <a:rPr lang="en-US" altLang="zh-TW" sz="2400" baseline="-25000" dirty="0"/>
              <a:t>2</a:t>
            </a:r>
            <a:r>
              <a:rPr lang="zh-TW" altLang="en-US" sz="2400" dirty="0"/>
              <a:t> </a:t>
            </a:r>
            <a:r>
              <a:rPr lang="en-US" altLang="zh-TW" sz="2400" dirty="0"/>
              <a:t>measurements on</a:t>
            </a:r>
            <a:r>
              <a:rPr lang="zh-TW" altLang="en-US" sz="2400" dirty="0"/>
              <a:t> </a:t>
            </a:r>
            <a:r>
              <a:rPr lang="en-US" altLang="zh-TW" sz="2400" dirty="0"/>
              <a:t>no-fire</a:t>
            </a:r>
            <a:r>
              <a:rPr lang="zh-TW" altLang="en-US" sz="2400" dirty="0"/>
              <a:t> </a:t>
            </a:r>
            <a:r>
              <a:rPr lang="en-US" altLang="zh-TW" sz="2400" dirty="0"/>
              <a:t>days</a:t>
            </a:r>
            <a:r>
              <a:rPr lang="zh-TW" altLang="en-US" sz="2400" dirty="0"/>
              <a:t> </a:t>
            </a:r>
            <a:r>
              <a:rPr lang="en-US" altLang="zh-TW" sz="2400" dirty="0"/>
              <a:t>are</a:t>
            </a:r>
            <a:r>
              <a:rPr lang="zh-TW" altLang="en-US" sz="2400" dirty="0"/>
              <a:t> </a:t>
            </a:r>
            <a:r>
              <a:rPr lang="en-US" altLang="zh-TW" sz="2400" dirty="0"/>
              <a:t>subtracted</a:t>
            </a:r>
            <a:r>
              <a:rPr lang="zh-TW" altLang="en-US" sz="2400" dirty="0"/>
              <a:t> </a:t>
            </a:r>
            <a:r>
              <a:rPr lang="en-US" altLang="zh-TW" sz="2400" dirty="0"/>
              <a:t>from</a:t>
            </a:r>
            <a:r>
              <a:rPr lang="zh-TW" altLang="en-US" sz="2400" dirty="0"/>
              <a:t> </a:t>
            </a:r>
            <a:r>
              <a:rPr lang="en-US" altLang="zh-TW" sz="2400" dirty="0"/>
              <a:t>total</a:t>
            </a:r>
            <a:r>
              <a:rPr lang="zh-TW" altLang="en-US" sz="2400" dirty="0"/>
              <a:t> </a:t>
            </a:r>
            <a:r>
              <a:rPr lang="en-US" altLang="zh-TW" sz="2400" dirty="0"/>
              <a:t>column</a:t>
            </a:r>
            <a:r>
              <a:rPr lang="zh-TW" altLang="en-US" sz="2400" dirty="0"/>
              <a:t> </a:t>
            </a:r>
            <a:r>
              <a:rPr lang="en-US" altLang="zh-TW" sz="2400" dirty="0"/>
              <a:t>measurements</a:t>
            </a:r>
            <a:r>
              <a:rPr lang="zh-TW" altLang="en-US" sz="2400" dirty="0"/>
              <a:t> </a:t>
            </a:r>
            <a:r>
              <a:rPr lang="en-US" altLang="zh-TW" sz="2400" dirty="0"/>
              <a:t>to</a:t>
            </a:r>
            <a:r>
              <a:rPr lang="zh-TW" altLang="en-US" sz="2400" dirty="0"/>
              <a:t> </a:t>
            </a:r>
            <a:r>
              <a:rPr lang="en-US" altLang="zh-TW" sz="2400" dirty="0">
                <a:solidFill>
                  <a:schemeClr val="accent6"/>
                </a:solidFill>
              </a:rPr>
              <a:t>remove</a:t>
            </a:r>
            <a:r>
              <a:rPr lang="zh-TW" altLang="en-US" sz="2400" dirty="0">
                <a:solidFill>
                  <a:schemeClr val="accent6"/>
                </a:solidFill>
              </a:rPr>
              <a:t> </a:t>
            </a:r>
            <a:r>
              <a:rPr lang="en-US" altLang="zh-TW" sz="2400" dirty="0">
                <a:solidFill>
                  <a:schemeClr val="accent6"/>
                </a:solidFill>
              </a:rPr>
              <a:t>the</a:t>
            </a:r>
            <a:r>
              <a:rPr lang="zh-TW" altLang="en-US" sz="2400" dirty="0">
                <a:solidFill>
                  <a:schemeClr val="accent6"/>
                </a:solidFill>
              </a:rPr>
              <a:t> </a:t>
            </a:r>
            <a:r>
              <a:rPr lang="en-US" altLang="zh-TW" sz="2400" dirty="0">
                <a:solidFill>
                  <a:schemeClr val="accent6"/>
                </a:solidFill>
              </a:rPr>
              <a:t>influence</a:t>
            </a:r>
            <a:r>
              <a:rPr lang="zh-TW" altLang="en-US" sz="2400" dirty="0">
                <a:solidFill>
                  <a:schemeClr val="accent6"/>
                </a:solidFill>
              </a:rPr>
              <a:t> </a:t>
            </a:r>
            <a:r>
              <a:rPr lang="en-US" altLang="zh-TW" sz="2400" dirty="0">
                <a:solidFill>
                  <a:schemeClr val="accent6"/>
                </a:solidFill>
              </a:rPr>
              <a:t>of</a:t>
            </a:r>
            <a:r>
              <a:rPr lang="zh-TW" altLang="en-US" sz="2400" dirty="0">
                <a:solidFill>
                  <a:schemeClr val="accent6"/>
                </a:solidFill>
              </a:rPr>
              <a:t> </a:t>
            </a:r>
            <a:r>
              <a:rPr lang="en-US" altLang="zh-TW" sz="2400" dirty="0">
                <a:solidFill>
                  <a:schemeClr val="accent6"/>
                </a:solidFill>
              </a:rPr>
              <a:t>local</a:t>
            </a:r>
            <a:r>
              <a:rPr lang="zh-TW" altLang="en-US" sz="2400" dirty="0">
                <a:solidFill>
                  <a:schemeClr val="accent6"/>
                </a:solidFill>
              </a:rPr>
              <a:t> </a:t>
            </a:r>
            <a:r>
              <a:rPr lang="en-US" altLang="zh-TW" sz="2400" dirty="0">
                <a:solidFill>
                  <a:schemeClr val="accent6"/>
                </a:solidFill>
              </a:rPr>
              <a:t>sources</a:t>
            </a:r>
            <a:r>
              <a:rPr lang="zh-TW" altLang="en-US" sz="2400" dirty="0">
                <a:solidFill>
                  <a:schemeClr val="accent6"/>
                </a:solidFill>
              </a:rPr>
              <a:t> </a:t>
            </a:r>
            <a:r>
              <a:rPr lang="en-US" altLang="zh-TW" sz="2400" dirty="0">
                <a:solidFill>
                  <a:schemeClr val="accent6"/>
                </a:solidFill>
              </a:rPr>
              <a:t>other</a:t>
            </a:r>
            <a:r>
              <a:rPr lang="zh-TW" altLang="en-US" sz="2400" dirty="0">
                <a:solidFill>
                  <a:schemeClr val="accent6"/>
                </a:solidFill>
              </a:rPr>
              <a:t> </a:t>
            </a:r>
            <a:r>
              <a:rPr lang="en-US" altLang="zh-TW" sz="2400" dirty="0">
                <a:solidFill>
                  <a:schemeClr val="accent6"/>
                </a:solidFill>
              </a:rPr>
              <a:t>than</a:t>
            </a:r>
            <a:r>
              <a:rPr lang="zh-TW" altLang="en-US" sz="2400" dirty="0">
                <a:solidFill>
                  <a:schemeClr val="accent6"/>
                </a:solidFill>
              </a:rPr>
              <a:t> </a:t>
            </a:r>
            <a:r>
              <a:rPr lang="en-US" altLang="zh-TW" sz="2400" dirty="0">
                <a:solidFill>
                  <a:schemeClr val="accent6"/>
                </a:solidFill>
              </a:rPr>
              <a:t>fires</a:t>
            </a:r>
            <a:r>
              <a:rPr lang="en-US" altLang="zh-TW" sz="2400" dirty="0"/>
              <a:t>.</a:t>
            </a:r>
          </a:p>
          <a:p>
            <a:r>
              <a:rPr lang="en-US" altLang="zh-TW" sz="2400" dirty="0"/>
              <a:t>For</a:t>
            </a:r>
            <a:r>
              <a:rPr lang="zh-TW" altLang="en-US" sz="2400" dirty="0"/>
              <a:t> </a:t>
            </a:r>
            <a:r>
              <a:rPr lang="en-US" altLang="zh-TW" sz="2400" dirty="0"/>
              <a:t>CO,</a:t>
            </a:r>
            <a:r>
              <a:rPr lang="zh-TW" altLang="en-US" sz="2400" dirty="0"/>
              <a:t> </a:t>
            </a:r>
            <a:r>
              <a:rPr lang="en-US" altLang="zh-TW" sz="2400" dirty="0"/>
              <a:t>a</a:t>
            </a:r>
            <a:r>
              <a:rPr lang="zh-TW" altLang="en-US" sz="2400" dirty="0"/>
              <a:t> </a:t>
            </a:r>
            <a:r>
              <a:rPr lang="en-US" altLang="zh-TW" sz="2400" dirty="0"/>
              <a:t>5</a:t>
            </a:r>
            <a:r>
              <a:rPr lang="zh-TW" altLang="en-US" sz="2400" dirty="0"/>
              <a:t> </a:t>
            </a:r>
            <a:r>
              <a:rPr lang="en-US" altLang="zh-TW" sz="2400" dirty="0"/>
              <a:t>x</a:t>
            </a:r>
            <a:r>
              <a:rPr lang="zh-TW" altLang="en-US" sz="2400" dirty="0"/>
              <a:t> </a:t>
            </a:r>
            <a:r>
              <a:rPr lang="en-US" altLang="zh-TW" sz="2400" dirty="0"/>
              <a:t>5</a:t>
            </a:r>
            <a:r>
              <a:rPr lang="zh-TW" altLang="en-US" sz="2400" dirty="0"/>
              <a:t> </a:t>
            </a:r>
            <a:r>
              <a:rPr lang="en-US" altLang="zh-TW" sz="2400" dirty="0"/>
              <a:t>degree</a:t>
            </a:r>
            <a:r>
              <a:rPr lang="zh-TW" altLang="en-US" sz="2400" dirty="0"/>
              <a:t> </a:t>
            </a:r>
            <a:r>
              <a:rPr lang="en-US" altLang="zh-TW" sz="2400" dirty="0"/>
              <a:t>fire</a:t>
            </a:r>
            <a:r>
              <a:rPr lang="zh-TW" altLang="en-US" sz="2400" dirty="0"/>
              <a:t> </a:t>
            </a:r>
            <a:r>
              <a:rPr lang="en-US" altLang="zh-TW" sz="2400" dirty="0"/>
              <a:t>box</a:t>
            </a:r>
            <a:r>
              <a:rPr lang="zh-TW" altLang="en-US" sz="2400" dirty="0"/>
              <a:t> </a:t>
            </a:r>
            <a:r>
              <a:rPr lang="en-US" altLang="zh-TW" sz="2400" dirty="0"/>
              <a:t>with</a:t>
            </a:r>
            <a:r>
              <a:rPr lang="zh-TW" altLang="en-US" sz="2400" dirty="0"/>
              <a:t> </a:t>
            </a:r>
            <a:r>
              <a:rPr lang="en-US" altLang="zh-TW" sz="2400" dirty="0"/>
              <a:t>fire</a:t>
            </a:r>
            <a:r>
              <a:rPr lang="zh-TW" altLang="en-US" sz="2400" dirty="0"/>
              <a:t> </a:t>
            </a:r>
            <a:r>
              <a:rPr lang="en-US" altLang="zh-TW" sz="2400" dirty="0"/>
              <a:t>point</a:t>
            </a:r>
            <a:r>
              <a:rPr lang="zh-TW" altLang="en-US" sz="2400" dirty="0"/>
              <a:t> </a:t>
            </a:r>
            <a:r>
              <a:rPr lang="en-US" altLang="zh-TW" sz="2400" dirty="0"/>
              <a:t>as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center</a:t>
            </a:r>
            <a:r>
              <a:rPr lang="zh-TW" altLang="en-US" sz="2400" dirty="0"/>
              <a:t> </a:t>
            </a:r>
            <a:r>
              <a:rPr lang="en-US" altLang="zh-TW" sz="2400" dirty="0"/>
              <a:t>and</a:t>
            </a:r>
            <a:r>
              <a:rPr lang="zh-TW" altLang="en-US" sz="2400" dirty="0"/>
              <a:t> </a:t>
            </a:r>
            <a:r>
              <a:rPr lang="en-US" altLang="zh-TW" sz="2400" dirty="0"/>
              <a:t>a</a:t>
            </a:r>
            <a:r>
              <a:rPr lang="zh-TW" altLang="en-US" sz="2400" dirty="0"/>
              <a:t> </a:t>
            </a:r>
            <a:r>
              <a:rPr lang="en-US" altLang="zh-TW" sz="2400" dirty="0"/>
              <a:t>3</a:t>
            </a:r>
            <a:r>
              <a:rPr lang="zh-TW" altLang="en-US" sz="2400" dirty="0"/>
              <a:t> </a:t>
            </a:r>
            <a:r>
              <a:rPr lang="en-US" altLang="zh-TW" sz="2400" dirty="0"/>
              <a:t>x</a:t>
            </a:r>
            <a:r>
              <a:rPr lang="zh-TW" altLang="en-US" sz="2400" dirty="0"/>
              <a:t> </a:t>
            </a:r>
            <a:r>
              <a:rPr lang="en-US" altLang="zh-TW" sz="2400" dirty="0"/>
              <a:t>3</a:t>
            </a:r>
            <a:r>
              <a:rPr lang="zh-TW" altLang="en-US" sz="2400" dirty="0"/>
              <a:t> </a:t>
            </a:r>
            <a:r>
              <a:rPr lang="en-US" altLang="zh-TW" sz="2400" dirty="0"/>
              <a:t>degree</a:t>
            </a:r>
            <a:r>
              <a:rPr lang="zh-TW" altLang="en-US" sz="2400" dirty="0"/>
              <a:t> </a:t>
            </a:r>
            <a:r>
              <a:rPr lang="en-US" altLang="zh-TW" sz="2400" dirty="0"/>
              <a:t>upwind</a:t>
            </a:r>
            <a:r>
              <a:rPr lang="zh-TW" altLang="en-US" sz="2400" dirty="0"/>
              <a:t> </a:t>
            </a:r>
            <a:r>
              <a:rPr lang="en-US" altLang="zh-TW" sz="2400" dirty="0"/>
              <a:t>box</a:t>
            </a:r>
            <a:r>
              <a:rPr lang="zh-TW" altLang="en-US" sz="2400" dirty="0"/>
              <a:t> </a:t>
            </a:r>
            <a:r>
              <a:rPr lang="en-US" altLang="zh-TW" sz="2400" dirty="0"/>
              <a:t>are</a:t>
            </a:r>
            <a:r>
              <a:rPr lang="zh-TW" altLang="en-US" sz="2400" dirty="0"/>
              <a:t> </a:t>
            </a:r>
            <a:r>
              <a:rPr lang="en-US" altLang="zh-TW" sz="2400" dirty="0"/>
              <a:t>selected.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upwind</a:t>
            </a:r>
            <a:r>
              <a:rPr lang="zh-TW" altLang="en-US" sz="2400" dirty="0"/>
              <a:t> </a:t>
            </a:r>
            <a:r>
              <a:rPr lang="en-US" altLang="zh-TW" sz="2400" dirty="0"/>
              <a:t>area</a:t>
            </a:r>
            <a:r>
              <a:rPr lang="zh-TW" altLang="en-US" sz="2400" dirty="0"/>
              <a:t> </a:t>
            </a:r>
            <a:r>
              <a:rPr lang="en-US" altLang="zh-TW" sz="2400" dirty="0"/>
              <a:t>is</a:t>
            </a:r>
            <a:r>
              <a:rPr lang="zh-TW" altLang="en-US" sz="2400" dirty="0"/>
              <a:t> </a:t>
            </a:r>
            <a:r>
              <a:rPr lang="en-US" altLang="zh-TW" sz="2400" dirty="0"/>
              <a:t>determined</a:t>
            </a:r>
            <a:r>
              <a:rPr lang="zh-TW" altLang="en-US" sz="2400" dirty="0"/>
              <a:t> </a:t>
            </a:r>
            <a:r>
              <a:rPr lang="en-US" altLang="zh-TW" sz="2400" dirty="0"/>
              <a:t>based</a:t>
            </a:r>
            <a:r>
              <a:rPr lang="zh-TW" altLang="en-US" sz="2400" dirty="0"/>
              <a:t> </a:t>
            </a:r>
            <a:r>
              <a:rPr lang="en-US" altLang="zh-TW" sz="2400" dirty="0"/>
              <a:t>on</a:t>
            </a:r>
            <a:r>
              <a:rPr lang="zh-TW" altLang="en-US" sz="2400" dirty="0"/>
              <a:t> </a:t>
            </a:r>
            <a:r>
              <a:rPr lang="en-US" altLang="zh-TW" sz="2400" dirty="0"/>
              <a:t>skirt</a:t>
            </a:r>
            <a:r>
              <a:rPr lang="zh-TW" altLang="en-US" sz="2400" dirty="0"/>
              <a:t> </a:t>
            </a:r>
            <a:r>
              <a:rPr lang="en-US" altLang="zh-TW" sz="2400" dirty="0"/>
              <a:t>distance</a:t>
            </a:r>
            <a:r>
              <a:rPr lang="zh-TW" altLang="en-US" sz="2400" dirty="0"/>
              <a:t> </a:t>
            </a:r>
            <a:r>
              <a:rPr lang="en-US" altLang="zh-TW" sz="2400" dirty="0"/>
              <a:t>(5</a:t>
            </a:r>
            <a:r>
              <a:rPr lang="zh-TW" altLang="en-US" sz="2400" dirty="0"/>
              <a:t> </a:t>
            </a:r>
            <a:r>
              <a:rPr lang="en-US" altLang="zh-TW" sz="2400" dirty="0"/>
              <a:t>+</a:t>
            </a:r>
            <a:r>
              <a:rPr lang="zh-TW" altLang="en-US" sz="2400" dirty="0"/>
              <a:t> </a:t>
            </a:r>
            <a:r>
              <a:rPr lang="en-US" altLang="zh-TW" sz="2400" dirty="0"/>
              <a:t>3</a:t>
            </a:r>
            <a:r>
              <a:rPr lang="zh-TW" altLang="en-US" sz="2400" dirty="0"/>
              <a:t> </a:t>
            </a:r>
            <a:r>
              <a:rPr lang="en-US" altLang="zh-TW" sz="2400" dirty="0"/>
              <a:t>degree)</a:t>
            </a:r>
            <a:r>
              <a:rPr lang="zh-TW" altLang="en-US" sz="2400" dirty="0"/>
              <a:t> </a:t>
            </a:r>
            <a:r>
              <a:rPr lang="en-US" altLang="zh-TW" sz="2400" dirty="0"/>
              <a:t>and</a:t>
            </a:r>
            <a:r>
              <a:rPr lang="zh-TW" altLang="en-US" sz="2400" dirty="0"/>
              <a:t> </a:t>
            </a:r>
            <a:r>
              <a:rPr lang="en-US" altLang="zh-TW" sz="2400" dirty="0"/>
              <a:t>column-average</a:t>
            </a:r>
            <a:r>
              <a:rPr lang="zh-TW" altLang="en-US" sz="2400" dirty="0"/>
              <a:t> </a:t>
            </a:r>
            <a:r>
              <a:rPr lang="en-US" altLang="zh-TW" sz="2400" dirty="0"/>
              <a:t>winds</a:t>
            </a:r>
            <a:r>
              <a:rPr lang="zh-TW" altLang="en-US" sz="2400" dirty="0"/>
              <a:t> </a:t>
            </a:r>
            <a:r>
              <a:rPr lang="en-US" altLang="zh-TW" sz="2400" dirty="0"/>
              <a:t>within</a:t>
            </a:r>
            <a:r>
              <a:rPr lang="zh-TW" altLang="en-US" sz="2400" dirty="0"/>
              <a:t> </a:t>
            </a:r>
            <a:r>
              <a:rPr lang="en-US" altLang="zh-TW" sz="2400" dirty="0"/>
              <a:t>7000</a:t>
            </a:r>
            <a:r>
              <a:rPr lang="zh-TW" altLang="en-US" sz="2400" dirty="0"/>
              <a:t> </a:t>
            </a:r>
            <a:r>
              <a:rPr lang="en-US" altLang="zh-TW" sz="2400" dirty="0"/>
              <a:t>m</a:t>
            </a:r>
            <a:r>
              <a:rPr lang="zh-TW" altLang="en-US" sz="2400" dirty="0"/>
              <a:t> </a:t>
            </a:r>
            <a:r>
              <a:rPr lang="en-US" altLang="zh-TW" sz="2400" dirty="0"/>
              <a:t>from</a:t>
            </a:r>
            <a:r>
              <a:rPr lang="zh-TW" altLang="en-US" sz="2400" dirty="0"/>
              <a:t> </a:t>
            </a:r>
            <a:r>
              <a:rPr lang="en-US" altLang="zh-TW" sz="2400" dirty="0"/>
              <a:t>HRRR.</a:t>
            </a:r>
            <a:r>
              <a:rPr lang="zh-TW" altLang="en-US" sz="2400" dirty="0"/>
              <a:t> </a:t>
            </a:r>
            <a:endParaRPr lang="en-US" altLang="zh-TW" sz="2400" dirty="0"/>
          </a:p>
          <a:p>
            <a:r>
              <a:rPr lang="en-US" altLang="zh-TW" sz="2400" dirty="0"/>
              <a:t>S</a:t>
            </a:r>
            <a:r>
              <a:rPr lang="en-US" sz="2400" dirty="0"/>
              <a:t>ince NO</a:t>
            </a:r>
            <a:r>
              <a:rPr lang="en-US" sz="2400" baseline="-25000" dirty="0"/>
              <a:t>2</a:t>
            </a:r>
            <a:r>
              <a:rPr lang="en-US" sz="2400" dirty="0"/>
              <a:t> has relatively short lifetime (3 – 10 h) and is less affected by atmospheric transport, a 3 x 3 degree fire box is used while the size of upwind box and skirt distance are the same as CO. </a:t>
            </a:r>
          </a:p>
          <a:p>
            <a:r>
              <a:rPr lang="en-US" sz="2400" dirty="0"/>
              <a:t>For each fire </a:t>
            </a:r>
            <a:r>
              <a:rPr lang="en-US" altLang="zh-TW" sz="2400" dirty="0"/>
              <a:t>point</a:t>
            </a:r>
            <a:r>
              <a:rPr lang="en-US" sz="2400" dirty="0"/>
              <a:t>, </a:t>
            </a:r>
            <a:r>
              <a:rPr lang="en-US" altLang="zh-TW" sz="2400" dirty="0"/>
              <a:t>fire-affected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en-US" altLang="zh-TW" sz="2400" dirty="0" err="1"/>
              <a:t>X</a:t>
            </a:r>
            <a:r>
              <a:rPr lang="en-US" altLang="zh-TW" sz="2400" baseline="-25000" dirty="0" err="1"/>
              <a:t>fire</a:t>
            </a:r>
            <a:r>
              <a:rPr lang="en-US" altLang="zh-TW" sz="2400" dirty="0"/>
              <a:t>)</a:t>
            </a:r>
            <a:r>
              <a:rPr lang="zh-TW" altLang="en-US" sz="2400" dirty="0"/>
              <a:t> </a:t>
            </a:r>
            <a:r>
              <a:rPr lang="en-US" altLang="zh-TW" sz="2400" dirty="0"/>
              <a:t>and</a:t>
            </a:r>
            <a:r>
              <a:rPr lang="zh-TW" altLang="en-US" sz="2400" dirty="0"/>
              <a:t> </a:t>
            </a:r>
            <a:r>
              <a:rPr lang="en-US" altLang="zh-TW" sz="2400" dirty="0"/>
              <a:t>background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en-US" altLang="zh-TW" sz="2400" dirty="0" err="1"/>
              <a:t>X</a:t>
            </a:r>
            <a:r>
              <a:rPr lang="en-US" altLang="zh-TW" sz="2400" baseline="-25000" dirty="0" err="1"/>
              <a:t>background</a:t>
            </a:r>
            <a:r>
              <a:rPr lang="en-US" altLang="zh-TW" sz="2400" dirty="0"/>
              <a:t>) column</a:t>
            </a:r>
            <a:r>
              <a:rPr lang="zh-TW" altLang="en-US" sz="2400" dirty="0"/>
              <a:t> </a:t>
            </a:r>
            <a:r>
              <a:rPr lang="en-US" altLang="zh-TW" sz="2400" dirty="0"/>
              <a:t>densities</a:t>
            </a:r>
            <a:r>
              <a:rPr lang="zh-TW" altLang="en-US" sz="2400" dirty="0"/>
              <a:t> </a:t>
            </a:r>
            <a:r>
              <a:rPr lang="en-US" altLang="zh-TW" sz="2400" dirty="0"/>
              <a:t>are</a:t>
            </a:r>
            <a:r>
              <a:rPr lang="en-US" sz="2400" dirty="0"/>
              <a:t> defined as the </a:t>
            </a:r>
            <a:r>
              <a:rPr lang="en-US" sz="2400" dirty="0">
                <a:solidFill>
                  <a:schemeClr val="accent6"/>
                </a:solidFill>
              </a:rPr>
              <a:t>average</a:t>
            </a:r>
            <a:r>
              <a:rPr lang="en-US" altLang="zh-TW" sz="2400" dirty="0">
                <a:solidFill>
                  <a:schemeClr val="accent6"/>
                </a:solidFill>
              </a:rPr>
              <a:t>s</a:t>
            </a:r>
            <a:r>
              <a:rPr lang="en-US" sz="2400" dirty="0">
                <a:solidFill>
                  <a:schemeClr val="accent6"/>
                </a:solidFill>
              </a:rPr>
              <a:t> of </a:t>
            </a:r>
            <a:r>
              <a:rPr lang="en-US" altLang="zh-TW" sz="2400" dirty="0">
                <a:solidFill>
                  <a:schemeClr val="accent6"/>
                </a:solidFill>
              </a:rPr>
              <a:t>fire</a:t>
            </a:r>
            <a:r>
              <a:rPr lang="zh-TW" altLang="en-US" sz="2400" dirty="0">
                <a:solidFill>
                  <a:schemeClr val="accent6"/>
                </a:solidFill>
              </a:rPr>
              <a:t> </a:t>
            </a:r>
            <a:r>
              <a:rPr lang="en-US" altLang="zh-TW" sz="2400" dirty="0">
                <a:solidFill>
                  <a:schemeClr val="accent6"/>
                </a:solidFill>
              </a:rPr>
              <a:t>box</a:t>
            </a:r>
            <a:r>
              <a:rPr lang="zh-TW" altLang="en-US" sz="2400" dirty="0">
                <a:solidFill>
                  <a:schemeClr val="accent6"/>
                </a:solidFill>
              </a:rPr>
              <a:t> </a:t>
            </a:r>
            <a:r>
              <a:rPr lang="en-US" altLang="zh-TW" sz="2400" dirty="0">
                <a:solidFill>
                  <a:schemeClr val="accent6"/>
                </a:solidFill>
              </a:rPr>
              <a:t>and</a:t>
            </a:r>
            <a:r>
              <a:rPr lang="zh-TW" altLang="en-US" sz="2400" dirty="0">
                <a:solidFill>
                  <a:schemeClr val="accent6"/>
                </a:solidFill>
              </a:rPr>
              <a:t> </a:t>
            </a:r>
            <a:r>
              <a:rPr lang="en-US" altLang="zh-TW" sz="2400" dirty="0">
                <a:solidFill>
                  <a:schemeClr val="accent6"/>
                </a:solidFill>
              </a:rPr>
              <a:t>upwind</a:t>
            </a:r>
            <a:r>
              <a:rPr lang="zh-TW" altLang="en-US" sz="2400" dirty="0">
                <a:solidFill>
                  <a:schemeClr val="accent6"/>
                </a:solidFill>
              </a:rPr>
              <a:t> </a:t>
            </a:r>
            <a:r>
              <a:rPr lang="en-US" altLang="zh-TW" sz="2400" dirty="0">
                <a:solidFill>
                  <a:schemeClr val="accent6"/>
                </a:solidFill>
              </a:rPr>
              <a:t>box</a:t>
            </a:r>
            <a:r>
              <a:rPr lang="en-US" altLang="zh-TW" sz="2400" dirty="0"/>
              <a:t>,</a:t>
            </a:r>
            <a:r>
              <a:rPr lang="zh-TW" altLang="en-US" sz="2400" dirty="0"/>
              <a:t> </a:t>
            </a:r>
            <a:r>
              <a:rPr lang="en-US" altLang="zh-TW" sz="2400" dirty="0"/>
              <a:t>respectively.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04AC721-1F03-7B7D-372D-BDA8B676001C}"/>
              </a:ext>
            </a:extLst>
          </p:cNvPr>
          <p:cNvSpPr txBox="1"/>
          <p:nvPr/>
        </p:nvSpPr>
        <p:spPr>
          <a:xfrm>
            <a:off x="4698824" y="5912360"/>
            <a:ext cx="49218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</a:rPr>
              <a:t>CO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C8B7A8-AF5F-DCE3-5F26-B14FFA9512BE}"/>
              </a:ext>
            </a:extLst>
          </p:cNvPr>
          <p:cNvSpPr txBox="1"/>
          <p:nvPr/>
        </p:nvSpPr>
        <p:spPr>
          <a:xfrm>
            <a:off x="10625788" y="5912360"/>
            <a:ext cx="65594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</a:rPr>
              <a:t>NO2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43DA7AE-1C8B-A780-37F3-038129BF9C02}"/>
              </a:ext>
            </a:extLst>
          </p:cNvPr>
          <p:cNvSpPr txBox="1"/>
          <p:nvPr/>
        </p:nvSpPr>
        <p:spPr>
          <a:xfrm>
            <a:off x="1167100" y="5141547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FF00FF"/>
                </a:solidFill>
              </a:rPr>
              <a:t>Fire box</a:t>
            </a:r>
            <a:endParaRPr lang="zh-TW" altLang="en-US" sz="2000" b="1" dirty="0">
              <a:solidFill>
                <a:srgbClr val="FF00FF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D1028DD-B3B0-5EC8-77C0-6915472A86A7}"/>
              </a:ext>
            </a:extLst>
          </p:cNvPr>
          <p:cNvSpPr txBox="1"/>
          <p:nvPr/>
        </p:nvSpPr>
        <p:spPr>
          <a:xfrm>
            <a:off x="6173833" y="5339267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FF00FF"/>
                </a:solidFill>
              </a:rPr>
              <a:t>Fire box</a:t>
            </a:r>
            <a:endParaRPr lang="zh-TW" altLang="en-US" sz="2000" b="1" dirty="0">
              <a:solidFill>
                <a:srgbClr val="FF00FF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6356945-E739-9406-C977-9FD863A4CEB4}"/>
              </a:ext>
            </a:extLst>
          </p:cNvPr>
          <p:cNvSpPr txBox="1"/>
          <p:nvPr/>
        </p:nvSpPr>
        <p:spPr>
          <a:xfrm>
            <a:off x="1464618" y="4524971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92D050"/>
                </a:solidFill>
              </a:rPr>
              <a:t>Upwind box</a:t>
            </a:r>
            <a:endParaRPr lang="zh-TW" altLang="en-US" sz="2000" b="1" dirty="0">
              <a:solidFill>
                <a:srgbClr val="92D05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EB16C52-BC11-88B7-B85C-F3B361138D93}"/>
              </a:ext>
            </a:extLst>
          </p:cNvPr>
          <p:cNvSpPr txBox="1"/>
          <p:nvPr/>
        </p:nvSpPr>
        <p:spPr>
          <a:xfrm>
            <a:off x="7631805" y="4831729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92D050"/>
                </a:solidFill>
              </a:rPr>
              <a:t>Upwind box</a:t>
            </a:r>
            <a:endParaRPr lang="zh-TW" altLang="en-US" sz="2000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32BF7-CDCE-A936-811B-8CB0196F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B4C9-1704-0F43-B0D0-BE2EA6A880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1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3758</Words>
  <Application>Microsoft Office PowerPoint</Application>
  <PresentationFormat>寬螢幕</PresentationFormat>
  <Paragraphs>323</Paragraphs>
  <Slides>27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2" baseType="lpstr">
      <vt:lpstr>.PingFang TC Regular</vt:lpstr>
      <vt:lpstr>Arial</vt:lpstr>
      <vt:lpstr>Calibri</vt:lpstr>
      <vt:lpstr>Calibri Light</vt:lpstr>
      <vt:lpstr>Office Theme</vt:lpstr>
      <vt:lpstr>Estimations of CO and NO2 emissions and the fire combustion efficiency for fire activities over CONUS using TROPOspheric Monitoring Instrument (TROPOMI) measurements</vt:lpstr>
      <vt:lpstr>PowerPoint 簡報</vt:lpstr>
      <vt:lpstr>Outline</vt:lpstr>
      <vt:lpstr>Fire activities in the US</vt:lpstr>
      <vt:lpstr>Fire emission estimation</vt:lpstr>
      <vt:lpstr>Fire combustion efficiency</vt:lpstr>
      <vt:lpstr>Objective</vt:lpstr>
      <vt:lpstr>Datasets</vt:lpstr>
      <vt:lpstr>TROPOMI emission/ER estimation</vt:lpstr>
      <vt:lpstr>TROPOMI emission/ER estimation</vt:lpstr>
      <vt:lpstr>Contributions of each factors</vt:lpstr>
      <vt:lpstr>TROPOMI – Inventory comparison</vt:lpstr>
      <vt:lpstr>TROPOMI – Inventory comparison: ECO, ENO2</vt:lpstr>
      <vt:lpstr>TROPOMI – Inventory comparison: 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Conclusions</vt:lpstr>
      <vt:lpstr>References</vt:lpstr>
      <vt:lpstr>Acknowledgements</vt:lpstr>
      <vt:lpstr>Backup slides</vt:lpstr>
      <vt:lpstr>ER calculation:  Local sampling method (Van der Velde et al. 2021)</vt:lpstr>
      <vt:lpstr>ER calculation: Upwind background (Lama et al. 2020)</vt:lpstr>
      <vt:lpstr>ER calculation: Upwind background (Lama et al. 2020)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Wei-Ting Hung</cp:lastModifiedBy>
  <cp:revision>311</cp:revision>
  <dcterms:created xsi:type="dcterms:W3CDTF">2022-05-09T18:04:21Z</dcterms:created>
  <dcterms:modified xsi:type="dcterms:W3CDTF">2022-06-15T18:37:31Z</dcterms:modified>
</cp:coreProperties>
</file>