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0" r:id="rId1"/>
  </p:sldMasterIdLst>
  <p:notesMasterIdLst>
    <p:notesMasterId r:id="rId16"/>
  </p:notesMasterIdLst>
  <p:sldIdLst>
    <p:sldId id="256" r:id="rId2"/>
    <p:sldId id="257" r:id="rId3"/>
    <p:sldId id="273" r:id="rId4"/>
    <p:sldId id="258" r:id="rId5"/>
    <p:sldId id="259" r:id="rId6"/>
    <p:sldId id="260" r:id="rId7"/>
    <p:sldId id="272" r:id="rId8"/>
    <p:sldId id="261" r:id="rId9"/>
    <p:sldId id="265" r:id="rId10"/>
    <p:sldId id="262" r:id="rId11"/>
    <p:sldId id="274" r:id="rId12"/>
    <p:sldId id="275" r:id="rId13"/>
    <p:sldId id="276"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36C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D09F46-71EC-44A9-A9BA-A0E3EE9AE16E}" type="datetimeFigureOut">
              <a:rPr lang="en-GB" smtClean="0"/>
              <a:pPr/>
              <a:t>03/04/2022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A901DD-EA63-406F-98B4-CCB06245DC4E}"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A901DD-EA63-406F-98B4-CCB06245DC4E}" type="slidenum">
              <a:rPr lang="en-GB" smtClean="0"/>
              <a:pPr/>
              <a:t>2</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502D25-435B-43A3-BA07-D2B4942DE167}" type="datetime1">
              <a:rPr lang="en-US" smtClean="0"/>
              <a:pPr/>
              <a:t>2022-04-03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1FD5D-2B05-4516-89AC-957A9AAD035F}" type="datetime1">
              <a:rPr lang="en-US" smtClean="0"/>
              <a:pPr/>
              <a:t>2022-04-03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3323C-BE21-431B-89DB-B59398F6D7AD}" type="datetime1">
              <a:rPr lang="en-US" smtClean="0"/>
              <a:pPr/>
              <a:t>2022-04-03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7D4B26-72D2-4E33-9196-F98A771A6587}" type="datetime1">
              <a:rPr lang="en-US" smtClean="0"/>
              <a:pPr/>
              <a:t>2022-04-03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A5A12-FC8F-4D20-9E2B-167E8F409487}" type="datetime1">
              <a:rPr lang="en-US" smtClean="0"/>
              <a:pPr/>
              <a:t>2022-04-03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2A113E-35D8-42CE-B278-58C2508C38B6}" type="datetime1">
              <a:rPr lang="en-US" smtClean="0"/>
              <a:pPr/>
              <a:t>2022-04-03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17DC3-40A5-4365-8DF9-547ABEFEA649}" type="datetime1">
              <a:rPr lang="en-US" smtClean="0"/>
              <a:pPr/>
              <a:t>2022-04-03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98F440-DE57-4D38-A4CD-E2959B09F0E6}" type="datetime1">
              <a:rPr lang="en-US" smtClean="0"/>
              <a:pPr/>
              <a:t>2022-04-03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F039B-D6C4-402B-9BA5-95C9A764686C}" type="datetime1">
              <a:rPr lang="en-US" smtClean="0"/>
              <a:pPr/>
              <a:t>2022-04-03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373C1-3CD8-4A3A-96B4-9D5777453076}" type="datetime1">
              <a:rPr lang="en-US" smtClean="0"/>
              <a:pPr/>
              <a:t>2022-04-03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BCC23-BC61-4A37-AC9C-0F0D664120D3}" type="datetime1">
              <a:rPr lang="en-US" smtClean="0"/>
              <a:pPr/>
              <a:t>2022-04-03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2555D6-289B-4D8B-952C-8849C2583213}" type="slidenum">
              <a:rPr lang="en-GB" smtClean="0"/>
              <a:pPr/>
              <a:t>‹#›</a:t>
            </a:fld>
            <a:endParaRPr lang="en-GB" dirty="0"/>
          </a:p>
        </p:txBody>
      </p:sp>
    </p:spTree>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B6BB4-3366-41B6-93B8-7D00E9121234}" type="datetime1">
              <a:rPr lang="en-US" smtClean="0"/>
              <a:pPr/>
              <a:t>2022-04-03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555D6-289B-4D8B-952C-8849C258321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med">
    <p:wipe dir="d"/>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40768"/>
            <a:ext cx="7851648" cy="2579712"/>
          </a:xfrm>
        </p:spPr>
        <p:txBody>
          <a:bodyPr>
            <a:noAutofit/>
          </a:bodyPr>
          <a:lstStyle/>
          <a:p>
            <a:pPr algn="ctr"/>
            <a:r>
              <a:rPr lang="en-GB" sz="4800" b="1" dirty="0" smtClean="0">
                <a:latin typeface="Times new roman"/>
              </a:rPr>
              <a:t>Projecting the Potential Evapotranspiration of Egypt using a high resolution regional climate model (RegCM4)</a:t>
            </a:r>
            <a:endParaRPr lang="en-GB" sz="4800" b="1" dirty="0">
              <a:latin typeface="Times new roman"/>
            </a:endParaRPr>
          </a:p>
        </p:txBody>
      </p:sp>
      <p:sp>
        <p:nvSpPr>
          <p:cNvPr id="4" name="Slide Number Placeholder 3"/>
          <p:cNvSpPr>
            <a:spLocks noGrp="1"/>
          </p:cNvSpPr>
          <p:nvPr>
            <p:ph type="sldNum" sz="quarter" idx="12"/>
          </p:nvPr>
        </p:nvSpPr>
        <p:spPr/>
        <p:txBody>
          <a:bodyPr/>
          <a:lstStyle/>
          <a:p>
            <a:fld id="{782555D6-289B-4D8B-952C-8849C2583213}" type="slidenum">
              <a:rPr lang="en-GB" smtClean="0"/>
              <a:pPr/>
              <a:t>1</a:t>
            </a:fld>
            <a:endParaRPr lang="en-GB" dirty="0"/>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2555D6-289B-4D8B-952C-8849C2583213}" type="slidenum">
              <a:rPr lang="en-GB" smtClean="0"/>
              <a:pPr/>
              <a:t>10</a:t>
            </a:fld>
            <a:endParaRPr lang="en-GB" dirty="0"/>
          </a:p>
        </p:txBody>
      </p:sp>
      <p:pic>
        <p:nvPicPr>
          <p:cNvPr id="3074" name="Picture 2"/>
          <p:cNvPicPr>
            <a:picLocks noChangeAspect="1" noChangeArrowheads="1"/>
          </p:cNvPicPr>
          <p:nvPr/>
        </p:nvPicPr>
        <p:blipFill>
          <a:blip r:embed="rId2" cstate="print">
            <a:lum bright="-10000" contrast="20000"/>
          </a:blip>
          <a:srcRect/>
          <a:stretch>
            <a:fillRect/>
          </a:stretch>
        </p:blipFill>
        <p:spPr bwMode="auto">
          <a:xfrm>
            <a:off x="251520" y="188640"/>
            <a:ext cx="8640960" cy="4865567"/>
          </a:xfrm>
          <a:prstGeom prst="rect">
            <a:avLst/>
          </a:prstGeom>
          <a:noFill/>
          <a:ln w="9525">
            <a:noFill/>
            <a:miter lim="800000"/>
            <a:headEnd/>
            <a:tailEnd/>
          </a:ln>
        </p:spPr>
      </p:pic>
      <p:sp>
        <p:nvSpPr>
          <p:cNvPr id="5" name="Rectangle 4"/>
          <p:cNvSpPr/>
          <p:nvPr/>
        </p:nvSpPr>
        <p:spPr>
          <a:xfrm>
            <a:off x="395536" y="5301208"/>
            <a:ext cx="8496944" cy="923330"/>
          </a:xfrm>
          <a:prstGeom prst="rect">
            <a:avLst/>
          </a:prstGeom>
        </p:spPr>
        <p:txBody>
          <a:bodyPr wrap="square">
            <a:spAutoFit/>
          </a:bodyPr>
          <a:lstStyle/>
          <a:p>
            <a:pPr algn="just"/>
            <a:r>
              <a:rPr lang="en-US" b="1" dirty="0" smtClean="0">
                <a:latin typeface="Times New Roman" pitchFamily="18" charset="0"/>
                <a:cs typeface="Times New Roman" pitchFamily="18" charset="0"/>
              </a:rPr>
              <a:t>Average evapotranspiration (mm / day) over Egypt during 1986-2005 (RF) (a) and potential change during the period 2021-2040 (b), the period 2041-2060 (c), the period 2061-2080 (d), period 2081-2100 (e) according to the RCP4.5 scenario </a:t>
            </a:r>
            <a:endParaRPr lang="en-US" b="1"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2555D6-289B-4D8B-952C-8849C2583213}" type="slidenum">
              <a:rPr lang="en-GB" smtClean="0"/>
              <a:pPr/>
              <a:t>11</a:t>
            </a:fld>
            <a:endParaRPr lang="en-GB" dirty="0"/>
          </a:p>
        </p:txBody>
      </p:sp>
      <p:pic>
        <p:nvPicPr>
          <p:cNvPr id="4098" name="Picture 2"/>
          <p:cNvPicPr>
            <a:picLocks noChangeAspect="1" noChangeArrowheads="1"/>
          </p:cNvPicPr>
          <p:nvPr/>
        </p:nvPicPr>
        <p:blipFill>
          <a:blip r:embed="rId2" cstate="print">
            <a:lum bright="-10000" contrast="20000"/>
          </a:blip>
          <a:srcRect/>
          <a:stretch>
            <a:fillRect/>
          </a:stretch>
        </p:blipFill>
        <p:spPr bwMode="auto">
          <a:xfrm>
            <a:off x="251520" y="404664"/>
            <a:ext cx="8640960" cy="5112568"/>
          </a:xfrm>
          <a:prstGeom prst="rect">
            <a:avLst/>
          </a:prstGeom>
          <a:noFill/>
          <a:ln w="9525">
            <a:noFill/>
            <a:miter lim="800000"/>
            <a:headEnd/>
            <a:tailEnd/>
          </a:ln>
        </p:spPr>
      </p:pic>
      <p:sp>
        <p:nvSpPr>
          <p:cNvPr id="4" name="Rectangle 3"/>
          <p:cNvSpPr/>
          <p:nvPr/>
        </p:nvSpPr>
        <p:spPr>
          <a:xfrm>
            <a:off x="323528" y="5517232"/>
            <a:ext cx="8568952" cy="923330"/>
          </a:xfrm>
          <a:prstGeom prst="rect">
            <a:avLst/>
          </a:prstGeom>
        </p:spPr>
        <p:txBody>
          <a:bodyPr wrap="square">
            <a:spAutoFit/>
          </a:bodyPr>
          <a:lstStyle/>
          <a:p>
            <a:pPr algn="just"/>
            <a:r>
              <a:rPr lang="en-US" b="1" dirty="0" smtClean="0">
                <a:latin typeface="Times New Roman" pitchFamily="18" charset="0"/>
                <a:cs typeface="Times New Roman" pitchFamily="18" charset="0"/>
              </a:rPr>
              <a:t>Average evapotranspiration (mm / day) over Egypt during 1986-2005 (RF) (a) and potential change during the period 2021-2040 (b), the period 2041-2060 (c), the period 2061-2080 (d), period 2081-2100 (e) according to the RCP8.5 scenario </a:t>
            </a:r>
            <a:endParaRPr lang="en-US" b="1"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2555D6-289B-4D8B-952C-8849C2583213}" type="slidenum">
              <a:rPr lang="en-GB" smtClean="0"/>
              <a:pPr/>
              <a:t>12</a:t>
            </a:fld>
            <a:endParaRPr lang="en-GB" dirty="0"/>
          </a:p>
        </p:txBody>
      </p:sp>
      <p:pic>
        <p:nvPicPr>
          <p:cNvPr id="5122" name="Picture 2"/>
          <p:cNvPicPr>
            <a:picLocks noChangeAspect="1" noChangeArrowheads="1"/>
          </p:cNvPicPr>
          <p:nvPr/>
        </p:nvPicPr>
        <p:blipFill>
          <a:blip r:embed="rId2" cstate="print">
            <a:lum bright="-10000" contrast="20000"/>
          </a:blip>
          <a:srcRect/>
          <a:stretch>
            <a:fillRect/>
          </a:stretch>
        </p:blipFill>
        <p:spPr bwMode="auto">
          <a:xfrm>
            <a:off x="251520" y="188640"/>
            <a:ext cx="8712968" cy="5688632"/>
          </a:xfrm>
          <a:prstGeom prst="rect">
            <a:avLst/>
          </a:prstGeom>
          <a:noFill/>
          <a:ln w="9525">
            <a:noFill/>
            <a:miter lim="800000"/>
            <a:headEnd/>
            <a:tailEnd/>
          </a:ln>
        </p:spPr>
      </p:pic>
      <p:sp>
        <p:nvSpPr>
          <p:cNvPr id="4" name="Rectangle 3"/>
          <p:cNvSpPr/>
          <p:nvPr/>
        </p:nvSpPr>
        <p:spPr>
          <a:xfrm>
            <a:off x="251520" y="5805264"/>
            <a:ext cx="8461448" cy="646331"/>
          </a:xfrm>
          <a:prstGeom prst="rect">
            <a:avLst/>
          </a:prstGeom>
        </p:spPr>
        <p:txBody>
          <a:bodyPr wrap="square">
            <a:spAutoFit/>
          </a:bodyPr>
          <a:lstStyle/>
          <a:p>
            <a:pPr algn="just"/>
            <a:r>
              <a:rPr lang="en-US" sz="1200" b="1" dirty="0" smtClean="0">
                <a:latin typeface="Times New Roman" pitchFamily="18" charset="0"/>
                <a:cs typeface="Times New Roman" pitchFamily="18" charset="0"/>
              </a:rPr>
              <a:t>Monthly times series of Potential Evapotranspiration (PET; in mm/day) of by the RegCM4 in the historical period (1981-2005) of the twelve locations in comparison with the CRU product (in red), before applying the linear regression model (RegCM; in blue) and after applying the linear regression model (RegCMnew; in green) </a:t>
            </a:r>
            <a:endParaRPr lang="en-US" sz="1200" b="1"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2555D6-289B-4D8B-952C-8849C2583213}" type="slidenum">
              <a:rPr lang="en-GB" smtClean="0"/>
              <a:pPr/>
              <a:t>13</a:t>
            </a:fld>
            <a:endParaRPr lang="en-GB" dirty="0"/>
          </a:p>
        </p:txBody>
      </p:sp>
      <p:pic>
        <p:nvPicPr>
          <p:cNvPr id="6146" name="Picture 2"/>
          <p:cNvPicPr>
            <a:picLocks noChangeAspect="1" noChangeArrowheads="1"/>
          </p:cNvPicPr>
          <p:nvPr/>
        </p:nvPicPr>
        <p:blipFill>
          <a:blip r:embed="rId2" cstate="print">
            <a:lum bright="-10000" contrast="20000"/>
          </a:blip>
          <a:srcRect/>
          <a:stretch>
            <a:fillRect/>
          </a:stretch>
        </p:blipFill>
        <p:spPr bwMode="auto">
          <a:xfrm>
            <a:off x="251520" y="188640"/>
            <a:ext cx="8712968" cy="5832648"/>
          </a:xfrm>
          <a:prstGeom prst="rect">
            <a:avLst/>
          </a:prstGeom>
          <a:noFill/>
          <a:ln w="9525">
            <a:noFill/>
            <a:miter lim="800000"/>
            <a:headEnd/>
            <a:tailEnd/>
          </a:ln>
        </p:spPr>
      </p:pic>
      <p:sp>
        <p:nvSpPr>
          <p:cNvPr id="4" name="Rectangle 3"/>
          <p:cNvSpPr/>
          <p:nvPr/>
        </p:nvSpPr>
        <p:spPr>
          <a:xfrm>
            <a:off x="467544" y="6021288"/>
            <a:ext cx="8496944" cy="461665"/>
          </a:xfrm>
          <a:prstGeom prst="rect">
            <a:avLst/>
          </a:prstGeom>
        </p:spPr>
        <p:txBody>
          <a:bodyPr wrap="square">
            <a:spAutoFit/>
          </a:bodyPr>
          <a:lstStyle/>
          <a:p>
            <a:pPr algn="just"/>
            <a:r>
              <a:rPr lang="en-US" sz="1200" b="1" dirty="0" smtClean="0">
                <a:latin typeface="Times New Roman" pitchFamily="18" charset="0"/>
                <a:cs typeface="Times New Roman" pitchFamily="18" charset="0"/>
              </a:rPr>
              <a:t>Future corrected PET changes (in %) under the two future scenarios (RCP45; in blue) and (RCP85; in red) for the twelve locations </a:t>
            </a:r>
            <a:endParaRPr lang="en-US" sz="1200" b="1"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2555D6-289B-4D8B-952C-8849C2583213}" type="slidenum">
              <a:rPr lang="en-GB" smtClean="0"/>
              <a:pPr/>
              <a:t>14</a:t>
            </a:fld>
            <a:endParaRPr lang="en-GB" dirty="0"/>
          </a:p>
        </p:txBody>
      </p:sp>
      <p:sp>
        <p:nvSpPr>
          <p:cNvPr id="3" name="Rectangle 2"/>
          <p:cNvSpPr/>
          <p:nvPr/>
        </p:nvSpPr>
        <p:spPr>
          <a:xfrm>
            <a:off x="352164" y="2967335"/>
            <a:ext cx="843968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any questions???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latin typeface="Times new roman"/>
              </a:rPr>
              <a:t>Motivation</a:t>
            </a:r>
            <a:endParaRPr lang="en-GB" sz="3600" b="1" dirty="0">
              <a:latin typeface="Times new roman"/>
            </a:endParaRPr>
          </a:p>
        </p:txBody>
      </p:sp>
      <p:sp>
        <p:nvSpPr>
          <p:cNvPr id="3" name="Content Placeholder 2"/>
          <p:cNvSpPr>
            <a:spLocks noGrp="1"/>
          </p:cNvSpPr>
          <p:nvPr>
            <p:ph idx="1"/>
          </p:nvPr>
        </p:nvSpPr>
        <p:spPr>
          <a:xfrm>
            <a:off x="457200" y="1196752"/>
            <a:ext cx="8229600" cy="4929411"/>
          </a:xfrm>
        </p:spPr>
        <p:txBody>
          <a:bodyPr>
            <a:noAutofit/>
          </a:bodyPr>
          <a:lstStyle/>
          <a:p>
            <a:pPr algn="just"/>
            <a:endParaRPr lang="en-GB" sz="2400" dirty="0" smtClean="0">
              <a:latin typeface="Times new roman"/>
            </a:endParaRPr>
          </a:p>
          <a:p>
            <a:pPr algn="just"/>
            <a:r>
              <a:rPr lang="en-GB" sz="2200" dirty="0" smtClean="0">
                <a:latin typeface="Times new roman"/>
              </a:rPr>
              <a:t>Calculating potential Evapotranspiration (PET) is important especially for long term of water management on a regional scale.</a:t>
            </a:r>
          </a:p>
          <a:p>
            <a:pPr algn="just"/>
            <a:r>
              <a:rPr lang="en-GB" sz="2200" dirty="0" smtClean="0">
                <a:latin typeface="Times new roman"/>
              </a:rPr>
              <a:t>Penman-Monteith (PM) is the best method to calculate PET as recommended by Food and Agriculture Association (FAO). However it requires a large number of meteorological input (not available for a long time), also uncertainty of the meteorological input can amplify the error of the calculated PET.</a:t>
            </a:r>
          </a:p>
          <a:p>
            <a:pPr algn="just"/>
            <a:r>
              <a:rPr lang="en-GB" sz="2200" dirty="0" smtClean="0">
                <a:latin typeface="Times new roman"/>
              </a:rPr>
              <a:t>So there an urgent </a:t>
            </a:r>
            <a:r>
              <a:rPr lang="en-GB" sz="2200" smtClean="0">
                <a:latin typeface="Times new roman"/>
              </a:rPr>
              <a:t>need for the PET </a:t>
            </a:r>
            <a:r>
              <a:rPr lang="en-GB" sz="2200" dirty="0" smtClean="0">
                <a:latin typeface="Times new roman"/>
              </a:rPr>
              <a:t>to be calculated using a simple empirical method. Hargreaves-Samani (HS) was selected because it is recommended by the FAO as the best alternative method after the PM and it only requires global incident solar radiation and mean air temperature (available from the regional climate model; RegCM4).</a:t>
            </a:r>
          </a:p>
        </p:txBody>
      </p:sp>
      <p:sp>
        <p:nvSpPr>
          <p:cNvPr id="5" name="Slide Number Placeholder 4"/>
          <p:cNvSpPr>
            <a:spLocks noGrp="1"/>
          </p:cNvSpPr>
          <p:nvPr>
            <p:ph type="sldNum" sz="quarter" idx="12"/>
          </p:nvPr>
        </p:nvSpPr>
        <p:spPr/>
        <p:txBody>
          <a:bodyPr/>
          <a:lstStyle/>
          <a:p>
            <a:fld id="{782555D6-289B-4D8B-952C-8849C2583213}" type="slidenum">
              <a:rPr lang="en-GB" smtClean="0"/>
              <a:pPr/>
              <a:t>2</a:t>
            </a:fld>
            <a:endParaRPr lang="en-GB" dirty="0"/>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305800" cy="1143000"/>
          </a:xfrm>
        </p:spPr>
        <p:txBody>
          <a:bodyPr>
            <a:normAutofit/>
          </a:bodyPr>
          <a:lstStyle/>
          <a:p>
            <a:r>
              <a:rPr lang="en-US" sz="3600" b="1" dirty="0" smtClean="0">
                <a:latin typeface="Times New Roman" pitchFamily="18" charset="0"/>
                <a:cs typeface="Times New Roman" pitchFamily="18" charset="0"/>
              </a:rPr>
              <a:t>Target </a:t>
            </a:r>
            <a:r>
              <a:rPr lang="en-US" sz="3600" b="1" smtClean="0">
                <a:latin typeface="Times New Roman" pitchFamily="18" charset="0"/>
                <a:cs typeface="Times New Roman" pitchFamily="18" charset="0"/>
              </a:rPr>
              <a:t>of study</a:t>
            </a:r>
            <a:endParaRPr lang="en-GB" sz="3600" b="1"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782555D6-289B-4D8B-952C-8849C2583213}" type="slidenum">
              <a:rPr lang="en-GB" smtClean="0"/>
              <a:pPr/>
              <a:t>3</a:t>
            </a:fld>
            <a:endParaRPr lang="en-GB" dirty="0"/>
          </a:p>
        </p:txBody>
      </p:sp>
      <p:sp>
        <p:nvSpPr>
          <p:cNvPr id="1025" name="Rectangle 1"/>
          <p:cNvSpPr>
            <a:spLocks noChangeArrowheads="1"/>
          </p:cNvSpPr>
          <p:nvPr/>
        </p:nvSpPr>
        <p:spPr bwMode="auto">
          <a:xfrm>
            <a:off x="323528" y="1124744"/>
            <a:ext cx="86409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a:buFont typeface="+mj-lt"/>
              <a:buAutoNum type="arabicPeriod"/>
            </a:pPr>
            <a:r>
              <a:rPr lang="en-GB" sz="2400" dirty="0" smtClean="0">
                <a:latin typeface="Times New Roman" pitchFamily="18" charset="0"/>
                <a:cs typeface="Times New Roman" pitchFamily="18" charset="0"/>
              </a:rPr>
              <a:t>Examine the capability of the RegCM4 model to calculate PET using the HS method in comparison with the CRU product in the historical period 1981-2005. </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GB" sz="2400" dirty="0" smtClean="0">
                <a:latin typeface="Times New Roman" pitchFamily="18" charset="0"/>
                <a:cs typeface="Times New Roman" pitchFamily="18" charset="0"/>
              </a:rPr>
              <a:t>Correct the projected PET under the two future scenarios using the LRM approach (Shiri et al. 2014) between the RegCM4 and CRU of the historical period. </a:t>
            </a:r>
            <a:endParaRPr lang="en-US"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467600" cy="490066"/>
          </a:xfrm>
        </p:spPr>
        <p:txBody>
          <a:bodyPr>
            <a:normAutofit fontScale="90000"/>
          </a:bodyPr>
          <a:lstStyle/>
          <a:p>
            <a:r>
              <a:rPr lang="en-GB" b="1" dirty="0" smtClean="0">
                <a:latin typeface="Times New Roman" pitchFamily="18" charset="0"/>
                <a:cs typeface="Times New Roman" pitchFamily="18" charset="0"/>
              </a:rPr>
              <a:t>Penman-Monteith Equation</a:t>
            </a:r>
            <a:endParaRPr lang="en-GB" b="1" dirty="0">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782555D6-289B-4D8B-952C-8849C2583213}" type="slidenum">
              <a:rPr lang="en-GB" smtClean="0"/>
              <a:pPr/>
              <a:t>4</a:t>
            </a:fld>
            <a:endParaRPr lang="en-GB"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13315" name="Rectangle 3"/>
          <p:cNvSpPr>
            <a:spLocks noChangeArrowheads="1"/>
          </p:cNvSpPr>
          <p:nvPr/>
        </p:nvSpPr>
        <p:spPr bwMode="auto">
          <a:xfrm>
            <a:off x="0" y="466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ea typeface="WenQuanYi Zen Hei Sharp" pitchFamily="2" charset="-128"/>
                <a:cs typeface="Times New Roman"/>
              </a:rPr>
              <a:t>                      </a:t>
            </a:r>
            <a:r>
              <a:rPr kumimoji="0" lang="en-GB" sz="600" b="0" i="0" u="none" strike="noStrike" cap="none" normalizeH="0" baseline="0" dirty="0" smtClean="0">
                <a:ln>
                  <a:noFill/>
                </a:ln>
                <a:solidFill>
                  <a:schemeClr val="tx1"/>
                </a:solidFill>
                <a:effectLst/>
                <a:latin typeface="Arial" charset="0"/>
                <a:cs typeface="Arial" charset="0"/>
              </a:rPr>
              <a:t> </a:t>
            </a:r>
            <a:endParaRPr kumimoji="0" lang="en-GB" sz="1800" b="0" i="0" u="none" strike="noStrike" cap="none" normalizeH="0" baseline="0" dirty="0" smtClean="0">
              <a:ln>
                <a:noFill/>
              </a:ln>
              <a:solidFill>
                <a:schemeClr val="tx1"/>
              </a:solidFill>
              <a:effectLst/>
              <a:latin typeface="Arial" charset="0"/>
              <a:cs typeface="Arial" charset="0"/>
            </a:endParaRPr>
          </a:p>
        </p:txBody>
      </p:sp>
      <p:pic>
        <p:nvPicPr>
          <p:cNvPr id="1026" name="Picture 2"/>
          <p:cNvPicPr>
            <a:picLocks noChangeAspect="1" noChangeArrowheads="1"/>
          </p:cNvPicPr>
          <p:nvPr/>
        </p:nvPicPr>
        <p:blipFill>
          <a:blip r:embed="rId2" cstate="print">
            <a:lum bright="-10000" contrast="20000"/>
          </a:blip>
          <a:srcRect/>
          <a:stretch>
            <a:fillRect/>
          </a:stretch>
        </p:blipFill>
        <p:spPr bwMode="auto">
          <a:xfrm>
            <a:off x="395536" y="908720"/>
            <a:ext cx="8352928" cy="2808311"/>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lum bright="-10000" contrast="20000"/>
          </a:blip>
          <a:srcRect/>
          <a:stretch>
            <a:fillRect/>
          </a:stretch>
        </p:blipFill>
        <p:spPr bwMode="auto">
          <a:xfrm>
            <a:off x="323528" y="3284984"/>
            <a:ext cx="7488832" cy="3138289"/>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467600" cy="850106"/>
          </a:xfrm>
        </p:spPr>
        <p:txBody>
          <a:bodyPr>
            <a:normAutofit/>
          </a:bodyPr>
          <a:lstStyle/>
          <a:p>
            <a:r>
              <a:rPr lang="en-GB" sz="3600" b="1" dirty="0" smtClean="0">
                <a:latin typeface="Times New Roman" pitchFamily="18" charset="0"/>
                <a:cs typeface="Times New Roman" pitchFamily="18" charset="0"/>
              </a:rPr>
              <a:t>Hargreaves-Samani Equation</a:t>
            </a:r>
            <a:endParaRPr lang="en-GB" sz="3600"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782555D6-289B-4D8B-952C-8849C2583213}" type="slidenum">
              <a:rPr lang="en-GB" smtClean="0"/>
              <a:pPr/>
              <a:t>5</a:t>
            </a:fld>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899592" y="1484784"/>
            <a:ext cx="7776864" cy="1800200"/>
          </a:xfrm>
          <a:prstGeom prst="rect">
            <a:avLst/>
          </a:prstGeom>
          <a:noFill/>
          <a:ln w="9525">
            <a:noFill/>
            <a:miter lim="800000"/>
            <a:headEnd/>
            <a:tailEnd/>
          </a:ln>
        </p:spPr>
      </p:pic>
      <p:sp>
        <p:nvSpPr>
          <p:cNvPr id="6" name="Rectangle 5"/>
          <p:cNvSpPr/>
          <p:nvPr/>
        </p:nvSpPr>
        <p:spPr>
          <a:xfrm>
            <a:off x="971600" y="3501008"/>
            <a:ext cx="7560840" cy="461665"/>
          </a:xfrm>
          <a:prstGeom prst="rect">
            <a:avLst/>
          </a:prstGeom>
        </p:spPr>
        <p:txBody>
          <a:bodyPr wrap="square">
            <a:spAutoFit/>
          </a:bodyPr>
          <a:lstStyle/>
          <a:p>
            <a:r>
              <a:rPr lang="en-US" sz="2400" dirty="0" smtClean="0">
                <a:latin typeface="Times New Roman" pitchFamily="18" charset="0"/>
                <a:cs typeface="Times New Roman" pitchFamily="18" charset="0"/>
              </a:rPr>
              <a:t>R</a:t>
            </a:r>
            <a:r>
              <a:rPr lang="en-US" sz="2400" baseline="-25000"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 is in units of water evaporation, in mm day</a:t>
            </a:r>
            <a:r>
              <a:rPr lang="en-US" sz="2400" baseline="30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and T in ºC.</a:t>
            </a:r>
            <a:endParaRPr lang="en-GB"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7467600" cy="418058"/>
          </a:xfrm>
        </p:spPr>
        <p:txBody>
          <a:bodyPr>
            <a:noAutofit/>
          </a:bodyPr>
          <a:lstStyle/>
          <a:p>
            <a:pPr algn="ctr"/>
            <a:r>
              <a:rPr lang="en-US" sz="2400" b="1" dirty="0" smtClean="0">
                <a:solidFill>
                  <a:schemeClr val="tx1"/>
                </a:solidFill>
                <a:latin typeface="Times New Roman" pitchFamily="18" charset="0"/>
                <a:cs typeface="Times New Roman" pitchFamily="18" charset="0"/>
              </a:rPr>
              <a:t>Experiment design: 1 – Domain configuration</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A – MENA Domain</a:t>
            </a:r>
            <a:endParaRPr lang="en-GB" sz="2400" b="1"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82555D6-289B-4D8B-952C-8849C2583213}" type="slidenum">
              <a:rPr lang="en-GB" smtClean="0"/>
              <a:pPr/>
              <a:t>6</a:t>
            </a:fld>
            <a:endParaRPr lang="en-GB" dirty="0"/>
          </a:p>
        </p:txBody>
      </p:sp>
      <p:pic>
        <p:nvPicPr>
          <p:cNvPr id="3" name="Picture 2"/>
          <p:cNvPicPr>
            <a:picLocks noChangeAspect="1" noChangeArrowheads="1"/>
          </p:cNvPicPr>
          <p:nvPr/>
        </p:nvPicPr>
        <p:blipFill>
          <a:blip r:embed="rId2" cstate="print">
            <a:lum bright="-10000" contrast="20000"/>
          </a:blip>
          <a:srcRect/>
          <a:stretch>
            <a:fillRect/>
          </a:stretch>
        </p:blipFill>
        <p:spPr bwMode="auto">
          <a:xfrm>
            <a:off x="251520" y="1628800"/>
            <a:ext cx="8640960" cy="4819624"/>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82555D6-289B-4D8B-952C-8849C2583213}" type="slidenum">
              <a:rPr lang="en-GB" smtClean="0"/>
              <a:pPr/>
              <a:t>7</a:t>
            </a:fld>
            <a:endParaRPr lang="en-GB" dirty="0"/>
          </a:p>
        </p:txBody>
      </p:sp>
      <p:sp>
        <p:nvSpPr>
          <p:cNvPr id="4" name="TextBox 3"/>
          <p:cNvSpPr txBox="1"/>
          <p:nvPr/>
        </p:nvSpPr>
        <p:spPr>
          <a:xfrm>
            <a:off x="1475656" y="476672"/>
            <a:ext cx="5256584"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B – Egypt Domain</a:t>
            </a:r>
            <a:endParaRPr lang="en-GB" sz="2400" b="1"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lum bright="-10000" contrast="20000"/>
          </a:blip>
          <a:srcRect/>
          <a:stretch>
            <a:fillRect/>
          </a:stretch>
        </p:blipFill>
        <p:spPr bwMode="auto">
          <a:xfrm>
            <a:off x="467544" y="1052736"/>
            <a:ext cx="8208912" cy="52292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490066"/>
          </a:xfrm>
        </p:spPr>
        <p:txBody>
          <a:bodyPr>
            <a:normAutofit/>
          </a:bodyPr>
          <a:lstStyle/>
          <a:p>
            <a:r>
              <a:rPr lang="en-US" sz="2400" b="1" dirty="0" smtClean="0">
                <a:solidFill>
                  <a:schemeClr val="tx1"/>
                </a:solidFill>
                <a:latin typeface="Times New Roman" pitchFamily="18" charset="0"/>
                <a:cs typeface="Times New Roman" pitchFamily="18" charset="0"/>
              </a:rPr>
              <a:t>Experiment Design : 2 – Physical configuration</a:t>
            </a:r>
            <a:endParaRPr lang="en-GB" sz="2400" b="1"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82555D6-289B-4D8B-952C-8849C2583213}" type="slidenum">
              <a:rPr lang="en-GB" smtClean="0"/>
              <a:pPr/>
              <a:t>8</a:t>
            </a:fld>
            <a:endParaRPr lang="en-GB" dirty="0"/>
          </a:p>
        </p:txBody>
      </p:sp>
      <p:graphicFrame>
        <p:nvGraphicFramePr>
          <p:cNvPr id="3" name="Table 2"/>
          <p:cNvGraphicFramePr>
            <a:graphicFrameLocks noGrp="1"/>
          </p:cNvGraphicFramePr>
          <p:nvPr/>
        </p:nvGraphicFramePr>
        <p:xfrm>
          <a:off x="179512" y="908719"/>
          <a:ext cx="8784976" cy="5467595"/>
        </p:xfrm>
        <a:graphic>
          <a:graphicData uri="http://schemas.openxmlformats.org/drawingml/2006/table">
            <a:tbl>
              <a:tblPr firstRow="1" bandRow="1">
                <a:tableStyleId>{5C22544A-7EE6-4342-B048-85BDC9FD1C3A}</a:tableStyleId>
              </a:tblPr>
              <a:tblGrid>
                <a:gridCol w="2410038"/>
                <a:gridCol w="6374938"/>
              </a:tblGrid>
              <a:tr h="1121727">
                <a:tc>
                  <a:txBody>
                    <a:bodyPr/>
                    <a:lstStyle/>
                    <a:p>
                      <a:pPr algn="ctr"/>
                      <a:r>
                        <a:rPr lang="en-US" dirty="0" smtClean="0">
                          <a:solidFill>
                            <a:schemeClr val="tx1"/>
                          </a:solidFill>
                          <a:latin typeface="Times New Roman" pitchFamily="18" charset="0"/>
                          <a:cs typeface="Times New Roman" pitchFamily="18" charset="0"/>
                        </a:rPr>
                        <a:t>Domain Dimension</a:t>
                      </a:r>
                      <a:r>
                        <a:rPr lang="en-US" baseline="0" dirty="0" smtClean="0">
                          <a:solidFill>
                            <a:schemeClr val="tx1"/>
                          </a:solidFill>
                          <a:latin typeface="Times New Roman" pitchFamily="18" charset="0"/>
                          <a:cs typeface="Times New Roman" pitchFamily="18" charset="0"/>
                        </a:rPr>
                        <a:t> </a:t>
                      </a:r>
                      <a:endParaRPr lang="en-GB" dirty="0">
                        <a:solidFill>
                          <a:schemeClr val="tx1"/>
                        </a:solidFill>
                        <a:latin typeface="Times New Roman" pitchFamily="18" charset="0"/>
                        <a:cs typeface="Times New Roman" pitchFamily="18" charset="0"/>
                      </a:endParaRPr>
                    </a:p>
                  </a:txBody>
                  <a:tcPr/>
                </a:tc>
                <a:tc>
                  <a:txBody>
                    <a:bodyPr/>
                    <a:lstStyle/>
                    <a:p>
                      <a:pPr algn="ctr"/>
                      <a:r>
                        <a:rPr lang="en-US" dirty="0" smtClean="0">
                          <a:solidFill>
                            <a:schemeClr val="tx1"/>
                          </a:solidFill>
                          <a:latin typeface="Times New Roman" pitchFamily="18" charset="0"/>
                          <a:cs typeface="Times New Roman" pitchFamily="18" charset="0"/>
                        </a:rPr>
                        <a:t>Coarse</a:t>
                      </a:r>
                      <a:r>
                        <a:rPr lang="en-US" baseline="0" dirty="0" smtClean="0">
                          <a:solidFill>
                            <a:schemeClr val="tx1"/>
                          </a:solidFill>
                          <a:latin typeface="Times New Roman" pitchFamily="18" charset="0"/>
                          <a:cs typeface="Times New Roman" pitchFamily="18" charset="0"/>
                        </a:rPr>
                        <a:t> domain (5</a:t>
                      </a:r>
                      <a:r>
                        <a:rPr lang="en-US" dirty="0" smtClean="0">
                          <a:solidFill>
                            <a:schemeClr val="tx1"/>
                          </a:solidFill>
                          <a:latin typeface="Times New Roman" pitchFamily="18" charset="0"/>
                          <a:cs typeface="Times New Roman" pitchFamily="18" charset="0"/>
                        </a:rPr>
                        <a:t>0 km with 235 </a:t>
                      </a:r>
                      <a:r>
                        <a:rPr lang="en-US" baseline="0" dirty="0" smtClean="0">
                          <a:solidFill>
                            <a:schemeClr val="tx1"/>
                          </a:solidFill>
                          <a:latin typeface="Times New Roman" pitchFamily="18" charset="0"/>
                          <a:cs typeface="Times New Roman" pitchFamily="18" charset="0"/>
                        </a:rPr>
                        <a:t>grid points in the zonal direction and 121 grid points in the meridional direction, clat = 19.5, clon = 24.5); Nested domain (2</a:t>
                      </a:r>
                      <a:r>
                        <a:rPr lang="en-US" dirty="0" smtClean="0">
                          <a:solidFill>
                            <a:schemeClr val="tx1"/>
                          </a:solidFill>
                          <a:latin typeface="Times New Roman" pitchFamily="18" charset="0"/>
                          <a:cs typeface="Times New Roman" pitchFamily="18" charset="0"/>
                        </a:rPr>
                        <a:t>0 km with 121 </a:t>
                      </a:r>
                      <a:r>
                        <a:rPr lang="en-US" baseline="0" dirty="0" smtClean="0">
                          <a:solidFill>
                            <a:schemeClr val="tx1"/>
                          </a:solidFill>
                          <a:latin typeface="Times New Roman" pitchFamily="18" charset="0"/>
                          <a:cs typeface="Times New Roman" pitchFamily="18" charset="0"/>
                        </a:rPr>
                        <a:t>in zonal and meridional direction, clat = 25.5, clon = 30.5)</a:t>
                      </a:r>
                      <a:endParaRPr lang="en-GB" dirty="0">
                        <a:solidFill>
                          <a:schemeClr val="tx1"/>
                        </a:solidFill>
                        <a:latin typeface="Times New Roman" pitchFamily="18" charset="0"/>
                        <a:cs typeface="Times New Roman" pitchFamily="18" charset="0"/>
                      </a:endParaRPr>
                    </a:p>
                  </a:txBody>
                  <a:tcPr/>
                </a:tc>
              </a:tr>
              <a:tr h="766317">
                <a:tc>
                  <a:txBody>
                    <a:bodyPr/>
                    <a:lstStyle/>
                    <a:p>
                      <a:pPr algn="ctr"/>
                      <a:r>
                        <a:rPr lang="en-US" b="1" dirty="0" smtClean="0">
                          <a:latin typeface="Times New Roman" pitchFamily="18" charset="0"/>
                          <a:cs typeface="Times New Roman" pitchFamily="18" charset="0"/>
                        </a:rPr>
                        <a:t>Model</a:t>
                      </a:r>
                      <a:r>
                        <a:rPr lang="en-US" b="1" baseline="0" dirty="0" smtClean="0">
                          <a:latin typeface="Times New Roman" pitchFamily="18" charset="0"/>
                          <a:cs typeface="Times New Roman" pitchFamily="18" charset="0"/>
                        </a:rPr>
                        <a:t> Projection</a:t>
                      </a:r>
                      <a:endParaRPr lang="en-GB"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Lambert-conformal</a:t>
                      </a:r>
                      <a:endParaRPr lang="en-GB" b="1" dirty="0">
                        <a:latin typeface="Times New Roman" pitchFamily="18" charset="0"/>
                        <a:cs typeface="Times New Roman" pitchFamily="18" charset="0"/>
                      </a:endParaRPr>
                    </a:p>
                  </a:txBody>
                  <a:tcPr/>
                </a:tc>
              </a:tr>
              <a:tr h="1213607">
                <a:tc>
                  <a:txBody>
                    <a:bodyPr/>
                    <a:lstStyle/>
                    <a:p>
                      <a:pPr algn="ctr"/>
                      <a:r>
                        <a:rPr lang="en-US" b="1" dirty="0" smtClean="0">
                          <a:latin typeface="Times New Roman" pitchFamily="18" charset="0"/>
                          <a:cs typeface="Times New Roman" pitchFamily="18" charset="0"/>
                        </a:rPr>
                        <a:t>Lateral Boundary</a:t>
                      </a:r>
                      <a:r>
                        <a:rPr lang="en-US" b="1" baseline="0" dirty="0" smtClean="0">
                          <a:latin typeface="Times New Roman" pitchFamily="18" charset="0"/>
                          <a:cs typeface="Times New Roman" pitchFamily="18" charset="0"/>
                        </a:rPr>
                        <a:t> condition and SST</a:t>
                      </a:r>
                      <a:endParaRPr lang="en-GB"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Max</a:t>
                      </a:r>
                      <a:r>
                        <a:rPr lang="en-US" b="1" baseline="0" dirty="0" smtClean="0">
                          <a:latin typeface="Times New Roman" pitchFamily="18" charset="0"/>
                          <a:cs typeface="Times New Roman" pitchFamily="18" charset="0"/>
                        </a:rPr>
                        <a:t> Planck Institute (MPI) with resolution 1.8 x 1.8 degrees </a:t>
                      </a:r>
                    </a:p>
                    <a:p>
                      <a:pPr algn="ctr"/>
                      <a:r>
                        <a:rPr lang="en-US" b="1" baseline="0" dirty="0" smtClean="0">
                          <a:latin typeface="Times New Roman" pitchFamily="18" charset="0"/>
                          <a:cs typeface="Times New Roman" pitchFamily="18" charset="0"/>
                        </a:rPr>
                        <a:t>Historical : 1981-2005</a:t>
                      </a:r>
                    </a:p>
                    <a:p>
                      <a:pPr algn="ctr"/>
                      <a:r>
                        <a:rPr lang="en-US" b="1" baseline="0" dirty="0" smtClean="0">
                          <a:latin typeface="Times New Roman" pitchFamily="18" charset="0"/>
                          <a:cs typeface="Times New Roman" pitchFamily="18" charset="0"/>
                        </a:rPr>
                        <a:t>RCP45 and 85 : 2006-2100 </a:t>
                      </a:r>
                      <a:endParaRPr lang="en-GB" b="1" dirty="0">
                        <a:latin typeface="Times New Roman" pitchFamily="18" charset="0"/>
                        <a:cs typeface="Times New Roman" pitchFamily="18" charset="0"/>
                      </a:endParaRPr>
                    </a:p>
                  </a:txBody>
                  <a:tcPr/>
                </a:tc>
              </a:tr>
              <a:tr h="766317">
                <a:tc>
                  <a:txBody>
                    <a:bodyPr/>
                    <a:lstStyle/>
                    <a:p>
                      <a:pPr algn="ctr"/>
                      <a:r>
                        <a:rPr lang="en-US" b="1" dirty="0" smtClean="0">
                          <a:latin typeface="Times New Roman" pitchFamily="18" charset="0"/>
                          <a:cs typeface="Times New Roman" pitchFamily="18" charset="0"/>
                        </a:rPr>
                        <a:t>Convection scheme</a:t>
                      </a:r>
                      <a:endParaRPr lang="en-GB"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Grell </a:t>
                      </a:r>
                      <a:r>
                        <a:rPr lang="en-US" b="1" baseline="0" dirty="0" smtClean="0">
                          <a:latin typeface="Times New Roman" pitchFamily="18" charset="0"/>
                          <a:cs typeface="Times New Roman" pitchFamily="18" charset="0"/>
                        </a:rPr>
                        <a:t>over land and Emanuel over ocean</a:t>
                      </a:r>
                      <a:endParaRPr lang="en-GB" b="1" dirty="0">
                        <a:latin typeface="Times New Roman" pitchFamily="18" charset="0"/>
                        <a:cs typeface="Times New Roman" pitchFamily="18" charset="0"/>
                      </a:endParaRPr>
                    </a:p>
                  </a:txBody>
                  <a:tcPr/>
                </a:tc>
              </a:tr>
              <a:tr h="766317">
                <a:tc>
                  <a:txBody>
                    <a:bodyPr/>
                    <a:lstStyle/>
                    <a:p>
                      <a:pPr algn="ctr"/>
                      <a:r>
                        <a:rPr lang="en-US" b="1" dirty="0" smtClean="0">
                          <a:latin typeface="Times New Roman" pitchFamily="18" charset="0"/>
                          <a:cs typeface="Times New Roman" pitchFamily="18" charset="0"/>
                        </a:rPr>
                        <a:t>Radiation scheme</a:t>
                      </a:r>
                      <a:endParaRPr lang="en-GB"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CCM3</a:t>
                      </a:r>
                      <a:endParaRPr lang="en-GB" b="1" dirty="0">
                        <a:latin typeface="Times New Roman" pitchFamily="18" charset="0"/>
                        <a:cs typeface="Times New Roman" pitchFamily="18" charset="0"/>
                      </a:endParaRPr>
                    </a:p>
                  </a:txBody>
                  <a:tcPr/>
                </a:tc>
              </a:tr>
              <a:tr h="766317">
                <a:tc>
                  <a:txBody>
                    <a:bodyPr/>
                    <a:lstStyle/>
                    <a:p>
                      <a:pPr algn="ctr"/>
                      <a:r>
                        <a:rPr lang="en-US" b="1" dirty="0" smtClean="0">
                          <a:latin typeface="Times New Roman" pitchFamily="18" charset="0"/>
                          <a:cs typeface="Times New Roman" pitchFamily="18" charset="0"/>
                        </a:rPr>
                        <a:t>Land surface scheme</a:t>
                      </a:r>
                      <a:endParaRPr lang="en-GB" b="1" dirty="0">
                        <a:latin typeface="Times New Roman" pitchFamily="18" charset="0"/>
                        <a:cs typeface="Times New Roman" pitchFamily="18" charset="0"/>
                      </a:endParaRPr>
                    </a:p>
                  </a:txBody>
                  <a:tcPr/>
                </a:tc>
                <a:tc>
                  <a:txBody>
                    <a:bodyPr/>
                    <a:lstStyle/>
                    <a:p>
                      <a:pPr algn="ctr"/>
                      <a:r>
                        <a:rPr lang="en-US" b="1" dirty="0" smtClean="0">
                          <a:latin typeface="Times New Roman" pitchFamily="18" charset="0"/>
                          <a:cs typeface="Times New Roman" pitchFamily="18" charset="0"/>
                        </a:rPr>
                        <a:t>Biosphere</a:t>
                      </a:r>
                      <a:r>
                        <a:rPr lang="en-US" b="1" baseline="0" dirty="0" smtClean="0">
                          <a:latin typeface="Times New Roman" pitchFamily="18" charset="0"/>
                          <a:cs typeface="Times New Roman" pitchFamily="18" charset="0"/>
                        </a:rPr>
                        <a:t> Atmosphere Transfer System (BATS)</a:t>
                      </a:r>
                      <a:endParaRPr lang="en-GB" b="1" dirty="0">
                        <a:latin typeface="Times New Roman" pitchFamily="18" charset="0"/>
                        <a:cs typeface="Times New Roman" pitchFamily="18" charset="0"/>
                      </a:endParaRPr>
                    </a:p>
                  </a:txBody>
                  <a:tcPr/>
                </a:tc>
              </a:tr>
            </a:tbl>
          </a:graphicData>
        </a:graphic>
      </p:graphicFrame>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772400" cy="432048"/>
          </a:xfrm>
        </p:spPr>
        <p:txBody>
          <a:bodyPr>
            <a:normAutofit fontScale="90000"/>
          </a:bodyPr>
          <a:lstStyle/>
          <a:p>
            <a:pPr algn="ctr"/>
            <a:r>
              <a:rPr lang="en-US" sz="2800" dirty="0" smtClean="0">
                <a:effectLst/>
                <a:latin typeface="Times New Roman" pitchFamily="18" charset="0"/>
                <a:cs typeface="Times New Roman" pitchFamily="18" charset="0"/>
              </a:rPr>
              <a:t>Climate Research Unit (CRU)</a:t>
            </a:r>
            <a:endParaRPr lang="en-GB" sz="2800" dirty="0">
              <a:effectLst/>
              <a:latin typeface="Times New Roman" pitchFamily="18" charset="0"/>
              <a:cs typeface="Times New Roman" pitchFamily="18" charset="0"/>
            </a:endParaRPr>
          </a:p>
        </p:txBody>
      </p:sp>
      <p:sp>
        <p:nvSpPr>
          <p:cNvPr id="3" name="Text Placeholder 2"/>
          <p:cNvSpPr>
            <a:spLocks noGrp="1"/>
          </p:cNvSpPr>
          <p:nvPr>
            <p:ph type="body" idx="1"/>
          </p:nvPr>
        </p:nvSpPr>
        <p:spPr>
          <a:xfrm>
            <a:off x="179512" y="764704"/>
            <a:ext cx="8784976" cy="5688632"/>
          </a:xfrm>
        </p:spPr>
        <p:txBody>
          <a:bodyPr>
            <a:normAutofit fontScale="85000" lnSpcReduction="20000"/>
          </a:bodyPr>
          <a:lstStyle/>
          <a:p>
            <a:pPr marL="457200" indent="-457200" algn="just">
              <a:lnSpc>
                <a:spcPct val="115000"/>
              </a:lnSpc>
              <a:spcAft>
                <a:spcPts val="1000"/>
              </a:spcAft>
              <a:buFont typeface="+mj-lt"/>
              <a:buAutoNum type="arabicPeriod"/>
            </a:pPr>
            <a:r>
              <a:rPr lang="en-GB" sz="2800" dirty="0" smtClean="0">
                <a:solidFill>
                  <a:schemeClr val="tx1"/>
                </a:solidFill>
                <a:latin typeface="Times New Roman" pitchFamily="18" charset="0"/>
                <a:ea typeface="Calibri"/>
                <a:cs typeface="Times New Roman" pitchFamily="18" charset="0"/>
              </a:rPr>
              <a:t>The gridded Climatic Research Unit (CRU) Time-series (TS) data version </a:t>
            </a:r>
            <a:r>
              <a:rPr lang="en-GB" sz="2800" dirty="0" smtClean="0">
                <a:solidFill>
                  <a:schemeClr val="tx1"/>
                </a:solidFill>
                <a:latin typeface="Times New Roman" pitchFamily="18" charset="0"/>
                <a:ea typeface="Calibri"/>
                <a:cs typeface="Times New Roman" pitchFamily="18" charset="0"/>
              </a:rPr>
              <a:t>4.05 </a:t>
            </a:r>
            <a:r>
              <a:rPr lang="en-GB" sz="2800" dirty="0" smtClean="0">
                <a:solidFill>
                  <a:schemeClr val="tx1"/>
                </a:solidFill>
                <a:latin typeface="Times New Roman" pitchFamily="18" charset="0"/>
                <a:ea typeface="Calibri"/>
                <a:cs typeface="Times New Roman" pitchFamily="18" charset="0"/>
              </a:rPr>
              <a:t>data are month-by-month variations in climate, provided on high-resolution (0.5x0.5 degree) grids, produced by CRU at the University of East Anglia.</a:t>
            </a:r>
          </a:p>
          <a:p>
            <a:pPr marL="457200" indent="-457200" algn="just">
              <a:lnSpc>
                <a:spcPct val="115000"/>
              </a:lnSpc>
              <a:spcAft>
                <a:spcPts val="1000"/>
              </a:spcAft>
              <a:buFont typeface="+mj-lt"/>
              <a:buAutoNum type="arabicPeriod"/>
            </a:pPr>
            <a:r>
              <a:rPr lang="en-GB" sz="2800" dirty="0" smtClean="0">
                <a:solidFill>
                  <a:schemeClr val="tx1"/>
                </a:solidFill>
                <a:latin typeface="Times New Roman" pitchFamily="18" charset="0"/>
                <a:ea typeface="Calibri"/>
                <a:cs typeface="Times New Roman" pitchFamily="18" charset="0"/>
              </a:rPr>
              <a:t>The CRU </a:t>
            </a:r>
            <a:r>
              <a:rPr lang="en-GB" sz="2800" dirty="0" smtClean="0">
                <a:solidFill>
                  <a:schemeClr val="tx1"/>
                </a:solidFill>
                <a:latin typeface="Times New Roman" pitchFamily="18" charset="0"/>
                <a:ea typeface="Calibri"/>
                <a:cs typeface="Times New Roman" pitchFamily="18" charset="0"/>
              </a:rPr>
              <a:t>TS4.05 </a:t>
            </a:r>
            <a:r>
              <a:rPr lang="en-GB" sz="2800" dirty="0" smtClean="0">
                <a:solidFill>
                  <a:schemeClr val="tx1"/>
                </a:solidFill>
                <a:latin typeface="Times New Roman" pitchFamily="18" charset="0"/>
                <a:ea typeface="Calibri"/>
                <a:cs typeface="Times New Roman" pitchFamily="18" charset="0"/>
              </a:rPr>
              <a:t>variables are cloud cover, diurnal temperature range, frost day frequency, potential evapotranspiration (PET), precipitation, daily mean temperature, monthly average daily maximum and minimum temperature, and vapour pressure for the period January 1901 - </a:t>
            </a:r>
            <a:r>
              <a:rPr lang="en-GB" sz="2800" smtClean="0">
                <a:solidFill>
                  <a:schemeClr val="tx1"/>
                </a:solidFill>
                <a:latin typeface="Times New Roman" pitchFamily="18" charset="0"/>
                <a:ea typeface="Calibri"/>
                <a:cs typeface="Times New Roman" pitchFamily="18" charset="0"/>
              </a:rPr>
              <a:t>December </a:t>
            </a:r>
            <a:r>
              <a:rPr lang="en-GB" sz="2800" smtClean="0">
                <a:solidFill>
                  <a:schemeClr val="tx1"/>
                </a:solidFill>
                <a:latin typeface="Times New Roman" pitchFamily="18" charset="0"/>
                <a:ea typeface="Calibri"/>
                <a:cs typeface="Times New Roman" pitchFamily="18" charset="0"/>
              </a:rPr>
              <a:t>2020.</a:t>
            </a:r>
            <a:endParaRPr lang="en-GB" sz="2800" dirty="0" smtClean="0">
              <a:solidFill>
                <a:schemeClr val="tx1"/>
              </a:solidFill>
              <a:latin typeface="Times New Roman" pitchFamily="18" charset="0"/>
              <a:ea typeface="Calibri"/>
              <a:cs typeface="Times New Roman" pitchFamily="18" charset="0"/>
            </a:endParaRPr>
          </a:p>
          <a:p>
            <a:pPr marL="457200" indent="-457200" algn="just">
              <a:lnSpc>
                <a:spcPct val="115000"/>
              </a:lnSpc>
              <a:spcAft>
                <a:spcPts val="1000"/>
              </a:spcAft>
              <a:buFont typeface="+mj-lt"/>
              <a:buAutoNum type="arabicPeriod"/>
            </a:pPr>
            <a:r>
              <a:rPr lang="en-US" sz="2800" dirty="0" smtClean="0">
                <a:solidFill>
                  <a:schemeClr val="tx1"/>
                </a:solidFill>
                <a:latin typeface="Times New Roman" pitchFamily="18" charset="0"/>
                <a:ea typeface="Calibri"/>
                <a:cs typeface="Times New Roman" pitchFamily="18" charset="0"/>
              </a:rPr>
              <a:t>Despite of uncertainty associated with the CRU product due to biases in and availability of the meteorological input data and due to simplifications in the equation - it is considered as one of the best available global reference PET dataset (Mitchell and Jones 2005; Droogers and Allen 2002; IPCC 2007).</a:t>
            </a:r>
            <a:endParaRPr lang="en-GB" sz="2800" dirty="0" smtClean="0">
              <a:solidFill>
                <a:schemeClr val="tx1"/>
              </a:solidFill>
              <a:latin typeface="Times New Roman" pitchFamily="18" charset="0"/>
              <a:ea typeface="Calibri"/>
              <a:cs typeface="Times New Roman" pitchFamily="18" charset="0"/>
            </a:endParaRPr>
          </a:p>
          <a:p>
            <a:endParaRPr lang="en-GB" dirty="0"/>
          </a:p>
        </p:txBody>
      </p:sp>
      <p:sp>
        <p:nvSpPr>
          <p:cNvPr id="4" name="Slide Number Placeholder 3"/>
          <p:cNvSpPr>
            <a:spLocks noGrp="1"/>
          </p:cNvSpPr>
          <p:nvPr>
            <p:ph type="sldNum" sz="quarter" idx="12"/>
          </p:nvPr>
        </p:nvSpPr>
        <p:spPr/>
        <p:txBody>
          <a:bodyPr/>
          <a:lstStyle/>
          <a:p>
            <a:fld id="{782555D6-289B-4D8B-952C-8849C2583213}" type="slidenum">
              <a:rPr lang="en-GB" smtClean="0"/>
              <a:pPr/>
              <a:t>9</a:t>
            </a:fld>
            <a:endParaRPr lang="en-GB" dirty="0"/>
          </a:p>
        </p:txBody>
      </p: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TotalTime>
  <Words>710</Words>
  <Application>Microsoft Office PowerPoint</Application>
  <PresentationFormat>On-screen Show (4:3)</PresentationFormat>
  <Paragraphs>54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Projecting the Potential Evapotranspiration of Egypt using a high resolution regional climate model (RegCM4)</vt:lpstr>
      <vt:lpstr>Motivation</vt:lpstr>
      <vt:lpstr>Target of study</vt:lpstr>
      <vt:lpstr>Penman-Monteith Equation</vt:lpstr>
      <vt:lpstr>Hargreaves-Samani Equation</vt:lpstr>
      <vt:lpstr>Experiment design: 1 – Domain configuration  A – MENA Domain</vt:lpstr>
      <vt:lpstr>Slide 7</vt:lpstr>
      <vt:lpstr>Experiment Design : 2 – Physical configuration</vt:lpstr>
      <vt:lpstr>Climate Research Unit (CRU)</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Evapotranspiration of Egypt using the RegCM4 model</dc:title>
  <dc:creator>samy</dc:creator>
  <cp:lastModifiedBy>user</cp:lastModifiedBy>
  <cp:revision>98</cp:revision>
  <dcterms:created xsi:type="dcterms:W3CDTF">2020-03-02T09:26:31Z</dcterms:created>
  <dcterms:modified xsi:type="dcterms:W3CDTF">2022-04-03T15:03:36Z</dcterms:modified>
</cp:coreProperties>
</file>