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12" r:id="rId3"/>
    <p:sldId id="263" r:id="rId4"/>
    <p:sldId id="264" r:id="rId5"/>
    <p:sldId id="281" r:id="rId6"/>
    <p:sldId id="316" r:id="rId7"/>
    <p:sldId id="283" r:id="rId8"/>
    <p:sldId id="288" r:id="rId9"/>
    <p:sldId id="295" r:id="rId10"/>
    <p:sldId id="296" r:id="rId11"/>
    <p:sldId id="315" r:id="rId12"/>
    <p:sldId id="345" r:id="rId13"/>
    <p:sldId id="346" r:id="rId14"/>
    <p:sldId id="297" r:id="rId15"/>
    <p:sldId id="308" r:id="rId16"/>
    <p:sldId id="298" r:id="rId17"/>
    <p:sldId id="299" r:id="rId18"/>
    <p:sldId id="347"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snapToGrid="0">
      <p:cViewPr varScale="1">
        <p:scale>
          <a:sx n="81" d="100"/>
          <a:sy n="81" d="100"/>
        </p:scale>
        <p:origin x="-462" y="-3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2400B-6592-400F-B224-D5D164A5E906}" type="datetimeFigureOut">
              <a:rPr lang="es-ES" smtClean="0"/>
              <a:pPr/>
              <a:t>13/07/2022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572B4-4110-4518-9760-DE8F53C6D1F9}" type="slidenum">
              <a:rPr lang="es-ES" smtClean="0"/>
              <a:pPr/>
              <a:t>‹Nº›</a:t>
            </a:fld>
            <a:endParaRPr lang="es-ES"/>
          </a:p>
        </p:txBody>
      </p:sp>
    </p:spTree>
    <p:extLst>
      <p:ext uri="{BB962C8B-B14F-4D97-AF65-F5344CB8AC3E}">
        <p14:creationId xmlns:p14="http://schemas.microsoft.com/office/powerpoint/2010/main" xmlns="" val="87571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1pPr>
            <a:lvl2pPr marL="742950" indent="-28575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2pPr>
            <a:lvl3pPr marL="1143000" indent="-22860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3pPr>
            <a:lvl4pPr marL="1600200" indent="-22860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4pPr>
            <a:lvl5pPr marL="2057400" indent="-22860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9pPr>
          </a:lstStyle>
          <a:p>
            <a:pPr marL="0" marR="0" lvl="0" indent="0" algn="r" defTabSz="45561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 pos="2170113" algn="l"/>
                <a:tab pos="2894013" algn="l"/>
              </a:tabLst>
              <a:defRPr/>
            </a:pPr>
            <a:fld id="{C849A26E-F868-4CB1-AF91-DF1367266161}" type="slidenum">
              <a:rPr kumimoji="0" lang="it-IT" altLang="es-ES" sz="1200" b="0" i="0" u="none" strike="noStrike" kern="1200" cap="none" spc="0" normalizeH="0" baseline="0" noProof="0" smtClean="0">
                <a:ln>
                  <a:noFill/>
                </a:ln>
                <a:solidFill>
                  <a:srgbClr val="000000"/>
                </a:solidFill>
                <a:effectLst/>
                <a:uLnTx/>
                <a:uFillTx/>
                <a:latin typeface="Times New Roman" panose="02020603050405020304" pitchFamily="18" charset="0"/>
                <a:cs typeface="Arial" panose="020B0604020202020204" pitchFamily="34" charset="0"/>
              </a:rPr>
              <a:pPr marL="0" marR="0" lvl="0" indent="0" algn="r" defTabSz="45561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 pos="2170113" algn="l"/>
                  <a:tab pos="2894013" algn="l"/>
                </a:tabLst>
                <a:defRPr/>
              </a:pPr>
              <a:t>1</a:t>
            </a:fld>
            <a:endParaRPr kumimoji="0" lang="it-IT" altLang="es-ES" sz="1200" b="0" i="0" u="none" strike="noStrike" kern="1200" cap="none" spc="0" normalizeH="0" baseline="0" noProof="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57347"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5734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it-IT" altLang="es-ES" smtClean="0">
              <a:latin typeface="Times New Roman" panose="02020603050405020304" pitchFamily="18" charset="0"/>
            </a:endParaRPr>
          </a:p>
        </p:txBody>
      </p:sp>
    </p:spTree>
    <p:extLst>
      <p:ext uri="{BB962C8B-B14F-4D97-AF65-F5344CB8AC3E}">
        <p14:creationId xmlns:p14="http://schemas.microsoft.com/office/powerpoint/2010/main" xmlns="" val="187709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Los menores valores de reflectividad se concentraron en el centro del sistema y los mayores valores en las bandas externas del mismo </a:t>
            </a:r>
            <a:endParaRPr lang="es-US" dirty="0"/>
          </a:p>
        </p:txBody>
      </p:sp>
      <p:sp>
        <p:nvSpPr>
          <p:cNvPr id="4" name="Slide Number Placeholder 3"/>
          <p:cNvSpPr>
            <a:spLocks noGrp="1"/>
          </p:cNvSpPr>
          <p:nvPr>
            <p:ph type="sldNum" sz="quarter" idx="10"/>
          </p:nvPr>
        </p:nvSpPr>
        <p:spPr/>
        <p:txBody>
          <a:bodyPr/>
          <a:lstStyle/>
          <a:p>
            <a:fld id="{E33572B4-4110-4518-9760-DE8F53C6D1F9}" type="slidenum">
              <a:rPr lang="es-ES" smtClean="0"/>
              <a:pPr/>
              <a:t>11</a:t>
            </a:fld>
            <a:endParaRPr lang="es-ES"/>
          </a:p>
        </p:txBody>
      </p:sp>
    </p:spTree>
    <p:extLst>
      <p:ext uri="{BB962C8B-B14F-4D97-AF65-F5344CB8AC3E}">
        <p14:creationId xmlns:p14="http://schemas.microsoft.com/office/powerpoint/2010/main" xmlns="" val="226118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1pPr>
            <a:lvl2pPr marL="742950" indent="-28575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2pPr>
            <a:lvl3pPr marL="1143000" indent="-22860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3pPr>
            <a:lvl4pPr marL="1600200" indent="-22860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4pPr>
            <a:lvl5pPr marL="2057400" indent="-228600" eaLnBrk="0" hangingPunct="0">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tabLst>
                <a:tab pos="722313" algn="l"/>
                <a:tab pos="1446213" algn="l"/>
                <a:tab pos="2170113" algn="l"/>
                <a:tab pos="2894013" algn="l"/>
              </a:tabLst>
              <a:defRPr sz="2000">
                <a:solidFill>
                  <a:schemeClr val="bg1"/>
                </a:solidFill>
                <a:latin typeface="Arial" panose="020B0604020202020204" pitchFamily="34" charset="0"/>
                <a:ea typeface="DejaVu Sans"/>
                <a:cs typeface="DejaVu Sans"/>
              </a:defRPr>
            </a:lvl9pPr>
          </a:lstStyle>
          <a:p>
            <a:pPr marL="0" marR="0" lvl="0" indent="0" algn="r" defTabSz="45561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 pos="2170113" algn="l"/>
                <a:tab pos="2894013" algn="l"/>
              </a:tabLst>
              <a:defRPr/>
            </a:pPr>
            <a:fld id="{C849A26E-F868-4CB1-AF91-DF1367266161}" type="slidenum">
              <a:rPr kumimoji="0" lang="it-IT" altLang="es-ES" sz="1200" b="0" i="0" u="none" strike="noStrike" kern="1200" cap="none" spc="0" normalizeH="0" baseline="0" noProof="0" smtClean="0">
                <a:ln>
                  <a:noFill/>
                </a:ln>
                <a:solidFill>
                  <a:srgbClr val="000000"/>
                </a:solidFill>
                <a:effectLst/>
                <a:uLnTx/>
                <a:uFillTx/>
                <a:latin typeface="Times New Roman" panose="02020603050405020304" pitchFamily="18" charset="0"/>
                <a:cs typeface="Arial" panose="020B0604020202020204" pitchFamily="34" charset="0"/>
              </a:rPr>
              <a:pPr marL="0" marR="0" lvl="0" indent="0" algn="r" defTabSz="45561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 pos="2170113" algn="l"/>
                  <a:tab pos="2894013" algn="l"/>
                </a:tabLst>
                <a:defRPr/>
              </a:pPr>
              <a:t>18</a:t>
            </a:fld>
            <a:endParaRPr kumimoji="0" lang="it-IT" altLang="es-ES" sz="1200" b="0" i="0" u="none" strike="noStrike" kern="1200" cap="none" spc="0" normalizeH="0" baseline="0" noProof="0" smtClean="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57347"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5734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it-IT" altLang="es-ES" smtClean="0">
              <a:latin typeface="Times New Roman" panose="02020603050405020304" pitchFamily="18" charset="0"/>
            </a:endParaRPr>
          </a:p>
        </p:txBody>
      </p:sp>
    </p:spTree>
    <p:extLst>
      <p:ext uri="{BB962C8B-B14F-4D97-AF65-F5344CB8AC3E}">
        <p14:creationId xmlns:p14="http://schemas.microsoft.com/office/powerpoint/2010/main" xmlns="" val="193384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sz="1800"/>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z="1800"/>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z="1800"/>
            </a:p>
          </p:txBody>
        </p:sp>
      </p:grpSp>
      <p:sp>
        <p:nvSpPr>
          <p:cNvPr id="192518" name="Rectangle 6"/>
          <p:cNvSpPr>
            <a:spLocks noGrp="1" noChangeArrowheads="1"/>
          </p:cNvSpPr>
          <p:nvPr>
            <p:ph type="ctrTitle"/>
          </p:nvPr>
        </p:nvSpPr>
        <p:spPr>
          <a:xfrm>
            <a:off x="1924051" y="985839"/>
            <a:ext cx="9652000" cy="1444625"/>
          </a:xfrm>
        </p:spPr>
        <p:txBody>
          <a:bodyPr/>
          <a:lstStyle>
            <a:lvl1pPr>
              <a:defRPr sz="4000"/>
            </a:lvl1pPr>
          </a:lstStyle>
          <a:p>
            <a:r>
              <a:rPr lang="es-ES_tradnl"/>
              <a:t>Haga clic para cambiar el estilo de título	</a:t>
            </a:r>
          </a:p>
        </p:txBody>
      </p:sp>
      <p:sp>
        <p:nvSpPr>
          <p:cNvPr id="192519"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r>
              <a:rPr lang="es-ES_tradnl"/>
              <a:t>Haga clic para modificar el estilo de subtítulo del patrón</a:t>
            </a:r>
          </a:p>
        </p:txBody>
      </p:sp>
      <p:sp>
        <p:nvSpPr>
          <p:cNvPr id="8" name="Rectangle 8"/>
          <p:cNvSpPr>
            <a:spLocks noGrp="1" noChangeArrowheads="1"/>
          </p:cNvSpPr>
          <p:nvPr>
            <p:ph type="dt" sz="half" idx="10"/>
          </p:nvPr>
        </p:nvSpPr>
        <p:spPr/>
        <p:txBody>
          <a:bodyPr/>
          <a:lstStyle>
            <a:lvl1pPr>
              <a:defRPr/>
            </a:lvl1pPr>
          </a:lstStyle>
          <a:p>
            <a:pPr>
              <a:defRPr/>
            </a:pPr>
            <a:fld id="{96D301E2-B66F-46D2-BF8D-601C89AECB29}" type="datetimeFigureOut">
              <a:rPr lang="es-ES_tradnl"/>
              <a:pPr>
                <a:defRPr/>
              </a:pPr>
              <a:t>13/07/2022</a:t>
            </a:fld>
            <a:endParaRPr lang="es-ES_tradnl"/>
          </a:p>
        </p:txBody>
      </p:sp>
      <p:sp>
        <p:nvSpPr>
          <p:cNvPr id="9" name="Rectangle 9"/>
          <p:cNvSpPr>
            <a:spLocks noGrp="1" noChangeArrowheads="1"/>
          </p:cNvSpPr>
          <p:nvPr>
            <p:ph type="ftr" sz="quarter" idx="11"/>
          </p:nvPr>
        </p:nvSpPr>
        <p:spPr/>
        <p:txBody>
          <a:bodyPr/>
          <a:lstStyle>
            <a:lvl1pPr>
              <a:defRPr/>
            </a:lvl1pPr>
          </a:lstStyle>
          <a:p>
            <a:pPr>
              <a:defRPr/>
            </a:pPr>
            <a:endParaRPr lang="es-ES_tradnl"/>
          </a:p>
        </p:txBody>
      </p:sp>
      <p:sp>
        <p:nvSpPr>
          <p:cNvPr id="10" name="Rectangle 10"/>
          <p:cNvSpPr>
            <a:spLocks noGrp="1" noChangeArrowheads="1"/>
          </p:cNvSpPr>
          <p:nvPr>
            <p:ph type="sldNum" sz="quarter" idx="12"/>
          </p:nvPr>
        </p:nvSpPr>
        <p:spPr/>
        <p:txBody>
          <a:bodyPr/>
          <a:lstStyle>
            <a:lvl1pPr>
              <a:defRPr/>
            </a:lvl1pPr>
          </a:lstStyle>
          <a:p>
            <a:fld id="{48940682-78B8-4755-9D15-786C5CA14715}" type="slidenum">
              <a:rPr lang="es-ES_tradnl" altLang="es-ES"/>
              <a:pPr/>
              <a:t>‹Nº›</a:t>
            </a:fld>
            <a:endParaRPr lang="es-ES_tradnl" altLang="es-ES"/>
          </a:p>
        </p:txBody>
      </p:sp>
    </p:spTree>
    <p:extLst>
      <p:ext uri="{BB962C8B-B14F-4D97-AF65-F5344CB8AC3E}">
        <p14:creationId xmlns:p14="http://schemas.microsoft.com/office/powerpoint/2010/main" xmlns="" val="29207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fld id="{1804C185-D40B-4C9C-B036-B9F150DAC752}" type="datetimeFigureOut">
              <a:rPr lang="es-ES_tradnl"/>
              <a:pPr>
                <a:defRPr/>
              </a:pPr>
              <a:t>13/07/2022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fld id="{CD570A9E-CF17-42B9-83C6-B87670FC3230}" type="slidenum">
              <a:rPr lang="es-ES_tradnl" altLang="es-ES"/>
              <a:pPr/>
              <a:t>‹Nº›</a:t>
            </a:fld>
            <a:endParaRPr lang="es-ES_tradnl" altLang="es-ES"/>
          </a:p>
        </p:txBody>
      </p:sp>
    </p:spTree>
    <p:extLst>
      <p:ext uri="{BB962C8B-B14F-4D97-AF65-F5344CB8AC3E}">
        <p14:creationId xmlns:p14="http://schemas.microsoft.com/office/powerpoint/2010/main" xmlns="" val="395490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1884" y="301625"/>
            <a:ext cx="2436283" cy="56403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6684" y="301625"/>
            <a:ext cx="7112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fld id="{D0C4C5F0-DF39-4216-B7B0-62E44C5E6E82}" type="datetimeFigureOut">
              <a:rPr lang="es-ES_tradnl"/>
              <a:pPr>
                <a:defRPr/>
              </a:pPr>
              <a:t>13/07/2022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fld id="{EDC8F758-095F-4ACF-A976-27188F6DF2D3}" type="slidenum">
              <a:rPr lang="es-ES_tradnl" altLang="es-ES"/>
              <a:pPr/>
              <a:t>‹Nº›</a:t>
            </a:fld>
            <a:endParaRPr lang="es-ES_tradnl" altLang="es-ES"/>
          </a:p>
        </p:txBody>
      </p:sp>
    </p:spTree>
    <p:extLst>
      <p:ext uri="{BB962C8B-B14F-4D97-AF65-F5344CB8AC3E}">
        <p14:creationId xmlns:p14="http://schemas.microsoft.com/office/powerpoint/2010/main" xmlns="" val="160511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1826684" y="301625"/>
            <a:ext cx="9751483"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1826684" y="1827213"/>
            <a:ext cx="4773083"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802967" y="1827213"/>
            <a:ext cx="47752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1826684" y="3960813"/>
            <a:ext cx="4773083"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6802967" y="3960813"/>
            <a:ext cx="47752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sz="half" idx="10"/>
          </p:nvPr>
        </p:nvSpPr>
        <p:spPr>
          <a:ln/>
        </p:spPr>
        <p:txBody>
          <a:bodyPr/>
          <a:lstStyle>
            <a:lvl1pPr>
              <a:defRPr/>
            </a:lvl1pPr>
          </a:lstStyle>
          <a:p>
            <a:pPr>
              <a:defRPr/>
            </a:pPr>
            <a:fld id="{E2847803-43BF-4FBA-8F7D-B557776118FA}" type="datetimeFigureOut">
              <a:rPr lang="es-ES_tradnl"/>
              <a:pPr>
                <a:defRPr/>
              </a:pPr>
              <a:t>13/07/2022</a:t>
            </a:fld>
            <a:endParaRPr lang="es-ES_tradnl"/>
          </a:p>
        </p:txBody>
      </p:sp>
      <p:sp>
        <p:nvSpPr>
          <p:cNvPr id="8"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10"/>
          <p:cNvSpPr>
            <a:spLocks noGrp="1" noChangeArrowheads="1"/>
          </p:cNvSpPr>
          <p:nvPr>
            <p:ph type="sldNum" sz="quarter" idx="12"/>
          </p:nvPr>
        </p:nvSpPr>
        <p:spPr>
          <a:ln/>
        </p:spPr>
        <p:txBody>
          <a:bodyPr/>
          <a:lstStyle>
            <a:lvl1pPr>
              <a:defRPr/>
            </a:lvl1pPr>
          </a:lstStyle>
          <a:p>
            <a:fld id="{A8E80BCD-4095-46CF-B54C-C7C6F272417D}" type="slidenum">
              <a:rPr lang="es-ES_tradnl" altLang="es-ES"/>
              <a:pPr/>
              <a:t>‹Nº›</a:t>
            </a:fld>
            <a:endParaRPr lang="es-ES_tradnl" altLang="es-ES"/>
          </a:p>
        </p:txBody>
      </p:sp>
    </p:spTree>
    <p:extLst>
      <p:ext uri="{BB962C8B-B14F-4D97-AF65-F5344CB8AC3E}">
        <p14:creationId xmlns:p14="http://schemas.microsoft.com/office/powerpoint/2010/main" xmlns="" val="371487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fld id="{EF462DDE-21C8-4017-B792-DBF3697E6CDF}" type="datetimeFigureOut">
              <a:rPr lang="es-ES_tradnl"/>
              <a:pPr>
                <a:defRPr/>
              </a:pPr>
              <a:t>13/07/2022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fld id="{449AFF37-5CE2-4AF7-8D8B-7D6F6987795A}" type="slidenum">
              <a:rPr lang="es-ES_tradnl" altLang="es-ES"/>
              <a:pPr/>
              <a:t>‹Nº›</a:t>
            </a:fld>
            <a:endParaRPr lang="es-ES_tradnl" altLang="es-ES"/>
          </a:p>
        </p:txBody>
      </p:sp>
    </p:spTree>
    <p:extLst>
      <p:ext uri="{BB962C8B-B14F-4D97-AF65-F5344CB8AC3E}">
        <p14:creationId xmlns:p14="http://schemas.microsoft.com/office/powerpoint/2010/main" xmlns="" val="94587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a:ln/>
        </p:spPr>
        <p:txBody>
          <a:bodyPr/>
          <a:lstStyle>
            <a:lvl1pPr>
              <a:defRPr/>
            </a:lvl1pPr>
          </a:lstStyle>
          <a:p>
            <a:pPr>
              <a:defRPr/>
            </a:pPr>
            <a:fld id="{9E975D5F-7B25-4D47-B3B1-28042EFA2AF0}" type="datetimeFigureOut">
              <a:rPr lang="es-ES_tradnl"/>
              <a:pPr>
                <a:defRPr/>
              </a:pPr>
              <a:t>13/07/2022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fld id="{0450D423-CB6E-45CC-9011-11E36C4A8DB1}" type="slidenum">
              <a:rPr lang="es-ES_tradnl" altLang="es-ES"/>
              <a:pPr/>
              <a:t>‹Nº›</a:t>
            </a:fld>
            <a:endParaRPr lang="es-ES_tradnl" altLang="es-ES"/>
          </a:p>
        </p:txBody>
      </p:sp>
    </p:spTree>
    <p:extLst>
      <p:ext uri="{BB962C8B-B14F-4D97-AF65-F5344CB8AC3E}">
        <p14:creationId xmlns:p14="http://schemas.microsoft.com/office/powerpoint/2010/main" xmlns="" val="139148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6684" y="1827213"/>
            <a:ext cx="47730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802967" y="1827213"/>
            <a:ext cx="477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sz="half" idx="10"/>
          </p:nvPr>
        </p:nvSpPr>
        <p:spPr>
          <a:ln/>
        </p:spPr>
        <p:txBody>
          <a:bodyPr/>
          <a:lstStyle>
            <a:lvl1pPr>
              <a:defRPr/>
            </a:lvl1pPr>
          </a:lstStyle>
          <a:p>
            <a:pPr>
              <a:defRPr/>
            </a:pPr>
            <a:fld id="{A647BEBA-7905-4C65-9EE5-F46029300A96}" type="datetimeFigureOut">
              <a:rPr lang="es-ES_tradnl"/>
              <a:pPr>
                <a:defRPr/>
              </a:pPr>
              <a:t>13/07/2022</a:t>
            </a:fld>
            <a:endParaRPr lang="es-ES_tradnl"/>
          </a:p>
        </p:txBody>
      </p:sp>
      <p:sp>
        <p:nvSpPr>
          <p:cNvPr id="6"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0"/>
          <p:cNvSpPr>
            <a:spLocks noGrp="1" noChangeArrowheads="1"/>
          </p:cNvSpPr>
          <p:nvPr>
            <p:ph type="sldNum" sz="quarter" idx="12"/>
          </p:nvPr>
        </p:nvSpPr>
        <p:spPr>
          <a:ln/>
        </p:spPr>
        <p:txBody>
          <a:bodyPr/>
          <a:lstStyle>
            <a:lvl1pPr>
              <a:defRPr/>
            </a:lvl1pPr>
          </a:lstStyle>
          <a:p>
            <a:fld id="{8FCC68C3-5E89-4347-86DF-5A04E38E6E05}" type="slidenum">
              <a:rPr lang="es-ES_tradnl" altLang="es-ES"/>
              <a:pPr/>
              <a:t>‹Nº›</a:t>
            </a:fld>
            <a:endParaRPr lang="es-ES_tradnl" altLang="es-ES"/>
          </a:p>
        </p:txBody>
      </p:sp>
    </p:spTree>
    <p:extLst>
      <p:ext uri="{BB962C8B-B14F-4D97-AF65-F5344CB8AC3E}">
        <p14:creationId xmlns:p14="http://schemas.microsoft.com/office/powerpoint/2010/main" xmlns="" val="4655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sz="half" idx="10"/>
          </p:nvPr>
        </p:nvSpPr>
        <p:spPr>
          <a:ln/>
        </p:spPr>
        <p:txBody>
          <a:bodyPr/>
          <a:lstStyle>
            <a:lvl1pPr>
              <a:defRPr/>
            </a:lvl1pPr>
          </a:lstStyle>
          <a:p>
            <a:pPr>
              <a:defRPr/>
            </a:pPr>
            <a:fld id="{6BA0D62B-94A3-43CB-A277-EE3FE14DAF26}" type="datetimeFigureOut">
              <a:rPr lang="es-ES_tradnl"/>
              <a:pPr>
                <a:defRPr/>
              </a:pPr>
              <a:t>13/07/2022</a:t>
            </a:fld>
            <a:endParaRPr lang="es-ES_tradnl"/>
          </a:p>
        </p:txBody>
      </p:sp>
      <p:sp>
        <p:nvSpPr>
          <p:cNvPr id="8"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10"/>
          <p:cNvSpPr>
            <a:spLocks noGrp="1" noChangeArrowheads="1"/>
          </p:cNvSpPr>
          <p:nvPr>
            <p:ph type="sldNum" sz="quarter" idx="12"/>
          </p:nvPr>
        </p:nvSpPr>
        <p:spPr>
          <a:ln/>
        </p:spPr>
        <p:txBody>
          <a:bodyPr/>
          <a:lstStyle>
            <a:lvl1pPr>
              <a:defRPr/>
            </a:lvl1pPr>
          </a:lstStyle>
          <a:p>
            <a:fld id="{18585269-7B8F-4F3E-9881-7A12FC03B2C5}" type="slidenum">
              <a:rPr lang="es-ES_tradnl" altLang="es-ES"/>
              <a:pPr/>
              <a:t>‹Nº›</a:t>
            </a:fld>
            <a:endParaRPr lang="es-ES_tradnl" altLang="es-ES"/>
          </a:p>
        </p:txBody>
      </p:sp>
    </p:spTree>
    <p:extLst>
      <p:ext uri="{BB962C8B-B14F-4D97-AF65-F5344CB8AC3E}">
        <p14:creationId xmlns:p14="http://schemas.microsoft.com/office/powerpoint/2010/main" xmlns="" val="205506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dt" sz="half" idx="10"/>
          </p:nvPr>
        </p:nvSpPr>
        <p:spPr>
          <a:ln/>
        </p:spPr>
        <p:txBody>
          <a:bodyPr/>
          <a:lstStyle>
            <a:lvl1pPr>
              <a:defRPr/>
            </a:lvl1pPr>
          </a:lstStyle>
          <a:p>
            <a:pPr>
              <a:defRPr/>
            </a:pPr>
            <a:fld id="{C5B15D84-D4DC-456A-BB21-7B15B0F3A67E}" type="datetimeFigureOut">
              <a:rPr lang="es-ES_tradnl"/>
              <a:pPr>
                <a:defRPr/>
              </a:pPr>
              <a:t>13/07/2022</a:t>
            </a:fld>
            <a:endParaRPr lang="es-ES_tradnl"/>
          </a:p>
        </p:txBody>
      </p:sp>
      <p:sp>
        <p:nvSpPr>
          <p:cNvPr id="4"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10"/>
          <p:cNvSpPr>
            <a:spLocks noGrp="1" noChangeArrowheads="1"/>
          </p:cNvSpPr>
          <p:nvPr>
            <p:ph type="sldNum" sz="quarter" idx="12"/>
          </p:nvPr>
        </p:nvSpPr>
        <p:spPr>
          <a:ln/>
        </p:spPr>
        <p:txBody>
          <a:bodyPr/>
          <a:lstStyle>
            <a:lvl1pPr>
              <a:defRPr/>
            </a:lvl1pPr>
          </a:lstStyle>
          <a:p>
            <a:fld id="{507CD4D0-B5F1-438F-9DE2-C8AB5FE50344}" type="slidenum">
              <a:rPr lang="es-ES_tradnl" altLang="es-ES"/>
              <a:pPr/>
              <a:t>‹Nº›</a:t>
            </a:fld>
            <a:endParaRPr lang="es-ES_tradnl" altLang="es-ES"/>
          </a:p>
        </p:txBody>
      </p:sp>
    </p:spTree>
    <p:extLst>
      <p:ext uri="{BB962C8B-B14F-4D97-AF65-F5344CB8AC3E}">
        <p14:creationId xmlns:p14="http://schemas.microsoft.com/office/powerpoint/2010/main" xmlns="" val="146467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F583C076-3398-49AB-8735-03E38EF25902}" type="datetimeFigureOut">
              <a:rPr lang="es-ES_tradnl"/>
              <a:pPr>
                <a:defRPr/>
              </a:pPr>
              <a:t>13/07/2022</a:t>
            </a:fld>
            <a:endParaRPr lang="es-ES_tradnl"/>
          </a:p>
        </p:txBody>
      </p:sp>
      <p:sp>
        <p:nvSpPr>
          <p:cNvPr id="3"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10"/>
          <p:cNvSpPr>
            <a:spLocks noGrp="1" noChangeArrowheads="1"/>
          </p:cNvSpPr>
          <p:nvPr>
            <p:ph type="sldNum" sz="quarter" idx="12"/>
          </p:nvPr>
        </p:nvSpPr>
        <p:spPr>
          <a:ln/>
        </p:spPr>
        <p:txBody>
          <a:bodyPr/>
          <a:lstStyle>
            <a:lvl1pPr>
              <a:defRPr/>
            </a:lvl1pPr>
          </a:lstStyle>
          <a:p>
            <a:fld id="{676D357A-D490-4118-ACA9-D750A80BC3BA}" type="slidenum">
              <a:rPr lang="es-ES_tradnl" altLang="es-ES"/>
              <a:pPr/>
              <a:t>‹Nº›</a:t>
            </a:fld>
            <a:endParaRPr lang="es-ES_tradnl" altLang="es-ES"/>
          </a:p>
        </p:txBody>
      </p:sp>
    </p:spTree>
    <p:extLst>
      <p:ext uri="{BB962C8B-B14F-4D97-AF65-F5344CB8AC3E}">
        <p14:creationId xmlns:p14="http://schemas.microsoft.com/office/powerpoint/2010/main" xmlns="" val="275895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fld id="{D14B62A8-FD8C-4D06-92E1-2C8636B578F4}" type="datetimeFigureOut">
              <a:rPr lang="es-ES_tradnl"/>
              <a:pPr>
                <a:defRPr/>
              </a:pPr>
              <a:t>13/07/2022</a:t>
            </a:fld>
            <a:endParaRPr lang="es-ES_tradnl"/>
          </a:p>
        </p:txBody>
      </p:sp>
      <p:sp>
        <p:nvSpPr>
          <p:cNvPr id="6"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0"/>
          <p:cNvSpPr>
            <a:spLocks noGrp="1" noChangeArrowheads="1"/>
          </p:cNvSpPr>
          <p:nvPr>
            <p:ph type="sldNum" sz="quarter" idx="12"/>
          </p:nvPr>
        </p:nvSpPr>
        <p:spPr>
          <a:ln/>
        </p:spPr>
        <p:txBody>
          <a:bodyPr/>
          <a:lstStyle>
            <a:lvl1pPr>
              <a:defRPr/>
            </a:lvl1pPr>
          </a:lstStyle>
          <a:p>
            <a:fld id="{89FB00EC-3EE5-4513-A8DF-B03AF57C04C7}" type="slidenum">
              <a:rPr lang="es-ES_tradnl" altLang="es-ES"/>
              <a:pPr/>
              <a:t>‹Nº›</a:t>
            </a:fld>
            <a:endParaRPr lang="es-ES_tradnl" altLang="es-ES"/>
          </a:p>
        </p:txBody>
      </p:sp>
    </p:spTree>
    <p:extLst>
      <p:ext uri="{BB962C8B-B14F-4D97-AF65-F5344CB8AC3E}">
        <p14:creationId xmlns:p14="http://schemas.microsoft.com/office/powerpoint/2010/main" xmlns="" val="83700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fld id="{13E8BE14-38E0-432B-8C9D-C68A63C07FB9}" type="datetimeFigureOut">
              <a:rPr lang="es-ES_tradnl"/>
              <a:pPr>
                <a:defRPr/>
              </a:pPr>
              <a:t>13/07/2022</a:t>
            </a:fld>
            <a:endParaRPr lang="es-ES_tradnl"/>
          </a:p>
        </p:txBody>
      </p:sp>
      <p:sp>
        <p:nvSpPr>
          <p:cNvPr id="6"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0"/>
          <p:cNvSpPr>
            <a:spLocks noGrp="1" noChangeArrowheads="1"/>
          </p:cNvSpPr>
          <p:nvPr>
            <p:ph type="sldNum" sz="quarter" idx="12"/>
          </p:nvPr>
        </p:nvSpPr>
        <p:spPr>
          <a:ln/>
        </p:spPr>
        <p:txBody>
          <a:bodyPr/>
          <a:lstStyle>
            <a:lvl1pPr>
              <a:defRPr/>
            </a:lvl1pPr>
          </a:lstStyle>
          <a:p>
            <a:fld id="{D0B17613-647E-4AA6-B54C-4CE8874AC89F}" type="slidenum">
              <a:rPr lang="es-ES_tradnl" altLang="es-ES"/>
              <a:pPr/>
              <a:t>‹Nº›</a:t>
            </a:fld>
            <a:endParaRPr lang="es-ES_tradnl" altLang="es-ES"/>
          </a:p>
        </p:txBody>
      </p:sp>
    </p:spTree>
    <p:extLst>
      <p:ext uri="{BB962C8B-B14F-4D97-AF65-F5344CB8AC3E}">
        <p14:creationId xmlns:p14="http://schemas.microsoft.com/office/powerpoint/2010/main" xmlns="" val="390439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318000" y="0"/>
            <a:ext cx="159004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z="1800"/>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z="1800"/>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sz="1800"/>
            </a:p>
          </p:txBody>
        </p:sp>
      </p:grpSp>
      <p:sp>
        <p:nvSpPr>
          <p:cNvPr id="1027" name="Rectangle 6"/>
          <p:cNvSpPr>
            <a:spLocks noGrp="1" noChangeArrowheads="1"/>
          </p:cNvSpPr>
          <p:nvPr>
            <p:ph type="title"/>
          </p:nvPr>
        </p:nvSpPr>
        <p:spPr bwMode="auto">
          <a:xfrm>
            <a:off x="1826684" y="301625"/>
            <a:ext cx="975148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_tradnl" altLang="es-ES" smtClean="0"/>
              <a:t>Haga clic para cambiar el estilo de título	</a:t>
            </a:r>
          </a:p>
        </p:txBody>
      </p:sp>
      <p:sp>
        <p:nvSpPr>
          <p:cNvPr id="1028" name="Rectangle 7"/>
          <p:cNvSpPr>
            <a:spLocks noGrp="1" noChangeArrowheads="1"/>
          </p:cNvSpPr>
          <p:nvPr>
            <p:ph type="body" idx="1"/>
          </p:nvPr>
        </p:nvSpPr>
        <p:spPr bwMode="auto">
          <a:xfrm>
            <a:off x="1826684" y="1827213"/>
            <a:ext cx="975148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Haga clic para modificar el estilo de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91496"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457200">
              <a:buClrTx/>
              <a:buSzTx/>
              <a:buFontTx/>
              <a:buNone/>
              <a:defRPr sz="1200">
                <a:solidFill>
                  <a:schemeClr val="tx1"/>
                </a:solidFill>
                <a:latin typeface="+mn-lt"/>
              </a:defRPr>
            </a:lvl1pPr>
          </a:lstStyle>
          <a:p>
            <a:pPr>
              <a:defRPr/>
            </a:pPr>
            <a:fld id="{0E419699-7170-4FFA-AA6C-F71287DA6778}" type="datetimeFigureOut">
              <a:rPr lang="es-ES_tradnl"/>
              <a:pPr>
                <a:defRPr/>
              </a:pPr>
              <a:t>13/07/2022</a:t>
            </a:fld>
            <a:endParaRPr lang="es-ES_tradnl"/>
          </a:p>
        </p:txBody>
      </p:sp>
      <p:sp>
        <p:nvSpPr>
          <p:cNvPr id="191497"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457200">
              <a:buClrTx/>
              <a:buSzTx/>
              <a:buFontTx/>
              <a:buNone/>
              <a:defRPr sz="1200">
                <a:solidFill>
                  <a:schemeClr val="tx1"/>
                </a:solidFill>
                <a:latin typeface="+mn-lt"/>
              </a:defRPr>
            </a:lvl1pPr>
          </a:lstStyle>
          <a:p>
            <a:pPr>
              <a:defRPr/>
            </a:pPr>
            <a:endParaRPr lang="es-ES_tradnl"/>
          </a:p>
        </p:txBody>
      </p:sp>
      <p:sp>
        <p:nvSpPr>
          <p:cNvPr id="191498" name="Rectangle 10"/>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457200">
              <a:defRPr sz="1200">
                <a:solidFill>
                  <a:schemeClr val="tx1"/>
                </a:solidFill>
                <a:latin typeface="Verdana" panose="020B0604030504040204" pitchFamily="34" charset="0"/>
              </a:defRPr>
            </a:lvl1pPr>
          </a:lstStyle>
          <a:p>
            <a:fld id="{5E06195D-207C-4692-8D72-FA37D91FFE1F}" type="slidenum">
              <a:rPr lang="es-ES_tradnl" altLang="es-ES"/>
              <a:pPr/>
              <a:t>‹Nº›</a:t>
            </a:fld>
            <a:endParaRPr lang="es-ES_tradnl" altLang="es-ES"/>
          </a:p>
        </p:txBody>
      </p:sp>
    </p:spTree>
    <p:extLst>
      <p:ext uri="{BB962C8B-B14F-4D97-AF65-F5344CB8AC3E}">
        <p14:creationId xmlns:p14="http://schemas.microsoft.com/office/powerpoint/2010/main" xmlns="" val="3385003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1313" indent="-341313"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1413" indent="-227013"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5813" indent="-227013"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einsoarmas3@gmail.com" TargetMode="External"/><Relationship Id="rId3" Type="http://schemas.openxmlformats.org/officeDocument/2006/relationships/image" Target="../media/image1.jpeg"/><Relationship Id="rId7" Type="http://schemas.openxmlformats.org/officeDocument/2006/relationships/hyperlink" Target="mailto:maibyssl@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gretellsosa.1999@gmail.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mailto:leinsoarmas3@gmail.com" TargetMode="External"/><Relationship Id="rId3" Type="http://schemas.openxmlformats.org/officeDocument/2006/relationships/image" Target="../media/image1.jpeg"/><Relationship Id="rId7" Type="http://schemas.openxmlformats.org/officeDocument/2006/relationships/hyperlink" Target="mailto:maibyssl@gmail.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gretellsosa.1999@gmail.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063751" y="2565401"/>
            <a:ext cx="1368425" cy="586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1pPr>
            <a:lvl2pPr marL="742950" indent="-28575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2pPr>
            <a:lvl3pPr marL="11430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3pPr>
            <a:lvl4pPr marL="16002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4pPr>
            <a:lvl5pPr marL="20574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9pPr>
          </a:lstStyle>
          <a:p>
            <a:pPr defTabSz="455613" eaLnBrk="1" fontAlgn="base" hangingPunct="1">
              <a:spcBef>
                <a:spcPct val="0"/>
              </a:spcBef>
              <a:spcAft>
                <a:spcPct val="0"/>
              </a:spcAft>
              <a:buSzPct val="100000"/>
            </a:pPr>
            <a:endParaRPr lang="es-ES" altLang="es-ES" sz="3200">
              <a:solidFill>
                <a:srgbClr val="000000"/>
              </a:solidFill>
            </a:endParaRPr>
          </a:p>
        </p:txBody>
      </p:sp>
      <p:sp>
        <p:nvSpPr>
          <p:cNvPr id="13318" name="Text Box 10"/>
          <p:cNvSpPr txBox="1">
            <a:spLocks noChangeArrowheads="1"/>
          </p:cNvSpPr>
          <p:nvPr/>
        </p:nvSpPr>
        <p:spPr bwMode="auto">
          <a:xfrm>
            <a:off x="3627438" y="194468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bg1"/>
                </a:solidFill>
                <a:latin typeface="Arial" panose="020B0604020202020204" pitchFamily="34" charset="0"/>
                <a:ea typeface="DejaVu Sans"/>
                <a:cs typeface="DejaVu Sans"/>
              </a:defRPr>
            </a:lvl1pPr>
            <a:lvl2pPr marL="742950" indent="-285750" eaLnBrk="0" hangingPunct="0">
              <a:defRPr sz="2000">
                <a:solidFill>
                  <a:schemeClr val="bg1"/>
                </a:solidFill>
                <a:latin typeface="Arial" panose="020B0604020202020204" pitchFamily="34" charset="0"/>
                <a:ea typeface="DejaVu Sans"/>
                <a:cs typeface="DejaVu Sans"/>
              </a:defRPr>
            </a:lvl2pPr>
            <a:lvl3pPr marL="1143000" indent="-228600" eaLnBrk="0" hangingPunct="0">
              <a:defRPr sz="2000">
                <a:solidFill>
                  <a:schemeClr val="bg1"/>
                </a:solidFill>
                <a:latin typeface="Arial" panose="020B0604020202020204" pitchFamily="34" charset="0"/>
                <a:ea typeface="DejaVu Sans"/>
                <a:cs typeface="DejaVu Sans"/>
              </a:defRPr>
            </a:lvl3pPr>
            <a:lvl4pPr marL="1600200" indent="-228600" eaLnBrk="0" hangingPunct="0">
              <a:defRPr sz="2000">
                <a:solidFill>
                  <a:schemeClr val="bg1"/>
                </a:solidFill>
                <a:latin typeface="Arial" panose="020B0604020202020204" pitchFamily="34" charset="0"/>
                <a:ea typeface="DejaVu Sans"/>
                <a:cs typeface="DejaVu Sans"/>
              </a:defRPr>
            </a:lvl4pPr>
            <a:lvl5pPr marL="2057400" indent="-228600" eaLnBrk="0" hangingPunct="0">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9pPr>
          </a:lstStyle>
          <a:p>
            <a:pPr defTabSz="455613" eaLnBrk="1" fontAlgn="base" hangingPunct="1">
              <a:spcBef>
                <a:spcPct val="0"/>
              </a:spcBef>
              <a:spcAft>
                <a:spcPct val="0"/>
              </a:spcAft>
              <a:buClr>
                <a:srgbClr val="000000"/>
              </a:buClr>
              <a:buSzPct val="100000"/>
            </a:pPr>
            <a:endParaRPr lang="es-ES_tradnl" altLang="es-ES" sz="1800">
              <a:solidFill>
                <a:srgbClr val="FFFFFF"/>
              </a:solidFill>
              <a:latin typeface="Calibri" panose="020F0502020204030204" pitchFamily="34" charset="0"/>
            </a:endParaRPr>
          </a:p>
        </p:txBody>
      </p:sp>
      <p:sp>
        <p:nvSpPr>
          <p:cNvPr id="13319" name="Text Box 3"/>
          <p:cNvSpPr txBox="1">
            <a:spLocks noChangeArrowheads="1"/>
          </p:cNvSpPr>
          <p:nvPr/>
        </p:nvSpPr>
        <p:spPr bwMode="auto">
          <a:xfrm>
            <a:off x="1771334" y="1659232"/>
            <a:ext cx="9887266" cy="1202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1pPr>
            <a:lvl2pPr marL="742950" indent="-28575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2pPr>
            <a:lvl3pPr marL="11430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3pPr>
            <a:lvl4pPr marL="16002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4pPr>
            <a:lvl5pPr marL="20574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9pPr>
          </a:lstStyle>
          <a:p>
            <a:pPr algn="ctr" defTabSz="455613" eaLnBrk="1" fontAlgn="base" hangingPunct="1">
              <a:spcBef>
                <a:spcPct val="0"/>
              </a:spcBef>
              <a:spcAft>
                <a:spcPct val="0"/>
              </a:spcAft>
              <a:buSzPct val="100000"/>
            </a:pPr>
            <a:r>
              <a:rPr lang="en-US" altLang="es-ES" sz="2400" b="1" dirty="0">
                <a:solidFill>
                  <a:srgbClr val="000000"/>
                </a:solidFill>
                <a:latin typeface="Calibri" panose="020F0502020204030204" pitchFamily="34" charset="0"/>
              </a:rPr>
              <a:t>DEVELOPMENT AND TRAJECTORY OF HURRICANE ETA. CASE STUDY USING THE WRF MODEL WITH DYNAMIC UPDATE OF THE SEA SURFACE TEMPERATURE (SST). </a:t>
            </a:r>
            <a:endParaRPr lang="es-ES" altLang="es-ES" dirty="0">
              <a:solidFill>
                <a:srgbClr val="FFFFFF"/>
              </a:solidFill>
            </a:endParaRPr>
          </a:p>
        </p:txBody>
      </p:sp>
      <p:pic>
        <p:nvPicPr>
          <p:cNvPr id="13" name="Picture 10" descr="logo_inst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9389" y="387919"/>
            <a:ext cx="11525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
          <p:cNvPicPr/>
          <p:nvPr/>
        </p:nvPicPr>
        <p:blipFill>
          <a:blip r:embed="rId4" cstate="print">
            <a:extLst>
              <a:ext uri="{28A0092B-C50C-407E-A947-70E740481C1C}">
                <a14:useLocalDpi xmlns:a14="http://schemas.microsoft.com/office/drawing/2010/main" xmlns="" val="0"/>
              </a:ext>
            </a:extLst>
          </a:blip>
          <a:srcRect/>
          <a:stretch>
            <a:fillRect/>
          </a:stretch>
        </p:blipFill>
        <p:spPr>
          <a:xfrm>
            <a:off x="2018266" y="628487"/>
            <a:ext cx="2769596" cy="723254"/>
          </a:xfrm>
          <a:prstGeom prst="rect">
            <a:avLst/>
          </a:prstGeom>
          <a:noFill/>
          <a:ln>
            <a:noFill/>
          </a:ln>
        </p:spPr>
      </p:pic>
      <p:pic>
        <p:nvPicPr>
          <p:cNvPr id="14" name="Picture 7"/>
          <p:cNvPicPr/>
          <p:nvPr/>
        </p:nvPicPr>
        <p:blipFill>
          <a:blip r:embed="rId5" cstate="print">
            <a:extLst>
              <a:ext uri="{28A0092B-C50C-407E-A947-70E740481C1C}">
                <a14:useLocalDpi xmlns:a14="http://schemas.microsoft.com/office/drawing/2010/main" xmlns="" val="0"/>
              </a:ext>
            </a:extLst>
          </a:blip>
          <a:stretch>
            <a:fillRect/>
          </a:stretch>
        </p:blipFill>
        <p:spPr>
          <a:xfrm>
            <a:off x="9135930" y="543334"/>
            <a:ext cx="1058890" cy="670243"/>
          </a:xfrm>
          <a:prstGeom prst="rect">
            <a:avLst/>
          </a:prstGeom>
        </p:spPr>
      </p:pic>
      <p:sp>
        <p:nvSpPr>
          <p:cNvPr id="4" name="Rectángulo 3"/>
          <p:cNvSpPr/>
          <p:nvPr/>
        </p:nvSpPr>
        <p:spPr>
          <a:xfrm>
            <a:off x="1886427" y="6001101"/>
            <a:ext cx="9657078" cy="707886"/>
          </a:xfrm>
          <a:prstGeom prst="rect">
            <a:avLst/>
          </a:prstGeom>
        </p:spPr>
        <p:txBody>
          <a:bodyPr wrap="square">
            <a:spAutoFit/>
          </a:bodyPr>
          <a:lstStyle/>
          <a:p>
            <a:pPr algn="ctr"/>
            <a:r>
              <a:rPr lang="en-US" sz="2000" dirty="0">
                <a:ln w="0">
                  <a:solidFill>
                    <a:srgbClr val="0070C0"/>
                  </a:solidFill>
                </a:ln>
                <a:solidFill>
                  <a:schemeClr val="accent1"/>
                </a:solidFill>
                <a:effectLst>
                  <a:outerShdw blurRad="38100" dist="25400" dir="5400000" algn="ctr" rotWithShape="0">
                    <a:srgbClr val="6E747A">
                      <a:alpha val="43000"/>
                    </a:srgbClr>
                  </a:outerShdw>
                </a:effectLst>
              </a:rPr>
              <a:t>The 5th International Electronic Conference on Atmospheric Sciences, ONLINE, 16-31 JULY 2022.</a:t>
            </a:r>
            <a:endParaRPr lang="es-ES" sz="2000" dirty="0">
              <a:ln w="0">
                <a:solidFill>
                  <a:srgbClr val="0070C0"/>
                </a:solidFill>
              </a:ln>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3432176" y="3244051"/>
            <a:ext cx="6762644" cy="1092607"/>
          </a:xfrm>
          <a:prstGeom prst="rect">
            <a:avLst/>
          </a:prstGeom>
        </p:spPr>
        <p:txBody>
          <a:bodyPr wrap="square">
            <a:spAutoFit/>
          </a:bodyPr>
          <a:lstStyle/>
          <a:p>
            <a:pPr>
              <a:lnSpc>
                <a:spcPts val="1300"/>
              </a:lnSpc>
              <a:spcAft>
                <a:spcPts val="0"/>
              </a:spcAft>
            </a:pPr>
            <a:r>
              <a:rPr lang="es-ES" baseline="30000" dirty="0"/>
              <a:t>1</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Lic. Gretell </a:t>
            </a:r>
            <a:r>
              <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Sosa </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Martínez. </a:t>
            </a:r>
            <a:r>
              <a:rPr lang="en-US" u="sng" dirty="0" smtClean="0">
                <a:hlinkClick r:id="rId6"/>
              </a:rPr>
              <a:t>gretellsosa.1999@gmail.com</a:t>
            </a:r>
            <a:endParaRPr lang="en-US" u="sng" dirty="0" smtClean="0"/>
          </a:p>
          <a:p>
            <a:pPr>
              <a:lnSpc>
                <a:spcPts val="1300"/>
              </a:lnSpc>
              <a:spcAft>
                <a:spcPts val="0"/>
              </a:spcAft>
            </a:pPr>
            <a:endPar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ts val="1300"/>
              </a:lnSpc>
              <a:spcAft>
                <a:spcPts val="0"/>
              </a:spcAft>
            </a:pPr>
            <a:r>
              <a:rPr lang="es-ES" baseline="30000" dirty="0"/>
              <a:t>2</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PhD. Maibys </a:t>
            </a:r>
            <a:r>
              <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Sierra </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Lorenzo. </a:t>
            </a:r>
            <a:r>
              <a:rPr lang="en-US" u="sng" dirty="0" smtClean="0">
                <a:hlinkClick r:id="rId7"/>
              </a:rPr>
              <a:t>maibyssl@gmail.com</a:t>
            </a:r>
            <a:r>
              <a:rPr lang="en-US" dirty="0" smtClean="0"/>
              <a:t> </a:t>
            </a:r>
          </a:p>
          <a:p>
            <a:pPr>
              <a:lnSpc>
                <a:spcPts val="1300"/>
              </a:lnSpc>
              <a:spcAft>
                <a:spcPts val="0"/>
              </a:spcAft>
            </a:pPr>
            <a:endPar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ts val="1300"/>
              </a:lnSpc>
            </a:pPr>
            <a:r>
              <a:rPr lang="es-ES" baseline="30000" dirty="0"/>
              <a:t>3</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MsC.Osniel </a:t>
            </a:r>
            <a:r>
              <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Armas </a:t>
            </a:r>
            <a:r>
              <a:rPr lang="es-ES" b="1" dirty="0" err="1"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Forteza</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dirty="0" smtClean="0"/>
              <a:t> </a:t>
            </a:r>
            <a:r>
              <a:rPr lang="en-US" u="sng" dirty="0">
                <a:hlinkClick r:id="rId8"/>
              </a:rPr>
              <a:t>leinsoarmas3@gmail.com</a:t>
            </a:r>
            <a:r>
              <a:rPr lang="en-US" dirty="0"/>
              <a:t> </a:t>
            </a:r>
            <a:endParaRPr lang="es-ES" dirty="0"/>
          </a:p>
          <a:p>
            <a:pPr>
              <a:lnSpc>
                <a:spcPts val="1300"/>
              </a:lnSpc>
              <a:spcAft>
                <a:spcPts val="0"/>
              </a:spcAft>
            </a:pPr>
            <a:endPar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1" name="Rectangle 6"/>
          <p:cNvSpPr>
            <a:spLocks noChangeArrowheads="1"/>
          </p:cNvSpPr>
          <p:nvPr/>
        </p:nvSpPr>
        <p:spPr bwMode="auto">
          <a:xfrm>
            <a:off x="2053794" y="4340697"/>
            <a:ext cx="9322345" cy="166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s-ES"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r>
              <a:rPr lang="en-US" altLang="es-ES" baseline="30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a:t>
            </a:r>
            <a:r>
              <a:rPr lang="en-US" alt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Department </a:t>
            </a:r>
            <a:r>
              <a:rPr lang="en-US" alt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of Meteorology, </a:t>
            </a:r>
            <a:r>
              <a:rPr lang="en-US" altLang="zh-CN"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Higher Institute of Technologies and Applied Sciences</a:t>
            </a:r>
            <a:r>
              <a:rPr lang="en-US" altLang="zh-CN"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altLang="zh-CN"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University of Havana</a:t>
            </a:r>
            <a:r>
              <a:rPr lang="en-US" altLang="zh-CN"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altLang="zh-CN"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Havana</a:t>
            </a:r>
            <a:r>
              <a:rPr lang="en-US" altLang="zh-CN"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altLang="zh-CN"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Cuba.</a:t>
            </a:r>
          </a:p>
          <a:p>
            <a:pPr algn="ctr"/>
            <a:r>
              <a:rPr kumimoji="0" lang="en-US" altLang="es-ES"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kumimoji="0" lang="en-US" altLang="es-ES"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Center for Physics of the Atmosphere, Institute of Meteorology, Casablanca, 10900, Havana, Cuba.</a:t>
            </a:r>
            <a:endParaRPr kumimoji="0" lang="es-ES" altLang="es-ES"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s-ES"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3</a:t>
            </a:r>
            <a:r>
              <a:rPr kumimoji="0" lang="en-US" altLang="es-ES"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Forecast Center, Institute of Meteorology, Casablanca, 10900, Havana, Cuba.</a:t>
            </a:r>
            <a:endParaRPr kumimoji="0" lang="en-US" altLang="es-ES" b="0" i="0" u="none" strike="noStrike" cap="none" normalizeH="0" baseline="0" dirty="0" smtClean="0">
              <a:ln>
                <a:noFill/>
              </a:ln>
              <a:solidFill>
                <a:schemeClr val="tx1"/>
              </a:solidFill>
              <a:effectLst/>
            </a:endParaRPr>
          </a:p>
        </p:txBody>
      </p:sp>
      <p:pic>
        <p:nvPicPr>
          <p:cNvPr id="15" name="Imagen 14"/>
          <p:cNvPicPr>
            <a:picLocks noChangeAspect="1"/>
          </p:cNvPicPr>
          <p:nvPr/>
        </p:nvPicPr>
        <p:blipFill>
          <a:blip r:embed="rId9" cstate="print">
            <a:clrChange>
              <a:clrFrom>
                <a:srgbClr val="202125"/>
              </a:clrFrom>
              <a:clrTo>
                <a:srgbClr val="202125">
                  <a:alpha val="0"/>
                </a:srgbClr>
              </a:clrTo>
            </a:clrChange>
          </a:blip>
          <a:stretch>
            <a:fillRect/>
          </a:stretch>
        </p:blipFill>
        <p:spPr>
          <a:xfrm>
            <a:off x="7083441" y="387919"/>
            <a:ext cx="1480962" cy="948753"/>
          </a:xfrm>
          <a:prstGeom prst="rect">
            <a:avLst/>
          </a:prstGeom>
        </p:spPr>
      </p:pic>
    </p:spTree>
    <p:extLst>
      <p:ext uri="{BB962C8B-B14F-4D97-AF65-F5344CB8AC3E}">
        <p14:creationId xmlns:p14="http://schemas.microsoft.com/office/powerpoint/2010/main" xmlns="" val="1300666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429762" y="893331"/>
            <a:ext cx="176683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WRF-SST</a:t>
            </a:r>
          </a:p>
        </p:txBody>
      </p:sp>
      <p:sp>
        <p:nvSpPr>
          <p:cNvPr id="4" name="Rectángulo 3"/>
          <p:cNvSpPr/>
          <p:nvPr/>
        </p:nvSpPr>
        <p:spPr>
          <a:xfrm>
            <a:off x="2673283" y="893331"/>
            <a:ext cx="1093569"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ERA5</a:t>
            </a:r>
            <a:endPar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ángulo 4"/>
          <p:cNvSpPr/>
          <p:nvPr/>
        </p:nvSpPr>
        <p:spPr>
          <a:xfrm>
            <a:off x="3552103" y="6295904"/>
            <a:ext cx="5370730" cy="400110"/>
          </a:xfrm>
          <a:prstGeom prst="rect">
            <a:avLst/>
          </a:prstGeom>
        </p:spPr>
        <p:txBody>
          <a:bodyPr wrap="square">
            <a:spAutoFit/>
          </a:bodyPr>
          <a:lstStyle/>
          <a:p>
            <a:pPr algn="ctr"/>
            <a:r>
              <a:rPr lang="es-ES" sz="2000" dirty="0" smtClean="0"/>
              <a:t>00:00 </a:t>
            </a:r>
            <a:r>
              <a:rPr lang="es-ES" sz="2000" dirty="0"/>
              <a:t>UTC </a:t>
            </a:r>
            <a:r>
              <a:rPr lang="es-ES" sz="2000" dirty="0" err="1"/>
              <a:t>N</a:t>
            </a:r>
            <a:r>
              <a:rPr lang="es-ES" sz="2000" dirty="0" err="1" smtClean="0"/>
              <a:t>ovember</a:t>
            </a:r>
            <a:r>
              <a:rPr lang="es-ES" sz="2000" dirty="0" smtClean="0"/>
              <a:t> </a:t>
            </a:r>
            <a:r>
              <a:rPr lang="es-ES" sz="2000" dirty="0"/>
              <a:t>8, </a:t>
            </a:r>
            <a:r>
              <a:rPr lang="es-ES" sz="2000" dirty="0" smtClean="0"/>
              <a:t>925hPa</a:t>
            </a:r>
            <a:endParaRPr lang="es-ES" sz="20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07171" y="2268647"/>
            <a:ext cx="5631324" cy="384512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0709" y="2268647"/>
            <a:ext cx="5578716" cy="3845126"/>
          </a:xfrm>
          <a:prstGeom prst="rect">
            <a:avLst/>
          </a:prstGeom>
        </p:spPr>
      </p:pic>
      <p:sp>
        <p:nvSpPr>
          <p:cNvPr id="8" name="Elipse 7"/>
          <p:cNvSpPr/>
          <p:nvPr/>
        </p:nvSpPr>
        <p:spPr>
          <a:xfrm>
            <a:off x="7701612" y="3983653"/>
            <a:ext cx="1456300" cy="112340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Elipse 8"/>
          <p:cNvSpPr/>
          <p:nvPr/>
        </p:nvSpPr>
        <p:spPr>
          <a:xfrm>
            <a:off x="2602008" y="4360509"/>
            <a:ext cx="730524" cy="61354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CuadroTexto 9"/>
          <p:cNvSpPr txBox="1"/>
          <p:nvPr/>
        </p:nvSpPr>
        <p:spPr>
          <a:xfrm>
            <a:off x="8190334" y="4297051"/>
            <a:ext cx="478856" cy="523220"/>
          </a:xfrm>
          <a:prstGeom prst="rect">
            <a:avLst/>
          </a:prstGeom>
          <a:noFill/>
        </p:spPr>
        <p:txBody>
          <a:bodyPr wrap="square" rtlCol="0">
            <a:spAutoFit/>
          </a:bodyPr>
          <a:lstStyle/>
          <a:p>
            <a:r>
              <a:rPr lang="es-ES" sz="2800" dirty="0" smtClean="0">
                <a:ln w="0"/>
                <a:solidFill>
                  <a:srgbClr val="FF0000"/>
                </a:solidFill>
                <a:effectLst>
                  <a:outerShdw blurRad="38100" dist="25400" dir="5400000" algn="ctr" rotWithShape="0">
                    <a:srgbClr val="6E747A">
                      <a:alpha val="43000"/>
                    </a:srgbClr>
                  </a:outerShdw>
                </a:effectLst>
              </a:rPr>
              <a:t>T</a:t>
            </a:r>
            <a:endParaRPr lang="es-ES" sz="2800" dirty="0">
              <a:ln w="0"/>
              <a:solidFill>
                <a:srgbClr val="FF0000"/>
              </a:solidFill>
              <a:effectLst>
                <a:outerShdw blurRad="38100" dist="25400" dir="5400000" algn="ctr" rotWithShape="0">
                  <a:srgbClr val="6E747A">
                    <a:alpha val="43000"/>
                  </a:srgbClr>
                </a:outerShdw>
              </a:effectLst>
            </a:endParaRPr>
          </a:p>
        </p:txBody>
      </p:sp>
      <p:sp>
        <p:nvSpPr>
          <p:cNvPr id="11" name="CuadroTexto 10"/>
          <p:cNvSpPr txBox="1"/>
          <p:nvPr/>
        </p:nvSpPr>
        <p:spPr>
          <a:xfrm>
            <a:off x="2637198" y="4433617"/>
            <a:ext cx="478856" cy="523220"/>
          </a:xfrm>
          <a:prstGeom prst="rect">
            <a:avLst/>
          </a:prstGeom>
          <a:noFill/>
        </p:spPr>
        <p:txBody>
          <a:bodyPr wrap="square" rtlCol="0">
            <a:spAutoFit/>
          </a:bodyPr>
          <a:lstStyle/>
          <a:p>
            <a:r>
              <a:rPr lang="es-ES" sz="2800" dirty="0" smtClean="0">
                <a:ln w="0"/>
                <a:solidFill>
                  <a:srgbClr val="FF0000"/>
                </a:solidFill>
                <a:effectLst>
                  <a:outerShdw blurRad="38100" dist="25400" dir="5400000" algn="ctr" rotWithShape="0">
                    <a:srgbClr val="6E747A">
                      <a:alpha val="43000"/>
                    </a:srgbClr>
                  </a:outerShdw>
                </a:effectLst>
              </a:rPr>
              <a:t>T</a:t>
            </a:r>
            <a:endParaRPr lang="es-ES" sz="2800" dirty="0">
              <a:ln w="0"/>
              <a:solidFill>
                <a:srgbClr val="FF0000"/>
              </a:solidFill>
              <a:effectLst>
                <a:outerShdw blurRad="38100" dist="25400" dir="5400000" algn="ctr" rotWithShape="0">
                  <a:srgbClr val="6E747A">
                    <a:alpha val="43000"/>
                  </a:srgbClr>
                </a:outerShdw>
              </a:effectLst>
            </a:endParaRPr>
          </a:p>
        </p:txBody>
      </p:sp>
      <p:sp>
        <p:nvSpPr>
          <p:cNvPr id="12" name="Elipse 11"/>
          <p:cNvSpPr/>
          <p:nvPr/>
        </p:nvSpPr>
        <p:spPr>
          <a:xfrm rot="5400000">
            <a:off x="5013592" y="4404488"/>
            <a:ext cx="651680" cy="4368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Elipse 12"/>
          <p:cNvSpPr/>
          <p:nvPr/>
        </p:nvSpPr>
        <p:spPr>
          <a:xfrm rot="5400000">
            <a:off x="10734237" y="3781731"/>
            <a:ext cx="720749" cy="4368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CuadroTexto 13"/>
          <p:cNvSpPr txBox="1"/>
          <p:nvPr/>
        </p:nvSpPr>
        <p:spPr>
          <a:xfrm>
            <a:off x="2083568" y="1724008"/>
            <a:ext cx="2064972" cy="400110"/>
          </a:xfrm>
          <a:prstGeom prst="rect">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dirty="0" smtClean="0">
                <a:ln w="0"/>
                <a:solidFill>
                  <a:schemeClr val="tx1"/>
                </a:solidFill>
                <a:effectLst>
                  <a:outerShdw blurRad="38100" dist="19050" dir="2700000" algn="tl" rotWithShape="0">
                    <a:schemeClr val="dk1">
                      <a:alpha val="40000"/>
                    </a:schemeClr>
                  </a:outerShdw>
                </a:effectLst>
              </a:rPr>
              <a:t>40-75 km/h</a:t>
            </a:r>
            <a:endParaRPr lang="es-ES" sz="2000" dirty="0">
              <a:ln w="0"/>
              <a:solidFill>
                <a:schemeClr val="tx1"/>
              </a:solidFill>
              <a:effectLst>
                <a:outerShdw blurRad="38100" dist="19050" dir="2700000" algn="tl" rotWithShape="0">
                  <a:schemeClr val="dk1">
                    <a:alpha val="40000"/>
                  </a:schemeClr>
                </a:outerShdw>
              </a:effectLst>
            </a:endParaRPr>
          </a:p>
        </p:txBody>
      </p:sp>
      <p:sp>
        <p:nvSpPr>
          <p:cNvPr id="15" name="CuadroTexto 14"/>
          <p:cNvSpPr txBox="1"/>
          <p:nvPr/>
        </p:nvSpPr>
        <p:spPr>
          <a:xfrm>
            <a:off x="8125426" y="1724008"/>
            <a:ext cx="2064972" cy="400110"/>
          </a:xfrm>
          <a:prstGeom prst="rect">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dirty="0" smtClean="0">
                <a:ln w="0"/>
                <a:solidFill>
                  <a:schemeClr val="tx1"/>
                </a:solidFill>
                <a:effectLst>
                  <a:outerShdw blurRad="38100" dist="19050" dir="2700000" algn="tl" rotWithShape="0">
                    <a:schemeClr val="dk1">
                      <a:alpha val="40000"/>
                    </a:schemeClr>
                  </a:outerShdw>
                </a:effectLst>
              </a:rPr>
              <a:t>80-150 km/h</a:t>
            </a:r>
            <a:endParaRPr lang="es-ES"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43929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G:\ESCUELA\UNIVERSIDAD\Tesis\Mapas_ETA_WRF\1. Cortes verticales\20201108\RH\Cross_sect_RH_DBZ_20201108_21z.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5494" y="1679762"/>
            <a:ext cx="9533280" cy="5030754"/>
          </a:xfrm>
          <a:prstGeom prst="rect">
            <a:avLst/>
          </a:prstGeom>
          <a:noFill/>
          <a:ln>
            <a:noFill/>
          </a:ln>
        </p:spPr>
      </p:pic>
      <p:sp>
        <p:nvSpPr>
          <p:cNvPr id="4" name="Rectángulo 3"/>
          <p:cNvSpPr/>
          <p:nvPr/>
        </p:nvSpPr>
        <p:spPr>
          <a:xfrm>
            <a:off x="5570184" y="776952"/>
            <a:ext cx="176683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WRF-SST</a:t>
            </a:r>
          </a:p>
        </p:txBody>
      </p:sp>
      <p:sp>
        <p:nvSpPr>
          <p:cNvPr id="5" name="Rectángulo 4"/>
          <p:cNvSpPr/>
          <p:nvPr/>
        </p:nvSpPr>
        <p:spPr>
          <a:xfrm>
            <a:off x="545501" y="6146794"/>
            <a:ext cx="5370730" cy="400110"/>
          </a:xfrm>
          <a:prstGeom prst="rect">
            <a:avLst/>
          </a:prstGeom>
        </p:spPr>
        <p:txBody>
          <a:bodyPr wrap="square">
            <a:spAutoFit/>
          </a:bodyPr>
          <a:lstStyle/>
          <a:p>
            <a:pPr algn="ctr"/>
            <a:r>
              <a:rPr lang="es-ES" sz="2000" dirty="0" smtClean="0"/>
              <a:t>21:00 </a:t>
            </a:r>
            <a:r>
              <a:rPr lang="es-ES" sz="2000" dirty="0"/>
              <a:t>UTC </a:t>
            </a:r>
            <a:r>
              <a:rPr lang="es-ES" sz="2000" dirty="0" smtClean="0"/>
              <a:t>of </a:t>
            </a:r>
            <a:r>
              <a:rPr lang="es-ES" sz="2000" dirty="0" err="1"/>
              <a:t>N</a:t>
            </a:r>
            <a:r>
              <a:rPr lang="es-ES" sz="2000" dirty="0" err="1" smtClean="0"/>
              <a:t>ovember</a:t>
            </a:r>
            <a:r>
              <a:rPr lang="es-ES" sz="2000" dirty="0" smtClean="0"/>
              <a:t> </a:t>
            </a:r>
            <a:r>
              <a:rPr lang="es-ES" sz="2000" dirty="0"/>
              <a:t>8</a:t>
            </a:r>
          </a:p>
        </p:txBody>
      </p:sp>
      <p:sp>
        <p:nvSpPr>
          <p:cNvPr id="6" name="Rectángulo 5"/>
          <p:cNvSpPr/>
          <p:nvPr/>
        </p:nvSpPr>
        <p:spPr>
          <a:xfrm>
            <a:off x="1675494" y="1561775"/>
            <a:ext cx="4702136" cy="707886"/>
          </a:xfrm>
          <a:prstGeom prst="rect">
            <a:avLst/>
          </a:prstGeom>
        </p:spPr>
        <p:txBody>
          <a:bodyPr wrap="square">
            <a:spAutoFit/>
          </a:bodyPr>
          <a:lstStyle/>
          <a:p>
            <a:pPr algn="ctr"/>
            <a:r>
              <a:rPr lang="en-US" sz="2000" dirty="0"/>
              <a:t>Relative Humidity‘s Vertical Cross-section and Reflectivity</a:t>
            </a:r>
            <a:endParaRPr lang="es-ES" sz="2000" dirty="0"/>
          </a:p>
        </p:txBody>
      </p:sp>
    </p:spTree>
    <p:extLst>
      <p:ext uri="{BB962C8B-B14F-4D97-AF65-F5344CB8AC3E}">
        <p14:creationId xmlns:p14="http://schemas.microsoft.com/office/powerpoint/2010/main" xmlns="" val="2933068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5249" y="897374"/>
            <a:ext cx="7394973"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400" b="1" dirty="0" smtClean="0">
                <a:ln/>
                <a:solidFill>
                  <a:schemeClr val="accent4"/>
                </a:solidFill>
              </a:rPr>
              <a:t>Second </a:t>
            </a:r>
            <a:r>
              <a:rPr lang="en-US" sz="2400" b="1" dirty="0">
                <a:ln/>
                <a:solidFill>
                  <a:schemeClr val="accent4"/>
                </a:solidFill>
              </a:rPr>
              <a:t>moment: </a:t>
            </a:r>
            <a:r>
              <a:rPr lang="en-US" sz="2400" b="1" dirty="0" smtClean="0">
                <a:ln/>
                <a:solidFill>
                  <a:schemeClr val="accent4"/>
                </a:solidFill>
              </a:rPr>
              <a:t>November 9 </a:t>
            </a:r>
            <a:r>
              <a:rPr lang="en-US" sz="2400" b="1" dirty="0">
                <a:ln/>
                <a:solidFill>
                  <a:schemeClr val="accent4"/>
                </a:solidFill>
              </a:rPr>
              <a:t>to </a:t>
            </a:r>
            <a:r>
              <a:rPr lang="en-US" sz="2400" b="1" dirty="0" smtClean="0">
                <a:ln/>
                <a:solidFill>
                  <a:schemeClr val="accent4"/>
                </a:solidFill>
              </a:rPr>
              <a:t>11, 2020</a:t>
            </a:r>
            <a:endParaRPr lang="en-US" sz="2400" b="1" dirty="0">
              <a:ln/>
              <a:solidFill>
                <a:schemeClr val="accent4"/>
              </a:solidFill>
            </a:endParaRPr>
          </a:p>
        </p:txBody>
      </p:sp>
      <p:pic>
        <p:nvPicPr>
          <p:cNvPr id="3" name="Imagen 2"/>
          <p:cNvPicPr/>
          <p:nvPr/>
        </p:nvPicPr>
        <p:blipFill>
          <a:blip r:embed="rId2" cstate="print">
            <a:extLst>
              <a:ext uri="{28A0092B-C50C-407E-A947-70E740481C1C}">
                <a14:useLocalDpi xmlns:a14="http://schemas.microsoft.com/office/drawing/2010/main" xmlns="" val="0"/>
              </a:ext>
            </a:extLst>
          </a:blip>
          <a:stretch>
            <a:fillRect/>
          </a:stretch>
        </p:blipFill>
        <p:spPr>
          <a:xfrm>
            <a:off x="2955249" y="1701871"/>
            <a:ext cx="9036225" cy="4905405"/>
          </a:xfrm>
          <a:prstGeom prst="rect">
            <a:avLst/>
          </a:prstGeom>
        </p:spPr>
      </p:pic>
      <p:sp>
        <p:nvSpPr>
          <p:cNvPr id="6" name="Rectángulo 5"/>
          <p:cNvSpPr/>
          <p:nvPr/>
        </p:nvSpPr>
        <p:spPr>
          <a:xfrm>
            <a:off x="255447" y="3639996"/>
            <a:ext cx="2699802" cy="2308324"/>
          </a:xfrm>
          <a:prstGeom prst="rect">
            <a:avLst/>
          </a:prstGeom>
        </p:spPr>
        <p:txBody>
          <a:bodyPr wrap="square">
            <a:spAutoFit/>
          </a:bodyPr>
          <a:lstStyle/>
          <a:p>
            <a:r>
              <a:rPr lang="es-ES" dirty="0"/>
              <a:t>WRF-SST </a:t>
            </a:r>
            <a:r>
              <a:rPr lang="es-ES" dirty="0" err="1"/>
              <a:t>Geopotential</a:t>
            </a:r>
            <a:r>
              <a:rPr lang="es-ES" dirty="0"/>
              <a:t> </a:t>
            </a:r>
            <a:r>
              <a:rPr lang="es-ES" dirty="0" err="1"/>
              <a:t>Height</a:t>
            </a:r>
            <a:r>
              <a:rPr lang="es-ES" dirty="0"/>
              <a:t> </a:t>
            </a:r>
            <a:r>
              <a:rPr lang="es-ES" dirty="0" err="1"/>
              <a:t>Maps</a:t>
            </a:r>
            <a:r>
              <a:rPr lang="es-ES" dirty="0"/>
              <a:t> of 9 </a:t>
            </a:r>
            <a:r>
              <a:rPr lang="es-ES" dirty="0" err="1" smtClean="0"/>
              <a:t>November</a:t>
            </a:r>
            <a:r>
              <a:rPr lang="es-ES" dirty="0" smtClean="0"/>
              <a:t> </a:t>
            </a:r>
            <a:r>
              <a:rPr lang="es-ES" dirty="0"/>
              <a:t>at 00:00 UTC in </a:t>
            </a:r>
            <a:r>
              <a:rPr lang="es-ES" dirty="0" err="1"/>
              <a:t>the</a:t>
            </a:r>
            <a:r>
              <a:rPr lang="es-ES" dirty="0"/>
              <a:t> </a:t>
            </a:r>
            <a:r>
              <a:rPr lang="es-ES" dirty="0" err="1"/>
              <a:t>levels</a:t>
            </a:r>
            <a:r>
              <a:rPr lang="es-ES" dirty="0"/>
              <a:t>: a) 925hPa, b) 825hPa, c) 700hPa, d) 500hPa, e) 300hPa y f) 200hPa.</a:t>
            </a:r>
          </a:p>
        </p:txBody>
      </p:sp>
    </p:spTree>
    <p:extLst>
      <p:ext uri="{BB962C8B-B14F-4D97-AF65-F5344CB8AC3E}">
        <p14:creationId xmlns:p14="http://schemas.microsoft.com/office/powerpoint/2010/main" xmlns="" val="2525661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ACER\AppData\Local\Microsoft\Windows\INetCache\Content.Word\WRF_SST_Caribe_ETA_plev500mb_rhum_20201109_00z.png"/>
          <p:cNvPicPr/>
          <p:nvPr/>
        </p:nvPicPr>
        <p:blipFill>
          <a:blip r:embed="rId2" cstate="print">
            <a:extLst>
              <a:ext uri="{28A0092B-C50C-407E-A947-70E740481C1C}">
                <a14:useLocalDpi xmlns:a14="http://schemas.microsoft.com/office/drawing/2010/main" xmlns="" val="0"/>
              </a:ext>
            </a:extLst>
          </a:blip>
          <a:srcRect/>
          <a:stretch>
            <a:fillRect/>
          </a:stretch>
        </p:blipFill>
        <p:spPr>
          <a:xfrm>
            <a:off x="492656" y="1761597"/>
            <a:ext cx="4241575" cy="2418213"/>
          </a:xfrm>
          <a:prstGeom prst="rect">
            <a:avLst/>
          </a:prstGeom>
          <a:noFill/>
          <a:ln>
            <a:noFill/>
          </a:ln>
        </p:spPr>
      </p:pic>
      <p:sp>
        <p:nvSpPr>
          <p:cNvPr id="4" name="Rectángulo 3"/>
          <p:cNvSpPr/>
          <p:nvPr/>
        </p:nvSpPr>
        <p:spPr>
          <a:xfrm>
            <a:off x="492656" y="4291722"/>
            <a:ext cx="4591665" cy="640255"/>
          </a:xfrm>
          <a:prstGeom prst="rect">
            <a:avLst/>
          </a:prstGeom>
        </p:spPr>
        <p:txBody>
          <a:bodyPr wrap="square">
            <a:spAutoFit/>
          </a:bodyPr>
          <a:lstStyle/>
          <a:p>
            <a:pPr algn="ctr"/>
            <a:r>
              <a:rPr lang="en-US" dirty="0"/>
              <a:t>Relative Humidity Map of November 9 at 00:00 UTC in 500hPa level.</a:t>
            </a:r>
            <a:endParaRPr lang="es-ES" dirty="0"/>
          </a:p>
        </p:txBody>
      </p:sp>
      <p:pic>
        <p:nvPicPr>
          <p:cNvPr id="5" name="Imagen 4"/>
          <p:cNvPicPr/>
          <p:nvPr/>
        </p:nvPicPr>
        <p:blipFill>
          <a:blip r:embed="rId3" cstate="print">
            <a:extLst>
              <a:ext uri="{28A0092B-C50C-407E-A947-70E740481C1C}">
                <a14:useLocalDpi xmlns:a14="http://schemas.microsoft.com/office/drawing/2010/main" xmlns="" val="0"/>
              </a:ext>
            </a:extLst>
          </a:blip>
          <a:stretch>
            <a:fillRect/>
          </a:stretch>
        </p:blipFill>
        <p:spPr>
          <a:xfrm>
            <a:off x="5358200" y="1628862"/>
            <a:ext cx="6219284" cy="4123010"/>
          </a:xfrm>
          <a:prstGeom prst="rect">
            <a:avLst/>
          </a:prstGeom>
        </p:spPr>
      </p:pic>
      <p:sp>
        <p:nvSpPr>
          <p:cNvPr id="7" name="Rectángulo 6"/>
          <p:cNvSpPr/>
          <p:nvPr/>
        </p:nvSpPr>
        <p:spPr>
          <a:xfrm>
            <a:off x="5174035" y="5751872"/>
            <a:ext cx="6587613" cy="923330"/>
          </a:xfrm>
          <a:prstGeom prst="rect">
            <a:avLst/>
          </a:prstGeom>
        </p:spPr>
        <p:txBody>
          <a:bodyPr wrap="square">
            <a:spAutoFit/>
          </a:bodyPr>
          <a:lstStyle/>
          <a:p>
            <a:pPr algn="ctr"/>
            <a:r>
              <a:rPr lang="en-US" dirty="0"/>
              <a:t>Geopotential Height Maps of November 11, 2020 in 500hPa level at: a) 00:00 UTC, b) 06:00 UTC, c) 12:00 UTC y d) 21:00 UTC.</a:t>
            </a:r>
            <a:endParaRPr lang="es-ES" dirty="0"/>
          </a:p>
        </p:txBody>
      </p:sp>
      <p:sp>
        <p:nvSpPr>
          <p:cNvPr id="8" name="Rectángulo 7"/>
          <p:cNvSpPr/>
          <p:nvPr/>
        </p:nvSpPr>
        <p:spPr>
          <a:xfrm>
            <a:off x="2955249" y="897374"/>
            <a:ext cx="7394973"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400" b="1" dirty="0" smtClean="0">
                <a:ln/>
                <a:solidFill>
                  <a:schemeClr val="accent4"/>
                </a:solidFill>
              </a:rPr>
              <a:t>Second </a:t>
            </a:r>
            <a:r>
              <a:rPr lang="en-US" sz="2400" b="1" dirty="0">
                <a:ln/>
                <a:solidFill>
                  <a:schemeClr val="accent4"/>
                </a:solidFill>
              </a:rPr>
              <a:t>moment: </a:t>
            </a:r>
            <a:r>
              <a:rPr lang="en-US" sz="2400" b="1" dirty="0" smtClean="0">
                <a:ln/>
                <a:solidFill>
                  <a:schemeClr val="accent4"/>
                </a:solidFill>
              </a:rPr>
              <a:t>November 9 </a:t>
            </a:r>
            <a:r>
              <a:rPr lang="en-US" sz="2400" b="1" dirty="0">
                <a:ln/>
                <a:solidFill>
                  <a:schemeClr val="accent4"/>
                </a:solidFill>
              </a:rPr>
              <a:t>to </a:t>
            </a:r>
            <a:r>
              <a:rPr lang="en-US" sz="2400" b="1" dirty="0" smtClean="0">
                <a:ln/>
                <a:solidFill>
                  <a:schemeClr val="accent4"/>
                </a:solidFill>
              </a:rPr>
              <a:t>11, 2020</a:t>
            </a:r>
            <a:endParaRPr lang="en-US" sz="2400" b="1" dirty="0">
              <a:ln/>
              <a:solidFill>
                <a:schemeClr val="accent4"/>
              </a:solidFill>
            </a:endParaRPr>
          </a:p>
        </p:txBody>
      </p:sp>
    </p:spTree>
    <p:extLst>
      <p:ext uri="{BB962C8B-B14F-4D97-AF65-F5344CB8AC3E}">
        <p14:creationId xmlns:p14="http://schemas.microsoft.com/office/powerpoint/2010/main" xmlns="" val="2795597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55382" y="1546167"/>
            <a:ext cx="9567294" cy="2758381"/>
          </a:xfrm>
          <a:prstGeom prst="rect">
            <a:avLst/>
          </a:prstGeom>
        </p:spPr>
      </p:pic>
      <p:sp>
        <p:nvSpPr>
          <p:cNvPr id="4" name="Rectángulo 3"/>
          <p:cNvSpPr/>
          <p:nvPr/>
        </p:nvSpPr>
        <p:spPr>
          <a:xfrm>
            <a:off x="5570184" y="776952"/>
            <a:ext cx="176683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WRF-SST</a:t>
            </a:r>
          </a:p>
        </p:txBody>
      </p:sp>
      <p:sp>
        <p:nvSpPr>
          <p:cNvPr id="5" name="Rectángulo 4"/>
          <p:cNvSpPr/>
          <p:nvPr/>
        </p:nvSpPr>
        <p:spPr>
          <a:xfrm>
            <a:off x="6879813" y="2908270"/>
            <a:ext cx="734645" cy="12049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5382" y="4113173"/>
            <a:ext cx="9401040" cy="2565360"/>
          </a:xfrm>
          <a:prstGeom prst="rect">
            <a:avLst/>
          </a:prstGeom>
        </p:spPr>
      </p:pic>
      <p:sp>
        <p:nvSpPr>
          <p:cNvPr id="7" name="Rectángulo 6"/>
          <p:cNvSpPr/>
          <p:nvPr/>
        </p:nvSpPr>
        <p:spPr>
          <a:xfrm>
            <a:off x="6863186" y="4543592"/>
            <a:ext cx="734646" cy="856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7015942" y="6343331"/>
            <a:ext cx="520578" cy="261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4422414" y="2716895"/>
            <a:ext cx="2559786" cy="461665"/>
          </a:xfrm>
          <a:prstGeom prst="rect">
            <a:avLst/>
          </a:prstGeom>
          <a:noFill/>
          <a:effectLst>
            <a:outerShdw blurRad="50800" dist="38100" algn="l" rotWithShape="0">
              <a:prstClr val="black">
                <a:alpha val="40000"/>
              </a:prstClr>
            </a:outerShdw>
          </a:effectLst>
        </p:spPr>
        <p:txBody>
          <a:bodyPr wrap="square" rtlCol="0">
            <a:spAutoFit/>
          </a:bodyPr>
          <a:lstStyle/>
          <a:p>
            <a:r>
              <a:rPr lang="es-ES" sz="2400" dirty="0" err="1" smtClean="0"/>
              <a:t>Overestimates</a:t>
            </a:r>
            <a:endParaRPr lang="es-ES" sz="2400" dirty="0"/>
          </a:p>
        </p:txBody>
      </p:sp>
      <p:sp>
        <p:nvSpPr>
          <p:cNvPr id="10" name="CuadroTexto 9"/>
          <p:cNvSpPr txBox="1"/>
          <p:nvPr/>
        </p:nvSpPr>
        <p:spPr>
          <a:xfrm>
            <a:off x="5570184" y="5408131"/>
            <a:ext cx="2903971" cy="461665"/>
          </a:xfrm>
          <a:prstGeom prst="rect">
            <a:avLst/>
          </a:prstGeom>
          <a:noFill/>
          <a:effectLst>
            <a:outerShdw blurRad="50800" dist="38100" algn="l" rotWithShape="0">
              <a:prstClr val="black">
                <a:alpha val="40000"/>
              </a:prstClr>
            </a:outerShdw>
          </a:effectLst>
        </p:spPr>
        <p:txBody>
          <a:bodyPr wrap="square" rtlCol="0">
            <a:spAutoFit/>
          </a:bodyPr>
          <a:lstStyle/>
          <a:p>
            <a:r>
              <a:rPr lang="es-ES" sz="2400" dirty="0" err="1" smtClean="0"/>
              <a:t>Underestimates</a:t>
            </a:r>
            <a:endParaRPr lang="es-ES" sz="2400" dirty="0"/>
          </a:p>
        </p:txBody>
      </p:sp>
      <p:sp>
        <p:nvSpPr>
          <p:cNvPr id="11" name="Rectángulo 10"/>
          <p:cNvSpPr/>
          <p:nvPr/>
        </p:nvSpPr>
        <p:spPr>
          <a:xfrm>
            <a:off x="10323871" y="4762665"/>
            <a:ext cx="1649018" cy="728875"/>
          </a:xfrm>
          <a:prstGeom prst="rect">
            <a:avLst/>
          </a:prstGeom>
        </p:spPr>
        <p:txBody>
          <a:bodyPr wrap="square">
            <a:spAutoFit/>
          </a:bodyPr>
          <a:lstStyle/>
          <a:p>
            <a:pPr algn="ctr"/>
            <a:r>
              <a:rPr lang="en-US" sz="2000" dirty="0">
                <a:solidFill>
                  <a:srgbClr val="000000"/>
                </a:solidFill>
                <a:latin typeface="Palatino Linotype" panose="02040502050505030304" pitchFamily="18" charset="0"/>
                <a:ea typeface="Palatino Linotype" panose="02040502050505030304" pitchFamily="18" charset="0"/>
                <a:cs typeface="Palatino Linotype" panose="02040502050505030304" pitchFamily="18" charset="0"/>
              </a:rPr>
              <a:t>The smallest </a:t>
            </a:r>
            <a:r>
              <a:rPr lang="en-US" sz="2000" dirty="0" smtClean="0">
                <a:solidFill>
                  <a:srgbClr val="000000"/>
                </a:solidFill>
                <a:latin typeface="Palatino Linotype" panose="02040502050505030304" pitchFamily="18" charset="0"/>
                <a:ea typeface="Palatino Linotype" panose="02040502050505030304" pitchFamily="18" charset="0"/>
                <a:cs typeface="Palatino Linotype" panose="02040502050505030304" pitchFamily="18" charset="0"/>
              </a:rPr>
              <a:t>errors</a:t>
            </a:r>
            <a:endParaRPr lang="es-ES" sz="2000" dirty="0"/>
          </a:p>
        </p:txBody>
      </p:sp>
      <p:sp>
        <p:nvSpPr>
          <p:cNvPr id="12" name="Elipse 11"/>
          <p:cNvSpPr/>
          <p:nvPr/>
        </p:nvSpPr>
        <p:spPr>
          <a:xfrm>
            <a:off x="8849032" y="3819832"/>
            <a:ext cx="516194" cy="4847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8680277" y="6231719"/>
            <a:ext cx="516194" cy="4847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Conector recto de flecha 14"/>
          <p:cNvCxnSpPr/>
          <p:nvPr/>
        </p:nvCxnSpPr>
        <p:spPr>
          <a:xfrm>
            <a:off x="9441404" y="4132827"/>
            <a:ext cx="964111" cy="8215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9298432" y="5278619"/>
            <a:ext cx="1107083" cy="11199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4284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70184" y="776952"/>
            <a:ext cx="176683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WRF-SST</a:t>
            </a:r>
          </a:p>
        </p:txBody>
      </p:sp>
      <p:pic>
        <p:nvPicPr>
          <p:cNvPr id="6" name="Imagen 5"/>
          <p:cNvPicPr>
            <a:picLocks noChangeAspect="1"/>
          </p:cNvPicPr>
          <p:nvPr/>
        </p:nvPicPr>
        <p:blipFill>
          <a:blip r:embed="rId2" cstate="print"/>
          <a:stretch>
            <a:fillRect/>
          </a:stretch>
        </p:blipFill>
        <p:spPr>
          <a:xfrm>
            <a:off x="2854195" y="1628473"/>
            <a:ext cx="8965637" cy="4930674"/>
          </a:xfrm>
          <a:prstGeom prst="rect">
            <a:avLst/>
          </a:prstGeom>
        </p:spPr>
      </p:pic>
      <p:sp>
        <p:nvSpPr>
          <p:cNvPr id="5" name="Elipse 4"/>
          <p:cNvSpPr/>
          <p:nvPr/>
        </p:nvSpPr>
        <p:spPr>
          <a:xfrm>
            <a:off x="104368" y="4093811"/>
            <a:ext cx="3214019" cy="208576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4" name="Rectángulo 3"/>
          <p:cNvSpPr/>
          <p:nvPr/>
        </p:nvSpPr>
        <p:spPr>
          <a:xfrm>
            <a:off x="132735" y="4601186"/>
            <a:ext cx="3160031" cy="1200329"/>
          </a:xfrm>
          <a:prstGeom prst="rect">
            <a:avLst/>
          </a:prstGeom>
        </p:spPr>
        <p:txBody>
          <a:bodyPr wrap="square">
            <a:spAutoFit/>
          </a:bodyPr>
          <a:lstStyle/>
          <a:p>
            <a:pPr algn="ctr"/>
            <a:r>
              <a:rPr lang="en-US" sz="2400"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a:t>
            </a:r>
            <a:r>
              <a:rPr lang="en-US" sz="2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system made a very good estimation in general</a:t>
            </a:r>
            <a:endParaRPr lang="es-ES" sz="2400" dirty="0"/>
          </a:p>
        </p:txBody>
      </p:sp>
    </p:spTree>
    <p:extLst>
      <p:ext uri="{BB962C8B-B14F-4D97-AF65-F5344CB8AC3E}">
        <p14:creationId xmlns:p14="http://schemas.microsoft.com/office/powerpoint/2010/main" xmlns="" val="4129149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08118" y="537297"/>
            <a:ext cx="6642463"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a:lstStyle>
          <a:p>
            <a:pPr algn="ctr">
              <a:buSzPct val="100000"/>
            </a:pPr>
            <a:r>
              <a:rPr lang="it-IT" altLang="es-ES" b="1" dirty="0" smtClean="0">
                <a:solidFill>
                  <a:srgbClr val="000000"/>
                </a:solidFill>
              </a:rPr>
              <a:t>Conclusions</a:t>
            </a:r>
            <a:endParaRPr lang="it-IT" altLang="es-ES" b="1" dirty="0">
              <a:solidFill>
                <a:srgbClr val="000000"/>
              </a:solidFill>
            </a:endParaRPr>
          </a:p>
        </p:txBody>
      </p:sp>
      <p:sp>
        <p:nvSpPr>
          <p:cNvPr id="4" name="Rectángulo 3"/>
          <p:cNvSpPr/>
          <p:nvPr/>
        </p:nvSpPr>
        <p:spPr>
          <a:xfrm>
            <a:off x="1428105" y="1820457"/>
            <a:ext cx="10202487" cy="2862322"/>
          </a:xfrm>
          <a:prstGeom prst="rect">
            <a:avLst/>
          </a:prstGeom>
        </p:spPr>
        <p:txBody>
          <a:bodyPr wrap="square">
            <a:spAutoFit/>
          </a:bodyPr>
          <a:lstStyle/>
          <a:p>
            <a:pPr algn="just"/>
            <a:r>
              <a:rPr lang="es-ES" sz="2000" dirty="0" smtClean="0"/>
              <a:t>1. </a:t>
            </a:r>
            <a:r>
              <a:rPr lang="en-US" sz="2000" dirty="0" smtClean="0"/>
              <a:t>When </a:t>
            </a:r>
            <a:r>
              <a:rPr lang="en-US" sz="2000" dirty="0"/>
              <a:t>analyzing the maps of the ERA5 reanalysis system, a general underestimation of wind speed during the analyzed periods. The first moment was characterized by a system in the development phase that failed to intensify under the influence of a trough over the southeastern Gulf of Mexico that generated a sheared environment. These conditions were maintained during the second moment, when the organism described an erratic trajectory due to the fact that it was under the influence of weak directing currents, until it entered the flow of a ridge that led it to re-direct its trajectory towards the north.</a:t>
            </a:r>
            <a:endParaRPr lang="es-ES" sz="2000" dirty="0"/>
          </a:p>
        </p:txBody>
      </p:sp>
      <p:sp>
        <p:nvSpPr>
          <p:cNvPr id="5" name="Rectángulo 4"/>
          <p:cNvSpPr/>
          <p:nvPr/>
        </p:nvSpPr>
        <p:spPr>
          <a:xfrm>
            <a:off x="1428104" y="5132007"/>
            <a:ext cx="10202487" cy="1323439"/>
          </a:xfrm>
          <a:prstGeom prst="rect">
            <a:avLst/>
          </a:prstGeom>
        </p:spPr>
        <p:txBody>
          <a:bodyPr wrap="square">
            <a:spAutoFit/>
          </a:bodyPr>
          <a:lstStyle/>
          <a:p>
            <a:pPr algn="just"/>
            <a:r>
              <a:rPr lang="es-ES" sz="2000" dirty="0" smtClean="0"/>
              <a:t>2. </a:t>
            </a:r>
            <a:r>
              <a:rPr lang="en-US" sz="2000" dirty="0"/>
              <a:t>Through the experiments that were carried out with the WRF-SST and from the numerical out-puts, it was possible to describe with greater precision the meteorological conditions that </a:t>
            </a:r>
            <a:r>
              <a:rPr lang="en-US" sz="2000" dirty="0" smtClean="0"/>
              <a:t>influenced </a:t>
            </a:r>
            <a:r>
              <a:rPr lang="en-US" sz="2000" dirty="0"/>
              <a:t>the development, trajectory and intensity changes of </a:t>
            </a:r>
            <a:r>
              <a:rPr lang="en-US" sz="2000" dirty="0" smtClean="0"/>
              <a:t>Eta</a:t>
            </a:r>
            <a:r>
              <a:rPr lang="es-ES" sz="2000" dirty="0" smtClean="0"/>
              <a:t>.</a:t>
            </a:r>
            <a:endParaRPr lang="es-ES" sz="2000" dirty="0"/>
          </a:p>
        </p:txBody>
      </p:sp>
    </p:spTree>
    <p:extLst>
      <p:ext uri="{BB962C8B-B14F-4D97-AF65-F5344CB8AC3E}">
        <p14:creationId xmlns:p14="http://schemas.microsoft.com/office/powerpoint/2010/main" xmlns="" val="224700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08118" y="537297"/>
            <a:ext cx="6642463"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a:lstStyle>
          <a:p>
            <a:pPr algn="ctr">
              <a:buSzPct val="100000"/>
            </a:pPr>
            <a:r>
              <a:rPr lang="it-IT" altLang="es-ES" b="1" dirty="0" smtClean="0">
                <a:solidFill>
                  <a:srgbClr val="000000"/>
                </a:solidFill>
              </a:rPr>
              <a:t>Conclusions</a:t>
            </a:r>
            <a:endParaRPr lang="it-IT" altLang="es-ES" b="1" dirty="0">
              <a:solidFill>
                <a:srgbClr val="000000"/>
              </a:solidFill>
            </a:endParaRPr>
          </a:p>
        </p:txBody>
      </p:sp>
      <p:sp>
        <p:nvSpPr>
          <p:cNvPr id="5" name="Rectángulo 4"/>
          <p:cNvSpPr/>
          <p:nvPr/>
        </p:nvSpPr>
        <p:spPr>
          <a:xfrm>
            <a:off x="1039337" y="3038992"/>
            <a:ext cx="10980023" cy="1631216"/>
          </a:xfrm>
          <a:prstGeom prst="rect">
            <a:avLst/>
          </a:prstGeom>
        </p:spPr>
        <p:txBody>
          <a:bodyPr wrap="square">
            <a:spAutoFit/>
          </a:bodyPr>
          <a:lstStyle/>
          <a:p>
            <a:pPr algn="just"/>
            <a:r>
              <a:rPr lang="es-ES" sz="2000" dirty="0" smtClean="0"/>
              <a:t>3. </a:t>
            </a:r>
            <a:r>
              <a:rPr lang="en-US" sz="2000" dirty="0"/>
              <a:t>With the WRF-SST flow maps, an improvement was observed in terms of the estimation of wind speed and geopotential found in the ERA5 maps during the study periods. It was possible to specify, through the vertical cross sections, the behavior of the vertical wind speed, the reflectivity and the relative humidity in the vertical that allowed one to have a more realistic vision of the evolution of Eta.</a:t>
            </a:r>
            <a:endParaRPr lang="es-ES" sz="2000" dirty="0"/>
          </a:p>
        </p:txBody>
      </p:sp>
    </p:spTree>
    <p:extLst>
      <p:ext uri="{BB962C8B-B14F-4D97-AF65-F5344CB8AC3E}">
        <p14:creationId xmlns:p14="http://schemas.microsoft.com/office/powerpoint/2010/main" xmlns="" val="3682034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063751" y="2565401"/>
            <a:ext cx="1368425" cy="586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1pPr>
            <a:lvl2pPr marL="742950" indent="-28575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2pPr>
            <a:lvl3pPr marL="11430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3pPr>
            <a:lvl4pPr marL="16002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4pPr>
            <a:lvl5pPr marL="20574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9pPr>
          </a:lstStyle>
          <a:p>
            <a:pPr defTabSz="455613" eaLnBrk="1" fontAlgn="base" hangingPunct="1">
              <a:spcBef>
                <a:spcPct val="0"/>
              </a:spcBef>
              <a:spcAft>
                <a:spcPct val="0"/>
              </a:spcAft>
              <a:buSzPct val="100000"/>
            </a:pPr>
            <a:endParaRPr lang="es-ES" altLang="es-ES" sz="3200">
              <a:solidFill>
                <a:srgbClr val="000000"/>
              </a:solidFill>
            </a:endParaRPr>
          </a:p>
        </p:txBody>
      </p:sp>
      <p:sp>
        <p:nvSpPr>
          <p:cNvPr id="13318" name="Text Box 10"/>
          <p:cNvSpPr txBox="1">
            <a:spLocks noChangeArrowheads="1"/>
          </p:cNvSpPr>
          <p:nvPr/>
        </p:nvSpPr>
        <p:spPr bwMode="auto">
          <a:xfrm>
            <a:off x="3627438" y="194468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bg1"/>
                </a:solidFill>
                <a:latin typeface="Arial" panose="020B0604020202020204" pitchFamily="34" charset="0"/>
                <a:ea typeface="DejaVu Sans"/>
                <a:cs typeface="DejaVu Sans"/>
              </a:defRPr>
            </a:lvl1pPr>
            <a:lvl2pPr marL="742950" indent="-285750" eaLnBrk="0" hangingPunct="0">
              <a:defRPr sz="2000">
                <a:solidFill>
                  <a:schemeClr val="bg1"/>
                </a:solidFill>
                <a:latin typeface="Arial" panose="020B0604020202020204" pitchFamily="34" charset="0"/>
                <a:ea typeface="DejaVu Sans"/>
                <a:cs typeface="DejaVu Sans"/>
              </a:defRPr>
            </a:lvl2pPr>
            <a:lvl3pPr marL="1143000" indent="-228600" eaLnBrk="0" hangingPunct="0">
              <a:defRPr sz="2000">
                <a:solidFill>
                  <a:schemeClr val="bg1"/>
                </a:solidFill>
                <a:latin typeface="Arial" panose="020B0604020202020204" pitchFamily="34" charset="0"/>
                <a:ea typeface="DejaVu Sans"/>
                <a:cs typeface="DejaVu Sans"/>
              </a:defRPr>
            </a:lvl3pPr>
            <a:lvl4pPr marL="1600200" indent="-228600" eaLnBrk="0" hangingPunct="0">
              <a:defRPr sz="2000">
                <a:solidFill>
                  <a:schemeClr val="bg1"/>
                </a:solidFill>
                <a:latin typeface="Arial" panose="020B0604020202020204" pitchFamily="34" charset="0"/>
                <a:ea typeface="DejaVu Sans"/>
                <a:cs typeface="DejaVu Sans"/>
              </a:defRPr>
            </a:lvl4pPr>
            <a:lvl5pPr marL="2057400" indent="-228600" eaLnBrk="0" hangingPunct="0">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defRPr sz="2000">
                <a:solidFill>
                  <a:schemeClr val="bg1"/>
                </a:solidFill>
                <a:latin typeface="Arial" panose="020B0604020202020204" pitchFamily="34" charset="0"/>
                <a:ea typeface="DejaVu Sans"/>
                <a:cs typeface="DejaVu Sans"/>
              </a:defRPr>
            </a:lvl9pPr>
          </a:lstStyle>
          <a:p>
            <a:pPr defTabSz="455613" eaLnBrk="1" fontAlgn="base" hangingPunct="1">
              <a:spcBef>
                <a:spcPct val="0"/>
              </a:spcBef>
              <a:spcAft>
                <a:spcPct val="0"/>
              </a:spcAft>
              <a:buClr>
                <a:srgbClr val="000000"/>
              </a:buClr>
              <a:buSzPct val="100000"/>
            </a:pPr>
            <a:endParaRPr lang="es-ES_tradnl" altLang="es-ES" sz="1800">
              <a:solidFill>
                <a:srgbClr val="FFFFFF"/>
              </a:solidFill>
              <a:latin typeface="Calibri" panose="020F0502020204030204" pitchFamily="34" charset="0"/>
            </a:endParaRPr>
          </a:p>
        </p:txBody>
      </p:sp>
      <p:sp>
        <p:nvSpPr>
          <p:cNvPr id="13319" name="Text Box 3"/>
          <p:cNvSpPr txBox="1">
            <a:spLocks noChangeArrowheads="1"/>
          </p:cNvSpPr>
          <p:nvPr/>
        </p:nvSpPr>
        <p:spPr bwMode="auto">
          <a:xfrm>
            <a:off x="1771334" y="1659232"/>
            <a:ext cx="9887266" cy="1202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1pPr>
            <a:lvl2pPr marL="742950" indent="-28575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2pPr>
            <a:lvl3pPr marL="11430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3pPr>
            <a:lvl4pPr marL="16002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4pPr>
            <a:lvl5pPr marL="2057400" indent="-228600" eaLnBrk="0" hangingPunct="0">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5pPr>
            <a:lvl6pPr marL="25146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6pPr>
            <a:lvl7pPr marL="29718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7pPr>
            <a:lvl8pPr marL="34290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8pPr>
            <a:lvl9pPr marL="3886200" indent="-228600" defTabSz="455613" eaLnBrk="0" fontAlgn="base" hangingPunct="0">
              <a:spcBef>
                <a:spcPct val="0"/>
              </a:spcBef>
              <a:spcAft>
                <a:spcPct val="0"/>
              </a:spcAft>
              <a:tabLst>
                <a:tab pos="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bg1"/>
                </a:solidFill>
                <a:latin typeface="Arial" panose="020B0604020202020204" pitchFamily="34" charset="0"/>
                <a:ea typeface="DejaVu Sans"/>
                <a:cs typeface="DejaVu Sans"/>
              </a:defRPr>
            </a:lvl9pPr>
          </a:lstStyle>
          <a:p>
            <a:pPr algn="ctr" defTabSz="455613" eaLnBrk="1" fontAlgn="base" hangingPunct="1">
              <a:spcBef>
                <a:spcPct val="0"/>
              </a:spcBef>
              <a:spcAft>
                <a:spcPct val="0"/>
              </a:spcAft>
              <a:buSzPct val="100000"/>
            </a:pPr>
            <a:r>
              <a:rPr lang="en-US" altLang="es-ES" sz="2400" b="1" dirty="0">
                <a:solidFill>
                  <a:srgbClr val="000000"/>
                </a:solidFill>
                <a:latin typeface="Calibri" panose="020F0502020204030204" pitchFamily="34" charset="0"/>
              </a:rPr>
              <a:t>DEVELOPMENT AND TRAJECTORY OF HURRICANE ETA. CASE STUDY USING THE WRF MODEL WITH DYNAMIC UPDATE OF THE SEA SURFACE TEMPERATURE (SST). </a:t>
            </a:r>
            <a:endParaRPr lang="es-ES" altLang="es-ES" dirty="0">
              <a:solidFill>
                <a:srgbClr val="FFFFFF"/>
              </a:solidFill>
            </a:endParaRPr>
          </a:p>
        </p:txBody>
      </p:sp>
      <p:pic>
        <p:nvPicPr>
          <p:cNvPr id="13" name="Picture 10" descr="logo_inste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9389" y="387919"/>
            <a:ext cx="11525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
          <p:cNvPicPr/>
          <p:nvPr/>
        </p:nvPicPr>
        <p:blipFill>
          <a:blip r:embed="rId4" cstate="print">
            <a:extLst>
              <a:ext uri="{28A0092B-C50C-407E-A947-70E740481C1C}">
                <a14:useLocalDpi xmlns:a14="http://schemas.microsoft.com/office/drawing/2010/main" xmlns="" val="0"/>
              </a:ext>
            </a:extLst>
          </a:blip>
          <a:srcRect/>
          <a:stretch>
            <a:fillRect/>
          </a:stretch>
        </p:blipFill>
        <p:spPr>
          <a:xfrm>
            <a:off x="2018266" y="628487"/>
            <a:ext cx="2769596" cy="723254"/>
          </a:xfrm>
          <a:prstGeom prst="rect">
            <a:avLst/>
          </a:prstGeom>
          <a:noFill/>
          <a:ln>
            <a:noFill/>
          </a:ln>
        </p:spPr>
      </p:pic>
      <p:pic>
        <p:nvPicPr>
          <p:cNvPr id="14" name="Picture 7"/>
          <p:cNvPicPr/>
          <p:nvPr/>
        </p:nvPicPr>
        <p:blipFill>
          <a:blip r:embed="rId5" cstate="print">
            <a:extLst>
              <a:ext uri="{28A0092B-C50C-407E-A947-70E740481C1C}">
                <a14:useLocalDpi xmlns:a14="http://schemas.microsoft.com/office/drawing/2010/main" xmlns="" val="0"/>
              </a:ext>
            </a:extLst>
          </a:blip>
          <a:stretch>
            <a:fillRect/>
          </a:stretch>
        </p:blipFill>
        <p:spPr>
          <a:xfrm>
            <a:off x="9135930" y="543334"/>
            <a:ext cx="1058890" cy="670243"/>
          </a:xfrm>
          <a:prstGeom prst="rect">
            <a:avLst/>
          </a:prstGeom>
        </p:spPr>
      </p:pic>
      <p:sp>
        <p:nvSpPr>
          <p:cNvPr id="4" name="Rectángulo 3"/>
          <p:cNvSpPr/>
          <p:nvPr/>
        </p:nvSpPr>
        <p:spPr>
          <a:xfrm>
            <a:off x="1886427" y="6001101"/>
            <a:ext cx="9657078" cy="707886"/>
          </a:xfrm>
          <a:prstGeom prst="rect">
            <a:avLst/>
          </a:prstGeom>
        </p:spPr>
        <p:txBody>
          <a:bodyPr wrap="square">
            <a:spAutoFit/>
          </a:bodyPr>
          <a:lstStyle/>
          <a:p>
            <a:pPr algn="ctr"/>
            <a:r>
              <a:rPr lang="en-US" sz="2000" dirty="0">
                <a:ln w="0">
                  <a:solidFill>
                    <a:srgbClr val="0070C0"/>
                  </a:solidFill>
                </a:ln>
                <a:solidFill>
                  <a:schemeClr val="accent1"/>
                </a:solidFill>
                <a:effectLst>
                  <a:outerShdw blurRad="38100" dist="25400" dir="5400000" algn="ctr" rotWithShape="0">
                    <a:srgbClr val="6E747A">
                      <a:alpha val="43000"/>
                    </a:srgbClr>
                  </a:outerShdw>
                </a:effectLst>
              </a:rPr>
              <a:t>The 5th International Electronic Conference on Atmospheric Sciences, ONLINE, 16-31 JULY 2022.</a:t>
            </a:r>
            <a:endParaRPr lang="es-ES" sz="2000" dirty="0">
              <a:ln w="0">
                <a:solidFill>
                  <a:srgbClr val="0070C0"/>
                </a:solidFill>
              </a:ln>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3664212" y="4908494"/>
            <a:ext cx="6762644" cy="1092607"/>
          </a:xfrm>
          <a:prstGeom prst="rect">
            <a:avLst/>
          </a:prstGeom>
        </p:spPr>
        <p:txBody>
          <a:bodyPr wrap="square">
            <a:spAutoFit/>
          </a:bodyPr>
          <a:lstStyle/>
          <a:p>
            <a:pPr>
              <a:lnSpc>
                <a:spcPts val="1300"/>
              </a:lnSpc>
              <a:spcAft>
                <a:spcPts val="0"/>
              </a:spcAft>
            </a:pPr>
            <a:r>
              <a:rPr lang="es-ES" baseline="30000" dirty="0"/>
              <a:t>1</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Lic. Gretell </a:t>
            </a:r>
            <a:r>
              <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Sosa </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Martínez. </a:t>
            </a:r>
            <a:r>
              <a:rPr lang="en-US" u="sng" dirty="0" smtClean="0">
                <a:hlinkClick r:id="rId6"/>
              </a:rPr>
              <a:t>gretellsosa.1999@gmail.com</a:t>
            </a:r>
            <a:endParaRPr lang="en-US" u="sng" dirty="0" smtClean="0"/>
          </a:p>
          <a:p>
            <a:pPr>
              <a:lnSpc>
                <a:spcPts val="1300"/>
              </a:lnSpc>
              <a:spcAft>
                <a:spcPts val="0"/>
              </a:spcAft>
            </a:pPr>
            <a:endPar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ts val="1300"/>
              </a:lnSpc>
              <a:spcAft>
                <a:spcPts val="0"/>
              </a:spcAft>
            </a:pPr>
            <a:r>
              <a:rPr lang="es-ES" baseline="30000" dirty="0"/>
              <a:t>2</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PhD. Maibys </a:t>
            </a:r>
            <a:r>
              <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Sierra </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Lorenzo. </a:t>
            </a:r>
            <a:r>
              <a:rPr lang="en-US" u="sng" dirty="0" smtClean="0">
                <a:hlinkClick r:id="rId7"/>
              </a:rPr>
              <a:t>maibyssl@gmail.com</a:t>
            </a:r>
            <a:r>
              <a:rPr lang="en-US" dirty="0" smtClean="0"/>
              <a:t> </a:t>
            </a:r>
          </a:p>
          <a:p>
            <a:pPr>
              <a:lnSpc>
                <a:spcPts val="1300"/>
              </a:lnSpc>
              <a:spcAft>
                <a:spcPts val="0"/>
              </a:spcAft>
            </a:pPr>
            <a:endPar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ts val="1300"/>
              </a:lnSpc>
            </a:pPr>
            <a:r>
              <a:rPr lang="es-ES" baseline="30000" dirty="0" smtClean="0"/>
              <a:t>3</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MsC.Osniel </a:t>
            </a:r>
            <a:r>
              <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Armas </a:t>
            </a:r>
            <a:r>
              <a:rPr lang="es-ES" b="1" dirty="0" err="1"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Forteza</a:t>
            </a:r>
            <a:r>
              <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dirty="0" smtClean="0"/>
              <a:t> </a:t>
            </a:r>
            <a:r>
              <a:rPr lang="en-US" u="sng" dirty="0">
                <a:hlinkClick r:id="rId8"/>
              </a:rPr>
              <a:t>leinsoarmas3@gmail.com</a:t>
            </a:r>
            <a:r>
              <a:rPr lang="en-US" dirty="0"/>
              <a:t> </a:t>
            </a:r>
            <a:endParaRPr lang="es-ES" dirty="0"/>
          </a:p>
          <a:p>
            <a:pPr>
              <a:lnSpc>
                <a:spcPts val="1300"/>
              </a:lnSpc>
              <a:spcAft>
                <a:spcPts val="0"/>
              </a:spcAft>
            </a:pPr>
            <a:endParaRPr lang="es-E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5" name="Imagen 14"/>
          <p:cNvPicPr>
            <a:picLocks noChangeAspect="1"/>
          </p:cNvPicPr>
          <p:nvPr/>
        </p:nvPicPr>
        <p:blipFill>
          <a:blip r:embed="rId9" cstate="print">
            <a:clrChange>
              <a:clrFrom>
                <a:srgbClr val="202125"/>
              </a:clrFrom>
              <a:clrTo>
                <a:srgbClr val="202125">
                  <a:alpha val="0"/>
                </a:srgbClr>
              </a:clrTo>
            </a:clrChange>
          </a:blip>
          <a:stretch>
            <a:fillRect/>
          </a:stretch>
        </p:blipFill>
        <p:spPr>
          <a:xfrm>
            <a:off x="7083441" y="387919"/>
            <a:ext cx="1480962" cy="948753"/>
          </a:xfrm>
          <a:prstGeom prst="rect">
            <a:avLst/>
          </a:prstGeom>
        </p:spPr>
      </p:pic>
      <p:sp>
        <p:nvSpPr>
          <p:cNvPr id="16" name="1 Título"/>
          <p:cNvSpPr txBox="1">
            <a:spLocks/>
          </p:cNvSpPr>
          <p:nvPr/>
        </p:nvSpPr>
        <p:spPr>
          <a:xfrm>
            <a:off x="4674982" y="3286839"/>
            <a:ext cx="4277031" cy="763055"/>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a:lstStyle>
          <a:p>
            <a:pPr algn="ctr">
              <a:buSzPct val="100000"/>
            </a:pPr>
            <a:r>
              <a:rPr lang="it-IT" altLang="es-ES" sz="4400" u="sng" dirty="0" smtClean="0">
                <a:ln w="0"/>
                <a:solidFill>
                  <a:srgbClr val="002060"/>
                </a:solidFill>
                <a:effectLst>
                  <a:outerShdw blurRad="60007" dist="200025" dir="15000000" sy="30000" kx="-1800000" algn="bl" rotWithShape="0">
                    <a:prstClr val="black">
                      <a:alpha val="32000"/>
                    </a:prstClr>
                  </a:outerShdw>
                </a:effectLst>
              </a:rPr>
              <a:t>Thanks a lot!</a:t>
            </a:r>
            <a:endParaRPr lang="it-IT" altLang="es-ES" sz="4400" u="sng" dirty="0">
              <a:ln w="0"/>
              <a:solidFill>
                <a:srgbClr val="002060"/>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xmlns="" val="1107232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6067" y="398654"/>
            <a:ext cx="11074891" cy="830997"/>
          </a:xfrm>
          <a:prstGeom prst="rect">
            <a:avLst/>
          </a:prstGeom>
        </p:spPr>
        <p:txBody>
          <a:bodyPr wrap="square">
            <a:spAutoFit/>
          </a:bodyPr>
          <a:lstStyle/>
          <a:p>
            <a:pPr algn="ctr"/>
            <a:r>
              <a:rPr lang="es-ES" sz="2400" dirty="0" err="1" smtClean="0"/>
              <a:t>The</a:t>
            </a:r>
            <a:r>
              <a:rPr lang="es-ES" sz="2400" dirty="0" smtClean="0"/>
              <a:t> 2020 </a:t>
            </a:r>
            <a:r>
              <a:rPr lang="es-ES" sz="2400" dirty="0" err="1" smtClean="0"/>
              <a:t>Atlantic</a:t>
            </a:r>
            <a:r>
              <a:rPr lang="es-ES" sz="2400" dirty="0" smtClean="0"/>
              <a:t> </a:t>
            </a:r>
            <a:r>
              <a:rPr lang="es-ES" sz="2400" dirty="0" err="1" smtClean="0"/>
              <a:t>hurricane</a:t>
            </a:r>
            <a:r>
              <a:rPr lang="es-ES" sz="2400" dirty="0" smtClean="0"/>
              <a:t> </a:t>
            </a:r>
            <a:r>
              <a:rPr lang="es-ES" sz="2400" dirty="0" err="1" smtClean="0"/>
              <a:t>season</a:t>
            </a:r>
            <a:r>
              <a:rPr lang="es-ES" sz="2400" dirty="0" smtClean="0"/>
              <a:t> </a:t>
            </a:r>
            <a:r>
              <a:rPr lang="es-ES" sz="2400" dirty="0" err="1" smtClean="0"/>
              <a:t>recorded</a:t>
            </a:r>
            <a:r>
              <a:rPr lang="es-ES" sz="2400" dirty="0" smtClean="0"/>
              <a:t> a record of 30 </a:t>
            </a:r>
            <a:r>
              <a:rPr lang="es-ES" sz="2400" dirty="0" err="1" smtClean="0"/>
              <a:t>named</a:t>
            </a:r>
            <a:r>
              <a:rPr lang="es-ES" sz="2400" dirty="0" smtClean="0"/>
              <a:t> tropical </a:t>
            </a:r>
            <a:r>
              <a:rPr lang="es-ES" sz="2400" dirty="0" err="1" smtClean="0"/>
              <a:t>storms</a:t>
            </a:r>
            <a:r>
              <a:rPr lang="es-ES" sz="2400" dirty="0" smtClean="0"/>
              <a:t>.</a:t>
            </a:r>
            <a:endParaRPr lang="es-ES" sz="2400" dirty="0"/>
          </a:p>
        </p:txBody>
      </p:sp>
      <p:sp>
        <p:nvSpPr>
          <p:cNvPr id="3" name="Rectángulo 2"/>
          <p:cNvSpPr/>
          <p:nvPr/>
        </p:nvSpPr>
        <p:spPr>
          <a:xfrm>
            <a:off x="1952221" y="1586782"/>
            <a:ext cx="8982581" cy="830997"/>
          </a:xfrm>
          <a:prstGeom prst="rect">
            <a:avLst/>
          </a:prstGeom>
        </p:spPr>
        <p:txBody>
          <a:bodyPr wrap="square">
            <a:spAutoFit/>
          </a:bodyPr>
          <a:lstStyle/>
          <a:p>
            <a:pPr algn="ctr"/>
            <a:r>
              <a:rPr lang="es-ES" sz="2400" dirty="0" err="1" smtClean="0"/>
              <a:t>It</a:t>
            </a:r>
            <a:r>
              <a:rPr lang="es-ES" sz="2400" dirty="0" smtClean="0"/>
              <a:t> </a:t>
            </a:r>
            <a:r>
              <a:rPr lang="es-ES" sz="2400" dirty="0" err="1" smtClean="0"/>
              <a:t>was</a:t>
            </a:r>
            <a:r>
              <a:rPr lang="es-ES" sz="2400" dirty="0" smtClean="0"/>
              <a:t> </a:t>
            </a:r>
            <a:r>
              <a:rPr lang="es-ES" sz="2400" dirty="0" err="1" smtClean="0"/>
              <a:t>the</a:t>
            </a:r>
            <a:r>
              <a:rPr lang="es-ES" sz="2400" dirty="0" smtClean="0"/>
              <a:t> </a:t>
            </a:r>
            <a:r>
              <a:rPr lang="es-ES" sz="2400" dirty="0" err="1" smtClean="0"/>
              <a:t>sixth</a:t>
            </a:r>
            <a:r>
              <a:rPr lang="es-ES" sz="2400" dirty="0" smtClean="0"/>
              <a:t> </a:t>
            </a:r>
            <a:r>
              <a:rPr lang="es-ES" sz="2400" dirty="0" err="1" smtClean="0"/>
              <a:t>consecutive</a:t>
            </a:r>
            <a:r>
              <a:rPr lang="es-ES" sz="2400" dirty="0" smtClean="0"/>
              <a:t> </a:t>
            </a:r>
            <a:r>
              <a:rPr lang="es-ES" sz="2400" dirty="0" err="1" smtClean="0"/>
              <a:t>season</a:t>
            </a:r>
            <a:r>
              <a:rPr lang="es-ES" sz="2400" dirty="0" smtClean="0"/>
              <a:t> </a:t>
            </a:r>
            <a:r>
              <a:rPr lang="es-ES" sz="2400" dirty="0" err="1" smtClean="0"/>
              <a:t>with</a:t>
            </a:r>
            <a:r>
              <a:rPr lang="es-ES" sz="2400" dirty="0" smtClean="0"/>
              <a:t> </a:t>
            </a:r>
            <a:r>
              <a:rPr lang="es-ES" sz="2400" dirty="0" err="1" smtClean="0"/>
              <a:t>above-average</a:t>
            </a:r>
            <a:r>
              <a:rPr lang="es-ES" sz="2400" dirty="0" smtClean="0"/>
              <a:t> </a:t>
            </a:r>
            <a:r>
              <a:rPr lang="es-ES" sz="2400" dirty="0" err="1" smtClean="0"/>
              <a:t>stormy</a:t>
            </a:r>
            <a:r>
              <a:rPr lang="es-ES" sz="2400" dirty="0" smtClean="0"/>
              <a:t> </a:t>
            </a:r>
            <a:r>
              <a:rPr lang="es-ES" sz="2400" dirty="0" err="1" smtClean="0"/>
              <a:t>activity</a:t>
            </a:r>
            <a:r>
              <a:rPr lang="es-ES" sz="2400" dirty="0" smtClean="0"/>
              <a:t>.</a:t>
            </a:r>
            <a:endParaRPr lang="es-ES" sz="2400" dirty="0"/>
          </a:p>
        </p:txBody>
      </p:sp>
      <p:sp>
        <p:nvSpPr>
          <p:cNvPr id="4" name="CuadroTexto 3"/>
          <p:cNvSpPr txBox="1"/>
          <p:nvPr/>
        </p:nvSpPr>
        <p:spPr>
          <a:xfrm>
            <a:off x="1296109" y="2676017"/>
            <a:ext cx="95100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normalizeH="0" baseline="0" noProof="0" dirty="0" smtClean="0">
                <a:ln/>
                <a:solidFill>
                  <a:schemeClr val="accent4"/>
                </a:solidFill>
                <a:uLnTx/>
                <a:uFillTx/>
                <a:latin typeface="Impact" panose="020B0806030902050204"/>
                <a:ea typeface="+mn-ea"/>
                <a:cs typeface="+mn-cs"/>
              </a:rPr>
              <a:t>ETA:</a:t>
            </a:r>
            <a:endParaRPr kumimoji="0" lang="es-ES" sz="3200" b="1" i="0" u="none" strike="noStrike" kern="1200" normalizeH="0" baseline="0" noProof="0" dirty="0">
              <a:ln/>
              <a:solidFill>
                <a:schemeClr val="accent4"/>
              </a:solidFill>
              <a:uLnTx/>
              <a:uFillTx/>
              <a:latin typeface="Impact" panose="020B0806030902050204"/>
              <a:ea typeface="+mn-ea"/>
              <a:cs typeface="+mn-cs"/>
            </a:endParaRPr>
          </a:p>
        </p:txBody>
      </p:sp>
      <p:sp>
        <p:nvSpPr>
          <p:cNvPr id="5" name="Rectángulo 4"/>
          <p:cNvSpPr/>
          <p:nvPr/>
        </p:nvSpPr>
        <p:spPr>
          <a:xfrm>
            <a:off x="288150" y="3491408"/>
            <a:ext cx="1918678" cy="707886"/>
          </a:xfrm>
          <a:prstGeom prst="rect">
            <a:avLst/>
          </a:prstGeom>
        </p:spPr>
        <p:txBody>
          <a:bodyPr wrap="square">
            <a:spAutoFit/>
          </a:bodyPr>
          <a:lstStyle/>
          <a:p>
            <a:pPr marL="342900" lvl="0" indent="-342900" algn="just" defTabSz="457200">
              <a:buFont typeface="Wingdings" panose="05000000000000000000" pitchFamily="2" charset="2"/>
              <a:buChar char="Ø"/>
              <a:defRPr/>
            </a:pPr>
            <a:r>
              <a:rPr kumimoji="0" lang="es-ES" sz="2000" b="0" i="0" u="none" strike="noStrike" kern="1200" cap="none" spc="0" normalizeH="0" baseline="0" noProof="0" dirty="0" smtClean="0">
                <a:ln>
                  <a:noFill/>
                </a:ln>
                <a:solidFill>
                  <a:prstClr val="black"/>
                </a:solidFill>
                <a:effectLst/>
                <a:uLnTx/>
                <a:uFillTx/>
                <a:ea typeface="+mn-ea"/>
                <a:cs typeface="+mn-cs"/>
              </a:rPr>
              <a:t>165 </a:t>
            </a:r>
            <a:r>
              <a:rPr lang="es-ES" sz="2000" dirty="0" err="1" smtClean="0">
                <a:solidFill>
                  <a:prstClr val="black"/>
                </a:solidFill>
              </a:rPr>
              <a:t>direct</a:t>
            </a:r>
            <a:r>
              <a:rPr lang="es-ES" sz="2000" dirty="0" smtClean="0">
                <a:solidFill>
                  <a:prstClr val="black"/>
                </a:solidFill>
              </a:rPr>
              <a:t> </a:t>
            </a:r>
            <a:r>
              <a:rPr lang="es-ES" sz="2000" dirty="0" err="1">
                <a:solidFill>
                  <a:prstClr val="black"/>
                </a:solidFill>
              </a:rPr>
              <a:t>deaths</a:t>
            </a:r>
            <a:r>
              <a:rPr lang="es-ES" sz="2000" dirty="0">
                <a:solidFill>
                  <a:prstClr val="black"/>
                </a:solidFill>
              </a:rPr>
              <a:t> </a:t>
            </a:r>
            <a:endParaRPr kumimoji="0" lang="es-ES" sz="2000" b="0" i="0" u="none" strike="noStrike" kern="1200" cap="none" spc="0" normalizeH="0" baseline="0" noProof="0" dirty="0" smtClean="0">
              <a:ln>
                <a:noFill/>
              </a:ln>
              <a:solidFill>
                <a:prstClr val="black"/>
              </a:solidFill>
              <a:effectLst/>
              <a:uLnTx/>
              <a:uFillTx/>
              <a:ea typeface="+mn-ea"/>
              <a:cs typeface="+mn-cs"/>
            </a:endParaRPr>
          </a:p>
        </p:txBody>
      </p:sp>
      <p:sp>
        <p:nvSpPr>
          <p:cNvPr id="6" name="Rectángulo 5"/>
          <p:cNvSpPr/>
          <p:nvPr/>
        </p:nvSpPr>
        <p:spPr>
          <a:xfrm>
            <a:off x="3350707" y="3845351"/>
            <a:ext cx="2223936" cy="677108"/>
          </a:xfrm>
          <a:prstGeom prst="rect">
            <a:avLst/>
          </a:prstGeom>
        </p:spPr>
        <p:txBody>
          <a:bodyPr wrap="square">
            <a:spAutoFit/>
          </a:bodyPr>
          <a:lstStyle/>
          <a:p>
            <a:pPr lvl="0" algn="just" defTabSz="457200">
              <a:defRPr/>
            </a:pPr>
            <a:r>
              <a:rPr lang="en-US" dirty="0"/>
              <a:t>Central America S</a:t>
            </a:r>
            <a:r>
              <a:rPr lang="en-US" dirty="0" smtClean="0"/>
              <a:t>outhern </a:t>
            </a:r>
            <a:r>
              <a:rPr lang="en-US" dirty="0"/>
              <a:t>Mexico</a:t>
            </a:r>
            <a:r>
              <a:rPr kumimoji="0" lang="es-ES" sz="2000" b="0" i="0" u="none" strike="noStrike" kern="1200" cap="none" spc="0" normalizeH="0" baseline="0" noProof="0" dirty="0" smtClean="0">
                <a:ln>
                  <a:noFill/>
                </a:ln>
                <a:solidFill>
                  <a:prstClr val="black"/>
                </a:solidFill>
                <a:effectLst/>
                <a:uLnTx/>
                <a:uFillTx/>
                <a:ea typeface="+mn-ea"/>
                <a:cs typeface="+mn-cs"/>
              </a:rPr>
              <a:t>. </a:t>
            </a:r>
            <a:endParaRPr kumimoji="0" lang="es-ES" sz="2000" b="0" i="0" u="none" strike="noStrike" kern="1200" cap="none" spc="0" normalizeH="0" baseline="0" noProof="0" dirty="0">
              <a:ln>
                <a:noFill/>
              </a:ln>
              <a:solidFill>
                <a:prstClr val="black"/>
              </a:solidFill>
              <a:effectLst/>
              <a:uLnTx/>
              <a:uFillTx/>
              <a:ea typeface="+mn-ea"/>
              <a:cs typeface="+mn-cs"/>
            </a:endParaRPr>
          </a:p>
        </p:txBody>
      </p:sp>
      <p:sp>
        <p:nvSpPr>
          <p:cNvPr id="7" name="Rectángulo 6"/>
          <p:cNvSpPr/>
          <p:nvPr/>
        </p:nvSpPr>
        <p:spPr>
          <a:xfrm>
            <a:off x="349437" y="4140926"/>
            <a:ext cx="2255218" cy="677108"/>
          </a:xfrm>
          <a:prstGeom prst="rect">
            <a:avLst/>
          </a:prstGeom>
        </p:spPr>
        <p:txBody>
          <a:bodyPr wrap="square">
            <a:spAutoFit/>
          </a:bodyPr>
          <a:lstStyle/>
          <a:p>
            <a:pPr marL="285750" lvl="0" indent="-285750" algn="just" defTabSz="457200">
              <a:buFont typeface="Wingdings" panose="05000000000000000000" pitchFamily="2" charset="2"/>
              <a:buChar char="Ø"/>
              <a:defRPr/>
            </a:pPr>
            <a:r>
              <a:rPr kumimoji="0" lang="es-ES" sz="2000" b="0" i="0" u="none" strike="noStrike" kern="1200" cap="none" spc="0" normalizeH="0" baseline="0" noProof="0" dirty="0">
                <a:ln>
                  <a:noFill/>
                </a:ln>
                <a:solidFill>
                  <a:prstClr val="black"/>
                </a:solidFill>
                <a:effectLst/>
                <a:uLnTx/>
                <a:uFillTx/>
                <a:ea typeface="+mn-ea"/>
                <a:cs typeface="+mn-cs"/>
              </a:rPr>
              <a:t>+100 </a:t>
            </a:r>
            <a:r>
              <a:rPr lang="en-US" dirty="0"/>
              <a:t>missing persons </a:t>
            </a:r>
            <a:endParaRPr kumimoji="0" lang="es-ES" sz="2000" b="0" i="0" u="none" strike="noStrike" kern="1200" cap="none" spc="0" normalizeH="0" baseline="0" noProof="0" dirty="0">
              <a:ln>
                <a:noFill/>
              </a:ln>
              <a:solidFill>
                <a:prstClr val="black"/>
              </a:solidFill>
              <a:effectLst/>
              <a:uLnTx/>
              <a:uFillTx/>
              <a:ea typeface="+mn-ea"/>
              <a:cs typeface="+mn-cs"/>
            </a:endParaRPr>
          </a:p>
        </p:txBody>
      </p:sp>
      <p:sp>
        <p:nvSpPr>
          <p:cNvPr id="8" name="Cerrar llave 7"/>
          <p:cNvSpPr/>
          <p:nvPr/>
        </p:nvSpPr>
        <p:spPr>
          <a:xfrm>
            <a:off x="2851944" y="3569654"/>
            <a:ext cx="251474" cy="116860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0" name="Rectángulo 9"/>
          <p:cNvSpPr/>
          <p:nvPr/>
        </p:nvSpPr>
        <p:spPr>
          <a:xfrm>
            <a:off x="6607538" y="3045618"/>
            <a:ext cx="1579418"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Impact" panose="020B0806030902050204"/>
                <a:ea typeface="+mn-ea"/>
                <a:cs typeface="+mn-cs"/>
              </a:rPr>
              <a:t>Cuba</a:t>
            </a:r>
            <a:endParaRPr kumimoji="0" lang="es-ES" sz="2400" b="0" i="0" u="none" strike="noStrike" kern="1200" cap="none" spc="0" normalizeH="0" baseline="0" noProof="0" dirty="0">
              <a:ln>
                <a:noFill/>
              </a:ln>
              <a:solidFill>
                <a:prstClr val="black"/>
              </a:solidFill>
              <a:effectLst/>
              <a:uLnTx/>
              <a:uFillTx/>
              <a:latin typeface="Impact" panose="020B0806030902050204"/>
              <a:ea typeface="+mn-ea"/>
              <a:cs typeface="+mn-cs"/>
            </a:endParaRPr>
          </a:p>
        </p:txBody>
      </p:sp>
      <p:sp>
        <p:nvSpPr>
          <p:cNvPr id="11" name="Rectángulo 10"/>
          <p:cNvSpPr/>
          <p:nvPr/>
        </p:nvSpPr>
        <p:spPr>
          <a:xfrm>
            <a:off x="8634301" y="3067297"/>
            <a:ext cx="2504019" cy="369332"/>
          </a:xfrm>
          <a:prstGeom prst="rect">
            <a:avLst/>
          </a:prstGeom>
        </p:spPr>
        <p:txBody>
          <a:bodyPr wrap="none">
            <a:spAutoFit/>
          </a:bodyPr>
          <a:lstStyle/>
          <a:p>
            <a:r>
              <a:rPr lang="en-US" dirty="0"/>
              <a:t>heavy cloudy areas </a:t>
            </a:r>
            <a:endParaRPr lang="es-ES" sz="2000" dirty="0"/>
          </a:p>
        </p:txBody>
      </p:sp>
      <p:sp>
        <p:nvSpPr>
          <p:cNvPr id="12" name="Rectángulo 11"/>
          <p:cNvSpPr/>
          <p:nvPr/>
        </p:nvSpPr>
        <p:spPr>
          <a:xfrm>
            <a:off x="8156969" y="4017373"/>
            <a:ext cx="2561086" cy="369332"/>
          </a:xfrm>
          <a:prstGeom prst="rect">
            <a:avLst/>
          </a:prstGeom>
        </p:spPr>
        <p:txBody>
          <a:bodyPr wrap="none">
            <a:spAutoFit/>
          </a:bodyPr>
          <a:lstStyle/>
          <a:p>
            <a:r>
              <a:rPr lang="en-US" dirty="0"/>
              <a:t>locally intense rains </a:t>
            </a:r>
            <a:endParaRPr lang="es-ES" sz="2000" dirty="0"/>
          </a:p>
        </p:txBody>
      </p:sp>
      <p:sp>
        <p:nvSpPr>
          <p:cNvPr id="13" name="Flecha abajo 12"/>
          <p:cNvSpPr/>
          <p:nvPr/>
        </p:nvSpPr>
        <p:spPr>
          <a:xfrm rot="16200000">
            <a:off x="8015021" y="3030208"/>
            <a:ext cx="433012" cy="508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bajo 13"/>
          <p:cNvSpPr/>
          <p:nvPr/>
        </p:nvSpPr>
        <p:spPr>
          <a:xfrm>
            <a:off x="9245367" y="3445161"/>
            <a:ext cx="384290" cy="469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7791302" y="4967449"/>
            <a:ext cx="3371092" cy="646331"/>
          </a:xfrm>
          <a:prstGeom prst="rect">
            <a:avLst/>
          </a:prstGeom>
        </p:spPr>
        <p:txBody>
          <a:bodyPr wrap="square">
            <a:spAutoFit/>
          </a:bodyPr>
          <a:lstStyle/>
          <a:p>
            <a:pPr algn="ctr"/>
            <a:r>
              <a:rPr lang="en-US" dirty="0"/>
              <a:t>gave rise to coastal and river flooding</a:t>
            </a:r>
            <a:endParaRPr lang="es-ES" sz="2000" dirty="0"/>
          </a:p>
        </p:txBody>
      </p:sp>
      <p:sp>
        <p:nvSpPr>
          <p:cNvPr id="17" name="Flecha abajo 16"/>
          <p:cNvSpPr/>
          <p:nvPr/>
        </p:nvSpPr>
        <p:spPr>
          <a:xfrm>
            <a:off x="9245367" y="4460038"/>
            <a:ext cx="384290" cy="469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8281477" y="6093404"/>
            <a:ext cx="2666114" cy="461665"/>
          </a:xfrm>
          <a:prstGeom prst="rect">
            <a:avLst/>
          </a:prstGeom>
        </p:spPr>
        <p:txBody>
          <a:bodyPr wrap="none">
            <a:spAutoFit/>
          </a:bodyPr>
          <a:lstStyle/>
          <a:p>
            <a:pPr lvl="0" defTabSz="457200">
              <a:defRPr/>
            </a:pPr>
            <a:r>
              <a:rPr kumimoji="0" lang="es-ES" sz="2400" b="0" i="0" u="none" strike="noStrike" kern="1200" cap="none" spc="0" normalizeH="0" baseline="0" noProof="0" dirty="0" smtClean="0">
                <a:ln>
                  <a:noFill/>
                </a:ln>
                <a:solidFill>
                  <a:prstClr val="black"/>
                </a:solidFill>
                <a:effectLst/>
                <a:uLnTx/>
                <a:uFillTx/>
                <a:latin typeface="Impact" panose="020B0806030902050204"/>
                <a:ea typeface="+mn-ea"/>
                <a:cs typeface="+mn-cs"/>
              </a:rPr>
              <a:t>25.000 </a:t>
            </a:r>
            <a:r>
              <a:rPr lang="es-ES" sz="2400" dirty="0" err="1">
                <a:solidFill>
                  <a:prstClr val="black"/>
                </a:solidFill>
                <a:latin typeface="Impact" panose="020B0806030902050204"/>
              </a:rPr>
              <a:t>evacuations</a:t>
            </a:r>
            <a:endParaRPr kumimoji="0" lang="es-ES" sz="2400" b="0" i="0" u="none" strike="noStrike" kern="1200" cap="none" spc="0" normalizeH="0" baseline="0" noProof="0" dirty="0">
              <a:ln>
                <a:noFill/>
              </a:ln>
              <a:solidFill>
                <a:prstClr val="black"/>
              </a:solidFill>
              <a:effectLst/>
              <a:uLnTx/>
              <a:uFillTx/>
              <a:latin typeface="Impact" panose="020B0806030902050204"/>
              <a:ea typeface="+mn-ea"/>
              <a:cs typeface="+mn-cs"/>
            </a:endParaRPr>
          </a:p>
        </p:txBody>
      </p:sp>
      <p:sp>
        <p:nvSpPr>
          <p:cNvPr id="19" name="Flecha abajo 18"/>
          <p:cNvSpPr/>
          <p:nvPr/>
        </p:nvSpPr>
        <p:spPr>
          <a:xfrm>
            <a:off x="9245367" y="5616351"/>
            <a:ext cx="384290" cy="469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3103418" y="5471793"/>
            <a:ext cx="3752950"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ES" sz="2400" b="1" dirty="0">
                <a:ln/>
                <a:solidFill>
                  <a:schemeClr val="accent4"/>
                </a:solidFill>
              </a:rPr>
              <a:t> </a:t>
            </a:r>
            <a:r>
              <a:rPr lang="es-ES" sz="2400" b="1" dirty="0" smtClean="0">
                <a:ln/>
                <a:solidFill>
                  <a:schemeClr val="accent4"/>
                </a:solidFill>
              </a:rPr>
              <a:t>Irregular </a:t>
            </a:r>
            <a:r>
              <a:rPr lang="es-ES" sz="2400" b="1" dirty="0" err="1" smtClean="0">
                <a:ln/>
                <a:solidFill>
                  <a:schemeClr val="accent4"/>
                </a:solidFill>
              </a:rPr>
              <a:t>Trajectory</a:t>
            </a:r>
            <a:endParaRPr lang="es-ES" sz="2400" b="1" dirty="0">
              <a:ln/>
              <a:solidFill>
                <a:schemeClr val="accent4"/>
              </a:solidFill>
            </a:endParaRPr>
          </a:p>
        </p:txBody>
      </p:sp>
      <p:sp>
        <p:nvSpPr>
          <p:cNvPr id="21" name="Rectángulo 20"/>
          <p:cNvSpPr/>
          <p:nvPr/>
        </p:nvSpPr>
        <p:spPr>
          <a:xfrm>
            <a:off x="3350707" y="6025304"/>
            <a:ext cx="3227165"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ES" sz="2400" b="1" dirty="0" err="1" smtClean="0">
                <a:ln/>
                <a:solidFill>
                  <a:schemeClr val="accent4"/>
                </a:solidFill>
              </a:rPr>
              <a:t>Unusual</a:t>
            </a:r>
            <a:r>
              <a:rPr lang="es-ES" sz="2400" b="1" dirty="0" smtClean="0">
                <a:ln/>
                <a:solidFill>
                  <a:schemeClr val="accent4"/>
                </a:solidFill>
              </a:rPr>
              <a:t> </a:t>
            </a:r>
            <a:r>
              <a:rPr lang="es-ES" sz="2400" b="1" dirty="0" err="1" smtClean="0">
                <a:ln/>
                <a:solidFill>
                  <a:schemeClr val="accent4"/>
                </a:solidFill>
              </a:rPr>
              <a:t>Behavior</a:t>
            </a:r>
            <a:endParaRPr lang="es-ES" sz="2400" b="1" dirty="0">
              <a:ln/>
              <a:solidFill>
                <a:schemeClr val="accent4"/>
              </a:solidFill>
            </a:endParaRPr>
          </a:p>
        </p:txBody>
      </p:sp>
      <p:sp>
        <p:nvSpPr>
          <p:cNvPr id="23" name="Flecha curvada hacia abajo 22"/>
          <p:cNvSpPr/>
          <p:nvPr/>
        </p:nvSpPr>
        <p:spPr>
          <a:xfrm rot="2298061">
            <a:off x="2567993" y="2586830"/>
            <a:ext cx="4792592" cy="2043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223883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370151" y="869843"/>
            <a:ext cx="1859805" cy="584775"/>
          </a:xfrm>
          <a:prstGeom prst="rect">
            <a:avLst/>
          </a:prstGeom>
        </p:spPr>
        <p:txBody>
          <a:bodyPr wrap="none">
            <a:spAutoFit/>
          </a:bodyPr>
          <a:lstStyle/>
          <a:p>
            <a:r>
              <a:rPr lang="en-US" sz="32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Abstract:</a:t>
            </a:r>
            <a:endParaRPr lang="es-ES" sz="3200" dirty="0"/>
          </a:p>
        </p:txBody>
      </p:sp>
      <p:sp>
        <p:nvSpPr>
          <p:cNvPr id="9" name="Rectángulo 8"/>
          <p:cNvSpPr/>
          <p:nvPr/>
        </p:nvSpPr>
        <p:spPr>
          <a:xfrm>
            <a:off x="1386348" y="1763219"/>
            <a:ext cx="10471353" cy="3477875"/>
          </a:xfrm>
          <a:prstGeom prst="rect">
            <a:avLst/>
          </a:prstGeom>
        </p:spPr>
        <p:txBody>
          <a:bodyPr wrap="square">
            <a:spAutoFit/>
          </a:bodyPr>
          <a:lstStyle/>
          <a:p>
            <a:pPr algn="just"/>
            <a:r>
              <a:rPr lang="en-US" sz="2000" dirty="0">
                <a:latin typeface="Palatino Linotype" panose="02040502050505030304" pitchFamily="18" charset="0"/>
              </a:rPr>
              <a:t>This research aims to describe the synoptic and general circulation environment in which Eta </a:t>
            </a:r>
            <a:r>
              <a:rPr lang="en-US" sz="2000" dirty="0" smtClean="0">
                <a:latin typeface="Palatino Linotype" panose="02040502050505030304" pitchFamily="18" charset="0"/>
              </a:rPr>
              <a:t>developed </a:t>
            </a:r>
            <a:r>
              <a:rPr lang="en-US" sz="2000" dirty="0">
                <a:latin typeface="Palatino Linotype" panose="02040502050505030304" pitchFamily="18" charset="0"/>
              </a:rPr>
              <a:t>using the ERA5 reanalysis; design experiments with the WRF model; and describe, from the </a:t>
            </a:r>
            <a:r>
              <a:rPr lang="en-US" sz="2000" dirty="0" smtClean="0">
                <a:latin typeface="Palatino Linotype" panose="02040502050505030304" pitchFamily="18" charset="0"/>
              </a:rPr>
              <a:t>numerical </a:t>
            </a:r>
            <a:r>
              <a:rPr lang="en-US" sz="2000" dirty="0">
                <a:latin typeface="Palatino Linotype" panose="02040502050505030304" pitchFamily="18" charset="0"/>
              </a:rPr>
              <a:t>outputs, the meteorological conditions that influenced the two analyzed Eta life periods. When analyzing the maps of the ERA5 reanalysis system, a general underestimation of the wind speed during the analyzed periods was identified. The first moment was characterized by a system in the </a:t>
            </a:r>
            <a:r>
              <a:rPr lang="en-US" sz="2000" dirty="0" smtClean="0">
                <a:latin typeface="Palatino Linotype" panose="02040502050505030304" pitchFamily="18" charset="0"/>
              </a:rPr>
              <a:t>development </a:t>
            </a:r>
            <a:r>
              <a:rPr lang="en-US" sz="2000" dirty="0">
                <a:latin typeface="Palatino Linotype" panose="02040502050505030304" pitchFamily="18" charset="0"/>
              </a:rPr>
              <a:t>phase that failed to intensify under the influence of a trough over the southeastern Gulf of Mexico that generated shear conditions that were maintained during the second moment. Through the experiments that were carried out with the WRF-SST and from the numerical outputs, it was possible to describe with greater precision the meteorological conditions that influenced the development, </a:t>
            </a:r>
            <a:r>
              <a:rPr lang="en-US" sz="2000" dirty="0" smtClean="0">
                <a:latin typeface="Palatino Linotype" panose="02040502050505030304" pitchFamily="18" charset="0"/>
              </a:rPr>
              <a:t>trajectory </a:t>
            </a:r>
            <a:r>
              <a:rPr lang="en-US" sz="2000" dirty="0">
                <a:latin typeface="Palatino Linotype" panose="02040502050505030304" pitchFamily="18" charset="0"/>
              </a:rPr>
              <a:t>and intensity changes of Eta.</a:t>
            </a:r>
            <a:endParaRPr lang="es-ES" sz="2000" dirty="0">
              <a:latin typeface="Palatino Linotype" panose="02040502050505030304" pitchFamily="18" charset="0"/>
            </a:endParaRPr>
          </a:p>
        </p:txBody>
      </p:sp>
      <p:sp>
        <p:nvSpPr>
          <p:cNvPr id="12" name="Rectángulo 11"/>
          <p:cNvSpPr/>
          <p:nvPr/>
        </p:nvSpPr>
        <p:spPr>
          <a:xfrm>
            <a:off x="1440459" y="5549695"/>
            <a:ext cx="9719187" cy="400110"/>
          </a:xfrm>
          <a:prstGeom prst="rect">
            <a:avLst/>
          </a:prstGeom>
        </p:spPr>
        <p:txBody>
          <a:bodyPr wrap="square">
            <a:spAutoFit/>
          </a:bodyPr>
          <a:lstStyle/>
          <a:p>
            <a:r>
              <a:rPr lang="en-US" sz="2000" b="1" dirty="0">
                <a:latin typeface="Palatino Linotype" panose="02040502050505030304" pitchFamily="18" charset="0"/>
              </a:rPr>
              <a:t>Keywords: </a:t>
            </a:r>
            <a:r>
              <a:rPr lang="en-US" sz="2000" dirty="0">
                <a:latin typeface="Palatino Linotype" panose="02040502050505030304" pitchFamily="18" charset="0"/>
              </a:rPr>
              <a:t>tropical </a:t>
            </a:r>
            <a:r>
              <a:rPr lang="en-US" sz="2000" dirty="0" smtClean="0">
                <a:latin typeface="Palatino Linotype" panose="02040502050505030304" pitchFamily="18" charset="0"/>
              </a:rPr>
              <a:t>cyclone; Eta; </a:t>
            </a:r>
            <a:r>
              <a:rPr lang="en-US" sz="2000" dirty="0">
                <a:latin typeface="Palatino Linotype" panose="02040502050505030304" pitchFamily="18" charset="0"/>
              </a:rPr>
              <a:t>re-analysis </a:t>
            </a:r>
            <a:r>
              <a:rPr lang="en-US" sz="2000" dirty="0" smtClean="0">
                <a:latin typeface="Palatino Linotype" panose="02040502050505030304" pitchFamily="18" charset="0"/>
              </a:rPr>
              <a:t>system; </a:t>
            </a:r>
            <a:r>
              <a:rPr lang="en-US" sz="2000" dirty="0">
                <a:latin typeface="Palatino Linotype" panose="02040502050505030304" pitchFamily="18" charset="0"/>
              </a:rPr>
              <a:t>numerical model. </a:t>
            </a:r>
            <a:endParaRPr lang="es-ES" sz="2000" dirty="0">
              <a:latin typeface="Palatino Linotype" panose="02040502050505030304" pitchFamily="18" charset="0"/>
            </a:endParaRPr>
          </a:p>
        </p:txBody>
      </p:sp>
    </p:spTree>
    <p:extLst>
      <p:ext uri="{BB962C8B-B14F-4D97-AF65-F5344CB8AC3E}">
        <p14:creationId xmlns:p14="http://schemas.microsoft.com/office/powerpoint/2010/main" xmlns="" val="923422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3602" y="885895"/>
            <a:ext cx="7313612"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a:lstStyle>
          <a:p>
            <a:pPr algn="ctr" defTabSz="912813" eaLnBrk="1" hangingPunct="1"/>
            <a:r>
              <a:rPr lang="es-ES" altLang="es-ES" b="1" kern="0" dirty="0" err="1" smtClean="0">
                <a:solidFill>
                  <a:schemeClr val="tx1"/>
                </a:solidFill>
                <a:latin typeface="Palatino Linotype" panose="02040502050505030304" pitchFamily="18" charset="0"/>
              </a:rPr>
              <a:t>Introduction</a:t>
            </a:r>
            <a:r>
              <a:rPr lang="es-ES" altLang="es-ES" kern="0" dirty="0" smtClean="0">
                <a:latin typeface="Palatino Linotype" panose="02040502050505030304" pitchFamily="18" charset="0"/>
              </a:rPr>
              <a:t> </a:t>
            </a:r>
          </a:p>
        </p:txBody>
      </p:sp>
      <p:sp>
        <p:nvSpPr>
          <p:cNvPr id="7" name="Rectángulo 6"/>
          <p:cNvSpPr/>
          <p:nvPr/>
        </p:nvSpPr>
        <p:spPr>
          <a:xfrm>
            <a:off x="1725335" y="1747795"/>
            <a:ext cx="9709355" cy="2308324"/>
          </a:xfrm>
          <a:prstGeom prst="rect">
            <a:avLst/>
          </a:prstGeom>
        </p:spPr>
        <p:txBody>
          <a:bodyPr wrap="square">
            <a:spAutoFit/>
          </a:bodyPr>
          <a:lstStyle/>
          <a:p>
            <a:pPr algn="just"/>
            <a:r>
              <a:rPr lang="en-US" dirty="0">
                <a:latin typeface="Palatino Linotype" panose="02040502050505030304" pitchFamily="18" charset="0"/>
              </a:rPr>
              <a:t>It has been shown that the ocean-atmosphere interaction plays a fundamental role in the weather and climate variability, as well as the importance of considering this relationship in studies for the forecast of storms, wind on the coasts for their use as an energy resource and the forecast of atmospheric phenomena such as tropical cyclones (TC). The use of a dynamic ocean surface temperature introduces improvements in the atmospheric and oceanic representation </a:t>
            </a:r>
            <a:r>
              <a:rPr lang="en-US" dirty="0" smtClean="0">
                <a:latin typeface="Palatino Linotype" panose="02040502050505030304" pitchFamily="18" charset="0"/>
              </a:rPr>
              <a:t>obtained </a:t>
            </a:r>
            <a:r>
              <a:rPr lang="en-US" dirty="0">
                <a:latin typeface="Palatino Linotype" panose="02040502050505030304" pitchFamily="18" charset="0"/>
              </a:rPr>
              <a:t>from models such as the WRF [1]. In addition, the coupling to an ocean model allows a more realistic representation of the ocean thermal field [2][3] as well as a good representation of the ocean and atmospheric processes that occur during a TC [4]. </a:t>
            </a:r>
            <a:endParaRPr lang="es-ES" dirty="0">
              <a:latin typeface="Palatino Linotype" panose="02040502050505030304" pitchFamily="18" charset="0"/>
            </a:endParaRPr>
          </a:p>
        </p:txBody>
      </p:sp>
      <p:sp>
        <p:nvSpPr>
          <p:cNvPr id="9" name="Rectángulo 8"/>
          <p:cNvSpPr/>
          <p:nvPr/>
        </p:nvSpPr>
        <p:spPr>
          <a:xfrm>
            <a:off x="1725335" y="4056119"/>
            <a:ext cx="9709355" cy="2585323"/>
          </a:xfrm>
          <a:prstGeom prst="rect">
            <a:avLst/>
          </a:prstGeom>
        </p:spPr>
        <p:txBody>
          <a:bodyPr wrap="square">
            <a:spAutoFit/>
          </a:bodyPr>
          <a:lstStyle/>
          <a:p>
            <a:pPr algn="just"/>
            <a:r>
              <a:rPr lang="en-US" dirty="0">
                <a:latin typeface="Palatino Linotype" panose="02040502050505030304" pitchFamily="18" charset="0"/>
              </a:rPr>
              <a:t>The need to delve into the complex mechanisms and factors that intervened in the genesis and development of this system, as well as the use of numerical weather modeling with dynamic updating of the sea surface temperature (SST) for its understanding, motivated the realization of this research, which aims to: describe the synoptic and general circulation environment in which Eta was developed using the ERA5 reanalysis; design experiments with the WRF model, for the simulation of the case study with greater spatial and temporal resolution; describe, based on the numerical outputs, the meteorological conditions that influenced the development and the change in intensity that Eta experienced between November 7 and 11, 2020, which will be </a:t>
            </a:r>
            <a:r>
              <a:rPr lang="en-US" dirty="0" smtClean="0">
                <a:latin typeface="Palatino Linotype" panose="02040502050505030304" pitchFamily="18" charset="0"/>
              </a:rPr>
              <a:t>divided </a:t>
            </a:r>
            <a:r>
              <a:rPr lang="en-US" dirty="0">
                <a:latin typeface="Palatino Linotype" panose="02040502050505030304" pitchFamily="18" charset="0"/>
              </a:rPr>
              <a:t>into two moments.</a:t>
            </a:r>
            <a:endParaRPr lang="es-ES" dirty="0">
              <a:latin typeface="Palatino Linotype" panose="02040502050505030304" pitchFamily="18" charset="0"/>
            </a:endParaRPr>
          </a:p>
        </p:txBody>
      </p:sp>
    </p:spTree>
    <p:extLst>
      <p:ext uri="{BB962C8B-B14F-4D97-AF65-F5344CB8AC3E}">
        <p14:creationId xmlns:p14="http://schemas.microsoft.com/office/powerpoint/2010/main" xmlns="" val="314546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2 Elipse"/>
          <p:cNvSpPr/>
          <p:nvPr/>
        </p:nvSpPr>
        <p:spPr>
          <a:xfrm>
            <a:off x="1351541" y="518252"/>
            <a:ext cx="2143125"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
                <a:srgbClr val="000000"/>
              </a:buClr>
              <a:buSzPct val="100000"/>
              <a:buFont typeface="Times New Roman" pitchFamily="18" charset="0"/>
              <a:buNone/>
              <a:defRPr/>
            </a:pPr>
            <a:r>
              <a:rPr lang="es-ES" sz="2800" b="1" dirty="0" smtClean="0">
                <a:solidFill>
                  <a:schemeClr val="tx1"/>
                </a:solidFill>
                <a:ea typeface="DejaVu Sans"/>
                <a:cs typeface="DejaVu Sans"/>
              </a:rPr>
              <a:t>WRF</a:t>
            </a:r>
            <a:endParaRPr lang="es-ES" sz="2800" b="1" dirty="0">
              <a:solidFill>
                <a:schemeClr val="tx1"/>
              </a:solidFill>
              <a:ea typeface="DejaVu Sans"/>
              <a:cs typeface="DejaVu Sans"/>
            </a:endParaRPr>
          </a:p>
        </p:txBody>
      </p:sp>
      <p:sp>
        <p:nvSpPr>
          <p:cNvPr id="3" name="22 Elipse"/>
          <p:cNvSpPr/>
          <p:nvPr/>
        </p:nvSpPr>
        <p:spPr>
          <a:xfrm>
            <a:off x="8084851" y="604603"/>
            <a:ext cx="2143125"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
                <a:srgbClr val="000000"/>
              </a:buClr>
              <a:buSzPct val="100000"/>
              <a:buFont typeface="Times New Roman" pitchFamily="18" charset="0"/>
              <a:buNone/>
              <a:defRPr/>
            </a:pPr>
            <a:r>
              <a:rPr lang="es-ES" sz="2800" b="1" dirty="0" smtClean="0">
                <a:solidFill>
                  <a:schemeClr val="tx1"/>
                </a:solidFill>
                <a:ea typeface="DejaVu Sans"/>
                <a:cs typeface="DejaVu Sans"/>
              </a:rPr>
              <a:t>ERA5</a:t>
            </a:r>
            <a:endParaRPr lang="es-ES" sz="2800" b="1" dirty="0">
              <a:solidFill>
                <a:schemeClr val="tx1"/>
              </a:solidFill>
              <a:ea typeface="DejaVu Sans"/>
              <a:cs typeface="DejaVu Sans"/>
            </a:endParaRPr>
          </a:p>
        </p:txBody>
      </p:sp>
      <p:sp>
        <p:nvSpPr>
          <p:cNvPr id="4" name="Rectángulo 3"/>
          <p:cNvSpPr/>
          <p:nvPr/>
        </p:nvSpPr>
        <p:spPr>
          <a:xfrm>
            <a:off x="1182915" y="1785149"/>
            <a:ext cx="756938" cy="461665"/>
          </a:xfrm>
          <a:prstGeom prst="rect">
            <a:avLst/>
          </a:prstGeom>
        </p:spPr>
        <p:txBody>
          <a:bodyPr wrap="none">
            <a:spAutoFit/>
          </a:bodyPr>
          <a:lstStyle/>
          <a:p>
            <a:r>
              <a:rPr lang="es-ES" sz="2400" dirty="0"/>
              <a:t>ARW</a:t>
            </a:r>
          </a:p>
        </p:txBody>
      </p:sp>
      <p:sp>
        <p:nvSpPr>
          <p:cNvPr id="5" name="Flecha abajo 4"/>
          <p:cNvSpPr/>
          <p:nvPr/>
        </p:nvSpPr>
        <p:spPr>
          <a:xfrm rot="16200000">
            <a:off x="2214096" y="1754525"/>
            <a:ext cx="345337" cy="461356"/>
          </a:xfrm>
          <a:prstGeom prst="downArrow">
            <a:avLst>
              <a:gd name="adj1" fmla="val 50000"/>
              <a:gd name="adj2" fmla="val 37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2792631" y="1766965"/>
            <a:ext cx="2355132" cy="461665"/>
          </a:xfrm>
          <a:prstGeom prst="rect">
            <a:avLst/>
          </a:prstGeom>
        </p:spPr>
        <p:txBody>
          <a:bodyPr wrap="none">
            <a:spAutoFit/>
          </a:bodyPr>
          <a:lstStyle/>
          <a:p>
            <a:r>
              <a:rPr lang="es-ES" sz="2400" dirty="0" err="1" smtClean="0"/>
              <a:t>Dynamic</a:t>
            </a:r>
            <a:r>
              <a:rPr lang="es-ES" sz="2400" dirty="0" smtClean="0"/>
              <a:t> </a:t>
            </a:r>
            <a:r>
              <a:rPr lang="es-ES" sz="2400" dirty="0"/>
              <a:t>C</a:t>
            </a:r>
            <a:r>
              <a:rPr lang="es-ES" sz="2400" dirty="0" smtClean="0"/>
              <a:t>ore</a:t>
            </a:r>
            <a:endParaRPr lang="es-ES" sz="2400" dirty="0"/>
          </a:p>
        </p:txBody>
      </p:sp>
      <p:sp>
        <p:nvSpPr>
          <p:cNvPr id="7" name="Rectángulo 6"/>
          <p:cNvSpPr/>
          <p:nvPr/>
        </p:nvSpPr>
        <p:spPr>
          <a:xfrm>
            <a:off x="1858901" y="2998756"/>
            <a:ext cx="758541" cy="461665"/>
          </a:xfrm>
          <a:prstGeom prst="rect">
            <a:avLst/>
          </a:prstGeom>
        </p:spPr>
        <p:txBody>
          <a:bodyPr wrap="none">
            <a:spAutoFit/>
          </a:bodyPr>
          <a:lstStyle/>
          <a:p>
            <a:r>
              <a:rPr lang="es-ES" sz="2400" dirty="0" smtClean="0"/>
              <a:t>4.2.2</a:t>
            </a:r>
            <a:endParaRPr lang="es-ES" sz="2400" dirty="0"/>
          </a:p>
        </p:txBody>
      </p:sp>
      <p:sp>
        <p:nvSpPr>
          <p:cNvPr id="8" name="Flecha abajo 7"/>
          <p:cNvSpPr/>
          <p:nvPr/>
        </p:nvSpPr>
        <p:spPr>
          <a:xfrm>
            <a:off x="2104868" y="2402770"/>
            <a:ext cx="461358" cy="454884"/>
          </a:xfrm>
          <a:prstGeom prst="downArrow">
            <a:avLst>
              <a:gd name="adj1" fmla="val 50000"/>
              <a:gd name="adj2" fmla="val 37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385310" y="4368334"/>
            <a:ext cx="4464263" cy="461665"/>
          </a:xfrm>
          <a:prstGeom prst="rect">
            <a:avLst/>
          </a:prstGeom>
        </p:spPr>
        <p:txBody>
          <a:bodyPr wrap="square">
            <a:spAutoFit/>
          </a:bodyPr>
          <a:lstStyle/>
          <a:p>
            <a:pPr algn="ctr"/>
            <a:r>
              <a:rPr lang="es-ES" sz="2400" dirty="0" err="1" smtClean="0">
                <a:ln w="0"/>
                <a:solidFill>
                  <a:schemeClr val="accent1"/>
                </a:solidFill>
                <a:effectLst>
                  <a:outerShdw blurRad="38100" dist="25400" dir="5400000" algn="ctr" rotWithShape="0">
                    <a:srgbClr val="6E747A">
                      <a:alpha val="43000"/>
                    </a:srgbClr>
                  </a:outerShdw>
                </a:effectLst>
              </a:rPr>
              <a:t>Atmosferic</a:t>
            </a:r>
            <a:r>
              <a:rPr lang="es-ES" sz="2400" dirty="0" smtClean="0">
                <a:ln w="0"/>
                <a:solidFill>
                  <a:schemeClr val="accent1"/>
                </a:solidFill>
                <a:effectLst>
                  <a:outerShdw blurRad="38100" dist="25400" dir="5400000" algn="ctr" rotWithShape="0">
                    <a:srgbClr val="6E747A">
                      <a:alpha val="43000"/>
                    </a:srgbClr>
                  </a:outerShdw>
                </a:effectLst>
              </a:rPr>
              <a:t> </a:t>
            </a:r>
            <a:r>
              <a:rPr lang="es-ES" sz="2400" dirty="0" err="1" smtClean="0">
                <a:ln w="0"/>
                <a:solidFill>
                  <a:schemeClr val="accent1"/>
                </a:solidFill>
                <a:effectLst>
                  <a:outerShdw blurRad="38100" dist="25400" dir="5400000" algn="ctr" rotWithShape="0">
                    <a:srgbClr val="6E747A">
                      <a:alpha val="43000"/>
                    </a:srgbClr>
                  </a:outerShdw>
                </a:effectLst>
              </a:rPr>
              <a:t>Model</a:t>
            </a:r>
            <a:r>
              <a:rPr lang="es-ES" sz="2400" dirty="0" smtClean="0">
                <a:ln w="0"/>
                <a:solidFill>
                  <a:schemeClr val="accent1"/>
                </a:solidFill>
                <a:effectLst>
                  <a:outerShdw blurRad="38100" dist="25400" dir="5400000" algn="ctr" rotWithShape="0">
                    <a:srgbClr val="6E747A">
                      <a:alpha val="43000"/>
                    </a:srgbClr>
                  </a:outerShdw>
                </a:effectLst>
              </a:rPr>
              <a:t> </a:t>
            </a:r>
            <a:r>
              <a:rPr lang="es-ES" sz="2400" dirty="0" err="1" smtClean="0">
                <a:ln w="0"/>
                <a:solidFill>
                  <a:schemeClr val="accent1"/>
                </a:solidFill>
                <a:effectLst>
                  <a:outerShdw blurRad="38100" dist="25400" dir="5400000" algn="ctr" rotWithShape="0">
                    <a:srgbClr val="6E747A">
                      <a:alpha val="43000"/>
                    </a:srgbClr>
                  </a:outerShdw>
                </a:effectLst>
              </a:rPr>
              <a:t>Settings</a:t>
            </a:r>
            <a:endParaRPr lang="es-ES" sz="2400" dirty="0">
              <a:ln w="0"/>
              <a:solidFill>
                <a:schemeClr val="accent1"/>
              </a:solidFill>
              <a:effectLst>
                <a:outerShdw blurRad="38100" dist="25400" dir="5400000" algn="ctr" rotWithShape="0">
                  <a:srgbClr val="6E747A">
                    <a:alpha val="43000"/>
                  </a:srgbClr>
                </a:outerShdw>
              </a:effectLst>
            </a:endParaRPr>
          </a:p>
        </p:txBody>
      </p:sp>
      <p:sp>
        <p:nvSpPr>
          <p:cNvPr id="10" name="Rectángulo 9"/>
          <p:cNvSpPr/>
          <p:nvPr/>
        </p:nvSpPr>
        <p:spPr>
          <a:xfrm>
            <a:off x="1923737" y="5756261"/>
            <a:ext cx="998732" cy="461665"/>
          </a:xfrm>
          <a:prstGeom prst="rect">
            <a:avLst/>
          </a:prstGeom>
        </p:spPr>
        <p:txBody>
          <a:bodyPr wrap="square">
            <a:spAutoFit/>
          </a:bodyPr>
          <a:lstStyle/>
          <a:p>
            <a:r>
              <a:rPr lang="es-ES" sz="2400" dirty="0" err="1"/>
              <a:t>SisPI</a:t>
            </a:r>
            <a:endParaRPr lang="es-ES" sz="2400" dirty="0"/>
          </a:p>
        </p:txBody>
      </p:sp>
      <p:sp>
        <p:nvSpPr>
          <p:cNvPr id="11" name="Igual que 10"/>
          <p:cNvSpPr/>
          <p:nvPr/>
        </p:nvSpPr>
        <p:spPr>
          <a:xfrm rot="5400000">
            <a:off x="2047225" y="5027250"/>
            <a:ext cx="768238" cy="63185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Rectángulo 13"/>
          <p:cNvSpPr/>
          <p:nvPr/>
        </p:nvSpPr>
        <p:spPr>
          <a:xfrm>
            <a:off x="6724734" y="1742717"/>
            <a:ext cx="5106316" cy="461665"/>
          </a:xfrm>
          <a:prstGeom prst="rect">
            <a:avLst/>
          </a:prstGeom>
        </p:spPr>
        <p:txBody>
          <a:bodyPr wrap="square">
            <a:spAutoFit/>
          </a:bodyPr>
          <a:lstStyle/>
          <a:p>
            <a:pPr algn="ctr"/>
            <a:r>
              <a:rPr lang="es-ES" sz="2400" dirty="0" smtClean="0"/>
              <a:t>Global </a:t>
            </a:r>
            <a:r>
              <a:rPr lang="es-ES" sz="2400" dirty="0" err="1" smtClean="0"/>
              <a:t>Climate</a:t>
            </a:r>
            <a:r>
              <a:rPr lang="es-ES" sz="2400" dirty="0" smtClean="0"/>
              <a:t> </a:t>
            </a:r>
            <a:r>
              <a:rPr lang="es-ES" sz="2400" dirty="0" err="1" smtClean="0"/>
              <a:t>Monitoring</a:t>
            </a:r>
            <a:r>
              <a:rPr lang="es-ES" sz="2400" dirty="0" smtClean="0"/>
              <a:t> </a:t>
            </a:r>
            <a:r>
              <a:rPr lang="es-ES" sz="2400" dirty="0" err="1" smtClean="0"/>
              <a:t>Tool</a:t>
            </a:r>
            <a:endParaRPr lang="es-ES" sz="2400" dirty="0"/>
          </a:p>
        </p:txBody>
      </p:sp>
      <p:sp>
        <p:nvSpPr>
          <p:cNvPr id="15" name="Flecha abajo 14"/>
          <p:cNvSpPr/>
          <p:nvPr/>
        </p:nvSpPr>
        <p:spPr>
          <a:xfrm>
            <a:off x="9156413" y="2448214"/>
            <a:ext cx="461358" cy="454884"/>
          </a:xfrm>
          <a:prstGeom prst="downArrow">
            <a:avLst>
              <a:gd name="adj1" fmla="val 50000"/>
              <a:gd name="adj2" fmla="val 37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7464133" y="3029534"/>
            <a:ext cx="3845918" cy="830997"/>
          </a:xfrm>
          <a:prstGeom prst="rect">
            <a:avLst/>
          </a:prstGeom>
        </p:spPr>
        <p:txBody>
          <a:bodyPr wrap="square">
            <a:spAutoFit/>
          </a:bodyPr>
          <a:lstStyle/>
          <a:p>
            <a:pPr algn="ctr"/>
            <a:r>
              <a:rPr lang="es-ES" sz="2400" dirty="0" err="1" smtClean="0">
                <a:ln w="0"/>
                <a:solidFill>
                  <a:schemeClr val="accent1"/>
                </a:solidFill>
                <a:effectLst>
                  <a:outerShdw blurRad="38100" dist="25400" dir="5400000" algn="ctr" rotWithShape="0">
                    <a:srgbClr val="6E747A">
                      <a:alpha val="43000"/>
                    </a:srgbClr>
                  </a:outerShdw>
                </a:effectLst>
              </a:rPr>
              <a:t>Reanalisys</a:t>
            </a:r>
            <a:r>
              <a:rPr lang="es-ES" sz="2400" dirty="0" smtClean="0">
                <a:ln w="0"/>
                <a:solidFill>
                  <a:schemeClr val="accent1"/>
                </a:solidFill>
                <a:effectLst>
                  <a:outerShdw blurRad="38100" dist="25400" dir="5400000" algn="ctr" rotWithShape="0">
                    <a:srgbClr val="6E747A">
                      <a:alpha val="43000"/>
                    </a:srgbClr>
                  </a:outerShdw>
                </a:effectLst>
              </a:rPr>
              <a:t> of </a:t>
            </a:r>
            <a:r>
              <a:rPr lang="es-ES" sz="2400" dirty="0" err="1" smtClean="0">
                <a:ln w="0"/>
                <a:solidFill>
                  <a:schemeClr val="accent1"/>
                </a:solidFill>
                <a:effectLst>
                  <a:outerShdw blurRad="38100" dist="25400" dir="5400000" algn="ctr" rotWithShape="0">
                    <a:srgbClr val="6E747A">
                      <a:alpha val="43000"/>
                    </a:srgbClr>
                  </a:outerShdw>
                </a:effectLst>
              </a:rPr>
              <a:t>the</a:t>
            </a:r>
            <a:r>
              <a:rPr lang="es-ES" sz="2400" dirty="0" smtClean="0">
                <a:ln w="0"/>
                <a:solidFill>
                  <a:schemeClr val="accent1"/>
                </a:solidFill>
                <a:effectLst>
                  <a:outerShdw blurRad="38100" dist="25400" dir="5400000" algn="ctr" rotWithShape="0">
                    <a:srgbClr val="6E747A">
                      <a:alpha val="43000"/>
                    </a:srgbClr>
                  </a:outerShdw>
                </a:effectLst>
              </a:rPr>
              <a:t> </a:t>
            </a:r>
            <a:endParaRPr lang="es-ES" sz="2400" dirty="0">
              <a:ln w="0"/>
              <a:solidFill>
                <a:schemeClr val="accent1"/>
              </a:solidFill>
              <a:effectLst>
                <a:outerShdw blurRad="38100" dist="25400" dir="5400000" algn="ctr" rotWithShape="0">
                  <a:srgbClr val="6E747A">
                    <a:alpha val="43000"/>
                  </a:srgbClr>
                </a:outerShdw>
              </a:effectLst>
            </a:endParaRPr>
          </a:p>
          <a:p>
            <a:pPr algn="ctr"/>
            <a:r>
              <a:rPr lang="es-ES" sz="2400" dirty="0" err="1" smtClean="0">
                <a:ln w="0"/>
                <a:solidFill>
                  <a:schemeClr val="accent1"/>
                </a:solidFill>
                <a:effectLst>
                  <a:outerShdw blurRad="38100" dist="25400" dir="5400000" algn="ctr" rotWithShape="0">
                    <a:srgbClr val="6E747A">
                      <a:alpha val="43000"/>
                    </a:srgbClr>
                  </a:outerShdw>
                </a:effectLst>
              </a:rPr>
              <a:t>Planet’s</a:t>
            </a:r>
            <a:r>
              <a:rPr lang="es-ES" sz="2400" dirty="0" smtClean="0">
                <a:ln w="0"/>
                <a:solidFill>
                  <a:schemeClr val="accent1"/>
                </a:solidFill>
                <a:effectLst>
                  <a:outerShdw blurRad="38100" dist="25400" dir="5400000" algn="ctr" rotWithShape="0">
                    <a:srgbClr val="6E747A">
                      <a:alpha val="43000"/>
                    </a:srgbClr>
                  </a:outerShdw>
                </a:effectLst>
              </a:rPr>
              <a:t> Global </a:t>
            </a:r>
            <a:r>
              <a:rPr lang="es-ES" sz="2400" dirty="0" err="1" smtClean="0">
                <a:ln w="0"/>
                <a:solidFill>
                  <a:schemeClr val="accent1"/>
                </a:solidFill>
                <a:effectLst>
                  <a:outerShdw blurRad="38100" dist="25400" dir="5400000" algn="ctr" rotWithShape="0">
                    <a:srgbClr val="6E747A">
                      <a:alpha val="43000"/>
                    </a:srgbClr>
                  </a:outerShdw>
                </a:effectLst>
              </a:rPr>
              <a:t>Climate</a:t>
            </a:r>
            <a:endParaRPr lang="es-ES" sz="2400" dirty="0">
              <a:ln w="0"/>
              <a:solidFill>
                <a:schemeClr val="accent1"/>
              </a:solidFill>
              <a:effectLst>
                <a:outerShdw blurRad="38100" dist="25400" dir="5400000" algn="ctr" rotWithShape="0">
                  <a:srgbClr val="6E747A">
                    <a:alpha val="43000"/>
                  </a:srgbClr>
                </a:outerShdw>
              </a:effectLst>
            </a:endParaRPr>
          </a:p>
        </p:txBody>
      </p:sp>
      <p:sp>
        <p:nvSpPr>
          <p:cNvPr id="17" name="Rectángulo 16"/>
          <p:cNvSpPr/>
          <p:nvPr/>
        </p:nvSpPr>
        <p:spPr>
          <a:xfrm>
            <a:off x="5647499" y="3952835"/>
            <a:ext cx="6211991" cy="830997"/>
          </a:xfrm>
          <a:prstGeom prst="rect">
            <a:avLst/>
          </a:prstGeom>
        </p:spPr>
        <p:txBody>
          <a:bodyPr wrap="square">
            <a:spAutoFit/>
          </a:bodyPr>
          <a:lstStyle/>
          <a:p>
            <a:pPr marL="285750" indent="-285750" algn="ctr">
              <a:buFont typeface="Wingdings" panose="05000000000000000000" pitchFamily="2" charset="2"/>
              <a:buChar char="ü"/>
            </a:pPr>
            <a:r>
              <a:rPr lang="es-ES" sz="2400" dirty="0" err="1" smtClean="0"/>
              <a:t>Best</a:t>
            </a:r>
            <a:r>
              <a:rPr lang="es-ES" sz="2400" dirty="0" smtClean="0"/>
              <a:t> </a:t>
            </a:r>
            <a:r>
              <a:rPr lang="es-ES" sz="2400" dirty="0" err="1" smtClean="0"/>
              <a:t>possible</a:t>
            </a:r>
            <a:r>
              <a:rPr lang="es-ES" sz="2400" dirty="0" smtClean="0"/>
              <a:t> </a:t>
            </a:r>
            <a:r>
              <a:rPr lang="es-ES" sz="2400" dirty="0" err="1" smtClean="0"/>
              <a:t>understanding</a:t>
            </a:r>
            <a:r>
              <a:rPr lang="es-ES" sz="2400" dirty="0" smtClean="0"/>
              <a:t> of </a:t>
            </a:r>
            <a:r>
              <a:rPr lang="es-ES" sz="2400" dirty="0" err="1" smtClean="0"/>
              <a:t>past</a:t>
            </a:r>
            <a:r>
              <a:rPr lang="es-ES" sz="2400" dirty="0" smtClean="0"/>
              <a:t> </a:t>
            </a:r>
            <a:r>
              <a:rPr lang="es-ES" sz="2400" dirty="0" err="1" smtClean="0"/>
              <a:t>climate</a:t>
            </a:r>
            <a:endParaRPr lang="es-ES" sz="2400" dirty="0"/>
          </a:p>
        </p:txBody>
      </p:sp>
      <p:sp>
        <p:nvSpPr>
          <p:cNvPr id="19" name="Rectángulo 18"/>
          <p:cNvSpPr/>
          <p:nvPr/>
        </p:nvSpPr>
        <p:spPr>
          <a:xfrm>
            <a:off x="5647499" y="5817700"/>
            <a:ext cx="6211991" cy="830997"/>
          </a:xfrm>
          <a:prstGeom prst="rect">
            <a:avLst/>
          </a:prstGeom>
        </p:spPr>
        <p:txBody>
          <a:bodyPr wrap="square">
            <a:spAutoFit/>
          </a:bodyPr>
          <a:lstStyle/>
          <a:p>
            <a:pPr marL="285750" indent="-285750" algn="ctr">
              <a:buFont typeface="Wingdings" panose="05000000000000000000" pitchFamily="2" charset="2"/>
              <a:buChar char="ü"/>
            </a:pPr>
            <a:r>
              <a:rPr lang="es-ES" sz="2400" dirty="0" smtClean="0"/>
              <a:t>Relate </a:t>
            </a:r>
            <a:r>
              <a:rPr lang="es-ES" sz="2400" dirty="0" err="1" smtClean="0"/>
              <a:t>current</a:t>
            </a:r>
            <a:r>
              <a:rPr lang="es-ES" sz="2400" dirty="0" smtClean="0"/>
              <a:t> and </a:t>
            </a:r>
            <a:r>
              <a:rPr lang="es-ES" sz="2400" dirty="0" err="1" smtClean="0"/>
              <a:t>past</a:t>
            </a:r>
            <a:r>
              <a:rPr lang="es-ES" sz="2400" dirty="0" smtClean="0"/>
              <a:t> </a:t>
            </a:r>
            <a:r>
              <a:rPr lang="es-ES" sz="2400" dirty="0" err="1" smtClean="0"/>
              <a:t>weather</a:t>
            </a:r>
            <a:r>
              <a:rPr lang="es-ES" sz="2400" dirty="0" smtClean="0"/>
              <a:t> </a:t>
            </a:r>
            <a:r>
              <a:rPr lang="es-ES" sz="2400" dirty="0" err="1" smtClean="0"/>
              <a:t>events</a:t>
            </a:r>
            <a:endParaRPr lang="es-ES" sz="2400" dirty="0"/>
          </a:p>
        </p:txBody>
      </p:sp>
      <p:sp>
        <p:nvSpPr>
          <p:cNvPr id="21" name="22 Elipse"/>
          <p:cNvSpPr/>
          <p:nvPr/>
        </p:nvSpPr>
        <p:spPr>
          <a:xfrm>
            <a:off x="3002791" y="5676068"/>
            <a:ext cx="2721696" cy="972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s-ES" sz="2400" dirty="0" smtClean="0"/>
              <a:t>9 km of </a:t>
            </a:r>
            <a:r>
              <a:rPr lang="es-ES" sz="2400" dirty="0" err="1" smtClean="0"/>
              <a:t>resolution</a:t>
            </a:r>
            <a:r>
              <a:rPr lang="es-ES" sz="2400" dirty="0" smtClean="0"/>
              <a:t>  </a:t>
            </a:r>
            <a:endParaRPr lang="es-ES" sz="2400" dirty="0"/>
          </a:p>
        </p:txBody>
      </p:sp>
      <p:sp>
        <p:nvSpPr>
          <p:cNvPr id="22" name="Rectángulo 21"/>
          <p:cNvSpPr/>
          <p:nvPr/>
        </p:nvSpPr>
        <p:spPr>
          <a:xfrm>
            <a:off x="5314990" y="4827158"/>
            <a:ext cx="6544501" cy="830997"/>
          </a:xfrm>
          <a:prstGeom prst="rect">
            <a:avLst/>
          </a:prstGeom>
        </p:spPr>
        <p:txBody>
          <a:bodyPr wrap="square">
            <a:spAutoFit/>
          </a:bodyPr>
          <a:lstStyle/>
          <a:p>
            <a:pPr marL="285750" indent="-285750" algn="ctr">
              <a:buFont typeface="Wingdings" panose="05000000000000000000" pitchFamily="2" charset="2"/>
              <a:buChar char="ü"/>
            </a:pPr>
            <a:r>
              <a:rPr lang="es-ES" sz="2400" dirty="0" err="1" smtClean="0"/>
              <a:t>What</a:t>
            </a:r>
            <a:r>
              <a:rPr lang="es-ES" sz="2400" dirty="0" smtClean="0"/>
              <a:t> </a:t>
            </a:r>
            <a:r>
              <a:rPr lang="es-ES" sz="2400" dirty="0" err="1" smtClean="0"/>
              <a:t>happened</a:t>
            </a:r>
            <a:r>
              <a:rPr lang="es-ES" sz="2400" dirty="0" smtClean="0"/>
              <a:t> </a:t>
            </a:r>
            <a:r>
              <a:rPr lang="es-ES" sz="2400" dirty="0" err="1" smtClean="0"/>
              <a:t>during</a:t>
            </a:r>
            <a:r>
              <a:rPr lang="es-ES" sz="2400" dirty="0" smtClean="0"/>
              <a:t> a particular </a:t>
            </a:r>
            <a:r>
              <a:rPr lang="es-ES" sz="2400" dirty="0" err="1" smtClean="0"/>
              <a:t>weather</a:t>
            </a:r>
            <a:r>
              <a:rPr lang="es-ES" sz="2400" dirty="0" smtClean="0"/>
              <a:t> </a:t>
            </a:r>
            <a:r>
              <a:rPr lang="es-ES" sz="2400" dirty="0" err="1" smtClean="0"/>
              <a:t>event</a:t>
            </a:r>
            <a:r>
              <a:rPr lang="es-ES" sz="2400" dirty="0" smtClean="0"/>
              <a:t> and </a:t>
            </a:r>
            <a:r>
              <a:rPr lang="es-ES" sz="2400" dirty="0" err="1" smtClean="0"/>
              <a:t>why</a:t>
            </a:r>
            <a:endParaRPr lang="es-ES" sz="2400" dirty="0"/>
          </a:p>
        </p:txBody>
      </p:sp>
      <p:sp>
        <p:nvSpPr>
          <p:cNvPr id="23" name="TextBox 11"/>
          <p:cNvSpPr txBox="1"/>
          <p:nvPr/>
        </p:nvSpPr>
        <p:spPr>
          <a:xfrm>
            <a:off x="695734" y="3656507"/>
            <a:ext cx="5094024" cy="461665"/>
          </a:xfrm>
          <a:prstGeom prst="rect">
            <a:avLst/>
          </a:prstGeom>
          <a:noFill/>
        </p:spPr>
        <p:txBody>
          <a:bodyPr wrap="square" rtlCol="0">
            <a:spAutoFit/>
          </a:bodyPr>
          <a:lstStyle/>
          <a:p>
            <a:r>
              <a:rPr lang="es-US" sz="2400" dirty="0" err="1" smtClean="0"/>
              <a:t>Initialized</a:t>
            </a:r>
            <a:r>
              <a:rPr lang="es-US" sz="2400" dirty="0" smtClean="0"/>
              <a:t> </a:t>
            </a:r>
            <a:r>
              <a:rPr lang="es-US" sz="2400" dirty="0" err="1" smtClean="0"/>
              <a:t>with</a:t>
            </a:r>
            <a:r>
              <a:rPr lang="es-US" sz="2400" dirty="0" smtClean="0"/>
              <a:t> GFS-</a:t>
            </a:r>
            <a:r>
              <a:rPr lang="es-US" sz="2400" dirty="0" err="1" smtClean="0"/>
              <a:t>analysis</a:t>
            </a:r>
            <a:endParaRPr lang="es-US" sz="2400" dirty="0"/>
          </a:p>
        </p:txBody>
      </p:sp>
      <p:sp>
        <p:nvSpPr>
          <p:cNvPr id="12" name="Rectángulo 11"/>
          <p:cNvSpPr/>
          <p:nvPr/>
        </p:nvSpPr>
        <p:spPr>
          <a:xfrm>
            <a:off x="3791455" y="899746"/>
            <a:ext cx="3996607" cy="523220"/>
          </a:xfrm>
          <a:prstGeom prst="rect">
            <a:avLst/>
          </a:prstGeom>
        </p:spPr>
        <p:txBody>
          <a:bodyPr wrap="none">
            <a:spAutoFit/>
          </a:bodyPr>
          <a:lstStyle/>
          <a:p>
            <a:r>
              <a:rPr lang="en-US" sz="28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Materials and Methods</a:t>
            </a:r>
            <a:endParaRPr lang="es-ES" sz="2800" b="1" dirty="0"/>
          </a:p>
        </p:txBody>
      </p:sp>
    </p:spTree>
    <p:extLst>
      <p:ext uri="{BB962C8B-B14F-4D97-AF65-F5344CB8AC3E}">
        <p14:creationId xmlns:p14="http://schemas.microsoft.com/office/powerpoint/2010/main" xmlns="" val="411102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3866" y="910074"/>
            <a:ext cx="9437643" cy="52322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r>
              <a:rPr lang="en-US" sz="2800" b="1" dirty="0">
                <a:ln/>
                <a:solidFill>
                  <a:schemeClr val="accent4"/>
                </a:solidFill>
              </a:rPr>
              <a:t>Simulation Domain used in the WRF model</a:t>
            </a:r>
            <a:endParaRPr lang="es-ES" sz="2800" b="1" dirty="0">
              <a:ln/>
              <a:solidFill>
                <a:schemeClr val="accent4"/>
              </a:solidFill>
            </a:endParaRPr>
          </a:p>
        </p:txBody>
      </p:sp>
      <p:pic>
        <p:nvPicPr>
          <p:cNvPr id="3" name="Imagen 131" descr="D:\Escuela\Tesis\Ver dominio de simulación\IMG-20211116-WA000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0324" y="1600200"/>
            <a:ext cx="9342438" cy="5114925"/>
          </a:xfrm>
          <a:prstGeom prst="rect">
            <a:avLst/>
          </a:prstGeom>
          <a:noFill/>
          <a:ln>
            <a:noFill/>
          </a:ln>
        </p:spPr>
      </p:pic>
    </p:spTree>
    <p:extLst>
      <p:ext uri="{BB962C8B-B14F-4D97-AF65-F5344CB8AC3E}">
        <p14:creationId xmlns:p14="http://schemas.microsoft.com/office/powerpoint/2010/main" xmlns="" val="1695724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2211" y="3727009"/>
            <a:ext cx="4280670" cy="830997"/>
          </a:xfrm>
          <a:prstGeom prst="rect">
            <a:avLst/>
          </a:prstGeom>
        </p:spPr>
        <p:txBody>
          <a:bodyPr wrap="square">
            <a:spAutoFit/>
          </a:bodyPr>
          <a:lstStyle/>
          <a:p>
            <a:pPr marL="342900" indent="-342900" algn="ctr">
              <a:buFont typeface="Wingdings" panose="05000000000000000000" pitchFamily="2" charset="2"/>
              <a:buChar char="ü"/>
            </a:pPr>
            <a:r>
              <a:rPr lang="es-ES" sz="2400" dirty="0" smtClean="0">
                <a:solidFill>
                  <a:prstClr val="black"/>
                </a:solidFill>
              </a:rPr>
              <a:t> </a:t>
            </a:r>
            <a:r>
              <a:rPr lang="es-ES" sz="2400" dirty="0" err="1" smtClean="0">
                <a:solidFill>
                  <a:prstClr val="black"/>
                </a:solidFill>
              </a:rPr>
              <a:t>First</a:t>
            </a:r>
            <a:r>
              <a:rPr lang="es-ES" sz="2400" dirty="0" smtClean="0">
                <a:solidFill>
                  <a:prstClr val="black"/>
                </a:solidFill>
              </a:rPr>
              <a:t> </a:t>
            </a:r>
            <a:r>
              <a:rPr lang="es-ES" sz="2400" dirty="0" err="1" smtClean="0">
                <a:solidFill>
                  <a:prstClr val="black"/>
                </a:solidFill>
              </a:rPr>
              <a:t>moment</a:t>
            </a:r>
            <a:r>
              <a:rPr lang="es-ES" sz="2400" dirty="0" smtClean="0">
                <a:solidFill>
                  <a:prstClr val="black"/>
                </a:solidFill>
              </a:rPr>
              <a:t>: </a:t>
            </a:r>
            <a:r>
              <a:rPr lang="es-ES" sz="2400" dirty="0" err="1" smtClean="0">
                <a:solidFill>
                  <a:prstClr val="black"/>
                </a:solidFill>
              </a:rPr>
              <a:t>November</a:t>
            </a:r>
            <a:r>
              <a:rPr lang="es-ES" sz="2400" dirty="0" smtClean="0">
                <a:solidFill>
                  <a:prstClr val="black"/>
                </a:solidFill>
              </a:rPr>
              <a:t> 7 to 8, 2020</a:t>
            </a:r>
            <a:endParaRPr lang="es-ES" sz="2400" dirty="0">
              <a:solidFill>
                <a:prstClr val="black"/>
              </a:solidFill>
            </a:endParaRPr>
          </a:p>
        </p:txBody>
      </p:sp>
      <p:sp>
        <p:nvSpPr>
          <p:cNvPr id="6" name="Rectángulo 5"/>
          <p:cNvSpPr/>
          <p:nvPr/>
        </p:nvSpPr>
        <p:spPr>
          <a:xfrm>
            <a:off x="180279" y="4984735"/>
            <a:ext cx="4628862" cy="830997"/>
          </a:xfrm>
          <a:prstGeom prst="rect">
            <a:avLst/>
          </a:prstGeom>
        </p:spPr>
        <p:txBody>
          <a:bodyPr wrap="square">
            <a:spAutoFit/>
          </a:bodyPr>
          <a:lstStyle/>
          <a:p>
            <a:pPr marL="342900" indent="-342900" algn="ctr">
              <a:buFont typeface="Wingdings" panose="05000000000000000000" pitchFamily="2" charset="2"/>
              <a:buChar char="ü"/>
            </a:pPr>
            <a:r>
              <a:rPr lang="es-ES" sz="2400" dirty="0" err="1" smtClean="0">
                <a:solidFill>
                  <a:prstClr val="black"/>
                </a:solidFill>
              </a:rPr>
              <a:t>Second</a:t>
            </a:r>
            <a:r>
              <a:rPr lang="es-ES" sz="2400" dirty="0" smtClean="0">
                <a:solidFill>
                  <a:prstClr val="black"/>
                </a:solidFill>
              </a:rPr>
              <a:t> </a:t>
            </a:r>
            <a:r>
              <a:rPr lang="es-ES" sz="2400" dirty="0" err="1" smtClean="0">
                <a:solidFill>
                  <a:prstClr val="black"/>
                </a:solidFill>
              </a:rPr>
              <a:t>moment</a:t>
            </a:r>
            <a:r>
              <a:rPr lang="es-ES" sz="2400" dirty="0">
                <a:solidFill>
                  <a:prstClr val="black"/>
                </a:solidFill>
              </a:rPr>
              <a:t>: </a:t>
            </a:r>
            <a:r>
              <a:rPr lang="es-ES" sz="2400" dirty="0" err="1" smtClean="0">
                <a:solidFill>
                  <a:prstClr val="black"/>
                </a:solidFill>
              </a:rPr>
              <a:t>November</a:t>
            </a:r>
            <a:r>
              <a:rPr lang="es-ES" sz="2400" dirty="0" smtClean="0">
                <a:solidFill>
                  <a:prstClr val="black"/>
                </a:solidFill>
              </a:rPr>
              <a:t> 9 to 11, 2020</a:t>
            </a:r>
            <a:endParaRPr lang="es-ES" sz="2400" dirty="0">
              <a:solidFill>
                <a:prstClr val="black"/>
              </a:solidFill>
            </a:endParaRPr>
          </a:p>
        </p:txBody>
      </p:sp>
      <p:pic>
        <p:nvPicPr>
          <p:cNvPr id="7" name="Imagen 6"/>
          <p:cNvPicPr/>
          <p:nvPr/>
        </p:nvPicPr>
        <p:blipFill>
          <a:blip r:embed="rId2" cstate="print"/>
          <a:stretch>
            <a:fillRect/>
          </a:stretch>
        </p:blipFill>
        <p:spPr>
          <a:xfrm>
            <a:off x="4809141" y="2039480"/>
            <a:ext cx="7291981" cy="4701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Elipse 8"/>
          <p:cNvSpPr/>
          <p:nvPr/>
        </p:nvSpPr>
        <p:spPr>
          <a:xfrm rot="20690716">
            <a:off x="7046473" y="4312476"/>
            <a:ext cx="1649915" cy="71028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0" name="Elipse 9"/>
          <p:cNvSpPr/>
          <p:nvPr/>
        </p:nvSpPr>
        <p:spPr>
          <a:xfrm rot="20434784">
            <a:off x="6810369" y="3856598"/>
            <a:ext cx="1467773" cy="493477"/>
          </a:xfrm>
          <a:prstGeom prst="ellipse">
            <a:avLst/>
          </a:prstGeom>
          <a:noFill/>
          <a:ln>
            <a:solidFill>
              <a:srgbClr val="00B05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919038" y="4964534"/>
            <a:ext cx="441620" cy="415960"/>
          </a:xfrm>
          <a:prstGeom prst="ellipse">
            <a:avLst/>
          </a:prstGeom>
          <a:noFill/>
          <a:ln>
            <a:solidFill>
              <a:srgbClr val="00B05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p:cNvSpPr/>
          <p:nvPr/>
        </p:nvSpPr>
        <p:spPr>
          <a:xfrm>
            <a:off x="1026446" y="3769004"/>
            <a:ext cx="441620" cy="355259"/>
          </a:xfrm>
          <a:prstGeom prst="ellipse">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919038" y="2668641"/>
            <a:ext cx="3890103" cy="58477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i="0" u="none" strike="noStrike" kern="1200" normalizeH="0" baseline="0" noProof="0" dirty="0" err="1" smtClean="0">
                <a:ln w="0"/>
                <a:solidFill>
                  <a:schemeClr val="tx1"/>
                </a:solidFill>
                <a:effectLst>
                  <a:outerShdw blurRad="38100" dist="19050" dir="2700000" algn="tl" rotWithShape="0">
                    <a:schemeClr val="dk1">
                      <a:alpha val="40000"/>
                    </a:schemeClr>
                  </a:outerShdw>
                </a:effectLst>
                <a:uLnTx/>
                <a:uFillTx/>
                <a:latin typeface="Impact" panose="020B0806030902050204"/>
                <a:ea typeface="+mn-ea"/>
                <a:cs typeface="+mn-cs"/>
              </a:rPr>
              <a:t>Moments</a:t>
            </a:r>
            <a:r>
              <a:rPr kumimoji="0" lang="es-ES" sz="32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Impact" panose="020B0806030902050204"/>
                <a:ea typeface="+mn-ea"/>
                <a:cs typeface="+mn-cs"/>
              </a:rPr>
              <a:t> of </a:t>
            </a:r>
            <a:r>
              <a:rPr kumimoji="0" lang="es-ES" sz="3200" i="0" u="none" strike="noStrike" kern="1200" normalizeH="0" baseline="0" noProof="0" dirty="0" err="1" smtClean="0">
                <a:ln w="0"/>
                <a:solidFill>
                  <a:schemeClr val="tx1"/>
                </a:solidFill>
                <a:effectLst>
                  <a:outerShdw blurRad="38100" dist="19050" dir="2700000" algn="tl" rotWithShape="0">
                    <a:schemeClr val="dk1">
                      <a:alpha val="40000"/>
                    </a:schemeClr>
                  </a:outerShdw>
                </a:effectLst>
                <a:uLnTx/>
                <a:uFillTx/>
                <a:latin typeface="Impact" panose="020B0806030902050204"/>
                <a:ea typeface="+mn-ea"/>
                <a:cs typeface="+mn-cs"/>
              </a:rPr>
              <a:t>interest</a:t>
            </a:r>
            <a:r>
              <a:rPr kumimoji="0" lang="es-ES" sz="32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Impact" panose="020B0806030902050204"/>
                <a:ea typeface="+mn-ea"/>
                <a:cs typeface="+mn-cs"/>
              </a:rPr>
              <a:t>:</a:t>
            </a:r>
            <a:endParaRPr kumimoji="0" lang="es-ES"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Impact" panose="020B0806030902050204"/>
              <a:ea typeface="+mn-ea"/>
              <a:cs typeface="+mn-cs"/>
            </a:endParaRPr>
          </a:p>
        </p:txBody>
      </p:sp>
      <p:sp>
        <p:nvSpPr>
          <p:cNvPr id="19" name="Rectángulo 18"/>
          <p:cNvSpPr/>
          <p:nvPr/>
        </p:nvSpPr>
        <p:spPr>
          <a:xfrm>
            <a:off x="3351513" y="808680"/>
            <a:ext cx="5645003" cy="584774"/>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r>
              <a:rPr lang="es-ES" sz="3200" b="1" dirty="0" err="1">
                <a:ln/>
                <a:solidFill>
                  <a:schemeClr val="accent4"/>
                </a:solidFill>
              </a:rPr>
              <a:t>Results</a:t>
            </a:r>
            <a:r>
              <a:rPr lang="es-ES" sz="3200" b="1" dirty="0">
                <a:ln/>
                <a:solidFill>
                  <a:schemeClr val="accent4"/>
                </a:solidFill>
              </a:rPr>
              <a:t> and </a:t>
            </a:r>
            <a:r>
              <a:rPr lang="es-ES" sz="3200" b="1" dirty="0" err="1">
                <a:ln/>
                <a:solidFill>
                  <a:schemeClr val="accent4"/>
                </a:solidFill>
              </a:rPr>
              <a:t>Discussion</a:t>
            </a:r>
            <a:endParaRPr lang="es-ES" sz="3200" b="1" dirty="0">
              <a:ln/>
              <a:solidFill>
                <a:schemeClr val="accent4"/>
              </a:solidFill>
            </a:endParaRPr>
          </a:p>
        </p:txBody>
      </p:sp>
      <p:sp>
        <p:nvSpPr>
          <p:cNvPr id="20" name="CuadroTexto 19"/>
          <p:cNvSpPr txBox="1"/>
          <p:nvPr/>
        </p:nvSpPr>
        <p:spPr>
          <a:xfrm>
            <a:off x="1436510" y="1909042"/>
            <a:ext cx="809287" cy="584775"/>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smtClean="0">
                <a:ln w="0"/>
                <a:solidFill>
                  <a:srgbClr val="346492"/>
                </a:solidFill>
                <a:effectLst>
                  <a:outerShdw blurRad="38100" dist="25400" dir="5400000" algn="ctr" rotWithShape="0">
                    <a:srgbClr val="6E747A">
                      <a:alpha val="43000"/>
                    </a:srgbClr>
                  </a:outerShdw>
                </a:effectLst>
                <a:uLnTx/>
                <a:uFillTx/>
                <a:latin typeface="Impact" panose="020B0806030902050204"/>
                <a:ea typeface="+mn-ea"/>
                <a:cs typeface="+mn-cs"/>
              </a:rPr>
              <a:t>ETA:</a:t>
            </a:r>
            <a:endParaRPr kumimoji="0" lang="es-ES" sz="3200" b="0" i="0" u="none" strike="noStrike" kern="1200" cap="none" spc="0" normalizeH="0" baseline="0" noProof="0" dirty="0">
              <a:ln w="0"/>
              <a:solidFill>
                <a:srgbClr val="346492"/>
              </a:solidFill>
              <a:effectLst>
                <a:outerShdw blurRad="38100" dist="25400" dir="5400000" algn="ctr" rotWithShape="0">
                  <a:srgbClr val="6E747A">
                    <a:alpha val="43000"/>
                  </a:srgbClr>
                </a:outerShdw>
              </a:effectLst>
              <a:uLnTx/>
              <a:uFillTx/>
              <a:latin typeface="Impact" panose="020B0806030902050204"/>
              <a:ea typeface="+mn-ea"/>
              <a:cs typeface="+mn-cs"/>
            </a:endParaRPr>
          </a:p>
        </p:txBody>
      </p:sp>
    </p:spTree>
    <p:extLst>
      <p:ext uri="{BB962C8B-B14F-4D97-AF65-F5344CB8AC3E}">
        <p14:creationId xmlns:p14="http://schemas.microsoft.com/office/powerpoint/2010/main" xmlns="" val="3588014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85751" y="2317579"/>
            <a:ext cx="5244785" cy="4032281"/>
          </a:xfrm>
          <a:prstGeom prst="rect">
            <a:avLst/>
          </a:prstGeom>
        </p:spPr>
      </p:pic>
      <p:sp>
        <p:nvSpPr>
          <p:cNvPr id="4" name="Rectángulo 3"/>
          <p:cNvSpPr/>
          <p:nvPr/>
        </p:nvSpPr>
        <p:spPr>
          <a:xfrm>
            <a:off x="8146013" y="1607477"/>
            <a:ext cx="176683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WRF-SST</a:t>
            </a:r>
          </a:p>
        </p:txBody>
      </p:sp>
      <p:sp>
        <p:nvSpPr>
          <p:cNvPr id="5" name="Rectángulo 4"/>
          <p:cNvSpPr/>
          <p:nvPr/>
        </p:nvSpPr>
        <p:spPr>
          <a:xfrm>
            <a:off x="2389534" y="1607477"/>
            <a:ext cx="1093569"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ERA5</a:t>
            </a:r>
            <a:endPar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127" y="2317580"/>
            <a:ext cx="5472770" cy="4029008"/>
          </a:xfrm>
          <a:prstGeom prst="rect">
            <a:avLst/>
          </a:prstGeom>
        </p:spPr>
      </p:pic>
      <p:sp>
        <p:nvSpPr>
          <p:cNvPr id="8" name="Elipse 7"/>
          <p:cNvSpPr/>
          <p:nvPr/>
        </p:nvSpPr>
        <p:spPr>
          <a:xfrm>
            <a:off x="7299883" y="4465791"/>
            <a:ext cx="1456300" cy="112340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CuadroTexto 8"/>
          <p:cNvSpPr txBox="1"/>
          <p:nvPr/>
        </p:nvSpPr>
        <p:spPr>
          <a:xfrm>
            <a:off x="7844334" y="4765883"/>
            <a:ext cx="478856" cy="523220"/>
          </a:xfrm>
          <a:prstGeom prst="rect">
            <a:avLst/>
          </a:prstGeom>
          <a:noFill/>
        </p:spPr>
        <p:txBody>
          <a:bodyPr wrap="square" rtlCol="0">
            <a:spAutoFit/>
          </a:bodyPr>
          <a:lstStyle/>
          <a:p>
            <a:r>
              <a:rPr lang="es-ES" sz="2800" dirty="0" smtClean="0">
                <a:ln w="0"/>
                <a:solidFill>
                  <a:srgbClr val="FF0000"/>
                </a:solidFill>
                <a:effectLst>
                  <a:outerShdw blurRad="38100" dist="25400" dir="5400000" algn="ctr" rotWithShape="0">
                    <a:srgbClr val="6E747A">
                      <a:alpha val="43000"/>
                    </a:srgbClr>
                  </a:outerShdw>
                </a:effectLst>
              </a:rPr>
              <a:t>T</a:t>
            </a:r>
            <a:endParaRPr lang="es-ES" sz="2800" dirty="0">
              <a:ln w="0"/>
              <a:solidFill>
                <a:srgbClr val="FF0000"/>
              </a:solidFill>
              <a:effectLst>
                <a:outerShdw blurRad="38100" dist="25400" dir="5400000" algn="ctr" rotWithShape="0">
                  <a:srgbClr val="6E747A">
                    <a:alpha val="43000"/>
                  </a:srgbClr>
                </a:outerShdw>
              </a:effectLst>
            </a:endParaRPr>
          </a:p>
        </p:txBody>
      </p:sp>
      <p:sp>
        <p:nvSpPr>
          <p:cNvPr id="10" name="Rectángulo 9"/>
          <p:cNvSpPr/>
          <p:nvPr/>
        </p:nvSpPr>
        <p:spPr>
          <a:xfrm>
            <a:off x="3658698" y="6296580"/>
            <a:ext cx="5370730" cy="400110"/>
          </a:xfrm>
          <a:prstGeom prst="rect">
            <a:avLst/>
          </a:prstGeom>
        </p:spPr>
        <p:txBody>
          <a:bodyPr wrap="square">
            <a:spAutoFit/>
          </a:bodyPr>
          <a:lstStyle/>
          <a:p>
            <a:pPr algn="ctr"/>
            <a:r>
              <a:rPr lang="es-ES" sz="2000" dirty="0" smtClean="0"/>
              <a:t>06:00 </a:t>
            </a:r>
            <a:r>
              <a:rPr lang="es-ES" sz="2000" dirty="0"/>
              <a:t>UTC </a:t>
            </a:r>
            <a:r>
              <a:rPr lang="es-ES" sz="2000" dirty="0" err="1" smtClean="0"/>
              <a:t>November</a:t>
            </a:r>
            <a:r>
              <a:rPr lang="es-ES" sz="2000" dirty="0" smtClean="0"/>
              <a:t> 7, 925hPa</a:t>
            </a:r>
            <a:endParaRPr lang="es-ES" sz="2000" dirty="0"/>
          </a:p>
        </p:txBody>
      </p:sp>
      <p:sp>
        <p:nvSpPr>
          <p:cNvPr id="13" name="CuadroTexto 12"/>
          <p:cNvSpPr txBox="1"/>
          <p:nvPr/>
        </p:nvSpPr>
        <p:spPr>
          <a:xfrm>
            <a:off x="2476393" y="4951691"/>
            <a:ext cx="478856" cy="523220"/>
          </a:xfrm>
          <a:prstGeom prst="rect">
            <a:avLst/>
          </a:prstGeom>
          <a:noFill/>
        </p:spPr>
        <p:txBody>
          <a:bodyPr wrap="square" rtlCol="0">
            <a:spAutoFit/>
          </a:bodyPr>
          <a:lstStyle/>
          <a:p>
            <a:r>
              <a:rPr lang="es-ES" sz="2800" dirty="0" smtClean="0">
                <a:ln w="0"/>
                <a:solidFill>
                  <a:srgbClr val="FF0000"/>
                </a:solidFill>
                <a:effectLst>
                  <a:outerShdw blurRad="38100" dist="25400" dir="5400000" algn="ctr" rotWithShape="0">
                    <a:srgbClr val="6E747A">
                      <a:alpha val="43000"/>
                    </a:srgbClr>
                  </a:outerShdw>
                </a:effectLst>
              </a:rPr>
              <a:t>T</a:t>
            </a:r>
            <a:endParaRPr lang="es-ES" sz="2800" dirty="0">
              <a:ln w="0"/>
              <a:solidFill>
                <a:srgbClr val="FF0000"/>
              </a:solidFill>
              <a:effectLst>
                <a:outerShdw blurRad="38100" dist="25400" dir="5400000" algn="ctr" rotWithShape="0">
                  <a:srgbClr val="6E747A">
                    <a:alpha val="43000"/>
                  </a:srgbClr>
                </a:outerShdw>
              </a:effectLst>
            </a:endParaRPr>
          </a:p>
        </p:txBody>
      </p:sp>
      <p:sp>
        <p:nvSpPr>
          <p:cNvPr id="14" name="Elipse 13"/>
          <p:cNvSpPr/>
          <p:nvPr/>
        </p:nvSpPr>
        <p:spPr>
          <a:xfrm>
            <a:off x="2182073" y="4837406"/>
            <a:ext cx="938079" cy="75179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Rectángulo 14"/>
          <p:cNvSpPr/>
          <p:nvPr/>
        </p:nvSpPr>
        <p:spPr>
          <a:xfrm>
            <a:off x="2955249" y="897374"/>
            <a:ext cx="6811480" cy="46166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First moment: </a:t>
            </a:r>
            <a:r>
              <a:rPr lang="en-US" sz="2400" b="1" dirty="0" smtClean="0">
                <a:ln/>
                <a:solidFill>
                  <a:schemeClr val="accent4"/>
                </a:solidFill>
              </a:rPr>
              <a:t>November </a:t>
            </a:r>
            <a:r>
              <a:rPr lang="en-US" sz="2400" b="1" dirty="0">
                <a:ln/>
                <a:solidFill>
                  <a:schemeClr val="accent4"/>
                </a:solidFill>
              </a:rPr>
              <a:t>7 to 8, </a:t>
            </a:r>
            <a:r>
              <a:rPr lang="en-US" sz="2400" b="1" dirty="0" smtClean="0">
                <a:ln/>
                <a:solidFill>
                  <a:schemeClr val="accent4"/>
                </a:solidFill>
              </a:rPr>
              <a:t>2020</a:t>
            </a:r>
            <a:endParaRPr lang="en-US" sz="2400" b="1" dirty="0">
              <a:ln/>
              <a:solidFill>
                <a:schemeClr val="accent4"/>
              </a:solidFill>
            </a:endParaRPr>
          </a:p>
        </p:txBody>
      </p:sp>
    </p:spTree>
    <p:extLst>
      <p:ext uri="{BB962C8B-B14F-4D97-AF65-F5344CB8AC3E}">
        <p14:creationId xmlns:p14="http://schemas.microsoft.com/office/powerpoint/2010/main" xmlns="" val="1229079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23" y="1718727"/>
            <a:ext cx="3968504" cy="3051054"/>
          </a:xfrm>
          <a:prstGeom prst="rect">
            <a:avLst/>
          </a:prstGeom>
        </p:spPr>
      </p:pic>
      <p:sp>
        <p:nvSpPr>
          <p:cNvPr id="3" name="Rectángulo 2"/>
          <p:cNvSpPr/>
          <p:nvPr/>
        </p:nvSpPr>
        <p:spPr>
          <a:xfrm>
            <a:off x="5403929" y="743702"/>
            <a:ext cx="176683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WRF-SST</a:t>
            </a:r>
          </a:p>
        </p:txBody>
      </p:sp>
      <p:sp>
        <p:nvSpPr>
          <p:cNvPr id="7" name="Arco 6"/>
          <p:cNvSpPr/>
          <p:nvPr/>
        </p:nvSpPr>
        <p:spPr>
          <a:xfrm rot="2147605">
            <a:off x="-495259" y="1779825"/>
            <a:ext cx="1299829" cy="2583698"/>
          </a:xfrm>
          <a:prstGeom prst="arc">
            <a:avLst/>
          </a:prstGeom>
          <a:ln w="57150">
            <a:solidFill>
              <a:srgbClr val="99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S"/>
          </a:p>
        </p:txBody>
      </p:sp>
      <p:sp>
        <p:nvSpPr>
          <p:cNvPr id="9" name="Rectángulo 8"/>
          <p:cNvSpPr/>
          <p:nvPr/>
        </p:nvSpPr>
        <p:spPr>
          <a:xfrm>
            <a:off x="0" y="4825482"/>
            <a:ext cx="3987827" cy="707886"/>
          </a:xfrm>
          <a:prstGeom prst="rect">
            <a:avLst/>
          </a:prstGeom>
        </p:spPr>
        <p:txBody>
          <a:bodyPr wrap="square">
            <a:spAutoFit/>
          </a:bodyPr>
          <a:lstStyle/>
          <a:p>
            <a:pPr algn="ctr"/>
            <a:r>
              <a:rPr lang="es-ES" sz="2000" dirty="0" err="1" smtClean="0"/>
              <a:t>Introduced</a:t>
            </a:r>
            <a:r>
              <a:rPr lang="es-ES" sz="2000" dirty="0" smtClean="0"/>
              <a:t> a </a:t>
            </a:r>
            <a:r>
              <a:rPr lang="es-ES" sz="2000" dirty="0" err="1" smtClean="0"/>
              <a:t>third</a:t>
            </a:r>
            <a:r>
              <a:rPr lang="es-ES" sz="2000" dirty="0" smtClean="0"/>
              <a:t> </a:t>
            </a:r>
            <a:r>
              <a:rPr lang="es-ES" sz="2000" dirty="0" err="1" smtClean="0"/>
              <a:t>quadrant</a:t>
            </a:r>
            <a:r>
              <a:rPr lang="es-ES" sz="2000" dirty="0" smtClean="0"/>
              <a:t> </a:t>
            </a:r>
            <a:r>
              <a:rPr lang="es-ES" sz="2000" dirty="0" err="1" smtClean="0"/>
              <a:t>flow</a:t>
            </a:r>
            <a:r>
              <a:rPr lang="es-ES" sz="2000" dirty="0" smtClean="0"/>
              <a:t> </a:t>
            </a:r>
            <a:endParaRPr lang="es-ES" sz="2000" dirty="0"/>
          </a:p>
        </p:txBody>
      </p:sp>
      <p:sp>
        <p:nvSpPr>
          <p:cNvPr id="10" name="Rectángulo 9"/>
          <p:cNvSpPr/>
          <p:nvPr/>
        </p:nvSpPr>
        <p:spPr>
          <a:xfrm>
            <a:off x="3667794" y="2405946"/>
            <a:ext cx="2265911" cy="1331455"/>
          </a:xfrm>
          <a:prstGeom prst="rect">
            <a:avLst/>
          </a:prstGeom>
        </p:spPr>
        <p:txBody>
          <a:bodyPr wrap="square">
            <a:spAutoFit/>
          </a:bodyPr>
          <a:lstStyle/>
          <a:p>
            <a:pPr algn="ctr"/>
            <a:r>
              <a:rPr lang="es-ES" sz="2000" dirty="0" err="1" smtClean="0"/>
              <a:t>Generated</a:t>
            </a:r>
            <a:r>
              <a:rPr lang="es-ES" sz="2000" dirty="0" smtClean="0"/>
              <a:t> a </a:t>
            </a:r>
            <a:r>
              <a:rPr lang="es-ES" sz="2000" dirty="0" err="1" smtClean="0"/>
              <a:t>shealed</a:t>
            </a:r>
            <a:r>
              <a:rPr lang="es-ES" sz="2000" dirty="0" smtClean="0"/>
              <a:t> </a:t>
            </a:r>
            <a:r>
              <a:rPr lang="es-ES" sz="2000" dirty="0" err="1" smtClean="0"/>
              <a:t>environment</a:t>
            </a:r>
            <a:r>
              <a:rPr lang="es-ES" sz="2000" dirty="0" smtClean="0"/>
              <a:t> </a:t>
            </a:r>
            <a:r>
              <a:rPr lang="es-ES" sz="2000" dirty="0" err="1" smtClean="0"/>
              <a:t>on</a:t>
            </a:r>
            <a:r>
              <a:rPr lang="es-ES" sz="2000" dirty="0" smtClean="0"/>
              <a:t> Eta </a:t>
            </a:r>
            <a:endParaRPr lang="es-ES" sz="2000" dirty="0"/>
          </a:p>
        </p:txBody>
      </p:sp>
      <p:sp>
        <p:nvSpPr>
          <p:cNvPr id="11" name="Rectángulo 10"/>
          <p:cNvSpPr/>
          <p:nvPr/>
        </p:nvSpPr>
        <p:spPr>
          <a:xfrm>
            <a:off x="154656" y="5727232"/>
            <a:ext cx="3833171" cy="400110"/>
          </a:xfrm>
          <a:prstGeom prst="rect">
            <a:avLst/>
          </a:prstGeom>
        </p:spPr>
        <p:txBody>
          <a:bodyPr wrap="square">
            <a:spAutoFit/>
          </a:bodyPr>
          <a:lstStyle/>
          <a:p>
            <a:pPr algn="ctr"/>
            <a:r>
              <a:rPr lang="es-ES" sz="2000" dirty="0" err="1" smtClean="0"/>
              <a:t>Induced</a:t>
            </a:r>
            <a:r>
              <a:rPr lang="es-ES" sz="2000" dirty="0" smtClean="0"/>
              <a:t> </a:t>
            </a:r>
            <a:r>
              <a:rPr lang="es-ES" sz="2000" dirty="0" err="1" smtClean="0"/>
              <a:t>its</a:t>
            </a:r>
            <a:r>
              <a:rPr lang="es-ES" sz="2000" dirty="0" smtClean="0"/>
              <a:t> </a:t>
            </a:r>
            <a:r>
              <a:rPr lang="es-ES" sz="2000" dirty="0" err="1" smtClean="0"/>
              <a:t>northeast</a:t>
            </a:r>
            <a:r>
              <a:rPr lang="es-ES" sz="2000" dirty="0" smtClean="0"/>
              <a:t> </a:t>
            </a:r>
            <a:r>
              <a:rPr lang="es-ES" sz="2000" dirty="0" err="1" smtClean="0"/>
              <a:t>shift</a:t>
            </a:r>
            <a:endParaRPr lang="es-ES" sz="2000" dirty="0"/>
          </a:p>
        </p:txBody>
      </p:sp>
      <p:sp>
        <p:nvSpPr>
          <p:cNvPr id="13" name="Rectángulo 12"/>
          <p:cNvSpPr/>
          <p:nvPr/>
        </p:nvSpPr>
        <p:spPr>
          <a:xfrm>
            <a:off x="3601979" y="161111"/>
            <a:ext cx="5370730" cy="400110"/>
          </a:xfrm>
          <a:prstGeom prst="rect">
            <a:avLst/>
          </a:prstGeom>
        </p:spPr>
        <p:txBody>
          <a:bodyPr wrap="square">
            <a:spAutoFit/>
          </a:bodyPr>
          <a:lstStyle/>
          <a:p>
            <a:pPr algn="ctr"/>
            <a:r>
              <a:rPr lang="es-ES" sz="2000" dirty="0" smtClean="0"/>
              <a:t>15:00 </a:t>
            </a:r>
            <a:r>
              <a:rPr lang="es-ES" sz="2000" dirty="0"/>
              <a:t>UTC </a:t>
            </a:r>
            <a:r>
              <a:rPr lang="es-ES" sz="2000" dirty="0" err="1"/>
              <a:t>November</a:t>
            </a:r>
            <a:r>
              <a:rPr lang="es-ES" sz="2000" dirty="0"/>
              <a:t> 7, </a:t>
            </a:r>
            <a:r>
              <a:rPr lang="es-ES" sz="2000" dirty="0" smtClean="0"/>
              <a:t>200hPa</a:t>
            </a:r>
            <a:endParaRPr lang="es-ES" sz="2000" dirty="0"/>
          </a:p>
        </p:txBody>
      </p:sp>
      <p:sp>
        <p:nvSpPr>
          <p:cNvPr id="12" name="Flecha curvada hacia abajo 11"/>
          <p:cNvSpPr/>
          <p:nvPr/>
        </p:nvSpPr>
        <p:spPr>
          <a:xfrm rot="677492">
            <a:off x="1301053" y="975577"/>
            <a:ext cx="3567554" cy="1294035"/>
          </a:xfrm>
          <a:prstGeom prst="curvedDownArrow">
            <a:avLst>
              <a:gd name="adj1" fmla="val 25000"/>
              <a:gd name="adj2" fmla="val 50000"/>
              <a:gd name="adj3" fmla="val 16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curvada hacia abajo 14"/>
          <p:cNvSpPr/>
          <p:nvPr/>
        </p:nvSpPr>
        <p:spPr>
          <a:xfrm rot="2222596">
            <a:off x="1215567" y="3413433"/>
            <a:ext cx="4039307" cy="1112449"/>
          </a:xfrm>
          <a:prstGeom prst="curvedDownArrow">
            <a:avLst>
              <a:gd name="adj1" fmla="val 28671"/>
              <a:gd name="adj2" fmla="val 96229"/>
              <a:gd name="adj3" fmla="val 36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6" name="Picture 2" descr="F:\ESCUELA\UNIVERSIDAD\Tesis\Publicación en revistas\Enviromental Science Proccedings\OJO estos son los que son (falta arreglar las referencias)\Enviromental Science Proccedings\Shear825-500_2020110\Shear825-500_20201107_00z5.png"/>
          <p:cNvPicPr>
            <a:picLocks noChangeAspect="1" noChangeArrowheads="1"/>
          </p:cNvPicPr>
          <p:nvPr/>
        </p:nvPicPr>
        <p:blipFill>
          <a:blip r:embed="rId3" cstate="print"/>
          <a:srcRect/>
          <a:stretch>
            <a:fillRect/>
          </a:stretch>
        </p:blipFill>
        <p:spPr bwMode="auto">
          <a:xfrm>
            <a:off x="6100763" y="1734143"/>
            <a:ext cx="5519737" cy="4609507"/>
          </a:xfrm>
          <a:prstGeom prst="rect">
            <a:avLst/>
          </a:prstGeom>
          <a:noFill/>
        </p:spPr>
      </p:pic>
    </p:spTree>
    <p:extLst>
      <p:ext uri="{BB962C8B-B14F-4D97-AF65-F5344CB8AC3E}">
        <p14:creationId xmlns:p14="http://schemas.microsoft.com/office/powerpoint/2010/main" xmlns="" val="3735732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TotalTime>
  <Words>1185</Words>
  <Application>Microsoft Office PowerPoint</Application>
  <PresentationFormat>Personalizado</PresentationFormat>
  <Paragraphs>101</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Eclipse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Instec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Gretell</cp:lastModifiedBy>
  <cp:revision>142</cp:revision>
  <dcterms:created xsi:type="dcterms:W3CDTF">2021-11-26T04:25:51Z</dcterms:created>
  <dcterms:modified xsi:type="dcterms:W3CDTF">2022-07-13T18:00:24Z</dcterms:modified>
</cp:coreProperties>
</file>