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9" r:id="rId5"/>
    <p:sldId id="259" r:id="rId6"/>
    <p:sldId id="261" r:id="rId7"/>
    <p:sldId id="262" r:id="rId8"/>
    <p:sldId id="258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88F0F8-0A5E-423F-981B-1DD0F80C7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01980-6B3C-40B6-9701-38B5908B9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38175"/>
            <a:ext cx="7485542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D6E833-71F1-950F-ABBE-34E02E9C3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1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Particulate</a:t>
            </a:r>
            <a:r>
              <a:rPr lang="es-MX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31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</a:t>
            </a:r>
            <a:r>
              <a:rPr lang="es-MX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(PM</a:t>
            </a:r>
            <a:r>
              <a:rPr lang="es-MX" sz="3100" baseline="-25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2.5 </a:t>
            </a:r>
            <a:r>
              <a:rPr lang="es-MX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s-MX" sz="31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concentration</a:t>
            </a:r>
            <a:r>
              <a:rPr lang="es-MX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31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forecasting</a:t>
            </a:r>
            <a:r>
              <a:rPr lang="es-MX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31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through</a:t>
            </a:r>
            <a:r>
              <a:rPr lang="es-MX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artificial neural </a:t>
            </a:r>
            <a:r>
              <a:rPr lang="es-MX" sz="31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network</a:t>
            </a:r>
            <a:r>
              <a:rPr lang="es-MX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s-MX" sz="31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port</a:t>
            </a:r>
            <a:r>
              <a:rPr lang="es-MX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31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city</a:t>
            </a:r>
            <a:r>
              <a:rPr lang="es-MX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31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environment</a:t>
            </a:r>
            <a:endParaRPr lang="es-MX" sz="31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B14C37-851B-6B10-E70E-E0985B222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9512" y="4890627"/>
            <a:ext cx="4297409" cy="173365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FF7C00"/>
                </a:solidFill>
              </a:rPr>
              <a:t>Bárbara a. macias-hernandez</a:t>
            </a:r>
          </a:p>
          <a:p>
            <a:r>
              <a:rPr lang="es-MX" dirty="0">
                <a:solidFill>
                  <a:srgbClr val="FF7C00"/>
                </a:solidFill>
              </a:rPr>
              <a:t>Edgar Tello-Leal</a:t>
            </a:r>
          </a:p>
          <a:p>
            <a:r>
              <a:rPr lang="es-MX" dirty="0">
                <a:solidFill>
                  <a:srgbClr val="FF7C00"/>
                </a:solidFill>
              </a:rPr>
              <a:t>Ulises m. Ramirez-Alcocer</a:t>
            </a:r>
          </a:p>
          <a:p>
            <a:r>
              <a:rPr lang="es-MX" dirty="0">
                <a:solidFill>
                  <a:srgbClr val="FF7C00"/>
                </a:solidFill>
              </a:rPr>
              <a:t>Jaciel d. hernandez </a:t>
            </a:r>
            <a:r>
              <a:rPr lang="es-MX" dirty="0" err="1">
                <a:solidFill>
                  <a:srgbClr val="FF7C00"/>
                </a:solidFill>
              </a:rPr>
              <a:t>resendiz</a:t>
            </a:r>
            <a:endParaRPr lang="es-MX" dirty="0">
              <a:solidFill>
                <a:srgbClr val="FF7C00"/>
              </a:solidFill>
            </a:endParaRPr>
          </a:p>
          <a:p>
            <a:endParaRPr lang="es-MX" dirty="0">
              <a:solidFill>
                <a:srgbClr val="FF7C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B1C36-7251-4118-873C-B83CFFA46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053035-B82C-E35C-7317-550517AB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70" y="1485650"/>
            <a:ext cx="3032063" cy="11379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299CC6-6A61-4D28-8E30-22B07D785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2"/>
            <a:ext cx="3695019" cy="282703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CFAB84-3A83-F78A-591A-BE0B0E1B4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70" y="4405182"/>
            <a:ext cx="3032063" cy="1138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1D2FB-C730-485D-A009-EDCDF26B5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134" y="3557674"/>
            <a:ext cx="3695019" cy="282703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6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A2908-44F0-EC80-CAD6-749D3D40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conclusions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8F44ED-03ED-457E-CA4C-EA18CACBE1CD}"/>
              </a:ext>
            </a:extLst>
          </p:cNvPr>
          <p:cNvSpPr txBox="1"/>
          <p:nvPr/>
        </p:nvSpPr>
        <p:spPr>
          <a:xfrm>
            <a:off x="562708" y="2658794"/>
            <a:ext cx="111416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Correlation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coefficient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analysis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confirmed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very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high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relationship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between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types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particulate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matter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 air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pullutnat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presents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high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negative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association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with relative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humidity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argo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ships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show a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moderate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negative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relationship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with PM</a:t>
            </a:r>
            <a:r>
              <a:rPr lang="es-MX" sz="2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PM</a:t>
            </a:r>
            <a:r>
              <a:rPr lang="es-MX" sz="2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2.5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PM</a:t>
            </a:r>
            <a:r>
              <a:rPr lang="es-MX" sz="2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petroleum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tankers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have a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moderately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negative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relationship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with CO (r=-0.60). </a:t>
            </a:r>
            <a:endParaRPr lang="es-MX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Linear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regression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analysis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generated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by the RNN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prediction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obtains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acceptable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RMSE and MAE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values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igh MAPE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metric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the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daily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prediction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PM</a:t>
            </a:r>
            <a:r>
              <a:rPr lang="es-MX" sz="2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2.5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concentration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should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considered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with performance and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accuracy</a:t>
            </a:r>
            <a:r>
              <a:rPr lang="es-MX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moderate</a:t>
            </a:r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274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6BFF1E8A-3E3F-4A67-97F8-32C8D4123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0BBA9C7-5B8B-474E-9392-E742C78E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1D52F3B2-AFE1-41E8-9E34-D2B02A65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7A8E2F28-54A2-432C-AAF7-7154C3D57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norme draga enmarca últimas visitas al puerto de Tampico – Reporte Noreste">
            <a:extLst>
              <a:ext uri="{FF2B5EF4-FFF2-40B4-BE49-F238E27FC236}">
                <a16:creationId xmlns:a16="http://schemas.microsoft.com/office/drawing/2014/main" id="{93F25F4F-EB5F-8A54-8777-F5EB11681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8999" b="102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9257916F-271C-4D56-AEDE-0309D1746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594C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EC75C176-BB0F-4087-B339-FC37356C0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9" name="Rectangle 4118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00FA14-DD7F-01F7-CE1F-F5243DD8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180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BFF1E8A-3E3F-4A67-97F8-32C8D4123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0BBA9C7-5B8B-474E-9392-E742C78E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D52F3B2-AFE1-41E8-9E34-D2B02A65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A8E2F28-54A2-432C-AAF7-7154C3D57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obierno federal confirma a puerto de Tampico para ruta de cabotaje - Grupo  Milenio">
            <a:extLst>
              <a:ext uri="{FF2B5EF4-FFF2-40B4-BE49-F238E27FC236}">
                <a16:creationId xmlns:a16="http://schemas.microsoft.com/office/drawing/2014/main" id="{4F10C570-E33F-B791-CA18-E63E28C63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9257916F-271C-4D56-AEDE-0309D1746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3F56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EC75C176-BB0F-4087-B339-FC37356C0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131076-B0CE-EC34-8C4B-9F9A1F37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88956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AC036-3539-AE19-8B77-BBABC71F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Particulate</a:t>
            </a:r>
            <a:r>
              <a:rPr lang="es-MX" dirty="0"/>
              <a:t> </a:t>
            </a:r>
            <a:r>
              <a:rPr lang="es-MX" dirty="0" err="1"/>
              <a:t>matter</a:t>
            </a:r>
            <a:r>
              <a:rPr lang="es-MX" dirty="0"/>
              <a:t>  PM</a:t>
            </a:r>
            <a:r>
              <a:rPr lang="es-MX" baseline="-25000" dirty="0"/>
              <a:t>2.5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61E974-534A-9F74-62E2-96A6D6855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89"/>
          <a:stretch/>
        </p:blipFill>
        <p:spPr>
          <a:xfrm>
            <a:off x="355599" y="1975507"/>
            <a:ext cx="4554025" cy="2906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DC96CF-DD24-5109-C2D4-E9BE51166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87" y="2917371"/>
            <a:ext cx="6665014" cy="39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7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54258-7078-5941-C542-415E8D62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8BF51C-C280-4F74-98D4-9B7670BB9474}"/>
              </a:ext>
            </a:extLst>
          </p:cNvPr>
          <p:cNvSpPr txBox="1"/>
          <p:nvPr/>
        </p:nvSpPr>
        <p:spPr>
          <a:xfrm>
            <a:off x="377483" y="3033486"/>
            <a:ext cx="114370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study aims to analyze maritime traffic's effect on air quality through multiple regression analysis using recurrent neural networks (RNN), allowing to forecast the daily concentration of PM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2.5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80145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53812-1513-26E0-5577-4104987A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Study </a:t>
            </a:r>
            <a:r>
              <a:rPr lang="es-MX" dirty="0" err="1"/>
              <a:t>area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203DDF-F2F8-9DEB-BEEC-71512528B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486"/>
            <a:ext cx="7024104" cy="33270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63BEE2-F529-0875-73C3-96C979E2C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006" y="3530991"/>
            <a:ext cx="7316994" cy="33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5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36A7C-2CAC-9773-08F5-8DD2B0A6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87791"/>
            <a:ext cx="11029616" cy="12660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 Statistics Of Particulate Matter (PM</a:t>
            </a:r>
            <a:r>
              <a:rPr lang="en-US" sz="2800" i="1" cap="none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PM</a:t>
            </a:r>
            <a:r>
              <a:rPr lang="en-US" sz="2800" i="1" cap="none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PM</a:t>
            </a:r>
            <a:r>
              <a:rPr lang="en-US" sz="2800" i="1" cap="none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Monitored For A Period Of 9 Months in Tampico Tamaulipas In </a:t>
            </a:r>
            <a:r>
              <a:rPr lang="en-US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g/m</a:t>
            </a:r>
            <a:r>
              <a:rPr lang="en-US" sz="2800" i="1" cap="non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br>
              <a:rPr lang="es-MX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cap="none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076CF71-3C80-CBA4-3476-151A7A71D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79164"/>
              </p:ext>
            </p:extLst>
          </p:nvPr>
        </p:nvGraphicFramePr>
        <p:xfrm>
          <a:off x="470636" y="2053883"/>
          <a:ext cx="11250727" cy="4591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454">
                  <a:extLst>
                    <a:ext uri="{9D8B030D-6E8A-4147-A177-3AD203B41FA5}">
                      <a16:colId xmlns:a16="http://schemas.microsoft.com/office/drawing/2014/main" val="2054270814"/>
                    </a:ext>
                  </a:extLst>
                </a:gridCol>
                <a:gridCol w="1085253">
                  <a:extLst>
                    <a:ext uri="{9D8B030D-6E8A-4147-A177-3AD203B41FA5}">
                      <a16:colId xmlns:a16="http://schemas.microsoft.com/office/drawing/2014/main" val="3308640056"/>
                    </a:ext>
                  </a:extLst>
                </a:gridCol>
                <a:gridCol w="719382">
                  <a:extLst>
                    <a:ext uri="{9D8B030D-6E8A-4147-A177-3AD203B41FA5}">
                      <a16:colId xmlns:a16="http://schemas.microsoft.com/office/drawing/2014/main" val="3134925800"/>
                    </a:ext>
                  </a:extLst>
                </a:gridCol>
                <a:gridCol w="902318">
                  <a:extLst>
                    <a:ext uri="{9D8B030D-6E8A-4147-A177-3AD203B41FA5}">
                      <a16:colId xmlns:a16="http://schemas.microsoft.com/office/drawing/2014/main" val="1876615052"/>
                    </a:ext>
                  </a:extLst>
                </a:gridCol>
                <a:gridCol w="737924">
                  <a:extLst>
                    <a:ext uri="{9D8B030D-6E8A-4147-A177-3AD203B41FA5}">
                      <a16:colId xmlns:a16="http://schemas.microsoft.com/office/drawing/2014/main" val="2714430934"/>
                    </a:ext>
                  </a:extLst>
                </a:gridCol>
                <a:gridCol w="907263">
                  <a:extLst>
                    <a:ext uri="{9D8B030D-6E8A-4147-A177-3AD203B41FA5}">
                      <a16:colId xmlns:a16="http://schemas.microsoft.com/office/drawing/2014/main" val="1323553798"/>
                    </a:ext>
                  </a:extLst>
                </a:gridCol>
                <a:gridCol w="725563">
                  <a:extLst>
                    <a:ext uri="{9D8B030D-6E8A-4147-A177-3AD203B41FA5}">
                      <a16:colId xmlns:a16="http://schemas.microsoft.com/office/drawing/2014/main" val="220740811"/>
                    </a:ext>
                  </a:extLst>
                </a:gridCol>
                <a:gridCol w="907263">
                  <a:extLst>
                    <a:ext uri="{9D8B030D-6E8A-4147-A177-3AD203B41FA5}">
                      <a16:colId xmlns:a16="http://schemas.microsoft.com/office/drawing/2014/main" val="3041213302"/>
                    </a:ext>
                  </a:extLst>
                </a:gridCol>
                <a:gridCol w="744103">
                  <a:extLst>
                    <a:ext uri="{9D8B030D-6E8A-4147-A177-3AD203B41FA5}">
                      <a16:colId xmlns:a16="http://schemas.microsoft.com/office/drawing/2014/main" val="2460396956"/>
                    </a:ext>
                  </a:extLst>
                </a:gridCol>
                <a:gridCol w="907263">
                  <a:extLst>
                    <a:ext uri="{9D8B030D-6E8A-4147-A177-3AD203B41FA5}">
                      <a16:colId xmlns:a16="http://schemas.microsoft.com/office/drawing/2014/main" val="3351871802"/>
                    </a:ext>
                  </a:extLst>
                </a:gridCol>
                <a:gridCol w="725563">
                  <a:extLst>
                    <a:ext uri="{9D8B030D-6E8A-4147-A177-3AD203B41FA5}">
                      <a16:colId xmlns:a16="http://schemas.microsoft.com/office/drawing/2014/main" val="2204609927"/>
                    </a:ext>
                  </a:extLst>
                </a:gridCol>
                <a:gridCol w="725563">
                  <a:extLst>
                    <a:ext uri="{9D8B030D-6E8A-4147-A177-3AD203B41FA5}">
                      <a16:colId xmlns:a16="http://schemas.microsoft.com/office/drawing/2014/main" val="420519211"/>
                    </a:ext>
                  </a:extLst>
                </a:gridCol>
                <a:gridCol w="755228">
                  <a:extLst>
                    <a:ext uri="{9D8B030D-6E8A-4147-A177-3AD203B41FA5}">
                      <a16:colId xmlns:a16="http://schemas.microsoft.com/office/drawing/2014/main" val="224942442"/>
                    </a:ext>
                  </a:extLst>
                </a:gridCol>
                <a:gridCol w="185587">
                  <a:extLst>
                    <a:ext uri="{9D8B030D-6E8A-4147-A177-3AD203B41FA5}">
                      <a16:colId xmlns:a16="http://schemas.microsoft.com/office/drawing/2014/main" val="233922947"/>
                    </a:ext>
                  </a:extLst>
                </a:gridCol>
              </a:tblGrid>
              <a:tr h="215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2021</a:t>
                      </a:r>
                      <a:endParaRPr lang="es-MX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PM</a:t>
                      </a:r>
                      <a:r>
                        <a:rPr lang="es-MX" sz="1600" baseline="-25000">
                          <a:effectLst/>
                        </a:rPr>
                        <a:t>1</a:t>
                      </a:r>
                      <a:r>
                        <a:rPr lang="es-MX" sz="1600">
                          <a:effectLst/>
                        </a:rPr>
                        <a:t> (µg/m</a:t>
                      </a:r>
                      <a:r>
                        <a:rPr lang="es-MX" sz="1600" baseline="30000">
                          <a:effectLst/>
                        </a:rPr>
                        <a:t>3</a:t>
                      </a:r>
                      <a:r>
                        <a:rPr lang="es-MX" sz="1600">
                          <a:effectLst/>
                        </a:rPr>
                        <a:t>)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PM</a:t>
                      </a:r>
                      <a:r>
                        <a:rPr lang="es-MX" sz="1600" baseline="-25000">
                          <a:effectLst/>
                        </a:rPr>
                        <a:t>2.5 </a:t>
                      </a:r>
                      <a:r>
                        <a:rPr lang="es-MX" sz="1600">
                          <a:effectLst/>
                        </a:rPr>
                        <a:t>(µg/m</a:t>
                      </a:r>
                      <a:r>
                        <a:rPr lang="es-MX" sz="1600" baseline="30000">
                          <a:effectLst/>
                        </a:rPr>
                        <a:t>3</a:t>
                      </a:r>
                      <a:r>
                        <a:rPr lang="es-MX" sz="1600">
                          <a:effectLst/>
                        </a:rPr>
                        <a:t>)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PM</a:t>
                      </a:r>
                      <a:r>
                        <a:rPr lang="es-MX" sz="1600" baseline="-25000">
                          <a:effectLst/>
                        </a:rPr>
                        <a:t>10</a:t>
                      </a:r>
                      <a:r>
                        <a:rPr lang="es-MX" sz="1600">
                          <a:effectLst/>
                        </a:rPr>
                        <a:t> (µg/m</a:t>
                      </a:r>
                      <a:r>
                        <a:rPr lang="es-MX" sz="1600" baseline="30000">
                          <a:effectLst/>
                        </a:rPr>
                        <a:t>3</a:t>
                      </a:r>
                      <a:r>
                        <a:rPr lang="es-MX" sz="1600">
                          <a:effectLst/>
                        </a:rPr>
                        <a:t>)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391408"/>
                  </a:ext>
                </a:extLst>
              </a:tr>
              <a:tr h="369136">
                <a:tc>
                  <a:txBody>
                    <a:bodyPr/>
                    <a:lstStyle/>
                    <a:p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Median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IQR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Max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Min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Median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IQR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Max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Min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Median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IQR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Max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Min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3537913"/>
                  </a:ext>
                </a:extLst>
              </a:tr>
              <a:tr h="36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May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12.65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10.5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29.44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5.91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17.18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15.3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42.53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7.36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19.77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16.7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51.43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8.71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9946370"/>
                  </a:ext>
                </a:extLst>
              </a:tr>
              <a:tr h="36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June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9.4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4.95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26.98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1.91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12.01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6.83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39.66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2.5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8.21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48.39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3.47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0342018"/>
                  </a:ext>
                </a:extLst>
              </a:tr>
              <a:tr h="36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July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9.77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5.63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22.15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2.57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12.74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8.84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31.91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3.13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14.12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10.8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37.46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3.93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9149296"/>
                  </a:ext>
                </a:extLst>
              </a:tr>
              <a:tr h="36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August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10.58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4.03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26.83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3.52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13.59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6.15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39.7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4.27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15.25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6.71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48.06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5.1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223958"/>
                  </a:ext>
                </a:extLst>
              </a:tr>
              <a:tr h="430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 err="1">
                          <a:effectLst/>
                        </a:rPr>
                        <a:t>September</a:t>
                      </a:r>
                      <a:endParaRPr lang="es-MX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10.39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10.4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23</a:t>
                      </a:r>
                      <a:endParaRPr lang="es-MX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2.14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13.41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14.5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35.39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2.71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14.94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15.2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41.43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3.51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7887695"/>
                  </a:ext>
                </a:extLst>
              </a:tr>
              <a:tr h="36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October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10.79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8.41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31.16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3.4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13.39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13.1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46.44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4.63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14.95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15.1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56.94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6.08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0526669"/>
                  </a:ext>
                </a:extLst>
              </a:tr>
              <a:tr h="36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November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8.485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5.7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26.35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2.91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11.22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8.22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37.68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3.34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13.14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9.75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44.49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3.87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0132246"/>
                  </a:ext>
                </a:extLst>
              </a:tr>
              <a:tr h="36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December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 u="sng" dirty="0">
                          <a:effectLst/>
                        </a:rPr>
                        <a:t>17.06</a:t>
                      </a:r>
                      <a:endParaRPr lang="es-MX" sz="2800" b="1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8.65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34.6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4.57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 u="sng" dirty="0">
                          <a:effectLst/>
                        </a:rPr>
                        <a:t>24.56</a:t>
                      </a:r>
                      <a:endParaRPr lang="es-MX" sz="2800" b="1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14.1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51.97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5.93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 u="sng" dirty="0">
                          <a:effectLst/>
                        </a:rPr>
                        <a:t>29.35</a:t>
                      </a:r>
                      <a:endParaRPr lang="es-MX" sz="2800" b="1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18.1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63.36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7.7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>
                          <a:effectLst/>
                        </a:rPr>
                        <a:t> 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3901640"/>
                  </a:ext>
                </a:extLst>
              </a:tr>
              <a:tr h="36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January*</a:t>
                      </a:r>
                      <a:endParaRPr lang="es-MX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12.77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8.55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24.92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3.23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17.58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13.3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35.62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3.93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21.45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16.1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42.29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4.7</a:t>
                      </a:r>
                      <a:endParaRPr lang="es-MX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endParaRPr lang="es-MX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988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95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A35C5-BF61-85F4-5B20-12E2C76A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31520"/>
            <a:ext cx="11029616" cy="12169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 Statistics Of gases (CO and O</a:t>
            </a:r>
            <a:r>
              <a:rPr lang="en-US" sz="2800" i="1" cap="none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Monitored For A Period Of 9 Months  Tampico Tamaulipas In </a:t>
            </a:r>
            <a:r>
              <a:rPr lang="en-US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g/m</a:t>
            </a:r>
            <a:r>
              <a:rPr lang="en-US" sz="2800" i="1" cap="non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br>
              <a:rPr lang="es-MX" sz="2800" i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cap="none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A5C377-9ADF-B2AE-4DD5-06D9D83C8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59846"/>
              </p:ext>
            </p:extLst>
          </p:nvPr>
        </p:nvGraphicFramePr>
        <p:xfrm>
          <a:off x="445881" y="2211528"/>
          <a:ext cx="11289642" cy="3771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199">
                  <a:extLst>
                    <a:ext uri="{9D8B030D-6E8A-4147-A177-3AD203B41FA5}">
                      <a16:colId xmlns:a16="http://schemas.microsoft.com/office/drawing/2014/main" val="1170976745"/>
                    </a:ext>
                  </a:extLst>
                </a:gridCol>
                <a:gridCol w="1283774">
                  <a:extLst>
                    <a:ext uri="{9D8B030D-6E8A-4147-A177-3AD203B41FA5}">
                      <a16:colId xmlns:a16="http://schemas.microsoft.com/office/drawing/2014/main" val="3095458686"/>
                    </a:ext>
                  </a:extLst>
                </a:gridCol>
                <a:gridCol w="884851">
                  <a:extLst>
                    <a:ext uri="{9D8B030D-6E8A-4147-A177-3AD203B41FA5}">
                      <a16:colId xmlns:a16="http://schemas.microsoft.com/office/drawing/2014/main" val="1414699205"/>
                    </a:ext>
                  </a:extLst>
                </a:gridCol>
                <a:gridCol w="884851">
                  <a:extLst>
                    <a:ext uri="{9D8B030D-6E8A-4147-A177-3AD203B41FA5}">
                      <a16:colId xmlns:a16="http://schemas.microsoft.com/office/drawing/2014/main" val="131449977"/>
                    </a:ext>
                  </a:extLst>
                </a:gridCol>
                <a:gridCol w="884851">
                  <a:extLst>
                    <a:ext uri="{9D8B030D-6E8A-4147-A177-3AD203B41FA5}">
                      <a16:colId xmlns:a16="http://schemas.microsoft.com/office/drawing/2014/main" val="809895129"/>
                    </a:ext>
                  </a:extLst>
                </a:gridCol>
                <a:gridCol w="1370779">
                  <a:extLst>
                    <a:ext uri="{9D8B030D-6E8A-4147-A177-3AD203B41FA5}">
                      <a16:colId xmlns:a16="http://schemas.microsoft.com/office/drawing/2014/main" val="884846126"/>
                    </a:ext>
                  </a:extLst>
                </a:gridCol>
                <a:gridCol w="1370779">
                  <a:extLst>
                    <a:ext uri="{9D8B030D-6E8A-4147-A177-3AD203B41FA5}">
                      <a16:colId xmlns:a16="http://schemas.microsoft.com/office/drawing/2014/main" val="3495613488"/>
                    </a:ext>
                  </a:extLst>
                </a:gridCol>
                <a:gridCol w="1370779">
                  <a:extLst>
                    <a:ext uri="{9D8B030D-6E8A-4147-A177-3AD203B41FA5}">
                      <a16:colId xmlns:a16="http://schemas.microsoft.com/office/drawing/2014/main" val="1198274294"/>
                    </a:ext>
                  </a:extLst>
                </a:gridCol>
                <a:gridCol w="1370779">
                  <a:extLst>
                    <a:ext uri="{9D8B030D-6E8A-4147-A177-3AD203B41FA5}">
                      <a16:colId xmlns:a16="http://schemas.microsoft.com/office/drawing/2014/main" val="2096807280"/>
                    </a:ext>
                  </a:extLst>
                </a:gridCol>
              </a:tblGrid>
              <a:tr h="339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s-MX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CO (ppm)</a:t>
                      </a:r>
                      <a:endParaRPr lang="es-MX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O</a:t>
                      </a:r>
                      <a:r>
                        <a:rPr lang="es-MX" sz="2000" baseline="-25000" dirty="0">
                          <a:effectLst/>
                        </a:rPr>
                        <a:t>3</a:t>
                      </a:r>
                      <a:r>
                        <a:rPr lang="es-MX" sz="2000" dirty="0">
                          <a:effectLst/>
                        </a:rPr>
                        <a:t> (ppm)</a:t>
                      </a:r>
                      <a:endParaRPr lang="es-MX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910575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Median</a:t>
                      </a:r>
                      <a:endParaRPr lang="es-MX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IQR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Max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Min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Median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IQR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Max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Min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794280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May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1.01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0.22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1.22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0.58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0.0200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0.0000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5549388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June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1.25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0.27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1.66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0.48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0.0200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0.0000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0.01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588127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July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0.99</a:t>
                      </a:r>
                      <a:endParaRPr lang="es-MX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0.27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1.28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0.73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0.0200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0.0000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312056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August</a:t>
                      </a:r>
                      <a:endParaRPr lang="es-MX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1.32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1.87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0.99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0.0200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0.0000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87479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September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1.21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0.28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1.58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0.9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0.0200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0.0018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0.017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898278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October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1.21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0.19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1.41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1.05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0.0234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0.0034</a:t>
                      </a:r>
                      <a:endParaRPr lang="es-MX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0.03</a:t>
                      </a:r>
                      <a:endParaRPr lang="es-MX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0.0148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949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November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u="sng" dirty="0">
                          <a:effectLst/>
                        </a:rPr>
                        <a:t>1.45</a:t>
                      </a:r>
                      <a:endParaRPr lang="es-MX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0.16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1.68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1.13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u="none" dirty="0">
                          <a:effectLst/>
                        </a:rPr>
                        <a:t>0.0090</a:t>
                      </a:r>
                      <a:endParaRPr lang="es-MX" sz="36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0.0021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0.0015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10743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December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u="sng" dirty="0">
                          <a:effectLst/>
                        </a:rPr>
                        <a:t>1.45</a:t>
                      </a:r>
                      <a:endParaRPr lang="es-MX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0.1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1.61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1.21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u="none" dirty="0">
                          <a:effectLst/>
                        </a:rPr>
                        <a:t>0.0068</a:t>
                      </a:r>
                      <a:endParaRPr lang="es-MX" sz="36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0.0035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0.0095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0.0001</a:t>
                      </a:r>
                      <a:endParaRPr lang="es-MX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0014197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January</a:t>
                      </a:r>
                      <a:endParaRPr lang="es-MX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1.35</a:t>
                      </a:r>
                      <a:endParaRPr lang="es-MX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0.15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1.45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1.2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0.0100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0.0000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>
                          <a:effectLst/>
                        </a:rPr>
                        <a:t>0.02</a:t>
                      </a:r>
                      <a:endParaRPr lang="es-MX" sz="3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0.01</a:t>
                      </a:r>
                      <a:endParaRPr lang="es-MX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590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12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8BF5C70E-56F0-FF77-6E05-4DC75E3C4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43" y="1981389"/>
            <a:ext cx="6865257" cy="48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48AE5AB-141E-CA5A-4817-CA09C724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Matrix Or Air Pollutants, Meteorological Variables, And Daily Cargo Ship (CS) And Petrol Tankers (PT) Arrivals</a:t>
            </a:r>
            <a:endParaRPr lang="es-MX" sz="3600" cap="none" dirty="0"/>
          </a:p>
        </p:txBody>
      </p:sp>
    </p:spTree>
    <p:extLst>
      <p:ext uri="{BB962C8B-B14F-4D97-AF65-F5344CB8AC3E}">
        <p14:creationId xmlns:p14="http://schemas.microsoft.com/office/powerpoint/2010/main" val="415398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0FCEB-16B3-53BA-D4C9-07C3F834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3" y="729658"/>
            <a:ext cx="11029616" cy="988332"/>
          </a:xfrm>
        </p:spPr>
        <p:txBody>
          <a:bodyPr>
            <a:normAutofit/>
          </a:bodyPr>
          <a:lstStyle/>
          <a:p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Prediction Accuracy Comparison Between Actual And Predicted Data (Blue Line: Original Values, Red Line: Predicted Values).</a:t>
            </a:r>
            <a:endParaRPr lang="es-MX" sz="3600" cap="none" dirty="0"/>
          </a:p>
        </p:txBody>
      </p:sp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7CA3859-B398-3FF2-4AF1-A50BC249D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53" y="1960573"/>
            <a:ext cx="7195297" cy="48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912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7607</TotalTime>
  <Words>518</Words>
  <Application>Microsoft Office PowerPoint</Application>
  <PresentationFormat>Panorámica</PresentationFormat>
  <Paragraphs>258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Palatino Linotype</vt:lpstr>
      <vt:lpstr>Wingdings 2</vt:lpstr>
      <vt:lpstr>Dividendo</vt:lpstr>
      <vt:lpstr>Particulate matter (PM2.5 ) concentration forecasting through an artificial neural network in port city environment</vt:lpstr>
      <vt:lpstr>Introduction</vt:lpstr>
      <vt:lpstr>Particulate matter  PM2.5</vt:lpstr>
      <vt:lpstr>objetive</vt:lpstr>
      <vt:lpstr>Study area</vt:lpstr>
      <vt:lpstr>Descriptive Statistics Of Particulate Matter (PM1, PM2.5 And PM10) Monitored For A Period Of 9 Months in Tampico Tamaulipas In µg/m3 </vt:lpstr>
      <vt:lpstr>Descriptive Statistics Of gases (CO and O3) Monitored For A Period Of 9 Months  Tampico Tamaulipas In µg/m3 </vt:lpstr>
      <vt:lpstr>Correlation Matrix Or Air Pollutants, Meteorological Variables, And Daily Cargo Ship (CS) And Petrol Tankers (PT) Arrivals</vt:lpstr>
      <vt:lpstr>Prediction Accuracy Comparison Between Actual And Predicted Data (Blue Line: Original Values, Red Line: Predicted Values).</vt:lpstr>
      <vt:lpstr>conclusions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Macias Hernandez Barbara Azucena</dc:creator>
  <cp:lastModifiedBy>Macias Hernandez Barbara Azucena</cp:lastModifiedBy>
  <cp:revision>7</cp:revision>
  <dcterms:created xsi:type="dcterms:W3CDTF">2022-06-03T18:40:24Z</dcterms:created>
  <dcterms:modified xsi:type="dcterms:W3CDTF">2022-06-16T06:51:11Z</dcterms:modified>
</cp:coreProperties>
</file>