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6">
  <p:sldMasterIdLst>
    <p:sldMasterId id="2147484187" r:id="rId1"/>
  </p:sldMasterIdLst>
  <p:notesMasterIdLst>
    <p:notesMasterId r:id="rId23"/>
  </p:notesMasterIdLst>
  <p:sldIdLst>
    <p:sldId id="256" r:id="rId2"/>
    <p:sldId id="257" r:id="rId3"/>
    <p:sldId id="394" r:id="rId4"/>
    <p:sldId id="395" r:id="rId5"/>
    <p:sldId id="396" r:id="rId6"/>
    <p:sldId id="397" r:id="rId7"/>
    <p:sldId id="399" r:id="rId8"/>
    <p:sldId id="400" r:id="rId9"/>
    <p:sldId id="401" r:id="rId10"/>
    <p:sldId id="402" r:id="rId11"/>
    <p:sldId id="403" r:id="rId12"/>
    <p:sldId id="404" r:id="rId13"/>
    <p:sldId id="405" r:id="rId14"/>
    <p:sldId id="406" r:id="rId15"/>
    <p:sldId id="413" r:id="rId16"/>
    <p:sldId id="407" r:id="rId17"/>
    <p:sldId id="408" r:id="rId18"/>
    <p:sldId id="409" r:id="rId19"/>
    <p:sldId id="410" r:id="rId20"/>
    <p:sldId id="366" r:id="rId21"/>
    <p:sldId id="367"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603" autoAdjust="0"/>
    <p:restoredTop sz="94660"/>
  </p:normalViewPr>
  <p:slideViewPr>
    <p:cSldViewPr snapToGrid="0">
      <p:cViewPr varScale="1">
        <p:scale>
          <a:sx n="49" d="100"/>
          <a:sy n="49" d="100"/>
        </p:scale>
        <p:origin x="1066" y="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7884928-A046-4145-948F-1B878F18169A}" type="datetimeFigureOut">
              <a:rPr lang="el-GR" smtClean="0"/>
              <a:t>9/8/2022</a:t>
            </a:fld>
            <a:endParaRPr lang="el-GR"/>
          </a:p>
        </p:txBody>
      </p:sp>
      <p:sp>
        <p:nvSpPr>
          <p:cNvPr id="4" name="Θέση εικόνας διαφάνειας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196F588-4A6B-4C53-965F-F4B29C5C3CDC}" type="slidenum">
              <a:rPr lang="el-GR" smtClean="0"/>
              <a:t>‹#›</a:t>
            </a:fld>
            <a:endParaRPr lang="el-GR"/>
          </a:p>
        </p:txBody>
      </p:sp>
    </p:spTree>
    <p:extLst>
      <p:ext uri="{BB962C8B-B14F-4D97-AF65-F5344CB8AC3E}">
        <p14:creationId xmlns:p14="http://schemas.microsoft.com/office/powerpoint/2010/main" val="17495716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196F588-4A6B-4C53-965F-F4B29C5C3CDC}" type="slidenum">
              <a:rPr lang="el-GR" smtClean="0"/>
              <a:t>1</a:t>
            </a:fld>
            <a:endParaRPr lang="el-GR"/>
          </a:p>
        </p:txBody>
      </p:sp>
    </p:spTree>
    <p:extLst>
      <p:ext uri="{BB962C8B-B14F-4D97-AF65-F5344CB8AC3E}">
        <p14:creationId xmlns:p14="http://schemas.microsoft.com/office/powerpoint/2010/main" val="40019998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l-GR"/>
              <a:t>Στυλ κύριου τίτλου</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033C516F-3AA0-4A60-9E75-52572770EB9A}" type="datetime1">
              <a:rPr lang="en-US" smtClean="0"/>
              <a:t>8/9/2022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67DC7F-5E8F-42F2-A15E-E1BABD871228}"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99790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Στυλ κύριου τίτλου</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fld id="{00F443D9-CDC5-4D67-8DAB-85311C5DF955}" type="datetime1">
              <a:rPr lang="en-US" smtClean="0"/>
              <a:t>8/9/2022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67DC7F-5E8F-42F2-A15E-E1BABD871228}" type="slidenum">
              <a:rPr lang="en-US" smtClean="0"/>
              <a:t>‹#›</a:t>
            </a:fld>
            <a:endParaRPr lang="en-US"/>
          </a:p>
        </p:txBody>
      </p:sp>
    </p:spTree>
    <p:extLst>
      <p:ext uri="{BB962C8B-B14F-4D97-AF65-F5344CB8AC3E}">
        <p14:creationId xmlns:p14="http://schemas.microsoft.com/office/powerpoint/2010/main" val="15161794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l-GR"/>
              <a:t>Στυλ κύριου τίτλου</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fld id="{48C8B93F-8518-429F-8C17-7DFBB992EEC4}" type="datetime1">
              <a:rPr lang="en-US" smtClean="0"/>
              <a:t>8/9/2022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67DC7F-5E8F-42F2-A15E-E1BABD871228}" type="slidenum">
              <a:rPr lang="en-US" smtClean="0"/>
              <a:t>‹#›</a:t>
            </a:fld>
            <a:endParaRPr lang="en-US"/>
          </a:p>
        </p:txBody>
      </p:sp>
    </p:spTree>
    <p:extLst>
      <p:ext uri="{BB962C8B-B14F-4D97-AF65-F5344CB8AC3E}">
        <p14:creationId xmlns:p14="http://schemas.microsoft.com/office/powerpoint/2010/main" val="28600114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l-GR"/>
              <a:t>Στυλ κύριου τίτλου</a:t>
            </a:r>
            <a:endParaRPr lang="en-US" dirty="0"/>
          </a:p>
        </p:txBody>
      </p:sp>
      <p:sp>
        <p:nvSpPr>
          <p:cNvPr id="3" name="Content Placeholder 2"/>
          <p:cNvSpPr>
            <a:spLocks noGrp="1"/>
          </p:cNvSpPr>
          <p:nvPr>
            <p:ph idx="1"/>
          </p:nvPr>
        </p:nvSpPr>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fld id="{888EB8AF-73A4-488D-A0B8-1017ABFB8A38}" type="datetime1">
              <a:rPr lang="en-US" smtClean="0"/>
              <a:t>8/9/2022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67DC7F-5E8F-42F2-A15E-E1BABD871228}" type="slidenum">
              <a:rPr lang="en-US" smtClean="0"/>
              <a:t>‹#›</a:t>
            </a:fld>
            <a:endParaRPr lang="en-US"/>
          </a:p>
        </p:txBody>
      </p:sp>
    </p:spTree>
    <p:extLst>
      <p:ext uri="{BB962C8B-B14F-4D97-AF65-F5344CB8AC3E}">
        <p14:creationId xmlns:p14="http://schemas.microsoft.com/office/powerpoint/2010/main" val="26377931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l-GR"/>
              <a:t>Στυλ κύριου τίτλου</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Επεξεργασία στυλ υποδείγματος κειμένου</a:t>
            </a:r>
          </a:p>
        </p:txBody>
      </p:sp>
      <p:sp>
        <p:nvSpPr>
          <p:cNvPr id="4" name="Date Placeholder 3"/>
          <p:cNvSpPr>
            <a:spLocks noGrp="1"/>
          </p:cNvSpPr>
          <p:nvPr>
            <p:ph type="dt" sz="half" idx="10"/>
          </p:nvPr>
        </p:nvSpPr>
        <p:spPr/>
        <p:txBody>
          <a:bodyPr/>
          <a:lstStyle/>
          <a:p>
            <a:fld id="{B8AD571C-FB9D-4D0B-AC68-70BEBA6F8E35}" type="datetime1">
              <a:rPr lang="en-US" smtClean="0"/>
              <a:t>8/9/2022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67DC7F-5E8F-42F2-A15E-E1BABD871228}"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88405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l-GR"/>
              <a:t>Στυλ κύριου τίτλου</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5" name="Date Placeholder 4"/>
          <p:cNvSpPr>
            <a:spLocks noGrp="1"/>
          </p:cNvSpPr>
          <p:nvPr>
            <p:ph type="dt" sz="half" idx="10"/>
          </p:nvPr>
        </p:nvSpPr>
        <p:spPr/>
        <p:txBody>
          <a:bodyPr/>
          <a:lstStyle/>
          <a:p>
            <a:fld id="{6C96D352-D1FA-4789-A5FC-1C43E8A90273}" type="datetime1">
              <a:rPr lang="en-US" smtClean="0"/>
              <a:t>8/9/2022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67DC7F-5E8F-42F2-A15E-E1BABD871228}" type="slidenum">
              <a:rPr lang="en-US" smtClean="0"/>
              <a:t>‹#›</a:t>
            </a:fld>
            <a:endParaRPr lang="en-US"/>
          </a:p>
        </p:txBody>
      </p:sp>
    </p:spTree>
    <p:extLst>
      <p:ext uri="{BB962C8B-B14F-4D97-AF65-F5344CB8AC3E}">
        <p14:creationId xmlns:p14="http://schemas.microsoft.com/office/powerpoint/2010/main" val="1701424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l-GR"/>
              <a:t>Στυλ κύριου τίτλου</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4" name="Content Placeholder 3"/>
          <p:cNvSpPr>
            <a:spLocks noGrp="1"/>
          </p:cNvSpPr>
          <p:nvPr>
            <p:ph sz="half" idx="2"/>
          </p:nvPr>
        </p:nvSpPr>
        <p:spPr>
          <a:xfrm>
            <a:off x="1097280" y="2582334"/>
            <a:ext cx="4937760" cy="3378200"/>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6" name="Content Placeholder 5"/>
          <p:cNvSpPr>
            <a:spLocks noGrp="1"/>
          </p:cNvSpPr>
          <p:nvPr>
            <p:ph sz="quarter" idx="4"/>
          </p:nvPr>
        </p:nvSpPr>
        <p:spPr>
          <a:xfrm>
            <a:off x="6217920" y="2582334"/>
            <a:ext cx="4937760" cy="3378200"/>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7" name="Date Placeholder 6"/>
          <p:cNvSpPr>
            <a:spLocks noGrp="1"/>
          </p:cNvSpPr>
          <p:nvPr>
            <p:ph type="dt" sz="half" idx="10"/>
          </p:nvPr>
        </p:nvSpPr>
        <p:spPr/>
        <p:txBody>
          <a:bodyPr/>
          <a:lstStyle/>
          <a:p>
            <a:fld id="{5BE7DCA4-3A21-4E3D-8C05-0F0E2B99582E}" type="datetime1">
              <a:rPr lang="en-US" smtClean="0"/>
              <a:t>8/9/2022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67DC7F-5E8F-42F2-A15E-E1BABD871228}" type="slidenum">
              <a:rPr lang="en-US" smtClean="0"/>
              <a:t>‹#›</a:t>
            </a:fld>
            <a:endParaRPr lang="en-US"/>
          </a:p>
        </p:txBody>
      </p:sp>
    </p:spTree>
    <p:extLst>
      <p:ext uri="{BB962C8B-B14F-4D97-AF65-F5344CB8AC3E}">
        <p14:creationId xmlns:p14="http://schemas.microsoft.com/office/powerpoint/2010/main" val="18067914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Στυλ κύριου τίτλου</a:t>
            </a:r>
            <a:endParaRPr lang="en-US" dirty="0"/>
          </a:p>
        </p:txBody>
      </p:sp>
      <p:sp>
        <p:nvSpPr>
          <p:cNvPr id="3" name="Date Placeholder 2"/>
          <p:cNvSpPr>
            <a:spLocks noGrp="1"/>
          </p:cNvSpPr>
          <p:nvPr>
            <p:ph type="dt" sz="half" idx="10"/>
          </p:nvPr>
        </p:nvSpPr>
        <p:spPr/>
        <p:txBody>
          <a:bodyPr/>
          <a:lstStyle/>
          <a:p>
            <a:fld id="{4096E2B1-0366-4924-B9E4-3F47167C0A61}" type="datetime1">
              <a:rPr lang="en-US" smtClean="0"/>
              <a:t>8/9/2022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67DC7F-5E8F-42F2-A15E-E1BABD871228}" type="slidenum">
              <a:rPr lang="en-US" smtClean="0"/>
              <a:t>‹#›</a:t>
            </a:fld>
            <a:endParaRPr lang="en-US"/>
          </a:p>
        </p:txBody>
      </p:sp>
    </p:spTree>
    <p:extLst>
      <p:ext uri="{BB962C8B-B14F-4D97-AF65-F5344CB8AC3E}">
        <p14:creationId xmlns:p14="http://schemas.microsoft.com/office/powerpoint/2010/main" val="33658938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ό">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82118E60-1F79-4E55-B0C0-EEB305A4336A}" type="datetime1">
              <a:rPr lang="en-US" smtClean="0"/>
              <a:t>8/9/2022</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6067DC7F-5E8F-42F2-A15E-E1BABD871228}" type="slidenum">
              <a:rPr lang="en-US" smtClean="0"/>
              <a:t>‹#›</a:t>
            </a:fld>
            <a:endParaRPr lang="en-US"/>
          </a:p>
        </p:txBody>
      </p:sp>
    </p:spTree>
    <p:extLst>
      <p:ext uri="{BB962C8B-B14F-4D97-AF65-F5344CB8AC3E}">
        <p14:creationId xmlns:p14="http://schemas.microsoft.com/office/powerpoint/2010/main" val="42731172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l-GR"/>
              <a:t>Στυλ κύριου τίτλου</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8E9E70E7-BE30-4EB3-97A2-460A63D625EB}" type="datetime1">
              <a:rPr lang="en-US" smtClean="0"/>
              <a:t>8/9/2022</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6067DC7F-5E8F-42F2-A15E-E1BABD871228}" type="slidenum">
              <a:rPr lang="en-US" smtClean="0"/>
              <a:t>‹#›</a:t>
            </a:fld>
            <a:endParaRPr lang="en-US"/>
          </a:p>
        </p:txBody>
      </p:sp>
    </p:spTree>
    <p:extLst>
      <p:ext uri="{BB962C8B-B14F-4D97-AF65-F5344CB8AC3E}">
        <p14:creationId xmlns:p14="http://schemas.microsoft.com/office/powerpoint/2010/main" val="33031403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l-GR"/>
              <a:t>Στυλ κύριου τίτλου</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a:t>
            </a:r>
          </a:p>
        </p:txBody>
      </p:sp>
      <p:sp>
        <p:nvSpPr>
          <p:cNvPr id="5" name="Date Placeholder 4"/>
          <p:cNvSpPr>
            <a:spLocks noGrp="1"/>
          </p:cNvSpPr>
          <p:nvPr>
            <p:ph type="dt" sz="half" idx="10"/>
          </p:nvPr>
        </p:nvSpPr>
        <p:spPr/>
        <p:txBody>
          <a:bodyPr/>
          <a:lstStyle/>
          <a:p>
            <a:fld id="{E2EFC8B0-3DAD-434F-8CCE-8FB198FDE733}" type="datetime1">
              <a:rPr lang="en-US" smtClean="0"/>
              <a:t>8/9/2022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67DC7F-5E8F-42F2-A15E-E1BABD871228}" type="slidenum">
              <a:rPr lang="en-US" smtClean="0"/>
              <a:t>‹#›</a:t>
            </a:fld>
            <a:endParaRPr lang="en-US"/>
          </a:p>
        </p:txBody>
      </p:sp>
    </p:spTree>
    <p:extLst>
      <p:ext uri="{BB962C8B-B14F-4D97-AF65-F5344CB8AC3E}">
        <p14:creationId xmlns:p14="http://schemas.microsoft.com/office/powerpoint/2010/main" val="4704457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l-GR"/>
              <a:t>Στυλ κύριου τίτλου</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E4DAAF78-34EF-4C25-8479-7AD4F78652B0}" type="datetime1">
              <a:rPr lang="en-US" smtClean="0"/>
              <a:t>8/9/2022</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6067DC7F-5E8F-42F2-A15E-E1BABD871228}"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7254667"/>
      </p:ext>
    </p:extLst>
  </p:cSld>
  <p:clrMap bg1="lt1" tx1="dk1" bg2="lt2" tx2="dk2" accent1="accent1" accent2="accent2" accent3="accent3" accent4="accent4" accent5="accent5" accent6="accent6" hlink="hlink" folHlink="folHlink"/>
  <p:sldLayoutIdLst>
    <p:sldLayoutId id="2147484188" r:id="rId1"/>
    <p:sldLayoutId id="2147484189" r:id="rId2"/>
    <p:sldLayoutId id="2147484190" r:id="rId3"/>
    <p:sldLayoutId id="2147484191" r:id="rId4"/>
    <p:sldLayoutId id="2147484192" r:id="rId5"/>
    <p:sldLayoutId id="2147484193" r:id="rId6"/>
    <p:sldLayoutId id="2147484194" r:id="rId7"/>
    <p:sldLayoutId id="2147484195" r:id="rId8"/>
    <p:sldLayoutId id="2147484196" r:id="rId9"/>
    <p:sldLayoutId id="2147484197" r:id="rId10"/>
    <p:sldLayoutId id="2147484198" r:id="rId11"/>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emf"/><Relationship Id="rId7" Type="http://schemas.openxmlformats.org/officeDocument/2006/relationships/image" Target="../media/image16.emf"/><Relationship Id="rId2" Type="http://schemas.openxmlformats.org/officeDocument/2006/relationships/image" Target="../media/image11.emf"/><Relationship Id="rId1" Type="http://schemas.openxmlformats.org/officeDocument/2006/relationships/slideLayout" Target="../slideLayouts/slideLayout2.xml"/><Relationship Id="rId6" Type="http://schemas.openxmlformats.org/officeDocument/2006/relationships/image" Target="../media/image15.emf"/><Relationship Id="rId5" Type="http://schemas.openxmlformats.org/officeDocument/2006/relationships/image" Target="../media/image14.emf"/><Relationship Id="rId4" Type="http://schemas.openxmlformats.org/officeDocument/2006/relationships/image" Target="../media/image13.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emf"/><Relationship Id="rId7" Type="http://schemas.openxmlformats.org/officeDocument/2006/relationships/image" Target="../media/image24.emf"/><Relationship Id="rId2" Type="http://schemas.openxmlformats.org/officeDocument/2006/relationships/image" Target="../media/image19.emf"/><Relationship Id="rId1" Type="http://schemas.openxmlformats.org/officeDocument/2006/relationships/slideLayout" Target="../slideLayouts/slideLayout2.xml"/><Relationship Id="rId6" Type="http://schemas.openxmlformats.org/officeDocument/2006/relationships/image" Target="../media/image23.emf"/><Relationship Id="rId5" Type="http://schemas.openxmlformats.org/officeDocument/2006/relationships/image" Target="../media/image22.emf"/><Relationship Id="rId4" Type="http://schemas.openxmlformats.org/officeDocument/2006/relationships/image" Target="../media/image21.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mailto:dvergina@ee.duth.gr" TargetMode="External"/><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1786139" y="1124114"/>
            <a:ext cx="9426344" cy="1652337"/>
          </a:xfrm>
        </p:spPr>
        <p:txBody>
          <a:bodyPr>
            <a:noAutofit/>
          </a:bodyPr>
          <a:lstStyle/>
          <a:p>
            <a:pPr algn="ctr"/>
            <a:r>
              <a:rPr lang="el-GR" sz="6000" b="1" dirty="0"/>
              <a:t> </a:t>
            </a:r>
            <a:br>
              <a:rPr lang="en-US" sz="6000" b="1" dirty="0"/>
            </a:br>
            <a:br>
              <a:rPr lang="el-GR" sz="6000" b="1" dirty="0"/>
            </a:br>
            <a:br>
              <a:rPr lang="el-GR" sz="6000" b="1" dirty="0"/>
            </a:br>
            <a:br>
              <a:rPr lang="el-GR" sz="6000" b="1" dirty="0"/>
            </a:br>
            <a:br>
              <a:rPr lang="el-GR" sz="6000" b="1" dirty="0"/>
            </a:br>
            <a:br>
              <a:rPr lang="el-GR" sz="6000" b="1" dirty="0"/>
            </a:br>
            <a:r>
              <a:rPr lang="en-US" sz="3200" b="1" dirty="0">
                <a:cs typeface="Times New Roman" panose="02020603050405020304" pitchFamily="18" charset="0"/>
              </a:rPr>
              <a:t>A Critical View on the Partial Discharge Models for Various Electrical Machines’ Insulation Materials </a:t>
            </a:r>
            <a:endParaRPr lang="en-US" sz="6000" b="1" dirty="0"/>
          </a:p>
        </p:txBody>
      </p:sp>
      <p:sp>
        <p:nvSpPr>
          <p:cNvPr id="3" name="Υπότιτλος 2"/>
          <p:cNvSpPr>
            <a:spLocks noGrp="1"/>
          </p:cNvSpPr>
          <p:nvPr>
            <p:ph type="subTitle" idx="1"/>
          </p:nvPr>
        </p:nvSpPr>
        <p:spPr/>
        <p:txBody>
          <a:bodyPr>
            <a:normAutofit fontScale="92500" lnSpcReduction="10000"/>
          </a:bodyPr>
          <a:lstStyle/>
          <a:p>
            <a:pPr algn="ctr"/>
            <a:r>
              <a:rPr lang="en-US" dirty="0">
                <a:latin typeface="Times New Roman" panose="02020603050405020304" pitchFamily="18" charset="0"/>
                <a:cs typeface="Times New Roman" panose="02020603050405020304" pitchFamily="18" charset="0"/>
              </a:rPr>
              <a:t>The 1st International Electronic Conference on Machines and Applications</a:t>
            </a:r>
          </a:p>
          <a:p>
            <a:pPr algn="ctr"/>
            <a:r>
              <a:rPr lang="en-US" dirty="0">
                <a:latin typeface="Times New Roman" panose="02020603050405020304" pitchFamily="18" charset="0"/>
                <a:cs typeface="Times New Roman" panose="02020603050405020304" pitchFamily="18" charset="0"/>
              </a:rPr>
              <a:t>Session: Machines Testing and Maintenance</a:t>
            </a:r>
          </a:p>
        </p:txBody>
      </p:sp>
      <p:pic>
        <p:nvPicPr>
          <p:cNvPr id="6" name="Εικόνα 5"/>
          <p:cNvPicPr/>
          <p:nvPr/>
        </p:nvPicPr>
        <p:blipFill>
          <a:blip r:embed="rId3">
            <a:extLst>
              <a:ext uri="{28A0092B-C50C-407E-A947-70E740481C1C}">
                <a14:useLocalDpi xmlns:a14="http://schemas.microsoft.com/office/drawing/2010/main" val="0"/>
              </a:ext>
            </a:extLst>
          </a:blip>
          <a:stretch>
            <a:fillRect/>
          </a:stretch>
        </p:blipFill>
        <p:spPr>
          <a:xfrm>
            <a:off x="350232" y="2616968"/>
            <a:ext cx="1258570" cy="1378585"/>
          </a:xfrm>
          <a:prstGeom prst="rect">
            <a:avLst/>
          </a:prstGeom>
        </p:spPr>
      </p:pic>
      <p:sp>
        <p:nvSpPr>
          <p:cNvPr id="7" name="TextBox 6"/>
          <p:cNvSpPr txBox="1"/>
          <p:nvPr/>
        </p:nvSpPr>
        <p:spPr>
          <a:xfrm>
            <a:off x="1986742" y="2776451"/>
            <a:ext cx="8512233" cy="1384995"/>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D. Verginadis</a:t>
            </a:r>
            <a:r>
              <a:rPr lang="en-US" b="1" baseline="30000" dirty="0">
                <a:latin typeface="Times New Roman" panose="02020603050405020304" pitchFamily="18" charset="0"/>
                <a:cs typeface="Times New Roman" panose="02020603050405020304" pitchFamily="18" charset="0"/>
              </a:rPr>
              <a:t>1*</a:t>
            </a:r>
            <a:r>
              <a:rPr lang="en-US" b="1" dirty="0">
                <a:latin typeface="Times New Roman" panose="02020603050405020304" pitchFamily="18" charset="0"/>
                <a:cs typeface="Times New Roman" panose="02020603050405020304" pitchFamily="18" charset="0"/>
              </a:rPr>
              <a:t>, T. Iakovidis</a:t>
            </a:r>
            <a:r>
              <a:rPr lang="en-US" b="1" baseline="30000" dirty="0">
                <a:latin typeface="Times New Roman" panose="02020603050405020304" pitchFamily="18" charset="0"/>
                <a:cs typeface="Times New Roman" panose="02020603050405020304" pitchFamily="18" charset="0"/>
              </a:rPr>
              <a:t>1</a:t>
            </a:r>
            <a:r>
              <a:rPr lang="en-US" b="1" dirty="0">
                <a:latin typeface="Times New Roman" panose="02020603050405020304" pitchFamily="18" charset="0"/>
                <a:cs typeface="Times New Roman" panose="02020603050405020304" pitchFamily="18" charset="0"/>
              </a:rPr>
              <a:t>, A. Karlis</a:t>
            </a:r>
            <a:r>
              <a:rPr lang="en-US" b="1" baseline="30000" dirty="0">
                <a:latin typeface="Times New Roman" panose="02020603050405020304" pitchFamily="18" charset="0"/>
                <a:cs typeface="Times New Roman" panose="02020603050405020304" pitchFamily="18" charset="0"/>
              </a:rPr>
              <a:t>1</a:t>
            </a:r>
            <a:r>
              <a:rPr lang="en-US" b="1" dirty="0">
                <a:latin typeface="Times New Roman" panose="02020603050405020304" pitchFamily="18" charset="0"/>
                <a:cs typeface="Times New Roman" panose="02020603050405020304" pitchFamily="18" charset="0"/>
              </a:rPr>
              <a:t>, M. G. Danikas</a:t>
            </a:r>
            <a:r>
              <a:rPr lang="en-US" b="1" baseline="30000" dirty="0">
                <a:latin typeface="Times New Roman" panose="02020603050405020304" pitchFamily="18" charset="0"/>
                <a:cs typeface="Times New Roman" panose="02020603050405020304" pitchFamily="18" charset="0"/>
              </a:rPr>
              <a:t>1</a:t>
            </a:r>
            <a:endParaRPr lang="en-US" b="1" dirty="0">
              <a:latin typeface="Times New Roman" panose="02020603050405020304" pitchFamily="18" charset="0"/>
              <a:cs typeface="Times New Roman" panose="02020603050405020304" pitchFamily="18" charset="0"/>
            </a:endParaRPr>
          </a:p>
          <a:p>
            <a:r>
              <a:rPr lang="en-US" sz="1600" i="1" dirty="0">
                <a:latin typeface="Times New Roman" panose="02020603050405020304" pitchFamily="18" charset="0"/>
                <a:cs typeface="Times New Roman" panose="02020603050405020304" pitchFamily="18" charset="0"/>
              </a:rPr>
              <a:t>Department of Electrical and Computer Engineering, Democritus University of Thrace, Xanthi, Greece</a:t>
            </a:r>
          </a:p>
          <a:p>
            <a:r>
              <a:rPr lang="en-US" b="1" dirty="0">
                <a:latin typeface="Times New Roman" panose="02020603050405020304" pitchFamily="18" charset="0"/>
                <a:cs typeface="Times New Roman" panose="02020603050405020304" pitchFamily="18" charset="0"/>
              </a:rPr>
              <a:t>J</a:t>
            </a:r>
            <a:r>
              <a:rPr lang="en-US" dirty="0"/>
              <a:t>. </a:t>
            </a:r>
            <a:r>
              <a:rPr lang="en-US" b="1" dirty="0">
                <a:latin typeface="Times New Roman" panose="02020603050405020304" pitchFamily="18" charset="0"/>
                <a:cs typeface="Times New Roman" panose="02020603050405020304" pitchFamily="18" charset="0"/>
              </a:rPr>
              <a:t>Antonino-Daviu</a:t>
            </a:r>
            <a:r>
              <a:rPr lang="en-US" b="1" baseline="30000" dirty="0">
                <a:latin typeface="Times New Roman" panose="02020603050405020304" pitchFamily="18" charset="0"/>
                <a:cs typeface="Times New Roman" panose="02020603050405020304" pitchFamily="18" charset="0"/>
              </a:rPr>
              <a:t>2</a:t>
            </a:r>
            <a:endParaRPr lang="en-US" b="1" dirty="0">
              <a:latin typeface="Times New Roman" panose="02020603050405020304" pitchFamily="18" charset="0"/>
              <a:cs typeface="Times New Roman" panose="02020603050405020304" pitchFamily="18" charset="0"/>
            </a:endParaRPr>
          </a:p>
          <a:p>
            <a:pPr algn="just"/>
            <a:r>
              <a:rPr lang="en-US" sz="1600" i="1" dirty="0">
                <a:latin typeface="Times New Roman" panose="02020603050405020304" pitchFamily="18" charset="0"/>
                <a:cs typeface="Times New Roman" panose="02020603050405020304" pitchFamily="18" charset="0"/>
              </a:rPr>
              <a:t>Department of Electrical Engineering, </a:t>
            </a:r>
            <a:r>
              <a:rPr lang="en-US" sz="1600" i="1" dirty="0" err="1">
                <a:latin typeface="Times New Roman" panose="02020603050405020304" pitchFamily="18" charset="0"/>
                <a:cs typeface="Times New Roman" panose="02020603050405020304" pitchFamily="18" charset="0"/>
              </a:rPr>
              <a:t>Universitat</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Politècnica</a:t>
            </a:r>
            <a:r>
              <a:rPr lang="en-US" sz="1600" i="1" dirty="0">
                <a:latin typeface="Times New Roman" panose="02020603050405020304" pitchFamily="18" charset="0"/>
                <a:cs typeface="Times New Roman" panose="02020603050405020304" pitchFamily="18" charset="0"/>
              </a:rPr>
              <a:t> de </a:t>
            </a:r>
            <a:r>
              <a:rPr lang="en-US" sz="1600" i="1" dirty="0" err="1">
                <a:latin typeface="Times New Roman" panose="02020603050405020304" pitchFamily="18" charset="0"/>
                <a:cs typeface="Times New Roman" panose="02020603050405020304" pitchFamily="18" charset="0"/>
              </a:rPr>
              <a:t>València</a:t>
            </a:r>
            <a:r>
              <a:rPr lang="en-US" sz="1600" i="1" dirty="0">
                <a:latin typeface="Times New Roman" panose="02020603050405020304" pitchFamily="18" charset="0"/>
                <a:cs typeface="Times New Roman" panose="02020603050405020304" pitchFamily="18" charset="0"/>
              </a:rPr>
              <a:t>, Valencia, Spain</a:t>
            </a:r>
            <a:endParaRPr lang="el-GR" sz="1600" i="1" dirty="0">
              <a:latin typeface="Times New Roman" panose="02020603050405020304" pitchFamily="18" charset="0"/>
              <a:cs typeface="Times New Roman" panose="02020603050405020304" pitchFamily="18" charset="0"/>
            </a:endParaRPr>
          </a:p>
        </p:txBody>
      </p:sp>
      <p:sp>
        <p:nvSpPr>
          <p:cNvPr id="5" name="Θέση αριθμού διαφάνειας 4"/>
          <p:cNvSpPr>
            <a:spLocks noGrp="1"/>
          </p:cNvSpPr>
          <p:nvPr>
            <p:ph type="sldNum" sz="quarter" idx="12"/>
          </p:nvPr>
        </p:nvSpPr>
        <p:spPr/>
        <p:txBody>
          <a:bodyPr/>
          <a:lstStyle/>
          <a:p>
            <a:fld id="{6067DC7F-5E8F-42F2-A15E-E1BABD871228}" type="slidenum">
              <a:rPr lang="en-US" smtClean="0"/>
              <a:t>1</a:t>
            </a:fld>
            <a:endParaRPr lang="en-US"/>
          </a:p>
        </p:txBody>
      </p:sp>
      <p:pic>
        <p:nvPicPr>
          <p:cNvPr id="8" name="Picture 2" descr="NAMASTE -">
            <a:extLst>
              <a:ext uri="{FF2B5EF4-FFF2-40B4-BE49-F238E27FC236}">
                <a16:creationId xmlns:a16="http://schemas.microsoft.com/office/drawing/2014/main" id="{3E99E7DD-8171-5C03-3FE7-BA3F03C1297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45623" y="2788674"/>
            <a:ext cx="1296145" cy="1311216"/>
          </a:xfrm>
          <a:prstGeom prst="rect">
            <a:avLst/>
          </a:prstGeom>
          <a:noFill/>
          <a:extLst>
            <a:ext uri="{909E8E84-426E-40DD-AFC4-6F175D3DCCD1}">
              <a14:hiddenFill xmlns:a14="http://schemas.microsoft.com/office/drawing/2010/main">
                <a:solidFill>
                  <a:srgbClr val="FFFFFF"/>
                </a:solidFill>
              </a14:hiddenFill>
            </a:ext>
          </a:extLst>
        </p:spPr>
      </p:pic>
      <p:pic>
        <p:nvPicPr>
          <p:cNvPr id="9" name="Εικόνα 8">
            <a:extLst>
              <a:ext uri="{FF2B5EF4-FFF2-40B4-BE49-F238E27FC236}">
                <a16:creationId xmlns:a16="http://schemas.microsoft.com/office/drawing/2014/main" id="{1BBA8CB5-0097-CF71-C853-D9452858C0C4}"/>
              </a:ext>
            </a:extLst>
          </p:cNvPr>
          <p:cNvPicPr>
            <a:picLocks noChangeAspect="1"/>
          </p:cNvPicPr>
          <p:nvPr/>
        </p:nvPicPr>
        <p:blipFill>
          <a:blip r:embed="rId5"/>
          <a:stretch>
            <a:fillRect/>
          </a:stretch>
        </p:blipFill>
        <p:spPr>
          <a:xfrm>
            <a:off x="10776742" y="4471208"/>
            <a:ext cx="1061491" cy="1038663"/>
          </a:xfrm>
          <a:prstGeom prst="rect">
            <a:avLst/>
          </a:prstGeom>
        </p:spPr>
      </p:pic>
    </p:spTree>
    <p:extLst>
      <p:ext uri="{BB962C8B-B14F-4D97-AF65-F5344CB8AC3E}">
        <p14:creationId xmlns:p14="http://schemas.microsoft.com/office/powerpoint/2010/main" val="27217651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n-US" dirty="0"/>
              <a:t>Capacitive Model (2/4)</a:t>
            </a:r>
          </a:p>
        </p:txBody>
      </p:sp>
      <p:sp>
        <p:nvSpPr>
          <p:cNvPr id="3" name="Θέση περιεχομένου 2"/>
          <p:cNvSpPr>
            <a:spLocks noGrp="1"/>
          </p:cNvSpPr>
          <p:nvPr>
            <p:ph idx="1"/>
          </p:nvPr>
        </p:nvSpPr>
        <p:spPr>
          <a:xfrm>
            <a:off x="5722882" y="1737360"/>
            <a:ext cx="5432797" cy="4131734"/>
          </a:xfrm>
        </p:spPr>
        <p:txBody>
          <a:bodyPr>
            <a:normAutofit fontScale="92500" lnSpcReduction="10000"/>
          </a:bodyPr>
          <a:lstStyle/>
          <a:p>
            <a:pPr marL="0" indent="0" algn="just">
              <a:buNone/>
            </a:pPr>
            <a:r>
              <a:rPr lang="en-US" sz="2800" dirty="0">
                <a:latin typeface="Times New Roman" panose="02020603050405020304" pitchFamily="18" charset="0"/>
                <a:cs typeface="Times New Roman" panose="02020603050405020304" pitchFamily="18" charset="0"/>
              </a:rPr>
              <a:t>where 𝜀0 is the dielectric constant in vacuum, 𝜀𝑟 is the relative permittivity (dielectric constant) of the insulating material, α is the length, b is the weight and d is the height of the test object, r is the radius, and h is the height of the void. It must be noted that 𝐶𝑐 is the capacitance of the void in the solid material, 𝐶𝑏 is the capacitance of the insulation material connected to the void and 𝐶𝑎 is the capacitance of the remaining insulation.</a:t>
            </a:r>
          </a:p>
        </p:txBody>
      </p:sp>
      <p:sp>
        <p:nvSpPr>
          <p:cNvPr id="5" name="Θέση αριθμού διαφάνειας 4"/>
          <p:cNvSpPr>
            <a:spLocks noGrp="1"/>
          </p:cNvSpPr>
          <p:nvPr>
            <p:ph type="sldNum" sz="quarter" idx="12"/>
          </p:nvPr>
        </p:nvSpPr>
        <p:spPr/>
        <p:txBody>
          <a:bodyPr/>
          <a:lstStyle/>
          <a:p>
            <a:fld id="{6067DC7F-5E8F-42F2-A15E-E1BABD871228}" type="slidenum">
              <a:rPr lang="en-US" smtClean="0"/>
              <a:t>10</a:t>
            </a:fld>
            <a:endParaRPr lang="en-US"/>
          </a:p>
        </p:txBody>
      </p:sp>
      <p:pic>
        <p:nvPicPr>
          <p:cNvPr id="6" name="Εικόνα 5">
            <a:extLst>
              <a:ext uri="{FF2B5EF4-FFF2-40B4-BE49-F238E27FC236}">
                <a16:creationId xmlns:a16="http://schemas.microsoft.com/office/drawing/2014/main" id="{B9457748-70E8-9C00-31EF-25B37FB1C927}"/>
              </a:ext>
            </a:extLst>
          </p:cNvPr>
          <p:cNvPicPr>
            <a:picLocks noChangeAspect="1"/>
          </p:cNvPicPr>
          <p:nvPr/>
        </p:nvPicPr>
        <p:blipFill>
          <a:blip r:embed="rId2"/>
          <a:stretch>
            <a:fillRect/>
          </a:stretch>
        </p:blipFill>
        <p:spPr>
          <a:xfrm>
            <a:off x="1097280" y="1929304"/>
            <a:ext cx="3395892" cy="3691187"/>
          </a:xfrm>
          <a:prstGeom prst="rect">
            <a:avLst/>
          </a:prstGeom>
        </p:spPr>
      </p:pic>
    </p:spTree>
    <p:extLst>
      <p:ext uri="{BB962C8B-B14F-4D97-AF65-F5344CB8AC3E}">
        <p14:creationId xmlns:p14="http://schemas.microsoft.com/office/powerpoint/2010/main" val="19805324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n-US" dirty="0"/>
              <a:t>Capacitive Model (3/4)</a:t>
            </a:r>
          </a:p>
        </p:txBody>
      </p:sp>
      <p:sp>
        <p:nvSpPr>
          <p:cNvPr id="5" name="Θέση αριθμού διαφάνειας 4"/>
          <p:cNvSpPr>
            <a:spLocks noGrp="1"/>
          </p:cNvSpPr>
          <p:nvPr>
            <p:ph type="sldNum" sz="quarter" idx="12"/>
          </p:nvPr>
        </p:nvSpPr>
        <p:spPr/>
        <p:txBody>
          <a:bodyPr/>
          <a:lstStyle/>
          <a:p>
            <a:fld id="{6067DC7F-5E8F-42F2-A15E-E1BABD871228}" type="slidenum">
              <a:rPr lang="en-US" smtClean="0"/>
              <a:t>11</a:t>
            </a:fld>
            <a:endParaRPr lang="en-US"/>
          </a:p>
        </p:txBody>
      </p:sp>
      <p:pic>
        <p:nvPicPr>
          <p:cNvPr id="8" name="Εικόνα 7">
            <a:extLst>
              <a:ext uri="{FF2B5EF4-FFF2-40B4-BE49-F238E27FC236}">
                <a16:creationId xmlns:a16="http://schemas.microsoft.com/office/drawing/2014/main" id="{C9FBBA2D-1E18-3CFF-986A-A0DF1E4B0117}"/>
              </a:ext>
            </a:extLst>
          </p:cNvPr>
          <p:cNvPicPr>
            <a:picLocks noChangeAspect="1"/>
          </p:cNvPicPr>
          <p:nvPr/>
        </p:nvPicPr>
        <p:blipFill>
          <a:blip r:embed="rId2"/>
          <a:stretch>
            <a:fillRect/>
          </a:stretch>
        </p:blipFill>
        <p:spPr>
          <a:xfrm>
            <a:off x="1097280" y="1768827"/>
            <a:ext cx="4182066" cy="1334702"/>
          </a:xfrm>
          <a:prstGeom prst="rect">
            <a:avLst/>
          </a:prstGeom>
        </p:spPr>
      </p:pic>
      <p:pic>
        <p:nvPicPr>
          <p:cNvPr id="10" name="Εικόνα 9">
            <a:extLst>
              <a:ext uri="{FF2B5EF4-FFF2-40B4-BE49-F238E27FC236}">
                <a16:creationId xmlns:a16="http://schemas.microsoft.com/office/drawing/2014/main" id="{EE7B219A-EA78-EFDB-A387-B27120B6A123}"/>
              </a:ext>
            </a:extLst>
          </p:cNvPr>
          <p:cNvPicPr>
            <a:picLocks noChangeAspect="1"/>
          </p:cNvPicPr>
          <p:nvPr/>
        </p:nvPicPr>
        <p:blipFill>
          <a:blip r:embed="rId3"/>
          <a:stretch>
            <a:fillRect/>
          </a:stretch>
        </p:blipFill>
        <p:spPr>
          <a:xfrm>
            <a:off x="6695357" y="1762362"/>
            <a:ext cx="4460323" cy="1463050"/>
          </a:xfrm>
          <a:prstGeom prst="rect">
            <a:avLst/>
          </a:prstGeom>
        </p:spPr>
      </p:pic>
      <p:pic>
        <p:nvPicPr>
          <p:cNvPr id="12" name="Εικόνα 11">
            <a:extLst>
              <a:ext uri="{FF2B5EF4-FFF2-40B4-BE49-F238E27FC236}">
                <a16:creationId xmlns:a16="http://schemas.microsoft.com/office/drawing/2014/main" id="{81024448-E57E-6ED2-3F1A-16DA942FCF2A}"/>
              </a:ext>
            </a:extLst>
          </p:cNvPr>
          <p:cNvPicPr>
            <a:picLocks noChangeAspect="1"/>
          </p:cNvPicPr>
          <p:nvPr/>
        </p:nvPicPr>
        <p:blipFill>
          <a:blip r:embed="rId4"/>
          <a:stretch>
            <a:fillRect/>
          </a:stretch>
        </p:blipFill>
        <p:spPr>
          <a:xfrm>
            <a:off x="1097280" y="3437247"/>
            <a:ext cx="4279811" cy="1219200"/>
          </a:xfrm>
          <a:prstGeom prst="rect">
            <a:avLst/>
          </a:prstGeom>
        </p:spPr>
      </p:pic>
      <p:pic>
        <p:nvPicPr>
          <p:cNvPr id="14" name="Εικόνα 13">
            <a:extLst>
              <a:ext uri="{FF2B5EF4-FFF2-40B4-BE49-F238E27FC236}">
                <a16:creationId xmlns:a16="http://schemas.microsoft.com/office/drawing/2014/main" id="{F18DE2FC-ACAD-3AB6-9B13-FE908972E3A4}"/>
              </a:ext>
            </a:extLst>
          </p:cNvPr>
          <p:cNvPicPr>
            <a:picLocks noChangeAspect="1"/>
          </p:cNvPicPr>
          <p:nvPr/>
        </p:nvPicPr>
        <p:blipFill>
          <a:blip r:embed="rId5"/>
          <a:stretch>
            <a:fillRect/>
          </a:stretch>
        </p:blipFill>
        <p:spPr>
          <a:xfrm>
            <a:off x="6814911" y="3428928"/>
            <a:ext cx="4340770" cy="1245140"/>
          </a:xfrm>
          <a:prstGeom prst="rect">
            <a:avLst/>
          </a:prstGeom>
        </p:spPr>
      </p:pic>
      <p:pic>
        <p:nvPicPr>
          <p:cNvPr id="16" name="Εικόνα 15">
            <a:extLst>
              <a:ext uri="{FF2B5EF4-FFF2-40B4-BE49-F238E27FC236}">
                <a16:creationId xmlns:a16="http://schemas.microsoft.com/office/drawing/2014/main" id="{AC5BC4D9-5E24-ED9F-4D90-205A6153F828}"/>
              </a:ext>
            </a:extLst>
          </p:cNvPr>
          <p:cNvPicPr>
            <a:picLocks noChangeAspect="1"/>
          </p:cNvPicPr>
          <p:nvPr/>
        </p:nvPicPr>
        <p:blipFill>
          <a:blip r:embed="rId6"/>
          <a:stretch>
            <a:fillRect/>
          </a:stretch>
        </p:blipFill>
        <p:spPr>
          <a:xfrm>
            <a:off x="1036319" y="4864613"/>
            <a:ext cx="4279811" cy="1258111"/>
          </a:xfrm>
          <a:prstGeom prst="rect">
            <a:avLst/>
          </a:prstGeom>
        </p:spPr>
      </p:pic>
      <p:pic>
        <p:nvPicPr>
          <p:cNvPr id="18" name="Εικόνα 17">
            <a:extLst>
              <a:ext uri="{FF2B5EF4-FFF2-40B4-BE49-F238E27FC236}">
                <a16:creationId xmlns:a16="http://schemas.microsoft.com/office/drawing/2014/main" id="{2FF6B4F5-00FE-1CF3-5C8E-C152656F96D9}"/>
              </a:ext>
            </a:extLst>
          </p:cNvPr>
          <p:cNvPicPr>
            <a:picLocks noChangeAspect="1"/>
          </p:cNvPicPr>
          <p:nvPr/>
        </p:nvPicPr>
        <p:blipFill>
          <a:blip r:embed="rId7"/>
          <a:stretch>
            <a:fillRect/>
          </a:stretch>
        </p:blipFill>
        <p:spPr>
          <a:xfrm>
            <a:off x="6873767" y="4965261"/>
            <a:ext cx="4338716" cy="1245140"/>
          </a:xfrm>
          <a:prstGeom prst="rect">
            <a:avLst/>
          </a:prstGeom>
        </p:spPr>
      </p:pic>
      <p:sp>
        <p:nvSpPr>
          <p:cNvPr id="20" name="TextBox 19">
            <a:extLst>
              <a:ext uri="{FF2B5EF4-FFF2-40B4-BE49-F238E27FC236}">
                <a16:creationId xmlns:a16="http://schemas.microsoft.com/office/drawing/2014/main" id="{3EA339F1-4C28-B74F-E1E3-ABD725B1570E}"/>
              </a:ext>
            </a:extLst>
          </p:cNvPr>
          <p:cNvSpPr txBox="1"/>
          <p:nvPr/>
        </p:nvSpPr>
        <p:spPr>
          <a:xfrm>
            <a:off x="5222526" y="1899552"/>
            <a:ext cx="1472832" cy="1477328"/>
          </a:xfrm>
          <a:prstGeom prst="rect">
            <a:avLst/>
          </a:prstGeom>
          <a:noFill/>
        </p:spPr>
        <p:txBody>
          <a:bodyPr wrap="square">
            <a:spAutoFit/>
          </a:bodyPr>
          <a:lstStyle/>
          <a:p>
            <a:r>
              <a:rPr lang="en-US" sz="1800" b="0" i="0" u="none" strike="noStrike" baseline="0" dirty="0">
                <a:solidFill>
                  <a:srgbClr val="000000"/>
                </a:solidFill>
                <a:latin typeface="Times New Roman" panose="02020603050405020304" pitchFamily="18" charset="0"/>
                <a:cs typeface="Times New Roman" panose="02020603050405020304" pitchFamily="18" charset="0"/>
              </a:rPr>
              <a:t>PD Activity - ER </a:t>
            </a:r>
            <a:r>
              <a:rPr lang="en-US" sz="1800" b="1" i="0" u="none" strike="noStrike" baseline="0" dirty="0">
                <a:solidFill>
                  <a:srgbClr val="000000"/>
                </a:solidFill>
                <a:latin typeface="Times New Roman" panose="02020603050405020304" pitchFamily="18" charset="0"/>
                <a:cs typeface="Times New Roman" panose="02020603050405020304" pitchFamily="18" charset="0"/>
              </a:rPr>
              <a:t>(a) </a:t>
            </a:r>
            <a:r>
              <a:rPr lang="en-US" sz="1800" b="0" i="0" u="none" strike="noStrike" baseline="0" dirty="0">
                <a:solidFill>
                  <a:srgbClr val="000000"/>
                </a:solidFill>
                <a:latin typeface="Times New Roman" panose="02020603050405020304" pitchFamily="18" charset="0"/>
                <a:cs typeface="Times New Roman" panose="02020603050405020304" pitchFamily="18" charset="0"/>
              </a:rPr>
              <a:t>5 kV, </a:t>
            </a:r>
            <a:r>
              <a:rPr lang="en-US" sz="1800" b="1" i="0" u="none" strike="noStrike" baseline="0" dirty="0">
                <a:solidFill>
                  <a:srgbClr val="000000"/>
                </a:solidFill>
                <a:latin typeface="Times New Roman" panose="02020603050405020304" pitchFamily="18" charset="0"/>
                <a:cs typeface="Times New Roman" panose="02020603050405020304" pitchFamily="18" charset="0"/>
              </a:rPr>
              <a:t>(b) </a:t>
            </a:r>
            <a:r>
              <a:rPr lang="en-US" sz="1800" b="0" i="0" u="none" strike="noStrike" baseline="0" dirty="0">
                <a:solidFill>
                  <a:srgbClr val="000000"/>
                </a:solidFill>
                <a:latin typeface="Times New Roman" panose="02020603050405020304" pitchFamily="18" charset="0"/>
                <a:cs typeface="Times New Roman" panose="02020603050405020304" pitchFamily="18" charset="0"/>
              </a:rPr>
              <a:t>5 kV - double radius. </a:t>
            </a:r>
            <a:endParaRPr lang="en-US" dirty="0">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id="{ACA69560-22B9-598B-FA31-403A1475A83B}"/>
              </a:ext>
            </a:extLst>
          </p:cNvPr>
          <p:cNvSpPr txBox="1"/>
          <p:nvPr/>
        </p:nvSpPr>
        <p:spPr>
          <a:xfrm>
            <a:off x="5279346" y="3574387"/>
            <a:ext cx="1651242" cy="1200329"/>
          </a:xfrm>
          <a:prstGeom prst="rect">
            <a:avLst/>
          </a:prstGeom>
          <a:noFill/>
        </p:spPr>
        <p:txBody>
          <a:bodyPr wrap="square">
            <a:spAutoFit/>
          </a:bodyPr>
          <a:lstStyle/>
          <a:p>
            <a:r>
              <a:rPr lang="en-US" sz="1800" b="0" i="0" u="none" strike="noStrike" baseline="0" dirty="0">
                <a:solidFill>
                  <a:srgbClr val="000000"/>
                </a:solidFill>
                <a:latin typeface="Times New Roman" panose="02020603050405020304" pitchFamily="18" charset="0"/>
                <a:cs typeface="Times New Roman" panose="02020603050405020304" pitchFamily="18" charset="0"/>
              </a:rPr>
              <a:t>PD Activity - Mica </a:t>
            </a:r>
            <a:r>
              <a:rPr lang="en-US" sz="1800" b="1" i="0" u="none" strike="noStrike" baseline="0" dirty="0">
                <a:solidFill>
                  <a:srgbClr val="000000"/>
                </a:solidFill>
                <a:latin typeface="Times New Roman" panose="02020603050405020304" pitchFamily="18" charset="0"/>
                <a:cs typeface="Times New Roman" panose="02020603050405020304" pitchFamily="18" charset="0"/>
              </a:rPr>
              <a:t>(a) </a:t>
            </a:r>
            <a:r>
              <a:rPr lang="en-US" sz="1800" b="0" i="0" u="none" strike="noStrike" baseline="0" dirty="0">
                <a:solidFill>
                  <a:srgbClr val="000000"/>
                </a:solidFill>
                <a:latin typeface="Times New Roman" panose="02020603050405020304" pitchFamily="18" charset="0"/>
                <a:cs typeface="Times New Roman" panose="02020603050405020304" pitchFamily="18" charset="0"/>
              </a:rPr>
              <a:t>10 kV, </a:t>
            </a:r>
            <a:r>
              <a:rPr lang="en-US" sz="1800" b="1" i="0" u="none" strike="noStrike" baseline="0" dirty="0">
                <a:solidFill>
                  <a:srgbClr val="000000"/>
                </a:solidFill>
                <a:latin typeface="Times New Roman" panose="02020603050405020304" pitchFamily="18" charset="0"/>
                <a:cs typeface="Times New Roman" panose="02020603050405020304" pitchFamily="18" charset="0"/>
              </a:rPr>
              <a:t>(b) </a:t>
            </a:r>
            <a:r>
              <a:rPr lang="en-US" sz="1800" b="0" i="0" u="none" strike="noStrike" baseline="0" dirty="0">
                <a:solidFill>
                  <a:srgbClr val="000000"/>
                </a:solidFill>
                <a:latin typeface="Times New Roman" panose="02020603050405020304" pitchFamily="18" charset="0"/>
                <a:cs typeface="Times New Roman" panose="02020603050405020304" pitchFamily="18" charset="0"/>
              </a:rPr>
              <a:t>10 kV - double height. </a:t>
            </a:r>
            <a:endParaRPr lang="en-US" dirty="0">
              <a:latin typeface="Times New Roman" panose="02020603050405020304" pitchFamily="18" charset="0"/>
              <a:cs typeface="Times New Roman" panose="02020603050405020304" pitchFamily="18" charset="0"/>
            </a:endParaRPr>
          </a:p>
        </p:txBody>
      </p:sp>
      <p:sp>
        <p:nvSpPr>
          <p:cNvPr id="22" name="TextBox 21">
            <a:extLst>
              <a:ext uri="{FF2B5EF4-FFF2-40B4-BE49-F238E27FC236}">
                <a16:creationId xmlns:a16="http://schemas.microsoft.com/office/drawing/2014/main" id="{A266D54C-6C3E-0787-7058-28A41C476EC3}"/>
              </a:ext>
            </a:extLst>
          </p:cNvPr>
          <p:cNvSpPr txBox="1"/>
          <p:nvPr/>
        </p:nvSpPr>
        <p:spPr>
          <a:xfrm>
            <a:off x="5222525" y="4965261"/>
            <a:ext cx="1807910" cy="1200329"/>
          </a:xfrm>
          <a:prstGeom prst="rect">
            <a:avLst/>
          </a:prstGeom>
          <a:noFill/>
        </p:spPr>
        <p:txBody>
          <a:bodyPr wrap="square">
            <a:spAutoFit/>
          </a:bodyPr>
          <a:lstStyle/>
          <a:p>
            <a:r>
              <a:rPr lang="en-US" sz="1800" b="0" i="0" u="none" strike="noStrike" baseline="0" dirty="0">
                <a:solidFill>
                  <a:srgbClr val="000000"/>
                </a:solidFill>
                <a:latin typeface="Times New Roman" panose="02020603050405020304" pitchFamily="18" charset="0"/>
                <a:cs typeface="Times New Roman" panose="02020603050405020304" pitchFamily="18" charset="0"/>
              </a:rPr>
              <a:t>PD Activity - Combination </a:t>
            </a:r>
            <a:r>
              <a:rPr lang="en-US" sz="1800" b="1" i="0" u="none" strike="noStrike" baseline="0" dirty="0">
                <a:solidFill>
                  <a:srgbClr val="000000"/>
                </a:solidFill>
                <a:latin typeface="Times New Roman" panose="02020603050405020304" pitchFamily="18" charset="0"/>
                <a:cs typeface="Times New Roman" panose="02020603050405020304" pitchFamily="18" charset="0"/>
              </a:rPr>
              <a:t>(a) 1</a:t>
            </a:r>
            <a:r>
              <a:rPr lang="en-US" sz="1800" b="0" i="0" u="none" strike="noStrike" baseline="0" dirty="0">
                <a:solidFill>
                  <a:srgbClr val="000000"/>
                </a:solidFill>
                <a:latin typeface="Times New Roman" panose="02020603050405020304" pitchFamily="18" charset="0"/>
                <a:cs typeface="Times New Roman" panose="02020603050405020304" pitchFamily="18" charset="0"/>
              </a:rPr>
              <a:t>5 kV, </a:t>
            </a:r>
            <a:r>
              <a:rPr lang="en-US" sz="1800" b="1" i="0" u="none" strike="noStrike" baseline="0" dirty="0">
                <a:solidFill>
                  <a:srgbClr val="000000"/>
                </a:solidFill>
                <a:latin typeface="Times New Roman" panose="02020603050405020304" pitchFamily="18" charset="0"/>
                <a:cs typeface="Times New Roman" panose="02020603050405020304" pitchFamily="18" charset="0"/>
              </a:rPr>
              <a:t>(b) 1</a:t>
            </a:r>
            <a:r>
              <a:rPr lang="en-US" sz="1800" b="0" i="0" u="none" strike="noStrike" baseline="0" dirty="0">
                <a:solidFill>
                  <a:srgbClr val="000000"/>
                </a:solidFill>
                <a:latin typeface="Times New Roman" panose="02020603050405020304" pitchFamily="18" charset="0"/>
                <a:cs typeface="Times New Roman" panose="02020603050405020304" pitchFamily="18" charset="0"/>
              </a:rPr>
              <a:t>5 kV - double radius. </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753423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n-US" dirty="0"/>
              <a:t>Capacitive Model (4/4)</a:t>
            </a:r>
          </a:p>
        </p:txBody>
      </p:sp>
      <p:sp>
        <p:nvSpPr>
          <p:cNvPr id="3" name="Θέση περιεχομένου 2"/>
          <p:cNvSpPr>
            <a:spLocks noGrp="1"/>
          </p:cNvSpPr>
          <p:nvPr>
            <p:ph idx="1"/>
          </p:nvPr>
        </p:nvSpPr>
        <p:spPr/>
        <p:txBody>
          <a:bodyPr>
            <a:normAutofit/>
          </a:bodyPr>
          <a:lstStyle/>
          <a:p>
            <a:pPr algn="just">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 It is obvious in all figures that when the applied voltage increases, the number of PDs increases. </a:t>
            </a:r>
          </a:p>
          <a:p>
            <a:pPr algn="just">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 When the geometry of the void increases, the PD activity increases. </a:t>
            </a:r>
          </a:p>
          <a:p>
            <a:pPr algn="just">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 Mica seems to present more PDs and smaller maximum PD amplitude compared to the two other insulation materials.</a:t>
            </a:r>
          </a:p>
          <a:p>
            <a:pPr algn="just">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 ER has shown the fewest number of PDs. </a:t>
            </a:r>
          </a:p>
          <a:p>
            <a:pPr algn="just">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The combination of the two materials seems to present the lowest number of PDs.</a:t>
            </a:r>
          </a:p>
        </p:txBody>
      </p:sp>
      <p:sp>
        <p:nvSpPr>
          <p:cNvPr id="5" name="Θέση αριθμού διαφάνειας 4"/>
          <p:cNvSpPr>
            <a:spLocks noGrp="1"/>
          </p:cNvSpPr>
          <p:nvPr>
            <p:ph type="sldNum" sz="quarter" idx="12"/>
          </p:nvPr>
        </p:nvSpPr>
        <p:spPr/>
        <p:txBody>
          <a:bodyPr/>
          <a:lstStyle/>
          <a:p>
            <a:fld id="{6067DC7F-5E8F-42F2-A15E-E1BABD871228}" type="slidenum">
              <a:rPr lang="en-US" smtClean="0"/>
              <a:t>12</a:t>
            </a:fld>
            <a:endParaRPr lang="en-US"/>
          </a:p>
        </p:txBody>
      </p:sp>
    </p:spTree>
    <p:extLst>
      <p:ext uri="{BB962C8B-B14F-4D97-AF65-F5344CB8AC3E}">
        <p14:creationId xmlns:p14="http://schemas.microsoft.com/office/powerpoint/2010/main" val="41017344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n-US" dirty="0"/>
              <a:t>Capacitive-Resistance Model (1/4)</a:t>
            </a:r>
          </a:p>
        </p:txBody>
      </p:sp>
      <p:sp>
        <p:nvSpPr>
          <p:cNvPr id="3" name="Θέση περιεχομένου 2"/>
          <p:cNvSpPr>
            <a:spLocks noGrp="1"/>
          </p:cNvSpPr>
          <p:nvPr>
            <p:ph idx="1"/>
          </p:nvPr>
        </p:nvSpPr>
        <p:spPr>
          <a:xfrm>
            <a:off x="1097280" y="1845734"/>
            <a:ext cx="4010747" cy="4023360"/>
          </a:xfrm>
        </p:spPr>
        <p:txBody>
          <a:bodyPr>
            <a:normAutofit fontScale="85000" lnSpcReduction="20000"/>
          </a:bodyPr>
          <a:lstStyle/>
          <a:p>
            <a:pPr>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This PD model is an advanced capacitive model, because resistors were placed opposite the three capacitors.</a:t>
            </a:r>
          </a:p>
          <a:p>
            <a:pPr>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The three resistors indicate the resistance of the insulation material and were added in order to have a more detailed representation of the insulation material, because geometric dimensions, relative permeability and specific volumetric resistance are taking into account.</a:t>
            </a:r>
          </a:p>
        </p:txBody>
      </p:sp>
      <p:sp>
        <p:nvSpPr>
          <p:cNvPr id="5" name="Θέση αριθμού διαφάνειας 4"/>
          <p:cNvSpPr>
            <a:spLocks noGrp="1"/>
          </p:cNvSpPr>
          <p:nvPr>
            <p:ph type="sldNum" sz="quarter" idx="12"/>
          </p:nvPr>
        </p:nvSpPr>
        <p:spPr/>
        <p:txBody>
          <a:bodyPr/>
          <a:lstStyle/>
          <a:p>
            <a:fld id="{6067DC7F-5E8F-42F2-A15E-E1BABD871228}" type="slidenum">
              <a:rPr lang="en-US" smtClean="0"/>
              <a:t>13</a:t>
            </a:fld>
            <a:endParaRPr lang="en-US"/>
          </a:p>
        </p:txBody>
      </p:sp>
      <p:pic>
        <p:nvPicPr>
          <p:cNvPr id="6" name="Εικόνα 5">
            <a:extLst>
              <a:ext uri="{FF2B5EF4-FFF2-40B4-BE49-F238E27FC236}">
                <a16:creationId xmlns:a16="http://schemas.microsoft.com/office/drawing/2014/main" id="{21AE30E8-E78A-21EF-1E3F-176735640339}"/>
              </a:ext>
            </a:extLst>
          </p:cNvPr>
          <p:cNvPicPr>
            <a:picLocks noChangeAspect="1"/>
          </p:cNvPicPr>
          <p:nvPr/>
        </p:nvPicPr>
        <p:blipFill>
          <a:blip r:embed="rId2"/>
          <a:stretch>
            <a:fillRect/>
          </a:stretch>
        </p:blipFill>
        <p:spPr>
          <a:xfrm>
            <a:off x="5108027" y="1845734"/>
            <a:ext cx="6344983" cy="4413176"/>
          </a:xfrm>
          <a:prstGeom prst="rect">
            <a:avLst/>
          </a:prstGeom>
        </p:spPr>
      </p:pic>
    </p:spTree>
    <p:extLst>
      <p:ext uri="{BB962C8B-B14F-4D97-AF65-F5344CB8AC3E}">
        <p14:creationId xmlns:p14="http://schemas.microsoft.com/office/powerpoint/2010/main" val="10686975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n-US" dirty="0"/>
              <a:t>Capacitive-Resistance Model (2/4)</a:t>
            </a:r>
          </a:p>
        </p:txBody>
      </p:sp>
      <p:sp>
        <p:nvSpPr>
          <p:cNvPr id="3" name="Θέση περιεχομένου 2"/>
          <p:cNvSpPr>
            <a:spLocks noGrp="1"/>
          </p:cNvSpPr>
          <p:nvPr>
            <p:ph idx="1"/>
          </p:nvPr>
        </p:nvSpPr>
        <p:spPr>
          <a:xfrm>
            <a:off x="1097280" y="1845734"/>
            <a:ext cx="6344044" cy="4023360"/>
          </a:xfrm>
        </p:spPr>
        <p:txBody>
          <a:bodyPr>
            <a:normAutofit/>
          </a:bodyPr>
          <a:lstStyle/>
          <a:p>
            <a:pPr>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 The three resistances are calculated by:</a:t>
            </a:r>
          </a:p>
          <a:p>
            <a:pPr>
              <a:buFont typeface="Arial" panose="020B0604020202020204" pitchFamily="34" charset="0"/>
              <a:buChar char="•"/>
            </a:pPr>
            <a:endParaRPr lang="en-US" sz="2800" dirty="0">
              <a:latin typeface="Times New Roman" panose="02020603050405020304" pitchFamily="18" charset="0"/>
              <a:cs typeface="Times New Roman" panose="02020603050405020304" pitchFamily="18" charset="0"/>
            </a:endParaRPr>
          </a:p>
          <a:p>
            <a:pPr marL="0" indent="0">
              <a:buNone/>
            </a:pPr>
            <a:r>
              <a:rPr lang="en-US" sz="2800" dirty="0">
                <a:latin typeface="Times New Roman" panose="02020603050405020304" pitchFamily="18" charset="0"/>
                <a:cs typeface="Times New Roman" panose="02020603050405020304" pitchFamily="18" charset="0"/>
              </a:rPr>
              <a:t>where 𝜌𝑖𝑛𝑠 is the electrical resistivity of solid insulation (10^(15) 𝛺𝑚) and 𝜌𝑐𝑎𝑣 is the electri-18 </a:t>
            </a:r>
            <a:r>
              <a:rPr lang="en-US" sz="2800" dirty="0" err="1">
                <a:latin typeface="Times New Roman" panose="02020603050405020304" pitchFamily="18" charset="0"/>
                <a:cs typeface="Times New Roman" panose="02020603050405020304" pitchFamily="18" charset="0"/>
              </a:rPr>
              <a:t>cal</a:t>
            </a:r>
            <a:r>
              <a:rPr lang="en-US" sz="2800" dirty="0">
                <a:latin typeface="Times New Roman" panose="02020603050405020304" pitchFamily="18" charset="0"/>
                <a:cs typeface="Times New Roman" panose="02020603050405020304" pitchFamily="18" charset="0"/>
              </a:rPr>
              <a:t> resistivity of the air cavity (10^(15) 𝛺𝑚).</a:t>
            </a:r>
          </a:p>
          <a:p>
            <a:pPr marL="0" indent="0">
              <a:buNone/>
            </a:pPr>
            <a:endParaRPr lang="en-US" sz="2800" dirty="0">
              <a:latin typeface="Times New Roman" panose="02020603050405020304" pitchFamily="18" charset="0"/>
              <a:cs typeface="Times New Roman" panose="02020603050405020304" pitchFamily="18" charset="0"/>
            </a:endParaRPr>
          </a:p>
        </p:txBody>
      </p:sp>
      <p:sp>
        <p:nvSpPr>
          <p:cNvPr id="5" name="Θέση αριθμού διαφάνειας 4"/>
          <p:cNvSpPr>
            <a:spLocks noGrp="1"/>
          </p:cNvSpPr>
          <p:nvPr>
            <p:ph type="sldNum" sz="quarter" idx="12"/>
          </p:nvPr>
        </p:nvSpPr>
        <p:spPr/>
        <p:txBody>
          <a:bodyPr/>
          <a:lstStyle/>
          <a:p>
            <a:fld id="{6067DC7F-5E8F-42F2-A15E-E1BABD871228}" type="slidenum">
              <a:rPr lang="en-US" smtClean="0"/>
              <a:t>14</a:t>
            </a:fld>
            <a:endParaRPr lang="en-US"/>
          </a:p>
        </p:txBody>
      </p:sp>
      <p:pic>
        <p:nvPicPr>
          <p:cNvPr id="6" name="Εικόνα 5">
            <a:extLst>
              <a:ext uri="{FF2B5EF4-FFF2-40B4-BE49-F238E27FC236}">
                <a16:creationId xmlns:a16="http://schemas.microsoft.com/office/drawing/2014/main" id="{B2DA67C6-A004-2659-C8D3-1AAAB250D260}"/>
              </a:ext>
            </a:extLst>
          </p:cNvPr>
          <p:cNvPicPr>
            <a:picLocks noChangeAspect="1"/>
          </p:cNvPicPr>
          <p:nvPr/>
        </p:nvPicPr>
        <p:blipFill>
          <a:blip r:embed="rId2"/>
          <a:stretch>
            <a:fillRect/>
          </a:stretch>
        </p:blipFill>
        <p:spPr>
          <a:xfrm>
            <a:off x="7274171" y="1845734"/>
            <a:ext cx="3738235" cy="3932069"/>
          </a:xfrm>
          <a:prstGeom prst="rect">
            <a:avLst/>
          </a:prstGeom>
        </p:spPr>
      </p:pic>
    </p:spTree>
    <p:extLst>
      <p:ext uri="{BB962C8B-B14F-4D97-AF65-F5344CB8AC3E}">
        <p14:creationId xmlns:p14="http://schemas.microsoft.com/office/powerpoint/2010/main" val="8849984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n-US" dirty="0"/>
              <a:t>Capacitive-Resistance Model (3/4)</a:t>
            </a:r>
          </a:p>
        </p:txBody>
      </p:sp>
      <p:sp>
        <p:nvSpPr>
          <p:cNvPr id="5" name="Θέση αριθμού διαφάνειας 4"/>
          <p:cNvSpPr>
            <a:spLocks noGrp="1"/>
          </p:cNvSpPr>
          <p:nvPr>
            <p:ph type="sldNum" sz="quarter" idx="12"/>
          </p:nvPr>
        </p:nvSpPr>
        <p:spPr/>
        <p:txBody>
          <a:bodyPr/>
          <a:lstStyle/>
          <a:p>
            <a:fld id="{6067DC7F-5E8F-42F2-A15E-E1BABD871228}" type="slidenum">
              <a:rPr lang="en-US" smtClean="0"/>
              <a:t>15</a:t>
            </a:fld>
            <a:endParaRPr lang="en-US"/>
          </a:p>
        </p:txBody>
      </p:sp>
      <p:sp>
        <p:nvSpPr>
          <p:cNvPr id="20" name="TextBox 19">
            <a:extLst>
              <a:ext uri="{FF2B5EF4-FFF2-40B4-BE49-F238E27FC236}">
                <a16:creationId xmlns:a16="http://schemas.microsoft.com/office/drawing/2014/main" id="{3EA339F1-4C28-B74F-E1E3-ABD725B1570E}"/>
              </a:ext>
            </a:extLst>
          </p:cNvPr>
          <p:cNvSpPr txBox="1"/>
          <p:nvPr/>
        </p:nvSpPr>
        <p:spPr>
          <a:xfrm>
            <a:off x="5222526" y="1899552"/>
            <a:ext cx="1472832" cy="1477328"/>
          </a:xfrm>
          <a:prstGeom prst="rect">
            <a:avLst/>
          </a:prstGeom>
          <a:noFill/>
        </p:spPr>
        <p:txBody>
          <a:bodyPr wrap="square">
            <a:spAutoFit/>
          </a:bodyPr>
          <a:lstStyle/>
          <a:p>
            <a:r>
              <a:rPr lang="en-US" sz="1800" b="0" i="0" u="none" strike="noStrike" baseline="0" dirty="0">
                <a:solidFill>
                  <a:srgbClr val="000000"/>
                </a:solidFill>
                <a:latin typeface="Times New Roman" panose="02020603050405020304" pitchFamily="18" charset="0"/>
                <a:cs typeface="Times New Roman" panose="02020603050405020304" pitchFamily="18" charset="0"/>
              </a:rPr>
              <a:t>PD Activity - ER </a:t>
            </a:r>
            <a:r>
              <a:rPr lang="en-US" sz="1800" b="1" i="0" u="none" strike="noStrike" baseline="0" dirty="0">
                <a:solidFill>
                  <a:srgbClr val="000000"/>
                </a:solidFill>
                <a:latin typeface="Times New Roman" panose="02020603050405020304" pitchFamily="18" charset="0"/>
                <a:cs typeface="Times New Roman" panose="02020603050405020304" pitchFamily="18" charset="0"/>
              </a:rPr>
              <a:t>(a) </a:t>
            </a:r>
            <a:r>
              <a:rPr lang="en-US" sz="1800" b="0" i="0" u="none" strike="noStrike" baseline="0" dirty="0">
                <a:solidFill>
                  <a:srgbClr val="000000"/>
                </a:solidFill>
                <a:latin typeface="Times New Roman" panose="02020603050405020304" pitchFamily="18" charset="0"/>
                <a:cs typeface="Times New Roman" panose="02020603050405020304" pitchFamily="18" charset="0"/>
              </a:rPr>
              <a:t>5 kV, </a:t>
            </a:r>
            <a:r>
              <a:rPr lang="en-US" sz="1800" b="1" i="0" u="none" strike="noStrike" baseline="0" dirty="0">
                <a:solidFill>
                  <a:srgbClr val="000000"/>
                </a:solidFill>
                <a:latin typeface="Times New Roman" panose="02020603050405020304" pitchFamily="18" charset="0"/>
                <a:cs typeface="Times New Roman" panose="02020603050405020304" pitchFamily="18" charset="0"/>
              </a:rPr>
              <a:t>(b) </a:t>
            </a:r>
            <a:r>
              <a:rPr lang="en-US" sz="1800" b="0" i="0" u="none" strike="noStrike" baseline="0" dirty="0">
                <a:solidFill>
                  <a:srgbClr val="000000"/>
                </a:solidFill>
                <a:latin typeface="Times New Roman" panose="02020603050405020304" pitchFamily="18" charset="0"/>
                <a:cs typeface="Times New Roman" panose="02020603050405020304" pitchFamily="18" charset="0"/>
              </a:rPr>
              <a:t>5 kV - double radius. </a:t>
            </a:r>
            <a:endParaRPr lang="en-US" dirty="0">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id="{ACA69560-22B9-598B-FA31-403A1475A83B}"/>
              </a:ext>
            </a:extLst>
          </p:cNvPr>
          <p:cNvSpPr txBox="1"/>
          <p:nvPr/>
        </p:nvSpPr>
        <p:spPr>
          <a:xfrm>
            <a:off x="5279346" y="3574387"/>
            <a:ext cx="1651242" cy="1200329"/>
          </a:xfrm>
          <a:prstGeom prst="rect">
            <a:avLst/>
          </a:prstGeom>
          <a:noFill/>
        </p:spPr>
        <p:txBody>
          <a:bodyPr wrap="square">
            <a:spAutoFit/>
          </a:bodyPr>
          <a:lstStyle/>
          <a:p>
            <a:r>
              <a:rPr lang="en-US" sz="1800" b="0" i="0" u="none" strike="noStrike" baseline="0" dirty="0">
                <a:solidFill>
                  <a:srgbClr val="000000"/>
                </a:solidFill>
                <a:latin typeface="Times New Roman" panose="02020603050405020304" pitchFamily="18" charset="0"/>
                <a:cs typeface="Times New Roman" panose="02020603050405020304" pitchFamily="18" charset="0"/>
              </a:rPr>
              <a:t>PD Activity - Mica </a:t>
            </a:r>
            <a:r>
              <a:rPr lang="en-US" sz="1800" b="1" i="0" u="none" strike="noStrike" baseline="0" dirty="0">
                <a:solidFill>
                  <a:srgbClr val="000000"/>
                </a:solidFill>
                <a:latin typeface="Times New Roman" panose="02020603050405020304" pitchFamily="18" charset="0"/>
                <a:cs typeface="Times New Roman" panose="02020603050405020304" pitchFamily="18" charset="0"/>
              </a:rPr>
              <a:t>(a) </a:t>
            </a:r>
            <a:r>
              <a:rPr lang="en-US" sz="1800" b="0" i="0" u="none" strike="noStrike" baseline="0" dirty="0">
                <a:solidFill>
                  <a:srgbClr val="000000"/>
                </a:solidFill>
                <a:latin typeface="Times New Roman" panose="02020603050405020304" pitchFamily="18" charset="0"/>
                <a:cs typeface="Times New Roman" panose="02020603050405020304" pitchFamily="18" charset="0"/>
              </a:rPr>
              <a:t>10 kV, </a:t>
            </a:r>
            <a:r>
              <a:rPr lang="en-US" sz="1800" b="1" i="0" u="none" strike="noStrike" baseline="0" dirty="0">
                <a:solidFill>
                  <a:srgbClr val="000000"/>
                </a:solidFill>
                <a:latin typeface="Times New Roman" panose="02020603050405020304" pitchFamily="18" charset="0"/>
                <a:cs typeface="Times New Roman" panose="02020603050405020304" pitchFamily="18" charset="0"/>
              </a:rPr>
              <a:t>(b) </a:t>
            </a:r>
            <a:r>
              <a:rPr lang="en-US" sz="1800" b="0" i="0" u="none" strike="noStrike" baseline="0" dirty="0">
                <a:solidFill>
                  <a:srgbClr val="000000"/>
                </a:solidFill>
                <a:latin typeface="Times New Roman" panose="02020603050405020304" pitchFamily="18" charset="0"/>
                <a:cs typeface="Times New Roman" panose="02020603050405020304" pitchFamily="18" charset="0"/>
              </a:rPr>
              <a:t>10 kV - double height. </a:t>
            </a:r>
            <a:endParaRPr lang="en-US" dirty="0">
              <a:latin typeface="Times New Roman" panose="02020603050405020304" pitchFamily="18" charset="0"/>
              <a:cs typeface="Times New Roman" panose="02020603050405020304" pitchFamily="18" charset="0"/>
            </a:endParaRPr>
          </a:p>
        </p:txBody>
      </p:sp>
      <p:sp>
        <p:nvSpPr>
          <p:cNvPr id="22" name="TextBox 21">
            <a:extLst>
              <a:ext uri="{FF2B5EF4-FFF2-40B4-BE49-F238E27FC236}">
                <a16:creationId xmlns:a16="http://schemas.microsoft.com/office/drawing/2014/main" id="{A266D54C-6C3E-0787-7058-28A41C476EC3}"/>
              </a:ext>
            </a:extLst>
          </p:cNvPr>
          <p:cNvSpPr txBox="1"/>
          <p:nvPr/>
        </p:nvSpPr>
        <p:spPr>
          <a:xfrm>
            <a:off x="5222525" y="4965261"/>
            <a:ext cx="1807910" cy="1200329"/>
          </a:xfrm>
          <a:prstGeom prst="rect">
            <a:avLst/>
          </a:prstGeom>
          <a:noFill/>
        </p:spPr>
        <p:txBody>
          <a:bodyPr wrap="square">
            <a:spAutoFit/>
          </a:bodyPr>
          <a:lstStyle/>
          <a:p>
            <a:r>
              <a:rPr lang="en-US" sz="1800" b="0" i="0" u="none" strike="noStrike" baseline="0" dirty="0">
                <a:solidFill>
                  <a:srgbClr val="000000"/>
                </a:solidFill>
                <a:latin typeface="Times New Roman" panose="02020603050405020304" pitchFamily="18" charset="0"/>
                <a:cs typeface="Times New Roman" panose="02020603050405020304" pitchFamily="18" charset="0"/>
              </a:rPr>
              <a:t>PD Activity - Combination </a:t>
            </a:r>
            <a:r>
              <a:rPr lang="en-US" sz="1800" b="1" i="0" u="none" strike="noStrike" baseline="0" dirty="0">
                <a:solidFill>
                  <a:srgbClr val="000000"/>
                </a:solidFill>
                <a:latin typeface="Times New Roman" panose="02020603050405020304" pitchFamily="18" charset="0"/>
                <a:cs typeface="Times New Roman" panose="02020603050405020304" pitchFamily="18" charset="0"/>
              </a:rPr>
              <a:t>(a) 1</a:t>
            </a:r>
            <a:r>
              <a:rPr lang="en-US" sz="1800" b="0" i="0" u="none" strike="noStrike" baseline="0" dirty="0">
                <a:solidFill>
                  <a:srgbClr val="000000"/>
                </a:solidFill>
                <a:latin typeface="Times New Roman" panose="02020603050405020304" pitchFamily="18" charset="0"/>
                <a:cs typeface="Times New Roman" panose="02020603050405020304" pitchFamily="18" charset="0"/>
              </a:rPr>
              <a:t>5 kV, </a:t>
            </a:r>
            <a:r>
              <a:rPr lang="en-US" sz="1800" b="1" i="0" u="none" strike="noStrike" baseline="0" dirty="0">
                <a:solidFill>
                  <a:srgbClr val="000000"/>
                </a:solidFill>
                <a:latin typeface="Times New Roman" panose="02020603050405020304" pitchFamily="18" charset="0"/>
                <a:cs typeface="Times New Roman" panose="02020603050405020304" pitchFamily="18" charset="0"/>
              </a:rPr>
              <a:t>(b) 1</a:t>
            </a:r>
            <a:r>
              <a:rPr lang="en-US" sz="1800" b="0" i="0" u="none" strike="noStrike" baseline="0" dirty="0">
                <a:solidFill>
                  <a:srgbClr val="000000"/>
                </a:solidFill>
                <a:latin typeface="Times New Roman" panose="02020603050405020304" pitchFamily="18" charset="0"/>
                <a:cs typeface="Times New Roman" panose="02020603050405020304" pitchFamily="18" charset="0"/>
              </a:rPr>
              <a:t>5 kV - double radius. </a:t>
            </a:r>
            <a:endParaRPr lang="en-US" dirty="0">
              <a:latin typeface="Times New Roman" panose="02020603050405020304" pitchFamily="18" charset="0"/>
              <a:cs typeface="Times New Roman" panose="02020603050405020304" pitchFamily="18" charset="0"/>
            </a:endParaRPr>
          </a:p>
        </p:txBody>
      </p:sp>
      <p:pic>
        <p:nvPicPr>
          <p:cNvPr id="4" name="Εικόνα 3">
            <a:extLst>
              <a:ext uri="{FF2B5EF4-FFF2-40B4-BE49-F238E27FC236}">
                <a16:creationId xmlns:a16="http://schemas.microsoft.com/office/drawing/2014/main" id="{59E6A568-9471-E028-9587-F571D0D36803}"/>
              </a:ext>
            </a:extLst>
          </p:cNvPr>
          <p:cNvPicPr>
            <a:picLocks noChangeAspect="1"/>
          </p:cNvPicPr>
          <p:nvPr/>
        </p:nvPicPr>
        <p:blipFill>
          <a:blip r:embed="rId2"/>
          <a:stretch>
            <a:fillRect/>
          </a:stretch>
        </p:blipFill>
        <p:spPr>
          <a:xfrm>
            <a:off x="1097279" y="1827256"/>
            <a:ext cx="4125245" cy="1483751"/>
          </a:xfrm>
          <a:prstGeom prst="rect">
            <a:avLst/>
          </a:prstGeom>
        </p:spPr>
      </p:pic>
      <p:pic>
        <p:nvPicPr>
          <p:cNvPr id="7" name="Εικόνα 6">
            <a:extLst>
              <a:ext uri="{FF2B5EF4-FFF2-40B4-BE49-F238E27FC236}">
                <a16:creationId xmlns:a16="http://schemas.microsoft.com/office/drawing/2014/main" id="{212E7D89-25C2-CED0-A0CF-80467EBA31DF}"/>
              </a:ext>
            </a:extLst>
          </p:cNvPr>
          <p:cNvPicPr>
            <a:picLocks noChangeAspect="1"/>
          </p:cNvPicPr>
          <p:nvPr/>
        </p:nvPicPr>
        <p:blipFill>
          <a:blip r:embed="rId3"/>
          <a:stretch>
            <a:fillRect/>
          </a:stretch>
        </p:blipFill>
        <p:spPr>
          <a:xfrm>
            <a:off x="6873767" y="1899916"/>
            <a:ext cx="4220954" cy="1504162"/>
          </a:xfrm>
          <a:prstGeom prst="rect">
            <a:avLst/>
          </a:prstGeom>
        </p:spPr>
      </p:pic>
      <p:pic>
        <p:nvPicPr>
          <p:cNvPr id="11" name="Εικόνα 10">
            <a:extLst>
              <a:ext uri="{FF2B5EF4-FFF2-40B4-BE49-F238E27FC236}">
                <a16:creationId xmlns:a16="http://schemas.microsoft.com/office/drawing/2014/main" id="{D66A4A9C-1FE1-5118-F2AB-9C687E989A42}"/>
              </a:ext>
            </a:extLst>
          </p:cNvPr>
          <p:cNvPicPr>
            <a:picLocks noChangeAspect="1"/>
          </p:cNvPicPr>
          <p:nvPr/>
        </p:nvPicPr>
        <p:blipFill>
          <a:blip r:embed="rId4"/>
          <a:stretch>
            <a:fillRect/>
          </a:stretch>
        </p:blipFill>
        <p:spPr>
          <a:xfrm>
            <a:off x="1137298" y="3376879"/>
            <a:ext cx="3906819" cy="1426641"/>
          </a:xfrm>
          <a:prstGeom prst="rect">
            <a:avLst/>
          </a:prstGeom>
        </p:spPr>
      </p:pic>
      <p:pic>
        <p:nvPicPr>
          <p:cNvPr id="15" name="Εικόνα 14">
            <a:extLst>
              <a:ext uri="{FF2B5EF4-FFF2-40B4-BE49-F238E27FC236}">
                <a16:creationId xmlns:a16="http://schemas.microsoft.com/office/drawing/2014/main" id="{5C9D4E05-8745-97B0-A10B-3F7D1F153FBE}"/>
              </a:ext>
            </a:extLst>
          </p:cNvPr>
          <p:cNvPicPr>
            <a:picLocks noChangeAspect="1"/>
          </p:cNvPicPr>
          <p:nvPr/>
        </p:nvPicPr>
        <p:blipFill>
          <a:blip r:embed="rId5"/>
          <a:stretch>
            <a:fillRect/>
          </a:stretch>
        </p:blipFill>
        <p:spPr>
          <a:xfrm>
            <a:off x="6930588" y="3456177"/>
            <a:ext cx="4164133" cy="1200329"/>
          </a:xfrm>
          <a:prstGeom prst="rect">
            <a:avLst/>
          </a:prstGeom>
        </p:spPr>
      </p:pic>
      <p:pic>
        <p:nvPicPr>
          <p:cNvPr id="19" name="Εικόνα 18">
            <a:extLst>
              <a:ext uri="{FF2B5EF4-FFF2-40B4-BE49-F238E27FC236}">
                <a16:creationId xmlns:a16="http://schemas.microsoft.com/office/drawing/2014/main" id="{F1164FE5-081C-8A5D-F6BF-3CDD7A55BFBA}"/>
              </a:ext>
            </a:extLst>
          </p:cNvPr>
          <p:cNvPicPr>
            <a:picLocks noChangeAspect="1"/>
          </p:cNvPicPr>
          <p:nvPr/>
        </p:nvPicPr>
        <p:blipFill>
          <a:blip r:embed="rId6"/>
          <a:stretch>
            <a:fillRect/>
          </a:stretch>
        </p:blipFill>
        <p:spPr>
          <a:xfrm>
            <a:off x="1149722" y="4884616"/>
            <a:ext cx="3894395" cy="1332287"/>
          </a:xfrm>
          <a:prstGeom prst="rect">
            <a:avLst/>
          </a:prstGeom>
        </p:spPr>
      </p:pic>
      <p:pic>
        <p:nvPicPr>
          <p:cNvPr id="24" name="Εικόνα 23">
            <a:extLst>
              <a:ext uri="{FF2B5EF4-FFF2-40B4-BE49-F238E27FC236}">
                <a16:creationId xmlns:a16="http://schemas.microsoft.com/office/drawing/2014/main" id="{7DBB17EE-BD02-C06F-B3AB-4A7625DC737D}"/>
              </a:ext>
            </a:extLst>
          </p:cNvPr>
          <p:cNvPicPr>
            <a:picLocks noChangeAspect="1"/>
          </p:cNvPicPr>
          <p:nvPr/>
        </p:nvPicPr>
        <p:blipFill>
          <a:blip r:embed="rId7"/>
          <a:stretch>
            <a:fillRect/>
          </a:stretch>
        </p:blipFill>
        <p:spPr>
          <a:xfrm>
            <a:off x="6983031" y="4930666"/>
            <a:ext cx="4111690" cy="1200329"/>
          </a:xfrm>
          <a:prstGeom prst="rect">
            <a:avLst/>
          </a:prstGeom>
        </p:spPr>
      </p:pic>
    </p:spTree>
    <p:extLst>
      <p:ext uri="{BB962C8B-B14F-4D97-AF65-F5344CB8AC3E}">
        <p14:creationId xmlns:p14="http://schemas.microsoft.com/office/powerpoint/2010/main" val="42307018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n-US" dirty="0"/>
              <a:t>Capacitive-Resistance Model (4/4)</a:t>
            </a:r>
          </a:p>
        </p:txBody>
      </p:sp>
      <p:sp>
        <p:nvSpPr>
          <p:cNvPr id="3" name="Θέση περιεχομένου 2"/>
          <p:cNvSpPr>
            <a:spLocks noGrp="1"/>
          </p:cNvSpPr>
          <p:nvPr>
            <p:ph idx="1"/>
          </p:nvPr>
        </p:nvSpPr>
        <p:spPr/>
        <p:txBody>
          <a:bodyPr>
            <a:normAutofit/>
          </a:bodyPr>
          <a:lstStyle/>
          <a:p>
            <a:pPr algn="just">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 The increase of the applied voltage leads to the increase of the PD activity. </a:t>
            </a:r>
          </a:p>
          <a:p>
            <a:pPr algn="just">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 The diagrams with double radius or/and double height, show that when the volume of the void increases, the number of PDs increases.</a:t>
            </a:r>
          </a:p>
          <a:p>
            <a:pPr algn="just">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 The combination of the two materials seems to achieve the best results</a:t>
            </a:r>
          </a:p>
          <a:p>
            <a:pPr algn="just">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 ER presents the fewest number of PDs. </a:t>
            </a:r>
          </a:p>
          <a:p>
            <a:pPr algn="just">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 Mica the smaller maximum PD amplitude.</a:t>
            </a:r>
          </a:p>
        </p:txBody>
      </p:sp>
      <p:sp>
        <p:nvSpPr>
          <p:cNvPr id="5" name="Θέση αριθμού διαφάνειας 4"/>
          <p:cNvSpPr>
            <a:spLocks noGrp="1"/>
          </p:cNvSpPr>
          <p:nvPr>
            <p:ph type="sldNum" sz="quarter" idx="12"/>
          </p:nvPr>
        </p:nvSpPr>
        <p:spPr/>
        <p:txBody>
          <a:bodyPr/>
          <a:lstStyle/>
          <a:p>
            <a:fld id="{6067DC7F-5E8F-42F2-A15E-E1BABD871228}" type="slidenum">
              <a:rPr lang="en-US" smtClean="0"/>
              <a:t>16</a:t>
            </a:fld>
            <a:endParaRPr lang="en-US"/>
          </a:p>
        </p:txBody>
      </p:sp>
    </p:spTree>
    <p:extLst>
      <p:ext uri="{BB962C8B-B14F-4D97-AF65-F5344CB8AC3E}">
        <p14:creationId xmlns:p14="http://schemas.microsoft.com/office/powerpoint/2010/main" val="4599853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n-US" dirty="0"/>
              <a:t>Discussion (1/2)</a:t>
            </a:r>
          </a:p>
        </p:txBody>
      </p:sp>
      <p:sp>
        <p:nvSpPr>
          <p:cNvPr id="3" name="Θέση περιεχομένου 2"/>
          <p:cNvSpPr>
            <a:spLocks noGrp="1"/>
          </p:cNvSpPr>
          <p:nvPr>
            <p:ph idx="1"/>
          </p:nvPr>
        </p:nvSpPr>
        <p:spPr/>
        <p:txBody>
          <a:bodyPr>
            <a:normAutofit/>
          </a:bodyPr>
          <a:lstStyle/>
          <a:p>
            <a:pPr algn="just">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 The 2</a:t>
            </a:r>
            <a:r>
              <a:rPr lang="en-US" sz="2800" baseline="30000" dirty="0">
                <a:latin typeface="Times New Roman" panose="02020603050405020304" pitchFamily="18" charset="0"/>
                <a:cs typeface="Times New Roman" panose="02020603050405020304" pitchFamily="18" charset="0"/>
              </a:rPr>
              <a:t>nd</a:t>
            </a:r>
            <a:r>
              <a:rPr lang="en-US" sz="2800" dirty="0">
                <a:latin typeface="Times New Roman" panose="02020603050405020304" pitchFamily="18" charset="0"/>
                <a:cs typeface="Times New Roman" panose="02020603050405020304" pitchFamily="18" charset="0"/>
              </a:rPr>
              <a:t> model presents more accurate diagrams thanks to the use of the resistances.</a:t>
            </a:r>
          </a:p>
          <a:p>
            <a:pPr algn="just">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 The simulation parameters were the same for the PD models; same applied voltages, same void geometries and same insulation materials. This was selected so that the results could be compared. The above results apply to all simulations of each model used in the present work.</a:t>
            </a:r>
          </a:p>
          <a:p>
            <a:pPr algn="just">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 The results presented are a small sample of all the simulations made.</a:t>
            </a:r>
          </a:p>
        </p:txBody>
      </p:sp>
      <p:sp>
        <p:nvSpPr>
          <p:cNvPr id="5" name="Θέση αριθμού διαφάνειας 4"/>
          <p:cNvSpPr>
            <a:spLocks noGrp="1"/>
          </p:cNvSpPr>
          <p:nvPr>
            <p:ph type="sldNum" sz="quarter" idx="12"/>
          </p:nvPr>
        </p:nvSpPr>
        <p:spPr/>
        <p:txBody>
          <a:bodyPr/>
          <a:lstStyle/>
          <a:p>
            <a:fld id="{6067DC7F-5E8F-42F2-A15E-E1BABD871228}" type="slidenum">
              <a:rPr lang="en-US" smtClean="0"/>
              <a:t>17</a:t>
            </a:fld>
            <a:endParaRPr lang="en-US"/>
          </a:p>
        </p:txBody>
      </p:sp>
    </p:spTree>
    <p:extLst>
      <p:ext uri="{BB962C8B-B14F-4D97-AF65-F5344CB8AC3E}">
        <p14:creationId xmlns:p14="http://schemas.microsoft.com/office/powerpoint/2010/main" val="28577992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n-US" dirty="0"/>
              <a:t>Discussion (2/2)</a:t>
            </a:r>
          </a:p>
        </p:txBody>
      </p:sp>
      <p:sp>
        <p:nvSpPr>
          <p:cNvPr id="3" name="Θέση περιεχομένου 2"/>
          <p:cNvSpPr>
            <a:spLocks noGrp="1"/>
          </p:cNvSpPr>
          <p:nvPr>
            <p:ph idx="1"/>
          </p:nvPr>
        </p:nvSpPr>
        <p:spPr/>
        <p:txBody>
          <a:bodyPr>
            <a:normAutofit/>
          </a:bodyPr>
          <a:lstStyle/>
          <a:p>
            <a:pPr algn="just">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 The results show that PD activity increases when the applied voltage and the volume of the void increases.</a:t>
            </a:r>
          </a:p>
          <a:p>
            <a:pPr algn="just">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 The number of PDs in ER’s and mica’s simulations increase more when the radius becomes bigger rather than when the height increases.</a:t>
            </a:r>
          </a:p>
          <a:p>
            <a:pPr algn="just">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 The insulation material that seems to have better behavior is the combination ER-Mica, since it presents a reduction of the number of PDs in most of the simulations.</a:t>
            </a:r>
          </a:p>
        </p:txBody>
      </p:sp>
      <p:sp>
        <p:nvSpPr>
          <p:cNvPr id="5" name="Θέση αριθμού διαφάνειας 4"/>
          <p:cNvSpPr>
            <a:spLocks noGrp="1"/>
          </p:cNvSpPr>
          <p:nvPr>
            <p:ph type="sldNum" sz="quarter" idx="12"/>
          </p:nvPr>
        </p:nvSpPr>
        <p:spPr/>
        <p:txBody>
          <a:bodyPr/>
          <a:lstStyle/>
          <a:p>
            <a:fld id="{6067DC7F-5E8F-42F2-A15E-E1BABD871228}" type="slidenum">
              <a:rPr lang="en-US" smtClean="0"/>
              <a:t>18</a:t>
            </a:fld>
            <a:endParaRPr lang="en-US"/>
          </a:p>
        </p:txBody>
      </p:sp>
    </p:spTree>
    <p:extLst>
      <p:ext uri="{BB962C8B-B14F-4D97-AF65-F5344CB8AC3E}">
        <p14:creationId xmlns:p14="http://schemas.microsoft.com/office/powerpoint/2010/main" val="16857551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n-US" dirty="0"/>
              <a:t>Conclusions</a:t>
            </a:r>
          </a:p>
        </p:txBody>
      </p:sp>
      <p:sp>
        <p:nvSpPr>
          <p:cNvPr id="3" name="Θέση περιεχομένου 2"/>
          <p:cNvSpPr>
            <a:spLocks noGrp="1"/>
          </p:cNvSpPr>
          <p:nvPr>
            <p:ph idx="1"/>
          </p:nvPr>
        </p:nvSpPr>
        <p:spPr/>
        <p:txBody>
          <a:bodyPr>
            <a:normAutofit/>
          </a:bodyPr>
          <a:lstStyle/>
          <a:p>
            <a:pPr algn="just">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 Different geometries of a cylindrical void and different applied voltages were used in order to investigate how ER, mica and the combination of these two materials were affected through two different PD models.</a:t>
            </a:r>
          </a:p>
          <a:p>
            <a:pPr algn="just">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 As for future work, simulations with different PD models, applied voltages and void geometries would be useful. These simulations can be combined with experiments or real PD measurements to adjust or improve the model and determine in a better way the condition of the insulation system.</a:t>
            </a:r>
          </a:p>
        </p:txBody>
      </p:sp>
      <p:sp>
        <p:nvSpPr>
          <p:cNvPr id="5" name="Θέση αριθμού διαφάνειας 4"/>
          <p:cNvSpPr>
            <a:spLocks noGrp="1"/>
          </p:cNvSpPr>
          <p:nvPr>
            <p:ph type="sldNum" sz="quarter" idx="12"/>
          </p:nvPr>
        </p:nvSpPr>
        <p:spPr/>
        <p:txBody>
          <a:bodyPr/>
          <a:lstStyle/>
          <a:p>
            <a:fld id="{6067DC7F-5E8F-42F2-A15E-E1BABD871228}" type="slidenum">
              <a:rPr lang="en-US" smtClean="0"/>
              <a:t>19</a:t>
            </a:fld>
            <a:endParaRPr lang="en-US"/>
          </a:p>
        </p:txBody>
      </p:sp>
    </p:spTree>
    <p:extLst>
      <p:ext uri="{BB962C8B-B14F-4D97-AF65-F5344CB8AC3E}">
        <p14:creationId xmlns:p14="http://schemas.microsoft.com/office/powerpoint/2010/main" val="33835718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n-US" dirty="0"/>
              <a:t>Outline of the Presentation</a:t>
            </a:r>
          </a:p>
        </p:txBody>
      </p:sp>
      <p:sp>
        <p:nvSpPr>
          <p:cNvPr id="3" name="Θέση περιεχομένου 2"/>
          <p:cNvSpPr>
            <a:spLocks noGrp="1"/>
          </p:cNvSpPr>
          <p:nvPr>
            <p:ph idx="1"/>
          </p:nvPr>
        </p:nvSpPr>
        <p:spPr/>
        <p:txBody>
          <a:bodyPr>
            <a:normAutofit lnSpcReduction="10000"/>
          </a:bodyPr>
          <a:lstStyle/>
          <a:p>
            <a:pPr>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 Introduction</a:t>
            </a:r>
          </a:p>
          <a:p>
            <a:pPr>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 PDs on EMs</a:t>
            </a:r>
          </a:p>
          <a:p>
            <a:pPr>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 PD Models</a:t>
            </a:r>
          </a:p>
          <a:p>
            <a:pPr lvl="1">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Capacitive Model</a:t>
            </a:r>
          </a:p>
          <a:p>
            <a:pPr lvl="1">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Capacitive-Resistance Models</a:t>
            </a:r>
          </a:p>
          <a:p>
            <a:pPr>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 Simulations – Results</a:t>
            </a:r>
          </a:p>
          <a:p>
            <a:pPr>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 Discussion</a:t>
            </a:r>
          </a:p>
          <a:p>
            <a:pPr>
              <a:buFont typeface="Arial" panose="020B0604020202020204" pitchFamily="34" charset="0"/>
              <a:buChar char="•"/>
            </a:pPr>
            <a:r>
              <a:rPr lang="en-US" sz="2800">
                <a:latin typeface="Times New Roman" panose="02020603050405020304" pitchFamily="18" charset="0"/>
                <a:cs typeface="Times New Roman" panose="02020603050405020304" pitchFamily="18" charset="0"/>
              </a:rPr>
              <a:t> Conclusions</a:t>
            </a:r>
            <a:endParaRPr lang="en-US" sz="2800" dirty="0">
              <a:latin typeface="Times New Roman" panose="02020603050405020304" pitchFamily="18" charset="0"/>
              <a:cs typeface="Times New Roman" panose="02020603050405020304" pitchFamily="18" charset="0"/>
            </a:endParaRPr>
          </a:p>
        </p:txBody>
      </p:sp>
      <p:sp>
        <p:nvSpPr>
          <p:cNvPr id="5" name="Θέση αριθμού διαφάνειας 4"/>
          <p:cNvSpPr>
            <a:spLocks noGrp="1"/>
          </p:cNvSpPr>
          <p:nvPr>
            <p:ph type="sldNum" sz="quarter" idx="12"/>
          </p:nvPr>
        </p:nvSpPr>
        <p:spPr/>
        <p:txBody>
          <a:bodyPr/>
          <a:lstStyle/>
          <a:p>
            <a:fld id="{6067DC7F-5E8F-42F2-A15E-E1BABD871228}" type="slidenum">
              <a:rPr lang="en-US" smtClean="0"/>
              <a:t>2</a:t>
            </a:fld>
            <a:endParaRPr lang="en-US"/>
          </a:p>
        </p:txBody>
      </p:sp>
    </p:spTree>
    <p:extLst>
      <p:ext uri="{BB962C8B-B14F-4D97-AF65-F5344CB8AC3E}">
        <p14:creationId xmlns:p14="http://schemas.microsoft.com/office/powerpoint/2010/main" val="6274677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n-US" dirty="0"/>
              <a:t>Questions</a:t>
            </a:r>
            <a:endParaRPr lang="el-GR" dirty="0"/>
          </a:p>
        </p:txBody>
      </p:sp>
      <p:pic>
        <p:nvPicPr>
          <p:cNvPr id="286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347167" y="1849726"/>
            <a:ext cx="4042631" cy="40309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Θέση αριθμού διαφάνειας 3"/>
          <p:cNvSpPr>
            <a:spLocks noGrp="1"/>
          </p:cNvSpPr>
          <p:nvPr>
            <p:ph type="sldNum" sz="quarter" idx="12"/>
          </p:nvPr>
        </p:nvSpPr>
        <p:spPr/>
        <p:txBody>
          <a:bodyPr/>
          <a:lstStyle/>
          <a:p>
            <a:fld id="{6067DC7F-5E8F-42F2-A15E-E1BABD871228}" type="slidenum">
              <a:rPr lang="en-US" smtClean="0"/>
              <a:t>20</a:t>
            </a:fld>
            <a:endParaRPr lang="en-US"/>
          </a:p>
        </p:txBody>
      </p:sp>
      <p:sp>
        <p:nvSpPr>
          <p:cNvPr id="5" name="Θέση περιεχομένου 2">
            <a:extLst>
              <a:ext uri="{FF2B5EF4-FFF2-40B4-BE49-F238E27FC236}">
                <a16:creationId xmlns:a16="http://schemas.microsoft.com/office/drawing/2014/main" id="{C500892A-49BC-0EBA-9434-AFD3147162A6}"/>
              </a:ext>
            </a:extLst>
          </p:cNvPr>
          <p:cNvSpPr txBox="1">
            <a:spLocks/>
          </p:cNvSpPr>
          <p:nvPr/>
        </p:nvSpPr>
        <p:spPr>
          <a:xfrm>
            <a:off x="1097280" y="1845734"/>
            <a:ext cx="5902610" cy="402336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just"/>
            <a:endParaRPr lang="el-GR" sz="3600" dirty="0">
              <a:latin typeface="Times New Roman" panose="02020603050405020304" pitchFamily="18" charset="0"/>
              <a:cs typeface="Times New Roman" panose="02020603050405020304" pitchFamily="18" charset="0"/>
            </a:endParaRPr>
          </a:p>
          <a:p>
            <a:pPr algn="just"/>
            <a:r>
              <a:rPr lang="en-US" sz="3600" dirty="0">
                <a:latin typeface="Times New Roman" panose="02020603050405020304" pitchFamily="18" charset="0"/>
                <a:cs typeface="Times New Roman" panose="02020603050405020304" pitchFamily="18" charset="0"/>
              </a:rPr>
              <a:t>For questions, please contact </a:t>
            </a:r>
            <a:r>
              <a:rPr lang="en-US" sz="3600" dirty="0">
                <a:latin typeface="Times New Roman" panose="02020603050405020304" pitchFamily="18" charset="0"/>
                <a:cs typeface="Times New Roman" panose="02020603050405020304" pitchFamily="18" charset="0"/>
                <a:hlinkClick r:id="rId3"/>
              </a:rPr>
              <a:t>dvergina@ee.duth.gr</a:t>
            </a:r>
            <a:r>
              <a:rPr lang="en-US" sz="3600" dirty="0">
                <a:latin typeface="Times New Roman" panose="02020603050405020304" pitchFamily="18" charset="0"/>
                <a:cs typeface="Times New Roman" panose="02020603050405020304" pitchFamily="18" charset="0"/>
              </a:rPr>
              <a:t> and we will answer your questions as soon as possible.</a:t>
            </a:r>
            <a:endParaRPr lang="el-GR"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339433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p:txBody>
          <a:bodyPr>
            <a:normAutofit/>
          </a:bodyPr>
          <a:lstStyle/>
          <a:p>
            <a:pPr algn="ctr"/>
            <a:endParaRPr lang="el-GR" sz="4400" i="1" dirty="0">
              <a:latin typeface="Times New Roman" panose="02020603050405020304" pitchFamily="18" charset="0"/>
              <a:cs typeface="Times New Roman" panose="02020603050405020304" pitchFamily="18" charset="0"/>
            </a:endParaRPr>
          </a:p>
          <a:p>
            <a:pPr algn="ctr"/>
            <a:r>
              <a:rPr lang="en-US" sz="4400" i="1" dirty="0">
                <a:latin typeface="Times New Roman" panose="02020603050405020304" pitchFamily="18" charset="0"/>
                <a:cs typeface="Times New Roman" panose="02020603050405020304" pitchFamily="18" charset="0"/>
              </a:rPr>
              <a:t>Thank you very much for your time and your attention!</a:t>
            </a:r>
            <a:endParaRPr lang="el-GR" sz="4400" i="1" dirty="0">
              <a:latin typeface="Times New Roman" panose="02020603050405020304" pitchFamily="18" charset="0"/>
              <a:cs typeface="Times New Roman" panose="02020603050405020304" pitchFamily="18" charset="0"/>
            </a:endParaRPr>
          </a:p>
        </p:txBody>
      </p:sp>
      <p:sp>
        <p:nvSpPr>
          <p:cNvPr id="4" name="Θέση αριθμού διαφάνειας 3"/>
          <p:cNvSpPr>
            <a:spLocks noGrp="1"/>
          </p:cNvSpPr>
          <p:nvPr>
            <p:ph type="sldNum" sz="quarter" idx="12"/>
          </p:nvPr>
        </p:nvSpPr>
        <p:spPr/>
        <p:txBody>
          <a:bodyPr/>
          <a:lstStyle/>
          <a:p>
            <a:fld id="{6067DC7F-5E8F-42F2-A15E-E1BABD871228}" type="slidenum">
              <a:rPr lang="en-US" smtClean="0"/>
              <a:t>21</a:t>
            </a:fld>
            <a:endParaRPr lang="en-US"/>
          </a:p>
        </p:txBody>
      </p:sp>
    </p:spTree>
    <p:extLst>
      <p:ext uri="{BB962C8B-B14F-4D97-AF65-F5344CB8AC3E}">
        <p14:creationId xmlns:p14="http://schemas.microsoft.com/office/powerpoint/2010/main" val="37693027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n-US" dirty="0"/>
              <a:t>Introduction (1/2)</a:t>
            </a:r>
          </a:p>
        </p:txBody>
      </p:sp>
      <p:sp>
        <p:nvSpPr>
          <p:cNvPr id="3" name="Θέση περιεχομένου 2"/>
          <p:cNvSpPr>
            <a:spLocks noGrp="1"/>
          </p:cNvSpPr>
          <p:nvPr>
            <p:ph idx="1"/>
          </p:nvPr>
        </p:nvSpPr>
        <p:spPr/>
        <p:txBody>
          <a:bodyPr>
            <a:normAutofit/>
          </a:bodyPr>
          <a:lstStyle/>
          <a:p>
            <a:pPr algn="just">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 Electrical Machines (EMs) and especially Synchronous Generators (SGs) play a vital role in energy production and in Industry. </a:t>
            </a:r>
          </a:p>
          <a:p>
            <a:pPr algn="just">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 Reliable, proper operation and maximum performance with the minimum maintenance are the qualities that should characterize an EM used in industry.</a:t>
            </a:r>
          </a:p>
          <a:p>
            <a:pPr algn="just">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 The component that plays the most significant role on the aforementioned characteristics is SG’s insulation system, which, most of the times, consists of a combination of Epoxy Resin (ER) and mica.</a:t>
            </a:r>
          </a:p>
        </p:txBody>
      </p:sp>
      <p:sp>
        <p:nvSpPr>
          <p:cNvPr id="5" name="Θέση αριθμού διαφάνειας 4"/>
          <p:cNvSpPr>
            <a:spLocks noGrp="1"/>
          </p:cNvSpPr>
          <p:nvPr>
            <p:ph type="sldNum" sz="quarter" idx="12"/>
          </p:nvPr>
        </p:nvSpPr>
        <p:spPr/>
        <p:txBody>
          <a:bodyPr/>
          <a:lstStyle/>
          <a:p>
            <a:fld id="{6067DC7F-5E8F-42F2-A15E-E1BABD871228}" type="slidenum">
              <a:rPr lang="en-US" smtClean="0"/>
              <a:t>3</a:t>
            </a:fld>
            <a:endParaRPr lang="en-US"/>
          </a:p>
        </p:txBody>
      </p:sp>
    </p:spTree>
    <p:extLst>
      <p:ext uri="{BB962C8B-B14F-4D97-AF65-F5344CB8AC3E}">
        <p14:creationId xmlns:p14="http://schemas.microsoft.com/office/powerpoint/2010/main" val="23169456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n-US" dirty="0"/>
              <a:t>Introduction (2/2)</a:t>
            </a:r>
          </a:p>
        </p:txBody>
      </p:sp>
      <p:sp>
        <p:nvSpPr>
          <p:cNvPr id="3" name="Θέση περιεχομένου 2"/>
          <p:cNvSpPr>
            <a:spLocks noGrp="1"/>
          </p:cNvSpPr>
          <p:nvPr>
            <p:ph idx="1"/>
          </p:nvPr>
        </p:nvSpPr>
        <p:spPr/>
        <p:txBody>
          <a:bodyPr>
            <a:normAutofit lnSpcReduction="10000"/>
          </a:bodyPr>
          <a:lstStyle/>
          <a:p>
            <a:pPr>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 ER is characterized by:</a:t>
            </a:r>
          </a:p>
          <a:p>
            <a:pPr lvl="1">
              <a:buFont typeface="Arial" panose="020B0604020202020204" pitchFamily="34" charset="0"/>
              <a:buChar char="•"/>
            </a:pPr>
            <a:r>
              <a:rPr lang="en-US" sz="2600" dirty="0">
                <a:latin typeface="Times New Roman" panose="02020603050405020304" pitchFamily="18" charset="0"/>
                <a:cs typeface="Times New Roman" panose="02020603050405020304" pitchFamily="18" charset="0"/>
              </a:rPr>
              <a:t>high mechanical strength and chemical resistance</a:t>
            </a:r>
          </a:p>
          <a:p>
            <a:pPr lvl="1">
              <a:buFont typeface="Arial" panose="020B0604020202020204" pitchFamily="34" charset="0"/>
              <a:buChar char="•"/>
            </a:pPr>
            <a:r>
              <a:rPr lang="en-US" sz="2600" dirty="0">
                <a:latin typeface="Times New Roman" panose="02020603050405020304" pitchFamily="18" charset="0"/>
                <a:cs typeface="Times New Roman" panose="02020603050405020304" pitchFamily="18" charset="0"/>
              </a:rPr>
              <a:t>good physical and electrical properties </a:t>
            </a:r>
          </a:p>
          <a:p>
            <a:pPr lvl="1">
              <a:buFont typeface="Arial" panose="020B0604020202020204" pitchFamily="34" charset="0"/>
              <a:buChar char="•"/>
            </a:pPr>
            <a:r>
              <a:rPr lang="en-US" sz="2600" dirty="0">
                <a:latin typeface="Times New Roman" panose="02020603050405020304" pitchFamily="18" charset="0"/>
                <a:cs typeface="Times New Roman" panose="02020603050405020304" pitchFamily="18" charset="0"/>
              </a:rPr>
              <a:t>resistance to moisture and radiation. </a:t>
            </a:r>
          </a:p>
          <a:p>
            <a:pPr>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 Mica has: </a:t>
            </a:r>
          </a:p>
          <a:p>
            <a:pPr lvl="1">
              <a:buFont typeface="Arial" panose="020B0604020202020204" pitchFamily="34" charset="0"/>
              <a:buChar char="•"/>
            </a:pPr>
            <a:r>
              <a:rPr lang="en-US" sz="2600" dirty="0">
                <a:latin typeface="Times New Roman" panose="02020603050405020304" pitchFamily="18" charset="0"/>
                <a:cs typeface="Times New Roman" panose="02020603050405020304" pitchFamily="18" charset="0"/>
              </a:rPr>
              <a:t>low dielectric losses, </a:t>
            </a:r>
          </a:p>
          <a:p>
            <a:pPr lvl="1">
              <a:buFont typeface="Arial" panose="020B0604020202020204" pitchFamily="34" charset="0"/>
              <a:buChar char="•"/>
            </a:pPr>
            <a:r>
              <a:rPr lang="en-US" sz="2600" dirty="0">
                <a:latin typeface="Times New Roman" panose="02020603050405020304" pitchFamily="18" charset="0"/>
                <a:cs typeface="Times New Roman" panose="02020603050405020304" pitchFamily="18" charset="0"/>
              </a:rPr>
              <a:t>good mechanical resistance, dielectric constant and thermal conductivity. </a:t>
            </a:r>
          </a:p>
          <a:p>
            <a:pPr>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 The combination of these two insulation materials creates very good insulation properties for SGs.</a:t>
            </a:r>
          </a:p>
        </p:txBody>
      </p:sp>
      <p:sp>
        <p:nvSpPr>
          <p:cNvPr id="5" name="Θέση αριθμού διαφάνειας 4"/>
          <p:cNvSpPr>
            <a:spLocks noGrp="1"/>
          </p:cNvSpPr>
          <p:nvPr>
            <p:ph type="sldNum" sz="quarter" idx="12"/>
          </p:nvPr>
        </p:nvSpPr>
        <p:spPr/>
        <p:txBody>
          <a:bodyPr/>
          <a:lstStyle/>
          <a:p>
            <a:fld id="{6067DC7F-5E8F-42F2-A15E-E1BABD871228}" type="slidenum">
              <a:rPr lang="en-US" smtClean="0"/>
              <a:t>4</a:t>
            </a:fld>
            <a:endParaRPr lang="en-US"/>
          </a:p>
        </p:txBody>
      </p:sp>
    </p:spTree>
    <p:extLst>
      <p:ext uri="{BB962C8B-B14F-4D97-AF65-F5344CB8AC3E}">
        <p14:creationId xmlns:p14="http://schemas.microsoft.com/office/powerpoint/2010/main" val="33023630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n-US" dirty="0"/>
              <a:t>Partial Discharges on Electrical Machines</a:t>
            </a:r>
            <a:br>
              <a:rPr lang="en-US" dirty="0"/>
            </a:br>
            <a:r>
              <a:rPr lang="en-US" dirty="0"/>
              <a:t>(1/2)</a:t>
            </a:r>
          </a:p>
        </p:txBody>
      </p:sp>
      <p:sp>
        <p:nvSpPr>
          <p:cNvPr id="3" name="Θέση περιεχομένου 2"/>
          <p:cNvSpPr>
            <a:spLocks noGrp="1"/>
          </p:cNvSpPr>
          <p:nvPr>
            <p:ph idx="1"/>
          </p:nvPr>
        </p:nvSpPr>
        <p:spPr/>
        <p:txBody>
          <a:bodyPr>
            <a:normAutofit fontScale="92500" lnSpcReduction="10000"/>
          </a:bodyPr>
          <a:lstStyle/>
          <a:p>
            <a:pPr algn="just">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 Partial Discharges (PDs) are electrical discharges, which partially bridge the insulation between conductors and they are both a symptom and a mechanism of insulation aging.</a:t>
            </a:r>
          </a:p>
          <a:p>
            <a:pPr algn="just">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 PDs are one of the most dangerous factors for contamination and degradation of the EMs’ insulation system.</a:t>
            </a:r>
          </a:p>
          <a:p>
            <a:pPr algn="just">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 PDs are both a symptom of insulation degradation and a way to investigate what is the condition of the EMs’ insulation system.</a:t>
            </a:r>
          </a:p>
          <a:p>
            <a:pPr algn="just">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 PD measurement (offline on online) on EMs (IEC 60034-27) uses coupling capacitors at the EM terminals and monitors the high frequency currents that flow through these capacitors. </a:t>
            </a:r>
          </a:p>
        </p:txBody>
      </p:sp>
      <p:sp>
        <p:nvSpPr>
          <p:cNvPr id="5" name="Θέση αριθμού διαφάνειας 4"/>
          <p:cNvSpPr>
            <a:spLocks noGrp="1"/>
          </p:cNvSpPr>
          <p:nvPr>
            <p:ph type="sldNum" sz="quarter" idx="12"/>
          </p:nvPr>
        </p:nvSpPr>
        <p:spPr/>
        <p:txBody>
          <a:bodyPr/>
          <a:lstStyle/>
          <a:p>
            <a:fld id="{6067DC7F-5E8F-42F2-A15E-E1BABD871228}" type="slidenum">
              <a:rPr lang="en-US" smtClean="0"/>
              <a:t>5</a:t>
            </a:fld>
            <a:endParaRPr lang="en-US"/>
          </a:p>
        </p:txBody>
      </p:sp>
    </p:spTree>
    <p:extLst>
      <p:ext uri="{BB962C8B-B14F-4D97-AF65-F5344CB8AC3E}">
        <p14:creationId xmlns:p14="http://schemas.microsoft.com/office/powerpoint/2010/main" val="6110123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n-US" dirty="0"/>
              <a:t>Partial Discharges on Electrical Machines</a:t>
            </a:r>
            <a:br>
              <a:rPr lang="en-US" dirty="0"/>
            </a:br>
            <a:r>
              <a:rPr lang="en-US" dirty="0"/>
              <a:t>(2/2)</a:t>
            </a:r>
          </a:p>
        </p:txBody>
      </p:sp>
      <p:sp>
        <p:nvSpPr>
          <p:cNvPr id="3" name="Θέση περιεχομένου 2"/>
          <p:cNvSpPr>
            <a:spLocks noGrp="1"/>
          </p:cNvSpPr>
          <p:nvPr>
            <p:ph idx="1"/>
          </p:nvPr>
        </p:nvSpPr>
        <p:spPr>
          <a:xfrm>
            <a:off x="1097280" y="1845734"/>
            <a:ext cx="10058400" cy="1583266"/>
          </a:xfrm>
        </p:spPr>
        <p:txBody>
          <a:bodyPr>
            <a:normAutofit/>
          </a:bodyPr>
          <a:lstStyle/>
          <a:p>
            <a:pPr algn="just">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 Following figures were taken by a borescope inside a real SG’s stator and traces of PDs, serious damage and general insulation degradation are evident.</a:t>
            </a:r>
          </a:p>
        </p:txBody>
      </p:sp>
      <p:sp>
        <p:nvSpPr>
          <p:cNvPr id="5" name="Θέση αριθμού διαφάνειας 4"/>
          <p:cNvSpPr>
            <a:spLocks noGrp="1"/>
          </p:cNvSpPr>
          <p:nvPr>
            <p:ph type="sldNum" sz="quarter" idx="12"/>
          </p:nvPr>
        </p:nvSpPr>
        <p:spPr/>
        <p:txBody>
          <a:bodyPr/>
          <a:lstStyle/>
          <a:p>
            <a:fld id="{6067DC7F-5E8F-42F2-A15E-E1BABD871228}" type="slidenum">
              <a:rPr lang="en-US" smtClean="0"/>
              <a:t>6</a:t>
            </a:fld>
            <a:endParaRPr lang="en-US"/>
          </a:p>
        </p:txBody>
      </p:sp>
      <p:pic>
        <p:nvPicPr>
          <p:cNvPr id="8" name="Εικόνα 7">
            <a:extLst>
              <a:ext uri="{FF2B5EF4-FFF2-40B4-BE49-F238E27FC236}">
                <a16:creationId xmlns:a16="http://schemas.microsoft.com/office/drawing/2014/main" id="{E97F1345-C615-FEF0-F756-C6699ABD2EE0}"/>
              </a:ext>
            </a:extLst>
          </p:cNvPr>
          <p:cNvPicPr>
            <a:picLocks noChangeAspect="1"/>
          </p:cNvPicPr>
          <p:nvPr/>
        </p:nvPicPr>
        <p:blipFill>
          <a:blip r:embed="rId2"/>
          <a:stretch>
            <a:fillRect/>
          </a:stretch>
        </p:blipFill>
        <p:spPr>
          <a:xfrm>
            <a:off x="1097280" y="3251553"/>
            <a:ext cx="4401471" cy="2448461"/>
          </a:xfrm>
          <a:prstGeom prst="rect">
            <a:avLst/>
          </a:prstGeom>
        </p:spPr>
      </p:pic>
      <p:pic>
        <p:nvPicPr>
          <p:cNvPr id="10" name="Εικόνα 9">
            <a:extLst>
              <a:ext uri="{FF2B5EF4-FFF2-40B4-BE49-F238E27FC236}">
                <a16:creationId xmlns:a16="http://schemas.microsoft.com/office/drawing/2014/main" id="{9C36FDCB-D9DB-B9C2-D06F-4748807BFA51}"/>
              </a:ext>
            </a:extLst>
          </p:cNvPr>
          <p:cNvPicPr>
            <a:picLocks noChangeAspect="1"/>
          </p:cNvPicPr>
          <p:nvPr/>
        </p:nvPicPr>
        <p:blipFill>
          <a:blip r:embed="rId3"/>
          <a:stretch>
            <a:fillRect/>
          </a:stretch>
        </p:blipFill>
        <p:spPr>
          <a:xfrm>
            <a:off x="7025139" y="3251553"/>
            <a:ext cx="4244124" cy="2448461"/>
          </a:xfrm>
          <a:prstGeom prst="rect">
            <a:avLst/>
          </a:prstGeom>
        </p:spPr>
      </p:pic>
      <p:sp>
        <p:nvSpPr>
          <p:cNvPr id="11" name="Θέση περιεχομένου 2">
            <a:extLst>
              <a:ext uri="{FF2B5EF4-FFF2-40B4-BE49-F238E27FC236}">
                <a16:creationId xmlns:a16="http://schemas.microsoft.com/office/drawing/2014/main" id="{6A96D0B6-1A9F-631E-69CF-CE0E548A94BE}"/>
              </a:ext>
            </a:extLst>
          </p:cNvPr>
          <p:cNvSpPr txBox="1">
            <a:spLocks/>
          </p:cNvSpPr>
          <p:nvPr/>
        </p:nvSpPr>
        <p:spPr>
          <a:xfrm>
            <a:off x="1097280" y="5779764"/>
            <a:ext cx="10058400" cy="365125"/>
          </a:xfrm>
          <a:prstGeom prst="rect">
            <a:avLst/>
          </a:prstGeom>
        </p:spPr>
        <p:txBody>
          <a:bodyPr vert="horz" lIns="0" tIns="45720" rIns="0" bIns="45720" rtlCol="0">
            <a:normAutofit fontScale="850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just">
              <a:buNone/>
            </a:pPr>
            <a:r>
              <a:rPr lang="en-US" sz="2800" dirty="0">
                <a:latin typeface="Times New Roman" panose="02020603050405020304" pitchFamily="18" charset="0"/>
                <a:cs typeface="Times New Roman" panose="02020603050405020304" pitchFamily="18" charset="0"/>
              </a:rPr>
              <a:t>Visual Inspection 2009			      Visual Inspection 2010</a:t>
            </a:r>
          </a:p>
        </p:txBody>
      </p:sp>
    </p:spTree>
    <p:extLst>
      <p:ext uri="{BB962C8B-B14F-4D97-AF65-F5344CB8AC3E}">
        <p14:creationId xmlns:p14="http://schemas.microsoft.com/office/powerpoint/2010/main" val="35856495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n-US" dirty="0"/>
              <a:t>Simulation of PD Models</a:t>
            </a:r>
          </a:p>
        </p:txBody>
      </p:sp>
      <p:sp>
        <p:nvSpPr>
          <p:cNvPr id="3" name="Θέση περιεχομένου 2"/>
          <p:cNvSpPr>
            <a:spLocks noGrp="1"/>
          </p:cNvSpPr>
          <p:nvPr>
            <p:ph idx="1"/>
          </p:nvPr>
        </p:nvSpPr>
        <p:spPr>
          <a:xfrm>
            <a:off x="1097280" y="1845733"/>
            <a:ext cx="7431865" cy="4318584"/>
          </a:xfrm>
        </p:spPr>
        <p:txBody>
          <a:bodyPr anchor="ctr">
            <a:normAutofit lnSpcReduction="10000"/>
          </a:bodyPr>
          <a:lstStyle/>
          <a:p>
            <a:pPr>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 Simulations were made with:</a:t>
            </a:r>
          </a:p>
          <a:p>
            <a:pPr lvl="1">
              <a:buFont typeface="Arial" panose="020B0604020202020204" pitchFamily="34" charset="0"/>
              <a:buChar char="•"/>
            </a:pPr>
            <a:r>
              <a:rPr lang="en-US" sz="3000" dirty="0">
                <a:latin typeface="Times New Roman" panose="02020603050405020304" pitchFamily="18" charset="0"/>
                <a:cs typeface="Times New Roman" panose="02020603050405020304" pitchFamily="18" charset="0"/>
              </a:rPr>
              <a:t>The test object of the figure</a:t>
            </a:r>
          </a:p>
          <a:p>
            <a:pPr lvl="1" algn="just">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Three different applied voltages (5 kV, 10 kV and 15 kV) </a:t>
            </a:r>
          </a:p>
          <a:p>
            <a:pPr lvl="1" algn="just">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Double radius and double height of the cylindrical void. </a:t>
            </a:r>
          </a:p>
          <a:p>
            <a:pPr lvl="1" algn="just">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Three different insulation materials:</a:t>
            </a:r>
          </a:p>
          <a:p>
            <a:pPr lvl="2" algn="jus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Epoxy Resin (Relative Permittivity = 3.6)</a:t>
            </a:r>
          </a:p>
          <a:p>
            <a:pPr lvl="2" algn="jus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Mica (Relative Permittivity = 5)</a:t>
            </a:r>
          </a:p>
          <a:p>
            <a:pPr lvl="2" algn="jus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Combination of these two insulation materials (Relative Permittivity is calculated by the following formula)</a:t>
            </a:r>
          </a:p>
        </p:txBody>
      </p:sp>
      <p:sp>
        <p:nvSpPr>
          <p:cNvPr id="5" name="Θέση αριθμού διαφάνειας 4"/>
          <p:cNvSpPr>
            <a:spLocks noGrp="1"/>
          </p:cNvSpPr>
          <p:nvPr>
            <p:ph type="sldNum" sz="quarter" idx="12"/>
          </p:nvPr>
        </p:nvSpPr>
        <p:spPr/>
        <p:txBody>
          <a:bodyPr/>
          <a:lstStyle/>
          <a:p>
            <a:fld id="{6067DC7F-5E8F-42F2-A15E-E1BABD871228}" type="slidenum">
              <a:rPr lang="en-US" smtClean="0"/>
              <a:t>7</a:t>
            </a:fld>
            <a:endParaRPr lang="en-US"/>
          </a:p>
        </p:txBody>
      </p:sp>
      <p:pic>
        <p:nvPicPr>
          <p:cNvPr id="6" name="image141.jpg">
            <a:extLst>
              <a:ext uri="{FF2B5EF4-FFF2-40B4-BE49-F238E27FC236}">
                <a16:creationId xmlns:a16="http://schemas.microsoft.com/office/drawing/2014/main" id="{7A51D429-5121-F7BF-4348-5AC805A907DF}"/>
              </a:ext>
            </a:extLst>
          </p:cNvPr>
          <p:cNvPicPr/>
          <p:nvPr/>
        </p:nvPicPr>
        <p:blipFill>
          <a:blip r:embed="rId2"/>
          <a:srcRect t="28851" r="995" b="27731"/>
          <a:stretch>
            <a:fillRect/>
          </a:stretch>
        </p:blipFill>
        <p:spPr>
          <a:xfrm>
            <a:off x="8529145" y="2112580"/>
            <a:ext cx="3662855" cy="3008061"/>
          </a:xfrm>
          <a:prstGeom prst="rect">
            <a:avLst/>
          </a:prstGeom>
          <a:ln/>
        </p:spPr>
      </p:pic>
    </p:spTree>
    <p:extLst>
      <p:ext uri="{BB962C8B-B14F-4D97-AF65-F5344CB8AC3E}">
        <p14:creationId xmlns:p14="http://schemas.microsoft.com/office/powerpoint/2010/main" val="22502122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n-US" dirty="0"/>
              <a:t>Combination of ER-Mica</a:t>
            </a:r>
          </a:p>
        </p:txBody>
      </p:sp>
      <p:sp>
        <p:nvSpPr>
          <p:cNvPr id="3" name="Θέση περιεχομένου 2"/>
          <p:cNvSpPr>
            <a:spLocks noGrp="1"/>
          </p:cNvSpPr>
          <p:nvPr>
            <p:ph idx="1"/>
          </p:nvPr>
        </p:nvSpPr>
        <p:spPr>
          <a:xfrm>
            <a:off x="1097280" y="2865486"/>
            <a:ext cx="10058400" cy="3003608"/>
          </a:xfrm>
        </p:spPr>
        <p:txBody>
          <a:bodyPr>
            <a:normAutofit lnSpcReduction="10000"/>
          </a:bodyPr>
          <a:lstStyle/>
          <a:p>
            <a:pPr marL="0" indent="0" algn="just">
              <a:buNone/>
            </a:pPr>
            <a:r>
              <a:rPr lang="en-US" sz="2800" dirty="0">
                <a:latin typeface="Times New Roman" panose="02020603050405020304" pitchFamily="18" charset="0"/>
                <a:cs typeface="Times New Roman" panose="02020603050405020304" pitchFamily="18" charset="0"/>
              </a:rPr>
              <a:t>where 𝑒𝑟1is the relative permittivity of mica, 𝑒𝑟2 is the relative permittivity of 28 ER, 𝑠1 is the width of mica and 𝑠2 is the width of ER. </a:t>
            </a:r>
          </a:p>
          <a:p>
            <a:pPr marL="0" indent="0" algn="just">
              <a:buNone/>
            </a:pPr>
            <a:r>
              <a:rPr lang="en-US" sz="2800" dirty="0">
                <a:latin typeface="Times New Roman" panose="02020603050405020304" pitchFamily="18" charset="0"/>
                <a:cs typeface="Times New Roman" panose="02020603050405020304" pitchFamily="18" charset="0"/>
              </a:rPr>
              <a:t>ER and mica were supposed to cover the same volume of the test object. </a:t>
            </a:r>
          </a:p>
          <a:p>
            <a:pPr marL="0" indent="0" algn="just">
              <a:buNone/>
            </a:pPr>
            <a:r>
              <a:rPr lang="en-US" sz="2800" dirty="0">
                <a:latin typeface="Times New Roman" panose="02020603050405020304" pitchFamily="18" charset="0"/>
                <a:cs typeface="Times New Roman" panose="02020603050405020304" pitchFamily="18" charset="0"/>
              </a:rPr>
              <a:t>The relative permittivity of the combination of these two insulation materials was calculated 𝑒𝑟3=4.12.</a:t>
            </a:r>
          </a:p>
        </p:txBody>
      </p:sp>
      <p:sp>
        <p:nvSpPr>
          <p:cNvPr id="5" name="Θέση αριθμού διαφάνειας 4"/>
          <p:cNvSpPr>
            <a:spLocks noGrp="1"/>
          </p:cNvSpPr>
          <p:nvPr>
            <p:ph type="sldNum" sz="quarter" idx="12"/>
          </p:nvPr>
        </p:nvSpPr>
        <p:spPr/>
        <p:txBody>
          <a:bodyPr/>
          <a:lstStyle/>
          <a:p>
            <a:fld id="{6067DC7F-5E8F-42F2-A15E-E1BABD871228}" type="slidenum">
              <a:rPr lang="en-US" smtClean="0"/>
              <a:t>8</a:t>
            </a:fld>
            <a:endParaRPr lang="en-US"/>
          </a:p>
        </p:txBody>
      </p:sp>
      <p:pic>
        <p:nvPicPr>
          <p:cNvPr id="6" name="Εικόνα 5">
            <a:extLst>
              <a:ext uri="{FF2B5EF4-FFF2-40B4-BE49-F238E27FC236}">
                <a16:creationId xmlns:a16="http://schemas.microsoft.com/office/drawing/2014/main" id="{131970D2-715B-4FAB-99AD-CC40CEA88E66}"/>
              </a:ext>
            </a:extLst>
          </p:cNvPr>
          <p:cNvPicPr>
            <a:picLocks noChangeAspect="1"/>
          </p:cNvPicPr>
          <p:nvPr/>
        </p:nvPicPr>
        <p:blipFill>
          <a:blip r:embed="rId2"/>
          <a:stretch>
            <a:fillRect/>
          </a:stretch>
        </p:blipFill>
        <p:spPr>
          <a:xfrm>
            <a:off x="4136739" y="1845734"/>
            <a:ext cx="2863149" cy="1019752"/>
          </a:xfrm>
          <a:prstGeom prst="rect">
            <a:avLst/>
          </a:prstGeom>
        </p:spPr>
      </p:pic>
    </p:spTree>
    <p:extLst>
      <p:ext uri="{BB962C8B-B14F-4D97-AF65-F5344CB8AC3E}">
        <p14:creationId xmlns:p14="http://schemas.microsoft.com/office/powerpoint/2010/main" val="20660950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n-US" dirty="0"/>
              <a:t>Capacitive Model (1/4)</a:t>
            </a:r>
          </a:p>
        </p:txBody>
      </p:sp>
      <p:sp>
        <p:nvSpPr>
          <p:cNvPr id="3" name="Θέση περιεχομένου 2"/>
          <p:cNvSpPr>
            <a:spLocks noGrp="1"/>
          </p:cNvSpPr>
          <p:nvPr>
            <p:ph idx="1"/>
          </p:nvPr>
        </p:nvSpPr>
        <p:spPr>
          <a:xfrm>
            <a:off x="1097280" y="1845734"/>
            <a:ext cx="4562541" cy="4023360"/>
          </a:xfrm>
        </p:spPr>
        <p:txBody>
          <a:bodyPr>
            <a:normAutofit/>
          </a:bodyPr>
          <a:lstStyle/>
          <a:p>
            <a:pPr algn="l">
              <a:buFont typeface="Arial" panose="020B0604020202020204" pitchFamily="34" charset="0"/>
              <a:buChar char="•"/>
            </a:pPr>
            <a:r>
              <a:rPr lang="en-US" sz="1800" b="0" i="0" u="none" strike="noStrike" baseline="0" dirty="0">
                <a:solidFill>
                  <a:srgbClr val="000000"/>
                </a:solidFill>
                <a:latin typeface="Times New Roman" panose="02020603050405020304" pitchFamily="18" charset="0"/>
                <a:cs typeface="Times New Roman" panose="02020603050405020304" pitchFamily="18" charset="0"/>
              </a:rPr>
              <a:t> AC High Voltage (HV) Source, </a:t>
            </a:r>
          </a:p>
          <a:p>
            <a:pPr algn="l">
              <a:buFont typeface="Arial" panose="020B0604020202020204" pitchFamily="34" charset="0"/>
              <a:buChar char="•"/>
            </a:pPr>
            <a:r>
              <a:rPr lang="en-US" sz="1800" b="0" i="0" u="none" strike="noStrike" baseline="0" dirty="0">
                <a:solidFill>
                  <a:srgbClr val="000000"/>
                </a:solidFill>
                <a:latin typeface="Times New Roman" panose="02020603050405020304" pitchFamily="18" charset="0"/>
                <a:cs typeface="Times New Roman" panose="02020603050405020304" pitchFamily="18" charset="0"/>
              </a:rPr>
              <a:t> Resistor (𝑅1), which acts as a HV filter in order to reduce the noise of the source, </a:t>
            </a:r>
          </a:p>
          <a:p>
            <a:pPr algn="l">
              <a:buFont typeface="Arial" panose="020B0604020202020204" pitchFamily="34" charset="0"/>
              <a:buChar char="•"/>
            </a:pPr>
            <a:r>
              <a:rPr lang="en-US" sz="1800" b="0" i="0" u="none" strike="noStrike" baseline="0" dirty="0">
                <a:solidFill>
                  <a:srgbClr val="000000"/>
                </a:solidFill>
                <a:latin typeface="Times New Roman" panose="02020603050405020304" pitchFamily="18" charset="0"/>
                <a:cs typeface="Times New Roman" panose="02020603050405020304" pitchFamily="18" charset="0"/>
              </a:rPr>
              <a:t> HV Measuring Capacitor (𝐶𝑚=1000 𝑝𝐹) and Coupling Capacitor (𝐶𝑘=8 1000 𝜇𝐹), which are used in order to capture the displacement current created during PD, </a:t>
            </a:r>
          </a:p>
          <a:p>
            <a:pPr algn="l">
              <a:buFont typeface="Arial" panose="020B0604020202020204" pitchFamily="34" charset="0"/>
              <a:buChar char="•"/>
            </a:pPr>
            <a:r>
              <a:rPr lang="en-US" sz="1800" b="0" i="0" u="none" strike="noStrike" baseline="0" dirty="0">
                <a:solidFill>
                  <a:srgbClr val="000000"/>
                </a:solidFill>
                <a:latin typeface="Times New Roman" panose="02020603050405020304" pitchFamily="18" charset="0"/>
                <a:cs typeface="Times New Roman" panose="02020603050405020304" pitchFamily="18" charset="0"/>
              </a:rPr>
              <a:t> Measuring Impedance (MI) RLC (𝑅𝑚=50 𝛺,𝐶𝑚=0.45 𝜇𝐹 𝑎𝑛𝑑 𝐿𝑚=0.60 𝑚𝐻) in order to collect PD signals and</a:t>
            </a:r>
          </a:p>
          <a:p>
            <a:pPr algn="l">
              <a:buFont typeface="Arial" panose="020B0604020202020204" pitchFamily="34" charset="0"/>
              <a:buChar char="•"/>
            </a:pPr>
            <a:r>
              <a:rPr lang="en-US" sz="1800" b="0" i="0" u="none" strike="noStrike" baseline="0" dirty="0">
                <a:solidFill>
                  <a:srgbClr val="000000"/>
                </a:solidFill>
                <a:latin typeface="Times New Roman" panose="02020603050405020304" pitchFamily="18" charset="0"/>
                <a:cs typeface="Times New Roman" panose="02020603050405020304" pitchFamily="18" charset="0"/>
              </a:rPr>
              <a:t> Three Capacitors (𝐶𝑎, 𝐶𝑏, 𝐶𝑐), whose values depend on the insulation material</a:t>
            </a:r>
          </a:p>
        </p:txBody>
      </p:sp>
      <p:sp>
        <p:nvSpPr>
          <p:cNvPr id="5" name="Θέση αριθμού διαφάνειας 4"/>
          <p:cNvSpPr>
            <a:spLocks noGrp="1"/>
          </p:cNvSpPr>
          <p:nvPr>
            <p:ph type="sldNum" sz="quarter" idx="12"/>
          </p:nvPr>
        </p:nvSpPr>
        <p:spPr/>
        <p:txBody>
          <a:bodyPr/>
          <a:lstStyle/>
          <a:p>
            <a:fld id="{6067DC7F-5E8F-42F2-A15E-E1BABD871228}" type="slidenum">
              <a:rPr lang="en-US" smtClean="0"/>
              <a:t>9</a:t>
            </a:fld>
            <a:endParaRPr lang="en-US"/>
          </a:p>
        </p:txBody>
      </p:sp>
      <p:pic>
        <p:nvPicPr>
          <p:cNvPr id="6" name="Εικόνα 5">
            <a:extLst>
              <a:ext uri="{FF2B5EF4-FFF2-40B4-BE49-F238E27FC236}">
                <a16:creationId xmlns:a16="http://schemas.microsoft.com/office/drawing/2014/main" id="{F322746E-C056-A508-7808-30073309651F}"/>
              </a:ext>
            </a:extLst>
          </p:cNvPr>
          <p:cNvPicPr>
            <a:picLocks noChangeAspect="1"/>
          </p:cNvPicPr>
          <p:nvPr/>
        </p:nvPicPr>
        <p:blipFill>
          <a:blip r:embed="rId2"/>
          <a:stretch>
            <a:fillRect/>
          </a:stretch>
        </p:blipFill>
        <p:spPr>
          <a:xfrm>
            <a:off x="6393117" y="1851945"/>
            <a:ext cx="4790941" cy="4265076"/>
          </a:xfrm>
          <a:prstGeom prst="rect">
            <a:avLst/>
          </a:prstGeom>
        </p:spPr>
      </p:pic>
    </p:spTree>
    <p:extLst>
      <p:ext uri="{BB962C8B-B14F-4D97-AF65-F5344CB8AC3E}">
        <p14:creationId xmlns:p14="http://schemas.microsoft.com/office/powerpoint/2010/main" val="20834077"/>
      </p:ext>
    </p:extLst>
  </p:cSld>
  <p:clrMapOvr>
    <a:masterClrMapping/>
  </p:clrMapOvr>
</p:sld>
</file>

<file path=ppt/theme/theme1.xml><?xml version="1.0" encoding="utf-8"?>
<a:theme xmlns:a="http://schemas.openxmlformats.org/drawingml/2006/main" name="Ανασκόπηση">
  <a:themeElements>
    <a:clrScheme name="Ανασκόπηση">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Ανασκόπηση">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Ανασκόπηση">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1953</TotalTime>
  <Words>1494</Words>
  <Application>Microsoft Office PowerPoint</Application>
  <PresentationFormat>Ευρεία οθόνη</PresentationFormat>
  <Paragraphs>123</Paragraphs>
  <Slides>21</Slides>
  <Notes>1</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21</vt:i4>
      </vt:variant>
    </vt:vector>
  </HeadingPairs>
  <TitlesOfParts>
    <vt:vector size="26" baseType="lpstr">
      <vt:lpstr>Arial</vt:lpstr>
      <vt:lpstr>Calibri</vt:lpstr>
      <vt:lpstr>Calibri Light</vt:lpstr>
      <vt:lpstr>Times New Roman</vt:lpstr>
      <vt:lpstr>Ανασκόπηση</vt:lpstr>
      <vt:lpstr>       A Critical View on the Partial Discharge Models for Various Electrical Machines’ Insulation Materials </vt:lpstr>
      <vt:lpstr>Outline of the Presentation</vt:lpstr>
      <vt:lpstr>Introduction (1/2)</vt:lpstr>
      <vt:lpstr>Introduction (2/2)</vt:lpstr>
      <vt:lpstr>Partial Discharges on Electrical Machines (1/2)</vt:lpstr>
      <vt:lpstr>Partial Discharges on Electrical Machines (2/2)</vt:lpstr>
      <vt:lpstr>Simulation of PD Models</vt:lpstr>
      <vt:lpstr>Combination of ER-Mica</vt:lpstr>
      <vt:lpstr>Capacitive Model (1/4)</vt:lpstr>
      <vt:lpstr>Capacitive Model (2/4)</vt:lpstr>
      <vt:lpstr>Capacitive Model (3/4)</vt:lpstr>
      <vt:lpstr>Capacitive Model (4/4)</vt:lpstr>
      <vt:lpstr>Capacitive-Resistance Model (1/4)</vt:lpstr>
      <vt:lpstr>Capacitive-Resistance Model (2/4)</vt:lpstr>
      <vt:lpstr>Capacitive-Resistance Model (3/4)</vt:lpstr>
      <vt:lpstr>Capacitive-Resistance Model (4/4)</vt:lpstr>
      <vt:lpstr>Discussion (1/2)</vt:lpstr>
      <vt:lpstr>Discussion (2/2)</vt:lpstr>
      <vt:lpstr>Conclusions</vt:lpstr>
      <vt:lpstr>Questions</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ΔΙΕΡΕΥΝΗΣΗ ΤΗΣ ΕΝΤΑΞΗΣ ΤΩΝ ΥΠΟΔΟΜΩΝ ΦΟΡΤΙΣΗΣ ΗΛΕΚΤΡΙΚΩΝ ΟΧΗΜΑΤΩΝ ΣΕ ΜΙΚΡΟΔΙΚΤΥΑ ΚΑΙ ΑΝΑΠΤΥΞΗ ΑΛΓΟΡΙΘΜΩΝ ΜΕΤΑΤΡΟΠΗΣ ΤΩΝ ΜΙΚΡΟΔΙΚΤΥΩΝ ΣΕ ΑΝΤΑΛΛΑΚΤΗΡΙΑ ΕΝΕΡΓΕΙΑΣ</dc:title>
  <dc:creator>Thanos</dc:creator>
  <cp:lastModifiedBy>Dimosthenis Verginadis</cp:lastModifiedBy>
  <cp:revision>107</cp:revision>
  <dcterms:created xsi:type="dcterms:W3CDTF">2019-11-06T07:48:33Z</dcterms:created>
  <dcterms:modified xsi:type="dcterms:W3CDTF">2022-08-09T08:49:55Z</dcterms:modified>
</cp:coreProperties>
</file>