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20"/>
  </p:notesMasterIdLst>
  <p:handoutMasterIdLst>
    <p:handoutMasterId r:id="rId21"/>
  </p:handoutMasterIdLst>
  <p:sldIdLst>
    <p:sldId id="317" r:id="rId2"/>
    <p:sldId id="318" r:id="rId3"/>
    <p:sldId id="319" r:id="rId4"/>
    <p:sldId id="320" r:id="rId5"/>
    <p:sldId id="324" r:id="rId6"/>
    <p:sldId id="321" r:id="rId7"/>
    <p:sldId id="323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</p:sldIdLst>
  <p:sldSz cx="9144000" cy="6858000" type="screen4x3"/>
  <p:notesSz cx="6797675" cy="9874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C2F"/>
    <a:srgbClr val="B4B4B4"/>
    <a:srgbClr val="C8C8C8"/>
    <a:srgbClr val="6F6F6F"/>
    <a:srgbClr val="661326"/>
    <a:srgbClr val="AAAAAA"/>
    <a:srgbClr val="A0A0A0"/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34164F-E71B-476F-A8E3-EEC5A9FE944C}" v="35" dt="2022-09-12T20:00:37.4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4" autoAdjust="0"/>
    <p:restoredTop sz="98662" autoAdjust="0"/>
  </p:normalViewPr>
  <p:slideViewPr>
    <p:cSldViewPr snapToObjects="1">
      <p:cViewPr varScale="1">
        <p:scale>
          <a:sx n="159" d="100"/>
          <a:sy n="159" d="100"/>
        </p:scale>
        <p:origin x="76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19962946079573"/>
          <c:y val="4.9135443333289314E-2"/>
          <c:w val="0.80196702114752771"/>
          <c:h val="0.63628408847234719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TTN/TTI in %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10</c:v>
                </c:pt>
                <c:pt idx="3">
                  <c:v>100</c:v>
                </c:pt>
                <c:pt idx="4">
                  <c:v>120</c:v>
                </c:pt>
                <c:pt idx="5">
                  <c:v>150</c:v>
                </c:pt>
                <c:pt idx="6">
                  <c:v>160</c:v>
                </c:pt>
                <c:pt idx="7">
                  <c:v>200</c:v>
                </c:pt>
              </c:numCache>
            </c:num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100</c:v>
                </c:pt>
                <c:pt idx="1">
                  <c:v>39.880000000000003</c:v>
                </c:pt>
                <c:pt idx="2">
                  <c:v>10.91</c:v>
                </c:pt>
                <c:pt idx="3">
                  <c:v>2.78</c:v>
                </c:pt>
                <c:pt idx="4">
                  <c:v>1.79</c:v>
                </c:pt>
                <c:pt idx="5">
                  <c:v>1.59</c:v>
                </c:pt>
                <c:pt idx="6">
                  <c:v>1.19</c:v>
                </c:pt>
                <c:pt idx="7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B8-294A-8282-7A6E007D2EC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TPN in %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10</c:v>
                </c:pt>
                <c:pt idx="3">
                  <c:v>100</c:v>
                </c:pt>
                <c:pt idx="4">
                  <c:v>120</c:v>
                </c:pt>
                <c:pt idx="5">
                  <c:v>150</c:v>
                </c:pt>
                <c:pt idx="6">
                  <c:v>160</c:v>
                </c:pt>
                <c:pt idx="7">
                  <c:v>200</c:v>
                </c:pt>
              </c:numCache>
            </c:numRef>
          </c:cat>
          <c:val>
            <c:numRef>
              <c:f>Tabelle1!$C$2:$C$9</c:f>
              <c:numCache>
                <c:formatCode>General</c:formatCode>
                <c:ptCount val="8"/>
                <c:pt idx="0">
                  <c:v>100</c:v>
                </c:pt>
                <c:pt idx="1">
                  <c:v>74.680000000000007</c:v>
                </c:pt>
                <c:pt idx="2">
                  <c:v>44.16</c:v>
                </c:pt>
                <c:pt idx="3">
                  <c:v>27.92</c:v>
                </c:pt>
                <c:pt idx="4">
                  <c:v>19.48</c:v>
                </c:pt>
                <c:pt idx="5">
                  <c:v>6.49</c:v>
                </c:pt>
                <c:pt idx="6">
                  <c:v>5.19</c:v>
                </c:pt>
                <c:pt idx="7">
                  <c:v>1.95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B8-294A-8282-7A6E007D2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2877184"/>
        <c:axId val="255934399"/>
      </c:lineChart>
      <c:catAx>
        <c:axId val="1922877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min.</a:t>
                </a:r>
                <a:r>
                  <a:rPr lang="de-DE" baseline="0" dirty="0"/>
                  <a:t> </a:t>
                </a:r>
                <a:r>
                  <a:rPr lang="de-DE" baseline="0" dirty="0" err="1"/>
                  <a:t>speed</a:t>
                </a:r>
                <a:r>
                  <a:rPr lang="de-DE" baseline="0" dirty="0"/>
                  <a:t> (km/h)</a:t>
                </a:r>
                <a:endParaRPr lang="de-DE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55934399"/>
        <c:crossesAt val="0"/>
        <c:auto val="1"/>
        <c:lblAlgn val="ctr"/>
        <c:lblOffset val="100"/>
        <c:noMultiLvlLbl val="0"/>
      </c:catAx>
      <c:valAx>
        <c:axId val="25593439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%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measuring</a:t>
                </a:r>
                <a:r>
                  <a:rPr lang="de-DE" dirty="0"/>
                  <a:t> </a:t>
                </a:r>
                <a:r>
                  <a:rPr lang="de-DE" dirty="0" err="1"/>
                  <a:t>points</a:t>
                </a:r>
                <a:endParaRPr lang="de-DE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22877184"/>
        <c:crossesAt val="1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19962946079573"/>
          <c:y val="4.9135443333289314E-2"/>
          <c:w val="0.80196702114752771"/>
          <c:h val="0.63628408847234719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TTN/TTI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10</c:v>
                </c:pt>
                <c:pt idx="3">
                  <c:v>100</c:v>
                </c:pt>
                <c:pt idx="4">
                  <c:v>120</c:v>
                </c:pt>
                <c:pt idx="5">
                  <c:v>150</c:v>
                </c:pt>
                <c:pt idx="6">
                  <c:v>160</c:v>
                </c:pt>
                <c:pt idx="7">
                  <c:v>200</c:v>
                </c:pt>
              </c:numCache>
            </c:num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509</c:v>
                </c:pt>
                <c:pt idx="1">
                  <c:v>201</c:v>
                </c:pt>
                <c:pt idx="2">
                  <c:v>55</c:v>
                </c:pt>
                <c:pt idx="3">
                  <c:v>14</c:v>
                </c:pt>
                <c:pt idx="4">
                  <c:v>9</c:v>
                </c:pt>
                <c:pt idx="5">
                  <c:v>8</c:v>
                </c:pt>
                <c:pt idx="6">
                  <c:v>6</c:v>
                </c:pt>
                <c:pt idx="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F5-C445-A6F8-360163978D9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TPN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10</c:v>
                </c:pt>
                <c:pt idx="3">
                  <c:v>100</c:v>
                </c:pt>
                <c:pt idx="4">
                  <c:v>120</c:v>
                </c:pt>
                <c:pt idx="5">
                  <c:v>150</c:v>
                </c:pt>
                <c:pt idx="6">
                  <c:v>160</c:v>
                </c:pt>
                <c:pt idx="7">
                  <c:v>200</c:v>
                </c:pt>
              </c:numCache>
            </c:numRef>
          </c:cat>
          <c:val>
            <c:numRef>
              <c:f>Tabelle1!$C$2:$C$9</c:f>
              <c:numCache>
                <c:formatCode>General</c:formatCode>
                <c:ptCount val="8"/>
                <c:pt idx="0">
                  <c:v>154</c:v>
                </c:pt>
                <c:pt idx="1">
                  <c:v>115</c:v>
                </c:pt>
                <c:pt idx="2">
                  <c:v>68</c:v>
                </c:pt>
                <c:pt idx="3">
                  <c:v>43</c:v>
                </c:pt>
                <c:pt idx="4">
                  <c:v>30</c:v>
                </c:pt>
                <c:pt idx="5">
                  <c:v>10</c:v>
                </c:pt>
                <c:pt idx="6">
                  <c:v>8</c:v>
                </c:pt>
                <c:pt idx="7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F5-C445-A6F8-360163978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2877184"/>
        <c:axId val="255934399"/>
      </c:lineChart>
      <c:catAx>
        <c:axId val="1922877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min.</a:t>
                </a:r>
                <a:r>
                  <a:rPr lang="de-DE" baseline="0" dirty="0"/>
                  <a:t> </a:t>
                </a:r>
                <a:r>
                  <a:rPr lang="de-DE" baseline="0" dirty="0" err="1"/>
                  <a:t>speed</a:t>
                </a:r>
                <a:r>
                  <a:rPr lang="de-DE" baseline="0" dirty="0"/>
                  <a:t> (km/h)</a:t>
                </a:r>
                <a:endParaRPr lang="de-DE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55934399"/>
        <c:crossesAt val="0"/>
        <c:auto val="1"/>
        <c:lblAlgn val="ctr"/>
        <c:lblOffset val="100"/>
        <c:noMultiLvlLbl val="0"/>
      </c:catAx>
      <c:valAx>
        <c:axId val="255934399"/>
        <c:scaling>
          <c:orientation val="minMax"/>
          <c:max val="51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total </a:t>
                </a:r>
                <a:r>
                  <a:rPr lang="de-DE" dirty="0" err="1"/>
                  <a:t>measuring</a:t>
                </a:r>
                <a:r>
                  <a:rPr lang="de-DE" dirty="0"/>
                  <a:t> </a:t>
                </a:r>
                <a:r>
                  <a:rPr lang="de-DE" dirty="0" err="1"/>
                  <a:t>points</a:t>
                </a:r>
                <a:endParaRPr lang="de-DE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22877184"/>
        <c:crossesAt val="1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defTabSz="911866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algn="r" defTabSz="911866">
              <a:defRPr sz="1200">
                <a:cs typeface="+mn-cs"/>
              </a:defRPr>
            </a:lvl1pPr>
          </a:lstStyle>
          <a:p>
            <a:pPr>
              <a:defRPr/>
            </a:pPr>
            <a:fld id="{F9712E18-6431-4389-95FF-F169BD5823D8}" type="datetime4">
              <a:rPr lang="en-GB"/>
              <a:pPr>
                <a:defRPr/>
              </a:pPr>
              <a:t>12 September 2022</a:t>
            </a:fld>
            <a:endParaRPr lang="de-D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defTabSz="911866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r" defTabSz="911866">
              <a:defRPr sz="1200">
                <a:cs typeface="+mn-cs"/>
              </a:defRPr>
            </a:lvl1pPr>
          </a:lstStyle>
          <a:p>
            <a:pPr>
              <a:defRPr/>
            </a:pPr>
            <a:fld id="{42961BFA-AB69-4659-BE1C-612F1CF5D35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32660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defTabSz="911866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algn="r" defTabSz="911866">
              <a:defRPr sz="1200">
                <a:cs typeface="+mn-cs"/>
              </a:defRPr>
            </a:lvl1pPr>
          </a:lstStyle>
          <a:p>
            <a:pPr>
              <a:defRPr/>
            </a:pPr>
            <a:fld id="{901D880D-EECF-49AD-A1BC-F20635DE719D}" type="datetime4">
              <a:rPr lang="en-GB"/>
              <a:pPr>
                <a:defRPr/>
              </a:pPr>
              <a:t>12 September 2022</a:t>
            </a:fld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38712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defTabSz="911866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r" defTabSz="911866">
              <a:defRPr sz="1200">
                <a:cs typeface="+mn-cs"/>
              </a:defRPr>
            </a:lvl1pPr>
          </a:lstStyle>
          <a:p>
            <a:pPr>
              <a:defRPr/>
            </a:pPr>
            <a:fld id="{2669C6AA-25A5-4210-A599-D2A47E060C9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25096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8688" y="739775"/>
            <a:ext cx="4938712" cy="3703638"/>
          </a:xfrm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32FD2F-F9BA-4B8C-82F9-B515AAE23EFE}" type="slidenum">
              <a:rPr lang="de-DE" altLang="de-DE" smtClean="0"/>
              <a:pPr eaLnBrk="1" hangingPunct="1">
                <a:spcBef>
                  <a:spcPct val="0"/>
                </a:spcBef>
              </a:pPr>
              <a:t>1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platzhalter 45"/>
          <p:cNvSpPr>
            <a:spLocks noGrp="1"/>
          </p:cNvSpPr>
          <p:nvPr>
            <p:ph type="body" sz="quarter" idx="25"/>
          </p:nvPr>
        </p:nvSpPr>
        <p:spPr>
          <a:xfrm>
            <a:off x="792165" y="1980000"/>
            <a:ext cx="7920037" cy="1809040"/>
          </a:xfrm>
          <a:prstGeom prst="rect">
            <a:avLst/>
          </a:prstGeom>
        </p:spPr>
        <p:txBody>
          <a:bodyPr tIns="7200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600" b="1" i="0" baseline="0">
                <a:solidFill>
                  <a:schemeClr val="tx2"/>
                </a:solidFill>
              </a:defRPr>
            </a:lvl1pPr>
            <a:lvl2pPr marL="0" indent="0">
              <a:buNone/>
              <a:defRPr sz="2000" baseline="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8" name="Textplatzhalter 45"/>
          <p:cNvSpPr>
            <a:spLocks noGrp="1"/>
          </p:cNvSpPr>
          <p:nvPr>
            <p:ph type="body" sz="quarter" idx="26"/>
          </p:nvPr>
        </p:nvSpPr>
        <p:spPr>
          <a:xfrm>
            <a:off x="792166" y="4005064"/>
            <a:ext cx="7920037" cy="1935806"/>
          </a:xfrm>
          <a:prstGeom prst="rect">
            <a:avLst/>
          </a:prstGeom>
        </p:spPr>
        <p:txBody>
          <a:bodyPr tIns="72000">
            <a:noAutofit/>
          </a:bodyPr>
          <a:lstStyle>
            <a:lvl1pPr marL="0" marR="0" indent="0" algn="l" defTabSz="914377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6F6F6F"/>
              </a:buClr>
              <a:buSzTx/>
              <a:buFont typeface="Arial" charset="0"/>
              <a:buNone/>
              <a:tabLst/>
              <a:defRPr sz="2000" b="0" i="0" baseline="0">
                <a:solidFill>
                  <a:schemeClr val="tx1"/>
                </a:solidFill>
              </a:defRPr>
            </a:lvl1pPr>
            <a:lvl2pPr marL="0" indent="0">
              <a:buNone/>
              <a:defRPr sz="2000" baseline="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6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11.01-11.15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Foliennummernplatzhalt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844AE-7EBB-47EB-AAF3-AA0651BE491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ECSA-9</a:t>
            </a:r>
          </a:p>
        </p:txBody>
      </p:sp>
    </p:spTree>
    <p:extLst>
      <p:ext uri="{BB962C8B-B14F-4D97-AF65-F5344CB8AC3E}">
        <p14:creationId xmlns:p14="http://schemas.microsoft.com/office/powerpoint/2010/main" val="170491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7"/>
          <p:cNvSpPr txBox="1">
            <a:spLocks noChangeArrowheads="1"/>
          </p:cNvSpPr>
          <p:nvPr/>
        </p:nvSpPr>
        <p:spPr bwMode="auto">
          <a:xfrm>
            <a:off x="1654175" y="1052513"/>
            <a:ext cx="10153650" cy="38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0" name="Textplatzhalter 49"/>
          <p:cNvSpPr>
            <a:spLocks noGrp="1"/>
          </p:cNvSpPr>
          <p:nvPr>
            <p:ph type="body" sz="quarter" idx="17"/>
          </p:nvPr>
        </p:nvSpPr>
        <p:spPr>
          <a:xfrm>
            <a:off x="792166" y="1980000"/>
            <a:ext cx="7919837" cy="3960812"/>
          </a:xfrm>
        </p:spPr>
        <p:txBody>
          <a:bodyPr/>
          <a:lstStyle>
            <a:lvl1pPr>
              <a:spcAft>
                <a:spcPts val="900"/>
              </a:spcAft>
              <a:defRPr baseline="0"/>
            </a:lvl1pPr>
            <a:lvl2pPr>
              <a:spcBef>
                <a:spcPts val="0"/>
              </a:spcBef>
              <a:spcAft>
                <a:spcPts val="900"/>
              </a:spcAft>
              <a:defRPr/>
            </a:lvl2pPr>
            <a:lvl3pPr>
              <a:spcBef>
                <a:spcPts val="0"/>
              </a:spcBef>
              <a:spcAft>
                <a:spcPts val="900"/>
              </a:spcAft>
              <a:defRPr/>
            </a:lvl3pPr>
            <a:lvl4pPr>
              <a:spcBef>
                <a:spcPts val="0"/>
              </a:spcBef>
              <a:spcAft>
                <a:spcPts val="900"/>
              </a:spcAft>
              <a:defRPr/>
            </a:lvl4pPr>
            <a:lvl5pPr>
              <a:spcBef>
                <a:spcPts val="0"/>
              </a:spcBef>
              <a:spcAft>
                <a:spcPts val="900"/>
              </a:spcAft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30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11.01-11.15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6" name="Fußzeilenplatzhalter 3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ECSA-9</a:t>
            </a:r>
          </a:p>
        </p:txBody>
      </p:sp>
      <p:sp>
        <p:nvSpPr>
          <p:cNvPr id="7" name="Foliennummernplatzhalter 3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2BA06-3030-4F79-B9A9-7A42CCF5B0C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3330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7"/>
          <p:cNvSpPr txBox="1">
            <a:spLocks noChangeArrowheads="1"/>
          </p:cNvSpPr>
          <p:nvPr/>
        </p:nvSpPr>
        <p:spPr bwMode="auto">
          <a:xfrm>
            <a:off x="1654175" y="1052513"/>
            <a:ext cx="10153650" cy="38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0" name="Textplatzhalter 49"/>
          <p:cNvSpPr>
            <a:spLocks noGrp="1"/>
          </p:cNvSpPr>
          <p:nvPr>
            <p:ph type="body" sz="quarter" idx="17"/>
          </p:nvPr>
        </p:nvSpPr>
        <p:spPr>
          <a:xfrm>
            <a:off x="792166" y="1980000"/>
            <a:ext cx="7919837" cy="3960812"/>
          </a:xfrm>
        </p:spPr>
        <p:txBody>
          <a:bodyPr/>
          <a:lstStyle>
            <a:lvl1pPr>
              <a:spcAft>
                <a:spcPts val="900"/>
              </a:spcAft>
              <a:defRPr baseline="0"/>
            </a:lvl1pPr>
            <a:lvl2pPr>
              <a:spcBef>
                <a:spcPts val="0"/>
              </a:spcBef>
              <a:spcAft>
                <a:spcPts val="900"/>
              </a:spcAft>
              <a:defRPr/>
            </a:lvl2pPr>
            <a:lvl3pPr>
              <a:spcBef>
                <a:spcPts val="0"/>
              </a:spcBef>
              <a:spcAft>
                <a:spcPts val="900"/>
              </a:spcAft>
              <a:defRPr/>
            </a:lvl3pPr>
            <a:lvl4pPr>
              <a:spcBef>
                <a:spcPts val="0"/>
              </a:spcBef>
              <a:spcAft>
                <a:spcPts val="900"/>
              </a:spcAft>
              <a:defRPr/>
            </a:lvl4pPr>
            <a:lvl5pPr>
              <a:spcBef>
                <a:spcPts val="0"/>
              </a:spcBef>
              <a:spcAft>
                <a:spcPts val="900"/>
              </a:spcAft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30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11.01-11.15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6" name="Fußzeilenplatzhalter 3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ECSA-9</a:t>
            </a:r>
          </a:p>
        </p:txBody>
      </p:sp>
      <p:sp>
        <p:nvSpPr>
          <p:cNvPr id="7" name="Foliennummernplatzhalter 3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2BA06-3030-4F79-B9A9-7A42CCF5B0C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4528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platzhalter 45"/>
          <p:cNvSpPr>
            <a:spLocks noGrp="1"/>
          </p:cNvSpPr>
          <p:nvPr>
            <p:ph type="body" sz="quarter" idx="25"/>
          </p:nvPr>
        </p:nvSpPr>
        <p:spPr>
          <a:xfrm>
            <a:off x="792165" y="1980000"/>
            <a:ext cx="7920037" cy="1809040"/>
          </a:xfrm>
          <a:prstGeom prst="rect">
            <a:avLst/>
          </a:prstGeom>
        </p:spPr>
        <p:txBody>
          <a:bodyPr tIns="7200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600" b="1" i="0" baseline="0">
                <a:solidFill>
                  <a:schemeClr val="tx2"/>
                </a:solidFill>
              </a:defRPr>
            </a:lvl1pPr>
            <a:lvl2pPr marL="0" indent="0">
              <a:buNone/>
              <a:defRPr sz="2000" baseline="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8" name="Textplatzhalter 45"/>
          <p:cNvSpPr>
            <a:spLocks noGrp="1"/>
          </p:cNvSpPr>
          <p:nvPr>
            <p:ph type="body" sz="quarter" idx="26"/>
          </p:nvPr>
        </p:nvSpPr>
        <p:spPr>
          <a:xfrm>
            <a:off x="792166" y="4005064"/>
            <a:ext cx="7920037" cy="1935806"/>
          </a:xfrm>
          <a:prstGeom prst="rect">
            <a:avLst/>
          </a:prstGeom>
        </p:spPr>
        <p:txBody>
          <a:bodyPr tIns="72000">
            <a:noAutofit/>
          </a:bodyPr>
          <a:lstStyle>
            <a:lvl1pPr marL="0" marR="0" indent="0" algn="l" defTabSz="914377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6F6F6F"/>
              </a:buClr>
              <a:buSzTx/>
              <a:buFont typeface="Arial" charset="0"/>
              <a:buNone/>
              <a:tabLst/>
              <a:defRPr sz="2000" b="0" i="0" baseline="0">
                <a:solidFill>
                  <a:schemeClr val="tx1"/>
                </a:solidFill>
              </a:defRPr>
            </a:lvl1pPr>
            <a:lvl2pPr marL="0" indent="0">
              <a:buNone/>
              <a:defRPr sz="2000" baseline="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6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11.01-11.15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Foliennummernplatzhalt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844AE-7EBB-47EB-AAF3-AA0651BE491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ECSA-9</a:t>
            </a:r>
          </a:p>
        </p:txBody>
      </p:sp>
    </p:spTree>
    <p:extLst>
      <p:ext uri="{BB962C8B-B14F-4D97-AF65-F5344CB8AC3E}">
        <p14:creationId xmlns:p14="http://schemas.microsoft.com/office/powerpoint/2010/main" val="43261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2"/>
          <p:cNvSpPr>
            <a:spLocks noGrp="1"/>
          </p:cNvSpPr>
          <p:nvPr>
            <p:ph type="title"/>
          </p:nvPr>
        </p:nvSpPr>
        <p:spPr bwMode="auto">
          <a:xfrm>
            <a:off x="792163" y="395294"/>
            <a:ext cx="52197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92163" y="6300794"/>
            <a:ext cx="1619250" cy="358775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l">
              <a:defRPr sz="1200" baseline="0" smtClean="0">
                <a:solidFill>
                  <a:schemeClr val="bg2">
                    <a:lumMod val="60000"/>
                    <a:lumOff val="4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08A608BA-136B-405E-AA7E-6E744FA1B2F1}" type="datetime1">
              <a:rPr lang="de-DE"/>
              <a:pPr>
                <a:defRPr/>
              </a:pPr>
              <a:t>12.09.2022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7451728" y="6300794"/>
            <a:ext cx="1260475" cy="358775"/>
          </a:xfrm>
          <a:prstGeom prst="rect">
            <a:avLst/>
          </a:prstGeom>
        </p:spPr>
        <p:txBody>
          <a:bodyPr vert="horz" lIns="0" tIns="72000" rIns="0" bIns="0" rtlCol="0" anchor="t" anchorCtr="0"/>
          <a:lstStyle>
            <a:lvl1pPr algn="r">
              <a:defRPr sz="1200" baseline="0" smtClean="0">
                <a:solidFill>
                  <a:schemeClr val="bg2">
                    <a:lumMod val="60000"/>
                    <a:lumOff val="4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97CF29A-3858-414A-BC34-4DA7FAFD43C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3" y="296863"/>
            <a:ext cx="22129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411416" y="6300794"/>
            <a:ext cx="4319587" cy="358775"/>
          </a:xfrm>
          <a:prstGeom prst="rect">
            <a:avLst/>
          </a:prstGeom>
        </p:spPr>
        <p:txBody>
          <a:bodyPr vert="horz" lIns="0" tIns="72000" rIns="0" bIns="0" rtlCol="0" anchor="t" anchorCtr="0"/>
          <a:lstStyle>
            <a:lvl1pPr algn="ctr">
              <a:defRPr sz="1200" dirty="0">
                <a:solidFill>
                  <a:schemeClr val="bg2">
                    <a:lumMod val="60000"/>
                    <a:lumOff val="4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ECSA-9</a:t>
            </a:r>
          </a:p>
        </p:txBody>
      </p:sp>
      <p:sp>
        <p:nvSpPr>
          <p:cNvPr id="1031" name="Textplatzhalter 4"/>
          <p:cNvSpPr>
            <a:spLocks noGrp="1"/>
          </p:cNvSpPr>
          <p:nvPr>
            <p:ph type="body" idx="1"/>
          </p:nvPr>
        </p:nvSpPr>
        <p:spPr bwMode="auto">
          <a:xfrm>
            <a:off x="792166" y="1979613"/>
            <a:ext cx="792003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59" r:id="rId3"/>
    <p:sldLayoutId id="2147484057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D50C2F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50C2F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50C2F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50C2F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50C2F"/>
          </a:solidFill>
          <a:latin typeface="Arial" charset="0"/>
          <a:cs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50C2F"/>
          </a:solidFill>
          <a:latin typeface="Arial" charset="0"/>
          <a:cs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50C2F"/>
          </a:solidFill>
          <a:latin typeface="Arial" charset="0"/>
          <a:cs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50C2F"/>
          </a:solidFill>
          <a:latin typeface="Arial" charset="0"/>
          <a:cs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50C2F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10000"/>
        </a:lnSpc>
        <a:spcBef>
          <a:spcPct val="0"/>
        </a:spcBef>
        <a:spcAft>
          <a:spcPts val="900"/>
        </a:spcAft>
        <a:buClr>
          <a:srgbClr val="6F6F6F"/>
        </a:buClr>
        <a:buFont typeface="Arial" charset="0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4" indent="-179384" algn="l" rtl="0" eaLnBrk="1" fontAlgn="base" hangingPunct="1">
        <a:lnSpc>
          <a:spcPct val="110000"/>
        </a:lnSpc>
        <a:spcBef>
          <a:spcPct val="0"/>
        </a:spcBef>
        <a:spcAft>
          <a:spcPts val="900"/>
        </a:spcAft>
        <a:buClr>
          <a:srgbClr val="6F6F6F"/>
        </a:buClr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66" indent="-179384" algn="l" rtl="0" eaLnBrk="1" fontAlgn="base" hangingPunct="1">
        <a:lnSpc>
          <a:spcPct val="110000"/>
        </a:lnSpc>
        <a:spcBef>
          <a:spcPct val="0"/>
        </a:spcBef>
        <a:spcAft>
          <a:spcPts val="900"/>
        </a:spcAft>
        <a:buClr>
          <a:srgbClr val="6F6F6F"/>
        </a:buClr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9737" indent="-179384" algn="l" rtl="0" eaLnBrk="1" fontAlgn="base" hangingPunct="1">
        <a:lnSpc>
          <a:spcPct val="110000"/>
        </a:lnSpc>
        <a:spcBef>
          <a:spcPct val="0"/>
        </a:spcBef>
        <a:spcAft>
          <a:spcPts val="900"/>
        </a:spcAft>
        <a:buClr>
          <a:srgbClr val="6F6F6F"/>
        </a:buClr>
        <a:buFont typeface="Arial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9121" indent="-179384" algn="l" rtl="0" eaLnBrk="1" fontAlgn="base" hangingPunct="1">
        <a:lnSpc>
          <a:spcPct val="110000"/>
        </a:lnSpc>
        <a:spcBef>
          <a:spcPct val="0"/>
        </a:spcBef>
        <a:spcAft>
          <a:spcPts val="900"/>
        </a:spcAft>
        <a:buClr>
          <a:srgbClr val="6F6F6F"/>
        </a:buClr>
        <a:buFont typeface="Arial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655893"/>
            <a:ext cx="6985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6011869" y="5"/>
            <a:ext cx="3132137" cy="1268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06041-805D-B2B2-1B09-CF2EE2E3F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EA9581-8FC0-D2F3-13AE-D6BD737FF3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After </a:t>
            </a:r>
            <a:r>
              <a:rPr lang="de-DE" dirty="0" err="1"/>
              <a:t>validation</a:t>
            </a:r>
            <a:r>
              <a:rPr lang="de-DE" dirty="0"/>
              <a:t>:</a:t>
            </a:r>
          </a:p>
          <a:p>
            <a:pPr marL="701666" lvl="2" indent="-342900">
              <a:buFont typeface="Arial" panose="020B0604020202020204" pitchFamily="34" charset="0"/>
              <a:buChar char="•"/>
            </a:pPr>
            <a:r>
              <a:rPr lang="de-DE" dirty="0"/>
              <a:t>509 valid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in TTN/TTI</a:t>
            </a:r>
          </a:p>
          <a:p>
            <a:pPr marL="701666" lvl="2" indent="-342900">
              <a:buFont typeface="Arial" panose="020B0604020202020204" pitchFamily="34" charset="0"/>
              <a:buChar char="•"/>
            </a:pPr>
            <a:r>
              <a:rPr lang="de-DE" dirty="0"/>
              <a:t>154 valid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in TPN</a:t>
            </a:r>
          </a:p>
          <a:p>
            <a:pPr marL="701666" lvl="2" indent="-342900">
              <a:buFont typeface="Arial" panose="020B0604020202020204" pitchFamily="34" charset="0"/>
              <a:buChar char="•"/>
            </a:pP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displayed</a:t>
            </a:r>
            <a:r>
              <a:rPr lang="de-DE" dirty="0"/>
              <a:t> on a </a:t>
            </a:r>
            <a:r>
              <a:rPr lang="de-DE" dirty="0" err="1"/>
              <a:t>map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corresponding</a:t>
            </a:r>
            <a:r>
              <a:rPr lang="de-DE" dirty="0"/>
              <a:t> RSSI (</a:t>
            </a:r>
            <a:r>
              <a:rPr lang="de-DE" dirty="0" err="1"/>
              <a:t>see</a:t>
            </a:r>
            <a:r>
              <a:rPr lang="de-DE" dirty="0"/>
              <a:t> Fig. 3 a/b)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9A5124-E424-B4F6-981D-B9700F0B84E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11.01-11.15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DD89DA-736C-8C5C-E60D-91A104B8640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ECSA-9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8EB175-D4E8-2232-9E5F-4279B2212F2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7B72BA06-3030-4F79-B9A9-7A42CCF5B0C2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4395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706B2F-01E2-76D8-C575-1237183FF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99FFAA-B9F8-1EB9-9563-77C6B61BA03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11.01-11.15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2984B6-EEBA-0EA5-5E2A-BC9F890D748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ECSA-9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82FAC9-9744-3F85-4F49-77C2D3D9278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7B72BA06-3030-4F79-B9A9-7A42CCF5B0C2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4097" name="Picture 1" descr="page4image27316704">
            <a:extLst>
              <a:ext uri="{FF2B5EF4-FFF2-40B4-BE49-F238E27FC236}">
                <a16:creationId xmlns:a16="http://schemas.microsoft.com/office/drawing/2014/main" id="{6D69C4F4-B442-1C00-FAE0-56DA516DE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69" y="2435786"/>
            <a:ext cx="31877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9C96FC4-14CA-B616-2D2C-8922A9429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07" y="1844824"/>
            <a:ext cx="3079624" cy="356415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267C320-3966-634D-0B67-7290AA236A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587" y="1844824"/>
            <a:ext cx="3079623" cy="356415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D225008-F542-D812-6BF2-0E5A53D3CD7D}"/>
              </a:ext>
            </a:extLst>
          </p:cNvPr>
          <p:cNvSpPr txBox="1"/>
          <p:nvPr/>
        </p:nvSpPr>
        <p:spPr>
          <a:xfrm>
            <a:off x="1151091" y="5337354"/>
            <a:ext cx="2485322" cy="278332"/>
          </a:xfrm>
          <a:prstGeom prst="rect">
            <a:avLst/>
          </a:prstGeom>
        </p:spPr>
        <p:txBody>
          <a:bodyPr wrap="square" lIns="0" tIns="108000" rIns="0" bIns="0" rtlCol="0">
            <a:spAutoFit/>
          </a:bodyPr>
          <a:lstStyle/>
          <a:p>
            <a:pPr marL="0"/>
            <a:r>
              <a:rPr lang="de-DE" sz="1100" dirty="0"/>
              <a:t>Figure 3 (a): TTN/TTI Coverage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AB2C361-C8B5-19C2-7406-B2F9798442EC}"/>
              </a:ext>
            </a:extLst>
          </p:cNvPr>
          <p:cNvSpPr txBox="1"/>
          <p:nvPr/>
        </p:nvSpPr>
        <p:spPr>
          <a:xfrm>
            <a:off x="4887227" y="5337354"/>
            <a:ext cx="2404874" cy="278332"/>
          </a:xfrm>
          <a:prstGeom prst="rect">
            <a:avLst/>
          </a:prstGeom>
        </p:spPr>
        <p:txBody>
          <a:bodyPr wrap="square" lIns="0" tIns="108000" rIns="0" bIns="0" rtlCol="0">
            <a:spAutoFit/>
          </a:bodyPr>
          <a:lstStyle/>
          <a:p>
            <a:pPr marL="0"/>
            <a:r>
              <a:rPr lang="de-DE" sz="1100" dirty="0"/>
              <a:t>Figure 3 (b): TPN Coverage</a:t>
            </a:r>
          </a:p>
        </p:txBody>
      </p:sp>
      <p:pic>
        <p:nvPicPr>
          <p:cNvPr id="4099" name="Picture 3" descr="page42image27499216">
            <a:extLst>
              <a:ext uri="{FF2B5EF4-FFF2-40B4-BE49-F238E27FC236}">
                <a16:creationId xmlns:a16="http://schemas.microsoft.com/office/drawing/2014/main" id="{70910233-93CF-72A5-A478-06FDB4FB7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341" y="4600863"/>
            <a:ext cx="792163" cy="83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page42image27499216">
            <a:extLst>
              <a:ext uri="{FF2B5EF4-FFF2-40B4-BE49-F238E27FC236}">
                <a16:creationId xmlns:a16="http://schemas.microsoft.com/office/drawing/2014/main" id="{19CE9671-6502-D933-8B50-BB2F36B9A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13" y="4572556"/>
            <a:ext cx="792163" cy="83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049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3386F-7C61-63BE-58C2-75181E673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A1A8B4-801A-8942-6D52-A80A1E2D28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coverage</a:t>
            </a:r>
            <a:r>
              <a:rPr lang="de-DE" dirty="0"/>
              <a:t> in TPN in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regions</a:t>
            </a:r>
            <a:r>
              <a:rPr lang="de-DE" dirty="0"/>
              <a:t> (Figure 4 a/b)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8BA3C2-DCDA-9B25-C47D-CDEE0AD9D9B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11.01-11.15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3EC809-8206-CB62-6980-B8FD481ACD4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ECSA-9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1474A5-21EE-35EF-DA13-6A0C98511FE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7B72BA06-3030-4F79-B9A9-7A42CCF5B0C2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D47FC79-A4A3-9AFC-58F8-B42757EA65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53" y="2564904"/>
            <a:ext cx="2394148" cy="322594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B92A68F-4F6C-6426-85A5-15EE5D4E52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/>
          <a:stretch/>
        </p:blipFill>
        <p:spPr>
          <a:xfrm>
            <a:off x="4024261" y="2564904"/>
            <a:ext cx="2387948" cy="322594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C7AB065-8B73-811A-27FC-CDBCAA6F4B04}"/>
              </a:ext>
            </a:extLst>
          </p:cNvPr>
          <p:cNvSpPr txBox="1"/>
          <p:nvPr/>
        </p:nvSpPr>
        <p:spPr>
          <a:xfrm>
            <a:off x="1165553" y="5726664"/>
            <a:ext cx="2485322" cy="278332"/>
          </a:xfrm>
          <a:prstGeom prst="rect">
            <a:avLst/>
          </a:prstGeom>
        </p:spPr>
        <p:txBody>
          <a:bodyPr wrap="square" lIns="0" tIns="108000" rIns="0" bIns="0" rtlCol="0">
            <a:spAutoFit/>
          </a:bodyPr>
          <a:lstStyle/>
          <a:p>
            <a:pPr marL="0"/>
            <a:r>
              <a:rPr lang="de-DE" sz="1100" dirty="0"/>
              <a:t>Figure 4 (a): TTN/TTI Coverage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9EE1671-B0C9-AE39-67DC-C2143F98BBBA}"/>
              </a:ext>
            </a:extLst>
          </p:cNvPr>
          <p:cNvSpPr txBox="1"/>
          <p:nvPr/>
        </p:nvSpPr>
        <p:spPr>
          <a:xfrm>
            <a:off x="4024261" y="5731580"/>
            <a:ext cx="2485322" cy="278332"/>
          </a:xfrm>
          <a:prstGeom prst="rect">
            <a:avLst/>
          </a:prstGeom>
        </p:spPr>
        <p:txBody>
          <a:bodyPr wrap="square" lIns="0" tIns="108000" rIns="0" bIns="0" rtlCol="0">
            <a:spAutoFit/>
          </a:bodyPr>
          <a:lstStyle/>
          <a:p>
            <a:pPr marL="0"/>
            <a:r>
              <a:rPr lang="de-DE" sz="1100" dirty="0"/>
              <a:t>Figure 4 (b): TPN Coverage</a:t>
            </a:r>
          </a:p>
        </p:txBody>
      </p:sp>
      <p:pic>
        <p:nvPicPr>
          <p:cNvPr id="13" name="Picture 3" descr="page42image27499216">
            <a:extLst>
              <a:ext uri="{FF2B5EF4-FFF2-40B4-BE49-F238E27FC236}">
                <a16:creationId xmlns:a16="http://schemas.microsoft.com/office/drawing/2014/main" id="{2EB8F039-AEFB-6C14-C2D1-137BD8F3D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53" y="4975786"/>
            <a:ext cx="792163" cy="83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page42image27499216">
            <a:extLst>
              <a:ext uri="{FF2B5EF4-FFF2-40B4-BE49-F238E27FC236}">
                <a16:creationId xmlns:a16="http://schemas.microsoft.com/office/drawing/2014/main" id="{63ABB67E-6609-E73F-BA97-D6291AEC0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261" y="4975786"/>
            <a:ext cx="792163" cy="83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792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0E9DE-0F06-85C1-0FFC-227790B3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CD439B-C9CC-3176-1E9D-0A2BEAE117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2166" y="1916832"/>
            <a:ext cx="7919837" cy="40239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The </a:t>
            </a:r>
            <a:r>
              <a:rPr lang="de-DE" sz="1800" dirty="0" err="1"/>
              <a:t>drop</a:t>
            </a:r>
            <a:r>
              <a:rPr lang="de-DE" sz="1800" dirty="0"/>
              <a:t> in </a:t>
            </a:r>
            <a:r>
              <a:rPr lang="de-DE" sz="1800" dirty="0" err="1"/>
              <a:t>measurement</a:t>
            </a:r>
            <a:r>
              <a:rPr lang="de-DE" sz="1800" dirty="0"/>
              <a:t> </a:t>
            </a:r>
            <a:r>
              <a:rPr lang="de-DE" sz="1800" dirty="0" err="1"/>
              <a:t>points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speed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also </a:t>
            </a:r>
            <a:r>
              <a:rPr lang="de-DE" sz="1800" dirty="0" err="1"/>
              <a:t>greater</a:t>
            </a:r>
            <a:r>
              <a:rPr lang="de-DE" sz="1800" dirty="0"/>
              <a:t> in TTN/TTI (Figure 5 a/b)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5E6CC0-DAD4-931A-A29D-79A0568CE06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11.01-11.15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32A67E-DA2C-089E-C954-DB111C6A476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ECSA-9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31D874-CF42-E8F2-C0F3-AA8E4C67036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7B72BA06-3030-4F79-B9A9-7A42CCF5B0C2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ED1FBA17-F67F-D327-570C-DF779D0015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5074215"/>
              </p:ext>
            </p:extLst>
          </p:nvPr>
        </p:nvGraphicFramePr>
        <p:xfrm>
          <a:off x="1187624" y="2768806"/>
          <a:ext cx="3240359" cy="3180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8205F23F-BC62-D3C1-B66F-88C46E4640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8153110"/>
              </p:ext>
            </p:extLst>
          </p:nvPr>
        </p:nvGraphicFramePr>
        <p:xfrm>
          <a:off x="4949813" y="2768806"/>
          <a:ext cx="3240359" cy="3180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CC8DBB07-F8E8-6BEC-A078-37CBC587CDFB}"/>
              </a:ext>
            </a:extLst>
          </p:cNvPr>
          <p:cNvSpPr txBox="1"/>
          <p:nvPr/>
        </p:nvSpPr>
        <p:spPr>
          <a:xfrm>
            <a:off x="1165552" y="5877272"/>
            <a:ext cx="3240359" cy="447609"/>
          </a:xfrm>
          <a:prstGeom prst="rect">
            <a:avLst/>
          </a:prstGeom>
        </p:spPr>
        <p:txBody>
          <a:bodyPr wrap="square" lIns="0" tIns="108000" rIns="0" bIns="0" rtlCol="0">
            <a:spAutoFit/>
          </a:bodyPr>
          <a:lstStyle/>
          <a:p>
            <a:pPr marL="0"/>
            <a:r>
              <a:rPr lang="de-DE" sz="1100" dirty="0"/>
              <a:t>Figure 5 (a): TTN/TTI and TPN (in %) </a:t>
            </a:r>
            <a:r>
              <a:rPr lang="de-DE" sz="1100" dirty="0" err="1"/>
              <a:t>measuring</a:t>
            </a:r>
            <a:r>
              <a:rPr lang="de-DE" sz="1100" dirty="0"/>
              <a:t> </a:t>
            </a:r>
            <a:r>
              <a:rPr lang="de-DE" sz="1100" dirty="0" err="1"/>
              <a:t>points</a:t>
            </a:r>
            <a:r>
              <a:rPr lang="de-DE" sz="1100" dirty="0"/>
              <a:t> </a:t>
            </a:r>
            <a:r>
              <a:rPr lang="de-DE" sz="1100" dirty="0" err="1"/>
              <a:t>by</a:t>
            </a:r>
            <a:r>
              <a:rPr lang="de-DE" sz="1100" dirty="0"/>
              <a:t> min. </a:t>
            </a:r>
            <a:r>
              <a:rPr lang="de-DE" sz="1100" dirty="0" err="1"/>
              <a:t>speed</a:t>
            </a:r>
            <a:endParaRPr lang="de-DE" sz="11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E7C7874-A57F-00F2-BF75-C6B3FD093BF7}"/>
              </a:ext>
            </a:extLst>
          </p:cNvPr>
          <p:cNvSpPr txBox="1"/>
          <p:nvPr/>
        </p:nvSpPr>
        <p:spPr>
          <a:xfrm>
            <a:off x="4949813" y="5877272"/>
            <a:ext cx="3240358" cy="447609"/>
          </a:xfrm>
          <a:prstGeom prst="rect">
            <a:avLst/>
          </a:prstGeom>
        </p:spPr>
        <p:txBody>
          <a:bodyPr wrap="square" lIns="0" tIns="108000" rIns="0" bIns="0" rtlCol="0">
            <a:spAutoFit/>
          </a:bodyPr>
          <a:lstStyle/>
          <a:p>
            <a:pPr marL="0"/>
            <a:r>
              <a:rPr lang="de-DE" sz="1100" dirty="0"/>
              <a:t>Figure 5 (b): TTN/TTI and TPN (in total) </a:t>
            </a:r>
            <a:r>
              <a:rPr lang="de-DE" sz="1100" dirty="0" err="1"/>
              <a:t>measuring</a:t>
            </a:r>
            <a:r>
              <a:rPr lang="de-DE" sz="1100" dirty="0"/>
              <a:t> </a:t>
            </a:r>
            <a:r>
              <a:rPr lang="de-DE" sz="1100" dirty="0" err="1"/>
              <a:t>points</a:t>
            </a:r>
            <a:r>
              <a:rPr lang="de-DE" sz="1100" dirty="0"/>
              <a:t> </a:t>
            </a:r>
            <a:r>
              <a:rPr lang="de-DE" sz="1100" dirty="0" err="1"/>
              <a:t>by</a:t>
            </a:r>
            <a:r>
              <a:rPr lang="de-DE" sz="1100" dirty="0"/>
              <a:t> min. </a:t>
            </a:r>
            <a:r>
              <a:rPr lang="de-DE" sz="1100" dirty="0" err="1"/>
              <a:t>speed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22808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E262B2-9913-CE89-B0E7-6B2AF7EA2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0B1CC0-B5BE-61B4-7C3D-A2C974184F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In </a:t>
            </a:r>
            <a:r>
              <a:rPr lang="de-DE" dirty="0" err="1"/>
              <a:t>general</a:t>
            </a:r>
            <a:r>
              <a:rPr lang="de-DE" dirty="0"/>
              <a:t>,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wide</a:t>
            </a:r>
            <a:r>
              <a:rPr lang="de-DE" dirty="0"/>
              <a:t>-area </a:t>
            </a:r>
            <a:r>
              <a:rPr lang="de-DE" dirty="0" err="1"/>
              <a:t>coverage</a:t>
            </a:r>
            <a:r>
              <a:rPr lang="de-DE" dirty="0"/>
              <a:t> in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networks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Fig. 3 </a:t>
            </a:r>
            <a:r>
              <a:rPr lang="de-DE" dirty="0" err="1"/>
              <a:t>illustrates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coverage</a:t>
            </a:r>
            <a:r>
              <a:rPr lang="de-DE" dirty="0"/>
              <a:t> in TPN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larger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gateways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supported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speeds</a:t>
            </a:r>
            <a:r>
              <a:rPr lang="de-DE" dirty="0"/>
              <a:t> (&gt; 10 km/h) (</a:t>
            </a:r>
            <a:r>
              <a:rPr lang="de-DE" dirty="0" err="1"/>
              <a:t>see</a:t>
            </a:r>
            <a:r>
              <a:rPr lang="de-DE" dirty="0"/>
              <a:t> Fig. 5 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In TTN/TTI </a:t>
            </a:r>
            <a:r>
              <a:rPr lang="de-DE" dirty="0" err="1"/>
              <a:t>only</a:t>
            </a:r>
            <a:r>
              <a:rPr lang="de-DE" dirty="0"/>
              <a:t> a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measured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bad</a:t>
            </a:r>
            <a:r>
              <a:rPr lang="de-DE" dirty="0"/>
              <a:t> </a:t>
            </a:r>
            <a:r>
              <a:rPr lang="de-DE" dirty="0" err="1"/>
              <a:t>signal</a:t>
            </a:r>
            <a:r>
              <a:rPr lang="de-DE" dirty="0"/>
              <a:t>, </a:t>
            </a:r>
            <a:r>
              <a:rPr lang="de-DE" dirty="0" err="1"/>
              <a:t>whereas</a:t>
            </a:r>
            <a:r>
              <a:rPr lang="de-DE" dirty="0"/>
              <a:t> in TPN a </a:t>
            </a:r>
            <a:r>
              <a:rPr lang="de-DE" dirty="0" err="1"/>
              <a:t>lot</a:t>
            </a:r>
            <a:r>
              <a:rPr lang="de-DE" dirty="0"/>
              <a:t> (</a:t>
            </a:r>
            <a:r>
              <a:rPr lang="de-DE" dirty="0" err="1"/>
              <a:t>see</a:t>
            </a:r>
            <a:r>
              <a:rPr lang="de-DE" dirty="0"/>
              <a:t> Fig. 3 a/b)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A346D1-08D7-8AA6-905E-F178EAF979D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11.01-11.15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3AE384-AB6F-7F51-090A-A3867926EDC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ECSA-9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8F623B-B5A0-8FFD-B536-728F0841FF0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7B72BA06-3030-4F79-B9A9-7A42CCF5B0C2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3006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2D4A87-13FE-841A-6082-0BD180519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64B1D7-FE77-68EA-8A0E-7684CDD050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LoRaWAN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live </a:t>
            </a:r>
            <a:r>
              <a:rPr lang="de-DE" dirty="0" err="1"/>
              <a:t>monitoring</a:t>
            </a:r>
            <a:r>
              <a:rPr lang="de-DE" dirty="0"/>
              <a:t> (</a:t>
            </a:r>
            <a:r>
              <a:rPr lang="de-DE" dirty="0" err="1"/>
              <a:t>eg</a:t>
            </a:r>
            <a:r>
              <a:rPr lang="de-DE" dirty="0"/>
              <a:t>. 5-minute </a:t>
            </a:r>
            <a:r>
              <a:rPr lang="de-DE" dirty="0" err="1"/>
              <a:t>updates</a:t>
            </a:r>
            <a:r>
              <a:rPr lang="de-DE" dirty="0"/>
              <a:t>) e.g. </a:t>
            </a:r>
            <a:r>
              <a:rPr lang="de-DE" dirty="0" err="1"/>
              <a:t>trucks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trains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Geofencing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a </a:t>
            </a:r>
            <a:r>
              <a:rPr lang="de-DE" dirty="0" err="1"/>
              <a:t>solution</a:t>
            </a:r>
            <a:endParaRPr lang="de-DE" dirty="0"/>
          </a:p>
          <a:p>
            <a:pPr marL="701666" lvl="2" indent="-342900">
              <a:buFont typeface="Arial" panose="020B0604020202020204" pitchFamily="34" charset="0"/>
              <a:buChar char="•"/>
            </a:pPr>
            <a:r>
              <a:rPr lang="de-DE" dirty="0" err="1"/>
              <a:t>Transmition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limited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covered</a:t>
            </a:r>
            <a:r>
              <a:rPr lang="de-DE" dirty="0"/>
              <a:t> </a:t>
            </a:r>
            <a:r>
              <a:rPr lang="de-DE" dirty="0" err="1"/>
              <a:t>areas</a:t>
            </a:r>
            <a:endParaRPr lang="de-DE" dirty="0"/>
          </a:p>
          <a:p>
            <a:pPr marL="701666" lvl="2" indent="-342900">
              <a:buFont typeface="Arial" panose="020B0604020202020204" pitchFamily="34" charset="0"/>
              <a:buChar char="•"/>
            </a:pPr>
            <a:r>
              <a:rPr lang="de-DE" dirty="0" err="1"/>
              <a:t>Transmit</a:t>
            </a:r>
            <a:r>
              <a:rPr lang="de-DE" dirty="0"/>
              <a:t> </a:t>
            </a:r>
            <a:r>
              <a:rPr lang="de-DE" dirty="0" err="1"/>
              <a:t>attempts</a:t>
            </a:r>
            <a:r>
              <a:rPr lang="de-DE" dirty="0"/>
              <a:t> in </a:t>
            </a:r>
            <a:r>
              <a:rPr lang="de-DE" dirty="0" err="1"/>
              <a:t>uncovered</a:t>
            </a:r>
            <a:r>
              <a:rPr lang="de-DE" dirty="0"/>
              <a:t> </a:t>
            </a:r>
            <a:r>
              <a:rPr lang="de-DE" dirty="0" err="1"/>
              <a:t>areas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avoided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option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campus</a:t>
            </a:r>
            <a:r>
              <a:rPr lang="de-DE" dirty="0"/>
              <a:t> </a:t>
            </a:r>
            <a:r>
              <a:rPr lang="de-DE" dirty="0" err="1"/>
              <a:t>supply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uncovered</a:t>
            </a:r>
            <a:r>
              <a:rPr lang="de-DE" dirty="0"/>
              <a:t> </a:t>
            </a:r>
            <a:r>
              <a:rPr lang="de-DE" dirty="0" err="1"/>
              <a:t>regions</a:t>
            </a:r>
            <a:endParaRPr lang="de-DE" dirty="0"/>
          </a:p>
          <a:p>
            <a:pPr marL="701666" lvl="2" indent="-342900">
              <a:buFont typeface="Arial" panose="020B0604020202020204" pitchFamily="34" charset="0"/>
              <a:buChar char="•"/>
            </a:pPr>
            <a:r>
              <a:rPr lang="de-DE" dirty="0"/>
              <a:t>In </a:t>
            </a:r>
            <a:r>
              <a:rPr lang="de-DE" dirty="0" err="1"/>
              <a:t>combination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geofencing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a </a:t>
            </a:r>
            <a:r>
              <a:rPr lang="de-DE" dirty="0" err="1"/>
              <a:t>low-cost</a:t>
            </a:r>
            <a:r>
              <a:rPr lang="de-DE" dirty="0"/>
              <a:t> </a:t>
            </a:r>
            <a:r>
              <a:rPr lang="de-DE" dirty="0" err="1"/>
              <a:t>LoRaWAN</a:t>
            </a:r>
            <a:r>
              <a:rPr lang="de-DE" dirty="0"/>
              <a:t> </a:t>
            </a:r>
            <a:r>
              <a:rPr lang="de-DE" dirty="0" err="1"/>
              <a:t>connectivity</a:t>
            </a:r>
            <a:r>
              <a:rPr lang="de-DE" dirty="0"/>
              <a:t> </a:t>
            </a:r>
            <a:r>
              <a:rPr lang="de-DE" dirty="0" err="1"/>
              <a:t>solution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2472B2-0CA8-357D-2F1B-1ED42F3B0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11.01-11.15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3D981F-400A-D26F-9F49-90BF9F7BC0D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ECSA-9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AC17C0-36B3-D510-BD7F-6934332F0DF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7B72BA06-3030-4F79-B9A9-7A42CCF5B0C2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984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8D8A6-F3A7-29BC-3039-5F44CA943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Limitations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61FAC4-9233-3964-3105-DD41C2EEC4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spreading</a:t>
            </a:r>
            <a:r>
              <a:rPr lang="de-DE" dirty="0"/>
              <a:t> </a:t>
            </a:r>
            <a:r>
              <a:rPr lang="de-DE" dirty="0" err="1"/>
              <a:t>factor</a:t>
            </a:r>
            <a:r>
              <a:rPr lang="de-DE" dirty="0"/>
              <a:t> (SF) 10 was </a:t>
            </a:r>
            <a:r>
              <a:rPr lang="de-DE" dirty="0" err="1"/>
              <a:t>used</a:t>
            </a:r>
            <a:r>
              <a:rPr lang="de-DE" dirty="0"/>
              <a:t> and </a:t>
            </a:r>
            <a:r>
              <a:rPr lang="de-DE" dirty="0" err="1"/>
              <a:t>sent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highest</a:t>
            </a:r>
            <a:r>
              <a:rPr lang="de-DE" dirty="0"/>
              <a:t> possible power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Maybe in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situations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bad</a:t>
            </a:r>
            <a:r>
              <a:rPr lang="de-DE" dirty="0"/>
              <a:t> </a:t>
            </a:r>
            <a:r>
              <a:rPr lang="de-DE" dirty="0" err="1"/>
              <a:t>signal</a:t>
            </a:r>
            <a:r>
              <a:rPr lang="de-DE" dirty="0"/>
              <a:t>, SF12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perhaps</a:t>
            </a:r>
            <a:r>
              <a:rPr lang="de-DE" dirty="0"/>
              <a:t> bring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Problems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module</a:t>
            </a:r>
            <a:r>
              <a:rPr lang="de-DE" dirty="0"/>
              <a:t> </a:t>
            </a:r>
            <a:r>
              <a:rPr lang="de-DE" dirty="0" err="1"/>
              <a:t>occurred</a:t>
            </a:r>
            <a:r>
              <a:rPr lang="de-DE" dirty="0"/>
              <a:t> in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networks</a:t>
            </a:r>
            <a:r>
              <a:rPr lang="de-DE" dirty="0"/>
              <a:t> </a:t>
            </a:r>
          </a:p>
          <a:p>
            <a:pPr marL="701666" lvl="2" indent="-342900">
              <a:buFont typeface="Arial" panose="020B0604020202020204" pitchFamily="34" charset="0"/>
              <a:buChar char="•"/>
            </a:pPr>
            <a:r>
              <a:rPr lang="de-DE" dirty="0"/>
              <a:t>In TTN/TTI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transmitted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was not </a:t>
            </a:r>
            <a:r>
              <a:rPr lang="de-DE" dirty="0" err="1"/>
              <a:t>received</a:t>
            </a:r>
            <a:r>
              <a:rPr lang="de-DE" dirty="0"/>
              <a:t> </a:t>
            </a:r>
            <a:r>
              <a:rPr lang="de-DE" dirty="0" err="1"/>
              <a:t>despite</a:t>
            </a:r>
            <a:r>
              <a:rPr lang="de-DE" dirty="0"/>
              <a:t> </a:t>
            </a:r>
            <a:r>
              <a:rPr lang="de-DE" dirty="0" err="1"/>
              <a:t>coverage</a:t>
            </a:r>
            <a:r>
              <a:rPr lang="de-DE" dirty="0"/>
              <a:t> after </a:t>
            </a:r>
            <a:r>
              <a:rPr lang="de-DE" dirty="0" err="1"/>
              <a:t>startup</a:t>
            </a:r>
            <a:r>
              <a:rPr lang="de-DE" dirty="0"/>
              <a:t>, a </a:t>
            </a:r>
            <a:r>
              <a:rPr lang="de-DE" dirty="0" err="1"/>
              <a:t>firmware</a:t>
            </a:r>
            <a:r>
              <a:rPr lang="de-DE" dirty="0"/>
              <a:t> reinstall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</a:p>
          <a:p>
            <a:pPr marL="701666" lvl="2" indent="-342900">
              <a:buFont typeface="Arial" panose="020B0604020202020204" pitchFamily="34" charset="0"/>
              <a:buChar char="•"/>
            </a:pPr>
            <a:r>
              <a:rPr lang="de-DE" dirty="0"/>
              <a:t>In TPN, </a:t>
            </a:r>
            <a:r>
              <a:rPr lang="de-DE" dirty="0" err="1"/>
              <a:t>there</a:t>
            </a:r>
            <a:r>
              <a:rPr lang="de-DE" dirty="0"/>
              <a:t> was a total </a:t>
            </a:r>
            <a:r>
              <a:rPr lang="de-DE" dirty="0" err="1"/>
              <a:t>failure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Frankfurt/Main and </a:t>
            </a:r>
            <a:r>
              <a:rPr lang="de-DE" dirty="0" err="1"/>
              <a:t>Nuremberg</a:t>
            </a:r>
            <a:endParaRPr lang="de-DE" dirty="0"/>
          </a:p>
          <a:p>
            <a:pPr marL="701666" lvl="2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198DEC-79AA-2A5C-18B6-29F6B28F7B8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11.01-11.15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28E1E4-7EC1-2FC1-44AB-42C3D567688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ECSA-9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7BF2D0-7D41-D490-BF91-A11AA18ABA3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7B72BA06-3030-4F79-B9A9-7A42CCF5B0C2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8610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822E3D-C6C6-1B0B-23B0-27236BFF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4B3067-63D6-C9BA-9869-18620275AB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LoRaWAN</a:t>
            </a:r>
            <a:r>
              <a:rPr lang="de-DE" dirty="0"/>
              <a:t> </a:t>
            </a:r>
            <a:r>
              <a:rPr lang="de-DE" dirty="0" err="1"/>
              <a:t>coverage</a:t>
            </a:r>
            <a:r>
              <a:rPr lang="de-DE" dirty="0"/>
              <a:t> </a:t>
            </a:r>
            <a:r>
              <a:rPr lang="de-DE" dirty="0" err="1"/>
              <a:t>appears</a:t>
            </a:r>
            <a:r>
              <a:rPr lang="de-DE" dirty="0"/>
              <a:t> </a:t>
            </a:r>
            <a:r>
              <a:rPr lang="de-DE" dirty="0" err="1"/>
              <a:t>mostly</a:t>
            </a:r>
            <a:r>
              <a:rPr lang="de-DE" dirty="0"/>
              <a:t> in urban </a:t>
            </a:r>
            <a:r>
              <a:rPr lang="de-DE" dirty="0" err="1"/>
              <a:t>areas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Live </a:t>
            </a:r>
            <a:r>
              <a:rPr lang="de-DE" dirty="0" err="1"/>
              <a:t>monitoring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long-distance</a:t>
            </a:r>
            <a:r>
              <a:rPr lang="de-DE" dirty="0"/>
              <a:t> </a:t>
            </a:r>
            <a:r>
              <a:rPr lang="de-DE" dirty="0" err="1"/>
              <a:t>transportation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Geofencing</a:t>
            </a:r>
            <a:r>
              <a:rPr lang="de-DE" dirty="0"/>
              <a:t> and/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campus</a:t>
            </a:r>
            <a:r>
              <a:rPr lang="de-DE" dirty="0"/>
              <a:t> </a:t>
            </a:r>
            <a:r>
              <a:rPr lang="de-DE" dirty="0" err="1"/>
              <a:t>coverage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a </a:t>
            </a:r>
            <a:r>
              <a:rPr lang="de-DE" dirty="0" err="1"/>
              <a:t>solution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repeated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en-US" dirty="0"/>
              <a:t>parameters adapted to the use case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D07A78-BC9D-F353-5975-6B0421B919C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11.01-11.15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AB5DDE-44F7-C846-9C5E-02347D03F5F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ECSA-9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EB1637-AFDC-9D81-7B37-6A7472027F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7B72BA06-3030-4F79-B9A9-7A42CCF5B0C2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6013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96440FD-A39B-DCF7-5FD4-672D83D3AF7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A78A74-D1D0-4DD2-6E81-9A8D0AAC2E84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11.01-11.15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D1F498-A6CA-987A-73BA-BCD9020B619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>
              <a:defRPr/>
            </a:pPr>
            <a:fld id="{7B72BA06-3030-4F79-B9A9-7A42CCF5B0C2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1CB453-38D4-2086-32DF-F414FA33DF5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ECSA-9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14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platzhalter 5126"/>
          <p:cNvSpPr>
            <a:spLocks noGrp="1"/>
          </p:cNvSpPr>
          <p:nvPr>
            <p:ph type="body" sz="quarter" idx="25"/>
          </p:nvPr>
        </p:nvSpPr>
        <p:spPr>
          <a:xfrm>
            <a:off x="792168" y="1979615"/>
            <a:ext cx="7920037" cy="1809751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de-DE" altLang="de-DE" dirty="0" err="1">
                <a:latin typeface="Arial" charset="0"/>
                <a:cs typeface="Arial" charset="0"/>
              </a:rPr>
              <a:t>LoRaWAN</a:t>
            </a:r>
            <a:r>
              <a:rPr lang="de-DE" altLang="de-DE" dirty="0">
                <a:latin typeface="Arial" charset="0"/>
                <a:cs typeface="Arial" charset="0"/>
              </a:rPr>
              <a:t> Network Coverage Analysis in </a:t>
            </a:r>
            <a:r>
              <a:rPr lang="de-DE" altLang="de-DE" dirty="0" err="1">
                <a:latin typeface="Arial" charset="0"/>
                <a:cs typeface="Arial" charset="0"/>
              </a:rPr>
              <a:t>the</a:t>
            </a:r>
            <a:r>
              <a:rPr lang="de-DE" altLang="de-DE" dirty="0">
                <a:latin typeface="Arial" charset="0"/>
                <a:cs typeface="Arial" charset="0"/>
              </a:rPr>
              <a:t> Transportation </a:t>
            </a:r>
            <a:r>
              <a:rPr lang="de-DE" altLang="de-DE" dirty="0" err="1">
                <a:latin typeface="Arial" charset="0"/>
                <a:cs typeface="Arial" charset="0"/>
              </a:rPr>
              <a:t>Sector</a:t>
            </a:r>
            <a:r>
              <a:rPr lang="de-DE" altLang="de-DE" dirty="0">
                <a:latin typeface="Arial" charset="0"/>
                <a:cs typeface="Arial" charset="0"/>
              </a:rPr>
              <a:t>: A Real-World Approach</a:t>
            </a:r>
          </a:p>
        </p:txBody>
      </p:sp>
      <p:sp>
        <p:nvSpPr>
          <p:cNvPr id="4099" name="Textplatzhalter 5127"/>
          <p:cNvSpPr>
            <a:spLocks noGrp="1"/>
          </p:cNvSpPr>
          <p:nvPr>
            <p:ph type="body" sz="quarter" idx="26"/>
          </p:nvPr>
        </p:nvSpPr>
        <p:spPr>
          <a:xfrm>
            <a:off x="792168" y="4005264"/>
            <a:ext cx="7920037" cy="1935163"/>
          </a:xfrm>
        </p:spPr>
        <p:txBody>
          <a:bodyPr/>
          <a:lstStyle/>
          <a:p>
            <a:r>
              <a:rPr lang="de-DE" altLang="de-DE" dirty="0">
                <a:latin typeface="Arial" charset="0"/>
                <a:cs typeface="Arial" charset="0"/>
              </a:rPr>
              <a:t>Julius </a:t>
            </a:r>
            <a:r>
              <a:rPr lang="de-DE" altLang="de-DE" dirty="0" err="1">
                <a:latin typeface="Arial" charset="0"/>
                <a:cs typeface="Arial" charset="0"/>
              </a:rPr>
              <a:t>Schinschke</a:t>
            </a:r>
            <a:r>
              <a:rPr lang="de-DE" altLang="de-DE" dirty="0">
                <a:latin typeface="Arial" charset="0"/>
                <a:cs typeface="Arial" charset="0"/>
              </a:rPr>
              <a:t> and Andreas </a:t>
            </a:r>
            <a:r>
              <a:rPr lang="de-DE" altLang="de-DE" dirty="0" err="1">
                <a:latin typeface="Arial" charset="0"/>
                <a:cs typeface="Arial" charset="0"/>
              </a:rPr>
              <a:t>Schmietendorf</a:t>
            </a:r>
            <a:endParaRPr lang="de-DE" altLang="de-DE" dirty="0">
              <a:latin typeface="Arial" charset="0"/>
              <a:cs typeface="Arial" charset="0"/>
            </a:endParaRPr>
          </a:p>
          <a:p>
            <a:endParaRPr lang="de-DE" altLang="de-DE" dirty="0">
              <a:latin typeface="Arial" charset="0"/>
              <a:cs typeface="Arial" charset="0"/>
            </a:endParaRPr>
          </a:p>
          <a:p>
            <a:r>
              <a:rPr lang="de-DE" altLang="de-DE" dirty="0">
                <a:latin typeface="Arial" charset="0"/>
                <a:cs typeface="Arial" charset="0"/>
              </a:rPr>
              <a:t>9th International Electronic Conference on Sensors and </a:t>
            </a:r>
            <a:r>
              <a:rPr lang="de-DE" altLang="de-DE" dirty="0" err="1">
                <a:latin typeface="Arial" charset="0"/>
                <a:cs typeface="Arial" charset="0"/>
              </a:rPr>
              <a:t>Applications</a:t>
            </a:r>
            <a:r>
              <a:rPr lang="de-DE" altLang="de-DE" dirty="0">
                <a:latin typeface="Arial" charset="0"/>
                <a:cs typeface="Arial" charset="0"/>
              </a:rPr>
              <a:t> (ECSA-9)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>
                <a:latin typeface="Arial" charset="0"/>
                <a:cs typeface="Arial" charset="0"/>
              </a:rPr>
              <a:t>Introduction</a:t>
            </a:r>
            <a:endParaRPr lang="de-DE" altLang="de-DE" dirty="0">
              <a:latin typeface="Arial" charset="0"/>
              <a:cs typeface="Arial" charset="0"/>
            </a:endParaRPr>
          </a:p>
        </p:txBody>
      </p:sp>
      <p:sp>
        <p:nvSpPr>
          <p:cNvPr id="5126" name="Textplatzhalter 23"/>
          <p:cNvSpPr>
            <a:spLocks noGrp="1"/>
          </p:cNvSpPr>
          <p:nvPr>
            <p:ph type="body" sz="quarter" idx="17"/>
          </p:nvPr>
        </p:nvSpPr>
        <p:spPr>
          <a:xfrm>
            <a:off x="792168" y="1979614"/>
            <a:ext cx="7920037" cy="3960812"/>
          </a:xfrm>
        </p:spPr>
        <p:txBody>
          <a:bodyPr/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de-DE" altLang="de-DE" dirty="0" err="1">
                <a:latin typeface="Arial" charset="0"/>
                <a:cs typeface="Arial" charset="0"/>
              </a:rPr>
              <a:t>LoRaWANs</a:t>
            </a:r>
            <a:r>
              <a:rPr lang="de-DE" altLang="de-DE" dirty="0">
                <a:latin typeface="Arial" charset="0"/>
                <a:cs typeface="Arial" charset="0"/>
              </a:rPr>
              <a:t> </a:t>
            </a:r>
            <a:r>
              <a:rPr lang="de-DE" altLang="de-DE" dirty="0" err="1">
                <a:latin typeface="Arial" charset="0"/>
                <a:cs typeface="Arial" charset="0"/>
              </a:rPr>
              <a:t>are</a:t>
            </a:r>
            <a:r>
              <a:rPr lang="de-DE" altLang="de-DE" dirty="0">
                <a:latin typeface="Arial" charset="0"/>
                <a:cs typeface="Arial" charset="0"/>
              </a:rPr>
              <a:t> an </a:t>
            </a:r>
            <a:r>
              <a:rPr lang="de-DE" altLang="de-DE" dirty="0" err="1">
                <a:latin typeface="Arial" charset="0"/>
                <a:cs typeface="Arial" charset="0"/>
              </a:rPr>
              <a:t>emerging</a:t>
            </a:r>
            <a:r>
              <a:rPr lang="de-DE" altLang="de-DE" dirty="0">
                <a:latin typeface="Arial" charset="0"/>
                <a:cs typeface="Arial" charset="0"/>
              </a:rPr>
              <a:t> </a:t>
            </a:r>
            <a:r>
              <a:rPr lang="de-DE" altLang="de-DE" dirty="0" err="1">
                <a:latin typeface="Arial" charset="0"/>
                <a:cs typeface="Arial" charset="0"/>
              </a:rPr>
              <a:t>technology</a:t>
            </a:r>
            <a:r>
              <a:rPr lang="de-DE" altLang="de-DE" dirty="0">
                <a:latin typeface="Arial" charset="0"/>
                <a:cs typeface="Arial" charset="0"/>
              </a:rPr>
              <a:t> </a:t>
            </a:r>
            <a:r>
              <a:rPr lang="de-DE" altLang="de-DE" dirty="0" err="1">
                <a:latin typeface="Arial" charset="0"/>
                <a:cs typeface="Arial" charset="0"/>
              </a:rPr>
              <a:t>for</a:t>
            </a:r>
            <a:r>
              <a:rPr lang="de-DE" altLang="de-DE" dirty="0">
                <a:latin typeface="Arial" charset="0"/>
                <a:cs typeface="Arial" charset="0"/>
              </a:rPr>
              <a:t> </a:t>
            </a:r>
            <a:r>
              <a:rPr lang="de-DE" altLang="de-DE" dirty="0" err="1">
                <a:latin typeface="Arial" charset="0"/>
                <a:cs typeface="Arial" charset="0"/>
              </a:rPr>
              <a:t>transmitting</a:t>
            </a:r>
            <a:r>
              <a:rPr lang="de-DE" altLang="de-DE" dirty="0">
                <a:latin typeface="Arial" charset="0"/>
                <a:cs typeface="Arial" charset="0"/>
              </a:rPr>
              <a:t> (IoT) </a:t>
            </a:r>
            <a:r>
              <a:rPr lang="de-DE" altLang="de-DE" dirty="0" err="1">
                <a:latin typeface="Arial" charset="0"/>
                <a:cs typeface="Arial" charset="0"/>
              </a:rPr>
              <a:t>data</a:t>
            </a:r>
            <a:r>
              <a:rPr lang="de-DE" altLang="de-DE" dirty="0">
                <a:latin typeface="Arial" charset="0"/>
                <a:cs typeface="Arial" charset="0"/>
              </a:rPr>
              <a:t> </a:t>
            </a:r>
            <a:r>
              <a:rPr lang="de-DE" altLang="de-DE" dirty="0" err="1">
                <a:latin typeface="Arial" charset="0"/>
                <a:cs typeface="Arial" charset="0"/>
              </a:rPr>
              <a:t>from</a:t>
            </a:r>
            <a:r>
              <a:rPr lang="de-DE" altLang="de-DE" dirty="0">
                <a:latin typeface="Arial" charset="0"/>
                <a:cs typeface="Arial" charset="0"/>
              </a:rPr>
              <a:t> </a:t>
            </a:r>
            <a:r>
              <a:rPr lang="de-DE" altLang="de-DE" dirty="0" err="1">
                <a:latin typeface="Arial" charset="0"/>
                <a:cs typeface="Arial" charset="0"/>
              </a:rPr>
              <a:t>sensors</a:t>
            </a:r>
            <a:r>
              <a:rPr lang="de-DE" altLang="de-DE" dirty="0">
                <a:latin typeface="Arial" charset="0"/>
                <a:cs typeface="Arial" charset="0"/>
              </a:rPr>
              <a:t> </a:t>
            </a:r>
            <a:r>
              <a:rPr lang="de-DE" altLang="de-DE" dirty="0" err="1">
                <a:latin typeface="Arial" charset="0"/>
                <a:cs typeface="Arial" charset="0"/>
              </a:rPr>
              <a:t>to</a:t>
            </a:r>
            <a:r>
              <a:rPr lang="de-DE" altLang="de-DE" dirty="0">
                <a:latin typeface="Arial" charset="0"/>
                <a:cs typeface="Arial" charset="0"/>
              </a:rPr>
              <a:t> </a:t>
            </a:r>
            <a:r>
              <a:rPr lang="de-DE" altLang="de-DE" dirty="0" err="1">
                <a:latin typeface="Arial" charset="0"/>
                <a:cs typeface="Arial" charset="0"/>
              </a:rPr>
              <a:t>applications</a:t>
            </a:r>
            <a:endParaRPr lang="de-DE" altLang="de-DE" dirty="0">
              <a:latin typeface="Arial" charset="0"/>
              <a:cs typeface="Arial" charset="0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de-DE" altLang="de-DE" dirty="0" err="1">
                <a:latin typeface="Arial" charset="0"/>
                <a:cs typeface="Arial" charset="0"/>
              </a:rPr>
              <a:t>There</a:t>
            </a:r>
            <a:r>
              <a:rPr lang="de-DE" altLang="de-DE" dirty="0">
                <a:latin typeface="Arial" charset="0"/>
                <a:cs typeface="Arial" charset="0"/>
              </a:rPr>
              <a:t> </a:t>
            </a:r>
            <a:r>
              <a:rPr lang="de-DE" altLang="de-DE" dirty="0" err="1">
                <a:latin typeface="Arial" charset="0"/>
                <a:cs typeface="Arial" charset="0"/>
              </a:rPr>
              <a:t>are</a:t>
            </a:r>
            <a:r>
              <a:rPr lang="de-DE" altLang="de-DE" dirty="0">
                <a:latin typeface="Arial" charset="0"/>
                <a:cs typeface="Arial" charset="0"/>
              </a:rPr>
              <a:t> </a:t>
            </a:r>
            <a:r>
              <a:rPr lang="de-DE" altLang="de-DE" dirty="0" err="1">
                <a:latin typeface="Arial" charset="0"/>
                <a:cs typeface="Arial" charset="0"/>
              </a:rPr>
              <a:t>two</a:t>
            </a:r>
            <a:r>
              <a:rPr lang="de-DE" altLang="de-DE" dirty="0">
                <a:latin typeface="Arial" charset="0"/>
                <a:cs typeface="Arial" charset="0"/>
              </a:rPr>
              <a:t> </a:t>
            </a:r>
            <a:r>
              <a:rPr lang="de-DE" altLang="de-DE" dirty="0" err="1">
                <a:latin typeface="Arial" charset="0"/>
                <a:cs typeface="Arial" charset="0"/>
              </a:rPr>
              <a:t>main</a:t>
            </a:r>
            <a:r>
              <a:rPr lang="de-DE" altLang="de-DE" dirty="0">
                <a:latin typeface="Arial" charset="0"/>
                <a:cs typeface="Arial" charset="0"/>
              </a:rPr>
              <a:t> </a:t>
            </a:r>
            <a:r>
              <a:rPr lang="de-DE" altLang="de-DE" dirty="0" err="1">
                <a:latin typeface="Arial" charset="0"/>
                <a:cs typeface="Arial" charset="0"/>
              </a:rPr>
              <a:t>advantages</a:t>
            </a:r>
            <a:r>
              <a:rPr lang="de-DE" altLang="de-DE" dirty="0">
                <a:latin typeface="Arial" charset="0"/>
                <a:cs typeface="Arial" charset="0"/>
              </a:rPr>
              <a:t>:</a:t>
            </a:r>
          </a:p>
          <a:p>
            <a:pPr marL="701657" lvl="2" indent="-342891"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" charset="0"/>
                <a:cs typeface="Arial" charset="0"/>
              </a:rPr>
              <a:t>The </a:t>
            </a:r>
            <a:r>
              <a:rPr lang="de-DE" altLang="de-DE" dirty="0" err="1">
                <a:latin typeface="Arial" charset="0"/>
                <a:cs typeface="Arial" charset="0"/>
              </a:rPr>
              <a:t>distance</a:t>
            </a:r>
            <a:r>
              <a:rPr lang="de-DE" altLang="de-DE" dirty="0">
                <a:latin typeface="Arial" charset="0"/>
                <a:cs typeface="Arial" charset="0"/>
              </a:rPr>
              <a:t> </a:t>
            </a:r>
            <a:r>
              <a:rPr lang="de-DE" altLang="de-DE" dirty="0" err="1">
                <a:latin typeface="Arial" charset="0"/>
                <a:cs typeface="Arial" charset="0"/>
              </a:rPr>
              <a:t>between</a:t>
            </a:r>
            <a:r>
              <a:rPr lang="de-DE" altLang="de-DE" dirty="0">
                <a:latin typeface="Arial" charset="0"/>
                <a:cs typeface="Arial" charset="0"/>
              </a:rPr>
              <a:t> </a:t>
            </a:r>
            <a:r>
              <a:rPr lang="de-DE" altLang="de-DE" dirty="0" err="1">
                <a:latin typeface="Arial" charset="0"/>
                <a:cs typeface="Arial" charset="0"/>
              </a:rPr>
              <a:t>transmitter</a:t>
            </a:r>
            <a:r>
              <a:rPr lang="de-DE" altLang="de-DE" dirty="0">
                <a:latin typeface="Arial" charset="0"/>
                <a:cs typeface="Arial" charset="0"/>
              </a:rPr>
              <a:t> and </a:t>
            </a:r>
            <a:r>
              <a:rPr lang="de-DE" altLang="de-DE" dirty="0" err="1">
                <a:latin typeface="Arial" charset="0"/>
                <a:cs typeface="Arial" charset="0"/>
              </a:rPr>
              <a:t>reciever</a:t>
            </a:r>
            <a:endParaRPr lang="de-DE" altLang="de-DE" dirty="0">
              <a:latin typeface="Arial" charset="0"/>
              <a:cs typeface="Arial" charset="0"/>
            </a:endParaRPr>
          </a:p>
          <a:p>
            <a:pPr marL="701657" lvl="2" indent="-342891"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" charset="0"/>
                <a:cs typeface="Arial" charset="0"/>
              </a:rPr>
              <a:t>The </a:t>
            </a:r>
            <a:r>
              <a:rPr lang="de-DE" altLang="de-DE" dirty="0" err="1">
                <a:latin typeface="Arial" charset="0"/>
                <a:cs typeface="Arial" charset="0"/>
              </a:rPr>
              <a:t>low</a:t>
            </a:r>
            <a:r>
              <a:rPr lang="de-DE" altLang="de-DE" dirty="0">
                <a:latin typeface="Arial" charset="0"/>
                <a:cs typeface="Arial" charset="0"/>
              </a:rPr>
              <a:t> power </a:t>
            </a:r>
            <a:r>
              <a:rPr lang="de-DE" altLang="de-DE" dirty="0" err="1">
                <a:latin typeface="Arial" charset="0"/>
                <a:cs typeface="Arial" charset="0"/>
              </a:rPr>
              <a:t>consumption</a:t>
            </a:r>
            <a:endParaRPr lang="de-DE" altLang="de-DE" dirty="0">
              <a:latin typeface="Arial" charset="0"/>
              <a:cs typeface="Arial" charset="0"/>
            </a:endParaRPr>
          </a:p>
          <a:p>
            <a:pPr marL="465127" lvl="1" indent="-285744"/>
            <a:endParaRPr lang="de-DE" altLang="de-DE" dirty="0">
              <a:latin typeface="Arial" charset="0"/>
              <a:cs typeface="Arial" charset="0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endParaRPr lang="de-DE" altLang="de-DE" dirty="0">
              <a:latin typeface="Arial" charset="0"/>
              <a:cs typeface="Arial" charset="0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endParaRPr lang="de-DE" altLang="de-DE" dirty="0">
              <a:latin typeface="Arial" charset="0"/>
              <a:cs typeface="Arial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11.01-11.15</a:t>
            </a: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ECSA-9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7EC5E476-1735-4F77-8247-1B2C2094DB58}" type="slidenum">
              <a:rPr lang="de-DE"/>
              <a:pPr>
                <a:defRPr/>
              </a:pPr>
              <a:t>3</a:t>
            </a:fld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447CF7-46DF-6097-ABB7-BFD612D33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Goal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E84611-5E15-2B9E-22F6-A9133DD703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dirty="0"/>
              <a:t>Since the networks in Germany are mainly driven by private individuals or companies using </a:t>
            </a:r>
            <a:r>
              <a:rPr lang="en-US" dirty="0" err="1"/>
              <a:t>LoRaWAN</a:t>
            </a:r>
            <a:r>
              <a:rPr lang="en-US" dirty="0"/>
              <a:t>, there is no complete coverage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dirty="0"/>
              <a:t>Therefore, an analysis of the coverage is performed, which mainly concerns the needs of the transportation sector 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dirty="0"/>
              <a:t>A real-world approach is achieved by building a special measurement module that mimics a prototyping process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dirty="0"/>
              <a:t>After measurements have been taken throughout Germany, the data collected are evaluated in this context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0EBD08-F002-748A-EF44-E3F27A9BC6B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11.01-11.15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B5C1BE-8AFE-21C2-BDD9-6043AF97064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ECSA-9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D9391B-5482-EC5E-759F-023C3339BA2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7B72BA06-3030-4F79-B9A9-7A42CCF5B0C2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504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031C81-AEAA-F236-B9D3-751B3FA58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Measurement Methods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A6A99E-EA97-796B-B800-D835E2D12B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Takes place in two networks: The Things Network- / Industries (TTN/TTI) and The Peoples Network (TPN)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Measurement along German railroad lines</a:t>
            </a:r>
          </a:p>
          <a:p>
            <a:pPr marL="701666" lvl="2" indent="-342900">
              <a:buFont typeface="Arial" panose="020B0604020202020204" pitchFamily="34" charset="0"/>
              <a:buChar char="•"/>
            </a:pPr>
            <a:r>
              <a:rPr lang="en-US" dirty="0"/>
              <a:t>From inside the train</a:t>
            </a:r>
          </a:p>
          <a:p>
            <a:pPr marL="701666" lvl="2" indent="-342900">
              <a:buFont typeface="Arial" panose="020B0604020202020204" pitchFamily="34" charset="0"/>
              <a:buChar char="•"/>
            </a:pPr>
            <a:r>
              <a:rPr lang="en-US" dirty="0"/>
              <a:t>Along the German ICE-Network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Module should attempt to continuously send GNSS data over </a:t>
            </a:r>
            <a:r>
              <a:rPr lang="en-US" dirty="0" err="1"/>
              <a:t>LoRaWAN</a:t>
            </a:r>
            <a:r>
              <a:rPr lang="en-US" dirty="0"/>
              <a:t> to a backend application at short intervals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Interval is based on the EU regulation on the time on air to 1% </a:t>
            </a:r>
          </a:p>
          <a:p>
            <a:pPr marL="701666" lvl="2" indent="-342900">
              <a:buFont typeface="Arial" panose="020B0604020202020204" pitchFamily="34" charset="0"/>
              <a:buChar char="•"/>
            </a:pPr>
            <a:r>
              <a:rPr lang="en-US" dirty="0"/>
              <a:t>SF10, 13 bytes payload, and 125 kHz bandwidth resulted in airtime of approx. 411ms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sym typeface="Wingdings" pitchFamily="2" charset="2"/>
              </a:rPr>
              <a:t>1 min interval is chosen</a:t>
            </a:r>
            <a:endParaRPr lang="en-US" b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392679-9C46-71EE-CA6B-4BC99FA844C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11.01-11.15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9E0811-270F-45CF-7BF6-00DD94B0BD2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ECSA-9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8C55EC-7A46-2315-93E2-9D13186E470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7B72BA06-3030-4F79-B9A9-7A42CCF5B0C2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157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8B5B8-8693-B673-6CC2-1DA88086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Measurement Modules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F2BDAA-0F80-36C5-62EC-AED554A529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During the experiment, two measurement modules are built, as a need for improvement was identified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Module A (see Fig. 1)</a:t>
            </a:r>
          </a:p>
          <a:p>
            <a:pPr marL="996937" lvl="3" indent="-457200">
              <a:buFont typeface="+mj-lt"/>
              <a:buAutoNum type="arabicPeriod"/>
            </a:pPr>
            <a:r>
              <a:rPr lang="en-US" dirty="0"/>
              <a:t>Microcontroller incl. Expansion Board</a:t>
            </a:r>
          </a:p>
          <a:p>
            <a:pPr marL="996937" lvl="3" indent="-457200">
              <a:buFont typeface="+mj-lt"/>
              <a:buAutoNum type="arabicPeriod"/>
            </a:pPr>
            <a:r>
              <a:rPr lang="en-US" dirty="0" err="1"/>
              <a:t>LoRaWAN</a:t>
            </a:r>
            <a:r>
              <a:rPr lang="en-US" dirty="0"/>
              <a:t> Module incl. antenna</a:t>
            </a:r>
          </a:p>
          <a:p>
            <a:pPr marL="996937" lvl="3" indent="-457200">
              <a:buFont typeface="+mj-lt"/>
              <a:buAutoNum type="arabicPeriod"/>
            </a:pPr>
            <a:r>
              <a:rPr lang="en-US" dirty="0"/>
              <a:t>Accelerometer</a:t>
            </a:r>
          </a:p>
          <a:p>
            <a:pPr marL="996937" lvl="3" indent="-457200">
              <a:buFont typeface="+mj-lt"/>
              <a:buAutoNum type="arabicPeriod"/>
            </a:pPr>
            <a:r>
              <a:rPr lang="en-US" dirty="0"/>
              <a:t>GNSS-Sensor incl. patch antenna</a:t>
            </a:r>
          </a:p>
          <a:p>
            <a:pPr marL="996937" lvl="3" indent="-457200">
              <a:buFont typeface="+mj-lt"/>
              <a:buAutoNum type="arabicPeriod"/>
            </a:pPr>
            <a:r>
              <a:rPr lang="en-US" dirty="0"/>
              <a:t>LC-Display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Module A problems:</a:t>
            </a:r>
          </a:p>
          <a:p>
            <a:pPr marL="701666" lvl="2" indent="-342900">
              <a:buFont typeface="Arial" panose="020B0604020202020204" pitchFamily="34" charset="0"/>
              <a:buChar char="•"/>
            </a:pPr>
            <a:r>
              <a:rPr lang="en-US" dirty="0"/>
              <a:t>GNSS reception and reallocation in trains</a:t>
            </a:r>
          </a:p>
          <a:p>
            <a:pPr marL="701666" lvl="2" indent="-342900">
              <a:buFont typeface="Arial" panose="020B0604020202020204" pitchFamily="34" charset="0"/>
              <a:buChar char="•"/>
            </a:pPr>
            <a:r>
              <a:rPr lang="en-US" dirty="0"/>
              <a:t>Especially in ICE trains, there was no reception in the car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F9322F-3016-36A1-0551-AF396AFB4F1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11.01-11.15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C0EB14-5C36-621D-0857-FAC2AFE6E77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ECSA-9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D1D332-684C-0419-7C19-90840D3ABD9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7B72BA06-3030-4F79-B9A9-7A42CCF5B0C2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E66FF91-8DC8-57FB-6473-770809609B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15" y="2708920"/>
            <a:ext cx="2794417" cy="278092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5D34668-7173-C360-74D4-E6265E79A01B}"/>
              </a:ext>
            </a:extLst>
          </p:cNvPr>
          <p:cNvSpPr txBox="1"/>
          <p:nvPr/>
        </p:nvSpPr>
        <p:spPr>
          <a:xfrm>
            <a:off x="6295227" y="4653136"/>
            <a:ext cx="240446" cy="386054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0" rtlCol="0">
            <a:spAutoFit/>
          </a:bodyPr>
          <a:lstStyle/>
          <a:p>
            <a:pPr marL="0"/>
            <a:r>
              <a:rPr lang="de-DE" dirty="0"/>
              <a:t>4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C0EDB1D-51C0-50A6-9FB6-314E54A34D8E}"/>
              </a:ext>
            </a:extLst>
          </p:cNvPr>
          <p:cNvSpPr txBox="1"/>
          <p:nvPr/>
        </p:nvSpPr>
        <p:spPr>
          <a:xfrm>
            <a:off x="6585742" y="3251912"/>
            <a:ext cx="240446" cy="386054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0" rtlCol="0">
            <a:spAutoFit/>
          </a:bodyPr>
          <a:lstStyle/>
          <a:p>
            <a:pPr marL="0"/>
            <a:r>
              <a:rPr lang="de-DE" dirty="0"/>
              <a:t>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4A98FE6-C621-69EE-8FD5-B225D6413B63}"/>
              </a:ext>
            </a:extLst>
          </p:cNvPr>
          <p:cNvSpPr txBox="1"/>
          <p:nvPr/>
        </p:nvSpPr>
        <p:spPr>
          <a:xfrm>
            <a:off x="6685166" y="3868535"/>
            <a:ext cx="240446" cy="386054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0" rtlCol="0">
            <a:spAutoFit/>
          </a:bodyPr>
          <a:lstStyle/>
          <a:p>
            <a:pPr marL="0"/>
            <a:r>
              <a:rPr lang="de-DE" dirty="0"/>
              <a:t>3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197433D-C6C4-BE8A-8FB2-3719292CC335}"/>
              </a:ext>
            </a:extLst>
          </p:cNvPr>
          <p:cNvSpPr txBox="1"/>
          <p:nvPr/>
        </p:nvSpPr>
        <p:spPr>
          <a:xfrm>
            <a:off x="7855611" y="3251912"/>
            <a:ext cx="240446" cy="386054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0" rtlCol="0">
            <a:spAutoFit/>
          </a:bodyPr>
          <a:lstStyle/>
          <a:p>
            <a:pPr marL="0"/>
            <a:r>
              <a:rPr lang="de-DE" dirty="0"/>
              <a:t>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2C29A1D-F8A6-1CB7-2D56-7175F7865BB8}"/>
              </a:ext>
            </a:extLst>
          </p:cNvPr>
          <p:cNvSpPr txBox="1"/>
          <p:nvPr/>
        </p:nvSpPr>
        <p:spPr>
          <a:xfrm>
            <a:off x="7880686" y="4869160"/>
            <a:ext cx="240446" cy="386054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0" rtlCol="0">
            <a:spAutoFit/>
          </a:bodyPr>
          <a:lstStyle/>
          <a:p>
            <a:pPr marL="0"/>
            <a:r>
              <a:rPr lang="de-DE" dirty="0"/>
              <a:t>5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CD05FAE-7281-BBF9-FE83-52C8948D198A}"/>
              </a:ext>
            </a:extLst>
          </p:cNvPr>
          <p:cNvSpPr txBox="1"/>
          <p:nvPr/>
        </p:nvSpPr>
        <p:spPr>
          <a:xfrm>
            <a:off x="5652120" y="5445224"/>
            <a:ext cx="2232248" cy="247554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0" rtlCol="0">
            <a:spAutoFit/>
          </a:bodyPr>
          <a:lstStyle/>
          <a:p>
            <a:pPr marL="0"/>
            <a:r>
              <a:rPr lang="de-DE" sz="900" dirty="0"/>
              <a:t>Figure 1: Module A</a:t>
            </a:r>
          </a:p>
        </p:txBody>
      </p:sp>
    </p:spTree>
    <p:extLst>
      <p:ext uri="{BB962C8B-B14F-4D97-AF65-F5344CB8AC3E}">
        <p14:creationId xmlns:p14="http://schemas.microsoft.com/office/powerpoint/2010/main" val="2567098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34D5D-3BC2-743B-73F2-925E2F226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Measurement Modules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FD7108-06B5-2E28-AA07-AA86A91AD4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Revised Module B </a:t>
            </a:r>
            <a:r>
              <a:rPr lang="en-US" dirty="0">
                <a:sym typeface="Wingdings" pitchFamily="2" charset="2"/>
              </a:rPr>
              <a:t>(see Fig. 2)</a:t>
            </a:r>
          </a:p>
          <a:p>
            <a:pPr marL="701666" lvl="2" indent="-34290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Microcontroller incl. Expansion Board</a:t>
            </a:r>
          </a:p>
          <a:p>
            <a:pPr marL="701666" lvl="2" indent="-34290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new </a:t>
            </a:r>
            <a:r>
              <a:rPr lang="en-US" dirty="0" err="1">
                <a:sym typeface="Wingdings" pitchFamily="2" charset="2"/>
              </a:rPr>
              <a:t>LoRaWAN</a:t>
            </a:r>
            <a:r>
              <a:rPr lang="en-US" dirty="0">
                <a:sym typeface="Wingdings" pitchFamily="2" charset="2"/>
              </a:rPr>
              <a:t> Module incl. antenna</a:t>
            </a:r>
          </a:p>
          <a:p>
            <a:pPr marL="701666" lvl="2" indent="-34290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Accelerometer</a:t>
            </a:r>
          </a:p>
          <a:p>
            <a:pPr marL="701666" lvl="2" indent="-34290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new GNSS-Sensor incl. patch antenna</a:t>
            </a:r>
          </a:p>
          <a:p>
            <a:pPr marL="701666" lvl="2" indent="-34290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LC-Display</a:t>
            </a:r>
          </a:p>
          <a:p>
            <a:pPr marL="701666" lvl="2" indent="-34290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Fallback GNSS-Sensor</a:t>
            </a:r>
          </a:p>
          <a:p>
            <a:pPr marL="815966" lvl="2" indent="-457200">
              <a:buFont typeface="+mj-lt"/>
              <a:buAutoNum type="arabicPeriod"/>
            </a:pPr>
            <a:endParaRPr lang="de-DE" dirty="0">
              <a:sym typeface="Wingdings" pitchFamily="2" charset="2"/>
            </a:endParaRPr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A0865F-D89C-4A85-476F-CD7CBD2547C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11.01-11.15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995F64-3AAA-859D-1B75-4FB13873AB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ECSA-9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D16982-7D05-7FA5-9456-4B57941E4F2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7B72BA06-3030-4F79-B9A9-7A42CCF5B0C2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7" name="Picture 1" descr="Measurement Module B">
            <a:extLst>
              <a:ext uri="{FF2B5EF4-FFF2-40B4-BE49-F238E27FC236}">
                <a16:creationId xmlns:a16="http://schemas.microsoft.com/office/drawing/2014/main" id="{1D786BD3-7E61-19B4-379B-E2448F104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424" y="2248892"/>
            <a:ext cx="3033157" cy="355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B072D04-1AB6-222F-9A22-51A1558AA1DC}"/>
              </a:ext>
            </a:extLst>
          </p:cNvPr>
          <p:cNvSpPr txBox="1"/>
          <p:nvPr/>
        </p:nvSpPr>
        <p:spPr>
          <a:xfrm>
            <a:off x="5580112" y="4581128"/>
            <a:ext cx="240446" cy="386054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0" rtlCol="0">
            <a:spAutoFit/>
          </a:bodyPr>
          <a:lstStyle/>
          <a:p>
            <a:pPr marL="0"/>
            <a:r>
              <a:rPr lang="de-DE" dirty="0"/>
              <a:t>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F793267-87EE-7893-6AA3-DBA6E468F61B}"/>
              </a:ext>
            </a:extLst>
          </p:cNvPr>
          <p:cNvSpPr txBox="1"/>
          <p:nvPr/>
        </p:nvSpPr>
        <p:spPr>
          <a:xfrm>
            <a:off x="6770328" y="4581128"/>
            <a:ext cx="152400" cy="386054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0" rtlCol="0">
            <a:spAutoFit/>
          </a:bodyPr>
          <a:lstStyle/>
          <a:p>
            <a:pPr marL="0"/>
            <a:r>
              <a:rPr lang="de-DE" dirty="0"/>
              <a:t>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682E74A-47DB-4A92-339B-0DDFA1623C5E}"/>
              </a:ext>
            </a:extLst>
          </p:cNvPr>
          <p:cNvSpPr txBox="1"/>
          <p:nvPr/>
        </p:nvSpPr>
        <p:spPr>
          <a:xfrm>
            <a:off x="6372200" y="3960406"/>
            <a:ext cx="240446" cy="386054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0" rtlCol="0">
            <a:spAutoFit/>
          </a:bodyPr>
          <a:lstStyle/>
          <a:p>
            <a:pPr marL="0"/>
            <a:r>
              <a:rPr lang="de-DE" dirty="0"/>
              <a:t>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8519EE5-24B3-4D02-F996-F67D72432E09}"/>
              </a:ext>
            </a:extLst>
          </p:cNvPr>
          <p:cNvSpPr txBox="1"/>
          <p:nvPr/>
        </p:nvSpPr>
        <p:spPr>
          <a:xfrm>
            <a:off x="5432643" y="3639058"/>
            <a:ext cx="240446" cy="386054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0" rtlCol="0">
            <a:spAutoFit/>
          </a:bodyPr>
          <a:lstStyle/>
          <a:p>
            <a:pPr marL="0"/>
            <a:r>
              <a:rPr lang="de-DE" dirty="0"/>
              <a:t>4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628754B-D013-CB1A-FDE8-98834ABE94A9}"/>
              </a:ext>
            </a:extLst>
          </p:cNvPr>
          <p:cNvSpPr txBox="1"/>
          <p:nvPr/>
        </p:nvSpPr>
        <p:spPr>
          <a:xfrm>
            <a:off x="7479480" y="2708920"/>
            <a:ext cx="240446" cy="386054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0" rtlCol="0">
            <a:spAutoFit/>
          </a:bodyPr>
          <a:lstStyle/>
          <a:p>
            <a:pPr marL="0"/>
            <a:r>
              <a:rPr lang="de-DE" dirty="0"/>
              <a:t>5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8944443-EC0F-8D49-B5C8-53E1B6E2DA90}"/>
              </a:ext>
            </a:extLst>
          </p:cNvPr>
          <p:cNvSpPr txBox="1"/>
          <p:nvPr/>
        </p:nvSpPr>
        <p:spPr>
          <a:xfrm>
            <a:off x="5483682" y="2636912"/>
            <a:ext cx="240446" cy="386054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0" rtlCol="0">
            <a:spAutoFit/>
          </a:bodyPr>
          <a:lstStyle/>
          <a:p>
            <a:pPr marL="0"/>
            <a:r>
              <a:rPr lang="de-DE" dirty="0"/>
              <a:t>6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343F318-540D-8C02-3FD6-DE92A46CE13F}"/>
              </a:ext>
            </a:extLst>
          </p:cNvPr>
          <p:cNvSpPr txBox="1"/>
          <p:nvPr/>
        </p:nvSpPr>
        <p:spPr>
          <a:xfrm>
            <a:off x="5220072" y="5701726"/>
            <a:ext cx="2232248" cy="247554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0" rtlCol="0">
            <a:spAutoFit/>
          </a:bodyPr>
          <a:lstStyle/>
          <a:p>
            <a:pPr marL="0"/>
            <a:r>
              <a:rPr lang="de-DE" sz="900" dirty="0"/>
              <a:t>Figure 2: Module A</a:t>
            </a:r>
          </a:p>
        </p:txBody>
      </p:sp>
    </p:spTree>
    <p:extLst>
      <p:ext uri="{BB962C8B-B14F-4D97-AF65-F5344CB8AC3E}">
        <p14:creationId xmlns:p14="http://schemas.microsoft.com/office/powerpoint/2010/main" val="205170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8A889-2ABB-E686-6895-A8A7DEAC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Measurement Route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9746C1-EDB8-D784-D90C-D99CBE35CA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route was redefined two times according to test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final route driven is shown in Table 1 (TTN/TTI)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Route is based on the German ICE network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80282B-C000-E852-E91B-783D60D55F2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11.01-11.15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7B1348-3D27-CE2C-DB8A-DA827706ABD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ECSA-9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0B0394-4F27-55BC-2926-6481AE70813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7B72BA06-3030-4F79-B9A9-7A42CCF5B0C2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F79F8A33-02C9-6D3B-9110-B368B556F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395602"/>
              </p:ext>
            </p:extLst>
          </p:nvPr>
        </p:nvGraphicFramePr>
        <p:xfrm>
          <a:off x="917095" y="3741356"/>
          <a:ext cx="7308228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01">
                  <a:extLst>
                    <a:ext uri="{9D8B030D-6E8A-4147-A177-3AD203B41FA5}">
                      <a16:colId xmlns:a16="http://schemas.microsoft.com/office/drawing/2014/main" val="155975552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618974398"/>
                    </a:ext>
                  </a:extLst>
                </a:gridCol>
                <a:gridCol w="3266426">
                  <a:extLst>
                    <a:ext uri="{9D8B030D-6E8A-4147-A177-3AD203B41FA5}">
                      <a16:colId xmlns:a16="http://schemas.microsoft.com/office/drawing/2014/main" val="2353547723"/>
                    </a:ext>
                  </a:extLst>
                </a:gridCol>
                <a:gridCol w="1827057">
                  <a:extLst>
                    <a:ext uri="{9D8B030D-6E8A-4147-A177-3AD203B41FA5}">
                      <a16:colId xmlns:a16="http://schemas.microsoft.com/office/drawing/2014/main" val="213497783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de-DE" sz="14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Destination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11011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de-DE" sz="1400" dirty="0"/>
                        <a:t>07/18/22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Berlin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Magdeburg – Erfurt – Halle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Erfurt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92516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de-DE" sz="1400" dirty="0"/>
                        <a:t>07/19/22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Erfurt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Nuremberg</a:t>
                      </a:r>
                      <a:r>
                        <a:rPr lang="de-DE" sz="1400" dirty="0"/>
                        <a:t> - </a:t>
                      </a:r>
                      <a:r>
                        <a:rPr lang="de-DE" sz="1400" dirty="0" err="1"/>
                        <a:t>Wuerzburg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Frankfurt/Main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38986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de-DE" sz="1400" dirty="0"/>
                        <a:t>07/20/22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Frankfurt/Main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Mannheim – </a:t>
                      </a:r>
                      <a:r>
                        <a:rPr lang="de-DE" sz="1400" dirty="0" err="1"/>
                        <a:t>Colgone</a:t>
                      </a:r>
                      <a:r>
                        <a:rPr lang="de-DE" sz="1400" dirty="0"/>
                        <a:t> – Hagen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Cologne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72235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de-DE" sz="1400" dirty="0"/>
                        <a:t>07/21/22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Cologne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Bonn – Muenster – Dortmund - Hamm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Muenster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63459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de-DE" sz="1400" dirty="0"/>
                        <a:t>07/22/22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Muenster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Bremen – Hamburg – </a:t>
                      </a:r>
                      <a:r>
                        <a:rPr lang="de-DE" sz="1400" dirty="0" err="1"/>
                        <a:t>Luebeck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Hamburg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383498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B20E8DE1-106A-CB77-6073-16D1E2D4E61A}"/>
              </a:ext>
            </a:extLst>
          </p:cNvPr>
          <p:cNvSpPr txBox="1"/>
          <p:nvPr/>
        </p:nvSpPr>
        <p:spPr>
          <a:xfrm>
            <a:off x="917095" y="5827081"/>
            <a:ext cx="1134625" cy="293721"/>
          </a:xfrm>
          <a:prstGeom prst="rect">
            <a:avLst/>
          </a:prstGeom>
        </p:spPr>
        <p:txBody>
          <a:bodyPr wrap="square" lIns="0" tIns="108000" rIns="0" bIns="0" rtlCol="0">
            <a:spAutoFit/>
          </a:bodyPr>
          <a:lstStyle/>
          <a:p>
            <a:pPr marL="0"/>
            <a:r>
              <a:rPr lang="de-DE" sz="1200" dirty="0"/>
              <a:t>Table 1</a:t>
            </a:r>
          </a:p>
        </p:txBody>
      </p:sp>
    </p:spTree>
    <p:extLst>
      <p:ext uri="{BB962C8B-B14F-4D97-AF65-F5344CB8AC3E}">
        <p14:creationId xmlns:p14="http://schemas.microsoft.com/office/powerpoint/2010/main" val="76227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9709FC-32FB-D1F0-405E-D37AD9D5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Measurement Route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739697-6CC8-4C37-9748-F7746CDF95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Table 2 shows the final route for TPN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 parts are nearly the same with TTN/TTI (Frankfurt – Nuremberg, and Nuremberg – Halle)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5487FC-C02B-9AD0-EF88-B26A4056FD4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11.01-11.15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94ACC4-CEC2-10B8-B242-E9DB2901726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ECSA-9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A6BA70-0210-9660-8661-B94E394D64B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7B72BA06-3030-4F79-B9A9-7A42CCF5B0C2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AA61CC47-56C2-AFE6-092B-EFFB67E27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990578"/>
              </p:ext>
            </p:extLst>
          </p:nvPr>
        </p:nvGraphicFramePr>
        <p:xfrm>
          <a:off x="917095" y="3315121"/>
          <a:ext cx="7308228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01">
                  <a:extLst>
                    <a:ext uri="{9D8B030D-6E8A-4147-A177-3AD203B41FA5}">
                      <a16:colId xmlns:a16="http://schemas.microsoft.com/office/drawing/2014/main" val="155975552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618974398"/>
                    </a:ext>
                  </a:extLst>
                </a:gridCol>
                <a:gridCol w="3266426">
                  <a:extLst>
                    <a:ext uri="{9D8B030D-6E8A-4147-A177-3AD203B41FA5}">
                      <a16:colId xmlns:a16="http://schemas.microsoft.com/office/drawing/2014/main" val="2353547723"/>
                    </a:ext>
                  </a:extLst>
                </a:gridCol>
                <a:gridCol w="1827057">
                  <a:extLst>
                    <a:ext uri="{9D8B030D-6E8A-4147-A177-3AD203B41FA5}">
                      <a16:colId xmlns:a16="http://schemas.microsoft.com/office/drawing/2014/main" val="213497783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de-DE" sz="14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Destination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11011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de-DE" sz="1400" dirty="0"/>
                        <a:t>08/01/22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Berlin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Wolfsburg – Kassel – Fulda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Frankfurt/Main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92516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de-DE" sz="1400" dirty="0"/>
                        <a:t>08/04/22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Frankfurt/Main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Wuerzburg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Nuremberg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38986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de-DE" sz="1400" dirty="0"/>
                        <a:t>08/07/22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Nuremberg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Erfurt – Halle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Berlin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722358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07D6371D-90A6-016D-AB92-D7DFA5F7BB8E}"/>
              </a:ext>
            </a:extLst>
          </p:cNvPr>
          <p:cNvSpPr txBox="1"/>
          <p:nvPr/>
        </p:nvSpPr>
        <p:spPr>
          <a:xfrm>
            <a:off x="917095" y="4692129"/>
            <a:ext cx="1134625" cy="293721"/>
          </a:xfrm>
          <a:prstGeom prst="rect">
            <a:avLst/>
          </a:prstGeom>
        </p:spPr>
        <p:txBody>
          <a:bodyPr wrap="square" lIns="0" tIns="108000" rIns="0" bIns="0" rtlCol="0">
            <a:spAutoFit/>
          </a:bodyPr>
          <a:lstStyle/>
          <a:p>
            <a:pPr marL="0"/>
            <a:r>
              <a:rPr lang="de-DE" sz="1200" dirty="0"/>
              <a:t>Table 2</a:t>
            </a:r>
          </a:p>
        </p:txBody>
      </p:sp>
    </p:spTree>
    <p:extLst>
      <p:ext uri="{BB962C8B-B14F-4D97-AF65-F5344CB8AC3E}">
        <p14:creationId xmlns:p14="http://schemas.microsoft.com/office/powerpoint/2010/main" val="765173981"/>
      </p:ext>
    </p:extLst>
  </p:cSld>
  <p:clrMapOvr>
    <a:masterClrMapping/>
  </p:clrMapOvr>
</p:sld>
</file>

<file path=ppt/theme/theme1.xml><?xml version="1.0" encoding="utf-8"?>
<a:theme xmlns:a="http://schemas.openxmlformats.org/drawingml/2006/main" name="HWRBerlin_BlankoPPT_Office2007">
  <a:themeElements>
    <a:clrScheme name="HWR Berlin">
      <a:dk1>
        <a:srgbClr val="000000"/>
      </a:dk1>
      <a:lt1>
        <a:sysClr val="window" lastClr="FFFFFF"/>
      </a:lt1>
      <a:dk2>
        <a:srgbClr val="D50C2F"/>
      </a:dk2>
      <a:lt2>
        <a:srgbClr val="6E6E6E"/>
      </a:lt2>
      <a:accent1>
        <a:srgbClr val="002C48"/>
      </a:accent1>
      <a:accent2>
        <a:srgbClr val="661326"/>
      </a:accent2>
      <a:accent3>
        <a:srgbClr val="A96F21"/>
      </a:accent3>
      <a:accent4>
        <a:srgbClr val="004799"/>
      </a:accent4>
      <a:accent5>
        <a:srgbClr val="2E6E2B"/>
      </a:accent5>
      <a:accent6>
        <a:srgbClr val="005940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108000" rIns="0" bIns="0"/>
      <a:lstStyle>
        <a:defPPr marL="0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982</Words>
  <Application>Microsoft Office PowerPoint</Application>
  <PresentationFormat>Bildschirmpräsentation (4:3)</PresentationFormat>
  <Paragraphs>198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Arial</vt:lpstr>
      <vt:lpstr>Calibri</vt:lpstr>
      <vt:lpstr>HWRBerlin_BlankoPPT_Office2007</vt:lpstr>
      <vt:lpstr>PowerPoint-Präsentation</vt:lpstr>
      <vt:lpstr>PowerPoint-Präsentation</vt:lpstr>
      <vt:lpstr>Introduction</vt:lpstr>
      <vt:lpstr>Goal of the work</vt:lpstr>
      <vt:lpstr>Measurement Methods</vt:lpstr>
      <vt:lpstr>Measurement Modules</vt:lpstr>
      <vt:lpstr>Measurement Modules</vt:lpstr>
      <vt:lpstr>Measurement Route</vt:lpstr>
      <vt:lpstr>Measurement Route</vt:lpstr>
      <vt:lpstr>Results</vt:lpstr>
      <vt:lpstr>Results</vt:lpstr>
      <vt:lpstr>Results</vt:lpstr>
      <vt:lpstr>Results</vt:lpstr>
      <vt:lpstr>Discussion</vt:lpstr>
      <vt:lpstr>Discussion</vt:lpstr>
      <vt:lpstr>Limitations</vt:lpstr>
      <vt:lpstr>Conclusion</vt:lpstr>
      <vt:lpstr>PowerPoint-Präsentation</vt:lpstr>
    </vt:vector>
  </TitlesOfParts>
  <Company>HWR 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Heydeck, Daniela</dc:creator>
  <cp:lastModifiedBy>Schinschke, Julius</cp:lastModifiedBy>
  <cp:revision>3</cp:revision>
  <cp:lastPrinted>2013-09-18T08:16:46Z</cp:lastPrinted>
  <dcterms:created xsi:type="dcterms:W3CDTF">2018-06-27T07:31:28Z</dcterms:created>
  <dcterms:modified xsi:type="dcterms:W3CDTF">2022-09-12T20:04:47Z</dcterms:modified>
</cp:coreProperties>
</file>