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368160" cy="504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dt"/>
          </p:nvPr>
        </p:nvSpPr>
        <p:spPr>
          <a:xfrm>
            <a:off x="4402440" y="0"/>
            <a:ext cx="3368160" cy="5043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C86FD6AD-B837-4E6F-9CCF-DFF39C900D11}" type="datetime">
              <a:rPr lang="en-US" sz="1200" b="0" strike="noStrike" spc="-1">
                <a:solidFill>
                  <a:srgbClr val="000000"/>
                </a:solidFill>
                <a:latin typeface="Arial"/>
                <a:ea typeface="SimSun"/>
              </a:rPr>
              <a:t>10/31/2022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5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554480" y="1257120"/>
            <a:ext cx="4663440" cy="339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840" b="0" strike="noStrike" spc="-1">
                <a:latin typeface="Arial"/>
              </a:rPr>
              <a:t>Click to move the slide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920" cy="396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黑体"/>
              </a:rPr>
              <a:t>单击此处编辑母版文本样式</a:t>
            </a:r>
            <a:endParaRPr lang="en-US" sz="1200" b="0" strike="noStrike" spc="-1">
              <a:latin typeface="Arial"/>
            </a:endParaRPr>
          </a:p>
          <a:p>
            <a:pPr marL="457200" lvl="1">
              <a:lnSpc>
                <a:spcPct val="100000"/>
              </a:lnSpc>
            </a:pP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黑体"/>
              </a:rPr>
              <a:t>第二级</a:t>
            </a:r>
            <a:endParaRPr lang="en-US" sz="1200" b="0" strike="noStrike" spc="-1"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黑体"/>
              </a:rPr>
              <a:t>第三级</a:t>
            </a:r>
            <a:endParaRPr lang="en-US" sz="1200" b="0" strike="noStrike" spc="-1">
              <a:latin typeface="Arial"/>
            </a:endParaRPr>
          </a:p>
          <a:p>
            <a:pPr marL="1371600" lvl="3">
              <a:lnSpc>
                <a:spcPct val="100000"/>
              </a:lnSpc>
            </a:pP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黑体"/>
              </a:rPr>
              <a:t>第四级</a:t>
            </a:r>
            <a:endParaRPr lang="en-US" sz="1200" b="0" strike="noStrike" spc="-1">
              <a:latin typeface="Arial"/>
            </a:endParaRPr>
          </a:p>
          <a:p>
            <a:pPr marL="1828800" lvl="4">
              <a:lnSpc>
                <a:spcPct val="100000"/>
              </a:lnSpc>
            </a:pP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黑体"/>
              </a:rPr>
              <a:t>第五级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/>
          </p:nvPr>
        </p:nvSpPr>
        <p:spPr>
          <a:xfrm>
            <a:off x="0" y="9553680"/>
            <a:ext cx="3368160" cy="504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/>
          </p:nvPr>
        </p:nvSpPr>
        <p:spPr>
          <a:xfrm>
            <a:off x="4402440" y="9553680"/>
            <a:ext cx="3368160" cy="504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1174211-F824-4E48-A757-9564B5CD0766}" type="slidenum">
              <a:rPr lang="en-US" sz="1200" b="0" strike="noStrike" spc="-1">
                <a:solidFill>
                  <a:srgbClr val="000000"/>
                </a:solidFill>
                <a:latin typeface="Arial"/>
                <a:ea typeface="SimSu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黑体"/>
              </a:rPr>
              <a:t>Only a few enzymes have been proved to exhibit direct electron transfer at normal electrodes surfaces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C7E7CD9-F2B0-4D00-B578-249B8497CD06}" type="slidenum">
              <a:rPr lang="en-US" sz="1200" b="0" strike="noStrike" spc="-1">
                <a:solidFill>
                  <a:srgbClr val="000000"/>
                </a:solidFill>
                <a:latin typeface="Arial"/>
                <a:ea typeface="SimSun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黑体"/>
              </a:rPr>
              <a:t>the NEGs utilize elsectrodes made from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黑体"/>
              </a:rPr>
              <a:t>metals, composites, carbon micro- or nano- materials etc, embodied as nanotubes,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黑体"/>
              </a:rPr>
              <a:t>nanoparticles, porous films, or modified surfaces.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179E9E6-B338-4FBD-AE72-7A025721F354}" type="slidenum">
              <a:rPr lang="en-US" sz="1200" b="0" strike="noStrike" spc="-1">
                <a:solidFill>
                  <a:srgbClr val="000000"/>
                </a:solidFill>
                <a:latin typeface="Arial"/>
                <a:ea typeface="SimSun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136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380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380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136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136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380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380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28200" y="262800"/>
            <a:ext cx="7531200" cy="4138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380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380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136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136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380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380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136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136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380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200" y="262800"/>
            <a:ext cx="7531200" cy="4138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380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136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84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380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532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16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7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87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3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38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0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68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1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3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1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3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1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3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1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360" cy="472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3E80DFD0-DC54-42AF-91D5-0E30142249C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200" y="262800"/>
            <a:ext cx="7531200" cy="892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zh-CN" sz="3000" b="0" strike="noStrike" spc="-1">
                <a:solidFill>
                  <a:srgbClr val="CB4D5F"/>
                </a:solidFill>
                <a:latin typeface="Arial"/>
                <a:ea typeface="黑体"/>
              </a:rPr>
              <a:t>单击此处编辑母版标题样式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3058560" y="2057040"/>
            <a:ext cx="5400000" cy="27878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CN" sz="1800" b="0" strike="noStrike" spc="-1">
                <a:solidFill>
                  <a:srgbClr val="FFFFFF"/>
                </a:solidFill>
                <a:latin typeface="Arial"/>
                <a:ea typeface="黑体"/>
              </a:rPr>
              <a:t>单击此处编辑文本</a:t>
            </a:r>
            <a:br/>
            <a:r>
              <a:rPr lang="zh-CN" sz="1500" b="0" strike="noStrike" spc="-1">
                <a:solidFill>
                  <a:srgbClr val="FFFFFF"/>
                </a:solidFill>
                <a:latin typeface="Arial"/>
                <a:ea typeface="黑体"/>
              </a:rPr>
              <a:t>第二级</a:t>
            </a:r>
            <a:br/>
            <a:r>
              <a:rPr lang="zh-CN" sz="1350" b="0" strike="noStrike" spc="-1">
                <a:solidFill>
                  <a:srgbClr val="FFFFFF"/>
                </a:solidFill>
                <a:latin typeface="Arial"/>
                <a:ea typeface="黑体"/>
              </a:rPr>
              <a:t>第三级</a:t>
            </a:r>
            <a:br/>
            <a:r>
              <a:rPr lang="zh-CN" sz="1350" b="0" strike="noStrike" spc="-1">
                <a:solidFill>
                  <a:srgbClr val="FFFFFF"/>
                </a:solidFill>
                <a:latin typeface="Arial"/>
                <a:ea typeface="黑体"/>
              </a:rPr>
              <a:t>第四级</a:t>
            </a:r>
            <a:br/>
            <a:r>
              <a:rPr lang="zh-CN" sz="1350" b="0" strike="noStrike" spc="-1">
                <a:solidFill>
                  <a:srgbClr val="FFFFFF"/>
                </a:solidFill>
                <a:latin typeface="Arial"/>
                <a:ea typeface="黑体"/>
              </a:rPr>
              <a:t>第五级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28200" y="6051240"/>
            <a:ext cx="2057400" cy="3650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fld id="{AB635CF5-120A-4633-8A5E-AE3A327E19CA}" type="datetime">
              <a:rPr lang="en-US" sz="900" b="0" strike="noStrike" spc="-1">
                <a:solidFill>
                  <a:srgbClr val="FFFFFF"/>
                </a:solidFill>
                <a:latin typeface="Arial"/>
                <a:ea typeface="SimSun"/>
              </a:rPr>
              <a:t>10/31/2022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28680" y="6051240"/>
            <a:ext cx="3085920" cy="36504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57680" y="6051240"/>
            <a:ext cx="2057400" cy="3650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fld id="{6B3113B8-B9BF-4749-AEC8-562EEE3BC630}" type="slidenum">
              <a:rPr lang="en-US" sz="900" b="0" strike="noStrike" spc="-1">
                <a:solidFill>
                  <a:srgbClr val="FFFFFF"/>
                </a:solidFill>
                <a:latin typeface="Arial"/>
                <a:ea typeface="SimSun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57200" y="160380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79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2560" y="731520"/>
            <a:ext cx="7772400" cy="20559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rmAutofit/>
          </a:bodyPr>
          <a:lstStyle/>
          <a:p>
            <a:pPr algn="ctr"/>
            <a:r>
              <a:rPr lang="en-US" sz="3200" b="1" strike="noStrike" spc="-1">
                <a:solidFill>
                  <a:srgbClr val="CB4D5F"/>
                </a:solidFill>
                <a:latin typeface="Arial"/>
                <a:ea typeface="宋体"/>
              </a:rPr>
              <a:t>A Wireless Inductor- Capacitor Sensor For Glucose Detection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463040" y="2461680"/>
            <a:ext cx="6400800" cy="1744560"/>
          </a:xfrm>
          <a:prstGeom prst="rect">
            <a:avLst/>
          </a:prstGeom>
          <a:noFill/>
          <a:ln>
            <a:noFill/>
          </a:ln>
        </p:spPr>
        <p:txBody>
          <a:bodyPr anchorCtr="1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SimSun"/>
              </a:rPr>
              <a:t>Hong Li, Haibo Xu, Shiru Lin, Yi Jia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SimSun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864480" y="6307200"/>
            <a:ext cx="1747800" cy="407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SimSun"/>
              </a:rPr>
              <a:t>10-08-2022</a:t>
            </a:r>
            <a:endParaRPr lang="en-US" sz="1800" b="0" strike="noStrike" spc="-1">
              <a:latin typeface="Arial"/>
            </a:endParaRPr>
          </a:p>
        </p:txBody>
      </p:sp>
      <p:cxnSp>
        <p:nvCxnSpPr>
          <p:cNvPr id="92" name="Line 4"/>
          <p:cNvCxnSpPr/>
          <p:nvPr/>
        </p:nvCxnSpPr>
        <p:spPr>
          <a:xfrm>
            <a:off x="628560" y="2421000"/>
            <a:ext cx="8049240" cy="360"/>
          </a:xfrm>
          <a:prstGeom prst="straightConnector1">
            <a:avLst/>
          </a:prstGeom>
          <a:ln w="12600">
            <a:solidFill>
              <a:srgbClr val="CB4D5F"/>
            </a:solidFill>
            <a:miter/>
          </a:ln>
        </p:spPr>
      </p:cxnSp>
      <p:pic>
        <p:nvPicPr>
          <p:cNvPr id="93" name="图片 5_1"/>
          <p:cNvPicPr/>
          <p:nvPr/>
        </p:nvPicPr>
        <p:blipFill>
          <a:blip r:embed="rId2"/>
          <a:stretch/>
        </p:blipFill>
        <p:spPr>
          <a:xfrm>
            <a:off x="7740720" y="0"/>
            <a:ext cx="1420920" cy="142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28560" y="263520"/>
            <a:ext cx="807552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Results and Discussions</a:t>
            </a:r>
            <a:endParaRPr lang="en-US" sz="3000" b="0" strike="noStrike" spc="-1">
              <a:latin typeface="Arial"/>
            </a:endParaRPr>
          </a:p>
        </p:txBody>
      </p:sp>
      <p:pic>
        <p:nvPicPr>
          <p:cNvPr id="134" name="图片 84_1"/>
          <p:cNvPicPr/>
          <p:nvPr/>
        </p:nvPicPr>
        <p:blipFill>
          <a:blip r:embed="rId2"/>
          <a:srcRect l="3143" t="5521" r="7451"/>
          <a:stretch/>
        </p:blipFill>
        <p:spPr>
          <a:xfrm>
            <a:off x="1979640" y="2131920"/>
            <a:ext cx="5351400" cy="4014720"/>
          </a:xfrm>
          <a:prstGeom prst="rect">
            <a:avLst/>
          </a:prstGeom>
          <a:ln>
            <a:noFill/>
          </a:ln>
        </p:spPr>
      </p:pic>
      <p:sp>
        <p:nvSpPr>
          <p:cNvPr id="135" name="TextShape 2"/>
          <p:cNvSpPr txBox="1"/>
          <p:nvPr/>
        </p:nvSpPr>
        <p:spPr>
          <a:xfrm>
            <a:off x="252360" y="6235560"/>
            <a:ext cx="8732880" cy="396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  <a:ea typeface="SimSun"/>
              </a:rPr>
              <a:t>Frequency and Impedance response of the sensor to glucose concentration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36" name="TextShape 3"/>
          <p:cNvSpPr txBox="1"/>
          <p:nvPr/>
        </p:nvSpPr>
        <p:spPr>
          <a:xfrm>
            <a:off x="682560" y="1341360"/>
            <a:ext cx="3754440" cy="51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SimSun"/>
              </a:rPr>
              <a:t>Sensor response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28560" y="263520"/>
            <a:ext cx="840564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Results and Discussions</a:t>
            </a:r>
            <a:endParaRPr lang="en-US" sz="3000" b="0" strike="noStrike" spc="-1">
              <a:latin typeface="Arial"/>
            </a:endParaRPr>
          </a:p>
        </p:txBody>
      </p:sp>
      <p:pic>
        <p:nvPicPr>
          <p:cNvPr id="138" name="图片 29_1"/>
          <p:cNvPicPr/>
          <p:nvPr/>
        </p:nvPicPr>
        <p:blipFill>
          <a:blip r:embed="rId2"/>
          <a:srcRect r="6051"/>
          <a:stretch/>
        </p:blipFill>
        <p:spPr>
          <a:xfrm>
            <a:off x="-34200" y="2893320"/>
            <a:ext cx="4514760" cy="3598920"/>
          </a:xfrm>
          <a:prstGeom prst="rect">
            <a:avLst/>
          </a:prstGeom>
          <a:ln>
            <a:noFill/>
          </a:ln>
        </p:spPr>
      </p:pic>
      <p:sp>
        <p:nvSpPr>
          <p:cNvPr id="139" name="TextShape 2"/>
          <p:cNvSpPr txBox="1"/>
          <p:nvPr/>
        </p:nvSpPr>
        <p:spPr>
          <a:xfrm>
            <a:off x="4873320" y="6186960"/>
            <a:ext cx="4087800" cy="396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  <a:ea typeface="SimSun"/>
              </a:rPr>
              <a:t>Average regression error: 1.38%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457200" y="2103120"/>
            <a:ext cx="3383280" cy="700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SimSun"/>
              </a:rPr>
              <a:t>The exponential regression for resonance frequency: 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141" name="图片 3_0"/>
          <p:cNvPicPr/>
          <p:nvPr/>
        </p:nvPicPr>
        <p:blipFill>
          <a:blip r:embed="rId3"/>
          <a:srcRect r="6817"/>
          <a:stretch/>
        </p:blipFill>
        <p:spPr>
          <a:xfrm>
            <a:off x="4937760" y="3162960"/>
            <a:ext cx="3657600" cy="2948400"/>
          </a:xfrm>
          <a:prstGeom prst="rect">
            <a:avLst/>
          </a:prstGeom>
          <a:ln>
            <a:noFill/>
          </a:ln>
        </p:spPr>
      </p:pic>
      <p:sp>
        <p:nvSpPr>
          <p:cNvPr id="142" name="TextShape 4"/>
          <p:cNvSpPr txBox="1"/>
          <p:nvPr/>
        </p:nvSpPr>
        <p:spPr>
          <a:xfrm>
            <a:off x="397080" y="1280160"/>
            <a:ext cx="5455080" cy="761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SimSun"/>
              </a:rPr>
              <a:t>Glucose beverage proportion: 0 – 44%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600" b="1" strike="noStrike" spc="-1">
                <a:solidFill>
                  <a:srgbClr val="FFFFFF"/>
                </a:solidFill>
                <a:latin typeface="Arial"/>
                <a:ea typeface="SimSun"/>
              </a:rPr>
              <a:t>The resonance frequency: 1.9217 MHz to 1.8681 MHz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28560" y="263520"/>
            <a:ext cx="79596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Results and Discussions</a:t>
            </a:r>
            <a:endParaRPr lang="en-US" sz="3000" b="0" strike="noStrike" spc="-1">
              <a:latin typeface="Arial"/>
            </a:endParaRPr>
          </a:p>
        </p:txBody>
      </p:sp>
      <p:pic>
        <p:nvPicPr>
          <p:cNvPr id="144" name="图片 38_1"/>
          <p:cNvPicPr/>
          <p:nvPr/>
        </p:nvPicPr>
        <p:blipFill>
          <a:blip r:embed="rId2"/>
          <a:srcRect t="3038" r="5896"/>
          <a:stretch/>
        </p:blipFill>
        <p:spPr>
          <a:xfrm>
            <a:off x="250920" y="2565360"/>
            <a:ext cx="4657680" cy="3600360"/>
          </a:xfrm>
          <a:prstGeom prst="rect">
            <a:avLst/>
          </a:prstGeom>
          <a:ln>
            <a:noFill/>
          </a:ln>
        </p:spPr>
      </p:pic>
      <p:sp>
        <p:nvSpPr>
          <p:cNvPr id="145" name="TextShape 2"/>
          <p:cNvSpPr txBox="1"/>
          <p:nvPr/>
        </p:nvSpPr>
        <p:spPr>
          <a:xfrm>
            <a:off x="434880" y="1218600"/>
            <a:ext cx="6423120" cy="70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SimSun"/>
              </a:rPr>
              <a:t>Glucose beverage proportion: 0 – 44%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SimSun"/>
              </a:rPr>
              <a:t>The impedance: 170.33 Ω to 110.68 Ω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4994280" y="6116760"/>
            <a:ext cx="3484440" cy="366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SimSun"/>
              </a:rPr>
              <a:t>Average regression error: 3.47%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47" name="图片 3_3"/>
          <p:cNvPicPr/>
          <p:nvPr/>
        </p:nvPicPr>
        <p:blipFill>
          <a:blip r:embed="rId3"/>
          <a:srcRect l="3736" r="6728"/>
          <a:stretch/>
        </p:blipFill>
        <p:spPr>
          <a:xfrm>
            <a:off x="4962600" y="2709720"/>
            <a:ext cx="3860640" cy="3240000"/>
          </a:xfrm>
          <a:prstGeom prst="rect">
            <a:avLst/>
          </a:prstGeom>
          <a:ln>
            <a:noFill/>
          </a:ln>
        </p:spPr>
      </p:pic>
      <p:sp>
        <p:nvSpPr>
          <p:cNvPr id="148" name="TextShape 4"/>
          <p:cNvSpPr txBox="1"/>
          <p:nvPr/>
        </p:nvSpPr>
        <p:spPr>
          <a:xfrm>
            <a:off x="822960" y="2103120"/>
            <a:ext cx="5293800" cy="430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Arial"/>
                <a:ea typeface="SimSun"/>
              </a:rPr>
              <a:t>Exponential regression for impedance: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28560" y="263520"/>
            <a:ext cx="79470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Results and Discussions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628560" y="955800"/>
            <a:ext cx="8229600" cy="609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35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黑体"/>
              </a:rPr>
              <a:t>Glucose beverage proportion: 0 - 4%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51" name="图片 62_1"/>
          <p:cNvPicPr/>
          <p:nvPr/>
        </p:nvPicPr>
        <p:blipFill>
          <a:blip r:embed="rId2"/>
          <a:stretch/>
        </p:blipFill>
        <p:spPr>
          <a:xfrm>
            <a:off x="828720" y="2925720"/>
            <a:ext cx="7553160" cy="339552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675000" y="6213240"/>
            <a:ext cx="773748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  <a:ea typeface="SimSun"/>
              </a:rPr>
              <a:t>Linear Regression (</a:t>
            </a:r>
            <a:r>
              <a:rPr lang="en-US" sz="2000" b="0" i="1" strike="noStrike" spc="-1">
                <a:solidFill>
                  <a:srgbClr val="FFFFFF"/>
                </a:solidFill>
                <a:latin typeface="Times New Roman"/>
                <a:ea typeface="SimSun"/>
              </a:rPr>
              <a:t>r</a:t>
            </a:r>
            <a:r>
              <a:rPr lang="en-US" sz="2310" b="0" strike="noStrike" spc="-1" baseline="30000">
                <a:solidFill>
                  <a:srgbClr val="FFFFFF"/>
                </a:solidFill>
                <a:latin typeface="Times New Roman"/>
                <a:ea typeface="SimSun"/>
              </a:rPr>
              <a:t>2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SimSun"/>
              </a:rPr>
              <a:t>=0.9853 and 0.9553</a:t>
            </a:r>
            <a:r>
              <a:rPr lang="en-US" sz="2000" b="0" strike="noStrike" spc="-1">
                <a:solidFill>
                  <a:srgbClr val="FFFFFF"/>
                </a:solidFill>
                <a:latin typeface="Arial"/>
                <a:ea typeface="SimSun"/>
              </a:rPr>
              <a:t> respectively)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3" name="TextShape 4"/>
          <p:cNvSpPr txBox="1"/>
          <p:nvPr/>
        </p:nvSpPr>
        <p:spPr>
          <a:xfrm>
            <a:off x="731520" y="1978920"/>
            <a:ext cx="6456240" cy="398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SimSun"/>
              </a:rPr>
              <a:t>Sensitivity: 424.6 kHz and 721.6416 Ω  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628560" y="263520"/>
            <a:ext cx="810432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Results and Discussions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955800" y="1406880"/>
            <a:ext cx="2244600" cy="60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35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Stability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56" name="图片 83_1"/>
          <p:cNvPicPr/>
          <p:nvPr/>
        </p:nvPicPr>
        <p:blipFill>
          <a:blip r:embed="rId2"/>
          <a:stretch/>
        </p:blipFill>
        <p:spPr>
          <a:xfrm>
            <a:off x="395280" y="2347920"/>
            <a:ext cx="8278920" cy="3600360"/>
          </a:xfrm>
          <a:prstGeom prst="rect">
            <a:avLst/>
          </a:prstGeom>
          <a:ln>
            <a:noFill/>
          </a:ln>
        </p:spPr>
      </p:pic>
      <p:sp>
        <p:nvSpPr>
          <p:cNvPr id="157" name="TextShape 3"/>
          <p:cNvSpPr txBox="1"/>
          <p:nvPr/>
        </p:nvSpPr>
        <p:spPr>
          <a:xfrm>
            <a:off x="6300720" y="1557360"/>
            <a:ext cx="2023920" cy="45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FFFFFF"/>
                </a:solidFill>
                <a:latin typeface="Arial"/>
                <a:ea typeface="SimSun"/>
              </a:rPr>
              <a:t>N</a:t>
            </a: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SimSun"/>
              </a:rPr>
              <a:t> = 10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58" name="TextShape 4"/>
          <p:cNvSpPr txBox="1"/>
          <p:nvPr/>
        </p:nvSpPr>
        <p:spPr>
          <a:xfrm>
            <a:off x="828720" y="6093000"/>
            <a:ext cx="7999560" cy="399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SimSun"/>
              </a:rPr>
              <a:t>Standard deviation: 8.1466e-04 MHz and 0.367 Ω respectively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628560" y="263520"/>
            <a:ext cx="75312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Conclusions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778680" y="1371600"/>
            <a:ext cx="7999560" cy="4937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/>
              <a:buChar char="Ø"/>
            </a:pPr>
            <a:r>
              <a:rPr lang="x-none" sz="2400" b="0" strike="noStrike" spc="-1">
                <a:solidFill>
                  <a:srgbClr val="FFFFFF"/>
                </a:solidFill>
                <a:latin typeface="Arial"/>
                <a:ea typeface="SimSun"/>
              </a:rPr>
              <a:t>Summary : This paper presented a wireless passive sensor for glucose detection. The resonance frequency and impedance modulus both show good correlation and high stability to the glucose beverage solution with concentration from 0 to 44%</a:t>
            </a:r>
            <a:endParaRPr lang="en-US" sz="24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/>
              <a:buChar char="Ø"/>
            </a:pPr>
            <a:r>
              <a:rPr lang="x-none" sz="2400" b="0" strike="noStrike" spc="-1">
                <a:solidFill>
                  <a:srgbClr val="FFFFFF"/>
                </a:solidFill>
                <a:latin typeface="Arial"/>
                <a:ea typeface="SimSun"/>
              </a:rPr>
              <a:t>Future work: Selectivity of the sensor should be further studied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628560" y="263520"/>
            <a:ext cx="75312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References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825480" y="1133640"/>
            <a:ext cx="7889760" cy="523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  <a:ea typeface="黑体"/>
              </a:rPr>
              <a:t>[1] Weibel, M.K.; Bright, H.J. The glucose oxidase mechanism. Interpretation of the pH dependence. J. Biol. Chem. 1971, 246, 2734-2744</a:t>
            </a:r>
            <a:endParaRPr lang="en-US" sz="1400" b="0" strike="noStrike" spc="-1">
              <a:latin typeface="Arial"/>
            </a:endParaRPr>
          </a:p>
          <a:p>
            <a:r>
              <a:rPr lang="en-US" sz="1400" b="0" strike="noStrike" spc="-1">
                <a:solidFill>
                  <a:srgbClr val="FFFFFF"/>
                </a:solidFill>
                <a:latin typeface="Arial"/>
                <a:ea typeface="黑体"/>
              </a:rPr>
              <a:t>[2] Eun-Hyung Yoo and Soo-Youn Lee, Glucose Biosensors: An Overview of Use in Clinical Practice. Sensors 2010, 10, 4558-4576</a:t>
            </a:r>
            <a:endParaRPr lang="en-US" sz="1400" b="0" strike="noStrike" spc="-1">
              <a:latin typeface="Arial"/>
            </a:endParaRPr>
          </a:p>
          <a:p>
            <a:r>
              <a:rPr lang="en-US" sz="1400" b="0" strike="noStrike" spc="-1">
                <a:solidFill>
                  <a:srgbClr val="FFFFFF"/>
                </a:solidFill>
                <a:latin typeface="Arial"/>
                <a:ea typeface="黑体"/>
              </a:rPr>
              <a:t>[3]  Z. Zhu, L.G. Gancedo, A.J. Flewitt, H. Xie, F. Moussy, W.I. Milne, Sensors 12 (2012) 5996</a:t>
            </a:r>
            <a:endParaRPr lang="en-US" sz="1400" b="0" strike="noStrike" spc="-1">
              <a:latin typeface="Arial"/>
            </a:endParaRPr>
          </a:p>
          <a:p>
            <a:r>
              <a:rPr lang="en-US" sz="1400" b="0" strike="noStrike" spc="-1">
                <a:solidFill>
                  <a:srgbClr val="FFFFFF"/>
                </a:solidFill>
                <a:latin typeface="Arial"/>
                <a:ea typeface="黑体"/>
              </a:rPr>
              <a:t>[4] Kun Tian, Megan Prestgard, and Ashutosh Tiwari, A review of recent advances in nonenzymatic glucose sensors. Materials Schience and Engineering C 41 (2014) 100-118</a:t>
            </a:r>
            <a:endParaRPr lang="en-US" sz="1400" b="0" strike="noStrike" spc="-1">
              <a:latin typeface="Arial"/>
            </a:endParaRPr>
          </a:p>
          <a:p>
            <a:r>
              <a:rPr lang="en-US" sz="1400" b="0" strike="noStrike" spc="-1">
                <a:solidFill>
                  <a:srgbClr val="FFFFFF"/>
                </a:solidFill>
                <a:latin typeface="Arial"/>
                <a:ea typeface="黑体"/>
              </a:rPr>
              <a:t>[5] Kalpana Settu, Ching-Jung Chen, Jen-Tsai Liu, etc. Impedimetric method for measuring ultra-low E. coli concentrations in human urine, Biosensors and Bioelectronics 66 (2015) 244-250</a:t>
            </a:r>
            <a:endParaRPr lang="en-US" sz="1400" b="0" strike="noStrike" spc="-1">
              <a:latin typeface="Arial"/>
            </a:endParaRPr>
          </a:p>
          <a:p>
            <a:r>
              <a:rPr lang="en-US" sz="1400" b="0" strike="noStrike" spc="-1">
                <a:solidFill>
                  <a:srgbClr val="FFFFFF"/>
                </a:solidFill>
                <a:latin typeface="Arial"/>
                <a:ea typeface="黑体"/>
              </a:rPr>
              <a:t>[6]Tin Christopher Hang, Anthony Guiseppi-Elie, Frequency dependent and surface characterization of DNA immobilization and hybridization, Biosensors and Bioelectronics, 19 (2004) 1537- 1548</a:t>
            </a:r>
            <a:endParaRPr lang="en-US" sz="1400" b="0" strike="noStrike" spc="-1">
              <a:latin typeface="Arial"/>
            </a:endParaRPr>
          </a:p>
          <a:p>
            <a:r>
              <a:rPr lang="en-US" sz="1400" b="0" strike="noStrike" spc="-1">
                <a:solidFill>
                  <a:srgbClr val="FFFFFF"/>
                </a:solidFill>
                <a:latin typeface="Arial"/>
                <a:ea typeface="黑体"/>
              </a:rPr>
              <a:t>[7]Ming-Zhi Yang, Ching-Liang Dai and Cheng-Bei Hung, Fabrication of a glucose sensor with oscillator circuit using CMOS-MEMS technique. Microelectronic Engineering 97 (2012): 353–356</a:t>
            </a:r>
            <a:endParaRPr lang="en-US" sz="1400" b="0" strike="noStrike" spc="-1">
              <a:latin typeface="Arial"/>
            </a:endParaRPr>
          </a:p>
          <a:p>
            <a:r>
              <a:rPr lang="en-US" sz="1400" b="0" strike="noStrike" spc="-1">
                <a:solidFill>
                  <a:srgbClr val="FFFFFF"/>
                </a:solidFill>
                <a:latin typeface="Arial"/>
                <a:ea typeface="黑体"/>
              </a:rPr>
              <a:t>[8]Nam-Young Kim, Kishor Kumar Adhikari, Rajendra Dhakal et al., Rapid, Sensitive, and Reusable Detection of Glucose by a Robust Radiofrequency Integrated Passive Device Biosensor Chip. www.nature.com, Scientific Reports 5, No. 7807, 2015</a:t>
            </a:r>
            <a:endParaRPr lang="en-US" sz="1400" b="0" strike="noStrike" spc="-1">
              <a:latin typeface="Arial"/>
            </a:endParaRPr>
          </a:p>
          <a:p>
            <a:r>
              <a:rPr lang="en-US" sz="1400" b="0" strike="noStrike" spc="-1">
                <a:solidFill>
                  <a:srgbClr val="FFFFFF"/>
                </a:solidFill>
                <a:latin typeface="Arial"/>
                <a:ea typeface="黑体"/>
              </a:rPr>
              <a:t>[9] Zhixing Zhang, Panita Maturavongsadit, Junyi Shang et al., A dielectric affinity glucose microsensor using hydrogel-functionalized coplanar electrodes. Microfluid Nanofluidics. 21(5):93. doi: 10.1007/s10404-017-1926-3. Epub 2017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28560" y="263520"/>
            <a:ext cx="75312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Outline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684360" y="1628640"/>
            <a:ext cx="766116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Introduction</a:t>
            </a:r>
            <a:endParaRPr lang="en-US" sz="2400" b="0" strike="noStrike" spc="-1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Materials and Methods</a:t>
            </a:r>
            <a:endParaRPr lang="en-US" sz="2400" b="0" strike="noStrike" spc="-1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Results and Discussions</a:t>
            </a:r>
            <a:endParaRPr lang="en-US" sz="2400" b="0" strike="noStrike" spc="-1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Conclusions</a:t>
            </a:r>
            <a:endParaRPr lang="en-US" sz="2400" b="0" strike="noStrike" spc="-1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References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628560" y="263520"/>
            <a:ext cx="75312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Introduction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528480" y="1600200"/>
            <a:ext cx="862344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/>
              <a:buChar char="Ø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黑体"/>
              </a:rPr>
              <a:t>Second generation ---- non-physiological mediator (ferrocenes, ferricyanide, etc.)</a:t>
            </a:r>
            <a:endParaRPr lang="en-US" sz="2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Wingdings"/>
              <a:buChar char="Ø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 Performance were interfered by the environment such as  temperature, humidity of the electrode surface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11280" y="260280"/>
            <a:ext cx="75312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Introduction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743040" y="2273400"/>
            <a:ext cx="7985160" cy="3638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/>
              <a:buChar char="Ø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黑体"/>
              </a:rPr>
              <a:t>First generation ---- natural oxygen as mediator → hydrogen peroxide</a:t>
            </a:r>
            <a:endParaRPr lang="en-US" sz="2800" b="0" strike="noStrike" spc="-1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/>
              <a:buChar char="Ø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The sensor performance depends on the amount of natural oxygen in the blood samples</a:t>
            </a:r>
            <a:endParaRPr lang="en-US" sz="2400" b="0" strike="noStrike" spc="-1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/>
              <a:buChar char="Ø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Require a high operation potential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00" name="TextShape 3"/>
          <p:cNvSpPr txBox="1"/>
          <p:nvPr/>
        </p:nvSpPr>
        <p:spPr>
          <a:xfrm>
            <a:off x="743040" y="1341360"/>
            <a:ext cx="7075080" cy="518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Arial"/>
                <a:ea typeface="SimSun"/>
              </a:rPr>
              <a:t>Four generations of glucose biosensors: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28560" y="263520"/>
            <a:ext cx="75312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Introduction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600120" y="1098720"/>
            <a:ext cx="85374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0000"/>
              </a:buClr>
              <a:buFont typeface="Wingdings"/>
              <a:buChar char="Ø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黑体"/>
              </a:rPr>
              <a:t>Third generation ---- mediator eliminated </a:t>
            </a:r>
            <a:endParaRPr lang="en-US" sz="2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黑体"/>
              </a:rPr>
              <a:t>     ---- based on charge-trasnfer complexes</a:t>
            </a:r>
            <a:endParaRPr lang="en-US" sz="2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 </a:t>
            </a:r>
            <a:endParaRPr lang="en-US" sz="2400" b="0" strike="noStrike" spc="-1"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/>
              <a:buChar char="Ø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Limited by the environment and the dependency of enzyme’s activity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03" name="图片 3_1"/>
          <p:cNvPicPr/>
          <p:nvPr/>
        </p:nvPicPr>
        <p:blipFill>
          <a:blip r:embed="rId3"/>
          <a:stretch/>
        </p:blipFill>
        <p:spPr>
          <a:xfrm>
            <a:off x="4643280" y="3573360"/>
            <a:ext cx="3908520" cy="293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628560" y="263520"/>
            <a:ext cx="75312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Introduction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663480" y="1127160"/>
            <a:ext cx="7896240" cy="5305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/>
              <a:buChar char="Ø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黑体"/>
              </a:rPr>
              <a:t>Forth generation ---- nonenzymatic glucose (NEG) sensors ---- electrodes made from metals, composites, carbon micro- or nano- materials etc.</a:t>
            </a:r>
            <a:endParaRPr lang="en-US" sz="2800" b="0" strike="noStrike" spc="-1"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Wingdings"/>
              <a:buChar char="Ø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Advantages of stability, simplicity, reproducibility, free from oxygen limitation</a:t>
            </a:r>
            <a:endParaRPr lang="en-US" sz="2400" b="0" strike="noStrike" spc="-1">
              <a:latin typeface="Arial"/>
            </a:endParaRPr>
          </a:p>
          <a:p>
            <a:pPr marL="355680">
              <a:lnSpc>
                <a:spcPct val="15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黑体"/>
              </a:rPr>
              <a:t>---- Promising for future applications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28560" y="263520"/>
            <a:ext cx="75312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Materials and Methods</a:t>
            </a:r>
            <a:endParaRPr lang="en-US" sz="3000" b="0" strike="noStrike" spc="-1">
              <a:latin typeface="Arial"/>
            </a:endParaRPr>
          </a:p>
        </p:txBody>
      </p:sp>
      <p:grpSp>
        <p:nvGrpSpPr>
          <p:cNvPr id="107" name="Group 2"/>
          <p:cNvGrpSpPr/>
          <p:nvPr/>
        </p:nvGrpSpPr>
        <p:grpSpPr>
          <a:xfrm>
            <a:off x="2651760" y="1371600"/>
            <a:ext cx="6331680" cy="2532600"/>
            <a:chOff x="2651760" y="1371600"/>
            <a:chExt cx="6331680" cy="2532600"/>
          </a:xfrm>
        </p:grpSpPr>
        <p:pic>
          <p:nvPicPr>
            <p:cNvPr id="108" name="Picture 107"/>
            <p:cNvPicPr/>
            <p:nvPr/>
          </p:nvPicPr>
          <p:blipFill>
            <a:blip r:embed="rId2"/>
            <a:srcRect t="22568" b="24206"/>
            <a:stretch/>
          </p:blipFill>
          <p:spPr>
            <a:xfrm>
              <a:off x="3530520" y="1582200"/>
              <a:ext cx="5452920" cy="232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9" name="Line 3"/>
            <p:cNvSpPr/>
            <p:nvPr/>
          </p:nvSpPr>
          <p:spPr>
            <a:xfrm>
              <a:off x="3390120" y="2356560"/>
              <a:ext cx="0" cy="1211040"/>
            </a:xfrm>
            <a:prstGeom prst="line">
              <a:avLst/>
            </a:prstGeom>
            <a:ln w="367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cxnSp>
          <p:nvCxnSpPr>
            <p:cNvPr id="110" name="Line 4"/>
            <p:cNvCxnSpPr/>
            <p:nvPr/>
          </p:nvCxnSpPr>
          <p:spPr>
            <a:xfrm>
              <a:off x="4034880" y="2344320"/>
              <a:ext cx="360" cy="360"/>
            </a:xfrm>
            <a:prstGeom prst="bentConnector3">
              <a:avLst/>
            </a:prstGeom>
            <a:ln w="36720">
              <a:solidFill>
                <a:srgbClr val="3465A4"/>
              </a:solidFill>
              <a:round/>
            </a:ln>
          </p:spPr>
        </p:cxnSp>
        <p:sp>
          <p:nvSpPr>
            <p:cNvPr id="111" name="CustomShape 5"/>
            <p:cNvSpPr/>
            <p:nvPr/>
          </p:nvSpPr>
          <p:spPr>
            <a:xfrm rot="120600">
              <a:off x="3400920" y="2015280"/>
              <a:ext cx="633240" cy="633960"/>
            </a:xfrm>
            <a:prstGeom prst="ellipse">
              <a:avLst/>
            </a:prstGeom>
            <a:solidFill>
              <a:srgbClr val="FFFFFF"/>
            </a:solidFill>
            <a:ln w="54720">
              <a:solidFill>
                <a:srgbClr val="34A49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Line 6"/>
            <p:cNvSpPr/>
            <p:nvPr/>
          </p:nvSpPr>
          <p:spPr>
            <a:xfrm>
              <a:off x="3390120" y="3567960"/>
              <a:ext cx="1660680" cy="0"/>
            </a:xfrm>
            <a:prstGeom prst="line">
              <a:avLst/>
            </a:prstGeom>
            <a:ln w="367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Line 7"/>
            <p:cNvSpPr/>
            <p:nvPr/>
          </p:nvSpPr>
          <p:spPr>
            <a:xfrm>
              <a:off x="5050800" y="3200760"/>
              <a:ext cx="0" cy="366840"/>
            </a:xfrm>
            <a:prstGeom prst="line">
              <a:avLst/>
            </a:prstGeom>
            <a:ln w="367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Line 8"/>
            <p:cNvSpPr/>
            <p:nvPr/>
          </p:nvSpPr>
          <p:spPr>
            <a:xfrm>
              <a:off x="4023360" y="2427480"/>
              <a:ext cx="0" cy="914400"/>
            </a:xfrm>
            <a:prstGeom prst="line">
              <a:avLst/>
            </a:prstGeom>
            <a:ln w="367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Line 9"/>
            <p:cNvSpPr/>
            <p:nvPr/>
          </p:nvSpPr>
          <p:spPr>
            <a:xfrm>
              <a:off x="4023360" y="3341880"/>
              <a:ext cx="675720" cy="0"/>
            </a:xfrm>
            <a:prstGeom prst="line">
              <a:avLst/>
            </a:prstGeom>
            <a:ln w="367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Line 10"/>
            <p:cNvSpPr/>
            <p:nvPr/>
          </p:nvSpPr>
          <p:spPr>
            <a:xfrm>
              <a:off x="4699080" y="3200760"/>
              <a:ext cx="0" cy="140760"/>
            </a:xfrm>
            <a:prstGeom prst="line">
              <a:avLst/>
            </a:prstGeom>
            <a:ln w="367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TextShape 11"/>
            <p:cNvSpPr txBox="1"/>
            <p:nvPr/>
          </p:nvSpPr>
          <p:spPr>
            <a:xfrm>
              <a:off x="2651760" y="2216160"/>
              <a:ext cx="774360" cy="2664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latin typeface="Arial"/>
                  <a:ea typeface="Microsoft YaHei"/>
                </a:rPr>
                <a:t>Inductor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18" name="TextShape 12"/>
            <p:cNvSpPr txBox="1"/>
            <p:nvPr/>
          </p:nvSpPr>
          <p:spPr>
            <a:xfrm>
              <a:off x="4726800" y="1371600"/>
              <a:ext cx="914760" cy="2822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latin typeface="Arial"/>
                  <a:ea typeface="Microsoft YaHei"/>
                </a:rPr>
                <a:t>Capacitor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119" name="TextShape 13"/>
          <p:cNvSpPr txBox="1"/>
          <p:nvPr/>
        </p:nvSpPr>
        <p:spPr>
          <a:xfrm>
            <a:off x="0" y="4937760"/>
            <a:ext cx="8412480" cy="914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strike="noStrike" spc="-1">
                <a:solidFill>
                  <a:srgbClr val="FFFFFF"/>
                </a:solidFill>
                <a:latin typeface="Arial"/>
                <a:ea typeface="SimSun"/>
              </a:rPr>
              <a:t>Glucose Solution: 41.7g/dL Glucose tolerance beverage + Distilled water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0" name="TextShape 14"/>
          <p:cNvSpPr txBox="1"/>
          <p:nvPr/>
        </p:nvSpPr>
        <p:spPr>
          <a:xfrm>
            <a:off x="91440" y="2468880"/>
            <a:ext cx="1495440" cy="366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latin typeface="Arial"/>
                <a:ea typeface="SimSun"/>
              </a:rPr>
              <a:t>LC sensor</a:t>
            </a:r>
            <a:endParaRPr lang="en-US" sz="1800" b="0" strike="noStrike" spc="-1">
              <a:latin typeface="Arial"/>
            </a:endParaRPr>
          </a:p>
        </p:txBody>
      </p:sp>
      <p:cxnSp>
        <p:nvCxnSpPr>
          <p:cNvPr id="121" name="Line 15"/>
          <p:cNvCxnSpPr/>
          <p:nvPr/>
        </p:nvCxnSpPr>
        <p:spPr>
          <a:xfrm>
            <a:off x="1586880" y="2651760"/>
            <a:ext cx="793800" cy="360"/>
          </a:xfrm>
          <a:prstGeom prst="straightConnector1">
            <a:avLst/>
          </a:prstGeom>
          <a:ln w="28440">
            <a:solidFill>
              <a:srgbClr val="C00000"/>
            </a:solidFill>
            <a:miter/>
            <a:tailEnd type="triangle" w="med" len="med"/>
          </a:ln>
        </p:spPr>
      </p:cxnSp>
      <p:pic>
        <p:nvPicPr>
          <p:cNvPr id="122" name="图片 33_1"/>
          <p:cNvPicPr/>
          <p:nvPr/>
        </p:nvPicPr>
        <p:blipFill>
          <a:blip r:embed="rId3"/>
          <a:srcRect l="34029" t="39334" r="42426" b="39564"/>
          <a:stretch/>
        </p:blipFill>
        <p:spPr>
          <a:xfrm>
            <a:off x="5669280" y="3919320"/>
            <a:ext cx="1737360" cy="101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内容占位符 3"/>
          <p:cNvPicPr/>
          <p:nvPr/>
        </p:nvPicPr>
        <p:blipFill>
          <a:blip r:embed="rId2"/>
          <a:stretch/>
        </p:blipFill>
        <p:spPr>
          <a:xfrm>
            <a:off x="485280" y="3567960"/>
            <a:ext cx="8018640" cy="2009880"/>
          </a:xfrm>
          <a:prstGeom prst="rect">
            <a:avLst/>
          </a:prstGeom>
          <a:ln>
            <a:noFill/>
          </a:ln>
        </p:spPr>
      </p:pic>
      <p:pic>
        <p:nvPicPr>
          <p:cNvPr id="124" name="图片 14339_1"/>
          <p:cNvPicPr/>
          <p:nvPr/>
        </p:nvPicPr>
        <p:blipFill>
          <a:blip r:embed="rId3"/>
          <a:stretch/>
        </p:blipFill>
        <p:spPr>
          <a:xfrm>
            <a:off x="2401920" y="1750680"/>
            <a:ext cx="3998880" cy="1724040"/>
          </a:xfrm>
          <a:prstGeom prst="rect">
            <a:avLst/>
          </a:prstGeom>
          <a:ln>
            <a:noFill/>
          </a:ln>
        </p:spPr>
      </p:pic>
      <p:sp>
        <p:nvSpPr>
          <p:cNvPr id="125" name="TextShape 1"/>
          <p:cNvSpPr txBox="1"/>
          <p:nvPr/>
        </p:nvSpPr>
        <p:spPr>
          <a:xfrm>
            <a:off x="548640" y="113760"/>
            <a:ext cx="75312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Materials and Methods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548640" y="943920"/>
            <a:ext cx="3754440" cy="51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SimSun"/>
              </a:rPr>
              <a:t>Inductor Configuration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内容占位符 3_0"/>
          <p:cNvPicPr/>
          <p:nvPr/>
        </p:nvPicPr>
        <p:blipFill>
          <a:blip r:embed="rId2"/>
          <a:srcRect b="16347"/>
          <a:stretch/>
        </p:blipFill>
        <p:spPr>
          <a:xfrm>
            <a:off x="182880" y="4005720"/>
            <a:ext cx="4480560" cy="1663560"/>
          </a:xfrm>
          <a:prstGeom prst="rect">
            <a:avLst/>
          </a:prstGeom>
          <a:ln>
            <a:noFill/>
          </a:ln>
        </p:spPr>
      </p:pic>
      <p:pic>
        <p:nvPicPr>
          <p:cNvPr id="128" name="图片 9_1"/>
          <p:cNvPicPr/>
          <p:nvPr/>
        </p:nvPicPr>
        <p:blipFill>
          <a:blip r:embed="rId3"/>
          <a:srcRect t="10476" b="9382"/>
          <a:stretch/>
        </p:blipFill>
        <p:spPr>
          <a:xfrm>
            <a:off x="274320" y="1554480"/>
            <a:ext cx="3368520" cy="2158920"/>
          </a:xfrm>
          <a:prstGeom prst="rect">
            <a:avLst/>
          </a:prstGeom>
          <a:ln>
            <a:noFill/>
          </a:ln>
        </p:spPr>
      </p:pic>
      <p:pic>
        <p:nvPicPr>
          <p:cNvPr id="129" name="内容占位符 17_0" descr="4 electrodes Capacitor structure-布局1"/>
          <p:cNvPicPr/>
          <p:nvPr/>
        </p:nvPicPr>
        <p:blipFill>
          <a:blip r:embed="rId4"/>
          <a:srcRect t="37960" b="37724"/>
          <a:stretch/>
        </p:blipFill>
        <p:spPr>
          <a:xfrm>
            <a:off x="4175640" y="2377440"/>
            <a:ext cx="4968360" cy="967320"/>
          </a:xfrm>
          <a:prstGeom prst="rect">
            <a:avLst/>
          </a:prstGeom>
          <a:ln>
            <a:noFill/>
          </a:ln>
        </p:spPr>
      </p:pic>
      <p:pic>
        <p:nvPicPr>
          <p:cNvPr id="130" name="图片 22_0"/>
          <p:cNvPicPr/>
          <p:nvPr/>
        </p:nvPicPr>
        <p:blipFill>
          <a:blip r:embed="rId5"/>
          <a:stretch/>
        </p:blipFill>
        <p:spPr>
          <a:xfrm>
            <a:off x="4899600" y="4023360"/>
            <a:ext cx="4152960" cy="1438200"/>
          </a:xfrm>
          <a:prstGeom prst="rect">
            <a:avLst/>
          </a:prstGeom>
          <a:ln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698400" y="205200"/>
            <a:ext cx="7531200" cy="89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spc="-1">
                <a:solidFill>
                  <a:srgbClr val="CB4D5F"/>
                </a:solidFill>
                <a:latin typeface="Arial"/>
                <a:ea typeface="黑体"/>
              </a:rPr>
              <a:t>Materials and Methods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698400" y="1005840"/>
            <a:ext cx="6708240" cy="640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SimSun"/>
              </a:rPr>
              <a:t>Capacitor Configuration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729</Words>
  <Application>Microsoft Office PowerPoint</Application>
  <PresentationFormat>On-screen Show (4:3)</PresentationFormat>
  <Paragraphs>77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Haibo Xu</cp:lastModifiedBy>
  <cp:revision>2</cp:revision>
  <dcterms:created xsi:type="dcterms:W3CDTF">2022-10-15T08:58:27Z</dcterms:created>
  <dcterms:modified xsi:type="dcterms:W3CDTF">2022-10-31T15:57:01Z</dcterms:modified>
  <dc:language>en-US</dc:language>
</cp:coreProperties>
</file>