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sldIdLst>
    <p:sldId id="257" r:id="rId5"/>
    <p:sldId id="258" r:id="rId6"/>
    <p:sldId id="259" r:id="rId7"/>
    <p:sldId id="260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tafa Osama Mostafa Abdulrazic" userId="7929b4e8-d323-46ce-84ef-43b8b8af3143" providerId="ADAL" clId="{C85DBE48-2322-4512-AA88-EF1598E818B5}"/>
    <pc:docChg chg="undo custSel addSld modSld sldOrd">
      <pc:chgData name="Mostafa Osama Mostafa Abdulrazic" userId="7929b4e8-d323-46ce-84ef-43b8b8af3143" providerId="ADAL" clId="{C85DBE48-2322-4512-AA88-EF1598E818B5}" dt="2022-09-12T13:29:47.518" v="107" actId="20577"/>
      <pc:docMkLst>
        <pc:docMk/>
      </pc:docMkLst>
      <pc:sldChg chg="modSp mod">
        <pc:chgData name="Mostafa Osama Mostafa Abdulrazic" userId="7929b4e8-d323-46ce-84ef-43b8b8af3143" providerId="ADAL" clId="{C85DBE48-2322-4512-AA88-EF1598E818B5}" dt="2022-09-12T13:29:47.518" v="107" actId="20577"/>
        <pc:sldMkLst>
          <pc:docMk/>
          <pc:sldMk cId="3471086384" sldId="259"/>
        </pc:sldMkLst>
        <pc:spChg chg="mod">
          <ac:chgData name="Mostafa Osama Mostafa Abdulrazic" userId="7929b4e8-d323-46ce-84ef-43b8b8af3143" providerId="ADAL" clId="{C85DBE48-2322-4512-AA88-EF1598E818B5}" dt="2022-09-12T13:29:47.518" v="107" actId="20577"/>
          <ac:spMkLst>
            <pc:docMk/>
            <pc:sldMk cId="3471086384" sldId="259"/>
            <ac:spMk id="3" creationId="{4629890D-D006-0C1F-732D-A54A02CB6A86}"/>
          </ac:spMkLst>
        </pc:spChg>
      </pc:sldChg>
      <pc:sldChg chg="modSp new mod ord">
        <pc:chgData name="Mostafa Osama Mostafa Abdulrazic" userId="7929b4e8-d323-46ce-84ef-43b8b8af3143" providerId="ADAL" clId="{C85DBE48-2322-4512-AA88-EF1598E818B5}" dt="2022-09-12T13:27:21.920" v="71"/>
        <pc:sldMkLst>
          <pc:docMk/>
          <pc:sldMk cId="4187784247" sldId="263"/>
        </pc:sldMkLst>
        <pc:spChg chg="mod">
          <ac:chgData name="Mostafa Osama Mostafa Abdulrazic" userId="7929b4e8-d323-46ce-84ef-43b8b8af3143" providerId="ADAL" clId="{C85DBE48-2322-4512-AA88-EF1598E818B5}" dt="2022-09-12T13:26:28.555" v="32" actId="20577"/>
          <ac:spMkLst>
            <pc:docMk/>
            <pc:sldMk cId="4187784247" sldId="263"/>
            <ac:spMk id="2" creationId="{0BB7DDCE-B02D-49CA-9612-CC9340DB944B}"/>
          </ac:spMkLst>
        </pc:spChg>
        <pc:spChg chg="mod">
          <ac:chgData name="Mostafa Osama Mostafa Abdulrazic" userId="7929b4e8-d323-46ce-84ef-43b8b8af3143" providerId="ADAL" clId="{C85DBE48-2322-4512-AA88-EF1598E818B5}" dt="2022-09-12T13:27:21.920" v="71"/>
          <ac:spMkLst>
            <pc:docMk/>
            <pc:sldMk cId="4187784247" sldId="263"/>
            <ac:spMk id="3" creationId="{E8EF230A-37EB-4276-8F8B-AF3F25E973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0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0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4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9/12/2022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98450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93F1402-2867-4C4F-A1BA-606198AD7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4514" y="-87086"/>
            <a:ext cx="4320000" cy="4320000"/>
          </a:xfrm>
          <a:prstGeom prst="ellipse">
            <a:avLst/>
          </a:prstGeom>
          <a:solidFill>
            <a:schemeClr val="accent3">
              <a:alpha val="96000"/>
            </a:schemeClr>
          </a:solidFill>
          <a:ln>
            <a:noFill/>
          </a:ln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87A981-7310-4FDA-96E6-73ECCD6C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3874" y="3600"/>
            <a:ext cx="6854400" cy="6854400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ED4C940-D8EF-42FB-B65E-81A70494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" y="1640114"/>
            <a:ext cx="5217886" cy="521788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60000">
                <a:schemeClr val="accent2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6A1B230-58D0-41AA-8ACD-0AE93078B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6000" y="0"/>
            <a:ext cx="10800000" cy="6858000"/>
            <a:chOff x="2328000" y="0"/>
            <a:chExt cx="2880000" cy="1440000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1B32BAF-B8A7-40EA-8C6C-3409A4268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68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AB64E17-54DF-4E9F-BB8F-9619CAE1A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2328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7AEDD01-B338-442A-9214-A38E48E3F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048499" y="1714500"/>
            <a:ext cx="6858000" cy="3429000"/>
            <a:chOff x="0" y="0"/>
            <a:chExt cx="2880000" cy="144000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1444701A-B337-4728-803C-208856DC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27B1125A-A245-40E7-937C-DB195DADF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45038F8-360D-46AD-B2F1-47DAB7AA0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60000">
                <a:schemeClr val="accent3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1297267-64FC-46DE-88B8-E76DC4691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549276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b="0" i="0">
                <a:effectLst/>
              </a:rPr>
              <a:t>Integrating Internet of Things (IoT) in Cultural Game Authoring Tool: An Innovative Approach in Maker Education</a:t>
            </a:r>
            <a:endParaRPr lang="en-US" sz="3500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D0A09031-1697-4CF1-8372-9D6B798ED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7424" y="0"/>
            <a:ext cx="6444576" cy="6858000"/>
          </a:xfrm>
          <a:custGeom>
            <a:avLst/>
            <a:gdLst>
              <a:gd name="connsiteX0" fmla="*/ 0 w 6444576"/>
              <a:gd name="connsiteY0" fmla="*/ 0 h 6858000"/>
              <a:gd name="connsiteX1" fmla="*/ 6444576 w 6444576"/>
              <a:gd name="connsiteY1" fmla="*/ 0 h 6858000"/>
              <a:gd name="connsiteX2" fmla="*/ 6444576 w 6444576"/>
              <a:gd name="connsiteY2" fmla="*/ 6858000 h 6858000"/>
              <a:gd name="connsiteX3" fmla="*/ 0 w 644457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4576" h="6858000">
                <a:moveTo>
                  <a:pt x="0" y="0"/>
                </a:moveTo>
                <a:lnTo>
                  <a:pt x="6444576" y="0"/>
                </a:lnTo>
                <a:lnTo>
                  <a:pt x="6444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145985D-D4DC-FD7C-6E4A-2011D8513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00" y="2438657"/>
            <a:ext cx="5353200" cy="19806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684B92-78A8-BF1C-D388-C0E7AE4521E1}"/>
              </a:ext>
            </a:extLst>
          </p:cNvPr>
          <p:cNvSpPr txBox="1"/>
          <p:nvPr/>
        </p:nvSpPr>
        <p:spPr>
          <a:xfrm>
            <a:off x="577238" y="4910215"/>
            <a:ext cx="34402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Pedagogical Innovations in Maker Movement</a:t>
            </a:r>
          </a:p>
          <a:p>
            <a:pPr>
              <a:spcAft>
                <a:spcPts val="600"/>
              </a:spcAft>
            </a:pPr>
            <a:endParaRPr lang="en-MY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4658" y="4792118"/>
            <a:ext cx="5105741" cy="132024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000" i="1" dirty="0">
                <a:solidFill>
                  <a:schemeClr val="bg2"/>
                </a:solidFill>
              </a:rPr>
              <a:t>Mostafa Osama Mostafa </a:t>
            </a:r>
            <a:r>
              <a:rPr lang="en-US" sz="1000" i="1" dirty="0" err="1">
                <a:solidFill>
                  <a:schemeClr val="bg2"/>
                </a:solidFill>
              </a:rPr>
              <a:t>Abdulrazic</a:t>
            </a:r>
            <a:r>
              <a:rPr lang="en-US" sz="1000" i="1" dirty="0">
                <a:solidFill>
                  <a:schemeClr val="bg2"/>
                </a:solidFill>
              </a:rPr>
              <a:t>, </a:t>
            </a:r>
          </a:p>
          <a:p>
            <a:pPr>
              <a:lnSpc>
                <a:spcPct val="115000"/>
              </a:lnSpc>
            </a:pPr>
            <a:r>
              <a:rPr lang="en-US" sz="1000" i="1" dirty="0">
                <a:solidFill>
                  <a:schemeClr val="bg2"/>
                </a:solidFill>
              </a:rPr>
              <a:t>University of Nottingham Malaysia</a:t>
            </a:r>
          </a:p>
          <a:p>
            <a:pPr>
              <a:lnSpc>
                <a:spcPct val="115000"/>
              </a:lnSpc>
            </a:pPr>
            <a:r>
              <a:rPr lang="en-US" sz="1000" i="1" dirty="0">
                <a:solidFill>
                  <a:schemeClr val="bg2"/>
                </a:solidFill>
              </a:rPr>
              <a:t>The 9th International Electronic Conference on Sensors and Applications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286E-1BE6-061F-7D9D-86D1E9DC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4EDAB-9D86-C0F0-FBC1-8B081793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Cultural inclusion has become an important factor as countries have become diverse globally.</a:t>
            </a:r>
          </a:p>
          <a:p>
            <a:r>
              <a:rPr lang="en-MY" dirty="0"/>
              <a:t>For interesting the young individuals about cultural heritage, innovative approach needs to be employed .</a:t>
            </a:r>
          </a:p>
          <a:p>
            <a:r>
              <a:rPr lang="en-MY" dirty="0"/>
              <a:t>Hence, this research focuses on integrating Internet-of-Things (IoT) in a serious 3D game authoring tool.</a:t>
            </a:r>
          </a:p>
          <a:p>
            <a:r>
              <a:rPr lang="en-MY" dirty="0"/>
              <a:t>However, initial research needs to be conducted to find appropriate way of integrating IoT in the game authoring tool and the effective ways of doing so.</a:t>
            </a:r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003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807C163-87AF-4BC4-ADE2-4E5EAFEEE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696E8E-5A50-4F12-9E0B-502F85061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8A07F7-656D-4B06-860B-42903252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932A44-B2F8-4EA5-A529-D1EF350CB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211287-5AF6-4DE8-9550-CE2475D62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35D3D5B-2BDE-4FFA-AD19-2A6FA11B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5141913-6183-49C2-BACE-61AF501817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CBF2F32-98FF-4601-8322-C5E0724D9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AF3E2D8-35DA-4B2D-891A-A1594F7DB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543934E-E678-45FF-8C62-1EF71BABE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9B54ED7-1C7F-4C59-B1CB-84D3D9C21C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ABFC7E0-9992-4076-88C6-3354EB12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03209-5BD8-4B0B-847E-430FFF592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AFB9B-459A-55E2-20C8-F193C0674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1953501"/>
          </a:xfrm>
        </p:spPr>
        <p:txBody>
          <a:bodyPr anchor="t">
            <a:normAutofit/>
          </a:bodyPr>
          <a:lstStyle/>
          <a:p>
            <a:r>
              <a:rPr lang="en-MY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890D-D006-0C1F-732D-A54A02CB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8" cy="19980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MY" sz="1300" dirty="0"/>
              <a:t>Participants initially played a short cultural game focusing on the history of Malacca where IoT was integrated as Radio-Frequency-Identification (RFID) cards for performing trading, or simple actions within the game. Game snippets are below.</a:t>
            </a:r>
          </a:p>
          <a:p>
            <a:pPr>
              <a:lnSpc>
                <a:spcPct val="115000"/>
              </a:lnSpc>
            </a:pPr>
            <a:r>
              <a:rPr lang="en-MY" sz="1300" dirty="0"/>
              <a:t>Afterwards, the participants tried to design a short scene using the serious 3D game authoring tool.</a:t>
            </a:r>
          </a:p>
          <a:p>
            <a:pPr>
              <a:lnSpc>
                <a:spcPct val="115000"/>
              </a:lnSpc>
            </a:pPr>
            <a:r>
              <a:rPr lang="en-MY" sz="1300" dirty="0"/>
              <a:t>Then they required to fill up a survey to demonstrate their interest in integrating IoT in the game authoring tool and how they would like it.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F69B354-9C05-6445-D854-41D3F362D8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054245"/>
            <a:ext cx="11101135" cy="30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8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7D2FD795-8DF5-44F0-8664-4D8F626D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3">
            <a:extLst>
              <a:ext uri="{FF2B5EF4-FFF2-40B4-BE49-F238E27FC236}">
                <a16:creationId xmlns:a16="http://schemas.microsoft.com/office/drawing/2014/main" id="{7C6B683D-13FA-4605-8648-01FC9C82F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29" name="Rectangle 14">
              <a:extLst>
                <a:ext uri="{FF2B5EF4-FFF2-40B4-BE49-F238E27FC236}">
                  <a16:creationId xmlns:a16="http://schemas.microsoft.com/office/drawing/2014/main" id="{9852A959-AA36-4E4C-940B-F33A7BE0A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FFC38A9-EA65-4BD6-A6E1-CAD07CCB8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9E36CA9-9013-4306-B36F-2E349B6FE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17">
              <a:extLst>
                <a:ext uri="{FF2B5EF4-FFF2-40B4-BE49-F238E27FC236}">
                  <a16:creationId xmlns:a16="http://schemas.microsoft.com/office/drawing/2014/main" id="{CE8D3FFE-4362-43F6-99D3-1B83F7AD5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1" name="Rectangle 22">
                <a:extLst>
                  <a:ext uri="{FF2B5EF4-FFF2-40B4-BE49-F238E27FC236}">
                    <a16:creationId xmlns:a16="http://schemas.microsoft.com/office/drawing/2014/main" id="{F7AA39D6-8796-468A-8C18-D17C0BBF21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23">
                <a:extLst>
                  <a:ext uri="{FF2B5EF4-FFF2-40B4-BE49-F238E27FC236}">
                    <a16:creationId xmlns:a16="http://schemas.microsoft.com/office/drawing/2014/main" id="{75967788-298A-4B75-B02F-0625E5F84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18">
              <a:extLst>
                <a:ext uri="{FF2B5EF4-FFF2-40B4-BE49-F238E27FC236}">
                  <a16:creationId xmlns:a16="http://schemas.microsoft.com/office/drawing/2014/main" id="{8D0FB4E1-29BE-427B-9999-B25351A07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4" name="Rectangle 20">
                <a:extLst>
                  <a:ext uri="{FF2B5EF4-FFF2-40B4-BE49-F238E27FC236}">
                    <a16:creationId xmlns:a16="http://schemas.microsoft.com/office/drawing/2014/main" id="{39914662-C165-4AD1-89C0-F6C47C1090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21">
                <a:extLst>
                  <a:ext uri="{FF2B5EF4-FFF2-40B4-BE49-F238E27FC236}">
                    <a16:creationId xmlns:a16="http://schemas.microsoft.com/office/drawing/2014/main" id="{384C8199-BC83-4D02-8937-CF9AB0F4CF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19">
              <a:extLst>
                <a:ext uri="{FF2B5EF4-FFF2-40B4-BE49-F238E27FC236}">
                  <a16:creationId xmlns:a16="http://schemas.microsoft.com/office/drawing/2014/main" id="{4A28F3F3-1D22-45C2-8627-C7E4E74BD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D8267F7-1115-4F9A-BEF5-BB6664BCF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31435-55C0-23C6-2396-72B49E64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315" y="545126"/>
            <a:ext cx="4554821" cy="2186096"/>
          </a:xfrm>
        </p:spPr>
        <p:txBody>
          <a:bodyPr anchor="t">
            <a:normAutofit/>
          </a:bodyPr>
          <a:lstStyle/>
          <a:p>
            <a:r>
              <a:rPr lang="en-MY"/>
              <a:t>Methodology</a:t>
            </a:r>
            <a:endParaRPr lang="en-MY" dirty="0"/>
          </a:p>
        </p:txBody>
      </p:sp>
      <p:pic>
        <p:nvPicPr>
          <p:cNvPr id="7" name="Picture 6" descr="A screenshot of a video game">
            <a:extLst>
              <a:ext uri="{FF2B5EF4-FFF2-40B4-BE49-F238E27FC236}">
                <a16:creationId xmlns:a16="http://schemas.microsoft.com/office/drawing/2014/main" id="{5F48CE21-9D36-1B01-5FEF-E5C6EB796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722880"/>
            <a:ext cx="6049714" cy="34029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DF3E-35C4-99FA-63BD-3C3B6BDEE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063" y="2947121"/>
            <a:ext cx="4537073" cy="3361604"/>
          </a:xfrm>
        </p:spPr>
        <p:txBody>
          <a:bodyPr anchor="t">
            <a:normAutofit/>
          </a:bodyPr>
          <a:lstStyle/>
          <a:p>
            <a:r>
              <a:rPr lang="en-MY" dirty="0"/>
              <a:t>The ease of interaction of the game authoring tool was evaluated. The participants used the prototype to make an example scene as shown.</a:t>
            </a:r>
          </a:p>
        </p:txBody>
      </p:sp>
    </p:spTree>
    <p:extLst>
      <p:ext uri="{BB962C8B-B14F-4D97-AF65-F5344CB8AC3E}">
        <p14:creationId xmlns:p14="http://schemas.microsoft.com/office/powerpoint/2010/main" val="162982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DDCE-B02D-49CA-9612-CC9340DB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230A-37EB-4276-8F8B-AF3F25E97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Q1: Do you think cultural game authoring tool will help people share cultural heritage in an immersive way?</a:t>
            </a:r>
          </a:p>
          <a:p>
            <a:r>
              <a:rPr lang="en-US" dirty="0"/>
              <a:t>Q2: Do you think integrating IoT in the form of RFID cards in this cultural game authoring tool would be engaging?</a:t>
            </a:r>
          </a:p>
          <a:p>
            <a:r>
              <a:rPr lang="en-US" dirty="0"/>
              <a:t>Q3: Did you enjoy making a short game scene with the game authoring tool?</a:t>
            </a:r>
          </a:p>
          <a:p>
            <a:r>
              <a:rPr lang="en-US" dirty="0"/>
              <a:t>Q4: Would you like to use RFID cards as a form of IoT integration in your cultural game?</a:t>
            </a:r>
          </a:p>
          <a:p>
            <a:r>
              <a:rPr lang="en-US" dirty="0"/>
              <a:t>Q5: Would you want to use the RFID cards for performing actions in the game?</a:t>
            </a:r>
          </a:p>
          <a:p>
            <a:r>
              <a:rPr lang="en-US" dirty="0"/>
              <a:t>Q6: While designing your own game scene, did you find the game authoring tool hard to use?</a:t>
            </a:r>
          </a:p>
        </p:txBody>
      </p:sp>
    </p:spTree>
    <p:extLst>
      <p:ext uri="{BB962C8B-B14F-4D97-AF65-F5344CB8AC3E}">
        <p14:creationId xmlns:p14="http://schemas.microsoft.com/office/powerpoint/2010/main" val="418778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2FD795-8DF5-44F0-8664-4D8F626D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C6B683D-13FA-4605-8648-01FC9C82F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52A959-AA36-4E4C-940B-F33A7BE0A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FFC38A9-EA65-4BD6-A6E1-CAD07CCB8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9E36CA9-9013-4306-B36F-2E349B6FE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E8D3FFE-4362-43F6-99D3-1B83F7AD5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7AA39D6-8796-468A-8C18-D17C0BBF21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5967788-298A-4B75-B02F-0625E5F84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D0FB4E1-29BE-427B-9999-B25351A07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9914662-C165-4AD1-89C0-F6C47C1090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84C8199-BC83-4D02-8937-CF9AB0F4CF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28F3F3-1D22-45C2-8627-C7E4E74BD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D8267F7-1115-4F9A-BEF5-BB6664BCF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002D-5D49-DBF5-B99F-1A7B1F4C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315" y="545126"/>
            <a:ext cx="4554821" cy="2186096"/>
          </a:xfrm>
        </p:spPr>
        <p:txBody>
          <a:bodyPr anchor="t">
            <a:normAutofit/>
          </a:bodyPr>
          <a:lstStyle/>
          <a:p>
            <a:r>
              <a:rPr lang="en-MY" dirty="0"/>
              <a:t>Survey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EF026C39-63B0-CED1-0E31-BF1476319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656198"/>
            <a:ext cx="6049714" cy="35363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F003-4E65-0A1B-DA8F-76E97B5E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063" y="2947121"/>
            <a:ext cx="4537073" cy="3361604"/>
          </a:xfrm>
        </p:spPr>
        <p:txBody>
          <a:bodyPr anchor="t">
            <a:normAutofit/>
          </a:bodyPr>
          <a:lstStyle/>
          <a:p>
            <a:pPr>
              <a:lnSpc>
                <a:spcPct val="115000"/>
              </a:lnSpc>
            </a:pPr>
            <a:r>
              <a:rPr lang="en-MY" sz="1400"/>
              <a:t>The participants were young individuals aged 11-15 years old.</a:t>
            </a:r>
          </a:p>
          <a:p>
            <a:pPr>
              <a:lnSpc>
                <a:spcPct val="115000"/>
              </a:lnSpc>
            </a:pPr>
            <a:r>
              <a:rPr lang="en-MY" sz="1400"/>
              <a:t>Most of them found the game authoring tool easy-to –use and mentioned that this form of immersive cultural heritage storytelling or sharing is beneficial and interesting.</a:t>
            </a:r>
          </a:p>
          <a:p>
            <a:pPr>
              <a:lnSpc>
                <a:spcPct val="115000"/>
              </a:lnSpc>
            </a:pPr>
            <a:r>
              <a:rPr lang="en-MY" sz="1400"/>
              <a:t>However, from the study, it can be concluded that integrating IoT in the serious 3D game authoring tool is not a necessity but it can be simply integrated for more participant involvement.</a:t>
            </a:r>
          </a:p>
        </p:txBody>
      </p:sp>
    </p:spTree>
    <p:extLst>
      <p:ext uri="{BB962C8B-B14F-4D97-AF65-F5344CB8AC3E}">
        <p14:creationId xmlns:p14="http://schemas.microsoft.com/office/powerpoint/2010/main" val="63830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B9AACA9-BD92-429F-8047-0731DB46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046D8F9-B18B-42F5-B320-22E156F4C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980DF08-8878-4A99-871A-573EBF4F3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E0FF3E7-007F-48E0-8352-89CE4375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02DE4FC-8B38-40C7-A2F5-CBD4C6592E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C97C509-DDA4-4291-88B3-8E2B146099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6345897-50D9-424E-A94E-18A63AEE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66E6E08-BABA-49E9-884E-480584915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11DF59-5D83-2A80-2732-F33AC9C0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7" y="545126"/>
            <a:ext cx="9217026" cy="37839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21531776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6E4E575D244449F5E262150AFDCBD" ma:contentTypeVersion="15" ma:contentTypeDescription="Create a new document." ma:contentTypeScope="" ma:versionID="b3c1b68fa97f5b955f8d95e5668ceb4a">
  <xsd:schema xmlns:xsd="http://www.w3.org/2001/XMLSchema" xmlns:xs="http://www.w3.org/2001/XMLSchema" xmlns:p="http://schemas.microsoft.com/office/2006/metadata/properties" xmlns:ns2="a39814b2-d8d4-44bc-aa17-345def0c2a5d" xmlns:ns3="68ce4174-36f7-4bde-b53d-06c8bffa6988" targetNamespace="http://schemas.microsoft.com/office/2006/metadata/properties" ma:root="true" ma:fieldsID="1817f5b7ff4ec677fe934885e6d8e5d6" ns2:_="" ns3:_="">
    <xsd:import namespace="a39814b2-d8d4-44bc-aa17-345def0c2a5d"/>
    <xsd:import namespace="68ce4174-36f7-4bde-b53d-06c8bffa69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814b2-d8d4-44bc-aa17-345def0c2a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fd565cd-8c2e-4389-a1d3-079e6ec987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e4174-36f7-4bde-b53d-06c8bffa6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013eed1-7fcd-4be1-9e50-5c1ac856adcb}" ma:internalName="TaxCatchAll" ma:showField="CatchAllData" ma:web="68ce4174-36f7-4bde-b53d-06c8bffa69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ce4174-36f7-4bde-b53d-06c8bffa6988" xsi:nil="true"/>
    <lcf76f155ced4ddcb4097134ff3c332f xmlns="a39814b2-d8d4-44bc-aa17-345def0c2a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8410BDE-3247-4F09-BFE9-E72103B64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9814b2-d8d4-44bc-aa17-345def0c2a5d"/>
    <ds:schemaRef ds:uri="68ce4174-36f7-4bde-b53d-06c8bffa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95CC42-CEF1-4AA2-A0ED-07AD655773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EFCB98-72DD-4413-B459-1486976B565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9814b2-d8d4-44bc-aa17-345def0c2a5d"/>
    <ds:schemaRef ds:uri="http://schemas.microsoft.com/office/infopath/2007/PartnerControls"/>
    <ds:schemaRef ds:uri="68ce4174-36f7-4bde-b53d-06c8bffa698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Bell MT</vt:lpstr>
      <vt:lpstr>Times New Roman</vt:lpstr>
      <vt:lpstr>GlowVTI</vt:lpstr>
      <vt:lpstr>Integrating Internet of Things (IoT) in Cultural Game Authoring Tool: An Innovative Approach in Maker Education</vt:lpstr>
      <vt:lpstr>Overview </vt:lpstr>
      <vt:lpstr>Methodology</vt:lpstr>
      <vt:lpstr>Methodology</vt:lpstr>
      <vt:lpstr>Survey Questions</vt:lpstr>
      <vt:lpstr>Survey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Internet of Things (IoT) in Cultural Game Authoring Tool: An Innovative Approach in Maker Education</dc:title>
  <dc:creator>Mirza Rayana Sanzana</dc:creator>
  <cp:lastModifiedBy>Mirza Rayana Sanzana</cp:lastModifiedBy>
  <cp:revision>2</cp:revision>
  <dcterms:created xsi:type="dcterms:W3CDTF">2022-09-05T12:57:34Z</dcterms:created>
  <dcterms:modified xsi:type="dcterms:W3CDTF">2022-09-12T13:55:38Z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0x0101005B26E4E575D244449F5E262150AFDCBD</vt:lpwstr>
  </property>
  <property fmtid="{D5CDD505-2E9C-101B-9397-08002B2CF9AE}" pid="3" name="MediaServiceImageTags">
    <vt:lpwstr/>
  </property>
</Properties>
</file>