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57" r:id="rId5"/>
    <p:sldId id="258" r:id="rId6"/>
    <p:sldId id="266" r:id="rId7"/>
    <p:sldId id="259" r:id="rId8"/>
    <p:sldId id="265" r:id="rId9"/>
    <p:sldId id="262" r:id="rId10"/>
    <p:sldId id="261" r:id="rId11"/>
  </p:sldIdLst>
  <p:sldSz cx="10972800" cy="8229600" type="B4JIS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A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40" y="-102"/>
      </p:cViewPr>
      <p:guideLst>
        <p:guide orient="horz" pos="2592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556513"/>
            <a:ext cx="932688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8"/>
            <a:ext cx="24688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8"/>
            <a:ext cx="722376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288282"/>
            <a:ext cx="932688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88057"/>
            <a:ext cx="932688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2"/>
            <a:ext cx="484632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2"/>
            <a:ext cx="484632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6"/>
            <a:ext cx="4848226" cy="7677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609851"/>
            <a:ext cx="4848226" cy="4741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842136"/>
            <a:ext cx="4850130" cy="7677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609851"/>
            <a:ext cx="4850130" cy="4741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3"/>
            <a:ext cx="6134100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3"/>
            <a:ext cx="3609976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1"/>
            <a:ext cx="658368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7"/>
            <a:ext cx="658368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29565"/>
            <a:ext cx="987552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20242"/>
            <a:ext cx="987552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627622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627622"/>
            <a:ext cx="3474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627622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ipulpatil1230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psb.2022.01.002" TargetMode="External"/><Relationship Id="rId2" Type="http://schemas.openxmlformats.org/officeDocument/2006/relationships/hyperlink" Target="https://doi.org/10.3390/molecules2209150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S1995-7645(10)60190-3" TargetMode="External"/><Relationship Id="rId4" Type="http://schemas.openxmlformats.org/officeDocument/2006/relationships/hyperlink" Target="https://doi.org/10.1111/j.2042-7158.1968.tb09718.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sb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" y="3593486"/>
            <a:ext cx="10698480" cy="2215991"/>
          </a:xfrm>
          <a:prstGeom prst="rect">
            <a:avLst/>
          </a:prstGeom>
          <a:ln w="508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>V. M. Patil*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>, H. N. More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>1</a:t>
            </a:r>
            <a:endParaRPr lang="en-US" sz="2400" dirty="0" smtClean="0">
              <a:solidFill>
                <a:srgbClr val="0070C0"/>
              </a:solidFill>
              <a:ea typeface="Times New Roman"/>
              <a:cs typeface="Mangal"/>
            </a:endParaRPr>
          </a:p>
          <a:p>
            <a:pPr algn="ctr"/>
            <a:r>
              <a:rPr lang="en-IN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Pharmaceutical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Chemistry, </a:t>
            </a:r>
          </a:p>
          <a:p>
            <a:pPr algn="ctr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Bharati Vidyapeeth College of Pharmacy, Kolhapur (affiliated to Shivaji University, Kolhapur), Maharashtra, India.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*E-mail: </a:t>
            </a:r>
            <a:r>
              <a:rPr lang="en-IN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vipulpatil1230@gmail.com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1681281"/>
            <a:ext cx="10607040" cy="1554272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b="1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>Enlarging the NSAIDs Family: Molecular Docking of Designed Pyrazole and Oxadiazole Derivatives as Novel </a:t>
            </a:r>
          </a:p>
          <a:p>
            <a:pPr algn="ctr">
              <a:spcAft>
                <a:spcPts val="600"/>
              </a:spcAft>
            </a:pPr>
            <a:r>
              <a:rPr lang="en-US" sz="3000" b="1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>Anti-Inflammatory Agents</a:t>
            </a:r>
            <a:endParaRPr lang="en-US" sz="3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" y="6343650"/>
            <a:ext cx="10789920" cy="1569660"/>
          </a:xfrm>
          <a:prstGeom prst="rect">
            <a:avLst/>
          </a:prstGeom>
          <a:ln w="508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2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International Electronic Conference on Biomolecules: Biomacromolecules and the Modern World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Challenges (IECBM);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Session:-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Biomolecules: Proteins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to 15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November 2022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182880"/>
            <a:ext cx="35509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770620" y="182880"/>
            <a:ext cx="192786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1" y="457200"/>
            <a:ext cx="2127505" cy="369332"/>
          </a:xfrm>
          <a:prstGeom prst="rect">
            <a:avLst/>
          </a:prstGeom>
          <a:ln w="31750">
            <a:solidFill>
              <a:srgbClr val="FC6A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  <a:ea typeface="Times New Roman"/>
                <a:cs typeface="Mangal"/>
              </a:rPr>
              <a:t>ID- Sciform-063977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82880" y="128091"/>
            <a:ext cx="10607040" cy="7885300"/>
          </a:xfrm>
          <a:prstGeom prst="rect">
            <a:avLst/>
          </a:prstGeom>
          <a:ln w="317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Acknowledgement:</a:t>
            </a:r>
          </a:p>
          <a:p>
            <a:pPr marL="344488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authors are thankful to </a:t>
            </a:r>
            <a:r>
              <a:rPr lang="en-US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Shivaji University, Kolhapur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Solapur</a:t>
            </a:r>
            <a:r>
              <a:rPr lang="en-US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University, </a:t>
            </a:r>
            <a:r>
              <a:rPr lang="en-US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Solapur</a:t>
            </a:r>
            <a:r>
              <a:rPr lang="en-US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Ashokrao Mane College of Pharmacy, Peth Vadgaon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providing sophisticated analytical instrumentation facility to conduct the characterization of synthesized compounds.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References: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Oniga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 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Pacureanu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 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Palage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 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Craciun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 R, et al. COX inhibition profile and molecular docking studies of some 2-(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Trimethoxyphenyl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Thiazoles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Molecules 2017;22.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https://doi.org/10.3390/molecules22091507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Z, Li M,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J, Howell DC, Li Z, Chen FE. Recent development on COX-2 inhibitors as promising anti-inflammatory agents: The past 10 years.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Pharmaceutica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 2022.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https://doi.org/10.1016/j.apsb.2022.01.002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Mizushima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Y.; Kobayashi, M. Interaction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antiinflammatory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drugs with serum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preoteins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especially with some biologically active proteins. J.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Pharma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1968, 20, 169-173.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588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https://doi.org/10.1111/j.2042-7158.1968.tb09718.x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4488" indent="-344488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Azeem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A.K.;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C.;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Prasanth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S.S.;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Shahima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V. J. H. Anti-inflammatory activity of the glandular extracts of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Thunnus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alalunga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Asian Pac. J. Trop. Med., 2010, 3, 794-796.</a:t>
            </a:r>
          </a:p>
          <a:p>
            <a:pPr marL="344488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 tooltip="Persistent link using digital object identifier"/>
              </a:rPr>
              <a:t>https://doi.org/10.1016/S1995-7645(10)60190-3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60080" y="7568625"/>
            <a:ext cx="25603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Thank You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182882"/>
            <a:ext cx="10424160" cy="7871386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Background:</a:t>
            </a:r>
          </a:p>
          <a:p>
            <a:pPr marL="107950" algn="just"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development of the NSAID family represented in the treatment of inflammatory disorders, such as arthritis, and for the management of acute pains, concerning to the well-known traditional Non-Steroidal Anti-inflammatory Drugs (t-NSAIDs). </a:t>
            </a: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t="3509"/>
          <a:stretch>
            <a:fillRect/>
          </a:stretch>
        </p:blipFill>
        <p:spPr bwMode="auto">
          <a:xfrm>
            <a:off x="2449581" y="2887618"/>
            <a:ext cx="6602980" cy="49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" y="342900"/>
            <a:ext cx="10424160" cy="6578724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Cyclooxygenase (COX) and lipoxygenase (LOX) pathways takes primary role in inflammation and has responsible for many human diseases, like cancer, arthritis, psoriasis, and neurological disorders.</a:t>
            </a:r>
          </a:p>
          <a:p>
            <a:pPr marL="225425" indent="-225425" algn="just">
              <a:lnSpc>
                <a:spcPct val="150000"/>
              </a:lnSpc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Prompted by the pursuit for new cyclooxygenase-2 (COX-2) inhibitors, we have identified novel classes of pyrazole and oxadiazole derivatives as potentially powerful anti-inflammatory molecules through the molecular docking approach.  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Times New Roman"/>
              </a:rPr>
              <a:t>Goal of this Research: </a:t>
            </a:r>
          </a:p>
          <a:p>
            <a:pPr marL="236538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present study, various derivatives (ligands) of pyrazole and oxadiazole were prepared and virtually docked against the protein biomolecule 1CX2 which is a potential anti-inflammatory receptor.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182881"/>
            <a:ext cx="10698480" cy="7994496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IN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Experimental Methods: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Protein and ligand preparation: </a:t>
            </a:r>
          </a:p>
          <a:p>
            <a:pPr marL="236538" indent="-11113" algn="just">
              <a:lnSpc>
                <a:spcPct val="150000"/>
              </a:lnSpc>
              <a:spcAft>
                <a:spcPts val="600"/>
              </a:spcAft>
              <a:tabLst>
                <a:tab pos="10515600" algn="l"/>
              </a:tabLst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Selection of protein 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3D Crystal structure of cyclooxygenase-II with PDB: 1CX2 having 3.00 Å resolution;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RCSB Protein data bank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https://www.rcsb.org/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36538" indent="-11113" algn="just">
              <a:lnSpc>
                <a:spcPct val="150000"/>
              </a:lnSpc>
              <a:spcAft>
                <a:spcPts val="600"/>
              </a:spcAft>
              <a:tabLst>
                <a:tab pos="10515600" algn="l"/>
              </a:tabLst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Processing of protein :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PROCHECK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tool to determine the quality of protein; binding pocket was predicted using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CASTp3.0 server</a:t>
            </a:r>
          </a:p>
          <a:p>
            <a:pPr marL="236538" indent="-11113" algn="just">
              <a:lnSpc>
                <a:spcPct val="150000"/>
              </a:lnSpc>
              <a:spcAft>
                <a:spcPts val="600"/>
              </a:spcAft>
              <a:tabLst>
                <a:tab pos="10515600" algn="l"/>
              </a:tabLst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Preparation of ligand 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Designed using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ChemSketch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imported into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BIOVIA Discovery Studio (DS) 2020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optimize.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Around 253 pyrazole and oxadiazole derivatives were prepared.</a:t>
            </a:r>
          </a:p>
          <a:p>
            <a:pPr marL="236538" indent="-11113" algn="just">
              <a:lnSpc>
                <a:spcPct val="150000"/>
              </a:lnSpc>
              <a:spcAft>
                <a:spcPts val="600"/>
              </a:spcAft>
              <a:tabLst>
                <a:tab pos="10515600" algn="l"/>
              </a:tabLst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Molecular docking analysis :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AutoDock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Vina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package of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PyRx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0.8 software. </a:t>
            </a:r>
          </a:p>
          <a:p>
            <a:pPr marL="165100" indent="-165100"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Ligands were subjected to energy minimization and then converted to PDBQT format using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 Babel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plugin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PyRx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Docking interaction visualization and analysis of poseweres carried out using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BIOVIA DS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214871"/>
            <a:ext cx="10698480" cy="7836761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Results and discussion: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Protein and ligand preparation: </a:t>
            </a:r>
          </a:p>
          <a:p>
            <a:pPr marL="236538" indent="-236538" algn="just">
              <a:lnSpc>
                <a:spcPct val="150000"/>
              </a:lnSpc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Selection &amp; processing of protein 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3D Crystal structure of cyclooxygenase-II with PDB: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1CX2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was selected for the analysis and processed to find out the binding pocket in the protein structure.</a:t>
            </a:r>
          </a:p>
          <a:p>
            <a:pPr marL="236538" indent="-236538" algn="just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just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05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Fig 1.Binding pocket (red) present in 1CX2.            Fig 2. Ramachandran plot of the aromatase (1CX2) 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showing 76.3% residues in the favored region.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59" y="2914650"/>
            <a:ext cx="4950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60" y="2828925"/>
            <a:ext cx="4787326" cy="43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182630"/>
            <a:ext cx="10332720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Preparation of ligand :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Around 223 pyrazole (D, E &amp; F series) and 30 oxadiazole (VM1, VM2, VM3 series) derivatives were prepared virtually in 2D, converted to 3D and aligned to minimize the energy.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D series (76)		         E series (76)		                             F series (71)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VM1 series (10)		           VM2 series	(10)	                       VM3 series (10)	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99010">
            <a:off x="1073931" y="1743157"/>
            <a:ext cx="1830540" cy="302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80734">
            <a:off x="4366777" y="1674500"/>
            <a:ext cx="2612124" cy="280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542591">
            <a:off x="8032382" y="1641206"/>
            <a:ext cx="2237213" cy="314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25582">
            <a:off x="577619" y="4973770"/>
            <a:ext cx="2698870" cy="19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39826">
            <a:off x="3901623" y="4989406"/>
            <a:ext cx="3225218" cy="214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34800">
            <a:off x="7693405" y="5045623"/>
            <a:ext cx="2763070" cy="229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" y="152400"/>
            <a:ext cx="10515600" cy="79248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274320"/>
            <a:ext cx="10424160" cy="2123658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Molecular docking analysis :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AutoDock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Vina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package of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PyRx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0.8 software.</a:t>
            </a:r>
          </a:p>
          <a:p>
            <a:pPr marL="120650" algn="just">
              <a:lnSpc>
                <a:spcPct val="150000"/>
              </a:lnSpc>
            </a:pPr>
            <a:r>
              <a:rPr lang="en-US" sz="2200" dirty="0" smtClean="0">
                <a:latin typeface="Times New Roman"/>
                <a:ea typeface="Calibri"/>
              </a:rPr>
              <a:t>The binding affinity of synthesized compounds with targeted protein ranged from -6.7 to -10.7 kcal/mol. Among all ligands, </a:t>
            </a:r>
            <a:r>
              <a:rPr lang="en-US" sz="2200" b="1" dirty="0" smtClean="0">
                <a:latin typeface="Times New Roman"/>
                <a:ea typeface="Calibri"/>
              </a:rPr>
              <a:t>D305</a:t>
            </a:r>
            <a:r>
              <a:rPr lang="en-US" sz="2200" dirty="0" smtClean="0">
                <a:latin typeface="Times New Roman"/>
                <a:ea typeface="Calibri"/>
              </a:rPr>
              <a:t> and </a:t>
            </a:r>
            <a:r>
              <a:rPr lang="en-US" sz="2200" b="1" dirty="0" smtClean="0">
                <a:latin typeface="Times New Roman"/>
                <a:ea typeface="Calibri"/>
              </a:rPr>
              <a:t>D202</a:t>
            </a:r>
            <a:r>
              <a:rPr lang="en-US" sz="2200" dirty="0" smtClean="0">
                <a:latin typeface="Times New Roman"/>
                <a:ea typeface="Calibri"/>
              </a:rPr>
              <a:t> showed a higher binding affinity of -10.1 to -10.7 kcal/mol.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b="49704"/>
          <a:stretch>
            <a:fillRect/>
          </a:stretch>
        </p:blipFill>
        <p:spPr bwMode="auto">
          <a:xfrm>
            <a:off x="640080" y="2651760"/>
            <a:ext cx="9675494" cy="46634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0080" y="7457576"/>
            <a:ext cx="9692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 3. 2D and 3D interaction of comp. D305 with cyclooxygenase 2 (PDB: 1CX2)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764871"/>
            <a:ext cx="10439400" cy="3216265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Receptor protein and ligand binding interaction study: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interaction of </a:t>
            </a:r>
            <a:r>
              <a:rPr lang="en-US" sz="2200" b="1" dirty="0" smtClean="0">
                <a:latin typeface="Times New Roman"/>
                <a:ea typeface="Calibri"/>
              </a:rPr>
              <a:t>6</a:t>
            </a:r>
            <a:r>
              <a:rPr lang="en-US" sz="2200" dirty="0" smtClean="0">
                <a:latin typeface="Times New Roman"/>
                <a:ea typeface="Calibri"/>
              </a:rPr>
              <a:t> and </a:t>
            </a:r>
            <a:r>
              <a:rPr lang="en-US" sz="2200" b="1" dirty="0" smtClean="0">
                <a:latin typeface="Times New Roman"/>
                <a:ea typeface="Calibri"/>
              </a:rPr>
              <a:t>7</a:t>
            </a:r>
            <a:r>
              <a:rPr lang="en-US" sz="2200" dirty="0" smtClean="0">
                <a:latin typeface="Times New Roman"/>
                <a:ea typeface="Calibri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amino acid residues of 1CX2 such as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GLN203, THR206, TYR38, LEU391, LEU408, PHE404, VAL444, VAL295, PHE395, PHE407, ALA202, HIS388, HIS207, PHE210, TRP387, LEU390, and PHE200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Conventional H bond, van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Waals, Π-Alkyl, and Π-Donor H bond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the bonds formed between interacting residues and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ligands.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t="49462"/>
          <a:stretch>
            <a:fillRect/>
          </a:stretch>
        </p:blipFill>
        <p:spPr bwMode="auto">
          <a:xfrm>
            <a:off x="1353793" y="152400"/>
            <a:ext cx="8247407" cy="39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48640" y="4191000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 4. 2D and 3D interaction of  comp. D202 with cyclooxygenase 2 (PDB: 1CX2)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10515600" cy="7317388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Conclusion:</a:t>
            </a:r>
            <a:endParaRPr lang="en-US" sz="2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233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molecular docking simulation was done by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PyRx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is immensely useful for predicting and confirming the binding behavior of ligands as an anti-inflammatory agent against cyclooxygenase-II protein. </a:t>
            </a:r>
          </a:p>
          <a:p>
            <a:pPr marL="341313" indent="-233363" algn="just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1313" indent="-233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Designed compounds were virtually screened against cyclooxygenase-II (PDB: 1CX2). It was observed that all selected ligands have a good binding affinity with cyclooxygenase-II(PDB: 1CX2). </a:t>
            </a:r>
          </a:p>
          <a:p>
            <a:pPr marL="341313" indent="-233363" algn="just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1313" indent="-233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 of 253 derivatives, D305 (6) and D202 (7) were the two with highest binding affinity against targeted protein. This illustrates that, the ligands showing anti-inflammatory activity have the good binding affinity to the target protein and it binds to the residual binding as native ligands.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17262</TotalTime>
  <Words>955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45</cp:revision>
  <dcterms:created xsi:type="dcterms:W3CDTF">2006-08-16T00:00:00Z</dcterms:created>
  <dcterms:modified xsi:type="dcterms:W3CDTF">2022-10-13T15:33:27Z</dcterms:modified>
</cp:coreProperties>
</file>