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7"/>
  </p:notesMasterIdLst>
  <p:sldIdLst>
    <p:sldId id="263" r:id="rId3"/>
    <p:sldId id="278" r:id="rId4"/>
    <p:sldId id="267" r:id="rId5"/>
    <p:sldId id="268" r:id="rId6"/>
    <p:sldId id="269" r:id="rId7"/>
    <p:sldId id="270" r:id="rId8"/>
    <p:sldId id="260" r:id="rId9"/>
    <p:sldId id="262" r:id="rId10"/>
    <p:sldId id="280" r:id="rId11"/>
    <p:sldId id="281" r:id="rId12"/>
    <p:sldId id="282" r:id="rId13"/>
    <p:sldId id="259" r:id="rId14"/>
    <p:sldId id="27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88A"/>
    <a:srgbClr val="FFE07D"/>
    <a:srgbClr val="C7DC7A"/>
    <a:srgbClr val="B5D14F"/>
    <a:srgbClr val="FBE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79" autoAdjust="0"/>
  </p:normalViewPr>
  <p:slideViewPr>
    <p:cSldViewPr>
      <p:cViewPr varScale="1">
        <p:scale>
          <a:sx n="64" d="100"/>
          <a:sy n="6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26CD-F95A-400C-AE18-468342A8A08E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8F48-4698-4A0E-9B60-91935F5B35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1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8F48-4698-4A0E-9B60-91935F5B357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28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8F48-4698-4A0E-9B60-91935F5B357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1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8F48-4698-4A0E-9B60-91935F5B357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36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8F48-4698-4A0E-9B60-91935F5B357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08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8F48-4698-4A0E-9B60-91935F5B357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25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3601" cy="12954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670974" y="-45720"/>
            <a:ext cx="1473026" cy="1371600"/>
            <a:chOff x="3416387" y="2209800"/>
            <a:chExt cx="1473026" cy="1371600"/>
          </a:xfrm>
        </p:grpSpPr>
        <p:sp>
          <p:nvSpPr>
            <p:cNvPr id="4" name="Rectangle 3"/>
            <p:cNvSpPr/>
            <p:nvPr userDrawn="1"/>
          </p:nvSpPr>
          <p:spPr>
            <a:xfrm>
              <a:off x="3416387" y="2209800"/>
              <a:ext cx="1473026" cy="1371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387" y="2286000"/>
              <a:ext cx="1473026" cy="12954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unoojpufst786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93"/>
            <a:ext cx="7696200" cy="184389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981200"/>
            <a:ext cx="8229600" cy="434340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Impact of different cross-linking agents on functional, rheological, and structural properties of talipot palm starch:  A new source of stem </a:t>
            </a:r>
            <a:r>
              <a:rPr lang="en-US" sz="2400" b="1" dirty="0" smtClean="0">
                <a:solidFill>
                  <a:srgbClr val="C00000"/>
                </a:solidFill>
              </a:rPr>
              <a:t>starch</a:t>
            </a:r>
          </a:p>
          <a:p>
            <a:r>
              <a:rPr lang="en-US" sz="1600" b="1" i="1" dirty="0"/>
              <a:t>Muhammed </a:t>
            </a:r>
            <a:r>
              <a:rPr lang="en-US" sz="1600" b="1" i="1" dirty="0" err="1"/>
              <a:t>navaf</a:t>
            </a:r>
            <a:r>
              <a:rPr lang="en-US" sz="1600" b="1" i="1" dirty="0"/>
              <a:t> </a:t>
            </a:r>
            <a:r>
              <a:rPr lang="en-US" sz="1600" b="1" i="1" baseline="30000" dirty="0"/>
              <a:t>1</a:t>
            </a:r>
            <a:r>
              <a:rPr lang="en-US" sz="1600" b="1" i="1" dirty="0"/>
              <a:t>, </a:t>
            </a:r>
            <a:r>
              <a:rPr lang="en-US" sz="1600" b="1" i="1" dirty="0" err="1"/>
              <a:t>Kappat</a:t>
            </a:r>
            <a:r>
              <a:rPr lang="en-US" sz="1600" b="1" i="1" dirty="0"/>
              <a:t> </a:t>
            </a:r>
            <a:r>
              <a:rPr lang="en-US" sz="1600" b="1" i="1" dirty="0" err="1"/>
              <a:t>Valiyapeediyekkal</a:t>
            </a:r>
            <a:r>
              <a:rPr lang="en-US" sz="1600" b="1" i="1" dirty="0"/>
              <a:t> Sunooj</a:t>
            </a:r>
            <a:r>
              <a:rPr lang="en-US" sz="1600" b="1" i="1" baseline="30000" dirty="0"/>
              <a:t>1</a:t>
            </a:r>
            <a:r>
              <a:rPr lang="en-US" sz="1600" b="1" dirty="0"/>
              <a:t>*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i="1" dirty="0" smtClean="0"/>
              <a:t>Department </a:t>
            </a:r>
            <a:r>
              <a:rPr lang="en-US" sz="1600" b="1" i="1" dirty="0"/>
              <a:t>of food science and technology, Pondicherry University, Puducherry, 605014 </a:t>
            </a:r>
            <a:r>
              <a:rPr lang="en-US" sz="1600" b="1" i="1" dirty="0" smtClean="0"/>
              <a:t>India.</a:t>
            </a:r>
          </a:p>
          <a:p>
            <a:r>
              <a:rPr lang="en-US" sz="1600" b="1" dirty="0" smtClean="0"/>
              <a:t>Correspondence</a:t>
            </a:r>
            <a:r>
              <a:rPr lang="en-US" sz="1600" b="1" dirty="0"/>
              <a:t>: </a:t>
            </a:r>
            <a:r>
              <a:rPr lang="en-US" sz="1600" b="1" u="sng" dirty="0" smtClean="0">
                <a:solidFill>
                  <a:srgbClr val="FF0000"/>
                </a:solidFill>
                <a:hlinkClick r:id="rId4"/>
              </a:rPr>
              <a:t>sunoojpufst786@gmail.co</a:t>
            </a:r>
            <a:r>
              <a:rPr lang="en-US" sz="1600" b="1" u="sng" dirty="0" smtClean="0">
                <a:solidFill>
                  <a:srgbClr val="002060"/>
                </a:solidFill>
                <a:hlinkClick r:id="rId4"/>
              </a:rPr>
              <a:t>m</a:t>
            </a:r>
            <a:endParaRPr lang="en-US" sz="1600" b="1" u="sng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352800"/>
            <a:ext cx="2895600" cy="2819400"/>
          </a:xfrm>
          <a:prstGeom prst="rect">
            <a:avLst/>
          </a:prstGeom>
          <a:blipFill dpi="0" rotWithShape="1">
            <a:blip r:embed="rId5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15" r="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114800" cy="7010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Light transmittance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8153400" cy="518160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319"/>
            <a:ext cx="5029200" cy="2896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500" y="4272677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retrogradation rate, aggregate synthesis, and leaching of starch components, which causes turbidity to occur, are only a few of the variables that affect the light transmittance and paste clarity of starch gel </a:t>
            </a:r>
            <a:r>
              <a:rPr lang="en-US" dirty="0" smtClean="0">
                <a:solidFill>
                  <a:srgbClr val="002060"/>
                </a:solidFill>
              </a:rPr>
              <a:t> during storage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increased light transmittance of EPS is due to high swelling </a:t>
            </a:r>
            <a:r>
              <a:rPr lang="en-US" dirty="0" smtClean="0">
                <a:solidFill>
                  <a:srgbClr val="002060"/>
                </a:solidFill>
              </a:rPr>
              <a:t>power.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smaller, highly light-transparent molecules created by the hydrolysis of starch molecules may be the cause of improved light transmittance and paste clarity of PS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114800" cy="7010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Rheological properties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924800" cy="518160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1403"/>
            <a:ext cx="5029200" cy="3116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72440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magnitude of G’ and G” was significantly (p ≤ 0.05)   changed by </a:t>
            </a:r>
            <a:r>
              <a:rPr lang="en-US" dirty="0" smtClean="0">
                <a:solidFill>
                  <a:srgbClr val="002060"/>
                </a:solidFill>
              </a:rPr>
              <a:t>cross-linking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increased G’ and G” values of EPS is maybe due to the formation of rigid gel with high molecular </a:t>
            </a:r>
            <a:r>
              <a:rPr lang="en-US" dirty="0" smtClean="0">
                <a:solidFill>
                  <a:srgbClr val="002060"/>
                </a:solidFill>
              </a:rPr>
              <a:t>integrity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decreased G’ and G” values of PS starch are due to the restricted rate of retrogradation, which leads to the </a:t>
            </a:r>
            <a:r>
              <a:rPr lang="en-US" dirty="0" smtClean="0">
                <a:solidFill>
                  <a:srgbClr val="002060"/>
                </a:solidFill>
              </a:rPr>
              <a:t>development </a:t>
            </a:r>
            <a:r>
              <a:rPr lang="en-US" dirty="0">
                <a:solidFill>
                  <a:srgbClr val="002060"/>
                </a:solidFill>
              </a:rPr>
              <a:t>of a weak gel.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14800" cy="701040"/>
          </a:xfrm>
          <a:solidFill>
            <a:schemeClr val="tx1"/>
          </a:solidFill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Starch crystallinity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924800" cy="525780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799"/>
            <a:ext cx="4953000" cy="266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06858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All the </a:t>
            </a:r>
            <a:r>
              <a:rPr lang="en-US" dirty="0" err="1">
                <a:solidFill>
                  <a:srgbClr val="002060"/>
                </a:solidFill>
              </a:rPr>
              <a:t>diffractograms</a:t>
            </a:r>
            <a:r>
              <a:rPr lang="en-US" dirty="0">
                <a:solidFill>
                  <a:srgbClr val="002060"/>
                </a:solidFill>
              </a:rPr>
              <a:t> exhibited similar pattern characteristics of type A crystalline patterns with diffraction peaks at an angle of 15.1°, 17.2°, 18.1°, and 23.2°. 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creation of a more ordered structure through cross-linking may be the cause of the enhanced RC value of </a:t>
            </a:r>
            <a:r>
              <a:rPr lang="en-US" dirty="0" smtClean="0">
                <a:solidFill>
                  <a:srgbClr val="002060"/>
                </a:solidFill>
              </a:rPr>
              <a:t>EPS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increased RC value of PS could ascribe to the hydrolysis of the amorphous region and the formation of phosphate dieter bond, giving increased integrity</a:t>
            </a:r>
          </a:p>
        </p:txBody>
      </p:sp>
    </p:spTree>
    <p:extLst>
      <p:ext uri="{BB962C8B-B14F-4D97-AF65-F5344CB8AC3E}">
        <p14:creationId xmlns:p14="http://schemas.microsoft.com/office/powerpoint/2010/main" val="520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27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86840"/>
            <a:ext cx="7772400" cy="486156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4900" y="1632406"/>
            <a:ext cx="7010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Treatment of talipot starch with epichlorohydrin and phosphoric acid significantly changed the functional, pasting, textural, rheological, and structural properties.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Treatment with epichlorohydrin improved the talipot starch's ability to swell and its pasting characteristics. However, it decreased in phosphoric acid-treated starch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Paste clarity of talipot starch was significantly improved in both EPS and </a:t>
            </a:r>
            <a:r>
              <a:rPr lang="en-US" sz="2000" dirty="0" smtClean="0">
                <a:solidFill>
                  <a:srgbClr val="002060"/>
                </a:solidFill>
              </a:rPr>
              <a:t>PS</a:t>
            </a:r>
          </a:p>
          <a:p>
            <a:pPr algn="just"/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Cross- linked talipot starches </a:t>
            </a:r>
            <a:r>
              <a:rPr lang="en-US" sz="2000" dirty="0">
                <a:solidFill>
                  <a:srgbClr val="002060"/>
                </a:solidFill>
              </a:rPr>
              <a:t>can be utilized for various food products like canned food, dairy products, etc.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4343400"/>
            <a:ext cx="4724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High Tower Text" pitchFamily="18" charset="0"/>
              </a:rPr>
              <a:t>Thank you….</a:t>
            </a:r>
            <a:endParaRPr lang="en-IN" sz="5400" b="1" dirty="0">
              <a:latin typeface="High Tower Tex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524000"/>
            <a:ext cx="2895600" cy="2819400"/>
          </a:xfrm>
          <a:prstGeom prst="rect">
            <a:avLst/>
          </a:prstGeom>
          <a:blipFill dpi="0"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15" r="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 contrast="9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400" y="1371600"/>
            <a:ext cx="8153399" cy="5029200"/>
          </a:xfrm>
          <a:solidFill>
            <a:srgbClr val="A8B88A"/>
          </a:solidFill>
        </p:spPr>
        <p:txBody>
          <a:bodyPr>
            <a:normAutofit/>
          </a:bodyPr>
          <a:lstStyle/>
          <a:p>
            <a:pPr marL="257175" indent="-257175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is naturally abundant botanical biomaterial found in the plant kingdom </a:t>
            </a:r>
          </a:p>
          <a:p>
            <a:pPr marL="257175" indent="-257175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Talipot palm (</a:t>
            </a:r>
            <a:r>
              <a:rPr lang="en-IN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Corypha umbraculifera L.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a non-conventional source of </a:t>
            </a: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with a starch yield of 76</a:t>
            </a: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>
              <a:lnSpc>
                <a:spcPct val="110000"/>
              </a:lnSpc>
            </a:pPr>
            <a:endParaRPr lang="en-IN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418" y="618240"/>
            <a:ext cx="4588042" cy="7010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Stencil" pitchFamily="82" charset="0"/>
              </a:rPr>
              <a:t>Introduction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1" y="3352800"/>
            <a:ext cx="3428999" cy="2372955"/>
            <a:chOff x="457201" y="3194763"/>
            <a:chExt cx="3397601" cy="2640405"/>
          </a:xfrm>
        </p:grpSpPr>
        <p:sp>
          <p:nvSpPr>
            <p:cNvPr id="7" name="Freeform 6"/>
            <p:cNvSpPr/>
            <p:nvPr/>
          </p:nvSpPr>
          <p:spPr>
            <a:xfrm>
              <a:off x="1583194" y="4165417"/>
              <a:ext cx="1269327" cy="1074510"/>
            </a:xfrm>
            <a:custGeom>
              <a:avLst/>
              <a:gdLst>
                <a:gd name="connsiteX0" fmla="*/ 0 w 1269327"/>
                <a:gd name="connsiteY0" fmla="*/ 537255 h 1074510"/>
                <a:gd name="connsiteX1" fmla="*/ 306988 w 1269327"/>
                <a:gd name="connsiteY1" fmla="*/ 0 h 1074510"/>
                <a:gd name="connsiteX2" fmla="*/ 962339 w 1269327"/>
                <a:gd name="connsiteY2" fmla="*/ 0 h 1074510"/>
                <a:gd name="connsiteX3" fmla="*/ 1269327 w 1269327"/>
                <a:gd name="connsiteY3" fmla="*/ 537255 h 1074510"/>
                <a:gd name="connsiteX4" fmla="*/ 962339 w 1269327"/>
                <a:gd name="connsiteY4" fmla="*/ 1074510 h 1074510"/>
                <a:gd name="connsiteX5" fmla="*/ 306988 w 1269327"/>
                <a:gd name="connsiteY5" fmla="*/ 1074510 h 1074510"/>
                <a:gd name="connsiteX6" fmla="*/ 0 w 1269327"/>
                <a:gd name="connsiteY6" fmla="*/ 537255 h 107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327" h="1074510">
                  <a:moveTo>
                    <a:pt x="0" y="537255"/>
                  </a:moveTo>
                  <a:lnTo>
                    <a:pt x="306988" y="0"/>
                  </a:lnTo>
                  <a:lnTo>
                    <a:pt x="962339" y="0"/>
                  </a:lnTo>
                  <a:lnTo>
                    <a:pt x="1269327" y="537255"/>
                  </a:lnTo>
                  <a:lnTo>
                    <a:pt x="962339" y="1074510"/>
                  </a:lnTo>
                  <a:lnTo>
                    <a:pt x="306988" y="1074510"/>
                  </a:lnTo>
                  <a:lnTo>
                    <a:pt x="0" y="5372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616" tIns="192676" rIns="224616" bIns="19267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Modification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00259" y="3194763"/>
              <a:ext cx="1035195" cy="881192"/>
            </a:xfrm>
            <a:custGeom>
              <a:avLst/>
              <a:gdLst>
                <a:gd name="connsiteX0" fmla="*/ 0 w 1035195"/>
                <a:gd name="connsiteY0" fmla="*/ 440596 h 881192"/>
                <a:gd name="connsiteX1" fmla="*/ 251757 w 1035195"/>
                <a:gd name="connsiteY1" fmla="*/ 0 h 881192"/>
                <a:gd name="connsiteX2" fmla="*/ 783438 w 1035195"/>
                <a:gd name="connsiteY2" fmla="*/ 0 h 881192"/>
                <a:gd name="connsiteX3" fmla="*/ 1035195 w 1035195"/>
                <a:gd name="connsiteY3" fmla="*/ 440596 h 881192"/>
                <a:gd name="connsiteX4" fmla="*/ 783438 w 1035195"/>
                <a:gd name="connsiteY4" fmla="*/ 881192 h 881192"/>
                <a:gd name="connsiteX5" fmla="*/ 251757 w 1035195"/>
                <a:gd name="connsiteY5" fmla="*/ 881192 h 881192"/>
                <a:gd name="connsiteX6" fmla="*/ 0 w 1035195"/>
                <a:gd name="connsiteY6" fmla="*/ 440596 h 88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5195" h="881192">
                  <a:moveTo>
                    <a:pt x="0" y="440596"/>
                  </a:moveTo>
                  <a:lnTo>
                    <a:pt x="251757" y="0"/>
                  </a:lnTo>
                  <a:lnTo>
                    <a:pt x="783438" y="0"/>
                  </a:lnTo>
                  <a:lnTo>
                    <a:pt x="1035195" y="440596"/>
                  </a:lnTo>
                  <a:lnTo>
                    <a:pt x="783438" y="881192"/>
                  </a:lnTo>
                  <a:lnTo>
                    <a:pt x="251757" y="881192"/>
                  </a:lnTo>
                  <a:lnTo>
                    <a:pt x="0" y="4405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425" tIns="160107" rIns="185425" bIns="16010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Physical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50715" y="4788531"/>
              <a:ext cx="1204087" cy="1046637"/>
            </a:xfrm>
            <a:custGeom>
              <a:avLst/>
              <a:gdLst>
                <a:gd name="connsiteX0" fmla="*/ 0 w 1005927"/>
                <a:gd name="connsiteY0" fmla="*/ 523319 h 1046637"/>
                <a:gd name="connsiteX1" fmla="*/ 287393 w 1005927"/>
                <a:gd name="connsiteY1" fmla="*/ 0 h 1046637"/>
                <a:gd name="connsiteX2" fmla="*/ 718534 w 1005927"/>
                <a:gd name="connsiteY2" fmla="*/ 0 h 1046637"/>
                <a:gd name="connsiteX3" fmla="*/ 1005927 w 1005927"/>
                <a:gd name="connsiteY3" fmla="*/ 523319 h 1046637"/>
                <a:gd name="connsiteX4" fmla="*/ 718534 w 1005927"/>
                <a:gd name="connsiteY4" fmla="*/ 1046637 h 1046637"/>
                <a:gd name="connsiteX5" fmla="*/ 287393 w 1005927"/>
                <a:gd name="connsiteY5" fmla="*/ 1046637 h 1046637"/>
                <a:gd name="connsiteX6" fmla="*/ 0 w 1005927"/>
                <a:gd name="connsiteY6" fmla="*/ 523319 h 104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927" h="1046637">
                  <a:moveTo>
                    <a:pt x="0" y="523319"/>
                  </a:moveTo>
                  <a:lnTo>
                    <a:pt x="287393" y="0"/>
                  </a:lnTo>
                  <a:lnTo>
                    <a:pt x="718534" y="0"/>
                  </a:lnTo>
                  <a:lnTo>
                    <a:pt x="1005927" y="523319"/>
                  </a:lnTo>
                  <a:lnTo>
                    <a:pt x="718534" y="1046637"/>
                  </a:lnTo>
                  <a:lnTo>
                    <a:pt x="287393" y="1046637"/>
                  </a:lnTo>
                  <a:lnTo>
                    <a:pt x="0" y="5233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189321"/>
                <a:satOff val="-24"/>
                <a:lumOff val="-7255"/>
                <a:alphaOff val="0"/>
              </a:schemeClr>
            </a:fillRef>
            <a:effectRef idx="0">
              <a:schemeClr val="accent4">
                <a:hueOff val="-5189321"/>
                <a:satOff val="-24"/>
                <a:lumOff val="-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850" tIns="208362" rIns="200850" bIns="20836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Chemical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1" y="4811972"/>
              <a:ext cx="1312236" cy="983543"/>
            </a:xfrm>
            <a:custGeom>
              <a:avLst/>
              <a:gdLst>
                <a:gd name="connsiteX0" fmla="*/ 0 w 1067521"/>
                <a:gd name="connsiteY0" fmla="*/ 491772 h 983543"/>
                <a:gd name="connsiteX1" fmla="*/ 280998 w 1067521"/>
                <a:gd name="connsiteY1" fmla="*/ 0 h 983543"/>
                <a:gd name="connsiteX2" fmla="*/ 786523 w 1067521"/>
                <a:gd name="connsiteY2" fmla="*/ 0 h 983543"/>
                <a:gd name="connsiteX3" fmla="*/ 1067521 w 1067521"/>
                <a:gd name="connsiteY3" fmla="*/ 491772 h 983543"/>
                <a:gd name="connsiteX4" fmla="*/ 786523 w 1067521"/>
                <a:gd name="connsiteY4" fmla="*/ 983543 h 983543"/>
                <a:gd name="connsiteX5" fmla="*/ 280998 w 1067521"/>
                <a:gd name="connsiteY5" fmla="*/ 983543 h 983543"/>
                <a:gd name="connsiteX6" fmla="*/ 0 w 1067521"/>
                <a:gd name="connsiteY6" fmla="*/ 491772 h 98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521" h="983543">
                  <a:moveTo>
                    <a:pt x="0" y="491772"/>
                  </a:moveTo>
                  <a:lnTo>
                    <a:pt x="280998" y="0"/>
                  </a:lnTo>
                  <a:lnTo>
                    <a:pt x="786523" y="0"/>
                  </a:lnTo>
                  <a:lnTo>
                    <a:pt x="1067521" y="491772"/>
                  </a:lnTo>
                  <a:lnTo>
                    <a:pt x="786523" y="983543"/>
                  </a:lnTo>
                  <a:lnTo>
                    <a:pt x="280998" y="983543"/>
                  </a:lnTo>
                  <a:lnTo>
                    <a:pt x="0" y="4917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0378642"/>
                <a:satOff val="-49"/>
                <a:lumOff val="-14510"/>
                <a:alphaOff val="0"/>
              </a:schemeClr>
            </a:fillRef>
            <a:effectRef idx="0">
              <a:schemeClr val="accent4">
                <a:hueOff val="-10378642"/>
                <a:satOff val="-49"/>
                <a:lumOff val="-145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219" tIns="185668" rIns="200219" bIns="1856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Enzymatic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8804" y="3352800"/>
            <a:ext cx="2872639" cy="2588883"/>
            <a:chOff x="4671161" y="2667000"/>
            <a:chExt cx="3123393" cy="3274683"/>
          </a:xfrm>
        </p:grpSpPr>
        <p:sp>
          <p:nvSpPr>
            <p:cNvPr id="14" name="Freeform 13"/>
            <p:cNvSpPr/>
            <p:nvPr/>
          </p:nvSpPr>
          <p:spPr>
            <a:xfrm>
              <a:off x="5561328" y="3723413"/>
              <a:ext cx="1342746" cy="1161530"/>
            </a:xfrm>
            <a:custGeom>
              <a:avLst/>
              <a:gdLst>
                <a:gd name="connsiteX0" fmla="*/ 0 w 1342746"/>
                <a:gd name="connsiteY0" fmla="*/ 580765 h 1161530"/>
                <a:gd name="connsiteX1" fmla="*/ 331849 w 1342746"/>
                <a:gd name="connsiteY1" fmla="*/ 0 h 1161530"/>
                <a:gd name="connsiteX2" fmla="*/ 1010897 w 1342746"/>
                <a:gd name="connsiteY2" fmla="*/ 0 h 1161530"/>
                <a:gd name="connsiteX3" fmla="*/ 1342746 w 1342746"/>
                <a:gd name="connsiteY3" fmla="*/ 580765 h 1161530"/>
                <a:gd name="connsiteX4" fmla="*/ 1010897 w 1342746"/>
                <a:gd name="connsiteY4" fmla="*/ 1161530 h 1161530"/>
                <a:gd name="connsiteX5" fmla="*/ 331849 w 1342746"/>
                <a:gd name="connsiteY5" fmla="*/ 1161530 h 1161530"/>
                <a:gd name="connsiteX6" fmla="*/ 0 w 1342746"/>
                <a:gd name="connsiteY6" fmla="*/ 580765 h 116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746" h="1161530">
                  <a:moveTo>
                    <a:pt x="0" y="580765"/>
                  </a:moveTo>
                  <a:lnTo>
                    <a:pt x="331849" y="0"/>
                  </a:lnTo>
                  <a:lnTo>
                    <a:pt x="1010897" y="0"/>
                  </a:lnTo>
                  <a:lnTo>
                    <a:pt x="1342746" y="580765"/>
                  </a:lnTo>
                  <a:lnTo>
                    <a:pt x="1010897" y="1161530"/>
                  </a:lnTo>
                  <a:lnTo>
                    <a:pt x="331849" y="1161530"/>
                  </a:lnTo>
                  <a:lnTo>
                    <a:pt x="0" y="5807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752" tIns="207722" rIns="237752" bIns="20772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Starch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85015" y="2667000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Paper</a:t>
              </a:r>
              <a:r>
                <a:rPr lang="en-US" sz="1200" kern="1200" dirty="0" smtClean="0"/>
                <a:t> </a:t>
              </a:r>
              <a:endParaRPr lang="en-US" sz="12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94183" y="3252513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Binding agent</a:t>
              </a:r>
              <a:endParaRPr lang="en-US" sz="16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94183" y="4403564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Thickening agent</a:t>
              </a:r>
              <a:endParaRPr lang="en-US" sz="16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85015" y="4989733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Bio film</a:t>
              </a:r>
              <a:endParaRPr lang="en-US" sz="16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71161" y="4404219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Drug delivery</a:t>
              </a:r>
              <a:endParaRPr lang="en-US" sz="16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671161" y="3251203"/>
              <a:ext cx="1100371" cy="951950"/>
            </a:xfrm>
            <a:custGeom>
              <a:avLst/>
              <a:gdLst>
                <a:gd name="connsiteX0" fmla="*/ 0 w 1100371"/>
                <a:gd name="connsiteY0" fmla="*/ 475975 h 951950"/>
                <a:gd name="connsiteX1" fmla="*/ 271972 w 1100371"/>
                <a:gd name="connsiteY1" fmla="*/ 0 h 951950"/>
                <a:gd name="connsiteX2" fmla="*/ 828399 w 1100371"/>
                <a:gd name="connsiteY2" fmla="*/ 0 h 951950"/>
                <a:gd name="connsiteX3" fmla="*/ 1100371 w 1100371"/>
                <a:gd name="connsiteY3" fmla="*/ 475975 h 951950"/>
                <a:gd name="connsiteX4" fmla="*/ 828399 w 1100371"/>
                <a:gd name="connsiteY4" fmla="*/ 951950 h 951950"/>
                <a:gd name="connsiteX5" fmla="*/ 271972 w 1100371"/>
                <a:gd name="connsiteY5" fmla="*/ 951950 h 951950"/>
                <a:gd name="connsiteX6" fmla="*/ 0 w 1100371"/>
                <a:gd name="connsiteY6" fmla="*/ 475975 h 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371" h="951950">
                  <a:moveTo>
                    <a:pt x="0" y="475975"/>
                  </a:moveTo>
                  <a:lnTo>
                    <a:pt x="271972" y="0"/>
                  </a:lnTo>
                  <a:lnTo>
                    <a:pt x="828399" y="0"/>
                  </a:lnTo>
                  <a:lnTo>
                    <a:pt x="1100371" y="475975"/>
                  </a:lnTo>
                  <a:lnTo>
                    <a:pt x="828399" y="951950"/>
                  </a:lnTo>
                  <a:lnTo>
                    <a:pt x="271972" y="951950"/>
                  </a:lnTo>
                  <a:lnTo>
                    <a:pt x="0" y="4759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595" tIns="172998" rIns="197595" bIns="172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Textile 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0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1" y="1371600"/>
            <a:ext cx="8181472" cy="5029200"/>
          </a:xfrm>
          <a:solidFill>
            <a:srgbClr val="A8B88A"/>
          </a:solidFill>
        </p:spPr>
        <p:txBody>
          <a:bodyPr/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isolate the starch from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flour obtained from the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 of Talipot palm.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modify starch by using </a:t>
            </a:r>
            <a:r>
              <a:rPr lang="en-US" dirty="0" smtClean="0">
                <a:solidFill>
                  <a:srgbClr val="002060"/>
                </a:solidFill>
              </a:rPr>
              <a:t>epichlorohydrin and </a:t>
            </a:r>
            <a:r>
              <a:rPr lang="en-US" dirty="0">
                <a:solidFill>
                  <a:srgbClr val="002060"/>
                </a:solidFill>
              </a:rPr>
              <a:t>phosphoric </a:t>
            </a:r>
            <a:r>
              <a:rPr lang="en-US" dirty="0" smtClean="0">
                <a:solidFill>
                  <a:srgbClr val="002060"/>
                </a:solidFill>
              </a:rPr>
              <a:t>acid.</a:t>
            </a:r>
            <a:endParaRPr lang="en-I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modified  starches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018547" cy="91440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Stencil" pitchFamily="82" charset="0"/>
              </a:rPr>
              <a:t>Objectives</a:t>
            </a:r>
            <a:r>
              <a:rPr lang="en-IN" sz="4800" b="1" dirty="0" smtClean="0">
                <a:solidFill>
                  <a:schemeClr val="tx1"/>
                </a:solidFill>
              </a:rPr>
              <a:t> </a:t>
            </a:r>
            <a:endParaRPr lang="en-IN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924800" cy="1143000"/>
          </a:xfrm>
        </p:spPr>
        <p:txBody>
          <a:bodyPr/>
          <a:lstStyle/>
          <a:p>
            <a:r>
              <a:rPr lang="en-US" sz="4800" dirty="0">
                <a:latin typeface="Stencil" pitchFamily="82" charset="0"/>
              </a:rPr>
              <a:t>Plan of work</a:t>
            </a:r>
            <a:endParaRPr lang="en-IN" sz="4800" dirty="0"/>
          </a:p>
        </p:txBody>
      </p:sp>
      <p:sp>
        <p:nvSpPr>
          <p:cNvPr id="4" name="Rectangle 3"/>
          <p:cNvSpPr/>
          <p:nvPr/>
        </p:nvSpPr>
        <p:spPr>
          <a:xfrm>
            <a:off x="3352800" y="2286000"/>
            <a:ext cx="2971800" cy="29718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15" r="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408708"/>
            <a:ext cx="4572000" cy="807025"/>
            <a:chOff x="609600" y="408708"/>
            <a:chExt cx="4572000" cy="807025"/>
          </a:xfrm>
        </p:grpSpPr>
        <p:sp>
          <p:nvSpPr>
            <p:cNvPr id="4" name="Rectangle 3"/>
            <p:cNvSpPr/>
            <p:nvPr/>
          </p:nvSpPr>
          <p:spPr>
            <a:xfrm>
              <a:off x="609600" y="550718"/>
              <a:ext cx="1136072" cy="40178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PHASE- </a:t>
              </a:r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09800" y="408708"/>
              <a:ext cx="2971800" cy="8070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I</a:t>
              </a:r>
              <a:r>
                <a:rPr lang="en-IN" b="1" dirty="0" smtClean="0">
                  <a:solidFill>
                    <a:schemeClr val="bg1"/>
                  </a:solidFill>
                </a:rPr>
                <a:t>solation of starch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(alkali method) </a:t>
              </a:r>
              <a:r>
                <a:rPr lang="en-IN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Navaf et al., 2020</a:t>
              </a:r>
              <a:r>
                <a:rPr lang="en-IN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759527" y="689956"/>
              <a:ext cx="464128" cy="12330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4724" y="1626135"/>
            <a:ext cx="4592783" cy="1685060"/>
            <a:chOff x="616527" y="1924012"/>
            <a:chExt cx="4592783" cy="1685060"/>
          </a:xfrm>
        </p:grpSpPr>
        <p:sp>
          <p:nvSpPr>
            <p:cNvPr id="9" name="Rounded Rectangle 8"/>
            <p:cNvSpPr/>
            <p:nvPr/>
          </p:nvSpPr>
          <p:spPr>
            <a:xfrm>
              <a:off x="2237510" y="1924012"/>
              <a:ext cx="2971800" cy="16850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bg1"/>
                  </a:solidFill>
                </a:rPr>
                <a:t>Crosslinking 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Epichlorohydrin (0.5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% v/w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)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</a:rPr>
                <a:t>Siroha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 &amp; Sandhu,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2018)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phosphoric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acid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(5%)(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</a:rPr>
                <a:t>Ogunmolasuyi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et al., 2017)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6527" y="2604654"/>
              <a:ext cx="1607128" cy="457200"/>
              <a:chOff x="616527" y="2604654"/>
              <a:chExt cx="1607128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6527" y="2604654"/>
                <a:ext cx="1115291" cy="457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bg1"/>
                    </a:solidFill>
                  </a:rPr>
                  <a:t>PHASE -2</a:t>
                </a:r>
                <a:endParaRPr lang="en-IN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 flipV="1">
                <a:off x="1745673" y="2798620"/>
                <a:ext cx="477982" cy="90054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4724" y="3920841"/>
            <a:ext cx="4558146" cy="706582"/>
            <a:chOff x="623454" y="4627419"/>
            <a:chExt cx="4558146" cy="706582"/>
          </a:xfrm>
        </p:grpSpPr>
        <p:sp>
          <p:nvSpPr>
            <p:cNvPr id="7" name="Rectangle 6"/>
            <p:cNvSpPr/>
            <p:nvPr/>
          </p:nvSpPr>
          <p:spPr>
            <a:xfrm>
              <a:off x="623454" y="4752110"/>
              <a:ext cx="1122218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bg1"/>
                  </a:solidFill>
                </a:rPr>
                <a:t>PHASE-3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09800" y="4627419"/>
              <a:ext cx="2971800" cy="7065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</a:rPr>
                <a:t>C</a:t>
              </a:r>
              <a:r>
                <a:rPr lang="en-IN" sz="2000" b="1" dirty="0" smtClean="0">
                  <a:solidFill>
                    <a:schemeClr val="bg1"/>
                  </a:solidFill>
                </a:rPr>
                <a:t>haracterisation</a:t>
              </a:r>
              <a:endParaRPr lang="en-I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flipV="1">
              <a:off x="1745672" y="4918364"/>
              <a:ext cx="464128" cy="12469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34309" y="1507184"/>
            <a:ext cx="757051" cy="4832654"/>
            <a:chOff x="5187569" y="2606737"/>
            <a:chExt cx="757051" cy="4243276"/>
          </a:xfrm>
          <a:solidFill>
            <a:schemeClr val="bg2"/>
          </a:solidFill>
        </p:grpSpPr>
        <p:sp>
          <p:nvSpPr>
            <p:cNvPr id="20" name="Rectangle 19"/>
            <p:cNvSpPr/>
            <p:nvPr/>
          </p:nvSpPr>
          <p:spPr>
            <a:xfrm flipH="1">
              <a:off x="5562599" y="2643773"/>
              <a:ext cx="91440" cy="42062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654039" y="2606737"/>
              <a:ext cx="274320" cy="13854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670300" y="6735714"/>
              <a:ext cx="274320" cy="11429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187569" y="4937427"/>
              <a:ext cx="378229" cy="19761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987136" y="1094509"/>
            <a:ext cx="381000" cy="8866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991167" y="3075709"/>
            <a:ext cx="381000" cy="8866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64049" y="2188829"/>
            <a:ext cx="2895600" cy="2819400"/>
          </a:xfrm>
          <a:prstGeom prst="rect">
            <a:avLst/>
          </a:prstGeom>
          <a:blipFill>
            <a:blip r:embed="rId2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1315" r="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66539" y="1373114"/>
            <a:ext cx="2688096" cy="5048186"/>
            <a:chOff x="6066539" y="1373114"/>
            <a:chExt cx="2688096" cy="5048186"/>
          </a:xfrm>
        </p:grpSpPr>
        <p:grpSp>
          <p:nvGrpSpPr>
            <p:cNvPr id="32" name="Group 31"/>
            <p:cNvGrpSpPr/>
            <p:nvPr/>
          </p:nvGrpSpPr>
          <p:grpSpPr>
            <a:xfrm>
              <a:off x="6075109" y="1981200"/>
              <a:ext cx="2679526" cy="4440100"/>
              <a:chOff x="5989210" y="1721926"/>
              <a:chExt cx="2679526" cy="406927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6002952" y="3916505"/>
                <a:ext cx="2603528" cy="4572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Light transmittance 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989210" y="2343626"/>
                <a:ext cx="2617269" cy="47798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Pasting properties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019800" y="5334001"/>
                <a:ext cx="2648936" cy="45719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Crystalline properties 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989210" y="1721926"/>
                <a:ext cx="2617272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Swelling </a:t>
                </a:r>
                <a:r>
                  <a:rPr lang="en-IN" b="1" dirty="0" smtClean="0">
                    <a:solidFill>
                      <a:srgbClr val="FF0000"/>
                    </a:solidFill>
                  </a:rPr>
                  <a:t>power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989211" y="3102356"/>
                <a:ext cx="2617269" cy="533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Textural properties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022298" y="4642814"/>
                <a:ext cx="2617270" cy="45719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rgbClr val="FF0000"/>
                    </a:solidFill>
                  </a:rPr>
                  <a:t>Rheological properties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066539" y="1373114"/>
              <a:ext cx="2617272" cy="4987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Amylose content 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924800" cy="1143000"/>
          </a:xfrm>
        </p:spPr>
        <p:txBody>
          <a:bodyPr/>
          <a:lstStyle/>
          <a:p>
            <a:r>
              <a:rPr lang="en-US" sz="4800" dirty="0">
                <a:latin typeface="Stencil" pitchFamily="82" charset="0"/>
              </a:rPr>
              <a:t>Result &amp; discussion</a:t>
            </a:r>
            <a:endParaRPr lang="en-IN" sz="4800" dirty="0"/>
          </a:p>
        </p:txBody>
      </p:sp>
      <p:sp>
        <p:nvSpPr>
          <p:cNvPr id="3" name="Rectangle 2"/>
          <p:cNvSpPr/>
          <p:nvPr/>
        </p:nvSpPr>
        <p:spPr>
          <a:xfrm>
            <a:off x="2590800" y="1676400"/>
            <a:ext cx="2895600" cy="2819400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15" r="1315"/>
            </a:stretch>
          </a:blipFill>
          <a:ln>
            <a:noFill/>
          </a:ln>
          <a:effectLst>
            <a:reflection stA="5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32737" y="609600"/>
            <a:ext cx="4114800" cy="701040"/>
          </a:xfrm>
          <a:solidFill>
            <a:schemeClr val="tx1"/>
          </a:solidFill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Amylose content and </a:t>
            </a:r>
            <a:r>
              <a:rPr lang="en-IN" smtClean="0">
                <a:solidFill>
                  <a:srgbClr val="FF0000"/>
                </a:solidFill>
              </a:rPr>
              <a:t>swelling power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18" y="1310640"/>
            <a:ext cx="8229600" cy="531876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1405"/>
              </p:ext>
            </p:extLst>
          </p:nvPr>
        </p:nvGraphicFramePr>
        <p:xfrm>
          <a:off x="609600" y="1407098"/>
          <a:ext cx="4256662" cy="278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331">
                  <a:extLst>
                    <a:ext uri="{9D8B030D-6E8A-4147-A177-3AD203B41FA5}">
                      <a16:colId xmlns:a16="http://schemas.microsoft.com/office/drawing/2014/main" val="2290078198"/>
                    </a:ext>
                  </a:extLst>
                </a:gridCol>
                <a:gridCol w="2128331">
                  <a:extLst>
                    <a:ext uri="{9D8B030D-6E8A-4147-A177-3AD203B41FA5}">
                      <a16:colId xmlns:a16="http://schemas.microsoft.com/office/drawing/2014/main" val="1720625356"/>
                    </a:ext>
                  </a:extLst>
                </a:gridCol>
              </a:tblGrid>
              <a:tr h="69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Sample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Amylose 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99044"/>
                  </a:ext>
                </a:extLst>
              </a:tr>
              <a:tr h="69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26.13±0.71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617641"/>
                  </a:ext>
                </a:extLst>
              </a:tr>
              <a:tr h="71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EPS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19.15±0.34</a:t>
                      </a:r>
                      <a:r>
                        <a:rPr lang="en-US" sz="1600" baseline="300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180989"/>
                  </a:ext>
                </a:extLst>
              </a:tr>
              <a:tr h="69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21.84±0.51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707253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64" y="1371600"/>
            <a:ext cx="3611536" cy="2820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948" y="4441020"/>
            <a:ext cx="80734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formation of ester linkages between starch chains in CLS's causes a decrease in the amylose </a:t>
            </a:r>
            <a:r>
              <a:rPr lang="en-US" sz="2000" dirty="0" smtClean="0">
                <a:solidFill>
                  <a:srgbClr val="002060"/>
                </a:solidFill>
              </a:rPr>
              <a:t>content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increased SP of EPS was due to the low degree of cross-linking, which may retain granule integrity and increase the amount of water entrapped in granules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decreased SP of PS is maybe due to the hydrolysis of glycosidic bonds during phosphoric acid treatment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1960" y="25553"/>
            <a:ext cx="1284862" cy="1254607"/>
          </a:xfrm>
          <a:prstGeom prst="rect">
            <a:avLst/>
          </a:prstGeom>
          <a:blipFill dpi="0" rotWithShape="1">
            <a:blip r:embed="rId4">
              <a:alphaModFix amt="3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15" r="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594360"/>
            <a:ext cx="4114800" cy="70104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Pasting </a:t>
            </a: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profile 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001000" cy="525780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379095"/>
            <a:ext cx="3712081" cy="347472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09425"/>
              </p:ext>
            </p:extLst>
          </p:nvPr>
        </p:nvGraphicFramePr>
        <p:xfrm>
          <a:off x="4572001" y="1379095"/>
          <a:ext cx="3886199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365">
                  <a:extLst>
                    <a:ext uri="{9D8B030D-6E8A-4147-A177-3AD203B41FA5}">
                      <a16:colId xmlns:a16="http://schemas.microsoft.com/office/drawing/2014/main" val="357969961"/>
                    </a:ext>
                  </a:extLst>
                </a:gridCol>
                <a:gridCol w="971365">
                  <a:extLst>
                    <a:ext uri="{9D8B030D-6E8A-4147-A177-3AD203B41FA5}">
                      <a16:colId xmlns:a16="http://schemas.microsoft.com/office/drawing/2014/main" val="2829209990"/>
                    </a:ext>
                  </a:extLst>
                </a:gridCol>
                <a:gridCol w="971365">
                  <a:extLst>
                    <a:ext uri="{9D8B030D-6E8A-4147-A177-3AD203B41FA5}">
                      <a16:colId xmlns:a16="http://schemas.microsoft.com/office/drawing/2014/main" val="1746284292"/>
                    </a:ext>
                  </a:extLst>
                </a:gridCol>
                <a:gridCol w="972104">
                  <a:extLst>
                    <a:ext uri="{9D8B030D-6E8A-4147-A177-3AD203B41FA5}">
                      <a16:colId xmlns:a16="http://schemas.microsoft.com/office/drawing/2014/main" val="2361327796"/>
                    </a:ext>
                  </a:extLst>
                </a:gridCol>
              </a:tblGrid>
              <a:tr h="688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CNS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EPS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53467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PV(cP)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3975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TV(cP)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441758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BV(cP)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683517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SV(cP)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633088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FV(cP)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4976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4892169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increased pasting profile of EPS is due to the lower degree of cross-linking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decreased peak viscosity of PS may be due to lower swelling power caused by the hydrolysis of glycosidic linkages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EPS exhibited a higher setback viscosity, and thus have a strong gel.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cross-linking with the phosphate group restricted the re-orientation of amylose and amylopectin, leading to the decreased setback and final viscosities </a:t>
            </a:r>
          </a:p>
        </p:txBody>
      </p:sp>
    </p:spTree>
    <p:extLst>
      <p:ext uri="{BB962C8B-B14F-4D97-AF65-F5344CB8AC3E}">
        <p14:creationId xmlns:p14="http://schemas.microsoft.com/office/powerpoint/2010/main" val="13685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399" y="609600"/>
            <a:ext cx="4114800" cy="70104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Gel Textural properties </a:t>
            </a: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8077200" cy="5257800"/>
          </a:xfrm>
          <a:prstGeom prst="rect">
            <a:avLst/>
          </a:prstGeom>
          <a:solidFill>
            <a:srgbClr val="A8B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8367"/>
              </p:ext>
            </p:extLst>
          </p:nvPr>
        </p:nvGraphicFramePr>
        <p:xfrm>
          <a:off x="762000" y="1467547"/>
          <a:ext cx="7848600" cy="264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261">
                  <a:extLst>
                    <a:ext uri="{9D8B030D-6E8A-4147-A177-3AD203B41FA5}">
                      <a16:colId xmlns:a16="http://schemas.microsoft.com/office/drawing/2014/main" val="1107933027"/>
                    </a:ext>
                  </a:extLst>
                </a:gridCol>
                <a:gridCol w="1433739">
                  <a:extLst>
                    <a:ext uri="{9D8B030D-6E8A-4147-A177-3AD203B41FA5}">
                      <a16:colId xmlns:a16="http://schemas.microsoft.com/office/drawing/2014/main" val="37396231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944822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508667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626286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47361928"/>
                    </a:ext>
                  </a:extLst>
                </a:gridCol>
              </a:tblGrid>
              <a:tr h="670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Sample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Hardness  (N)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Springiness (mm)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Gumminess (</a:t>
                      </a:r>
                      <a:r>
                        <a:rPr lang="en-US" sz="1800" dirty="0">
                          <a:effectLst/>
                        </a:rPr>
                        <a:t>Nmm)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Chewiness (Nmm)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Cohesiveness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9197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45.54±0.37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0.91±0.02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23.36±0.33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21.22±0.22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0.52±0.01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98179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149.69±1.34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0.97±0.01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66.75±0.63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63.73±0.46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0.43±0.00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927742"/>
                  </a:ext>
                </a:extLst>
              </a:tr>
              <a:tr h="655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13.62±0.10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0.87±0.01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5.59±0.48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5.18±0.27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0.43±0.01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4340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572000"/>
            <a:ext cx="716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increased hardness of EPS may be due to the higher setback viscosity, resulting in higher re-orientation of starch molecules which form a strong gel. 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lower gelation capacity and setback viscosity of PS limits the rate at which leached starch molecules reoriented, ending in the development of the weak gel during cold storage </a:t>
            </a:r>
          </a:p>
        </p:txBody>
      </p:sp>
    </p:spTree>
    <p:extLst>
      <p:ext uri="{BB962C8B-B14F-4D97-AF65-F5344CB8AC3E}">
        <p14:creationId xmlns:p14="http://schemas.microsoft.com/office/powerpoint/2010/main" val="17772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7734</TotalTime>
  <Words>787</Words>
  <Application>Microsoft Office PowerPoint</Application>
  <PresentationFormat>On-screen Show (4:3)</PresentationFormat>
  <Paragraphs>134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Garamond</vt:lpstr>
      <vt:lpstr>High Tower Text</vt:lpstr>
      <vt:lpstr>Stencil</vt:lpstr>
      <vt:lpstr>Tahoma</vt:lpstr>
      <vt:lpstr>Times New Roman</vt:lpstr>
      <vt:lpstr>Tunga</vt:lpstr>
      <vt:lpstr>Wingdings</vt:lpstr>
      <vt:lpstr>BlackTie</vt:lpstr>
      <vt:lpstr>Horizon</vt:lpstr>
      <vt:lpstr>PowerPoint Presentation</vt:lpstr>
      <vt:lpstr>Introduction</vt:lpstr>
      <vt:lpstr>Objectives </vt:lpstr>
      <vt:lpstr>Plan of work</vt:lpstr>
      <vt:lpstr>PowerPoint Presentation</vt:lpstr>
      <vt:lpstr>Result &amp; discussion</vt:lpstr>
      <vt:lpstr>Amylose content and swelling power </vt:lpstr>
      <vt:lpstr>Pasting  profile </vt:lpstr>
      <vt:lpstr>Gel Textural properties  </vt:lpstr>
      <vt:lpstr>Light transmittance</vt:lpstr>
      <vt:lpstr>Rheological properties </vt:lpstr>
      <vt:lpstr>Starch crystallinity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MUHAMMED NAVAF</dc:creator>
  <cp:lastModifiedBy>Windows User</cp:lastModifiedBy>
  <cp:revision>148</cp:revision>
  <dcterms:created xsi:type="dcterms:W3CDTF">2006-08-16T00:00:00Z</dcterms:created>
  <dcterms:modified xsi:type="dcterms:W3CDTF">2022-09-01T10:20:51Z</dcterms:modified>
</cp:coreProperties>
</file>