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1" r:id="rId2"/>
    <p:sldId id="273" r:id="rId3"/>
    <p:sldId id="275" r:id="rId4"/>
    <p:sldId id="276" r:id="rId5"/>
    <p:sldId id="277" r:id="rId6"/>
    <p:sldId id="356" r:id="rId7"/>
    <p:sldId id="278" r:id="rId8"/>
    <p:sldId id="279" r:id="rId9"/>
    <p:sldId id="280" r:id="rId10"/>
    <p:sldId id="357" r:id="rId11"/>
    <p:sldId id="348" r:id="rId12"/>
    <p:sldId id="349" r:id="rId13"/>
    <p:sldId id="350" r:id="rId14"/>
    <p:sldId id="352" r:id="rId15"/>
    <p:sldId id="353" r:id="rId16"/>
    <p:sldId id="354" r:id="rId17"/>
    <p:sldId id="355" r:id="rId18"/>
    <p:sldId id="358" r:id="rId19"/>
    <p:sldId id="369" r:id="rId20"/>
    <p:sldId id="359" r:id="rId21"/>
    <p:sldId id="360" r:id="rId22"/>
    <p:sldId id="373" r:id="rId23"/>
    <p:sldId id="372" r:id="rId24"/>
    <p:sldId id="264" r:id="rId25"/>
    <p:sldId id="361" r:id="rId26"/>
    <p:sldId id="362" r:id="rId27"/>
    <p:sldId id="363" r:id="rId28"/>
    <p:sldId id="364" r:id="rId29"/>
    <p:sldId id="365" r:id="rId30"/>
    <p:sldId id="366" r:id="rId31"/>
    <p:sldId id="367" r:id="rId32"/>
    <p:sldId id="368"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B26"/>
    <a:srgbClr val="4A8522"/>
    <a:srgbClr val="0F7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15CF85-0F27-4D8E-BD48-8D330C670472}" v="397" dt="2022-09-04T02:13:42.397"/>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85490" autoAdjust="0"/>
  </p:normalViewPr>
  <p:slideViewPr>
    <p:cSldViewPr snapToGrid="0">
      <p:cViewPr>
        <p:scale>
          <a:sx n="66" d="100"/>
          <a:sy n="66" d="100"/>
        </p:scale>
        <p:origin x="10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EAEAD-BCEF-45B0-B5D6-3D063CF4C148}" type="datetimeFigureOut">
              <a:rPr lang="en-GB" smtClean="0"/>
              <a:t>16/09/2022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C4BDD-4061-4F9E-8F0C-E36BF4485C4C}" type="slidenum">
              <a:rPr lang="en-GB" smtClean="0"/>
              <a:t>‹#›</a:t>
            </a:fld>
            <a:endParaRPr lang="en-GB"/>
          </a:p>
        </p:txBody>
      </p:sp>
    </p:spTree>
    <p:extLst>
      <p:ext uri="{BB962C8B-B14F-4D97-AF65-F5344CB8AC3E}">
        <p14:creationId xmlns:p14="http://schemas.microsoft.com/office/powerpoint/2010/main" val="72078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1</a:t>
            </a:fld>
            <a:endParaRPr lang="en-GB"/>
          </a:p>
        </p:txBody>
      </p:sp>
    </p:spTree>
    <p:extLst>
      <p:ext uri="{BB962C8B-B14F-4D97-AF65-F5344CB8AC3E}">
        <p14:creationId xmlns:p14="http://schemas.microsoft.com/office/powerpoint/2010/main" val="283206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using SARS geometry, the simple </a:t>
            </a:r>
            <a:r>
              <a:rPr lang="en-US" err="1"/>
              <a:t>euler</a:t>
            </a:r>
            <a:r>
              <a:rPr lang="en-US"/>
              <a:t> </a:t>
            </a:r>
            <a:r>
              <a:rPr lang="en-US" err="1"/>
              <a:t>euler</a:t>
            </a:r>
            <a:r>
              <a:rPr lang="en-US"/>
              <a:t> approach reach volume fraction levels up to 0.45, meanwhile, LB and YS approaches reached dispersed volume fraction up to 0.35 and 0.4 respectively.  </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24</a:t>
            </a:fld>
            <a:endParaRPr lang="en-GB"/>
          </a:p>
        </p:txBody>
      </p:sp>
    </p:spTree>
    <p:extLst>
      <p:ext uri="{BB962C8B-B14F-4D97-AF65-F5344CB8AC3E}">
        <p14:creationId xmlns:p14="http://schemas.microsoft.com/office/powerpoint/2010/main" val="2871963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for serpentine with circular features geometry, the three approaches reach the same maximum volume fraction level, up to 0.4. However, the LB and simple EE models got an homogeneous mix solution. In the other hand, YS shows us a two-phase mixture, and we can notice that because the two main colors at the end of the loops. </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25</a:t>
            </a:fld>
            <a:endParaRPr lang="en-GB"/>
          </a:p>
        </p:txBody>
      </p:sp>
    </p:spTree>
    <p:extLst>
      <p:ext uri="{BB962C8B-B14F-4D97-AF65-F5344CB8AC3E}">
        <p14:creationId xmlns:p14="http://schemas.microsoft.com/office/powerpoint/2010/main" val="2598876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calculate the encapsulation efficiency using phi parameters, maximum packing level and the maximum volume fraction reach in each case. For Chambers geometry, YS approach reach an encapsulation efficiency up to 98.69 percent. Encapsulation efficiency is measured using the interaction inside the microchannels device. Flow rate ratio is a parameter using to compare two phase inlets. In this case, FRR was 1:1</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26</a:t>
            </a:fld>
            <a:endParaRPr lang="en-GB"/>
          </a:p>
        </p:txBody>
      </p:sp>
    </p:spTree>
    <p:extLst>
      <p:ext uri="{BB962C8B-B14F-4D97-AF65-F5344CB8AC3E}">
        <p14:creationId xmlns:p14="http://schemas.microsoft.com/office/powerpoint/2010/main" val="299602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same for SARS geometry. In this case, YS approach reach the maximum encapsulation efficiency percentage too. It was up to 90.79 percent. In the other hand, encapsulation efficiency in simple EE and LB approach were similar, but less than 60 percent. </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27</a:t>
            </a:fld>
            <a:endParaRPr lang="en-GB"/>
          </a:p>
        </p:txBody>
      </p:sp>
    </p:spTree>
    <p:extLst>
      <p:ext uri="{BB962C8B-B14F-4D97-AF65-F5344CB8AC3E}">
        <p14:creationId xmlns:p14="http://schemas.microsoft.com/office/powerpoint/2010/main" val="313624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for serpentine with circular features geometry, YS approach reach the highest encapsulation efficiency value. Reaching a 92.33%, but in this contrast with SARS and chamber geometries, simple EE reached a similar value to YS. </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28</a:t>
            </a:fld>
            <a:endParaRPr lang="en-GB"/>
          </a:p>
        </p:txBody>
      </p:sp>
    </p:spTree>
    <p:extLst>
      <p:ext uri="{BB962C8B-B14F-4D97-AF65-F5344CB8AC3E}">
        <p14:creationId xmlns:p14="http://schemas.microsoft.com/office/powerpoint/2010/main" val="82759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we compare the three geometries using the mathematical models and it is shown in figure 7. The math model which reach the higher levels of encapsulation efficiency is the </a:t>
            </a:r>
            <a:r>
              <a:rPr lang="en-US" err="1"/>
              <a:t>euler</a:t>
            </a:r>
            <a:r>
              <a:rPr lang="en-US"/>
              <a:t> </a:t>
            </a:r>
            <a:r>
              <a:rPr lang="en-US" err="1"/>
              <a:t>euler</a:t>
            </a:r>
            <a:r>
              <a:rPr lang="en-US"/>
              <a:t> model </a:t>
            </a:r>
            <a:r>
              <a:rPr lang="en-US" err="1"/>
              <a:t>usin</a:t>
            </a:r>
            <a:r>
              <a:rPr lang="en-US"/>
              <a:t> YS approach. Ranking from great to low, </a:t>
            </a:r>
            <a:r>
              <a:rPr lang="en-US" err="1"/>
              <a:t>sars</a:t>
            </a:r>
            <a:r>
              <a:rPr lang="en-US"/>
              <a:t> with 98.69% is first, then chambers with values up to 92.33 and finally, serpentine whit 90.79%</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29</a:t>
            </a:fld>
            <a:endParaRPr lang="en-GB"/>
          </a:p>
        </p:txBody>
      </p:sp>
    </p:spTree>
    <p:extLst>
      <p:ext uri="{BB962C8B-B14F-4D97-AF65-F5344CB8AC3E}">
        <p14:creationId xmlns:p14="http://schemas.microsoft.com/office/powerpoint/2010/main" val="145191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table 1 we can contrast directly the values obtained for the different geometries using variations in models. The next step is start in vitro tests using </a:t>
            </a:r>
            <a:r>
              <a:rPr lang="en-US" err="1"/>
              <a:t>sars</a:t>
            </a:r>
            <a:r>
              <a:rPr lang="en-US"/>
              <a:t> geometries to compare in silico results and the lab results. In this way, SARS devices should to performance encapsulation levels up to 98%, increasing </a:t>
            </a:r>
            <a:r>
              <a:rPr lang="en-US" err="1"/>
              <a:t>nanobioconjugates</a:t>
            </a:r>
            <a:r>
              <a:rPr lang="en-US"/>
              <a:t> formation </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30</a:t>
            </a:fld>
            <a:endParaRPr lang="en-GB"/>
          </a:p>
        </p:txBody>
      </p:sp>
    </p:spTree>
    <p:extLst>
      <p:ext uri="{BB962C8B-B14F-4D97-AF65-F5344CB8AC3E}">
        <p14:creationId xmlns:p14="http://schemas.microsoft.com/office/powerpoint/2010/main" val="3032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31</a:t>
            </a:fld>
            <a:endParaRPr lang="en-GB"/>
          </a:p>
        </p:txBody>
      </p:sp>
    </p:spTree>
    <p:extLst>
      <p:ext uri="{BB962C8B-B14F-4D97-AF65-F5344CB8AC3E}">
        <p14:creationId xmlns:p14="http://schemas.microsoft.com/office/powerpoint/2010/main" val="34302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32</a:t>
            </a:fld>
            <a:endParaRPr lang="en-GB"/>
          </a:p>
        </p:txBody>
      </p:sp>
    </p:spTree>
    <p:extLst>
      <p:ext uri="{BB962C8B-B14F-4D97-AF65-F5344CB8AC3E}">
        <p14:creationId xmlns:p14="http://schemas.microsoft.com/office/powerpoint/2010/main" val="103181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Wingdings" panose="05000000000000000000" pitchFamily="2" charset="2"/>
              <a:buChar char="§"/>
            </a:pPr>
            <a:r>
              <a:rPr lang="en-GB" sz="1200" dirty="0">
                <a:latin typeface="NexusSans-Regular" pitchFamily="50" charset="0"/>
                <a:ea typeface="Calibri" panose="020F0502020204030204" pitchFamily="34" charset="0"/>
                <a:cs typeface="Times New Roman" panose="02020603050405020304" pitchFamily="18" charset="0"/>
              </a:rPr>
              <a:t>To investigate the Multiphase models, type Euler-Euler to propose through its use, the encapsulation in liposomes of nanoparticles with magnetite core and polymer envelope.</a:t>
            </a:r>
          </a:p>
          <a:p>
            <a:pPr marL="342900" indent="-342900" algn="just">
              <a:buFont typeface="Wingdings" panose="05000000000000000000" pitchFamily="2" charset="2"/>
              <a:buChar char="§"/>
            </a:pPr>
            <a:r>
              <a:rPr lang="en-GB" sz="1200" dirty="0">
                <a:latin typeface="NexusSans-Regular" pitchFamily="50" charset="0"/>
              </a:rPr>
              <a:t>Perform a sensitivity analysis to establish the most relevant operating parameters for the subsequent experimental phases. </a:t>
            </a:r>
          </a:p>
          <a:p>
            <a:pPr marL="342900" indent="-342900" algn="just">
              <a:buFont typeface="Wingdings" panose="05000000000000000000" pitchFamily="2" charset="2"/>
              <a:buChar char="§"/>
            </a:pPr>
            <a:r>
              <a:rPr lang="en-US" sz="1200" dirty="0">
                <a:latin typeface="NexusSans-Regular" pitchFamily="50" charset="0"/>
              </a:rPr>
              <a:t>Establish a suitable method for modeling the drag force in the Euler-Euler model</a:t>
            </a:r>
            <a:endParaRPr lang="en-GB" sz="1200" dirty="0">
              <a:latin typeface="NexusSans-Regular" pitchFamily="50" charset="0"/>
            </a:endParaRPr>
          </a:p>
          <a:p>
            <a:endParaRPr lang="en-GB" dirty="0"/>
          </a:p>
        </p:txBody>
      </p:sp>
      <p:sp>
        <p:nvSpPr>
          <p:cNvPr id="4" name="Slide Number Placeholder 3"/>
          <p:cNvSpPr>
            <a:spLocks noGrp="1"/>
          </p:cNvSpPr>
          <p:nvPr>
            <p:ph type="sldNum" sz="quarter" idx="5"/>
          </p:nvPr>
        </p:nvSpPr>
        <p:spPr/>
        <p:txBody>
          <a:bodyPr/>
          <a:lstStyle/>
          <a:p>
            <a:fld id="{C0FBCCBA-D534-41B6-9B13-3CD8E29294EF}" type="slidenum">
              <a:rPr lang="en-GB" smtClean="0"/>
              <a:t>9</a:t>
            </a:fld>
            <a:endParaRPr lang="en-GB"/>
          </a:p>
        </p:txBody>
      </p:sp>
    </p:spTree>
    <p:extLst>
      <p:ext uri="{BB962C8B-B14F-4D97-AF65-F5344CB8AC3E}">
        <p14:creationId xmlns:p14="http://schemas.microsoft.com/office/powerpoint/2010/main" val="76834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Times New Roman" panose="02020603050405020304" pitchFamily="18" charset="0"/>
              </a:rPr>
              <a:t>The calculation example is focus on low Reynolds number conditions, different turbulence models (SKE, AB, LB, LS, YS, AKN, CHC model) and two wall treatment for the near-wall shear flow forecasting and assessment</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18</a:t>
            </a:fld>
            <a:endParaRPr lang="en-GB"/>
          </a:p>
        </p:txBody>
      </p:sp>
    </p:spTree>
    <p:extLst>
      <p:ext uri="{BB962C8B-B14F-4D97-AF65-F5344CB8AC3E}">
        <p14:creationId xmlns:p14="http://schemas.microsoft.com/office/powerpoint/2010/main" val="60303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 different geometries were selected, SARS, chambers and serpentine with circular features. Those geometries reach a higher interaction between dispersed and continuous phase than other tested previously in our microfluidic research group. Structure variations are focused in increase phase interaction and reach higher encapsulation efficiency which is measured by the dispersed phase volume fraction.</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19</a:t>
            </a:fld>
            <a:endParaRPr lang="en-GB"/>
          </a:p>
        </p:txBody>
      </p:sp>
    </p:spTree>
    <p:extLst>
      <p:ext uri="{BB962C8B-B14F-4D97-AF65-F5344CB8AC3E}">
        <p14:creationId xmlns:p14="http://schemas.microsoft.com/office/powerpoint/2010/main" val="18833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 different geometries were selected, SARS, chambers and serpentine with circular features. Those geometries reach a higher interaction between dispersed and continuous phase than other tested previously in our microfluidic research group. Structure variations are focused in increase phase interaction and reach higher encapsulation efficiency which is measured by the dispersed phase volume fraction.</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20</a:t>
            </a:fld>
            <a:endParaRPr lang="en-GB"/>
          </a:p>
        </p:txBody>
      </p:sp>
    </p:spTree>
    <p:extLst>
      <p:ext uri="{BB962C8B-B14F-4D97-AF65-F5344CB8AC3E}">
        <p14:creationId xmlns:p14="http://schemas.microsoft.com/office/powerpoint/2010/main" val="111728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Euler </a:t>
            </a:r>
            <a:r>
              <a:rPr lang="en-US" err="1"/>
              <a:t>Euler</a:t>
            </a:r>
            <a:r>
              <a:rPr lang="en-US"/>
              <a:t> approach was improve using damping functions in near wall zones. </a:t>
            </a:r>
            <a:r>
              <a:rPr lang="en-US" err="1"/>
              <a:t>Firstable</a:t>
            </a:r>
            <a:r>
              <a:rPr lang="en-US"/>
              <a:t>, we had the simple EE model, then LB functions were implemented, reaching dispersed volume fraction up to 0.35. Finally, the YS approach reach the highest volume fraction value, up to 0.4 inn chambers geometry</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21</a:t>
            </a:fld>
            <a:endParaRPr lang="en-GB"/>
          </a:p>
        </p:txBody>
      </p:sp>
    </p:spTree>
    <p:extLst>
      <p:ext uri="{BB962C8B-B14F-4D97-AF65-F5344CB8AC3E}">
        <p14:creationId xmlns:p14="http://schemas.microsoft.com/office/powerpoint/2010/main" val="396245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Euler </a:t>
            </a:r>
            <a:r>
              <a:rPr lang="en-US" err="1"/>
              <a:t>Euler</a:t>
            </a:r>
            <a:r>
              <a:rPr lang="en-US"/>
              <a:t> approach was improve using damping functions in near wall zones. </a:t>
            </a:r>
            <a:r>
              <a:rPr lang="en-US" err="1"/>
              <a:t>Firstable</a:t>
            </a:r>
            <a:r>
              <a:rPr lang="en-US"/>
              <a:t>, we had the simple EE model, then LB functions were implemented, reaching dispersed volume fraction up to 0.35. Finally, the YS approach reach the highest volume fraction value, up to 0.4 inn chambers geometry</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22</a:t>
            </a:fld>
            <a:endParaRPr lang="en-GB"/>
          </a:p>
        </p:txBody>
      </p:sp>
    </p:spTree>
    <p:extLst>
      <p:ext uri="{BB962C8B-B14F-4D97-AF65-F5344CB8AC3E}">
        <p14:creationId xmlns:p14="http://schemas.microsoft.com/office/powerpoint/2010/main" val="1107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Euler </a:t>
            </a:r>
            <a:r>
              <a:rPr lang="en-US" err="1"/>
              <a:t>Euler</a:t>
            </a:r>
            <a:r>
              <a:rPr lang="en-US"/>
              <a:t> approach was improve using damping functions in near wall zones. </a:t>
            </a:r>
            <a:r>
              <a:rPr lang="en-US" err="1"/>
              <a:t>Firstable</a:t>
            </a:r>
            <a:r>
              <a:rPr lang="en-US"/>
              <a:t>, we had the simple EE model, then LB functions were implemented, reaching dispersed volume fraction up to 0.35. Finally, the YS approach reach the highest volume fraction value, up to 0.4 inn chambers geometry</a:t>
            </a:r>
            <a:endParaRPr lang="en-GB"/>
          </a:p>
        </p:txBody>
      </p:sp>
      <p:sp>
        <p:nvSpPr>
          <p:cNvPr id="4" name="Slide Number Placeholder 3"/>
          <p:cNvSpPr>
            <a:spLocks noGrp="1"/>
          </p:cNvSpPr>
          <p:nvPr>
            <p:ph type="sldNum" sz="quarter" idx="5"/>
          </p:nvPr>
        </p:nvSpPr>
        <p:spPr/>
        <p:txBody>
          <a:bodyPr/>
          <a:lstStyle/>
          <a:p>
            <a:fld id="{C0FBCCBA-D534-41B6-9B13-3CD8E29294EF}" type="slidenum">
              <a:rPr lang="en-GB" smtClean="0"/>
              <a:t>23</a:t>
            </a:fld>
            <a:endParaRPr lang="en-GB"/>
          </a:p>
        </p:txBody>
      </p:sp>
    </p:spTree>
    <p:extLst>
      <p:ext uri="{BB962C8B-B14F-4D97-AF65-F5344CB8AC3E}">
        <p14:creationId xmlns:p14="http://schemas.microsoft.com/office/powerpoint/2010/main" val="297706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16/09/2022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16/09/2022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16/09/2022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1" name="Text Placeholder 11">
            <a:extLst>
              <a:ext uri="{FF2B5EF4-FFF2-40B4-BE49-F238E27FC236}">
                <a16:creationId xmlns:a16="http://schemas.microsoft.com/office/drawing/2014/main" id="{99C1C384-41F2-427E-94C8-AC3FD5B95690}"/>
              </a:ext>
            </a:extLst>
          </p:cNvPr>
          <p:cNvSpPr>
            <a:spLocks noGrp="1"/>
          </p:cNvSpPr>
          <p:nvPr>
            <p:ph type="body" sz="quarter" idx="10" hasCustomPrompt="1"/>
          </p:nvPr>
        </p:nvSpPr>
        <p:spPr>
          <a:xfrm>
            <a:off x="674688" y="544514"/>
            <a:ext cx="10625137" cy="703716"/>
          </a:xfrm>
          <a:prstGeom prst="rect">
            <a:avLst/>
          </a:prstGeom>
        </p:spPr>
        <p:txBody>
          <a:bodyPr/>
          <a:lstStyle>
            <a:lvl1pPr marL="0" indent="0">
              <a:buNone/>
              <a:defRPr b="1">
                <a:latin typeface="Arial" panose="020B0604020202020204" pitchFamily="34" charset="0"/>
                <a:cs typeface="Arial" panose="020B0604020202020204" pitchFamily="34" charset="0"/>
              </a:defRPr>
            </a:lvl1pPr>
          </a:lstStyle>
          <a:p>
            <a:pPr lvl="0"/>
            <a:r>
              <a:rPr lang="en-US"/>
              <a:t>TITLE</a:t>
            </a:r>
          </a:p>
        </p:txBody>
      </p:sp>
      <p:sp>
        <p:nvSpPr>
          <p:cNvPr id="12" name="Text Placeholder 11">
            <a:extLst>
              <a:ext uri="{FF2B5EF4-FFF2-40B4-BE49-F238E27FC236}">
                <a16:creationId xmlns:a16="http://schemas.microsoft.com/office/drawing/2014/main" id="{3C67AB21-2F20-42D0-908A-29E1AEEA2753}"/>
              </a:ext>
            </a:extLst>
          </p:cNvPr>
          <p:cNvSpPr>
            <a:spLocks noGrp="1"/>
          </p:cNvSpPr>
          <p:nvPr>
            <p:ph type="body" sz="quarter" idx="11" hasCustomPrompt="1"/>
          </p:nvPr>
        </p:nvSpPr>
        <p:spPr>
          <a:xfrm>
            <a:off x="674688" y="1367973"/>
            <a:ext cx="5203825" cy="4122056"/>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stStyle>
          <a:p>
            <a:pPr lvl="0"/>
            <a:r>
              <a:rPr lang="en-US"/>
              <a:t>Insert text</a:t>
            </a:r>
          </a:p>
        </p:txBody>
      </p:sp>
      <p:sp>
        <p:nvSpPr>
          <p:cNvPr id="13" name="Text Placeholder 11">
            <a:extLst>
              <a:ext uri="{FF2B5EF4-FFF2-40B4-BE49-F238E27FC236}">
                <a16:creationId xmlns:a16="http://schemas.microsoft.com/office/drawing/2014/main" id="{D3470E48-E87B-4C8F-906E-0067B902B64A}"/>
              </a:ext>
            </a:extLst>
          </p:cNvPr>
          <p:cNvSpPr>
            <a:spLocks noGrp="1"/>
          </p:cNvSpPr>
          <p:nvPr>
            <p:ph type="body" sz="quarter" idx="12" hasCustomPrompt="1"/>
          </p:nvPr>
        </p:nvSpPr>
        <p:spPr>
          <a:xfrm>
            <a:off x="6096000" y="1367972"/>
            <a:ext cx="5203825" cy="4122056"/>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stStyle>
          <a:p>
            <a:pPr lvl="0"/>
            <a:r>
              <a:rPr lang="en-US"/>
              <a:t>Insert text</a:t>
            </a:r>
          </a:p>
        </p:txBody>
      </p:sp>
    </p:spTree>
    <p:extLst>
      <p:ext uri="{BB962C8B-B14F-4D97-AF65-F5344CB8AC3E}">
        <p14:creationId xmlns:p14="http://schemas.microsoft.com/office/powerpoint/2010/main" val="263990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F2BCAB2-87E2-4C65-8875-6FDDC96854CC}"/>
              </a:ext>
            </a:extLst>
          </p:cNvPr>
          <p:cNvSpPr>
            <a:spLocks noGrp="1"/>
          </p:cNvSpPr>
          <p:nvPr>
            <p:ph type="body" sz="quarter" idx="10" hasCustomPrompt="1"/>
          </p:nvPr>
        </p:nvSpPr>
        <p:spPr>
          <a:xfrm>
            <a:off x="674688" y="544514"/>
            <a:ext cx="10625137" cy="703716"/>
          </a:xfrm>
          <a:prstGeom prst="rect">
            <a:avLst/>
          </a:prstGeom>
        </p:spPr>
        <p:txBody>
          <a:bodyPr/>
          <a:lstStyle>
            <a:lvl1pPr marL="0" indent="0">
              <a:buNone/>
              <a:defRPr b="1">
                <a:latin typeface="Arial" panose="020B0604020202020204" pitchFamily="34" charset="0"/>
                <a:cs typeface="Arial" panose="020B0604020202020204" pitchFamily="34" charset="0"/>
              </a:defRPr>
            </a:lvl1pPr>
          </a:lstStyle>
          <a:p>
            <a:pPr lvl="0"/>
            <a:r>
              <a:rPr lang="en-US"/>
              <a:t>TITLE</a:t>
            </a:r>
          </a:p>
        </p:txBody>
      </p:sp>
      <p:sp>
        <p:nvSpPr>
          <p:cNvPr id="13" name="Text Placeholder 11">
            <a:extLst>
              <a:ext uri="{FF2B5EF4-FFF2-40B4-BE49-F238E27FC236}">
                <a16:creationId xmlns:a16="http://schemas.microsoft.com/office/drawing/2014/main" id="{E3654919-311D-422D-BE90-E4E396AACD49}"/>
              </a:ext>
            </a:extLst>
          </p:cNvPr>
          <p:cNvSpPr>
            <a:spLocks noGrp="1"/>
          </p:cNvSpPr>
          <p:nvPr>
            <p:ph type="body" sz="quarter" idx="11" hasCustomPrompt="1"/>
          </p:nvPr>
        </p:nvSpPr>
        <p:spPr>
          <a:xfrm>
            <a:off x="674688" y="1367972"/>
            <a:ext cx="10625137" cy="4122056"/>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stStyle>
          <a:p>
            <a:pPr lvl="0"/>
            <a:r>
              <a:rPr lang="en-US"/>
              <a:t>Insert text</a:t>
            </a:r>
          </a:p>
        </p:txBody>
      </p:sp>
    </p:spTree>
    <p:extLst>
      <p:ext uri="{BB962C8B-B14F-4D97-AF65-F5344CB8AC3E}">
        <p14:creationId xmlns:p14="http://schemas.microsoft.com/office/powerpoint/2010/main" val="496398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p:cSld name="Title + 1 column">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1841667" y="1449687"/>
            <a:ext cx="9079600" cy="484896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800"/>
              </a:spcBef>
              <a:spcAft>
                <a:spcPts val="0"/>
              </a:spcAft>
              <a:buClr>
                <a:srgbClr val="FFCD00"/>
              </a:buClr>
              <a:buSzPts val="2400"/>
              <a:buFont typeface="Quattrocento Sans"/>
              <a:buChar char="◉"/>
              <a:defRPr sz="3200">
                <a:latin typeface="Arial"/>
                <a:ea typeface="Arial"/>
                <a:cs typeface="Arial"/>
                <a:sym typeface="Arial"/>
              </a:defRPr>
            </a:lvl1pPr>
            <a:lvl2pPr marL="914400" lvl="1" indent="-355600" algn="l">
              <a:lnSpc>
                <a:spcPct val="100000"/>
              </a:lnSpc>
              <a:spcBef>
                <a:spcPts val="0"/>
              </a:spcBef>
              <a:spcAft>
                <a:spcPts val="0"/>
              </a:spcAft>
              <a:buClr>
                <a:srgbClr val="FFCD00"/>
              </a:buClr>
              <a:buSzPts val="2000"/>
              <a:buFont typeface="Quattrocento Sans"/>
              <a:buChar char="○"/>
              <a:defRPr sz="2667">
                <a:latin typeface="Quattrocento Sans"/>
                <a:ea typeface="Quattrocento Sans"/>
                <a:cs typeface="Quattrocento Sans"/>
                <a:sym typeface="Quattrocento Sans"/>
              </a:defRPr>
            </a:lvl2pPr>
            <a:lvl3pPr marL="1371600" lvl="2" indent="-355600" algn="l">
              <a:lnSpc>
                <a:spcPct val="100000"/>
              </a:lnSpc>
              <a:spcBef>
                <a:spcPts val="0"/>
              </a:spcBef>
              <a:spcAft>
                <a:spcPts val="0"/>
              </a:spcAft>
              <a:buClr>
                <a:srgbClr val="FFCD00"/>
              </a:buClr>
              <a:buSzPts val="2000"/>
              <a:buFont typeface="Quattrocento Sans"/>
              <a:buChar char="■"/>
              <a:defRPr sz="2667">
                <a:latin typeface="Quattrocento Sans"/>
                <a:ea typeface="Quattrocento Sans"/>
                <a:cs typeface="Quattrocento Sans"/>
                <a:sym typeface="Quattrocento Sans"/>
              </a:defRPr>
            </a:lvl3pPr>
            <a:lvl4pPr marL="1828800" lvl="3" indent="-342900" algn="l">
              <a:lnSpc>
                <a:spcPct val="100000"/>
              </a:lnSpc>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4pPr>
            <a:lvl5pPr marL="2286000" lvl="4" indent="-342900" algn="l">
              <a:lnSpc>
                <a:spcPct val="100000"/>
              </a:lnSpc>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5pPr>
            <a:lvl6pPr marL="2743200" lvl="5" indent="-342900" algn="l">
              <a:lnSpc>
                <a:spcPct val="100000"/>
              </a:lnSpc>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6pPr>
            <a:lvl7pPr marL="3200400" lvl="6" indent="-342900" algn="l">
              <a:lnSpc>
                <a:spcPct val="100000"/>
              </a:lnSpc>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7pPr>
            <a:lvl8pPr marL="3657600" lvl="7" indent="-342900" algn="l">
              <a:lnSpc>
                <a:spcPct val="100000"/>
              </a:lnSpc>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8pPr>
            <a:lvl9pPr marL="4114800" lvl="8" indent="-342900" algn="l">
              <a:lnSpc>
                <a:spcPct val="100000"/>
              </a:lnSpc>
              <a:spcBef>
                <a:spcPts val="0"/>
              </a:spcBef>
              <a:spcAft>
                <a:spcPts val="0"/>
              </a:spcAft>
              <a:buClr>
                <a:srgbClr val="FFCD00"/>
              </a:buClr>
              <a:buSzPts val="1800"/>
              <a:buFont typeface="Quattrocento Sans"/>
              <a:buChar char="■"/>
              <a:defRPr sz="2400">
                <a:latin typeface="Quattrocento Sans"/>
                <a:ea typeface="Quattrocento Sans"/>
                <a:cs typeface="Quattrocento Sans"/>
                <a:sym typeface="Quattrocento Sans"/>
              </a:defRPr>
            </a:lvl9pPr>
          </a:lstStyle>
          <a:p>
            <a:endParaRPr/>
          </a:p>
        </p:txBody>
      </p:sp>
      <p:sp>
        <p:nvSpPr>
          <p:cNvPr id="19" name="Google Shape;19;p3"/>
          <p:cNvSpPr txBox="1">
            <a:spLocks noGrp="1"/>
          </p:cNvSpPr>
          <p:nvPr>
            <p:ph type="sldNum" idx="12"/>
          </p:nvPr>
        </p:nvSpPr>
        <p:spPr>
          <a:xfrm>
            <a:off x="11390969"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33"/>
              <a:buFont typeface="Arial"/>
              <a:buNone/>
              <a:defRPr sz="1333" b="0" i="0" u="none" strike="noStrike" cap="none">
                <a:solidFill>
                  <a:srgbClr val="1D1D1B"/>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33"/>
              <a:buFont typeface="Arial"/>
              <a:buNone/>
              <a:defRPr sz="1333" b="0" i="0" u="none" strike="noStrike" cap="none">
                <a:solidFill>
                  <a:srgbClr val="1D1D1B"/>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33"/>
              <a:buFont typeface="Arial"/>
              <a:buNone/>
              <a:defRPr sz="1333" b="0" i="0" u="none" strike="noStrike" cap="none">
                <a:solidFill>
                  <a:srgbClr val="1D1D1B"/>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33"/>
              <a:buFont typeface="Arial"/>
              <a:buNone/>
              <a:defRPr sz="1333" b="0" i="0" u="none" strike="noStrike" cap="none">
                <a:solidFill>
                  <a:srgbClr val="1D1D1B"/>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33"/>
              <a:buFont typeface="Arial"/>
              <a:buNone/>
              <a:defRPr sz="1333" b="0" i="0" u="none" strike="noStrike" cap="none">
                <a:solidFill>
                  <a:srgbClr val="1D1D1B"/>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33"/>
              <a:buFont typeface="Arial"/>
              <a:buNone/>
              <a:defRPr sz="1333" b="0" i="0" u="none" strike="noStrike" cap="none">
                <a:solidFill>
                  <a:srgbClr val="1D1D1B"/>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33"/>
              <a:buFont typeface="Arial"/>
              <a:buNone/>
              <a:defRPr sz="1333" b="0" i="0" u="none" strike="noStrike" cap="none">
                <a:solidFill>
                  <a:srgbClr val="1D1D1B"/>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33"/>
              <a:buFont typeface="Arial"/>
              <a:buNone/>
              <a:defRPr sz="1333" b="0" i="0" u="none" strike="noStrike" cap="none">
                <a:solidFill>
                  <a:srgbClr val="1D1D1B"/>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33"/>
              <a:buFont typeface="Arial"/>
              <a:buNone/>
              <a:defRPr sz="1333" b="0" i="0" u="none" strike="noStrike" cap="none">
                <a:solidFill>
                  <a:srgbClr val="1D1D1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3"/>
          <p:cNvSpPr txBox="1">
            <a:spLocks noGrp="1"/>
          </p:cNvSpPr>
          <p:nvPr>
            <p:ph type="title"/>
          </p:nvPr>
        </p:nvSpPr>
        <p:spPr>
          <a:xfrm>
            <a:off x="1841667" y="576617"/>
            <a:ext cx="5171200" cy="580800"/>
          </a:xfrm>
          <a:prstGeom prst="rect">
            <a:avLst/>
          </a:prstGeom>
          <a:solidFill>
            <a:schemeClr val="lt1"/>
          </a:solid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Lora"/>
              <a:buNone/>
              <a:defRPr sz="2667" b="1">
                <a:latin typeface="Arial"/>
                <a:ea typeface="Arial"/>
                <a:cs typeface="Arial"/>
                <a:sym typeface="Arial"/>
              </a:defRPr>
            </a:lvl1pPr>
            <a:lvl2pPr lvl="1"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2pPr>
            <a:lvl3pPr lvl="2"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3pPr>
            <a:lvl4pPr lvl="3"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4pPr>
            <a:lvl5pPr lvl="4"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5pPr>
            <a:lvl6pPr lvl="5"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6pPr>
            <a:lvl7pPr lvl="6"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7pPr>
            <a:lvl8pPr lvl="7"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8pPr>
            <a:lvl9pPr lvl="8"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9pPr>
          </a:lstStyle>
          <a:p>
            <a:endParaRPr/>
          </a:p>
        </p:txBody>
      </p:sp>
    </p:spTree>
    <p:extLst>
      <p:ext uri="{BB962C8B-B14F-4D97-AF65-F5344CB8AC3E}">
        <p14:creationId xmlns:p14="http://schemas.microsoft.com/office/powerpoint/2010/main" val="107895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16/09/2022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16/09/2022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16/09/2022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16/09/2022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16/09/2022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16/09/2022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16/09/2022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16/09/2022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16/09/2022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26.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10.jpe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9.png"/><Relationship Id="rId5" Type="http://schemas.openxmlformats.org/officeDocument/2006/relationships/image" Target="../media/image27.png"/><Relationship Id="rId10" Type="http://schemas.openxmlformats.org/officeDocument/2006/relationships/image" Target="../media/image12.png"/><Relationship Id="rId4" Type="http://schemas.openxmlformats.org/officeDocument/2006/relationships/image" Target="../media/image30.pn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6.png"/><Relationship Id="rId12" Type="http://schemas.openxmlformats.org/officeDocument/2006/relationships/image" Target="../media/image10.jpe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9.png"/><Relationship Id="rId5" Type="http://schemas.openxmlformats.org/officeDocument/2006/relationships/image" Target="../media/image33.png"/><Relationship Id="rId10" Type="http://schemas.openxmlformats.org/officeDocument/2006/relationships/image" Target="../media/image12.png"/><Relationship Id="rId4" Type="http://schemas.openxmlformats.org/officeDocument/2006/relationships/image" Target="../media/image32.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7.png"/><Relationship Id="rId7"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39.png"/><Relationship Id="rId10" Type="http://schemas.openxmlformats.org/officeDocument/2006/relationships/image" Target="../media/image10.jpeg"/><Relationship Id="rId4" Type="http://schemas.openxmlformats.org/officeDocument/2006/relationships/image" Target="../media/image38.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9.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43.png"/><Relationship Id="rId11" Type="http://schemas.microsoft.com/office/2007/relationships/hdphoto" Target="../media/hdphoto2.wdp"/><Relationship Id="rId5" Type="http://schemas.openxmlformats.org/officeDocument/2006/relationships/image" Target="../media/image42.png"/><Relationship Id="rId10" Type="http://schemas.openxmlformats.org/officeDocument/2006/relationships/image" Target="../media/image11.png"/><Relationship Id="rId4" Type="http://schemas.openxmlformats.org/officeDocument/2006/relationships/image" Target="../media/image41.png"/><Relationship Id="rId9" Type="http://schemas.openxmlformats.org/officeDocument/2006/relationships/image" Target="../media/image32.png"/><Relationship Id="rId1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47.png"/><Relationship Id="rId12" Type="http://schemas.openxmlformats.org/officeDocument/2006/relationships/image" Target="../media/image10.jpe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46.png"/><Relationship Id="rId11" Type="http://schemas.openxmlformats.org/officeDocument/2006/relationships/image" Target="../media/image9.png"/><Relationship Id="rId5" Type="http://schemas.openxmlformats.org/officeDocument/2006/relationships/image" Target="../media/image45.png"/><Relationship Id="rId10" Type="http://schemas.openxmlformats.org/officeDocument/2006/relationships/image" Target="../media/image12.png"/><Relationship Id="rId4" Type="http://schemas.openxmlformats.org/officeDocument/2006/relationships/image" Target="../media/image32.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49.png"/><Relationship Id="rId10" Type="http://schemas.openxmlformats.org/officeDocument/2006/relationships/image" Target="../media/image10.jpeg"/><Relationship Id="rId4" Type="http://schemas.openxmlformats.org/officeDocument/2006/relationships/image" Target="../media/image48.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51.png"/><Relationship Id="rId10" Type="http://schemas.openxmlformats.org/officeDocument/2006/relationships/image" Target="../media/image10.jpeg"/><Relationship Id="rId4" Type="http://schemas.openxmlformats.org/officeDocument/2006/relationships/image" Target="../media/image50.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13" Type="http://schemas.microsoft.com/office/2007/relationships/hdphoto" Target="../media/hdphoto2.wdp"/><Relationship Id="rId3" Type="http://schemas.openxmlformats.org/officeDocument/2006/relationships/image" Target="../media/image27.png"/><Relationship Id="rId12"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10.jpeg"/><Relationship Id="rId1" Type="http://schemas.openxmlformats.org/officeDocument/2006/relationships/slideLayout" Target="../slideLayouts/slideLayout14.xml"/><Relationship Id="rId11" Type="http://schemas.openxmlformats.org/officeDocument/2006/relationships/image" Target="../media/image55.png"/><Relationship Id="rId15" Type="http://schemas.openxmlformats.org/officeDocument/2006/relationships/image" Target="../media/image9.png"/><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53.png"/><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1.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4.png"/><Relationship Id="rId7" Type="http://schemas.openxmlformats.org/officeDocument/2006/relationships/image" Target="../media/image59.png"/><Relationship Id="rId12"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8.png"/><Relationship Id="rId11" Type="http://schemas.openxmlformats.org/officeDocument/2006/relationships/image" Target="../media/image9.png"/><Relationship Id="rId5" Type="http://schemas.openxmlformats.org/officeDocument/2006/relationships/image" Target="../media/image57.png"/><Relationship Id="rId10" Type="http://schemas.openxmlformats.org/officeDocument/2006/relationships/image" Target="../media/image12.png"/><Relationship Id="rId4" Type="http://schemas.openxmlformats.org/officeDocument/2006/relationships/image" Target="../media/image56.pn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1.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2.png"/><Relationship Id="rId4" Type="http://schemas.microsoft.com/office/2007/relationships/hdphoto" Target="../media/hdphoto2.wdp"/><Relationship Id="rId9" Type="http://schemas.openxmlformats.org/officeDocument/2006/relationships/image" Target="../media/image60.emf"/></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5.png"/><Relationship Id="rId3" Type="http://schemas.openxmlformats.org/officeDocument/2006/relationships/image" Target="../media/image11.png"/><Relationship Id="rId7" Type="http://schemas.openxmlformats.org/officeDocument/2006/relationships/image" Target="../media/image10.jpeg"/><Relationship Id="rId12" Type="http://schemas.microsoft.com/office/2007/relationships/hdphoto" Target="../media/hdphoto3.wdp"/><Relationship Id="rId2" Type="http://schemas.openxmlformats.org/officeDocument/2006/relationships/notesSlide" Target="../notesSlides/notesSlide8.xml"/><Relationship Id="rId16" Type="http://schemas.microsoft.com/office/2007/relationships/hdphoto" Target="../media/hdphoto5.wdp"/><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64.png"/><Relationship Id="rId5" Type="http://schemas.openxmlformats.org/officeDocument/2006/relationships/image" Target="../media/image12.png"/><Relationship Id="rId15" Type="http://schemas.openxmlformats.org/officeDocument/2006/relationships/image" Target="../media/image66.png"/><Relationship Id="rId10" Type="http://schemas.openxmlformats.org/officeDocument/2006/relationships/image" Target="../media/image63.png"/><Relationship Id="rId4" Type="http://schemas.microsoft.com/office/2007/relationships/hdphoto" Target="../media/hdphoto2.wdp"/><Relationship Id="rId9" Type="http://schemas.openxmlformats.org/officeDocument/2006/relationships/image" Target="../media/image62.png"/><Relationship Id="rId14" Type="http://schemas.microsoft.com/office/2007/relationships/hdphoto" Target="../media/hdphoto4.wdp"/></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7.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8.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9.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670.png"/><Relationship Id="rId13" Type="http://schemas.openxmlformats.org/officeDocument/2006/relationships/image" Target="../media/image9.png"/><Relationship Id="rId3" Type="http://schemas.openxmlformats.org/officeDocument/2006/relationships/image" Target="../media/image70.png"/><Relationship Id="rId7" Type="http://schemas.openxmlformats.org/officeDocument/2006/relationships/image" Target="../media/image660.png"/><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50.png"/><Relationship Id="rId11" Type="http://schemas.microsoft.com/office/2007/relationships/hdphoto" Target="../media/hdphoto2.wdp"/><Relationship Id="rId5" Type="http://schemas.microsoft.com/office/2007/relationships/hdphoto" Target="../media/hdphoto4.wdp"/><Relationship Id="rId10" Type="http://schemas.openxmlformats.org/officeDocument/2006/relationships/image" Target="../media/image11.png"/><Relationship Id="rId4" Type="http://schemas.openxmlformats.org/officeDocument/2006/relationships/image" Target="../media/image71.png"/><Relationship Id="rId9" Type="http://schemas.openxmlformats.org/officeDocument/2006/relationships/image" Target="../media/image680.png"/><Relationship Id="rId14" Type="http://schemas.openxmlformats.org/officeDocument/2006/relationships/image" Target="../media/image10.jpeg"/></Relationships>
</file>

<file path=ppt/slides/_rels/slide27.xml.rels><?xml version="1.0" encoding="UTF-8" standalone="yes"?>
<Relationships xmlns="http://schemas.openxmlformats.org/package/2006/relationships"><Relationship Id="rId8" Type="http://schemas.openxmlformats.org/officeDocument/2006/relationships/image" Target="../media/image720.png"/><Relationship Id="rId13" Type="http://schemas.openxmlformats.org/officeDocument/2006/relationships/image" Target="../media/image9.png"/><Relationship Id="rId3" Type="http://schemas.openxmlformats.org/officeDocument/2006/relationships/image" Target="../media/image72.png"/><Relationship Id="rId7" Type="http://schemas.openxmlformats.org/officeDocument/2006/relationships/image" Target="../media/image710.png"/><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50.png"/><Relationship Id="rId11" Type="http://schemas.microsoft.com/office/2007/relationships/hdphoto" Target="../media/hdphoto2.wdp"/><Relationship Id="rId5" Type="http://schemas.microsoft.com/office/2007/relationships/hdphoto" Target="../media/hdphoto3.wdp"/><Relationship Id="rId10" Type="http://schemas.openxmlformats.org/officeDocument/2006/relationships/image" Target="../media/image11.png"/><Relationship Id="rId4" Type="http://schemas.openxmlformats.org/officeDocument/2006/relationships/image" Target="../media/image73.png"/><Relationship Id="rId9" Type="http://schemas.openxmlformats.org/officeDocument/2006/relationships/image" Target="../media/image730.png"/><Relationship Id="rId14" Type="http://schemas.openxmlformats.org/officeDocument/2006/relationships/image" Target="../media/image10.jpeg"/></Relationships>
</file>

<file path=ppt/slides/_rels/slide28.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0.jpeg"/><Relationship Id="rId3" Type="http://schemas.openxmlformats.org/officeDocument/2006/relationships/image" Target="../media/image74.png"/><Relationship Id="rId7" Type="http://schemas.openxmlformats.org/officeDocument/2006/relationships/image" Target="../media/image76.png"/><Relationship Id="rId12"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75.png"/><Relationship Id="rId11" Type="http://schemas.openxmlformats.org/officeDocument/2006/relationships/image" Target="../media/image12.png"/><Relationship Id="rId5" Type="http://schemas.openxmlformats.org/officeDocument/2006/relationships/image" Target="../media/image650.png"/><Relationship Id="rId10" Type="http://schemas.microsoft.com/office/2007/relationships/hdphoto" Target="../media/hdphoto2.wdp"/><Relationship Id="rId4" Type="http://schemas.openxmlformats.org/officeDocument/2006/relationships/image" Target="../media/image57.png"/><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12.png"/><Relationship Id="rId3" Type="http://schemas.openxmlformats.org/officeDocument/2006/relationships/image" Target="../media/image78.png"/><Relationship Id="rId7" Type="http://schemas.microsoft.com/office/2007/relationships/hdphoto" Target="../media/hdphoto4.wdp"/><Relationship Id="rId12"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1.png"/><Relationship Id="rId11" Type="http://schemas.openxmlformats.org/officeDocument/2006/relationships/image" Target="../media/image11.png"/><Relationship Id="rId5" Type="http://schemas.openxmlformats.org/officeDocument/2006/relationships/image" Target="../media/image80.png"/><Relationship Id="rId15" Type="http://schemas.openxmlformats.org/officeDocument/2006/relationships/image" Target="../media/image10.jpeg"/><Relationship Id="rId10" Type="http://schemas.openxmlformats.org/officeDocument/2006/relationships/image" Target="../media/image57.png"/><Relationship Id="rId4" Type="http://schemas.openxmlformats.org/officeDocument/2006/relationships/image" Target="../media/image79.png"/><Relationship Id="rId9" Type="http://schemas.microsoft.com/office/2007/relationships/hdphoto" Target="../media/hdphoto3.wdp"/><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73.png"/><Relationship Id="rId10" Type="http://schemas.openxmlformats.org/officeDocument/2006/relationships/image" Target="../media/image12.png"/><Relationship Id="rId4" Type="http://schemas.microsoft.com/office/2007/relationships/hdphoto" Target="../media/hdphoto4.wdp"/><Relationship Id="rId9"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2.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9.jpeg"/><Relationship Id="rId7" Type="http://schemas.openxmlformats.org/officeDocument/2006/relationships/image" Target="../media/image81.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80.jpeg"/><Relationship Id="rId10" Type="http://schemas.openxmlformats.org/officeDocument/2006/relationships/image" Target="../media/image10.jpeg"/><Relationship Id="rId4" Type="http://schemas.openxmlformats.org/officeDocument/2006/relationships/image" Target="../media/image1.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8.png"/><Relationship Id="rId10" Type="http://schemas.openxmlformats.org/officeDocument/2006/relationships/image" Target="../media/image10.jpeg"/><Relationship Id="rId4" Type="http://schemas.openxmlformats.org/officeDocument/2006/relationships/image" Target="../media/image17.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24.png"/><Relationship Id="rId10" Type="http://schemas.openxmlformats.org/officeDocument/2006/relationships/image" Target="../media/image10.jpeg"/><Relationship Id="rId4" Type="http://schemas.openxmlformats.org/officeDocument/2006/relationships/image" Target="../media/image2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4;p7">
            <a:extLst>
              <a:ext uri="{FF2B5EF4-FFF2-40B4-BE49-F238E27FC236}">
                <a16:creationId xmlns:a16="http://schemas.microsoft.com/office/drawing/2014/main" id="{5FA8B616-90A4-385E-56B0-79A4D6B9B506}"/>
              </a:ext>
            </a:extLst>
          </p:cNvPr>
          <p:cNvSpPr txBox="1">
            <a:spLocks/>
          </p:cNvSpPr>
          <p:nvPr/>
        </p:nvSpPr>
        <p:spPr>
          <a:xfrm>
            <a:off x="393405" y="1785993"/>
            <a:ext cx="11147806" cy="1704575"/>
          </a:xfrm>
          <a:prstGeom prst="rect">
            <a:avLst/>
          </a:prstGeom>
          <a:noFill/>
          <a:ln>
            <a:noFill/>
          </a:ln>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chemeClr val="accent6">
                    <a:lumMod val="50000"/>
                  </a:schemeClr>
                </a:solidFill>
                <a:latin typeface="Trebuchet MS" panose="020B0603020202020204" pitchFamily="34" charset="0"/>
              </a:rPr>
              <a:t>Modeling and simulation of magnetoliposomes formation by encapsulation of core-shell, magnetite-chitosan nanoparticles in liposomes enabled by a low-cost microfluidic system</a:t>
            </a:r>
          </a:p>
        </p:txBody>
      </p:sp>
      <p:sp>
        <p:nvSpPr>
          <p:cNvPr id="18" name="Google Shape;58;p7">
            <a:extLst>
              <a:ext uri="{FF2B5EF4-FFF2-40B4-BE49-F238E27FC236}">
                <a16:creationId xmlns:a16="http://schemas.microsoft.com/office/drawing/2014/main" id="{12C8A06B-7E46-CF2F-401C-13F93DBC667B}"/>
              </a:ext>
            </a:extLst>
          </p:cNvPr>
          <p:cNvSpPr txBox="1"/>
          <p:nvPr/>
        </p:nvSpPr>
        <p:spPr>
          <a:xfrm>
            <a:off x="5977196" y="3591734"/>
            <a:ext cx="5972175" cy="1019534"/>
          </a:xfrm>
          <a:prstGeom prst="rect">
            <a:avLst/>
          </a:prstGeom>
          <a:noFill/>
          <a:ln>
            <a:noFill/>
          </a:ln>
        </p:spPr>
        <p:txBody>
          <a:bodyPr spcFirstLastPara="1" wrap="square" lIns="91425" tIns="45700" rIns="91425" bIns="45700" anchor="t" anchorCtr="0">
            <a:noAutofit/>
          </a:bodyPr>
          <a:lstStyle/>
          <a:p>
            <a:pPr>
              <a:lnSpc>
                <a:spcPct val="90000"/>
              </a:lnSpc>
              <a:buSzPts val="1665"/>
            </a:pPr>
            <a:r>
              <a:rPr lang="en-US" dirty="0">
                <a:latin typeface="Trebuchet MS" panose="020B0603020202020204" pitchFamily="34" charset="0"/>
              </a:rPr>
              <a:t>Andres Mantilla-Orozco</a:t>
            </a:r>
            <a:r>
              <a:rPr lang="en-US" i="0" u="none" strike="noStrike" cap="none" baseline="30000" dirty="0">
                <a:solidFill>
                  <a:srgbClr val="000000"/>
                </a:solidFill>
                <a:latin typeface="Trebuchet MS" panose="020B0603020202020204" pitchFamily="34" charset="0"/>
                <a:sym typeface="Arial"/>
              </a:rPr>
              <a:t>(1)</a:t>
            </a:r>
            <a:r>
              <a:rPr lang="en-US" i="0" u="none" strike="noStrike" cap="none" dirty="0">
                <a:solidFill>
                  <a:srgbClr val="000000"/>
                </a:solidFill>
                <a:latin typeface="Trebuchet MS" panose="020B0603020202020204" pitchFamily="34" charset="0"/>
                <a:sym typeface="Arial"/>
              </a:rPr>
              <a:t>, Cristian Rodríguez</a:t>
            </a:r>
            <a:r>
              <a:rPr lang="en-US" i="0" u="none" strike="noStrike" cap="none" baseline="30000" dirty="0">
                <a:solidFill>
                  <a:srgbClr val="000000"/>
                </a:solidFill>
                <a:latin typeface="Trebuchet MS" panose="020B0603020202020204" pitchFamily="34" charset="0"/>
                <a:sym typeface="Arial"/>
              </a:rPr>
              <a:t>(1) </a:t>
            </a:r>
            <a:r>
              <a:rPr lang="en-US" i="0" u="none" strike="noStrike" cap="none" dirty="0">
                <a:solidFill>
                  <a:srgbClr val="000000"/>
                </a:solidFill>
                <a:latin typeface="Trebuchet MS" panose="020B0603020202020204" pitchFamily="34" charset="0"/>
                <a:sym typeface="Arial"/>
              </a:rPr>
              <a:t>,</a:t>
            </a:r>
            <a:r>
              <a:rPr lang="es-CO" dirty="0">
                <a:effectLst/>
                <a:latin typeface="Trebuchet MS" panose="020B0603020202020204" pitchFamily="34" charset="0"/>
                <a:ea typeface="Calibri" panose="020F0502020204030204" pitchFamily="34" charset="0"/>
                <a:cs typeface="Times New Roman" panose="02020603050405020304" pitchFamily="18" charset="0"/>
              </a:rPr>
              <a:t>Isabella Quiroz</a:t>
            </a:r>
            <a:r>
              <a:rPr lang="en-US" i="0" u="none" strike="noStrike" cap="none" baseline="30000" dirty="0">
                <a:solidFill>
                  <a:srgbClr val="000000"/>
                </a:solidFill>
                <a:latin typeface="Trebuchet MS" panose="020B0603020202020204" pitchFamily="34" charset="0"/>
                <a:sym typeface="Arial"/>
              </a:rPr>
              <a:t>(1)</a:t>
            </a:r>
            <a:r>
              <a:rPr lang="en-US" i="0" u="none" strike="noStrike" cap="none" dirty="0">
                <a:solidFill>
                  <a:srgbClr val="000000"/>
                </a:solidFill>
                <a:latin typeface="Trebuchet MS" panose="020B0603020202020204" pitchFamily="34" charset="0"/>
                <a:sym typeface="Arial"/>
              </a:rPr>
              <a:t>, </a:t>
            </a:r>
            <a:r>
              <a:rPr lang="es-CO" dirty="0">
                <a:effectLst/>
                <a:latin typeface="Trebuchet MS" panose="020B0603020202020204" pitchFamily="34" charset="0"/>
                <a:ea typeface="Calibri" panose="020F0502020204030204" pitchFamily="34" charset="0"/>
                <a:cs typeface="Times New Roman" panose="02020603050405020304" pitchFamily="18" charset="0"/>
              </a:rPr>
              <a:t>Daniel Forero </a:t>
            </a:r>
            <a:r>
              <a:rPr lang="en-US" i="0" u="none" strike="noStrike" cap="none" baseline="30000" dirty="0">
                <a:solidFill>
                  <a:srgbClr val="000000"/>
                </a:solidFill>
                <a:latin typeface="Trebuchet MS" panose="020B0603020202020204" pitchFamily="34" charset="0"/>
                <a:sym typeface="Arial"/>
              </a:rPr>
              <a:t>(1)</a:t>
            </a:r>
            <a:r>
              <a:rPr lang="en-US" i="0" u="none" strike="noStrike" cap="none" dirty="0">
                <a:solidFill>
                  <a:srgbClr val="000000"/>
                </a:solidFill>
                <a:latin typeface="Trebuchet MS" panose="020B0603020202020204" pitchFamily="34" charset="0"/>
                <a:sym typeface="Arial"/>
              </a:rPr>
              <a:t>, María Camila Monsalve</a:t>
            </a:r>
            <a:r>
              <a:rPr lang="en-US" i="0" u="none" strike="noStrike" cap="none" baseline="30000" dirty="0">
                <a:solidFill>
                  <a:srgbClr val="000000"/>
                </a:solidFill>
                <a:latin typeface="Trebuchet MS" panose="020B0603020202020204" pitchFamily="34" charset="0"/>
                <a:sym typeface="Arial"/>
              </a:rPr>
              <a:t>(1)</a:t>
            </a:r>
            <a:r>
              <a:rPr lang="en-US" i="0" u="none" strike="noStrike" cap="none" dirty="0">
                <a:solidFill>
                  <a:srgbClr val="000000"/>
                </a:solidFill>
                <a:latin typeface="Trebuchet MS" panose="020B0603020202020204" pitchFamily="34" charset="0"/>
                <a:sym typeface="Arial"/>
              </a:rPr>
              <a:t>, Carlos E. Torres</a:t>
            </a:r>
            <a:r>
              <a:rPr lang="en-US" i="0" u="none" strike="noStrike" cap="none" baseline="30000" dirty="0">
                <a:solidFill>
                  <a:srgbClr val="000000"/>
                </a:solidFill>
                <a:latin typeface="Trebuchet MS" panose="020B0603020202020204" pitchFamily="34" charset="0"/>
                <a:sym typeface="Arial"/>
              </a:rPr>
              <a:t>(1)</a:t>
            </a:r>
            <a:r>
              <a:rPr lang="en-US" i="0" u="none" strike="noStrike" cap="none" dirty="0">
                <a:solidFill>
                  <a:srgbClr val="000000"/>
                </a:solidFill>
                <a:latin typeface="Trebuchet MS" panose="020B0603020202020204" pitchFamily="34" charset="0"/>
                <a:sym typeface="Arial"/>
              </a:rPr>
              <a:t>, Johann F. </a:t>
            </a:r>
            <a:r>
              <a:rPr lang="en-US" i="0" u="none" strike="noStrike" cap="none" dirty="0" err="1">
                <a:solidFill>
                  <a:srgbClr val="000000"/>
                </a:solidFill>
                <a:latin typeface="Trebuchet MS" panose="020B0603020202020204" pitchFamily="34" charset="0"/>
                <a:sym typeface="Arial"/>
              </a:rPr>
              <a:t>Osma</a:t>
            </a:r>
            <a:r>
              <a:rPr lang="en-US" i="0" u="none" strike="noStrike" cap="none" dirty="0">
                <a:solidFill>
                  <a:srgbClr val="000000"/>
                </a:solidFill>
                <a:latin typeface="Trebuchet MS" panose="020B0603020202020204" pitchFamily="34" charset="0"/>
                <a:sym typeface="Arial"/>
              </a:rPr>
              <a:t> PhD</a:t>
            </a:r>
            <a:r>
              <a:rPr lang="en-US" i="0" u="none" strike="noStrike" cap="none" baseline="30000" dirty="0">
                <a:solidFill>
                  <a:srgbClr val="000000"/>
                </a:solidFill>
                <a:latin typeface="Trebuchet MS" panose="020B0603020202020204" pitchFamily="34" charset="0"/>
                <a:sym typeface="Arial"/>
              </a:rPr>
              <a:t>(</a:t>
            </a:r>
            <a:r>
              <a:rPr lang="en-US" baseline="30000" dirty="0">
                <a:latin typeface="Trebuchet MS" panose="020B0603020202020204" pitchFamily="34" charset="0"/>
              </a:rPr>
              <a:t>2</a:t>
            </a:r>
            <a:r>
              <a:rPr lang="en-US" i="0" u="none" strike="noStrike" cap="none" baseline="30000" dirty="0">
                <a:solidFill>
                  <a:srgbClr val="000000"/>
                </a:solidFill>
                <a:latin typeface="Trebuchet MS" panose="020B0603020202020204" pitchFamily="34" charset="0"/>
                <a:sym typeface="Arial"/>
              </a:rPr>
              <a:t>)</a:t>
            </a:r>
            <a:r>
              <a:rPr lang="en-US" i="0" u="none" strike="noStrike" cap="none" dirty="0">
                <a:solidFill>
                  <a:srgbClr val="000000"/>
                </a:solidFill>
                <a:latin typeface="Trebuchet MS" panose="020B0603020202020204" pitchFamily="34" charset="0"/>
                <a:sym typeface="Arial"/>
              </a:rPr>
              <a:t>, Carolina Muñoz-Camargo. PhD</a:t>
            </a:r>
            <a:r>
              <a:rPr lang="en-US" i="0" u="none" strike="noStrike" cap="none" baseline="30000" dirty="0">
                <a:solidFill>
                  <a:srgbClr val="000000"/>
                </a:solidFill>
                <a:latin typeface="Trebuchet MS" panose="020B0603020202020204" pitchFamily="34" charset="0"/>
                <a:sym typeface="Arial"/>
              </a:rPr>
              <a:t>(1)</a:t>
            </a:r>
            <a:r>
              <a:rPr lang="en-US" i="0" u="none" strike="noStrike" cap="none" dirty="0">
                <a:solidFill>
                  <a:srgbClr val="000000"/>
                </a:solidFill>
                <a:latin typeface="Trebuchet MS" panose="020B0603020202020204" pitchFamily="34" charset="0"/>
                <a:sym typeface="Arial"/>
              </a:rPr>
              <a:t> , </a:t>
            </a:r>
            <a:r>
              <a:rPr lang="es-CO" dirty="0">
                <a:effectLst/>
                <a:latin typeface="Trebuchet MS" panose="020B0603020202020204" pitchFamily="34" charset="0"/>
                <a:ea typeface="Calibri" panose="020F0502020204030204" pitchFamily="34" charset="0"/>
                <a:cs typeface="Times New Roman" panose="02020603050405020304" pitchFamily="18" charset="0"/>
              </a:rPr>
              <a:t>Luis H. Reyes</a:t>
            </a:r>
            <a:r>
              <a:rPr lang="en-US" i="0" u="none" strike="noStrike" cap="none" baseline="30000" dirty="0">
                <a:solidFill>
                  <a:srgbClr val="000000"/>
                </a:solidFill>
                <a:latin typeface="Trebuchet MS" panose="020B0603020202020204" pitchFamily="34" charset="0"/>
                <a:sym typeface="Arial"/>
              </a:rPr>
              <a:t>(3)</a:t>
            </a:r>
            <a:r>
              <a:rPr lang="es-CO" dirty="0">
                <a:effectLst/>
                <a:latin typeface="Trebuchet MS" panose="020B0603020202020204" pitchFamily="34" charset="0"/>
                <a:ea typeface="Calibri" panose="020F0502020204030204" pitchFamily="34" charset="0"/>
                <a:cs typeface="Times New Roman" panose="02020603050405020304" pitchFamily="18" charset="0"/>
              </a:rPr>
              <a:t>, Valentina Quezada</a:t>
            </a:r>
            <a:r>
              <a:rPr lang="en-US" i="0" u="none" strike="noStrike" cap="none" baseline="30000" dirty="0">
                <a:solidFill>
                  <a:srgbClr val="000000"/>
                </a:solidFill>
                <a:latin typeface="Trebuchet MS" panose="020B0603020202020204" pitchFamily="34" charset="0"/>
                <a:sym typeface="Arial"/>
              </a:rPr>
              <a:t>(1)</a:t>
            </a:r>
            <a:r>
              <a:rPr lang="es-CO" dirty="0">
                <a:effectLst/>
                <a:latin typeface="Trebuchet MS" panose="020B0603020202020204" pitchFamily="34" charset="0"/>
                <a:ea typeface="Calibri" panose="020F0502020204030204" pitchFamily="34" charset="0"/>
                <a:cs typeface="Times New Roman" panose="02020603050405020304" pitchFamily="18" charset="0"/>
              </a:rPr>
              <a:t>,</a:t>
            </a:r>
            <a:r>
              <a:rPr lang="en-US" dirty="0">
                <a:latin typeface="Trebuchet MS" panose="020B0603020202020204" pitchFamily="34" charset="0"/>
              </a:rPr>
              <a:t> </a:t>
            </a:r>
            <a:r>
              <a:rPr lang="en-US" i="0" u="none" strike="noStrike" cap="none" dirty="0">
                <a:solidFill>
                  <a:srgbClr val="000000"/>
                </a:solidFill>
                <a:latin typeface="Trebuchet MS" panose="020B0603020202020204" pitchFamily="34" charset="0"/>
                <a:sym typeface="Arial"/>
              </a:rPr>
              <a:t>Juan C. Cruz. PhD </a:t>
            </a:r>
            <a:r>
              <a:rPr lang="en-US" i="0" u="none" strike="noStrike" cap="none" baseline="30000" dirty="0">
                <a:solidFill>
                  <a:srgbClr val="000000"/>
                </a:solidFill>
                <a:latin typeface="Trebuchet MS" panose="020B0603020202020204" pitchFamily="34" charset="0"/>
                <a:sym typeface="Arial"/>
              </a:rPr>
              <a:t>(1)</a:t>
            </a:r>
            <a:endParaRPr i="0" u="none" strike="noStrike" cap="none" dirty="0">
              <a:solidFill>
                <a:srgbClr val="000000"/>
              </a:solidFill>
              <a:latin typeface="Trebuchet MS" panose="020B0603020202020204" pitchFamily="34" charset="0"/>
              <a:sym typeface="Arial"/>
            </a:endParaRPr>
          </a:p>
        </p:txBody>
      </p:sp>
      <p:sp>
        <p:nvSpPr>
          <p:cNvPr id="20" name="TextBox 19">
            <a:extLst>
              <a:ext uri="{FF2B5EF4-FFF2-40B4-BE49-F238E27FC236}">
                <a16:creationId xmlns:a16="http://schemas.microsoft.com/office/drawing/2014/main" id="{04C6F981-E28A-0800-F4C1-6CFD57F09062}"/>
              </a:ext>
            </a:extLst>
          </p:cNvPr>
          <p:cNvSpPr txBox="1"/>
          <p:nvPr/>
        </p:nvSpPr>
        <p:spPr>
          <a:xfrm>
            <a:off x="5998280" y="4923520"/>
            <a:ext cx="6322979" cy="840230"/>
          </a:xfrm>
          <a:prstGeom prst="rect">
            <a:avLst/>
          </a:prstGeom>
          <a:noFill/>
        </p:spPr>
        <p:txBody>
          <a:bodyPr wrap="square">
            <a:spAutoFit/>
          </a:bodyPr>
          <a:lstStyle/>
          <a:p>
            <a:pPr marL="342900" marR="0" lvl="0" indent="-342900" algn="l" rtl="0">
              <a:lnSpc>
                <a:spcPct val="90000"/>
              </a:lnSpc>
              <a:spcBef>
                <a:spcPts val="0"/>
              </a:spcBef>
              <a:spcAft>
                <a:spcPts val="0"/>
              </a:spcAft>
              <a:buClr>
                <a:srgbClr val="000000"/>
              </a:buClr>
              <a:buSzPts val="1665"/>
              <a:buFont typeface="Arial"/>
              <a:buAutoNum type="arabicParenBoth"/>
            </a:pPr>
            <a:r>
              <a:rPr lang="en-GB" b="0" i="1" u="none" strike="noStrike" cap="none" dirty="0">
                <a:solidFill>
                  <a:srgbClr val="000000"/>
                </a:solidFill>
                <a:latin typeface="+mj-lt"/>
                <a:sym typeface="Arial"/>
              </a:rPr>
              <a:t>Department of Biomedical Engineering.</a:t>
            </a:r>
          </a:p>
          <a:p>
            <a:pPr marL="342900" marR="0" lvl="0" indent="-342900" algn="l" rtl="0">
              <a:lnSpc>
                <a:spcPct val="90000"/>
              </a:lnSpc>
              <a:spcBef>
                <a:spcPts val="0"/>
              </a:spcBef>
              <a:spcAft>
                <a:spcPts val="0"/>
              </a:spcAft>
              <a:buClr>
                <a:srgbClr val="000000"/>
              </a:buClr>
              <a:buSzPts val="1665"/>
              <a:buFont typeface="Arial"/>
              <a:buAutoNum type="arabicParenBoth"/>
            </a:pPr>
            <a:r>
              <a:rPr lang="en-US" i="1" dirty="0">
                <a:effectLst/>
                <a:latin typeface="+mj-lt"/>
                <a:ea typeface="Calibri" panose="020F0502020204030204" pitchFamily="34" charset="0"/>
                <a:cs typeface="Times New Roman" panose="02020603050405020304" pitchFamily="18" charset="0"/>
              </a:rPr>
              <a:t>Department of Chemical and Food Engineering</a:t>
            </a:r>
            <a:endParaRPr lang="en-GB" b="0" i="1" u="none" strike="noStrike" cap="none" dirty="0">
              <a:solidFill>
                <a:srgbClr val="000000"/>
              </a:solidFill>
              <a:latin typeface="+mj-lt"/>
              <a:sym typeface="Arial"/>
            </a:endParaRPr>
          </a:p>
          <a:p>
            <a:pPr marL="342900" marR="0" lvl="0" indent="-342900" algn="l" rtl="0">
              <a:lnSpc>
                <a:spcPct val="90000"/>
              </a:lnSpc>
              <a:spcBef>
                <a:spcPts val="0"/>
              </a:spcBef>
              <a:spcAft>
                <a:spcPts val="0"/>
              </a:spcAft>
              <a:buClr>
                <a:srgbClr val="000000"/>
              </a:buClr>
              <a:buSzPts val="1665"/>
              <a:buFont typeface="Arial"/>
              <a:buAutoNum type="arabicParenBoth"/>
            </a:pPr>
            <a:r>
              <a:rPr lang="en-GB" i="1" kern="50" dirty="0">
                <a:effectLst/>
                <a:latin typeface="+mj-lt"/>
                <a:ea typeface="Times New Roman" panose="02020603050405020304" pitchFamily="18" charset="0"/>
              </a:rPr>
              <a:t>Department of Electrical and Electronics Engineering</a:t>
            </a:r>
            <a:endParaRPr lang="en-GB" b="0" i="1" u="none" strike="noStrike" cap="none" dirty="0">
              <a:solidFill>
                <a:srgbClr val="000000"/>
              </a:solidFill>
              <a:latin typeface="+mj-lt"/>
              <a:sym typeface="Arial"/>
            </a:endParaRPr>
          </a:p>
        </p:txBody>
      </p:sp>
      <p:pic>
        <p:nvPicPr>
          <p:cNvPr id="12" name="Picture 11" descr="A person in a black shirt&#10;&#10;Description automatically generated with low confidence">
            <a:extLst>
              <a:ext uri="{FF2B5EF4-FFF2-40B4-BE49-F238E27FC236}">
                <a16:creationId xmlns:a16="http://schemas.microsoft.com/office/drawing/2014/main" id="{38D1CF62-86F9-B5CE-F7CF-7B4CAABAD8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15" t="4511" r="29946" b="21575"/>
          <a:stretch/>
        </p:blipFill>
        <p:spPr>
          <a:xfrm>
            <a:off x="4130410" y="3646429"/>
            <a:ext cx="1440000" cy="1442352"/>
          </a:xfrm>
          <a:prstGeom prst="ellipse">
            <a:avLst/>
          </a:prstGeom>
        </p:spPr>
      </p:pic>
      <p:pic>
        <p:nvPicPr>
          <p:cNvPr id="14" name="Picture 13" descr="A person smiling for the camera&#10;&#10;Description automatically generated with medium confidence">
            <a:extLst>
              <a:ext uri="{FF2B5EF4-FFF2-40B4-BE49-F238E27FC236}">
                <a16:creationId xmlns:a16="http://schemas.microsoft.com/office/drawing/2014/main" id="{E36D255F-9923-C5C2-CCED-7F46663FB9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44" t="3270" r="22132" b="13398"/>
          <a:stretch/>
        </p:blipFill>
        <p:spPr>
          <a:xfrm>
            <a:off x="2283624" y="3661042"/>
            <a:ext cx="1440000" cy="1421063"/>
          </a:xfrm>
          <a:prstGeom prst="ellipse">
            <a:avLst/>
          </a:prstGeom>
        </p:spPr>
      </p:pic>
      <p:pic>
        <p:nvPicPr>
          <p:cNvPr id="15" name="Picture 14">
            <a:extLst>
              <a:ext uri="{FF2B5EF4-FFF2-40B4-BE49-F238E27FC236}">
                <a16:creationId xmlns:a16="http://schemas.microsoft.com/office/drawing/2014/main" id="{B49EF419-2763-F1BE-0557-A4F403DD2A92}"/>
              </a:ext>
            </a:extLst>
          </p:cNvPr>
          <p:cNvPicPr>
            <a:picLocks noChangeAspect="1"/>
          </p:cNvPicPr>
          <p:nvPr/>
        </p:nvPicPr>
        <p:blipFill rotWithShape="1">
          <a:blip r:embed="rId5"/>
          <a:srcRect l="17360" t="17545" r="24200" b="38636"/>
          <a:stretch/>
        </p:blipFill>
        <p:spPr>
          <a:xfrm>
            <a:off x="436421" y="3643577"/>
            <a:ext cx="1440417" cy="1440000"/>
          </a:xfrm>
          <a:prstGeom prst="ellipse">
            <a:avLst/>
          </a:prstGeom>
          <a:ln w="12700">
            <a:noFill/>
          </a:ln>
        </p:spPr>
      </p:pic>
      <p:sp>
        <p:nvSpPr>
          <p:cNvPr id="16" name="TextBox 15">
            <a:extLst>
              <a:ext uri="{FF2B5EF4-FFF2-40B4-BE49-F238E27FC236}">
                <a16:creationId xmlns:a16="http://schemas.microsoft.com/office/drawing/2014/main" id="{BF3B94F5-4D00-BEC1-5C43-376E82EA4EAD}"/>
              </a:ext>
            </a:extLst>
          </p:cNvPr>
          <p:cNvSpPr txBox="1"/>
          <p:nvPr/>
        </p:nvSpPr>
        <p:spPr>
          <a:xfrm>
            <a:off x="93888" y="5183183"/>
            <a:ext cx="2125482" cy="492443"/>
          </a:xfrm>
          <a:prstGeom prst="rect">
            <a:avLst/>
          </a:prstGeom>
          <a:noFill/>
        </p:spPr>
        <p:txBody>
          <a:bodyPr wrap="square" rtlCol="0">
            <a:spAutoFit/>
          </a:bodyPr>
          <a:lstStyle/>
          <a:p>
            <a:pPr algn="ctr"/>
            <a:r>
              <a:rPr lang="en-US" sz="1300" dirty="0">
                <a:latin typeface="Trebuchet MS" panose="020B0603020202020204" pitchFamily="34" charset="0"/>
              </a:rPr>
              <a:t>Andres Mantilla-Orozco MSc student</a:t>
            </a:r>
            <a:r>
              <a:rPr lang="en-US" sz="1300" b="0" i="0" u="none" strike="noStrike" cap="none" baseline="30000" dirty="0">
                <a:solidFill>
                  <a:srgbClr val="000000"/>
                </a:solidFill>
                <a:latin typeface="Trebuchet MS" panose="020B0603020202020204" pitchFamily="34" charset="0"/>
                <a:sym typeface="Arial"/>
              </a:rPr>
              <a:t>(1)</a:t>
            </a:r>
            <a:endParaRPr lang="en-GB" sz="1300" dirty="0">
              <a:latin typeface="Trebuchet MS" panose="020B0603020202020204" pitchFamily="34" charset="0"/>
            </a:endParaRPr>
          </a:p>
        </p:txBody>
      </p:sp>
      <p:sp>
        <p:nvSpPr>
          <p:cNvPr id="17" name="TextBox 16">
            <a:extLst>
              <a:ext uri="{FF2B5EF4-FFF2-40B4-BE49-F238E27FC236}">
                <a16:creationId xmlns:a16="http://schemas.microsoft.com/office/drawing/2014/main" id="{95F7C7D5-6BB5-902A-6A06-CCD8133E1B54}"/>
              </a:ext>
            </a:extLst>
          </p:cNvPr>
          <p:cNvSpPr txBox="1"/>
          <p:nvPr/>
        </p:nvSpPr>
        <p:spPr>
          <a:xfrm>
            <a:off x="1778135" y="5197552"/>
            <a:ext cx="2450977" cy="292388"/>
          </a:xfrm>
          <a:prstGeom prst="rect">
            <a:avLst/>
          </a:prstGeom>
          <a:noFill/>
        </p:spPr>
        <p:txBody>
          <a:bodyPr wrap="square" rtlCol="0">
            <a:spAutoFit/>
          </a:bodyPr>
          <a:lstStyle/>
          <a:p>
            <a:pPr algn="ctr"/>
            <a:r>
              <a:rPr lang="en-US" sz="1300" dirty="0">
                <a:latin typeface="Trebuchet MS" panose="020B0603020202020204" pitchFamily="34" charset="0"/>
              </a:rPr>
              <a:t>Juan C. Cruz PhD</a:t>
            </a:r>
            <a:r>
              <a:rPr lang="en-US" sz="1300" b="0" i="0" u="none" strike="noStrike" cap="none" baseline="30000" dirty="0">
                <a:solidFill>
                  <a:srgbClr val="000000"/>
                </a:solidFill>
                <a:latin typeface="Trebuchet MS" panose="020B0603020202020204" pitchFamily="34" charset="0"/>
                <a:sym typeface="Arial"/>
              </a:rPr>
              <a:t>(1)</a:t>
            </a:r>
            <a:endParaRPr lang="en-GB" sz="1300" dirty="0">
              <a:latin typeface="Trebuchet MS" panose="020B0603020202020204" pitchFamily="34" charset="0"/>
            </a:endParaRPr>
          </a:p>
        </p:txBody>
      </p:sp>
      <p:sp>
        <p:nvSpPr>
          <p:cNvPr id="23" name="TextBox 22">
            <a:extLst>
              <a:ext uri="{FF2B5EF4-FFF2-40B4-BE49-F238E27FC236}">
                <a16:creationId xmlns:a16="http://schemas.microsoft.com/office/drawing/2014/main" id="{F35F31A3-3B70-F8BD-16A1-3D7F93ED4A91}"/>
              </a:ext>
            </a:extLst>
          </p:cNvPr>
          <p:cNvSpPr txBox="1"/>
          <p:nvPr/>
        </p:nvSpPr>
        <p:spPr>
          <a:xfrm>
            <a:off x="4034113" y="5183183"/>
            <a:ext cx="1750232" cy="492443"/>
          </a:xfrm>
          <a:prstGeom prst="rect">
            <a:avLst/>
          </a:prstGeom>
          <a:noFill/>
        </p:spPr>
        <p:txBody>
          <a:bodyPr wrap="square" rtlCol="0">
            <a:spAutoFit/>
          </a:bodyPr>
          <a:lstStyle/>
          <a:p>
            <a:pPr algn="ctr"/>
            <a:r>
              <a:rPr lang="en-US" sz="1300" dirty="0">
                <a:latin typeface="Trebuchet MS" panose="020B0603020202020204" pitchFamily="34" charset="0"/>
              </a:rPr>
              <a:t>Carolina Muñoz-Camargo PhD</a:t>
            </a:r>
            <a:r>
              <a:rPr lang="en-US" sz="1300" b="0" i="0" u="none" strike="noStrike" cap="none" baseline="30000" dirty="0">
                <a:solidFill>
                  <a:srgbClr val="000000"/>
                </a:solidFill>
                <a:latin typeface="Trebuchet MS" panose="020B0603020202020204" pitchFamily="34" charset="0"/>
                <a:sym typeface="Arial"/>
              </a:rPr>
              <a:t>(1)</a:t>
            </a:r>
            <a:endParaRPr lang="en-GB" sz="1300" dirty="0">
              <a:latin typeface="Trebuchet MS" panose="020B0603020202020204" pitchFamily="34" charset="0"/>
            </a:endParaRPr>
          </a:p>
        </p:txBody>
      </p:sp>
      <p:pic>
        <p:nvPicPr>
          <p:cNvPr id="4" name="Imagen 26">
            <a:extLst>
              <a:ext uri="{FF2B5EF4-FFF2-40B4-BE49-F238E27FC236}">
                <a16:creationId xmlns:a16="http://schemas.microsoft.com/office/drawing/2014/main" id="{30BB2626-D4B8-AEC5-4F04-A53E71201B8D}"/>
              </a:ext>
            </a:extLst>
          </p:cNvPr>
          <p:cNvPicPr>
            <a:picLocks noChangeAspect="1"/>
          </p:cNvPicPr>
          <p:nvPr/>
        </p:nvPicPr>
        <p:blipFill rotWithShape="1">
          <a:blip r:embed="rId6"/>
          <a:srcRect l="1561" t="10928" b="8488"/>
          <a:stretch/>
        </p:blipFill>
        <p:spPr>
          <a:xfrm>
            <a:off x="-12534" y="0"/>
            <a:ext cx="12217067" cy="1306286"/>
          </a:xfrm>
          <a:prstGeom prst="rect">
            <a:avLst/>
          </a:prstGeom>
        </p:spPr>
      </p:pic>
      <p:pic>
        <p:nvPicPr>
          <p:cNvPr id="6" name="Imagen 24">
            <a:extLst>
              <a:ext uri="{FF2B5EF4-FFF2-40B4-BE49-F238E27FC236}">
                <a16:creationId xmlns:a16="http://schemas.microsoft.com/office/drawing/2014/main" id="{5A662A21-49EC-AE5B-BEDA-289665DD1BAA}"/>
              </a:ext>
            </a:extLst>
          </p:cNvPr>
          <p:cNvPicPr>
            <a:picLocks noChangeAspect="1"/>
          </p:cNvPicPr>
          <p:nvPr/>
        </p:nvPicPr>
        <p:blipFill>
          <a:blip r:embed="rId7"/>
          <a:stretch>
            <a:fillRect/>
          </a:stretch>
        </p:blipFill>
        <p:spPr>
          <a:xfrm>
            <a:off x="0" y="6076002"/>
            <a:ext cx="12192000" cy="815518"/>
          </a:xfrm>
          <a:prstGeom prst="rect">
            <a:avLst/>
          </a:prstGeom>
        </p:spPr>
      </p:pic>
      <p:pic>
        <p:nvPicPr>
          <p:cNvPr id="2050" name="Picture 2">
            <a:extLst>
              <a:ext uri="{FF2B5EF4-FFF2-40B4-BE49-F238E27FC236}">
                <a16:creationId xmlns:a16="http://schemas.microsoft.com/office/drawing/2014/main" id="{531CEADD-552A-24B8-671F-61374484997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8485"/>
          <a:stretch/>
        </p:blipFill>
        <p:spPr bwMode="auto">
          <a:xfrm>
            <a:off x="175148" y="6176164"/>
            <a:ext cx="1838325" cy="6151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49AADF6-2EE8-F24D-A2E1-33D4DF5D849B}"/>
              </a:ext>
            </a:extLst>
          </p:cNvPr>
          <p:cNvPicPr>
            <a:picLocks noChangeAspect="1" noChangeArrowheads="1"/>
          </p:cNvPicPr>
          <p:nvPr/>
        </p:nvPicPr>
        <p:blipFill rotWithShape="1">
          <a:blip r:embed="rId9" cstate="print">
            <a:lum bright="70000" contrast="-70000"/>
            <a:extLst>
              <a:ext uri="{BEBA8EAE-BF5A-486C-A8C5-ECC9F3942E4B}">
                <a14:imgProps xmlns:a14="http://schemas.microsoft.com/office/drawing/2010/main">
                  <a14:imgLayer r:embed="rId10">
                    <a14:imgEffect>
                      <a14:artisticPaintStrokes/>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r="630" b="24788"/>
          <a:stretch/>
        </p:blipFill>
        <p:spPr bwMode="auto">
          <a:xfrm>
            <a:off x="2013473" y="6175608"/>
            <a:ext cx="1438364" cy="59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34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24" name="Google Shape;143;p13">
            <a:extLst>
              <a:ext uri="{FF2B5EF4-FFF2-40B4-BE49-F238E27FC236}">
                <a16:creationId xmlns:a16="http://schemas.microsoft.com/office/drawing/2014/main" id="{F8DFC16A-1418-4AF9-A99A-BE7D8CB55493}"/>
              </a:ext>
            </a:extLst>
          </p:cNvPr>
          <p:cNvSpPr txBox="1"/>
          <p:nvPr/>
        </p:nvSpPr>
        <p:spPr>
          <a:xfrm>
            <a:off x="1132241" y="1659060"/>
            <a:ext cx="9675341"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sz="2400" dirty="0">
                <a:latin typeface="NexusSans-regular"/>
              </a:rPr>
              <a:t>L</a:t>
            </a:r>
            <a:r>
              <a:rPr lang="en-GB" sz="2400" b="0" i="0" u="none" strike="noStrike" baseline="0" dirty="0">
                <a:latin typeface="NexusSans-regular"/>
              </a:rPr>
              <a:t>iposome encapsulation of core-shell, magnetite-chitosan nanoparticles in a microfluidic system using a multiphase Euler-Euler computational model.</a:t>
            </a:r>
            <a:endParaRPr lang="en-GB" sz="2400" kern="50" dirty="0">
              <a:latin typeface="NexusSans-regular"/>
            </a:endParaRPr>
          </a:p>
          <a:p>
            <a:pPr marL="0" marR="0" lvl="0" indent="0" algn="just" rtl="0">
              <a:lnSpc>
                <a:spcPct val="100000"/>
              </a:lnSpc>
              <a:spcBef>
                <a:spcPts val="0"/>
              </a:spcBef>
              <a:spcAft>
                <a:spcPts val="0"/>
              </a:spcAft>
              <a:buNone/>
            </a:pPr>
            <a:r>
              <a:rPr lang="en-GB" sz="2400" b="1" kern="50" dirty="0">
                <a:latin typeface="NexusSans-regular"/>
              </a:rPr>
              <a:t>COMSOL </a:t>
            </a:r>
            <a:r>
              <a:rPr lang="en-GB" sz="2400" b="1" kern="50" dirty="0">
                <a:solidFill>
                  <a:srgbClr val="000000"/>
                </a:solidFill>
                <a:latin typeface="NexusSans-regular"/>
              </a:rPr>
              <a:t>Multiphysics Software</a:t>
            </a:r>
          </a:p>
          <a:p>
            <a:pPr marR="0" lvl="0" algn="just" rtl="0">
              <a:lnSpc>
                <a:spcPct val="100000"/>
              </a:lnSpc>
              <a:spcBef>
                <a:spcPts val="0"/>
              </a:spcBef>
              <a:spcAft>
                <a:spcPts val="0"/>
              </a:spcAft>
            </a:pPr>
            <a:r>
              <a:rPr lang="en-GB" sz="2400" kern="50" dirty="0">
                <a:latin typeface="NexusSans-regular"/>
              </a:rPr>
              <a:t>Euler-Euler (EE) model</a:t>
            </a:r>
            <a:endParaRPr lang="en-GB" sz="2400" b="1" kern="50" dirty="0">
              <a:highlight>
                <a:srgbClr val="FFFFCC"/>
              </a:highlight>
              <a:latin typeface="NexusSans-regular"/>
            </a:endParaRPr>
          </a:p>
          <a:p>
            <a:pPr marR="0" lvl="0" algn="just" rtl="0">
              <a:lnSpc>
                <a:spcPct val="100000"/>
              </a:lnSpc>
              <a:spcBef>
                <a:spcPts val="0"/>
              </a:spcBef>
              <a:spcAft>
                <a:spcPts val="0"/>
              </a:spcAft>
            </a:pPr>
            <a:r>
              <a:rPr lang="en-GB" sz="2400" kern="50" dirty="0">
                <a:latin typeface="NexusSans-regular"/>
              </a:rPr>
              <a:t>Parameters</a:t>
            </a:r>
          </a:p>
          <a:p>
            <a:pPr marL="342900" marR="0" lvl="0" indent="-342900" algn="just" rtl="0">
              <a:lnSpc>
                <a:spcPct val="100000"/>
              </a:lnSpc>
              <a:spcBef>
                <a:spcPts val="0"/>
              </a:spcBef>
              <a:spcAft>
                <a:spcPts val="0"/>
              </a:spcAft>
              <a:buFont typeface="Arial" panose="020B0604020202020204" pitchFamily="34" charset="0"/>
              <a:buChar char="•"/>
            </a:pPr>
            <a:endParaRPr lang="en-GB" sz="2400" kern="50" dirty="0">
              <a:latin typeface="NexusSans-regular"/>
            </a:endParaRPr>
          </a:p>
          <a:p>
            <a:pPr marR="0" lvl="0" algn="just" rtl="0">
              <a:lnSpc>
                <a:spcPct val="100000"/>
              </a:lnSpc>
              <a:spcBef>
                <a:spcPts val="0"/>
              </a:spcBef>
              <a:spcAft>
                <a:spcPts val="0"/>
              </a:spcAft>
            </a:pPr>
            <a:endParaRPr sz="2400" i="0" u="none" strike="noStrike" cap="none" dirty="0">
              <a:solidFill>
                <a:srgbClr val="000000"/>
              </a:solidFill>
              <a:latin typeface="NexusSans-regular"/>
              <a:sym typeface="Arial"/>
            </a:endParaRPr>
          </a:p>
        </p:txBody>
      </p:sp>
      <p:sp>
        <p:nvSpPr>
          <p:cNvPr id="130" name="Google Shape;130;p12"/>
          <p:cNvSpPr txBox="1">
            <a:spLocks noGrp="1"/>
          </p:cNvSpPr>
          <p:nvPr>
            <p:ph type="sldNum" idx="12"/>
          </p:nvPr>
        </p:nvSpPr>
        <p:spPr>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33"/>
              <a:buNone/>
            </a:pPr>
            <a:fld id="{00000000-1234-1234-1234-123412341234}" type="slidenum">
              <a:rPr lang="en-US"/>
              <a:t>10</a:t>
            </a:fld>
            <a:endParaRPr/>
          </a:p>
        </p:txBody>
      </p:sp>
      <p:sp>
        <p:nvSpPr>
          <p:cNvPr id="6" name="Title 3">
            <a:extLst>
              <a:ext uri="{FF2B5EF4-FFF2-40B4-BE49-F238E27FC236}">
                <a16:creationId xmlns:a16="http://schemas.microsoft.com/office/drawing/2014/main" id="{F9C3CF1B-DA16-8B49-6D0E-84BC02F9A700}"/>
              </a:ext>
            </a:extLst>
          </p:cNvPr>
          <p:cNvSpPr>
            <a:spLocks noGrp="1"/>
          </p:cNvSpPr>
          <p:nvPr>
            <p:ph type="title"/>
          </p:nvPr>
        </p:nvSpPr>
        <p:spPr>
          <a:xfrm>
            <a:off x="1841666" y="576617"/>
            <a:ext cx="7072021" cy="580800"/>
          </a:xfrm>
        </p:spPr>
        <p:txBody>
          <a:bodyPr/>
          <a:lstStyle/>
          <a:p>
            <a:r>
              <a:rPr lang="es-ES_tradnl" sz="3200" b="0" dirty="0">
                <a:solidFill>
                  <a:schemeClr val="accent6">
                    <a:lumMod val="50000"/>
                  </a:schemeClr>
                </a:solidFill>
                <a:latin typeface="Abadi" panose="020B0604020104020204" pitchFamily="34" charset="0"/>
              </a:rPr>
              <a:t>Euler-Euler (EE) Model</a:t>
            </a:r>
            <a:endParaRPr lang="en-GB" sz="2800" b="0" dirty="0">
              <a:solidFill>
                <a:schemeClr val="accent6">
                  <a:lumMod val="50000"/>
                </a:schemeClr>
              </a:solidFill>
              <a:latin typeface="Abadi" panose="020B0604020104020204" pitchFamily="34" charset="0"/>
            </a:endParaRPr>
          </a:p>
        </p:txBody>
      </p:sp>
      <p:pic>
        <p:nvPicPr>
          <p:cNvPr id="23" name="Google Shape;309;p22" descr="Ábaco contorno">
            <a:extLst>
              <a:ext uri="{FF2B5EF4-FFF2-40B4-BE49-F238E27FC236}">
                <a16:creationId xmlns:a16="http://schemas.microsoft.com/office/drawing/2014/main" id="{801666EE-9FDD-4592-B80D-6696DA2F2175}"/>
              </a:ext>
            </a:extLst>
          </p:cNvPr>
          <p:cNvPicPr preferRelativeResize="0"/>
          <p:nvPr/>
        </p:nvPicPr>
        <p:blipFill rotWithShape="1">
          <a:blip r:embed="rId3">
            <a:alphaModFix/>
          </a:blip>
          <a:srcRect/>
          <a:stretch/>
        </p:blipFill>
        <p:spPr>
          <a:xfrm>
            <a:off x="1132241" y="648155"/>
            <a:ext cx="437724" cy="437724"/>
          </a:xfrm>
          <a:prstGeom prst="rect">
            <a:avLst/>
          </a:prstGeom>
          <a:noFill/>
          <a:ln>
            <a:noFill/>
          </a:ln>
        </p:spPr>
      </p:pic>
      <p:sp>
        <p:nvSpPr>
          <p:cNvPr id="2" name="Rectangle 1">
            <a:extLst>
              <a:ext uri="{FF2B5EF4-FFF2-40B4-BE49-F238E27FC236}">
                <a16:creationId xmlns:a16="http://schemas.microsoft.com/office/drawing/2014/main" id="{74EB9CB9-2C58-0012-4C2D-107027CACEA6}"/>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27">
            <a:extLst>
              <a:ext uri="{FF2B5EF4-FFF2-40B4-BE49-F238E27FC236}">
                <a16:creationId xmlns:a16="http://schemas.microsoft.com/office/drawing/2014/main" id="{C3AA5A70-CC2E-83B4-16CB-598E6059D55D}"/>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316ADE7A-0019-F8A4-865C-66D48FEC27BC}"/>
                  </a:ext>
                </a:extLst>
              </p:cNvPr>
              <p:cNvGraphicFramePr>
                <a:graphicFrameLocks noGrp="1"/>
              </p:cNvGraphicFramePr>
              <p:nvPr>
                <p:extLst>
                  <p:ext uri="{D42A27DB-BD31-4B8C-83A1-F6EECF244321}">
                    <p14:modId xmlns:p14="http://schemas.microsoft.com/office/powerpoint/2010/main" val="1404309177"/>
                  </p:ext>
                </p:extLst>
              </p:nvPr>
            </p:nvGraphicFramePr>
            <p:xfrm>
              <a:off x="3110399" y="3464560"/>
              <a:ext cx="6246961" cy="2319846"/>
            </p:xfrm>
            <a:graphic>
              <a:graphicData uri="http://schemas.openxmlformats.org/drawingml/2006/table">
                <a:tbl>
                  <a:tblPr firstRow="1" bandRow="1">
                    <a:tableStyleId>{7E9639D4-E3E2-4D34-9284-5A2195B3D0D7}</a:tableStyleId>
                  </a:tblPr>
                  <a:tblGrid>
                    <a:gridCol w="1390481">
                      <a:extLst>
                        <a:ext uri="{9D8B030D-6E8A-4147-A177-3AD203B41FA5}">
                          <a16:colId xmlns:a16="http://schemas.microsoft.com/office/drawing/2014/main" val="1104585210"/>
                        </a:ext>
                      </a:extLst>
                    </a:gridCol>
                    <a:gridCol w="2143760">
                      <a:extLst>
                        <a:ext uri="{9D8B030D-6E8A-4147-A177-3AD203B41FA5}">
                          <a16:colId xmlns:a16="http://schemas.microsoft.com/office/drawing/2014/main" val="3977186376"/>
                        </a:ext>
                      </a:extLst>
                    </a:gridCol>
                    <a:gridCol w="2712720">
                      <a:extLst>
                        <a:ext uri="{9D8B030D-6E8A-4147-A177-3AD203B41FA5}">
                          <a16:colId xmlns:a16="http://schemas.microsoft.com/office/drawing/2014/main" val="4069314511"/>
                        </a:ext>
                      </a:extLst>
                    </a:gridCol>
                  </a:tblGrid>
                  <a:tr h="335280">
                    <a:tc>
                      <a:txBody>
                        <a:bodyPr/>
                        <a:lstStyle/>
                        <a:p>
                          <a:pPr algn="ctr"/>
                          <a:r>
                            <a:rPr lang="en-US" sz="2000" dirty="0"/>
                            <a:t>Material</a:t>
                          </a:r>
                          <a:endParaRPr lang="en-GB" sz="2000" dirty="0">
                            <a:latin typeface="Trebuchet MS" panose="020B0603020202020204" pitchFamily="34" charset="0"/>
                          </a:endParaRPr>
                        </a:p>
                      </a:txBody>
                      <a:tcPr/>
                    </a:tc>
                    <a:tc>
                      <a:txBody>
                        <a:bodyPr/>
                        <a:lstStyle/>
                        <a:p>
                          <a:pPr algn="ctr"/>
                          <a:r>
                            <a:rPr lang="en-US" sz="2000" dirty="0"/>
                            <a:t>Property</a:t>
                          </a:r>
                          <a:endParaRPr lang="en-GB" sz="2000" dirty="0">
                            <a:latin typeface="Trebuchet MS" panose="020B0603020202020204" pitchFamily="34" charset="0"/>
                          </a:endParaRPr>
                        </a:p>
                      </a:txBody>
                      <a:tcPr/>
                    </a:tc>
                    <a:tc>
                      <a:txBody>
                        <a:bodyPr/>
                        <a:lstStyle/>
                        <a:p>
                          <a:pPr algn="ctr"/>
                          <a:r>
                            <a:rPr lang="en-US" sz="2000" dirty="0"/>
                            <a:t>Value</a:t>
                          </a:r>
                          <a:endParaRPr lang="en-GB" sz="2000" dirty="0">
                            <a:latin typeface="Trebuchet MS" panose="020B0603020202020204" pitchFamily="34" charset="0"/>
                          </a:endParaRPr>
                        </a:p>
                      </a:txBody>
                      <a:tcPr/>
                    </a:tc>
                    <a:extLst>
                      <a:ext uri="{0D108BD9-81ED-4DB2-BD59-A6C34878D82A}">
                        <a16:rowId xmlns:a16="http://schemas.microsoft.com/office/drawing/2014/main" val="1704904903"/>
                      </a:ext>
                    </a:extLst>
                  </a:tr>
                  <a:tr h="370840">
                    <a:tc>
                      <a:txBody>
                        <a:bodyPr/>
                        <a:lstStyle/>
                        <a:p>
                          <a:pPr algn="ctr"/>
                          <a:r>
                            <a:rPr lang="en-US" sz="1800" dirty="0"/>
                            <a:t>H₂O</a:t>
                          </a:r>
                          <a:endParaRPr lang="en-GB" sz="1800" dirty="0">
                            <a:latin typeface="Trebuchet MS" panose="020B0603020202020204" pitchFamily="34" charset="0"/>
                          </a:endParaRPr>
                        </a:p>
                      </a:txBody>
                      <a:tcPr anchor="ctr"/>
                    </a:tc>
                    <a:tc>
                      <a:txBody>
                        <a:bodyPr/>
                        <a:lstStyle/>
                        <a:p>
                          <a:pPr algn="ctr"/>
                          <a:r>
                            <a:rPr lang="en-US" sz="1800" dirty="0"/>
                            <a:t>Density</a:t>
                          </a:r>
                        </a:p>
                        <a:p>
                          <a:pPr algn="ctr"/>
                          <a:r>
                            <a:rPr lang="en-US" sz="1800" dirty="0" err="1"/>
                            <a:t>Dinamic</a:t>
                          </a:r>
                          <a:r>
                            <a:rPr lang="en-US" sz="1800" dirty="0"/>
                            <a:t> Viscosity</a:t>
                          </a:r>
                          <a:endParaRPr lang="en-GB" sz="1800" dirty="0">
                            <a:latin typeface="Trebuchet MS" panose="020B0603020202020204" pitchFamily="34" charset="0"/>
                          </a:endParaRPr>
                        </a:p>
                      </a:txBody>
                      <a:tcPr anchor="ctr"/>
                    </a:tc>
                    <a:tc>
                      <a:txBody>
                        <a:bodyPr/>
                        <a:lstStyle/>
                        <a:p>
                          <a:pPr algn="ctr"/>
                          <a14:m>
                            <m:oMath xmlns:m="http://schemas.openxmlformats.org/officeDocument/2006/math">
                              <m:r>
                                <a:rPr lang="en-US" sz="1800" b="0" smtClean="0">
                                  <a:latin typeface="Cambria Math" panose="02040503050406030204" pitchFamily="18" charset="0"/>
                                </a:rPr>
                                <m:t>997 [</m:t>
                              </m:r>
                              <m:r>
                                <m:rPr>
                                  <m:sty m:val="p"/>
                                </m:rPr>
                                <a:rPr lang="en-US" sz="1800" b="0" smtClean="0">
                                  <a:latin typeface="Cambria Math" panose="02040503050406030204" pitchFamily="18" charset="0"/>
                                </a:rPr>
                                <m:t>kg</m:t>
                              </m:r>
                              <m:r>
                                <a:rPr lang="en-US" sz="1800" b="0" smtClean="0">
                                  <a:latin typeface="Cambria Math" panose="02040503050406030204" pitchFamily="18" charset="0"/>
                                </a:rPr>
                                <m:t>/</m:t>
                              </m:r>
                              <m:sSup>
                                <m:sSupPr>
                                  <m:ctrlPr>
                                    <a:rPr lang="en-US" sz="1800" b="0" i="1" smtClean="0">
                                      <a:latin typeface="Cambria Math" panose="02040503050406030204" pitchFamily="18" charset="0"/>
                                    </a:rPr>
                                  </m:ctrlPr>
                                </m:sSupPr>
                                <m:e>
                                  <m:r>
                                    <m:rPr>
                                      <m:sty m:val="p"/>
                                    </m:rPr>
                                    <a:rPr lang="en-US" sz="1800" b="0" smtClean="0">
                                      <a:latin typeface="Cambria Math" panose="02040503050406030204" pitchFamily="18" charset="0"/>
                                    </a:rPr>
                                    <m:t>m</m:t>
                                  </m:r>
                                </m:e>
                                <m:sup>
                                  <m:r>
                                    <a:rPr lang="en-US" sz="1800" b="0" smtClean="0">
                                      <a:latin typeface="Cambria Math" panose="02040503050406030204" pitchFamily="18" charset="0"/>
                                    </a:rPr>
                                    <m:t>3</m:t>
                                  </m:r>
                                </m:sup>
                              </m:sSup>
                            </m:oMath>
                          </a14:m>
                          <a:r>
                            <a:rPr lang="en-US" sz="1800" dirty="0"/>
                            <a:t>]</a:t>
                          </a:r>
                        </a:p>
                        <a:p>
                          <a:pPr marL="0" indent="0" algn="ctr"/>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8.9</m:t>
                                </m:r>
                                <m:r>
                                  <a:rPr lang="en-US" sz="1800"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smtClean="0">
                                        <a:latin typeface="Cambria Math" panose="02040503050406030204" pitchFamily="18" charset="0"/>
                                      </a:rPr>
                                      <m:t>10</m:t>
                                    </m:r>
                                  </m:e>
                                  <m:sup>
                                    <m:r>
                                      <a:rPr lang="en-US" sz="1800" b="0" smtClean="0">
                                        <a:latin typeface="Cambria Math" panose="02040503050406030204" pitchFamily="18" charset="0"/>
                                      </a:rPr>
                                      <m:t>−4</m:t>
                                    </m:r>
                                  </m:sup>
                                </m:sSup>
                                <m:r>
                                  <a:rPr lang="en-US" sz="1800" b="0" smtClean="0">
                                    <a:latin typeface="Cambria Math" panose="02040503050406030204" pitchFamily="18" charset="0"/>
                                  </a:rPr>
                                  <m:t>[</m:t>
                                </m:r>
                                <m:r>
                                  <m:rPr>
                                    <m:sty m:val="p"/>
                                  </m:rPr>
                                  <a:rPr lang="en-US" sz="1800" b="0" smtClean="0">
                                    <a:latin typeface="Cambria Math" panose="02040503050406030204" pitchFamily="18" charset="0"/>
                                  </a:rPr>
                                  <m:t>Pa</m:t>
                                </m:r>
                                <m:r>
                                  <a:rPr lang="en-US" sz="1800" b="0" smtClean="0">
                                    <a:latin typeface="Cambria Math" panose="02040503050406030204" pitchFamily="18" charset="0"/>
                                  </a:rPr>
                                  <m:t>∗</m:t>
                                </m:r>
                                <m:r>
                                  <m:rPr>
                                    <m:sty m:val="p"/>
                                  </m:rPr>
                                  <a:rPr lang="en-US" sz="1800" b="0" smtClean="0">
                                    <a:latin typeface="Cambria Math" panose="02040503050406030204" pitchFamily="18" charset="0"/>
                                  </a:rPr>
                                  <m:t>s</m:t>
                                </m:r>
                                <m:r>
                                  <a:rPr lang="en-US" sz="1800" b="0" smtClean="0">
                                    <a:latin typeface="Cambria Math" panose="02040503050406030204" pitchFamily="18" charset="0"/>
                                  </a:rPr>
                                  <m:t>]</m:t>
                                </m:r>
                              </m:oMath>
                            </m:oMathPara>
                          </a14:m>
                          <a:endParaRPr lang="en-GB" sz="1800" dirty="0">
                            <a:latin typeface="Trebuchet MS" panose="020B0603020202020204" pitchFamily="34" charset="0"/>
                          </a:endParaRPr>
                        </a:p>
                      </a:txBody>
                      <a:tcPr anchor="ctr"/>
                    </a:tc>
                    <a:extLst>
                      <a:ext uri="{0D108BD9-81ED-4DB2-BD59-A6C34878D82A}">
                        <a16:rowId xmlns:a16="http://schemas.microsoft.com/office/drawing/2014/main" val="2526046030"/>
                      </a:ext>
                    </a:extLst>
                  </a:tr>
                  <a:tr h="370840">
                    <a:tc>
                      <a:txBody>
                        <a:bodyPr/>
                        <a:lstStyle/>
                        <a:p>
                          <a:pPr algn="ctr"/>
                          <a:r>
                            <a:rPr lang="en-US" sz="1800" dirty="0"/>
                            <a:t>CS-MNP´s</a:t>
                          </a:r>
                          <a:endParaRPr lang="en-GB" sz="1800" dirty="0">
                            <a:latin typeface="Trebuchet MS" panose="020B0603020202020204" pitchFamily="34" charset="0"/>
                          </a:endParaRPr>
                        </a:p>
                      </a:txBody>
                      <a:tcPr anchor="ctr"/>
                    </a:tc>
                    <a:tc>
                      <a:txBody>
                        <a:bodyPr/>
                        <a:lstStyle/>
                        <a:p>
                          <a:pPr algn="ctr"/>
                          <a:r>
                            <a:rPr lang="en-US" sz="1800" dirty="0"/>
                            <a:t>Density </a:t>
                          </a:r>
                        </a:p>
                        <a:p>
                          <a:pPr algn="ctr"/>
                          <a:r>
                            <a:rPr lang="en-US" sz="1800" dirty="0"/>
                            <a:t>Diffusivity</a:t>
                          </a:r>
                          <a:endParaRPr lang="en-GB" sz="1800" dirty="0">
                            <a:latin typeface="Trebuchet MS" panose="020B0603020202020204" pitchFamily="34" charset="0"/>
                          </a:endParaRPr>
                        </a:p>
                      </a:txBody>
                      <a:tcPr anchor="ctr"/>
                    </a:tc>
                    <a:tc>
                      <a:txBody>
                        <a:bodyPr/>
                        <a:lstStyle/>
                        <a:p>
                          <a:pPr algn="ctr"/>
                          <a:r>
                            <a:rPr lang="en-US" sz="1800" dirty="0"/>
                            <a:t> </a:t>
                          </a:r>
                          <a14:m>
                            <m:oMath xmlns:m="http://schemas.openxmlformats.org/officeDocument/2006/math">
                              <m:r>
                                <a:rPr lang="en-US" sz="1800" b="0" smtClean="0">
                                  <a:latin typeface="Cambria Math" panose="02040503050406030204" pitchFamily="18" charset="0"/>
                                </a:rPr>
                                <m:t>1100[</m:t>
                              </m:r>
                              <m:r>
                                <m:rPr>
                                  <m:sty m:val="p"/>
                                </m:rPr>
                                <a:rPr lang="en-US" sz="1800" b="0" smtClean="0">
                                  <a:latin typeface="Cambria Math" panose="02040503050406030204" pitchFamily="18" charset="0"/>
                                </a:rPr>
                                <m:t>kg</m:t>
                              </m:r>
                              <m:r>
                                <a:rPr lang="en-US" sz="1800" b="0" smtClean="0">
                                  <a:latin typeface="Cambria Math" panose="02040503050406030204" pitchFamily="18" charset="0"/>
                                </a:rPr>
                                <m:t>/</m:t>
                              </m:r>
                              <m:sSup>
                                <m:sSupPr>
                                  <m:ctrlPr>
                                    <a:rPr lang="en-US" sz="1800" b="0" i="1" smtClean="0">
                                      <a:latin typeface="Cambria Math" panose="02040503050406030204" pitchFamily="18" charset="0"/>
                                    </a:rPr>
                                  </m:ctrlPr>
                                </m:sSupPr>
                                <m:e>
                                  <m:r>
                                    <m:rPr>
                                      <m:sty m:val="p"/>
                                    </m:rPr>
                                    <a:rPr lang="en-US" sz="1800" b="0" smtClean="0">
                                      <a:latin typeface="Cambria Math" panose="02040503050406030204" pitchFamily="18" charset="0"/>
                                    </a:rPr>
                                    <m:t>m</m:t>
                                  </m:r>
                                </m:e>
                                <m:sup>
                                  <m:r>
                                    <a:rPr lang="en-US" sz="1800" b="0" smtClean="0">
                                      <a:latin typeface="Cambria Math" panose="02040503050406030204" pitchFamily="18" charset="0"/>
                                    </a:rPr>
                                    <m:t>3</m:t>
                                  </m:r>
                                </m:sup>
                              </m:sSup>
                            </m:oMath>
                          </a14:m>
                          <a:r>
                            <a:rPr lang="en-US" sz="1800" dirty="0"/>
                            <a:t>]</a:t>
                          </a:r>
                        </a:p>
                        <a:p>
                          <a:pPr algn="ctr"/>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1.0×</m:t>
                                </m:r>
                                <m:sSup>
                                  <m:sSupPr>
                                    <m:ctrlPr>
                                      <a:rPr lang="en-US" sz="1800" b="0" i="1" smtClean="0">
                                        <a:latin typeface="Cambria Math" panose="02040503050406030204" pitchFamily="18" charset="0"/>
                                      </a:rPr>
                                    </m:ctrlPr>
                                  </m:sSupPr>
                                  <m:e>
                                    <m:r>
                                      <a:rPr lang="en-US" sz="1800" b="0" smtClean="0">
                                        <a:latin typeface="Cambria Math" panose="02040503050406030204" pitchFamily="18" charset="0"/>
                                      </a:rPr>
                                      <m:t>10</m:t>
                                    </m:r>
                                  </m:e>
                                  <m:sup>
                                    <m:r>
                                      <a:rPr lang="en-US" sz="1800" b="0" smtClean="0">
                                        <a:latin typeface="Cambria Math" panose="02040503050406030204" pitchFamily="18" charset="0"/>
                                      </a:rPr>
                                      <m:t>−9</m:t>
                                    </m:r>
                                  </m:sup>
                                </m:sSup>
                                <m:r>
                                  <a:rPr lang="en-US" sz="1800" b="0" smtClean="0">
                                    <a:latin typeface="Cambria Math" panose="02040503050406030204" pitchFamily="18" charset="0"/>
                                  </a:rPr>
                                  <m:t>[</m:t>
                                </m:r>
                                <m:sSup>
                                  <m:sSupPr>
                                    <m:ctrlPr>
                                      <a:rPr lang="en-US" sz="1800" b="0" i="1" smtClean="0">
                                        <a:latin typeface="Cambria Math" panose="02040503050406030204" pitchFamily="18" charset="0"/>
                                      </a:rPr>
                                    </m:ctrlPr>
                                  </m:sSupPr>
                                  <m:e>
                                    <m:r>
                                      <m:rPr>
                                        <m:sty m:val="p"/>
                                      </m:rPr>
                                      <a:rPr lang="en-US" sz="1800" b="0" smtClean="0">
                                        <a:latin typeface="Cambria Math" panose="02040503050406030204" pitchFamily="18" charset="0"/>
                                      </a:rPr>
                                      <m:t>m</m:t>
                                    </m:r>
                                  </m:e>
                                  <m:sup>
                                    <m:r>
                                      <a:rPr lang="en-US" sz="1800" b="0" smtClean="0">
                                        <a:latin typeface="Cambria Math" panose="02040503050406030204" pitchFamily="18" charset="0"/>
                                      </a:rPr>
                                      <m:t>2</m:t>
                                    </m:r>
                                  </m:sup>
                                </m:sSup>
                                <m:r>
                                  <a:rPr lang="en-US" sz="1800" b="0" smtClean="0">
                                    <a:latin typeface="Cambria Math" panose="02040503050406030204" pitchFamily="18" charset="0"/>
                                  </a:rPr>
                                  <m:t>/</m:t>
                                </m:r>
                                <m:r>
                                  <m:rPr>
                                    <m:sty m:val="p"/>
                                  </m:rPr>
                                  <a:rPr lang="en-US" sz="1800" b="0" smtClean="0">
                                    <a:latin typeface="Cambria Math" panose="02040503050406030204" pitchFamily="18" charset="0"/>
                                  </a:rPr>
                                  <m:t>s</m:t>
                                </m:r>
                                <m:r>
                                  <a:rPr lang="en-US" sz="1800" b="0" smtClean="0">
                                    <a:latin typeface="Cambria Math" panose="02040503050406030204" pitchFamily="18" charset="0"/>
                                  </a:rPr>
                                  <m:t>]</m:t>
                                </m:r>
                              </m:oMath>
                            </m:oMathPara>
                          </a14:m>
                          <a:endParaRPr lang="en-GB" sz="1800" dirty="0">
                            <a:latin typeface="Trebuchet MS" panose="020B0603020202020204" pitchFamily="34" charset="0"/>
                          </a:endParaRPr>
                        </a:p>
                      </a:txBody>
                      <a:tcPr anchor="ctr"/>
                    </a:tc>
                    <a:extLst>
                      <a:ext uri="{0D108BD9-81ED-4DB2-BD59-A6C34878D82A}">
                        <a16:rowId xmlns:a16="http://schemas.microsoft.com/office/drawing/2014/main" val="1158835165"/>
                      </a:ext>
                    </a:extLst>
                  </a:tr>
                  <a:tr h="370840">
                    <a:tc>
                      <a:txBody>
                        <a:bodyPr/>
                        <a:lstStyle/>
                        <a:p>
                          <a:pPr algn="ctr"/>
                          <a:r>
                            <a:rPr lang="en-US" sz="1800" dirty="0"/>
                            <a:t>Liposomes</a:t>
                          </a:r>
                          <a:endParaRPr lang="en-GB" sz="1800" dirty="0">
                            <a:latin typeface="Trebuchet MS" panose="020B0603020202020204" pitchFamily="34" charset="0"/>
                          </a:endParaRPr>
                        </a:p>
                      </a:txBody>
                      <a:tcPr anchor="ctr"/>
                    </a:tc>
                    <a:tc>
                      <a:txBody>
                        <a:bodyPr/>
                        <a:lstStyle/>
                        <a:p>
                          <a:pPr algn="ctr"/>
                          <a:r>
                            <a:rPr lang="en-US" sz="1800" dirty="0"/>
                            <a:t>Density </a:t>
                          </a:r>
                        </a:p>
                        <a:p>
                          <a:pPr algn="ctr"/>
                          <a:r>
                            <a:rPr lang="en-US" sz="1800" dirty="0"/>
                            <a:t>Diffusivity</a:t>
                          </a:r>
                          <a:endParaRPr lang="en-GB" sz="1800" dirty="0">
                            <a:latin typeface="Trebuchet MS" panose="020B0603020202020204" pitchFamily="34" charset="0"/>
                          </a:endParaRPr>
                        </a:p>
                      </a:txBody>
                      <a:tcPr anchor="ctr"/>
                    </a:tc>
                    <a:tc>
                      <a:txBody>
                        <a:bodyPr/>
                        <a:lstStyle/>
                        <a:p>
                          <a:pPr algn="ctr"/>
                          <a14:m>
                            <m:oMath xmlns:m="http://schemas.openxmlformats.org/officeDocument/2006/math">
                              <m:r>
                                <a:rPr lang="en-US" sz="1800" b="0" smtClean="0">
                                  <a:latin typeface="Cambria Math" panose="02040503050406030204" pitchFamily="18" charset="0"/>
                                </a:rPr>
                                <m:t>1000[</m:t>
                              </m:r>
                              <m:r>
                                <m:rPr>
                                  <m:sty m:val="p"/>
                                </m:rPr>
                                <a:rPr lang="en-US" sz="1800" b="0" smtClean="0">
                                  <a:latin typeface="Cambria Math" panose="02040503050406030204" pitchFamily="18" charset="0"/>
                                </a:rPr>
                                <m:t>kg</m:t>
                              </m:r>
                              <m:r>
                                <a:rPr lang="en-US" sz="1800" b="0" smtClean="0">
                                  <a:latin typeface="Cambria Math" panose="02040503050406030204" pitchFamily="18" charset="0"/>
                                </a:rPr>
                                <m:t>/</m:t>
                              </m:r>
                              <m:sSup>
                                <m:sSupPr>
                                  <m:ctrlPr>
                                    <a:rPr lang="en-US" sz="1800" b="0" i="1" smtClean="0">
                                      <a:latin typeface="Cambria Math" panose="02040503050406030204" pitchFamily="18" charset="0"/>
                                    </a:rPr>
                                  </m:ctrlPr>
                                </m:sSupPr>
                                <m:e>
                                  <m:r>
                                    <m:rPr>
                                      <m:sty m:val="p"/>
                                    </m:rPr>
                                    <a:rPr lang="en-US" sz="1800" b="0" smtClean="0">
                                      <a:latin typeface="Cambria Math" panose="02040503050406030204" pitchFamily="18" charset="0"/>
                                    </a:rPr>
                                    <m:t>m</m:t>
                                  </m:r>
                                </m:e>
                                <m:sup>
                                  <m:r>
                                    <a:rPr lang="en-US" sz="1800" b="0" smtClean="0">
                                      <a:latin typeface="Cambria Math" panose="02040503050406030204" pitchFamily="18" charset="0"/>
                                    </a:rPr>
                                    <m:t>3</m:t>
                                  </m:r>
                                </m:sup>
                              </m:sSup>
                            </m:oMath>
                          </a14:m>
                          <a:r>
                            <a:rPr lang="en-US" sz="1800" dirty="0"/>
                            <a:t>]</a:t>
                          </a:r>
                        </a:p>
                        <a:p>
                          <a:pPr algn="ctr"/>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1.51×</m:t>
                                </m:r>
                                <m:sSup>
                                  <m:sSupPr>
                                    <m:ctrlPr>
                                      <a:rPr lang="en-US" sz="1800" b="0" i="1" smtClean="0">
                                        <a:latin typeface="Cambria Math" panose="02040503050406030204" pitchFamily="18" charset="0"/>
                                      </a:rPr>
                                    </m:ctrlPr>
                                  </m:sSupPr>
                                  <m:e>
                                    <m:r>
                                      <a:rPr lang="en-US" sz="1800" b="0" smtClean="0">
                                        <a:latin typeface="Cambria Math" panose="02040503050406030204" pitchFamily="18" charset="0"/>
                                      </a:rPr>
                                      <m:t>10</m:t>
                                    </m:r>
                                  </m:e>
                                  <m:sup>
                                    <m:r>
                                      <a:rPr lang="en-US" sz="1800" b="0" smtClean="0">
                                        <a:latin typeface="Cambria Math" panose="02040503050406030204" pitchFamily="18" charset="0"/>
                                      </a:rPr>
                                      <m:t>−5</m:t>
                                    </m:r>
                                  </m:sup>
                                </m:sSup>
                                <m:r>
                                  <a:rPr lang="en-US" sz="1800" b="0" smtClean="0">
                                    <a:latin typeface="Cambria Math" panose="02040503050406030204" pitchFamily="18" charset="0"/>
                                  </a:rPr>
                                  <m:t>[</m:t>
                                </m:r>
                                <m:sSup>
                                  <m:sSupPr>
                                    <m:ctrlPr>
                                      <a:rPr lang="en-US" sz="1800" b="0" i="1" smtClean="0">
                                        <a:latin typeface="Cambria Math" panose="02040503050406030204" pitchFamily="18" charset="0"/>
                                      </a:rPr>
                                    </m:ctrlPr>
                                  </m:sSupPr>
                                  <m:e>
                                    <m:r>
                                      <m:rPr>
                                        <m:sty m:val="p"/>
                                      </m:rPr>
                                      <a:rPr lang="en-US" sz="1800" b="0" smtClean="0">
                                        <a:latin typeface="Cambria Math" panose="02040503050406030204" pitchFamily="18" charset="0"/>
                                      </a:rPr>
                                      <m:t>m</m:t>
                                    </m:r>
                                  </m:e>
                                  <m:sup>
                                    <m:r>
                                      <a:rPr lang="en-US" sz="1800" b="0" smtClean="0">
                                        <a:latin typeface="Cambria Math" panose="02040503050406030204" pitchFamily="18" charset="0"/>
                                      </a:rPr>
                                      <m:t>2</m:t>
                                    </m:r>
                                  </m:sup>
                                </m:sSup>
                                <m:r>
                                  <a:rPr lang="en-US" sz="1800" b="0" smtClean="0">
                                    <a:latin typeface="Cambria Math" panose="02040503050406030204" pitchFamily="18" charset="0"/>
                                  </a:rPr>
                                  <m:t>/</m:t>
                                </m:r>
                                <m:r>
                                  <m:rPr>
                                    <m:sty m:val="p"/>
                                  </m:rPr>
                                  <a:rPr lang="en-US" sz="1800" b="0" smtClean="0">
                                    <a:latin typeface="Cambria Math" panose="02040503050406030204" pitchFamily="18" charset="0"/>
                                  </a:rPr>
                                  <m:t>s</m:t>
                                </m:r>
                                <m:r>
                                  <a:rPr lang="en-US" sz="1800" b="0" smtClean="0">
                                    <a:latin typeface="Cambria Math" panose="02040503050406030204" pitchFamily="18" charset="0"/>
                                  </a:rPr>
                                  <m:t>]</m:t>
                                </m:r>
                              </m:oMath>
                            </m:oMathPara>
                          </a14:m>
                          <a:endParaRPr lang="en-GB" sz="1800" dirty="0">
                            <a:latin typeface="Trebuchet MS" panose="020B0603020202020204" pitchFamily="34" charset="0"/>
                          </a:endParaRPr>
                        </a:p>
                      </a:txBody>
                      <a:tcPr anchor="ctr"/>
                    </a:tc>
                    <a:extLst>
                      <a:ext uri="{0D108BD9-81ED-4DB2-BD59-A6C34878D82A}">
                        <a16:rowId xmlns:a16="http://schemas.microsoft.com/office/drawing/2014/main" val="3864604606"/>
                      </a:ext>
                    </a:extLst>
                  </a:tr>
                </a:tbl>
              </a:graphicData>
            </a:graphic>
          </p:graphicFrame>
        </mc:Choice>
        <mc:Fallback xmlns="">
          <p:graphicFrame>
            <p:nvGraphicFramePr>
              <p:cNvPr id="7" name="Table 7">
                <a:extLst>
                  <a:ext uri="{FF2B5EF4-FFF2-40B4-BE49-F238E27FC236}">
                    <a16:creationId xmlns:a16="http://schemas.microsoft.com/office/drawing/2014/main" id="{316ADE7A-0019-F8A4-865C-66D48FEC27BC}"/>
                  </a:ext>
                </a:extLst>
              </p:cNvPr>
              <p:cNvGraphicFramePr>
                <a:graphicFrameLocks noGrp="1"/>
              </p:cNvGraphicFramePr>
              <p:nvPr>
                <p:extLst>
                  <p:ext uri="{D42A27DB-BD31-4B8C-83A1-F6EECF244321}">
                    <p14:modId xmlns:p14="http://schemas.microsoft.com/office/powerpoint/2010/main" val="1404309177"/>
                  </p:ext>
                </p:extLst>
              </p:nvPr>
            </p:nvGraphicFramePr>
            <p:xfrm>
              <a:off x="3110399" y="3464560"/>
              <a:ext cx="6246961" cy="2358708"/>
            </p:xfrm>
            <a:graphic>
              <a:graphicData uri="http://schemas.openxmlformats.org/drawingml/2006/table">
                <a:tbl>
                  <a:tblPr firstRow="1" bandRow="1">
                    <a:tableStyleId>{7E9639D4-E3E2-4D34-9284-5A2195B3D0D7}</a:tableStyleId>
                  </a:tblPr>
                  <a:tblGrid>
                    <a:gridCol w="1390481">
                      <a:extLst>
                        <a:ext uri="{9D8B030D-6E8A-4147-A177-3AD203B41FA5}">
                          <a16:colId xmlns:a16="http://schemas.microsoft.com/office/drawing/2014/main" val="1104585210"/>
                        </a:ext>
                      </a:extLst>
                    </a:gridCol>
                    <a:gridCol w="2143760">
                      <a:extLst>
                        <a:ext uri="{9D8B030D-6E8A-4147-A177-3AD203B41FA5}">
                          <a16:colId xmlns:a16="http://schemas.microsoft.com/office/drawing/2014/main" val="3977186376"/>
                        </a:ext>
                      </a:extLst>
                    </a:gridCol>
                    <a:gridCol w="2712720">
                      <a:extLst>
                        <a:ext uri="{9D8B030D-6E8A-4147-A177-3AD203B41FA5}">
                          <a16:colId xmlns:a16="http://schemas.microsoft.com/office/drawing/2014/main" val="4069314511"/>
                        </a:ext>
                      </a:extLst>
                    </a:gridCol>
                  </a:tblGrid>
                  <a:tr h="396240">
                    <a:tc>
                      <a:txBody>
                        <a:bodyPr/>
                        <a:lstStyle/>
                        <a:p>
                          <a:pPr algn="ctr"/>
                          <a:r>
                            <a:rPr lang="en-US" sz="2000" dirty="0"/>
                            <a:t>Material</a:t>
                          </a:r>
                          <a:endParaRPr lang="en-GB" sz="2000" dirty="0">
                            <a:latin typeface="Trebuchet MS" panose="020B0603020202020204" pitchFamily="34" charset="0"/>
                          </a:endParaRPr>
                        </a:p>
                      </a:txBody>
                      <a:tcPr/>
                    </a:tc>
                    <a:tc>
                      <a:txBody>
                        <a:bodyPr/>
                        <a:lstStyle/>
                        <a:p>
                          <a:pPr algn="ctr"/>
                          <a:r>
                            <a:rPr lang="en-US" sz="2000" dirty="0"/>
                            <a:t>Property</a:t>
                          </a:r>
                          <a:endParaRPr lang="en-GB" sz="2000" dirty="0">
                            <a:latin typeface="Trebuchet MS" panose="020B0603020202020204" pitchFamily="34" charset="0"/>
                          </a:endParaRPr>
                        </a:p>
                      </a:txBody>
                      <a:tcPr/>
                    </a:tc>
                    <a:tc>
                      <a:txBody>
                        <a:bodyPr/>
                        <a:lstStyle/>
                        <a:p>
                          <a:pPr algn="ctr"/>
                          <a:r>
                            <a:rPr lang="en-US" sz="2000" dirty="0"/>
                            <a:t>Value</a:t>
                          </a:r>
                          <a:endParaRPr lang="en-GB" sz="2000" dirty="0">
                            <a:latin typeface="Trebuchet MS" panose="020B0603020202020204" pitchFamily="34" charset="0"/>
                          </a:endParaRPr>
                        </a:p>
                      </a:txBody>
                      <a:tcPr/>
                    </a:tc>
                    <a:extLst>
                      <a:ext uri="{0D108BD9-81ED-4DB2-BD59-A6C34878D82A}">
                        <a16:rowId xmlns:a16="http://schemas.microsoft.com/office/drawing/2014/main" val="1704904903"/>
                      </a:ext>
                    </a:extLst>
                  </a:tr>
                  <a:tr h="652336">
                    <a:tc>
                      <a:txBody>
                        <a:bodyPr/>
                        <a:lstStyle/>
                        <a:p>
                          <a:pPr algn="ctr"/>
                          <a:r>
                            <a:rPr lang="en-US" sz="1800" dirty="0"/>
                            <a:t>H₂O</a:t>
                          </a:r>
                          <a:endParaRPr lang="en-GB" sz="1800" dirty="0">
                            <a:latin typeface="Trebuchet MS" panose="020B0603020202020204" pitchFamily="34" charset="0"/>
                          </a:endParaRPr>
                        </a:p>
                      </a:txBody>
                      <a:tcPr anchor="ctr"/>
                    </a:tc>
                    <a:tc>
                      <a:txBody>
                        <a:bodyPr/>
                        <a:lstStyle/>
                        <a:p>
                          <a:pPr algn="ctr"/>
                          <a:r>
                            <a:rPr lang="en-US" sz="1800" dirty="0"/>
                            <a:t>Density</a:t>
                          </a:r>
                        </a:p>
                        <a:p>
                          <a:pPr algn="ctr"/>
                          <a:r>
                            <a:rPr lang="en-US" sz="1800" dirty="0" err="1"/>
                            <a:t>Dinamic</a:t>
                          </a:r>
                          <a:r>
                            <a:rPr lang="en-US" sz="1800" dirty="0"/>
                            <a:t> Viscosity</a:t>
                          </a:r>
                          <a:endParaRPr lang="en-GB" sz="1800" dirty="0">
                            <a:latin typeface="Trebuchet MS" panose="020B0603020202020204" pitchFamily="34" charset="0"/>
                          </a:endParaRPr>
                        </a:p>
                      </a:txBody>
                      <a:tcPr anchor="ctr"/>
                    </a:tc>
                    <a:tc>
                      <a:txBody>
                        <a:bodyPr/>
                        <a:lstStyle/>
                        <a:p>
                          <a:endParaRPr lang="en-US"/>
                        </a:p>
                      </a:txBody>
                      <a:tcPr anchor="ctr">
                        <a:blipFill>
                          <a:blip r:embed="rId4"/>
                          <a:stretch>
                            <a:fillRect l="-130562" t="-65421" r="-449" b="-214953"/>
                          </a:stretch>
                        </a:blipFill>
                      </a:tcPr>
                    </a:tc>
                    <a:extLst>
                      <a:ext uri="{0D108BD9-81ED-4DB2-BD59-A6C34878D82A}">
                        <a16:rowId xmlns:a16="http://schemas.microsoft.com/office/drawing/2014/main" val="2526046030"/>
                      </a:ext>
                    </a:extLst>
                  </a:tr>
                  <a:tr h="653034">
                    <a:tc>
                      <a:txBody>
                        <a:bodyPr/>
                        <a:lstStyle/>
                        <a:p>
                          <a:pPr algn="ctr"/>
                          <a:r>
                            <a:rPr lang="en-US" sz="1800" dirty="0"/>
                            <a:t>CS-MNP´s</a:t>
                          </a:r>
                          <a:endParaRPr lang="en-GB" sz="1800" dirty="0">
                            <a:latin typeface="Trebuchet MS" panose="020B0603020202020204" pitchFamily="34" charset="0"/>
                          </a:endParaRPr>
                        </a:p>
                      </a:txBody>
                      <a:tcPr anchor="ctr"/>
                    </a:tc>
                    <a:tc>
                      <a:txBody>
                        <a:bodyPr/>
                        <a:lstStyle/>
                        <a:p>
                          <a:pPr algn="ctr"/>
                          <a:r>
                            <a:rPr lang="en-US" sz="1800" dirty="0"/>
                            <a:t>Density </a:t>
                          </a:r>
                        </a:p>
                        <a:p>
                          <a:pPr algn="ctr"/>
                          <a:r>
                            <a:rPr lang="en-US" sz="1800" dirty="0"/>
                            <a:t>Diffusivity</a:t>
                          </a:r>
                          <a:endParaRPr lang="en-GB" sz="1800" dirty="0">
                            <a:latin typeface="Trebuchet MS" panose="020B0603020202020204" pitchFamily="34" charset="0"/>
                          </a:endParaRPr>
                        </a:p>
                      </a:txBody>
                      <a:tcPr anchor="ctr"/>
                    </a:tc>
                    <a:tc>
                      <a:txBody>
                        <a:bodyPr/>
                        <a:lstStyle/>
                        <a:p>
                          <a:endParaRPr lang="en-US"/>
                        </a:p>
                      </a:txBody>
                      <a:tcPr anchor="ctr">
                        <a:blipFill>
                          <a:blip r:embed="rId4"/>
                          <a:stretch>
                            <a:fillRect l="-130562" t="-163889" r="-449" b="-112963"/>
                          </a:stretch>
                        </a:blipFill>
                      </a:tcPr>
                    </a:tc>
                    <a:extLst>
                      <a:ext uri="{0D108BD9-81ED-4DB2-BD59-A6C34878D82A}">
                        <a16:rowId xmlns:a16="http://schemas.microsoft.com/office/drawing/2014/main" val="1158835165"/>
                      </a:ext>
                    </a:extLst>
                  </a:tr>
                  <a:tr h="657098">
                    <a:tc>
                      <a:txBody>
                        <a:bodyPr/>
                        <a:lstStyle/>
                        <a:p>
                          <a:pPr algn="ctr"/>
                          <a:r>
                            <a:rPr lang="en-US" sz="1800" dirty="0"/>
                            <a:t>Liposomes</a:t>
                          </a:r>
                          <a:endParaRPr lang="en-GB" sz="1800" dirty="0">
                            <a:latin typeface="Trebuchet MS" panose="020B0603020202020204" pitchFamily="34" charset="0"/>
                          </a:endParaRPr>
                        </a:p>
                      </a:txBody>
                      <a:tcPr anchor="ctr"/>
                    </a:tc>
                    <a:tc>
                      <a:txBody>
                        <a:bodyPr/>
                        <a:lstStyle/>
                        <a:p>
                          <a:pPr algn="ctr"/>
                          <a:r>
                            <a:rPr lang="en-US" sz="1800" dirty="0"/>
                            <a:t>Density </a:t>
                          </a:r>
                        </a:p>
                        <a:p>
                          <a:pPr algn="ctr"/>
                          <a:r>
                            <a:rPr lang="en-US" sz="1800" dirty="0"/>
                            <a:t>Diffusivity</a:t>
                          </a:r>
                          <a:endParaRPr lang="en-GB" sz="1800" dirty="0">
                            <a:latin typeface="Trebuchet MS" panose="020B0603020202020204" pitchFamily="34" charset="0"/>
                          </a:endParaRPr>
                        </a:p>
                      </a:txBody>
                      <a:tcPr anchor="ctr"/>
                    </a:tc>
                    <a:tc>
                      <a:txBody>
                        <a:bodyPr/>
                        <a:lstStyle/>
                        <a:p>
                          <a:endParaRPr lang="en-US"/>
                        </a:p>
                      </a:txBody>
                      <a:tcPr anchor="ctr">
                        <a:blipFill>
                          <a:blip r:embed="rId4"/>
                          <a:stretch>
                            <a:fillRect l="-130562" t="-263889" r="-449" b="-12963"/>
                          </a:stretch>
                        </a:blipFill>
                      </a:tcPr>
                    </a:tc>
                    <a:extLst>
                      <a:ext uri="{0D108BD9-81ED-4DB2-BD59-A6C34878D82A}">
                        <a16:rowId xmlns:a16="http://schemas.microsoft.com/office/drawing/2014/main" val="3864604606"/>
                      </a:ext>
                    </a:extLst>
                  </a:tr>
                </a:tbl>
              </a:graphicData>
            </a:graphic>
          </p:graphicFrame>
        </mc:Fallback>
      </mc:AlternateContent>
      <p:pic>
        <p:nvPicPr>
          <p:cNvPr id="5" name="Picture 2">
            <a:extLst>
              <a:ext uri="{FF2B5EF4-FFF2-40B4-BE49-F238E27FC236}">
                <a16:creationId xmlns:a16="http://schemas.microsoft.com/office/drawing/2014/main" id="{A9821842-F160-6F7D-E77E-9D2F6285F70E}"/>
              </a:ext>
            </a:extLst>
          </p:cNvPr>
          <p:cNvPicPr>
            <a:picLocks noChangeAspect="1" noChangeArrowheads="1"/>
          </p:cNvPicPr>
          <p:nvPr/>
        </p:nvPicPr>
        <p:blipFill rotWithShape="1">
          <a:blip r:embed="rId5"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5FF023B-63B5-EDCF-8F14-3B887116D48F}"/>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9" name="Picture 4">
            <a:extLst>
              <a:ext uri="{FF2B5EF4-FFF2-40B4-BE49-F238E27FC236}">
                <a16:creationId xmlns:a16="http://schemas.microsoft.com/office/drawing/2014/main" id="{6800201C-5DF3-C506-F0F2-5F3577BCA438}"/>
              </a:ext>
            </a:extLst>
          </p:cNvPr>
          <p:cNvPicPr>
            <a:picLocks noChangeAspect="1" noChangeArrowheads="1"/>
          </p:cNvPicPr>
          <p:nvPr/>
        </p:nvPicPr>
        <p:blipFill>
          <a:blip r:embed="rId7"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DPI | About">
            <a:extLst>
              <a:ext uri="{FF2B5EF4-FFF2-40B4-BE49-F238E27FC236}">
                <a16:creationId xmlns:a16="http://schemas.microsoft.com/office/drawing/2014/main" id="{0F3BBFA9-3BB1-CFB3-C1A1-D063A4AEE2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ciforum">
            <a:extLst>
              <a:ext uri="{FF2B5EF4-FFF2-40B4-BE49-F238E27FC236}">
                <a16:creationId xmlns:a16="http://schemas.microsoft.com/office/drawing/2014/main" id="{33BF274E-1737-2384-CB8B-E3E363AF31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Tm="36895"/>
    </mc:Choice>
    <mc:Fallback xmlns="">
      <p:transition advTm="3689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CC1C81-E7E6-4F89-B4C0-9056885EBB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5" name="CuadroTexto 10">
            <a:extLst>
              <a:ext uri="{FF2B5EF4-FFF2-40B4-BE49-F238E27FC236}">
                <a16:creationId xmlns:a16="http://schemas.microsoft.com/office/drawing/2014/main" id="{84024AF5-23CA-4985-93FD-4B8C8AD558EF}"/>
              </a:ext>
            </a:extLst>
          </p:cNvPr>
          <p:cNvSpPr txBox="1"/>
          <p:nvPr/>
        </p:nvSpPr>
        <p:spPr>
          <a:xfrm>
            <a:off x="1848060" y="1699753"/>
            <a:ext cx="6665494" cy="400110"/>
          </a:xfrm>
          <a:prstGeom prst="rect">
            <a:avLst/>
          </a:prstGeom>
          <a:noFill/>
        </p:spPr>
        <p:txBody>
          <a:bodyPr wrap="square">
            <a:spAutoFit/>
          </a:bodyPr>
          <a:lstStyle/>
          <a:p>
            <a:pPr algn="just"/>
            <a:r>
              <a:rPr lang="en-GB" sz="2000">
                <a:solidFill>
                  <a:schemeClr val="tx1">
                    <a:lumMod val="85000"/>
                    <a:lumOff val="15000"/>
                  </a:schemeClr>
                </a:solidFill>
                <a:latin typeface="NexusSans-regular" pitchFamily="50" charset="0"/>
              </a:rPr>
              <a:t>Continuity relations for continuous and dispersed phases</a:t>
            </a:r>
            <a:endParaRPr lang="en-US" sz="2000">
              <a:solidFill>
                <a:schemeClr val="tx1">
                  <a:lumMod val="85000"/>
                  <a:lumOff val="15000"/>
                </a:schemeClr>
              </a:solidFill>
              <a:latin typeface="NexusSans-regular" pitchFamily="50" charset="0"/>
            </a:endParaRPr>
          </a:p>
        </p:txBody>
      </p:sp>
      <p:sp>
        <p:nvSpPr>
          <p:cNvPr id="7" name="CuadroTexto 14">
            <a:extLst>
              <a:ext uri="{FF2B5EF4-FFF2-40B4-BE49-F238E27FC236}">
                <a16:creationId xmlns:a16="http://schemas.microsoft.com/office/drawing/2014/main" id="{46E93DE4-6671-41FA-A3A7-2EC673675A75}"/>
              </a:ext>
            </a:extLst>
          </p:cNvPr>
          <p:cNvSpPr txBox="1"/>
          <p:nvPr/>
        </p:nvSpPr>
        <p:spPr>
          <a:xfrm>
            <a:off x="1841666" y="1188991"/>
            <a:ext cx="4000635" cy="461665"/>
          </a:xfrm>
          <a:prstGeom prst="rect">
            <a:avLst/>
          </a:prstGeom>
          <a:noFill/>
        </p:spPr>
        <p:txBody>
          <a:bodyPr wrap="square" rtlCol="0">
            <a:spAutoFit/>
          </a:bodyPr>
          <a:lstStyle/>
          <a:p>
            <a:r>
              <a:rPr lang="en-US" sz="2400">
                <a:solidFill>
                  <a:schemeClr val="tx2">
                    <a:lumMod val="25000"/>
                  </a:schemeClr>
                </a:solidFill>
                <a:latin typeface="Abadi" panose="020B0604020104020204" pitchFamily="34" charset="0"/>
              </a:rPr>
              <a:t>Mass Balance</a:t>
            </a:r>
          </a:p>
        </p:txBody>
      </p:sp>
      <mc:AlternateContent xmlns:mc="http://schemas.openxmlformats.org/markup-compatibility/2006" xmlns:a14="http://schemas.microsoft.com/office/drawing/2010/main">
        <mc:Choice Requires="a14">
          <p:sp>
            <p:nvSpPr>
              <p:cNvPr id="8" name="CuadroTexto 5">
                <a:extLst>
                  <a:ext uri="{FF2B5EF4-FFF2-40B4-BE49-F238E27FC236}">
                    <a16:creationId xmlns:a16="http://schemas.microsoft.com/office/drawing/2014/main" id="{7FF785E1-35E3-4387-B0F5-96C76C8C965B}"/>
                  </a:ext>
                </a:extLst>
              </p:cNvPr>
              <p:cNvSpPr txBox="1"/>
              <p:nvPr/>
            </p:nvSpPr>
            <p:spPr>
              <a:xfrm>
                <a:off x="4314183" y="2589614"/>
                <a:ext cx="3587521" cy="585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panose="02040503050406030204" pitchFamily="18" charset="0"/>
                            </a:rPr>
                            <m:t>𝜕</m:t>
                          </m:r>
                        </m:num>
                        <m:den>
                          <m:r>
                            <a:rPr lang="en-US" sz="2000" i="1" smtClean="0">
                              <a:latin typeface="Cambria Math" panose="02040503050406030204" pitchFamily="18" charset="0"/>
                            </a:rPr>
                            <m:t>𝜕</m:t>
                          </m:r>
                          <m:r>
                            <a:rPr lang="es-CO" sz="2000" b="0" i="1" smtClean="0">
                              <a:latin typeface="Cambria Math" panose="02040503050406030204" pitchFamily="18" charset="0"/>
                            </a:rPr>
                            <m:t>𝑡</m:t>
                          </m:r>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i="1">
                                  <a:latin typeface="Cambria Math" panose="02040503050406030204" pitchFamily="18" charset="0"/>
                                </a:rPr>
                                <m:t>𝑐</m:t>
                              </m:r>
                            </m:sub>
                          </m:sSub>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𝑐</m:t>
                              </m:r>
                            </m:sub>
                          </m:sSub>
                        </m:e>
                      </m:d>
                      <m:r>
                        <a:rPr lang="es-CO" sz="2000" b="0" i="1" smtClean="0">
                          <a:latin typeface="Cambria Math" panose="02040503050406030204" pitchFamily="18" charset="0"/>
                        </a:rPr>
                        <m:t>+</m:t>
                      </m:r>
                      <m:r>
                        <m:rPr>
                          <m:sty m:val="p"/>
                        </m:rPr>
                        <a:rPr lang="es-CO" sz="2000" b="0" i="1" smtClean="0">
                          <a:latin typeface="Cambria Math" panose="02040503050406030204" pitchFamily="18" charset="0"/>
                          <a:ea typeface="Cambria Math" panose="02040503050406030204" pitchFamily="18" charset="0"/>
                        </a:rPr>
                        <m:t>∇</m:t>
                      </m:r>
                      <m:r>
                        <a:rPr lang="es-CO" sz="2000" b="0" i="1" smtClean="0">
                          <a:latin typeface="Cambria Math" panose="02040503050406030204" pitchFamily="18" charset="0"/>
                          <a:ea typeface="Cambria Math" panose="02040503050406030204" pitchFamily="18" charset="0"/>
                        </a:rPr>
                        <m:t>∙</m:t>
                      </m:r>
                      <m:d>
                        <m:dPr>
                          <m:ctrlPr>
                            <a:rPr lang="es-CO"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i="1">
                                  <a:latin typeface="Cambria Math" panose="02040503050406030204" pitchFamily="18" charset="0"/>
                                </a:rPr>
                                <m:t>𝑐</m:t>
                              </m:r>
                            </m:sub>
                          </m:sSub>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𝑐</m:t>
                              </m:r>
                            </m:sub>
                          </m:sSub>
                          <m:sSub>
                            <m:sSubPr>
                              <m:ctrlPr>
                                <a:rPr lang="en-US" sz="2000" i="1">
                                  <a:latin typeface="Cambria Math" panose="02040503050406030204" pitchFamily="18" charset="0"/>
                                </a:rPr>
                              </m:ctrlPr>
                            </m:sSubPr>
                            <m:e>
                              <m:r>
                                <a:rPr lang="es-CO" sz="2000" b="0" i="1" smtClean="0">
                                  <a:latin typeface="Cambria Math" panose="02040503050406030204" pitchFamily="18" charset="0"/>
                                </a:rPr>
                                <m:t>𝑢</m:t>
                              </m:r>
                            </m:e>
                            <m:sub>
                              <m:r>
                                <a:rPr lang="es-CO" sz="2000" i="1">
                                  <a:latin typeface="Cambria Math" panose="02040503050406030204" pitchFamily="18" charset="0"/>
                                </a:rPr>
                                <m:t>𝑐</m:t>
                              </m:r>
                            </m:sub>
                          </m:sSub>
                        </m:e>
                      </m:d>
                      <m:r>
                        <a:rPr lang="es-CO" sz="2000" b="0" i="1" smtClean="0">
                          <a:latin typeface="Cambria Math" panose="02040503050406030204" pitchFamily="18" charset="0"/>
                          <a:ea typeface="Cambria Math" panose="02040503050406030204" pitchFamily="18" charset="0"/>
                        </a:rPr>
                        <m:t>=</m:t>
                      </m:r>
                      <m:sSub>
                        <m:sSubPr>
                          <m:ctrlPr>
                            <a:rPr lang="es-CO" sz="2000" b="0" i="1" smtClean="0">
                              <a:latin typeface="Cambria Math" panose="02040503050406030204" pitchFamily="18" charset="0"/>
                              <a:ea typeface="Cambria Math" panose="02040503050406030204" pitchFamily="18" charset="0"/>
                            </a:rPr>
                          </m:ctrlPr>
                        </m:sSubPr>
                        <m:e>
                          <m:r>
                            <a:rPr lang="es-CO" sz="2000" b="0" i="1" smtClean="0">
                              <a:latin typeface="Cambria Math" panose="02040503050406030204" pitchFamily="18" charset="0"/>
                              <a:ea typeface="Cambria Math" panose="02040503050406030204" pitchFamily="18" charset="0"/>
                            </a:rPr>
                            <m:t>𝑚</m:t>
                          </m:r>
                        </m:e>
                        <m:sub>
                          <m:r>
                            <a:rPr lang="es-CO" sz="2000" b="0" i="1" smtClean="0">
                              <a:latin typeface="Cambria Math" panose="02040503050406030204" pitchFamily="18" charset="0"/>
                              <a:ea typeface="Cambria Math" panose="02040503050406030204" pitchFamily="18" charset="0"/>
                            </a:rPr>
                            <m:t>𝑑𝑐</m:t>
                          </m:r>
                        </m:sub>
                      </m:sSub>
                    </m:oMath>
                  </m:oMathPara>
                </a14:m>
                <a:endParaRPr lang="en-US" sz="2000"/>
              </a:p>
            </p:txBody>
          </p:sp>
        </mc:Choice>
        <mc:Fallback xmlns="">
          <p:sp>
            <p:nvSpPr>
              <p:cNvPr id="8" name="CuadroTexto 5">
                <a:extLst>
                  <a:ext uri="{FF2B5EF4-FFF2-40B4-BE49-F238E27FC236}">
                    <a16:creationId xmlns:a16="http://schemas.microsoft.com/office/drawing/2014/main" id="{7FF785E1-35E3-4387-B0F5-96C76C8C965B}"/>
                  </a:ext>
                </a:extLst>
              </p:cNvPr>
              <p:cNvSpPr txBox="1">
                <a:spLocks noRot="1" noChangeAspect="1" noMove="1" noResize="1" noEditPoints="1" noAdjustHandles="1" noChangeArrowheads="1" noChangeShapeType="1" noTextEdit="1"/>
              </p:cNvSpPr>
              <p:nvPr/>
            </p:nvSpPr>
            <p:spPr>
              <a:xfrm>
                <a:off x="4314183" y="2589614"/>
                <a:ext cx="3587521" cy="58522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uadroTexto 16">
                <a:extLst>
                  <a:ext uri="{FF2B5EF4-FFF2-40B4-BE49-F238E27FC236}">
                    <a16:creationId xmlns:a16="http://schemas.microsoft.com/office/drawing/2014/main" id="{B2BA6708-DD17-4522-8FE0-BE5E0E92900E}"/>
                  </a:ext>
                </a:extLst>
              </p:cNvPr>
              <p:cNvSpPr txBox="1"/>
              <p:nvPr/>
            </p:nvSpPr>
            <p:spPr>
              <a:xfrm>
                <a:off x="4314183" y="3826628"/>
                <a:ext cx="3911840" cy="585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panose="02040503050406030204" pitchFamily="18" charset="0"/>
                            </a:rPr>
                            <m:t>𝜕</m:t>
                          </m:r>
                        </m:num>
                        <m:den>
                          <m:r>
                            <a:rPr lang="en-US" sz="2000" i="1" smtClean="0">
                              <a:latin typeface="Cambria Math" panose="02040503050406030204" pitchFamily="18" charset="0"/>
                            </a:rPr>
                            <m:t>𝜕</m:t>
                          </m:r>
                          <m:r>
                            <a:rPr lang="es-CO" sz="2000" b="0" i="1" smtClean="0">
                              <a:latin typeface="Cambria Math" panose="02040503050406030204" pitchFamily="18" charset="0"/>
                            </a:rPr>
                            <m:t>𝑡</m:t>
                          </m:r>
                        </m:den>
                      </m:f>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b="0" i="1" smtClean="0">
                                  <a:latin typeface="Cambria Math" panose="02040503050406030204" pitchFamily="18" charset="0"/>
                                  <a:ea typeface="Cambria Math" panose="02040503050406030204" pitchFamily="18" charset="0"/>
                                </a:rPr>
                                <m:t>𝑑</m:t>
                              </m:r>
                            </m:sub>
                          </m:sSub>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b="0" i="1" smtClean="0">
                                  <a:latin typeface="Cambria Math" panose="02040503050406030204" pitchFamily="18" charset="0"/>
                                </a:rPr>
                                <m:t>𝑑</m:t>
                              </m:r>
                            </m:sub>
                          </m:sSub>
                        </m:e>
                      </m:d>
                      <m:r>
                        <a:rPr lang="es-CO" sz="2000" b="0" i="1" smtClean="0">
                          <a:latin typeface="Cambria Math" panose="02040503050406030204" pitchFamily="18" charset="0"/>
                        </a:rPr>
                        <m:t>+</m:t>
                      </m:r>
                      <m:r>
                        <m:rPr>
                          <m:sty m:val="p"/>
                        </m:rPr>
                        <a:rPr lang="es-CO" sz="2000" b="0" i="1" smtClean="0">
                          <a:latin typeface="Cambria Math" panose="02040503050406030204" pitchFamily="18" charset="0"/>
                          <a:ea typeface="Cambria Math" panose="02040503050406030204" pitchFamily="18" charset="0"/>
                        </a:rPr>
                        <m:t>∇</m:t>
                      </m:r>
                      <m:r>
                        <a:rPr lang="es-CO" sz="2000" b="0" i="1" smtClean="0">
                          <a:latin typeface="Cambria Math" panose="02040503050406030204" pitchFamily="18" charset="0"/>
                          <a:ea typeface="Cambria Math" panose="02040503050406030204" pitchFamily="18" charset="0"/>
                        </a:rPr>
                        <m:t>∙</m:t>
                      </m:r>
                      <m:d>
                        <m:dPr>
                          <m:ctrlPr>
                            <a:rPr lang="es-CO"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b="0" i="1" smtClean="0">
                                  <a:latin typeface="Cambria Math" panose="02040503050406030204" pitchFamily="18" charset="0"/>
                                  <a:ea typeface="Cambria Math" panose="02040503050406030204" pitchFamily="18" charset="0"/>
                                </a:rPr>
                                <m:t>𝑑</m:t>
                              </m:r>
                            </m:sub>
                          </m:sSub>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b="0" i="1" smtClean="0">
                                  <a:latin typeface="Cambria Math" panose="02040503050406030204" pitchFamily="18" charset="0"/>
                                </a:rPr>
                                <m:t>𝑑</m:t>
                              </m:r>
                            </m:sub>
                          </m:sSub>
                          <m:sSub>
                            <m:sSubPr>
                              <m:ctrlPr>
                                <a:rPr lang="en-US" sz="2000" i="1">
                                  <a:latin typeface="Cambria Math" panose="02040503050406030204" pitchFamily="18" charset="0"/>
                                </a:rPr>
                              </m:ctrlPr>
                            </m:sSubPr>
                            <m:e>
                              <m:r>
                                <a:rPr lang="es-CO" sz="2000" b="0" i="1" smtClean="0">
                                  <a:latin typeface="Cambria Math" panose="02040503050406030204" pitchFamily="18" charset="0"/>
                                </a:rPr>
                                <m:t>𝑢</m:t>
                              </m:r>
                            </m:e>
                            <m:sub>
                              <m:r>
                                <a:rPr lang="es-CO" sz="2000" b="0" i="1" smtClean="0">
                                  <a:latin typeface="Cambria Math" panose="02040503050406030204" pitchFamily="18" charset="0"/>
                                  <a:ea typeface="Cambria Math" panose="02040503050406030204" pitchFamily="18" charset="0"/>
                                </a:rPr>
                                <m:t>𝑑</m:t>
                              </m:r>
                            </m:sub>
                          </m:sSub>
                        </m:e>
                      </m:d>
                      <m:r>
                        <a:rPr lang="es-CO" sz="2000" b="0" i="1" smtClean="0">
                          <a:latin typeface="Cambria Math" panose="02040503050406030204" pitchFamily="18" charset="0"/>
                          <a:ea typeface="Cambria Math" panose="02040503050406030204" pitchFamily="18" charset="0"/>
                        </a:rPr>
                        <m:t>=−</m:t>
                      </m:r>
                      <m:sSub>
                        <m:sSubPr>
                          <m:ctrlPr>
                            <a:rPr lang="es-CO" sz="2000" b="0" i="1" smtClean="0">
                              <a:latin typeface="Cambria Math" panose="02040503050406030204" pitchFamily="18" charset="0"/>
                              <a:ea typeface="Cambria Math" panose="02040503050406030204" pitchFamily="18" charset="0"/>
                            </a:rPr>
                          </m:ctrlPr>
                        </m:sSubPr>
                        <m:e>
                          <m:r>
                            <a:rPr lang="es-CO" sz="2000" b="0" i="1" smtClean="0">
                              <a:latin typeface="Cambria Math" panose="02040503050406030204" pitchFamily="18" charset="0"/>
                              <a:ea typeface="Cambria Math" panose="02040503050406030204" pitchFamily="18" charset="0"/>
                            </a:rPr>
                            <m:t>𝑚</m:t>
                          </m:r>
                        </m:e>
                        <m:sub>
                          <m:r>
                            <a:rPr lang="es-CO" sz="2000" b="0" i="1" smtClean="0">
                              <a:latin typeface="Cambria Math" panose="02040503050406030204" pitchFamily="18" charset="0"/>
                              <a:ea typeface="Cambria Math" panose="02040503050406030204" pitchFamily="18" charset="0"/>
                            </a:rPr>
                            <m:t>𝑑𝑐</m:t>
                          </m:r>
                        </m:sub>
                      </m:sSub>
                    </m:oMath>
                  </m:oMathPara>
                </a14:m>
                <a:endParaRPr lang="en-US" sz="2000"/>
              </a:p>
            </p:txBody>
          </p:sp>
        </mc:Choice>
        <mc:Fallback xmlns="">
          <p:sp>
            <p:nvSpPr>
              <p:cNvPr id="9" name="CuadroTexto 16">
                <a:extLst>
                  <a:ext uri="{FF2B5EF4-FFF2-40B4-BE49-F238E27FC236}">
                    <a16:creationId xmlns:a16="http://schemas.microsoft.com/office/drawing/2014/main" id="{B2BA6708-DD17-4522-8FE0-BE5E0E92900E}"/>
                  </a:ext>
                </a:extLst>
              </p:cNvPr>
              <p:cNvSpPr txBox="1">
                <a:spLocks noRot="1" noChangeAspect="1" noMove="1" noResize="1" noEditPoints="1" noAdjustHandles="1" noChangeArrowheads="1" noChangeShapeType="1" noTextEdit="1"/>
              </p:cNvSpPr>
              <p:nvPr/>
            </p:nvSpPr>
            <p:spPr>
              <a:xfrm>
                <a:off x="4314183" y="3826628"/>
                <a:ext cx="3911840" cy="585225"/>
              </a:xfrm>
              <a:prstGeom prst="rect">
                <a:avLst/>
              </a:prstGeom>
              <a:blipFill>
                <a:blip r:embed="rId3"/>
                <a:stretch>
                  <a:fillRect/>
                </a:stretch>
              </a:blipFill>
            </p:spPr>
            <p:txBody>
              <a:bodyPr/>
              <a:lstStyle/>
              <a:p>
                <a:r>
                  <a:rPr lang="en-US">
                    <a:noFill/>
                  </a:rPr>
                  <a:t> </a:t>
                </a:r>
              </a:p>
            </p:txBody>
          </p:sp>
        </mc:Fallback>
      </mc:AlternateContent>
      <p:sp>
        <p:nvSpPr>
          <p:cNvPr id="10" name="CuadroTexto 17">
            <a:extLst>
              <a:ext uri="{FF2B5EF4-FFF2-40B4-BE49-F238E27FC236}">
                <a16:creationId xmlns:a16="http://schemas.microsoft.com/office/drawing/2014/main" id="{7B3F7DF0-71D6-425F-8822-8281559BB141}"/>
              </a:ext>
            </a:extLst>
          </p:cNvPr>
          <p:cNvSpPr txBox="1"/>
          <p:nvPr/>
        </p:nvSpPr>
        <p:spPr>
          <a:xfrm>
            <a:off x="2248193" y="2094443"/>
            <a:ext cx="6665494" cy="430887"/>
          </a:xfrm>
          <a:prstGeom prst="rect">
            <a:avLst/>
          </a:prstGeom>
          <a:solidFill>
            <a:schemeClr val="accent3">
              <a:lumMod val="20000"/>
              <a:lumOff val="80000"/>
            </a:schemeClr>
          </a:solidFill>
          <a:ln>
            <a:noFill/>
          </a:ln>
        </p:spPr>
        <p:txBody>
          <a:bodyPr wrap="square">
            <a:spAutoFit/>
          </a:bodyPr>
          <a:lstStyle/>
          <a:p>
            <a:pPr algn="just"/>
            <a:r>
              <a:rPr lang="en-GB" sz="2200" dirty="0">
                <a:solidFill>
                  <a:schemeClr val="tx1">
                    <a:lumMod val="85000"/>
                    <a:lumOff val="15000"/>
                  </a:schemeClr>
                </a:solidFill>
                <a:latin typeface="Abadi" panose="020B0604020104020204" pitchFamily="34" charset="0"/>
              </a:rPr>
              <a:t>Continuous phase (liposomes)</a:t>
            </a:r>
            <a:endParaRPr lang="en-US" sz="2200" dirty="0">
              <a:solidFill>
                <a:schemeClr val="tx1">
                  <a:lumMod val="85000"/>
                  <a:lumOff val="15000"/>
                </a:schemeClr>
              </a:solidFill>
              <a:latin typeface="Abadi" panose="020B0604020104020204" pitchFamily="34" charset="0"/>
            </a:endParaRPr>
          </a:p>
        </p:txBody>
      </p:sp>
      <p:sp>
        <p:nvSpPr>
          <p:cNvPr id="11" name="CuadroTexto 18">
            <a:extLst>
              <a:ext uri="{FF2B5EF4-FFF2-40B4-BE49-F238E27FC236}">
                <a16:creationId xmlns:a16="http://schemas.microsoft.com/office/drawing/2014/main" id="{D6691F52-BF8C-4D37-8F83-307CF0FEB617}"/>
              </a:ext>
            </a:extLst>
          </p:cNvPr>
          <p:cNvSpPr txBox="1"/>
          <p:nvPr/>
        </p:nvSpPr>
        <p:spPr>
          <a:xfrm>
            <a:off x="2241799" y="3265816"/>
            <a:ext cx="6665494" cy="461665"/>
          </a:xfrm>
          <a:prstGeom prst="rect">
            <a:avLst/>
          </a:prstGeom>
          <a:solidFill>
            <a:schemeClr val="accent3">
              <a:lumMod val="20000"/>
              <a:lumOff val="80000"/>
            </a:schemeClr>
          </a:solidFill>
          <a:ln>
            <a:noFill/>
          </a:ln>
        </p:spPr>
        <p:txBody>
          <a:bodyPr wrap="square">
            <a:spAutoFit/>
          </a:bodyPr>
          <a:lstStyle/>
          <a:p>
            <a:pPr algn="just"/>
            <a:r>
              <a:rPr lang="en-GB" sz="2200">
                <a:solidFill>
                  <a:schemeClr val="tx1">
                    <a:lumMod val="85000"/>
                    <a:lumOff val="15000"/>
                  </a:schemeClr>
                </a:solidFill>
                <a:latin typeface="Abadi" panose="020B0604020104020204" pitchFamily="34" charset="0"/>
              </a:rPr>
              <a:t>Dispersed</a:t>
            </a:r>
            <a:r>
              <a:rPr lang="en-GB" sz="2400">
                <a:solidFill>
                  <a:schemeClr val="tx1">
                    <a:lumMod val="85000"/>
                    <a:lumOff val="15000"/>
                  </a:schemeClr>
                </a:solidFill>
                <a:latin typeface="Abadi" panose="020B0604020104020204" pitchFamily="34" charset="0"/>
              </a:rPr>
              <a:t> phase (CS-MNPs)</a:t>
            </a:r>
            <a:endParaRPr lang="en-US" sz="2400">
              <a:solidFill>
                <a:schemeClr val="tx1">
                  <a:lumMod val="85000"/>
                  <a:lumOff val="15000"/>
                </a:schemeClr>
              </a:solidFill>
              <a:latin typeface="Abadi" panose="020B0604020104020204" pitchFamily="34" charset="0"/>
            </a:endParaRPr>
          </a:p>
        </p:txBody>
      </p:sp>
      <mc:AlternateContent xmlns:mc="http://schemas.openxmlformats.org/markup-compatibility/2006" xmlns:a14="http://schemas.microsoft.com/office/drawing/2010/main">
        <mc:Choice Requires="a14">
          <p:sp>
            <p:nvSpPr>
              <p:cNvPr id="12" name="CuadroTexto 7">
                <a:extLst>
                  <a:ext uri="{FF2B5EF4-FFF2-40B4-BE49-F238E27FC236}">
                    <a16:creationId xmlns:a16="http://schemas.microsoft.com/office/drawing/2014/main" id="{875AC858-2CAB-4767-A4C7-C6B322432133}"/>
                  </a:ext>
                </a:extLst>
              </p:cNvPr>
              <p:cNvSpPr txBox="1"/>
              <p:nvPr/>
            </p:nvSpPr>
            <p:spPr>
              <a:xfrm>
                <a:off x="3810000" y="4822392"/>
                <a:ext cx="4314663" cy="1155253"/>
              </a:xfrm>
              <a:prstGeom prst="rect">
                <a:avLst/>
              </a:prstGeom>
              <a:noFill/>
            </p:spPr>
            <p:txBody>
              <a:bodyPr wrap="square" lIns="0" tIns="0" rIns="0" bIns="0" rtlCol="0">
                <a:spAutoFit/>
              </a:bodyPr>
              <a:lstStyle/>
              <a:p>
                <a:pPr marL="171450" indent="-171450">
                  <a:buFont typeface="Arial" panose="020B0604020202020204" pitchFamily="34" charset="0"/>
                  <a:buChar char="•"/>
                </a:pPr>
                <a14:m>
                  <m:oMath xmlns:m="http://schemas.openxmlformats.org/officeDocument/2006/math">
                    <m:r>
                      <a:rPr lang="az-Cyrl-AZ" sz="1800" i="1" smtClean="0">
                        <a:latin typeface="Cambria Math" panose="02040503050406030204" pitchFamily="18" charset="0"/>
                      </a:rPr>
                      <m:t>Ф</m:t>
                    </m:r>
                    <m:r>
                      <a:rPr lang="es-CO" sz="1800" b="0" i="1" smtClean="0">
                        <a:latin typeface="Cambria Math" panose="02040503050406030204" pitchFamily="18" charset="0"/>
                      </a:rPr>
                      <m:t>=</m:t>
                    </m:r>
                    <m:r>
                      <a:rPr lang="es-CO" sz="1800" b="0" i="1" smtClean="0">
                        <a:latin typeface="Cambria Math" panose="02040503050406030204" pitchFamily="18" charset="0"/>
                      </a:rPr>
                      <m:t>𝑣𝑜𝑙𝑢𝑚𝑒</m:t>
                    </m:r>
                    <m:r>
                      <a:rPr lang="es-CO" sz="1800" b="0" i="1" smtClean="0">
                        <a:latin typeface="Cambria Math" panose="02040503050406030204" pitchFamily="18" charset="0"/>
                      </a:rPr>
                      <m:t> </m:t>
                    </m:r>
                    <m:r>
                      <a:rPr lang="es-CO" sz="1800" b="0" i="1" smtClean="0">
                        <a:latin typeface="Cambria Math" panose="02040503050406030204" pitchFamily="18" charset="0"/>
                      </a:rPr>
                      <m:t>𝑓𝑟𝑎𝑐𝑡𝑖𝑜𝑛</m:t>
                    </m:r>
                    <m:r>
                      <a:rPr lang="es-CO" sz="1800" b="0" i="1" smtClean="0">
                        <a:latin typeface="Cambria Math" panose="02040503050406030204" pitchFamily="18" charset="0"/>
                      </a:rPr>
                      <m:t> </m:t>
                    </m:r>
                    <m:d>
                      <m:dPr>
                        <m:ctrlPr>
                          <a:rPr lang="es-CO" sz="1800" b="0" i="1" smtClean="0">
                            <a:latin typeface="Cambria Math" panose="02040503050406030204" pitchFamily="18" charset="0"/>
                          </a:rPr>
                        </m:ctrlPr>
                      </m:dPr>
                      <m:e>
                        <m:r>
                          <a:rPr lang="es-CO" sz="1800" b="0" i="1" smtClean="0">
                            <a:latin typeface="Cambria Math" panose="02040503050406030204" pitchFamily="18" charset="0"/>
                          </a:rPr>
                          <m:t>𝑑𝑖𝑚𝑒𝑛𝑠𝑖𝑜𝑛𝑙𝑒𝑠𝑠</m:t>
                        </m:r>
                      </m:e>
                    </m:d>
                  </m:oMath>
                </a14:m>
                <a:endParaRPr lang="es-CO" sz="1800" b="0" i="1">
                  <a:latin typeface="Cambria Math" panose="02040503050406030204" pitchFamily="18" charset="0"/>
                </a:endParaRPr>
              </a:p>
              <a:p>
                <a:pPr marL="171450" indent="-171450">
                  <a:buFont typeface="Arial" panose="020B0604020202020204" pitchFamily="34" charset="0"/>
                  <a:buChar char="•"/>
                </a:pPr>
                <a14:m>
                  <m:oMath xmlns:m="http://schemas.openxmlformats.org/officeDocument/2006/math">
                    <m:r>
                      <a:rPr lang="en-US" sz="1800" i="1" smtClean="0">
                        <a:latin typeface="Cambria Math" panose="02040503050406030204" pitchFamily="18" charset="0"/>
                        <a:ea typeface="Cambria Math" panose="02040503050406030204" pitchFamily="18" charset="0"/>
                      </a:rPr>
                      <m:t>𝜌</m:t>
                    </m:r>
                    <m:r>
                      <a:rPr lang="es-CO" sz="1800" b="0" i="1" smtClean="0">
                        <a:latin typeface="Cambria Math" panose="02040503050406030204" pitchFamily="18" charset="0"/>
                        <a:ea typeface="Cambria Math" panose="02040503050406030204" pitchFamily="18" charset="0"/>
                      </a:rPr>
                      <m:t>=</m:t>
                    </m:r>
                    <m:r>
                      <a:rPr lang="es-CO" sz="1800" b="0" i="1" smtClean="0">
                        <a:latin typeface="Cambria Math" panose="02040503050406030204" pitchFamily="18" charset="0"/>
                        <a:ea typeface="Cambria Math" panose="02040503050406030204" pitchFamily="18" charset="0"/>
                      </a:rPr>
                      <m:t>𝑑𝑒𝑛𝑠𝑖𝑡𝑦</m:t>
                    </m:r>
                    <m:d>
                      <m:dPr>
                        <m:ctrlPr>
                          <a:rPr lang="es-CO" sz="1800" b="0" i="1" smtClean="0">
                            <a:latin typeface="Cambria Math" panose="02040503050406030204" pitchFamily="18" charset="0"/>
                            <a:ea typeface="Cambria Math" panose="02040503050406030204" pitchFamily="18" charset="0"/>
                          </a:rPr>
                        </m:ctrlPr>
                      </m:dPr>
                      <m:e>
                        <m:f>
                          <m:fPr>
                            <m:type m:val="skw"/>
                            <m:ctrlPr>
                              <a:rPr lang="es-CO" sz="1800" b="0" i="1" smtClean="0">
                                <a:latin typeface="Cambria Math" panose="02040503050406030204" pitchFamily="18" charset="0"/>
                                <a:ea typeface="Cambria Math" panose="02040503050406030204" pitchFamily="18" charset="0"/>
                              </a:rPr>
                            </m:ctrlPr>
                          </m:fPr>
                          <m:num>
                            <m:r>
                              <a:rPr lang="es-CO" sz="1800" b="0" i="1" smtClean="0">
                                <a:latin typeface="Cambria Math" panose="02040503050406030204" pitchFamily="18" charset="0"/>
                                <a:ea typeface="Cambria Math" panose="02040503050406030204" pitchFamily="18" charset="0"/>
                              </a:rPr>
                              <m:t>𝐾𝑔</m:t>
                            </m:r>
                          </m:num>
                          <m:den>
                            <m:sSup>
                              <m:sSupPr>
                                <m:ctrlPr>
                                  <a:rPr lang="es-CO" sz="1800" b="0" i="1" smtClean="0">
                                    <a:latin typeface="Cambria Math" panose="02040503050406030204" pitchFamily="18" charset="0"/>
                                    <a:ea typeface="Cambria Math" panose="02040503050406030204" pitchFamily="18" charset="0"/>
                                  </a:rPr>
                                </m:ctrlPr>
                              </m:sSupPr>
                              <m:e>
                                <m:r>
                                  <a:rPr lang="es-CO" sz="1800" b="0" i="1" smtClean="0">
                                    <a:latin typeface="Cambria Math" panose="02040503050406030204" pitchFamily="18" charset="0"/>
                                    <a:ea typeface="Cambria Math" panose="02040503050406030204" pitchFamily="18" charset="0"/>
                                  </a:rPr>
                                  <m:t>𝑚</m:t>
                                </m:r>
                              </m:e>
                              <m:sup>
                                <m:r>
                                  <a:rPr lang="es-CO" sz="1800" b="0" i="1" smtClean="0">
                                    <a:latin typeface="Cambria Math" panose="02040503050406030204" pitchFamily="18" charset="0"/>
                                    <a:ea typeface="Cambria Math" panose="02040503050406030204" pitchFamily="18" charset="0"/>
                                  </a:rPr>
                                  <m:t>3</m:t>
                                </m:r>
                              </m:sup>
                            </m:sSup>
                          </m:den>
                        </m:f>
                      </m:e>
                    </m:d>
                  </m:oMath>
                </a14:m>
                <a:endParaRPr lang="es-CO" sz="1800" b="0" i="1">
                  <a:latin typeface="Cambria Math" panose="02040503050406030204" pitchFamily="18" charset="0"/>
                  <a:ea typeface="Cambria Math" panose="02040503050406030204" pitchFamily="18" charset="0"/>
                </a:endParaRPr>
              </a:p>
              <a:p>
                <a:pPr marL="171450" indent="-171450">
                  <a:buFont typeface="Arial" panose="020B0604020202020204" pitchFamily="34" charset="0"/>
                  <a:buChar char="•"/>
                </a:pPr>
                <a14:m>
                  <m:oMath xmlns:m="http://schemas.openxmlformats.org/officeDocument/2006/math">
                    <m:r>
                      <a:rPr lang="es-CO" sz="1800" b="0" i="1" smtClean="0">
                        <a:latin typeface="Cambria Math" panose="02040503050406030204" pitchFamily="18" charset="0"/>
                      </a:rPr>
                      <m:t>𝑢</m:t>
                    </m:r>
                    <m:r>
                      <a:rPr lang="es-CO" sz="1800" b="0" i="1" smtClean="0">
                        <a:latin typeface="Cambria Math" panose="02040503050406030204" pitchFamily="18" charset="0"/>
                      </a:rPr>
                      <m:t>=</m:t>
                    </m:r>
                    <m:r>
                      <a:rPr lang="es-CO" sz="1800" b="0" i="1" smtClean="0">
                        <a:latin typeface="Cambria Math" panose="02040503050406030204" pitchFamily="18" charset="0"/>
                      </a:rPr>
                      <m:t>𝑣𝑒𝑙𝑜𝑐𝑖𝑡𝑦</m:t>
                    </m:r>
                    <m:r>
                      <a:rPr lang="es-CO" sz="1800" b="0" i="1" smtClean="0">
                        <a:latin typeface="Cambria Math" panose="02040503050406030204" pitchFamily="18" charset="0"/>
                      </a:rPr>
                      <m:t> </m:t>
                    </m:r>
                    <m:d>
                      <m:dPr>
                        <m:ctrlPr>
                          <a:rPr lang="es-CO" sz="1800" b="0" i="1" smtClean="0">
                            <a:latin typeface="Cambria Math" panose="02040503050406030204" pitchFamily="18" charset="0"/>
                          </a:rPr>
                        </m:ctrlPr>
                      </m:dPr>
                      <m:e>
                        <m:r>
                          <a:rPr lang="es-CO" sz="1800" b="0" i="1" smtClean="0">
                            <a:latin typeface="Cambria Math" panose="02040503050406030204" pitchFamily="18" charset="0"/>
                          </a:rPr>
                          <m:t>𝑚</m:t>
                        </m:r>
                        <m:r>
                          <a:rPr lang="es-CO" sz="1800" b="0" i="1" smtClean="0">
                            <a:latin typeface="Cambria Math" panose="02040503050406030204" pitchFamily="18" charset="0"/>
                          </a:rPr>
                          <m:t>/</m:t>
                        </m:r>
                        <m:r>
                          <a:rPr lang="es-CO" sz="1800" b="0" i="1" smtClean="0">
                            <a:latin typeface="Cambria Math" panose="02040503050406030204" pitchFamily="18" charset="0"/>
                          </a:rPr>
                          <m:t>𝑠</m:t>
                        </m:r>
                      </m:e>
                    </m:d>
                  </m:oMath>
                </a14:m>
                <a:endParaRPr lang="es-CO" sz="1800" b="0" i="1">
                  <a:latin typeface="Cambria Math" panose="02040503050406030204" pitchFamily="18" charset="0"/>
                </a:endParaRPr>
              </a:p>
              <a:p>
                <a:pPr marL="171450" indent="-171450">
                  <a:buFont typeface="Arial" panose="020B0604020202020204" pitchFamily="34" charset="0"/>
                  <a:buChar char="•"/>
                </a:pPr>
                <a14:m>
                  <m:oMath xmlns:m="http://schemas.openxmlformats.org/officeDocument/2006/math">
                    <m:sSub>
                      <m:sSubPr>
                        <m:ctrlPr>
                          <a:rPr lang="es-CO" sz="1800" i="1" smtClean="0">
                            <a:latin typeface="Cambria Math" panose="02040503050406030204" pitchFamily="18" charset="0"/>
                            <a:ea typeface="Cambria Math" panose="02040503050406030204" pitchFamily="18" charset="0"/>
                          </a:rPr>
                        </m:ctrlPr>
                      </m:sSubPr>
                      <m:e>
                        <m:r>
                          <a:rPr lang="es-CO" sz="1800" i="1">
                            <a:latin typeface="Cambria Math" panose="02040503050406030204" pitchFamily="18" charset="0"/>
                            <a:ea typeface="Cambria Math" panose="02040503050406030204" pitchFamily="18" charset="0"/>
                          </a:rPr>
                          <m:t>𝑚</m:t>
                        </m:r>
                      </m:e>
                      <m:sub>
                        <m:r>
                          <a:rPr lang="es-CO" sz="1800" i="1">
                            <a:latin typeface="Cambria Math" panose="02040503050406030204" pitchFamily="18" charset="0"/>
                            <a:ea typeface="Cambria Math" panose="02040503050406030204" pitchFamily="18" charset="0"/>
                          </a:rPr>
                          <m:t>𝑑𝑐</m:t>
                        </m:r>
                      </m:sub>
                    </m:sSub>
                    <m:r>
                      <a:rPr lang="es-CO" sz="1800" b="0" i="1" smtClean="0">
                        <a:latin typeface="Cambria Math" panose="02040503050406030204" pitchFamily="18" charset="0"/>
                        <a:ea typeface="Cambria Math" panose="02040503050406030204" pitchFamily="18" charset="0"/>
                      </a:rPr>
                      <m:t>=</m:t>
                    </m:r>
                    <m:r>
                      <a:rPr lang="es-CO" sz="1800" b="0" i="1" smtClean="0">
                        <a:latin typeface="Cambria Math" panose="02040503050406030204" pitchFamily="18" charset="0"/>
                        <a:ea typeface="Cambria Math" panose="02040503050406030204" pitchFamily="18" charset="0"/>
                      </a:rPr>
                      <m:t>𝑚𝑎𝑠𝑠</m:t>
                    </m:r>
                    <m:r>
                      <a:rPr lang="es-CO" sz="1800" b="0" i="1" smtClean="0">
                        <a:latin typeface="Cambria Math" panose="02040503050406030204" pitchFamily="18" charset="0"/>
                        <a:ea typeface="Cambria Math" panose="02040503050406030204" pitchFamily="18" charset="0"/>
                      </a:rPr>
                      <m:t> </m:t>
                    </m:r>
                    <m:r>
                      <a:rPr lang="es-CO" sz="1800" b="0" i="1" smtClean="0">
                        <a:latin typeface="Cambria Math" panose="02040503050406030204" pitchFamily="18" charset="0"/>
                        <a:ea typeface="Cambria Math" panose="02040503050406030204" pitchFamily="18" charset="0"/>
                      </a:rPr>
                      <m:t>𝑡𝑟𝑎𝑛𝑠𝑓𝑒𝑟</m:t>
                    </m:r>
                    <m:r>
                      <a:rPr lang="es-CO" sz="1800" b="0" i="1" smtClean="0">
                        <a:latin typeface="Cambria Math" panose="02040503050406030204" pitchFamily="18" charset="0"/>
                        <a:ea typeface="Cambria Math" panose="02040503050406030204" pitchFamily="18" charset="0"/>
                      </a:rPr>
                      <m:t> </m:t>
                    </m:r>
                    <m:r>
                      <a:rPr lang="es-CO" sz="1800" b="0" i="1" smtClean="0">
                        <a:latin typeface="Cambria Math" panose="02040503050406030204" pitchFamily="18" charset="0"/>
                        <a:ea typeface="Cambria Math" panose="02040503050406030204" pitchFamily="18" charset="0"/>
                      </a:rPr>
                      <m:t>𝑟𝑎𝑡𝑒</m:t>
                    </m:r>
                    <m:r>
                      <a:rPr lang="es-CO" sz="1800" b="0" i="1" smtClean="0">
                        <a:latin typeface="Cambria Math" panose="02040503050406030204" pitchFamily="18" charset="0"/>
                        <a:ea typeface="Cambria Math" panose="02040503050406030204" pitchFamily="18" charset="0"/>
                      </a:rPr>
                      <m:t> </m:t>
                    </m:r>
                  </m:oMath>
                </a14:m>
                <a:endParaRPr lang="en-US" sz="1800"/>
              </a:p>
            </p:txBody>
          </p:sp>
        </mc:Choice>
        <mc:Fallback xmlns="">
          <p:sp>
            <p:nvSpPr>
              <p:cNvPr id="12" name="CuadroTexto 7">
                <a:extLst>
                  <a:ext uri="{FF2B5EF4-FFF2-40B4-BE49-F238E27FC236}">
                    <a16:creationId xmlns:a16="http://schemas.microsoft.com/office/drawing/2014/main" id="{875AC858-2CAB-4767-A4C7-C6B322432133}"/>
                  </a:ext>
                </a:extLst>
              </p:cNvPr>
              <p:cNvSpPr txBox="1">
                <a:spLocks noRot="1" noChangeAspect="1" noMove="1" noResize="1" noEditPoints="1" noAdjustHandles="1" noChangeArrowheads="1" noChangeShapeType="1" noTextEdit="1"/>
              </p:cNvSpPr>
              <p:nvPr/>
            </p:nvSpPr>
            <p:spPr>
              <a:xfrm>
                <a:off x="3810000" y="4822392"/>
                <a:ext cx="4314663" cy="1155253"/>
              </a:xfrm>
              <a:prstGeom prst="rect">
                <a:avLst/>
              </a:prstGeom>
              <a:blipFill>
                <a:blip r:embed="rId4"/>
                <a:stretch>
                  <a:fillRect l="-2966" t="-28421" b="-30526"/>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845DD640-99B7-4DF5-9639-2C8EC4ADCE72}"/>
              </a:ext>
            </a:extLst>
          </p:cNvPr>
          <p:cNvSpPr/>
          <p:nvPr/>
        </p:nvSpPr>
        <p:spPr>
          <a:xfrm>
            <a:off x="8593820" y="313664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64511C2-052B-4781-8A26-42C912DC5477}"/>
              </a:ext>
            </a:extLst>
          </p:cNvPr>
          <p:cNvSpPr/>
          <p:nvPr/>
        </p:nvSpPr>
        <p:spPr>
          <a:xfrm>
            <a:off x="8593820" y="1958835"/>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adroTexto 19">
            <a:extLst>
              <a:ext uri="{FF2B5EF4-FFF2-40B4-BE49-F238E27FC236}">
                <a16:creationId xmlns:a16="http://schemas.microsoft.com/office/drawing/2014/main" id="{0F743BD5-C310-417D-8C03-931D5758B363}"/>
              </a:ext>
            </a:extLst>
          </p:cNvPr>
          <p:cNvSpPr txBox="1"/>
          <p:nvPr/>
        </p:nvSpPr>
        <p:spPr>
          <a:xfrm>
            <a:off x="2241799" y="4371323"/>
            <a:ext cx="6665494" cy="430887"/>
          </a:xfrm>
          <a:prstGeom prst="rect">
            <a:avLst/>
          </a:prstGeom>
          <a:noFill/>
        </p:spPr>
        <p:txBody>
          <a:bodyPr wrap="square">
            <a:spAutoFit/>
          </a:bodyPr>
          <a:lstStyle/>
          <a:p>
            <a:pPr algn="just"/>
            <a:r>
              <a:rPr lang="en-GB" sz="2200">
                <a:solidFill>
                  <a:schemeClr val="tx1">
                    <a:lumMod val="85000"/>
                    <a:lumOff val="15000"/>
                  </a:schemeClr>
                </a:solidFill>
                <a:latin typeface="Abadi" panose="020B0604020104020204" pitchFamily="34" charset="0"/>
              </a:rPr>
              <a:t>Where</a:t>
            </a:r>
            <a:endParaRPr lang="en-US" sz="2200">
              <a:solidFill>
                <a:schemeClr val="tx1">
                  <a:lumMod val="85000"/>
                  <a:lumOff val="15000"/>
                </a:schemeClr>
              </a:solidFill>
              <a:latin typeface="Abadi" panose="020B0604020104020204" pitchFamily="34" charset="0"/>
            </a:endParaRPr>
          </a:p>
        </p:txBody>
      </p:sp>
      <p:pic>
        <p:nvPicPr>
          <p:cNvPr id="15" name="Picture 14" descr="Shape&#10;&#10;Description automatically generated with low confidence">
            <a:extLst>
              <a:ext uri="{FF2B5EF4-FFF2-40B4-BE49-F238E27FC236}">
                <a16:creationId xmlns:a16="http://schemas.microsoft.com/office/drawing/2014/main" id="{43D67959-B0C9-4A65-83BA-E51F86175882}"/>
              </a:ext>
            </a:extLst>
          </p:cNvPr>
          <p:cNvPicPr>
            <a:picLocks noChangeAspect="1"/>
          </p:cNvPicPr>
          <p:nvPr/>
        </p:nvPicPr>
        <p:blipFill>
          <a:blip r:embed="rId5"/>
          <a:stretch>
            <a:fillRect/>
          </a:stretch>
        </p:blipFill>
        <p:spPr>
          <a:xfrm>
            <a:off x="1186798" y="691489"/>
            <a:ext cx="351056" cy="351056"/>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5813D8A9-8B56-48B0-B80F-F75CA48C46C1}"/>
              </a:ext>
            </a:extLst>
          </p:cNvPr>
          <p:cNvPicPr>
            <a:picLocks noChangeAspect="1"/>
          </p:cNvPicPr>
          <p:nvPr/>
        </p:nvPicPr>
        <p:blipFill>
          <a:blip r:embed="rId6"/>
          <a:stretch>
            <a:fillRect/>
          </a:stretch>
        </p:blipFill>
        <p:spPr>
          <a:xfrm>
            <a:off x="8709324" y="2059449"/>
            <a:ext cx="488992" cy="488992"/>
          </a:xfrm>
          <a:prstGeom prst="rect">
            <a:avLst/>
          </a:prstGeom>
        </p:spPr>
      </p:pic>
      <p:pic>
        <p:nvPicPr>
          <p:cNvPr id="19" name="Picture 18">
            <a:extLst>
              <a:ext uri="{FF2B5EF4-FFF2-40B4-BE49-F238E27FC236}">
                <a16:creationId xmlns:a16="http://schemas.microsoft.com/office/drawing/2014/main" id="{CE9515F1-9D8F-4CFB-951A-527C7D995D76}"/>
              </a:ext>
            </a:extLst>
          </p:cNvPr>
          <p:cNvPicPr>
            <a:picLocks noChangeAspect="1"/>
          </p:cNvPicPr>
          <p:nvPr/>
        </p:nvPicPr>
        <p:blipFill>
          <a:blip r:embed="rId7"/>
          <a:stretch>
            <a:fillRect/>
          </a:stretch>
        </p:blipFill>
        <p:spPr>
          <a:xfrm>
            <a:off x="8581330" y="3192283"/>
            <a:ext cx="664714" cy="664714"/>
          </a:xfrm>
          <a:prstGeom prst="rect">
            <a:avLst/>
          </a:prstGeom>
        </p:spPr>
      </p:pic>
      <p:sp>
        <p:nvSpPr>
          <p:cNvPr id="16" name="Title 3">
            <a:extLst>
              <a:ext uri="{FF2B5EF4-FFF2-40B4-BE49-F238E27FC236}">
                <a16:creationId xmlns:a16="http://schemas.microsoft.com/office/drawing/2014/main" id="{D7B5E098-69DE-0FE3-A0FC-D22593853FFF}"/>
              </a:ext>
            </a:extLst>
          </p:cNvPr>
          <p:cNvSpPr txBox="1">
            <a:spLocks/>
          </p:cNvSpPr>
          <p:nvPr/>
        </p:nvSpPr>
        <p:spPr>
          <a:xfrm>
            <a:off x="1841666" y="576617"/>
            <a:ext cx="7072021" cy="580800"/>
          </a:xfrm>
          <a:prstGeom prst="rect">
            <a:avLst/>
          </a:prstGeom>
          <a:solidFill>
            <a:schemeClr val="lt1"/>
          </a:solidFill>
          <a:ln>
            <a:noFill/>
          </a:ln>
        </p:spPr>
        <p:txBody>
          <a:bodyPr spcFirstLastPara="1" wrap="square" lIns="91425" tIns="91425" rIns="91425" bIns="91425" anchor="ctr" anchorCtr="0">
            <a:noAutofit/>
          </a:bodyPr>
          <a:lstStyle>
            <a:lvl1pPr lvl="0" algn="l" defTabSz="914400" rtl="0" eaLnBrk="1" latinLnBrk="0" hangingPunct="1">
              <a:lnSpc>
                <a:spcPct val="100000"/>
              </a:lnSpc>
              <a:spcBef>
                <a:spcPts val="0"/>
              </a:spcBef>
              <a:spcAft>
                <a:spcPts val="0"/>
              </a:spcAft>
              <a:buSzPts val="2000"/>
              <a:buFont typeface="Lora"/>
              <a:buNone/>
              <a:defRPr sz="2667" b="1" kern="1200">
                <a:solidFill>
                  <a:schemeClr val="tx1"/>
                </a:solidFill>
                <a:latin typeface="Arial"/>
                <a:ea typeface="Arial"/>
                <a:cs typeface="Arial"/>
                <a:sym typeface="Arial"/>
              </a:defRPr>
            </a:lvl1pPr>
            <a:lvl2pPr lvl="1"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2pPr>
            <a:lvl3pPr lvl="2"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3pPr>
            <a:lvl4pPr lvl="3"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4pPr>
            <a:lvl5pPr lvl="4"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5pPr>
            <a:lvl6pPr lvl="5"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6pPr>
            <a:lvl7pPr lvl="6"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7pPr>
            <a:lvl8pPr lvl="7"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8pPr>
            <a:lvl9pPr lvl="8"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9pPr>
          </a:lstStyle>
          <a:p>
            <a:r>
              <a:rPr lang="es-ES_tradnl" sz="3200" b="0" dirty="0">
                <a:solidFill>
                  <a:schemeClr val="accent6">
                    <a:lumMod val="50000"/>
                  </a:schemeClr>
                </a:solidFill>
                <a:latin typeface="Abadi" panose="020B0604020104020204" pitchFamily="34" charset="0"/>
              </a:rPr>
              <a:t>Euler-Euler (EE) Model</a:t>
            </a:r>
            <a:endParaRPr lang="en-GB" sz="2800" b="0" dirty="0">
              <a:solidFill>
                <a:schemeClr val="accent6">
                  <a:lumMod val="50000"/>
                </a:schemeClr>
              </a:solidFill>
              <a:latin typeface="Abadi" panose="020B0604020104020204" pitchFamily="34" charset="0"/>
            </a:endParaRPr>
          </a:p>
        </p:txBody>
      </p:sp>
      <p:sp>
        <p:nvSpPr>
          <p:cNvPr id="2" name="Rectangle 1">
            <a:extLst>
              <a:ext uri="{FF2B5EF4-FFF2-40B4-BE49-F238E27FC236}">
                <a16:creationId xmlns:a16="http://schemas.microsoft.com/office/drawing/2014/main" id="{89EDBFCA-E0CD-26A2-64AA-25B9F6745713}"/>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27">
            <a:extLst>
              <a:ext uri="{FF2B5EF4-FFF2-40B4-BE49-F238E27FC236}">
                <a16:creationId xmlns:a16="http://schemas.microsoft.com/office/drawing/2014/main" id="{70A2741B-208D-1E18-06BB-97208985D127}"/>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pic>
        <p:nvPicPr>
          <p:cNvPr id="14" name="Picture 2">
            <a:extLst>
              <a:ext uri="{FF2B5EF4-FFF2-40B4-BE49-F238E27FC236}">
                <a16:creationId xmlns:a16="http://schemas.microsoft.com/office/drawing/2014/main" id="{9C2734AC-2956-3A9C-C31F-C7A3296F30F9}"/>
              </a:ext>
            </a:extLst>
          </p:cNvPr>
          <p:cNvPicPr>
            <a:picLocks noChangeAspect="1" noChangeArrowheads="1"/>
          </p:cNvPicPr>
          <p:nvPr/>
        </p:nvPicPr>
        <p:blipFill rotWithShape="1">
          <a:blip r:embed="rId8"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6A33BD3A-9E7E-0A33-9EF0-1E53FDD1A82C}"/>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22" name="Picture 4">
            <a:extLst>
              <a:ext uri="{FF2B5EF4-FFF2-40B4-BE49-F238E27FC236}">
                <a16:creationId xmlns:a16="http://schemas.microsoft.com/office/drawing/2014/main" id="{B94DF893-414E-C2E3-C53F-E9DD98639630}"/>
              </a:ext>
            </a:extLst>
          </p:cNvPr>
          <p:cNvPicPr>
            <a:picLocks noChangeAspect="1" noChangeArrowheads="1"/>
          </p:cNvPicPr>
          <p:nvPr/>
        </p:nvPicPr>
        <p:blipFill>
          <a:blip r:embed="rId10"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MDPI | About">
            <a:extLst>
              <a:ext uri="{FF2B5EF4-FFF2-40B4-BE49-F238E27FC236}">
                <a16:creationId xmlns:a16="http://schemas.microsoft.com/office/drawing/2014/main" id="{28152054-C6B4-DFC6-4831-655C3D7532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ciforum">
            <a:extLst>
              <a:ext uri="{FF2B5EF4-FFF2-40B4-BE49-F238E27FC236}">
                <a16:creationId xmlns:a16="http://schemas.microsoft.com/office/drawing/2014/main" id="{503ECD4B-F635-9D00-404F-25E0D1B757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948888"/>
      </p:ext>
    </p:extLst>
  </p:cSld>
  <p:clrMapOvr>
    <a:masterClrMapping/>
  </p:clrMapOvr>
  <mc:AlternateContent xmlns:mc="http://schemas.openxmlformats.org/markup-compatibility/2006" xmlns:p14="http://schemas.microsoft.com/office/powerpoint/2010/main">
    <mc:Choice Requires="p14">
      <p:transition p14:dur="0" advTm="36395"/>
    </mc:Choice>
    <mc:Fallback xmlns="">
      <p:transition advTm="3639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CC1C81-E7E6-4F89-B4C0-9056885EBB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5" name="CuadroTexto 10">
            <a:extLst>
              <a:ext uri="{FF2B5EF4-FFF2-40B4-BE49-F238E27FC236}">
                <a16:creationId xmlns:a16="http://schemas.microsoft.com/office/drawing/2014/main" id="{84024AF5-23CA-4985-93FD-4B8C8AD558EF}"/>
              </a:ext>
            </a:extLst>
          </p:cNvPr>
          <p:cNvSpPr txBox="1"/>
          <p:nvPr/>
        </p:nvSpPr>
        <p:spPr>
          <a:xfrm>
            <a:off x="2044929" y="1732797"/>
            <a:ext cx="6665493" cy="707886"/>
          </a:xfrm>
          <a:prstGeom prst="rect">
            <a:avLst/>
          </a:prstGeom>
          <a:solidFill>
            <a:schemeClr val="bg1"/>
          </a:solidFill>
        </p:spPr>
        <p:txBody>
          <a:bodyPr wrap="square">
            <a:spAutoFit/>
          </a:bodyPr>
          <a:lstStyle/>
          <a:p>
            <a:pPr algn="just"/>
            <a:r>
              <a:rPr lang="en-GB" sz="2000" dirty="0">
                <a:solidFill>
                  <a:schemeClr val="tx1">
                    <a:lumMod val="85000"/>
                    <a:lumOff val="15000"/>
                  </a:schemeClr>
                </a:solidFill>
                <a:latin typeface="NexusSans-regular" pitchFamily="50" charset="0"/>
              </a:rPr>
              <a:t>Relation between volume fractions. Continuous and dispersed phases considered incompressible</a:t>
            </a:r>
            <a:endParaRPr lang="en-US" sz="2000" dirty="0">
              <a:solidFill>
                <a:schemeClr val="tx1">
                  <a:lumMod val="85000"/>
                  <a:lumOff val="15000"/>
                </a:schemeClr>
              </a:solidFill>
              <a:latin typeface="NexusSans-regular" pitchFamily="50" charset="0"/>
            </a:endParaRPr>
          </a:p>
        </p:txBody>
      </p:sp>
      <p:sp>
        <p:nvSpPr>
          <p:cNvPr id="10" name="CuadroTexto 17">
            <a:extLst>
              <a:ext uri="{FF2B5EF4-FFF2-40B4-BE49-F238E27FC236}">
                <a16:creationId xmlns:a16="http://schemas.microsoft.com/office/drawing/2014/main" id="{7B3F7DF0-71D6-425F-8822-8281559BB141}"/>
              </a:ext>
            </a:extLst>
          </p:cNvPr>
          <p:cNvSpPr txBox="1"/>
          <p:nvPr/>
        </p:nvSpPr>
        <p:spPr>
          <a:xfrm>
            <a:off x="2179818" y="3080372"/>
            <a:ext cx="6665494" cy="430887"/>
          </a:xfrm>
          <a:prstGeom prst="rect">
            <a:avLst/>
          </a:prstGeom>
          <a:solidFill>
            <a:schemeClr val="accent3">
              <a:lumMod val="20000"/>
              <a:lumOff val="80000"/>
            </a:schemeClr>
          </a:solidFill>
          <a:ln>
            <a:noFill/>
          </a:ln>
        </p:spPr>
        <p:txBody>
          <a:bodyPr wrap="square">
            <a:spAutoFit/>
          </a:bodyPr>
          <a:lstStyle/>
          <a:p>
            <a:pPr algn="just"/>
            <a:r>
              <a:rPr lang="en-GB" sz="2200" dirty="0">
                <a:solidFill>
                  <a:schemeClr val="tx1">
                    <a:lumMod val="85000"/>
                    <a:lumOff val="15000"/>
                  </a:schemeClr>
                </a:solidFill>
                <a:latin typeface="Abadi" panose="020B0604020104020204" pitchFamily="34" charset="0"/>
              </a:rPr>
              <a:t>Continuous phase (liposomes)</a:t>
            </a:r>
            <a:endParaRPr lang="en-US" sz="2200" dirty="0">
              <a:solidFill>
                <a:schemeClr val="tx1">
                  <a:lumMod val="85000"/>
                  <a:lumOff val="15000"/>
                </a:schemeClr>
              </a:solidFill>
              <a:latin typeface="Abadi" panose="020B0604020104020204" pitchFamily="34" charset="0"/>
            </a:endParaRPr>
          </a:p>
        </p:txBody>
      </p:sp>
      <p:sp>
        <p:nvSpPr>
          <p:cNvPr id="11" name="CuadroTexto 18">
            <a:extLst>
              <a:ext uri="{FF2B5EF4-FFF2-40B4-BE49-F238E27FC236}">
                <a16:creationId xmlns:a16="http://schemas.microsoft.com/office/drawing/2014/main" id="{D6691F52-BF8C-4D37-8F83-307CF0FEB617}"/>
              </a:ext>
            </a:extLst>
          </p:cNvPr>
          <p:cNvSpPr txBox="1"/>
          <p:nvPr/>
        </p:nvSpPr>
        <p:spPr>
          <a:xfrm>
            <a:off x="2173424" y="4251745"/>
            <a:ext cx="6665494" cy="461665"/>
          </a:xfrm>
          <a:prstGeom prst="rect">
            <a:avLst/>
          </a:prstGeom>
          <a:solidFill>
            <a:schemeClr val="accent3">
              <a:lumMod val="20000"/>
              <a:lumOff val="80000"/>
            </a:schemeClr>
          </a:solidFill>
          <a:ln>
            <a:noFill/>
          </a:ln>
        </p:spPr>
        <p:txBody>
          <a:bodyPr wrap="square">
            <a:spAutoFit/>
          </a:bodyPr>
          <a:lstStyle/>
          <a:p>
            <a:pPr algn="just"/>
            <a:r>
              <a:rPr lang="en-GB" sz="2200" dirty="0">
                <a:solidFill>
                  <a:schemeClr val="tx1">
                    <a:lumMod val="85000"/>
                    <a:lumOff val="15000"/>
                  </a:schemeClr>
                </a:solidFill>
                <a:latin typeface="Abadi" panose="020B0604020104020204" pitchFamily="34" charset="0"/>
              </a:rPr>
              <a:t>Dispersed</a:t>
            </a:r>
            <a:r>
              <a:rPr lang="en-GB" sz="2400" dirty="0">
                <a:solidFill>
                  <a:schemeClr val="tx1">
                    <a:lumMod val="85000"/>
                    <a:lumOff val="15000"/>
                  </a:schemeClr>
                </a:solidFill>
                <a:latin typeface="Abadi" panose="020B0604020104020204" pitchFamily="34" charset="0"/>
              </a:rPr>
              <a:t> phase (CS-MNPs)</a:t>
            </a:r>
            <a:endParaRPr lang="en-US" sz="2400" dirty="0">
              <a:solidFill>
                <a:schemeClr val="tx1">
                  <a:lumMod val="85000"/>
                  <a:lumOff val="15000"/>
                </a:schemeClr>
              </a:solidFill>
              <a:latin typeface="Abadi" panose="020B0604020104020204" pitchFamily="34" charset="0"/>
            </a:endParaRPr>
          </a:p>
        </p:txBody>
      </p:sp>
      <p:sp>
        <p:nvSpPr>
          <p:cNvPr id="21" name="Oval 20">
            <a:extLst>
              <a:ext uri="{FF2B5EF4-FFF2-40B4-BE49-F238E27FC236}">
                <a16:creationId xmlns:a16="http://schemas.microsoft.com/office/drawing/2014/main" id="{845DD640-99B7-4DF5-9639-2C8EC4ADCE72}"/>
              </a:ext>
            </a:extLst>
          </p:cNvPr>
          <p:cNvSpPr/>
          <p:nvPr/>
        </p:nvSpPr>
        <p:spPr>
          <a:xfrm>
            <a:off x="8525445" y="4122577"/>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64511C2-052B-4781-8A26-42C912DC5477}"/>
              </a:ext>
            </a:extLst>
          </p:cNvPr>
          <p:cNvSpPr/>
          <p:nvPr/>
        </p:nvSpPr>
        <p:spPr>
          <a:xfrm>
            <a:off x="8525445" y="293333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Shape&#10;&#10;Description automatically generated with low confidence">
            <a:extLst>
              <a:ext uri="{FF2B5EF4-FFF2-40B4-BE49-F238E27FC236}">
                <a16:creationId xmlns:a16="http://schemas.microsoft.com/office/drawing/2014/main" id="{43D67959-B0C9-4A65-83BA-E51F86175882}"/>
              </a:ext>
            </a:extLst>
          </p:cNvPr>
          <p:cNvPicPr>
            <a:picLocks noChangeAspect="1"/>
          </p:cNvPicPr>
          <p:nvPr/>
        </p:nvPicPr>
        <p:blipFill>
          <a:blip r:embed="rId2"/>
          <a:stretch>
            <a:fillRect/>
          </a:stretch>
        </p:blipFill>
        <p:spPr>
          <a:xfrm>
            <a:off x="1186798" y="691489"/>
            <a:ext cx="351056" cy="351056"/>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5813D8A9-8B56-48B0-B80F-F75CA48C46C1}"/>
              </a:ext>
            </a:extLst>
          </p:cNvPr>
          <p:cNvPicPr>
            <a:picLocks noChangeAspect="1"/>
          </p:cNvPicPr>
          <p:nvPr/>
        </p:nvPicPr>
        <p:blipFill>
          <a:blip r:embed="rId3"/>
          <a:stretch>
            <a:fillRect/>
          </a:stretch>
        </p:blipFill>
        <p:spPr>
          <a:xfrm>
            <a:off x="8640949" y="3045378"/>
            <a:ext cx="488992" cy="488992"/>
          </a:xfrm>
          <a:prstGeom prst="rect">
            <a:avLst/>
          </a:prstGeom>
        </p:spPr>
      </p:pic>
      <p:pic>
        <p:nvPicPr>
          <p:cNvPr id="19" name="Picture 18">
            <a:extLst>
              <a:ext uri="{FF2B5EF4-FFF2-40B4-BE49-F238E27FC236}">
                <a16:creationId xmlns:a16="http://schemas.microsoft.com/office/drawing/2014/main" id="{CE9515F1-9D8F-4CFB-951A-527C7D995D76}"/>
              </a:ext>
            </a:extLst>
          </p:cNvPr>
          <p:cNvPicPr>
            <a:picLocks noChangeAspect="1"/>
          </p:cNvPicPr>
          <p:nvPr/>
        </p:nvPicPr>
        <p:blipFill>
          <a:blip r:embed="rId4"/>
          <a:stretch>
            <a:fillRect/>
          </a:stretch>
        </p:blipFill>
        <p:spPr>
          <a:xfrm>
            <a:off x="8512955" y="4178212"/>
            <a:ext cx="664714" cy="664714"/>
          </a:xfrm>
          <a:prstGeom prst="rect">
            <a:avLst/>
          </a:prstGeom>
        </p:spPr>
      </p:pic>
      <mc:AlternateContent xmlns:mc="http://schemas.openxmlformats.org/markup-compatibility/2006" xmlns:a14="http://schemas.microsoft.com/office/drawing/2010/main">
        <mc:Choice Requires="a14">
          <p:sp>
            <p:nvSpPr>
              <p:cNvPr id="22" name="CuadroTexto 5">
                <a:extLst>
                  <a:ext uri="{FF2B5EF4-FFF2-40B4-BE49-F238E27FC236}">
                    <a16:creationId xmlns:a16="http://schemas.microsoft.com/office/drawing/2014/main" id="{DE75A45D-F67A-4870-88AA-F272F9653E3C}"/>
                  </a:ext>
                </a:extLst>
              </p:cNvPr>
              <p:cNvSpPr txBox="1"/>
              <p:nvPr/>
            </p:nvSpPr>
            <p:spPr>
              <a:xfrm>
                <a:off x="4849756" y="3562825"/>
                <a:ext cx="2740237" cy="6373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𝑐</m:t>
                              </m:r>
                            </m:sub>
                          </m:sSub>
                        </m:num>
                        <m:den>
                          <m:r>
                            <a:rPr lang="en-US" sz="2000" i="1" smtClean="0">
                              <a:latin typeface="Cambria Math" panose="02040503050406030204" pitchFamily="18" charset="0"/>
                            </a:rPr>
                            <m:t>𝜕</m:t>
                          </m:r>
                          <m:r>
                            <a:rPr lang="es-CO" sz="2000" b="0" i="1" smtClean="0">
                              <a:latin typeface="Cambria Math" panose="02040503050406030204" pitchFamily="18" charset="0"/>
                            </a:rPr>
                            <m:t>𝑡</m:t>
                          </m:r>
                        </m:den>
                      </m:f>
                      <m:r>
                        <a:rPr lang="es-CO" sz="2000" b="0" i="1" smtClean="0">
                          <a:latin typeface="Cambria Math" panose="02040503050406030204" pitchFamily="18" charset="0"/>
                        </a:rPr>
                        <m:t>+</m:t>
                      </m:r>
                      <m:r>
                        <m:rPr>
                          <m:sty m:val="p"/>
                        </m:rPr>
                        <a:rPr lang="es-CO" sz="2000" b="0" i="1" smtClean="0">
                          <a:latin typeface="Cambria Math" panose="02040503050406030204" pitchFamily="18" charset="0"/>
                          <a:ea typeface="Cambria Math" panose="02040503050406030204" pitchFamily="18" charset="0"/>
                        </a:rPr>
                        <m:t>∇</m:t>
                      </m:r>
                      <m:r>
                        <a:rPr lang="es-CO" sz="2000" b="0" i="1" smtClean="0">
                          <a:latin typeface="Cambria Math" panose="02040503050406030204" pitchFamily="18" charset="0"/>
                          <a:ea typeface="Cambria Math" panose="02040503050406030204" pitchFamily="18" charset="0"/>
                        </a:rPr>
                        <m:t>∙</m:t>
                      </m:r>
                      <m:d>
                        <m:dPr>
                          <m:ctrlPr>
                            <a:rPr lang="es-CO"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𝑐</m:t>
                              </m:r>
                            </m:sub>
                          </m:sSub>
                          <m:sSub>
                            <m:sSubPr>
                              <m:ctrlPr>
                                <a:rPr lang="en-US" sz="2000" i="1">
                                  <a:latin typeface="Cambria Math" panose="02040503050406030204" pitchFamily="18" charset="0"/>
                                </a:rPr>
                              </m:ctrlPr>
                            </m:sSubPr>
                            <m:e>
                              <m:r>
                                <a:rPr lang="es-CO" sz="2000" b="0" i="1" smtClean="0">
                                  <a:latin typeface="Cambria Math" panose="02040503050406030204" pitchFamily="18" charset="0"/>
                                </a:rPr>
                                <m:t>𝑢</m:t>
                              </m:r>
                            </m:e>
                            <m:sub>
                              <m:r>
                                <a:rPr lang="es-CO" sz="2000" i="1">
                                  <a:latin typeface="Cambria Math" panose="02040503050406030204" pitchFamily="18" charset="0"/>
                                </a:rPr>
                                <m:t>𝑐</m:t>
                              </m:r>
                            </m:sub>
                          </m:sSub>
                        </m:e>
                      </m:d>
                      <m:r>
                        <a:rPr lang="es-CO" sz="2000" b="0" i="1" smtClean="0">
                          <a:latin typeface="Cambria Math" panose="02040503050406030204" pitchFamily="18" charset="0"/>
                          <a:ea typeface="Cambria Math" panose="02040503050406030204" pitchFamily="18" charset="0"/>
                        </a:rPr>
                        <m:t>=</m:t>
                      </m:r>
                      <m:f>
                        <m:fPr>
                          <m:ctrlPr>
                            <a:rPr lang="es-CO" sz="2000" i="1">
                              <a:latin typeface="Cambria Math" panose="02040503050406030204" pitchFamily="18" charset="0"/>
                              <a:ea typeface="Cambria Math" panose="02040503050406030204" pitchFamily="18" charset="0"/>
                            </a:rPr>
                          </m:ctrlPr>
                        </m:fPr>
                        <m:num>
                          <m:sSub>
                            <m:sSubPr>
                              <m:ctrlPr>
                                <a:rPr lang="es-CO" sz="2000" i="1">
                                  <a:latin typeface="Cambria Math" panose="02040503050406030204" pitchFamily="18" charset="0"/>
                                  <a:ea typeface="Cambria Math" panose="02040503050406030204" pitchFamily="18" charset="0"/>
                                </a:rPr>
                              </m:ctrlPr>
                            </m:sSubPr>
                            <m:e>
                              <m:r>
                                <a:rPr lang="es-CO" sz="2000" i="1">
                                  <a:latin typeface="Cambria Math" panose="02040503050406030204" pitchFamily="18" charset="0"/>
                                  <a:ea typeface="Cambria Math" panose="02040503050406030204" pitchFamily="18" charset="0"/>
                                </a:rPr>
                                <m:t>𝑚</m:t>
                              </m:r>
                            </m:e>
                            <m:sub>
                              <m:r>
                                <a:rPr lang="es-CO" sz="2000" i="1">
                                  <a:latin typeface="Cambria Math" panose="02040503050406030204" pitchFamily="18" charset="0"/>
                                  <a:ea typeface="Cambria Math" panose="02040503050406030204" pitchFamily="18" charset="0"/>
                                </a:rPr>
                                <m:t>𝑑𝑐</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b="0" i="1" smtClean="0">
                                  <a:latin typeface="Cambria Math" panose="02040503050406030204" pitchFamily="18" charset="0"/>
                                  <a:ea typeface="Cambria Math" panose="02040503050406030204" pitchFamily="18" charset="0"/>
                                </a:rPr>
                                <m:t>𝑐</m:t>
                              </m:r>
                            </m:sub>
                          </m:sSub>
                        </m:den>
                      </m:f>
                    </m:oMath>
                  </m:oMathPara>
                </a14:m>
                <a:endParaRPr lang="en-US" sz="2000"/>
              </a:p>
            </p:txBody>
          </p:sp>
        </mc:Choice>
        <mc:Fallback xmlns="">
          <p:sp>
            <p:nvSpPr>
              <p:cNvPr id="22" name="CuadroTexto 5">
                <a:extLst>
                  <a:ext uri="{FF2B5EF4-FFF2-40B4-BE49-F238E27FC236}">
                    <a16:creationId xmlns:a16="http://schemas.microsoft.com/office/drawing/2014/main" id="{DE75A45D-F67A-4870-88AA-F272F9653E3C}"/>
                  </a:ext>
                </a:extLst>
              </p:cNvPr>
              <p:cNvSpPr txBox="1">
                <a:spLocks noRot="1" noChangeAspect="1" noMove="1" noResize="1" noEditPoints="1" noAdjustHandles="1" noChangeArrowheads="1" noChangeShapeType="1" noTextEdit="1"/>
              </p:cNvSpPr>
              <p:nvPr/>
            </p:nvSpPr>
            <p:spPr>
              <a:xfrm>
                <a:off x="4849756" y="3562825"/>
                <a:ext cx="2740237" cy="63735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CuadroTexto 16">
                <a:extLst>
                  <a:ext uri="{FF2B5EF4-FFF2-40B4-BE49-F238E27FC236}">
                    <a16:creationId xmlns:a16="http://schemas.microsoft.com/office/drawing/2014/main" id="{CB8E8564-E093-4780-B3C3-8DDD893EA496}"/>
                  </a:ext>
                </a:extLst>
              </p:cNvPr>
              <p:cNvSpPr txBox="1"/>
              <p:nvPr/>
            </p:nvSpPr>
            <p:spPr>
              <a:xfrm>
                <a:off x="4715103" y="4855468"/>
                <a:ext cx="3009542" cy="6373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𝑑</m:t>
                              </m:r>
                            </m:sub>
                          </m:sSub>
                        </m:num>
                        <m:den>
                          <m:r>
                            <a:rPr lang="en-US" sz="2000" i="1" smtClean="0">
                              <a:latin typeface="Cambria Math" panose="02040503050406030204" pitchFamily="18" charset="0"/>
                            </a:rPr>
                            <m:t>𝜕</m:t>
                          </m:r>
                          <m:r>
                            <a:rPr lang="es-CO" sz="2000" b="0" i="1" smtClean="0">
                              <a:latin typeface="Cambria Math" panose="02040503050406030204" pitchFamily="18" charset="0"/>
                            </a:rPr>
                            <m:t>𝑡</m:t>
                          </m:r>
                        </m:den>
                      </m:f>
                      <m:r>
                        <a:rPr lang="es-CO" sz="2000" b="0" i="1" smtClean="0">
                          <a:latin typeface="Cambria Math" panose="02040503050406030204" pitchFamily="18" charset="0"/>
                        </a:rPr>
                        <m:t>+</m:t>
                      </m:r>
                      <m:r>
                        <m:rPr>
                          <m:sty m:val="p"/>
                        </m:rPr>
                        <a:rPr lang="es-CO" sz="2000" b="0" i="1" smtClean="0">
                          <a:latin typeface="Cambria Math" panose="02040503050406030204" pitchFamily="18" charset="0"/>
                          <a:ea typeface="Cambria Math" panose="02040503050406030204" pitchFamily="18" charset="0"/>
                        </a:rPr>
                        <m:t>∇</m:t>
                      </m:r>
                      <m:r>
                        <a:rPr lang="es-CO" sz="2000" b="0" i="1" smtClean="0">
                          <a:latin typeface="Cambria Math" panose="02040503050406030204" pitchFamily="18" charset="0"/>
                          <a:ea typeface="Cambria Math" panose="02040503050406030204" pitchFamily="18" charset="0"/>
                        </a:rPr>
                        <m:t>∙</m:t>
                      </m:r>
                      <m:d>
                        <m:dPr>
                          <m:ctrlPr>
                            <a:rPr lang="es-CO"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b="0" i="1" smtClean="0">
                                  <a:latin typeface="Cambria Math" panose="02040503050406030204" pitchFamily="18" charset="0"/>
                                </a:rPr>
                                <m:t>𝑑</m:t>
                              </m:r>
                            </m:sub>
                          </m:sSub>
                          <m:sSub>
                            <m:sSubPr>
                              <m:ctrlPr>
                                <a:rPr lang="en-US" sz="2000" i="1">
                                  <a:latin typeface="Cambria Math" panose="02040503050406030204" pitchFamily="18" charset="0"/>
                                </a:rPr>
                              </m:ctrlPr>
                            </m:sSubPr>
                            <m:e>
                              <m:r>
                                <a:rPr lang="es-CO" sz="2000" b="0" i="1" smtClean="0">
                                  <a:latin typeface="Cambria Math" panose="02040503050406030204" pitchFamily="18" charset="0"/>
                                </a:rPr>
                                <m:t>𝑢</m:t>
                              </m:r>
                            </m:e>
                            <m:sub>
                              <m:r>
                                <a:rPr lang="es-CO" sz="2000" b="0" i="1" smtClean="0">
                                  <a:latin typeface="Cambria Math" panose="02040503050406030204" pitchFamily="18" charset="0"/>
                                  <a:ea typeface="Cambria Math" panose="02040503050406030204" pitchFamily="18" charset="0"/>
                                </a:rPr>
                                <m:t>𝑑</m:t>
                              </m:r>
                            </m:sub>
                          </m:sSub>
                        </m:e>
                      </m:d>
                      <m:r>
                        <a:rPr lang="es-CO" sz="2000" b="0" i="1" smtClean="0">
                          <a:latin typeface="Cambria Math" panose="02040503050406030204" pitchFamily="18" charset="0"/>
                          <a:ea typeface="Cambria Math" panose="02040503050406030204" pitchFamily="18" charset="0"/>
                        </a:rPr>
                        <m:t>=</m:t>
                      </m:r>
                      <m:f>
                        <m:fPr>
                          <m:ctrlPr>
                            <a:rPr lang="es-CO" sz="2000" i="1">
                              <a:latin typeface="Cambria Math" panose="02040503050406030204" pitchFamily="18" charset="0"/>
                              <a:ea typeface="Cambria Math" panose="02040503050406030204" pitchFamily="18" charset="0"/>
                            </a:rPr>
                          </m:ctrlPr>
                        </m:fPr>
                        <m:num>
                          <m:r>
                            <a:rPr lang="es-CO" sz="2000" b="0" i="1" smtClean="0">
                              <a:latin typeface="Cambria Math" panose="02040503050406030204" pitchFamily="18" charset="0"/>
                              <a:ea typeface="Cambria Math" panose="02040503050406030204" pitchFamily="18" charset="0"/>
                            </a:rPr>
                            <m:t>−</m:t>
                          </m:r>
                          <m:sSub>
                            <m:sSubPr>
                              <m:ctrlPr>
                                <a:rPr lang="es-CO" sz="2000" i="1">
                                  <a:latin typeface="Cambria Math" panose="02040503050406030204" pitchFamily="18" charset="0"/>
                                  <a:ea typeface="Cambria Math" panose="02040503050406030204" pitchFamily="18" charset="0"/>
                                </a:rPr>
                              </m:ctrlPr>
                            </m:sSubPr>
                            <m:e>
                              <m:r>
                                <a:rPr lang="es-CO" sz="2000" i="1">
                                  <a:latin typeface="Cambria Math" panose="02040503050406030204" pitchFamily="18" charset="0"/>
                                  <a:ea typeface="Cambria Math" panose="02040503050406030204" pitchFamily="18" charset="0"/>
                                </a:rPr>
                                <m:t>𝑚</m:t>
                              </m:r>
                            </m:e>
                            <m:sub>
                              <m:r>
                                <a:rPr lang="es-CO" sz="2000" i="1">
                                  <a:latin typeface="Cambria Math" panose="02040503050406030204" pitchFamily="18" charset="0"/>
                                  <a:ea typeface="Cambria Math" panose="02040503050406030204" pitchFamily="18" charset="0"/>
                                </a:rPr>
                                <m:t>𝑑𝑐</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b="0" i="1" smtClean="0">
                                  <a:latin typeface="Cambria Math" panose="02040503050406030204" pitchFamily="18" charset="0"/>
                                  <a:ea typeface="Cambria Math" panose="02040503050406030204" pitchFamily="18" charset="0"/>
                                </a:rPr>
                                <m:t>𝑑</m:t>
                              </m:r>
                            </m:sub>
                          </m:sSub>
                        </m:den>
                      </m:f>
                    </m:oMath>
                  </m:oMathPara>
                </a14:m>
                <a:endParaRPr lang="en-US" sz="2000"/>
              </a:p>
            </p:txBody>
          </p:sp>
        </mc:Choice>
        <mc:Fallback xmlns="">
          <p:sp>
            <p:nvSpPr>
              <p:cNvPr id="23" name="CuadroTexto 16">
                <a:extLst>
                  <a:ext uri="{FF2B5EF4-FFF2-40B4-BE49-F238E27FC236}">
                    <a16:creationId xmlns:a16="http://schemas.microsoft.com/office/drawing/2014/main" id="{CB8E8564-E093-4780-B3C3-8DDD893EA496}"/>
                  </a:ext>
                </a:extLst>
              </p:cNvPr>
              <p:cNvSpPr txBox="1">
                <a:spLocks noRot="1" noChangeAspect="1" noMove="1" noResize="1" noEditPoints="1" noAdjustHandles="1" noChangeArrowheads="1" noChangeShapeType="1" noTextEdit="1"/>
              </p:cNvSpPr>
              <p:nvPr/>
            </p:nvSpPr>
            <p:spPr>
              <a:xfrm>
                <a:off x="4715103" y="4855468"/>
                <a:ext cx="3009542" cy="6373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uadroTexto 20">
                <a:extLst>
                  <a:ext uri="{FF2B5EF4-FFF2-40B4-BE49-F238E27FC236}">
                    <a16:creationId xmlns:a16="http://schemas.microsoft.com/office/drawing/2014/main" id="{5B87912E-D631-407C-8A07-F182EB9B034A}"/>
                  </a:ext>
                </a:extLst>
              </p:cNvPr>
              <p:cNvSpPr txBox="1"/>
              <p:nvPr/>
            </p:nvSpPr>
            <p:spPr>
              <a:xfrm>
                <a:off x="4623842" y="2440683"/>
                <a:ext cx="272061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𝑐</m:t>
                          </m:r>
                        </m:sub>
                      </m:sSub>
                      <m:r>
                        <a:rPr lang="es-CO" sz="2000" b="0" i="1" smtClean="0">
                          <a:latin typeface="Cambria Math" panose="02040503050406030204" pitchFamily="18" charset="0"/>
                        </a:rPr>
                        <m:t>=1−</m:t>
                      </m:r>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b="0" i="1" smtClean="0">
                              <a:latin typeface="Cambria Math" panose="02040503050406030204" pitchFamily="18" charset="0"/>
                            </a:rPr>
                            <m:t>𝑑</m:t>
                          </m:r>
                        </m:sub>
                      </m:sSub>
                    </m:oMath>
                  </m:oMathPara>
                </a14:m>
                <a:endParaRPr lang="en-US" sz="2000"/>
              </a:p>
            </p:txBody>
          </p:sp>
        </mc:Choice>
        <mc:Fallback xmlns="">
          <p:sp>
            <p:nvSpPr>
              <p:cNvPr id="26" name="CuadroTexto 20">
                <a:extLst>
                  <a:ext uri="{FF2B5EF4-FFF2-40B4-BE49-F238E27FC236}">
                    <a16:creationId xmlns:a16="http://schemas.microsoft.com/office/drawing/2014/main" id="{5B87912E-D631-407C-8A07-F182EB9B034A}"/>
                  </a:ext>
                </a:extLst>
              </p:cNvPr>
              <p:cNvSpPr txBox="1">
                <a:spLocks noRot="1" noChangeAspect="1" noMove="1" noResize="1" noEditPoints="1" noAdjustHandles="1" noChangeArrowheads="1" noChangeShapeType="1" noTextEdit="1"/>
              </p:cNvSpPr>
              <p:nvPr/>
            </p:nvSpPr>
            <p:spPr>
              <a:xfrm>
                <a:off x="4623842" y="2440683"/>
                <a:ext cx="2720615" cy="400110"/>
              </a:xfrm>
              <a:prstGeom prst="rect">
                <a:avLst/>
              </a:prstGeom>
              <a:blipFill>
                <a:blip r:embed="rId7"/>
                <a:stretch>
                  <a:fillRect b="-1515"/>
                </a:stretch>
              </a:blipFill>
            </p:spPr>
            <p:txBody>
              <a:bodyPr/>
              <a:lstStyle/>
              <a:p>
                <a:r>
                  <a:rPr lang="en-US">
                    <a:noFill/>
                  </a:rPr>
                  <a:t> </a:t>
                </a:r>
              </a:p>
            </p:txBody>
          </p:sp>
        </mc:Fallback>
      </mc:AlternateContent>
      <p:sp>
        <p:nvSpPr>
          <p:cNvPr id="27" name="CuadroTexto 21">
            <a:extLst>
              <a:ext uri="{FF2B5EF4-FFF2-40B4-BE49-F238E27FC236}">
                <a16:creationId xmlns:a16="http://schemas.microsoft.com/office/drawing/2014/main" id="{FF060B2B-EEFF-4E63-973E-BF89224C076F}"/>
              </a:ext>
            </a:extLst>
          </p:cNvPr>
          <p:cNvSpPr txBox="1"/>
          <p:nvPr/>
        </p:nvSpPr>
        <p:spPr>
          <a:xfrm>
            <a:off x="8015139" y="5059915"/>
            <a:ext cx="2902243" cy="369332"/>
          </a:xfrm>
          <a:prstGeom prst="rect">
            <a:avLst/>
          </a:prstGeom>
          <a:noFill/>
        </p:spPr>
        <p:txBody>
          <a:bodyPr wrap="square">
            <a:spAutoFit/>
          </a:bodyPr>
          <a:lstStyle/>
          <a:p>
            <a:pPr algn="just"/>
            <a:r>
              <a:rPr lang="en-GB" sz="1800" b="1">
                <a:solidFill>
                  <a:srgbClr val="017D0D"/>
                </a:solidFill>
                <a:latin typeface="NexusSans-regular" pitchFamily="50" charset="0"/>
              </a:rPr>
              <a:t>Compute volume fraction</a:t>
            </a:r>
            <a:endParaRPr lang="en-US" sz="1800" b="1">
              <a:solidFill>
                <a:srgbClr val="017D0D"/>
              </a:solidFill>
              <a:latin typeface="NexusSans-regular" pitchFamily="50" charset="0"/>
            </a:endParaRPr>
          </a:p>
        </p:txBody>
      </p:sp>
      <p:sp>
        <p:nvSpPr>
          <p:cNvPr id="28" name="CuadroTexto 14">
            <a:extLst>
              <a:ext uri="{FF2B5EF4-FFF2-40B4-BE49-F238E27FC236}">
                <a16:creationId xmlns:a16="http://schemas.microsoft.com/office/drawing/2014/main" id="{5733E37B-AF8A-49CA-8762-5A62EB7CB59D}"/>
              </a:ext>
            </a:extLst>
          </p:cNvPr>
          <p:cNvSpPr txBox="1"/>
          <p:nvPr/>
        </p:nvSpPr>
        <p:spPr>
          <a:xfrm>
            <a:off x="1841666" y="1188991"/>
            <a:ext cx="4000635" cy="461665"/>
          </a:xfrm>
          <a:prstGeom prst="rect">
            <a:avLst/>
          </a:prstGeom>
          <a:noFill/>
        </p:spPr>
        <p:txBody>
          <a:bodyPr wrap="square" rtlCol="0">
            <a:spAutoFit/>
          </a:bodyPr>
          <a:lstStyle/>
          <a:p>
            <a:r>
              <a:rPr lang="en-US" sz="2400">
                <a:solidFill>
                  <a:schemeClr val="tx2">
                    <a:lumMod val="25000"/>
                  </a:schemeClr>
                </a:solidFill>
                <a:latin typeface="Abadi" panose="020B0604020104020204" pitchFamily="34" charset="0"/>
              </a:rPr>
              <a:t>Mass Balance</a:t>
            </a:r>
          </a:p>
        </p:txBody>
      </p:sp>
      <p:sp>
        <p:nvSpPr>
          <p:cNvPr id="8" name="Title 3">
            <a:extLst>
              <a:ext uri="{FF2B5EF4-FFF2-40B4-BE49-F238E27FC236}">
                <a16:creationId xmlns:a16="http://schemas.microsoft.com/office/drawing/2014/main" id="{2F05FA65-7155-BF75-71E6-0BAC146F27A8}"/>
              </a:ext>
            </a:extLst>
          </p:cNvPr>
          <p:cNvSpPr txBox="1">
            <a:spLocks/>
          </p:cNvSpPr>
          <p:nvPr/>
        </p:nvSpPr>
        <p:spPr>
          <a:xfrm>
            <a:off x="1841666" y="576617"/>
            <a:ext cx="7072021" cy="580800"/>
          </a:xfrm>
          <a:prstGeom prst="rect">
            <a:avLst/>
          </a:prstGeom>
          <a:solidFill>
            <a:schemeClr val="lt1"/>
          </a:solidFill>
          <a:ln>
            <a:noFill/>
          </a:ln>
        </p:spPr>
        <p:txBody>
          <a:bodyPr spcFirstLastPara="1" wrap="square" lIns="91425" tIns="91425" rIns="91425" bIns="91425" anchor="ctr" anchorCtr="0">
            <a:noAutofit/>
          </a:bodyPr>
          <a:lstStyle>
            <a:lvl1pPr lvl="0" algn="l" defTabSz="914400" rtl="0" eaLnBrk="1" latinLnBrk="0" hangingPunct="1">
              <a:lnSpc>
                <a:spcPct val="100000"/>
              </a:lnSpc>
              <a:spcBef>
                <a:spcPts val="0"/>
              </a:spcBef>
              <a:spcAft>
                <a:spcPts val="0"/>
              </a:spcAft>
              <a:buSzPts val="2000"/>
              <a:buFont typeface="Lora"/>
              <a:buNone/>
              <a:defRPr sz="2667" b="1" kern="1200">
                <a:solidFill>
                  <a:schemeClr val="tx1"/>
                </a:solidFill>
                <a:latin typeface="Arial"/>
                <a:ea typeface="Arial"/>
                <a:cs typeface="Arial"/>
                <a:sym typeface="Arial"/>
              </a:defRPr>
            </a:lvl1pPr>
            <a:lvl2pPr lvl="1"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2pPr>
            <a:lvl3pPr lvl="2"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3pPr>
            <a:lvl4pPr lvl="3"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4pPr>
            <a:lvl5pPr lvl="4"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5pPr>
            <a:lvl6pPr lvl="5"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6pPr>
            <a:lvl7pPr lvl="6"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7pPr>
            <a:lvl8pPr lvl="7"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8pPr>
            <a:lvl9pPr lvl="8" algn="l">
              <a:lnSpc>
                <a:spcPct val="100000"/>
              </a:lnSpc>
              <a:spcBef>
                <a:spcPts val="0"/>
              </a:spcBef>
              <a:spcAft>
                <a:spcPts val="0"/>
              </a:spcAft>
              <a:buSzPts val="2000"/>
              <a:buFont typeface="Lora"/>
              <a:buNone/>
              <a:defRPr sz="2667" b="1">
                <a:highlight>
                  <a:srgbClr val="FFFFFF"/>
                </a:highlight>
                <a:latin typeface="Lora"/>
                <a:ea typeface="Lora"/>
                <a:cs typeface="Lora"/>
                <a:sym typeface="Lora"/>
              </a:defRPr>
            </a:lvl9pPr>
          </a:lstStyle>
          <a:p>
            <a:r>
              <a:rPr lang="es-ES_tradnl" sz="3200" b="0" dirty="0">
                <a:solidFill>
                  <a:schemeClr val="accent6">
                    <a:lumMod val="50000"/>
                  </a:schemeClr>
                </a:solidFill>
                <a:latin typeface="Abadi" panose="020B0604020104020204" pitchFamily="34" charset="0"/>
              </a:rPr>
              <a:t>Euler-Euler (EE) Model</a:t>
            </a:r>
            <a:endParaRPr lang="en-GB" sz="2800" b="0" dirty="0">
              <a:solidFill>
                <a:schemeClr val="accent6">
                  <a:lumMod val="50000"/>
                </a:schemeClr>
              </a:solidFill>
              <a:latin typeface="Abadi" panose="020B0604020104020204" pitchFamily="34" charset="0"/>
            </a:endParaRPr>
          </a:p>
        </p:txBody>
      </p:sp>
      <p:sp>
        <p:nvSpPr>
          <p:cNvPr id="2" name="Rectangle 1">
            <a:extLst>
              <a:ext uri="{FF2B5EF4-FFF2-40B4-BE49-F238E27FC236}">
                <a16:creationId xmlns:a16="http://schemas.microsoft.com/office/drawing/2014/main" id="{D5BCD5B4-CF69-0CA6-4108-537EC38799CB}"/>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27">
            <a:extLst>
              <a:ext uri="{FF2B5EF4-FFF2-40B4-BE49-F238E27FC236}">
                <a16:creationId xmlns:a16="http://schemas.microsoft.com/office/drawing/2014/main" id="{F933EEAA-4886-8E8A-9AB7-B12635AF2F73}"/>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pic>
        <p:nvPicPr>
          <p:cNvPr id="7" name="Picture 2">
            <a:extLst>
              <a:ext uri="{FF2B5EF4-FFF2-40B4-BE49-F238E27FC236}">
                <a16:creationId xmlns:a16="http://schemas.microsoft.com/office/drawing/2014/main" id="{85E37197-CA9B-21E9-B2D6-7F516596D055}"/>
              </a:ext>
            </a:extLst>
          </p:cNvPr>
          <p:cNvPicPr>
            <a:picLocks noChangeAspect="1" noChangeArrowheads="1"/>
          </p:cNvPicPr>
          <p:nvPr/>
        </p:nvPicPr>
        <p:blipFill rotWithShape="1">
          <a:blip r:embed="rId8"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6902B7A-595D-7339-964D-586F22D68660}"/>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2" name="Picture 4">
            <a:extLst>
              <a:ext uri="{FF2B5EF4-FFF2-40B4-BE49-F238E27FC236}">
                <a16:creationId xmlns:a16="http://schemas.microsoft.com/office/drawing/2014/main" id="{CD865F14-8744-86B2-B188-BA1FEA35656D}"/>
              </a:ext>
            </a:extLst>
          </p:cNvPr>
          <p:cNvPicPr>
            <a:picLocks noChangeAspect="1" noChangeArrowheads="1"/>
          </p:cNvPicPr>
          <p:nvPr/>
        </p:nvPicPr>
        <p:blipFill>
          <a:blip r:embed="rId10"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MDPI | About">
            <a:extLst>
              <a:ext uri="{FF2B5EF4-FFF2-40B4-BE49-F238E27FC236}">
                <a16:creationId xmlns:a16="http://schemas.microsoft.com/office/drawing/2014/main" id="{DCF89E7E-5E69-463E-F326-737644B611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ciforum">
            <a:extLst>
              <a:ext uri="{FF2B5EF4-FFF2-40B4-BE49-F238E27FC236}">
                <a16:creationId xmlns:a16="http://schemas.microsoft.com/office/drawing/2014/main" id="{668537CF-F477-251E-F6DB-A29316A4CB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08190"/>
      </p:ext>
    </p:extLst>
  </p:cSld>
  <p:clrMapOvr>
    <a:masterClrMapping/>
  </p:clrMapOvr>
  <mc:AlternateContent xmlns:mc="http://schemas.openxmlformats.org/markup-compatibility/2006" xmlns:p14="http://schemas.microsoft.com/office/powerpoint/2010/main">
    <mc:Choice Requires="p14">
      <p:transition p14:dur="0" advTm="12519"/>
    </mc:Choice>
    <mc:Fallback xmlns="">
      <p:transition advTm="125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CC1C81-E7E6-4F89-B4C0-9056885EBB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8" name="Title 3">
            <a:extLst>
              <a:ext uri="{FF2B5EF4-FFF2-40B4-BE49-F238E27FC236}">
                <a16:creationId xmlns:a16="http://schemas.microsoft.com/office/drawing/2014/main" id="{8EE2E539-0C7C-9047-20D0-2DA949E58F1E}"/>
              </a:ext>
            </a:extLst>
          </p:cNvPr>
          <p:cNvSpPr>
            <a:spLocks noGrp="1"/>
          </p:cNvSpPr>
          <p:nvPr>
            <p:ph type="title"/>
          </p:nvPr>
        </p:nvSpPr>
        <p:spPr>
          <a:xfrm>
            <a:off x="1841666" y="576617"/>
            <a:ext cx="7072021" cy="580800"/>
          </a:xfrm>
        </p:spPr>
        <p:txBody>
          <a:bodyPr/>
          <a:lstStyle/>
          <a:p>
            <a:r>
              <a:rPr lang="es-ES_tradnl" sz="3200" b="0" dirty="0">
                <a:solidFill>
                  <a:schemeClr val="accent6">
                    <a:lumMod val="50000"/>
                  </a:schemeClr>
                </a:solidFill>
                <a:latin typeface="Abadi" panose="020B0604020104020204" pitchFamily="34" charset="0"/>
              </a:rPr>
              <a:t>Euler-Euler (EE) Model</a:t>
            </a:r>
            <a:endParaRPr lang="en-GB" sz="2800" b="0" dirty="0">
              <a:solidFill>
                <a:schemeClr val="accent6">
                  <a:lumMod val="50000"/>
                </a:schemeClr>
              </a:solidFill>
              <a:latin typeface="Abadi" panose="020B0604020104020204" pitchFamily="34" charset="0"/>
            </a:endParaRPr>
          </a:p>
        </p:txBody>
      </p:sp>
      <p:sp>
        <p:nvSpPr>
          <p:cNvPr id="5" name="CuadroTexto 10">
            <a:extLst>
              <a:ext uri="{FF2B5EF4-FFF2-40B4-BE49-F238E27FC236}">
                <a16:creationId xmlns:a16="http://schemas.microsoft.com/office/drawing/2014/main" id="{84024AF5-23CA-4985-93FD-4B8C8AD558EF}"/>
              </a:ext>
            </a:extLst>
          </p:cNvPr>
          <p:cNvSpPr txBox="1"/>
          <p:nvPr/>
        </p:nvSpPr>
        <p:spPr>
          <a:xfrm>
            <a:off x="2044929" y="1732797"/>
            <a:ext cx="6665493" cy="707886"/>
          </a:xfrm>
          <a:prstGeom prst="rect">
            <a:avLst/>
          </a:prstGeom>
          <a:solidFill>
            <a:schemeClr val="bg1"/>
          </a:solidFill>
        </p:spPr>
        <p:txBody>
          <a:bodyPr wrap="square">
            <a:spAutoFit/>
          </a:bodyPr>
          <a:lstStyle/>
          <a:p>
            <a:pPr algn="just"/>
            <a:r>
              <a:rPr lang="en-GB" sz="2000">
                <a:solidFill>
                  <a:schemeClr val="tx1">
                    <a:lumMod val="85000"/>
                    <a:lumOff val="15000"/>
                  </a:schemeClr>
                </a:solidFill>
                <a:latin typeface="NexusSans-regular" pitchFamily="50" charset="0"/>
              </a:rPr>
              <a:t>Continuity equation continuous phase mass balance and dispersed phase mass balance</a:t>
            </a:r>
            <a:endParaRPr lang="en-US" sz="2000">
              <a:solidFill>
                <a:schemeClr val="tx1">
                  <a:lumMod val="85000"/>
                  <a:lumOff val="15000"/>
                </a:schemeClr>
              </a:solidFill>
              <a:latin typeface="NexusSans-regular" pitchFamily="50" charset="0"/>
            </a:endParaRPr>
          </a:p>
        </p:txBody>
      </p:sp>
      <p:pic>
        <p:nvPicPr>
          <p:cNvPr id="15" name="Picture 14" descr="Shape&#10;&#10;Description automatically generated with low confidence">
            <a:extLst>
              <a:ext uri="{FF2B5EF4-FFF2-40B4-BE49-F238E27FC236}">
                <a16:creationId xmlns:a16="http://schemas.microsoft.com/office/drawing/2014/main" id="{43D67959-B0C9-4A65-83BA-E51F86175882}"/>
              </a:ext>
            </a:extLst>
          </p:cNvPr>
          <p:cNvPicPr>
            <a:picLocks noChangeAspect="1"/>
          </p:cNvPicPr>
          <p:nvPr/>
        </p:nvPicPr>
        <p:blipFill>
          <a:blip r:embed="rId2"/>
          <a:stretch>
            <a:fillRect/>
          </a:stretch>
        </p:blipFill>
        <p:spPr>
          <a:xfrm>
            <a:off x="1186798" y="691489"/>
            <a:ext cx="351056" cy="351056"/>
          </a:xfrm>
          <a:prstGeom prst="rect">
            <a:avLst/>
          </a:prstGeom>
        </p:spPr>
      </p:pic>
      <p:sp>
        <p:nvSpPr>
          <p:cNvPr id="28" name="CuadroTexto 14">
            <a:extLst>
              <a:ext uri="{FF2B5EF4-FFF2-40B4-BE49-F238E27FC236}">
                <a16:creationId xmlns:a16="http://schemas.microsoft.com/office/drawing/2014/main" id="{5733E37B-AF8A-49CA-8762-5A62EB7CB59D}"/>
              </a:ext>
            </a:extLst>
          </p:cNvPr>
          <p:cNvSpPr txBox="1"/>
          <p:nvPr/>
        </p:nvSpPr>
        <p:spPr>
          <a:xfrm>
            <a:off x="1841666" y="1188991"/>
            <a:ext cx="4000635" cy="461665"/>
          </a:xfrm>
          <a:prstGeom prst="rect">
            <a:avLst/>
          </a:prstGeom>
          <a:noFill/>
        </p:spPr>
        <p:txBody>
          <a:bodyPr wrap="square" rtlCol="0">
            <a:spAutoFit/>
          </a:bodyPr>
          <a:lstStyle/>
          <a:p>
            <a:r>
              <a:rPr lang="en-US" sz="2400">
                <a:solidFill>
                  <a:schemeClr val="tx2">
                    <a:lumMod val="25000"/>
                  </a:schemeClr>
                </a:solidFill>
                <a:latin typeface="Abadi" panose="020B0604020104020204" pitchFamily="34" charset="0"/>
              </a:rPr>
              <a:t>Mass Balance</a:t>
            </a:r>
          </a:p>
        </p:txBody>
      </p:sp>
      <mc:AlternateContent xmlns:mc="http://schemas.openxmlformats.org/markup-compatibility/2006" xmlns:a14="http://schemas.microsoft.com/office/drawing/2010/main">
        <mc:Choice Requires="a14">
          <p:sp>
            <p:nvSpPr>
              <p:cNvPr id="24" name="CuadroTexto 5">
                <a:extLst>
                  <a:ext uri="{FF2B5EF4-FFF2-40B4-BE49-F238E27FC236}">
                    <a16:creationId xmlns:a16="http://schemas.microsoft.com/office/drawing/2014/main" id="{EC1097CB-8C83-4E04-BA12-0A37902CF7AB}"/>
                  </a:ext>
                </a:extLst>
              </p:cNvPr>
              <p:cNvSpPr txBox="1"/>
              <p:nvPr/>
            </p:nvSpPr>
            <p:spPr>
              <a:xfrm>
                <a:off x="2895183" y="2915065"/>
                <a:ext cx="4204869" cy="5791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CO" sz="2000" b="0" i="1" smtClean="0">
                          <a:latin typeface="Cambria Math" panose="02040503050406030204" pitchFamily="18" charset="0"/>
                          <a:ea typeface="Cambria Math" panose="02040503050406030204" pitchFamily="18" charset="0"/>
                        </a:rPr>
                        <m:t>∇</m:t>
                      </m:r>
                      <m:r>
                        <a:rPr lang="es-CO" sz="2000" b="0" i="1" smtClean="0">
                          <a:latin typeface="Cambria Math" panose="02040503050406030204" pitchFamily="18" charset="0"/>
                          <a:ea typeface="Cambria Math" panose="02040503050406030204" pitchFamily="18" charset="0"/>
                        </a:rPr>
                        <m:t>∙</m:t>
                      </m:r>
                      <m:d>
                        <m:dPr>
                          <m:ctrlPr>
                            <a:rPr lang="es-CO"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𝑐</m:t>
                              </m:r>
                            </m:sub>
                          </m:sSub>
                          <m:sSub>
                            <m:sSubPr>
                              <m:ctrlPr>
                                <a:rPr lang="en-US" sz="2000" i="1">
                                  <a:latin typeface="Cambria Math" panose="02040503050406030204" pitchFamily="18" charset="0"/>
                                </a:rPr>
                              </m:ctrlPr>
                            </m:sSubPr>
                            <m:e>
                              <m:r>
                                <a:rPr lang="es-CO" sz="2000" b="0" i="1" smtClean="0">
                                  <a:latin typeface="Cambria Math" panose="02040503050406030204" pitchFamily="18" charset="0"/>
                                </a:rPr>
                                <m:t>𝑢</m:t>
                              </m:r>
                            </m:e>
                            <m:sub>
                              <m:r>
                                <a:rPr lang="es-CO" sz="2000" i="1">
                                  <a:latin typeface="Cambria Math" panose="02040503050406030204" pitchFamily="18" charset="0"/>
                                </a:rPr>
                                <m:t>𝑐</m:t>
                              </m:r>
                            </m:sub>
                          </m:sSub>
                        </m:e>
                      </m:d>
                      <m:r>
                        <a:rPr lang="es-CO" sz="2000" b="0" i="1" smtClean="0">
                          <a:latin typeface="Cambria Math" panose="02040503050406030204" pitchFamily="18" charset="0"/>
                        </a:rPr>
                        <m:t>+</m:t>
                      </m:r>
                      <m:r>
                        <m:rPr>
                          <m:sty m:val="p"/>
                        </m:rPr>
                        <a:rPr lang="es-CO" sz="2000" i="1">
                          <a:latin typeface="Cambria Math" panose="02040503050406030204" pitchFamily="18" charset="0"/>
                          <a:ea typeface="Cambria Math" panose="02040503050406030204" pitchFamily="18" charset="0"/>
                        </a:rPr>
                        <m:t>∇</m:t>
                      </m:r>
                      <m:r>
                        <a:rPr lang="es-CO" sz="2000" i="1">
                          <a:latin typeface="Cambria Math" panose="02040503050406030204" pitchFamily="18" charset="0"/>
                          <a:ea typeface="Cambria Math" panose="02040503050406030204" pitchFamily="18" charset="0"/>
                        </a:rPr>
                        <m:t>∙</m:t>
                      </m:r>
                      <m:d>
                        <m:dPr>
                          <m:ctrlPr>
                            <a:rPr lang="es-CO"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b="0" i="1" smtClean="0">
                                  <a:latin typeface="Cambria Math" panose="02040503050406030204" pitchFamily="18" charset="0"/>
                                </a:rPr>
                                <m:t>𝑑</m:t>
                              </m:r>
                            </m:sub>
                          </m:sSub>
                          <m:sSub>
                            <m:sSubPr>
                              <m:ctrlPr>
                                <a:rPr lang="en-US" sz="2000" i="1">
                                  <a:latin typeface="Cambria Math" panose="02040503050406030204" pitchFamily="18" charset="0"/>
                                </a:rPr>
                              </m:ctrlPr>
                            </m:sSubPr>
                            <m:e>
                              <m:r>
                                <a:rPr lang="es-CO" sz="2000" i="1">
                                  <a:latin typeface="Cambria Math" panose="02040503050406030204" pitchFamily="18" charset="0"/>
                                </a:rPr>
                                <m:t>𝑢</m:t>
                              </m:r>
                            </m:e>
                            <m:sub>
                              <m:r>
                                <a:rPr lang="es-CO" sz="2000" b="0" i="1" smtClean="0">
                                  <a:latin typeface="Cambria Math" panose="02040503050406030204" pitchFamily="18" charset="0"/>
                                </a:rPr>
                                <m:t>𝑑</m:t>
                              </m:r>
                            </m:sub>
                          </m:sSub>
                        </m:e>
                      </m:d>
                      <m:r>
                        <a:rPr lang="es-CO" sz="2000" b="0" i="1" smtClean="0">
                          <a:latin typeface="Cambria Math" panose="02040503050406030204" pitchFamily="18" charset="0"/>
                          <a:ea typeface="Cambria Math" panose="02040503050406030204" pitchFamily="18" charset="0"/>
                        </a:rPr>
                        <m:t>=</m:t>
                      </m:r>
                      <m:f>
                        <m:fPr>
                          <m:ctrlPr>
                            <a:rPr lang="es-CO" sz="2000" i="1">
                              <a:latin typeface="Cambria Math" panose="02040503050406030204" pitchFamily="18" charset="0"/>
                              <a:ea typeface="Cambria Math" panose="02040503050406030204" pitchFamily="18" charset="0"/>
                            </a:rPr>
                          </m:ctrlPr>
                        </m:fPr>
                        <m:num>
                          <m:sSub>
                            <m:sSubPr>
                              <m:ctrlPr>
                                <a:rPr lang="es-CO" sz="2000" i="1">
                                  <a:latin typeface="Cambria Math" panose="02040503050406030204" pitchFamily="18" charset="0"/>
                                  <a:ea typeface="Cambria Math" panose="02040503050406030204" pitchFamily="18" charset="0"/>
                                </a:rPr>
                              </m:ctrlPr>
                            </m:sSubPr>
                            <m:e>
                              <m:r>
                                <a:rPr lang="es-CO" sz="2000" i="1">
                                  <a:latin typeface="Cambria Math" panose="02040503050406030204" pitchFamily="18" charset="0"/>
                                  <a:ea typeface="Cambria Math" panose="02040503050406030204" pitchFamily="18" charset="0"/>
                                </a:rPr>
                                <m:t>𝑚</m:t>
                              </m:r>
                            </m:e>
                            <m:sub>
                              <m:r>
                                <a:rPr lang="es-CO" sz="2000" i="1">
                                  <a:latin typeface="Cambria Math" panose="02040503050406030204" pitchFamily="18" charset="0"/>
                                  <a:ea typeface="Cambria Math" panose="02040503050406030204" pitchFamily="18" charset="0"/>
                                </a:rPr>
                                <m:t>𝑑𝑐</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b="0" i="1" smtClean="0">
                                  <a:latin typeface="Cambria Math" panose="02040503050406030204" pitchFamily="18" charset="0"/>
                                  <a:ea typeface="Cambria Math" panose="02040503050406030204" pitchFamily="18" charset="0"/>
                                </a:rPr>
                                <m:t>𝑐</m:t>
                              </m:r>
                            </m:sub>
                          </m:sSub>
                        </m:den>
                      </m:f>
                      <m:r>
                        <a:rPr lang="es-CO" sz="2000" b="0" i="1" smtClean="0">
                          <a:latin typeface="Cambria Math" panose="02040503050406030204" pitchFamily="18" charset="0"/>
                          <a:ea typeface="Cambria Math" panose="02040503050406030204" pitchFamily="18" charset="0"/>
                        </a:rPr>
                        <m:t>−</m:t>
                      </m:r>
                      <m:f>
                        <m:fPr>
                          <m:ctrlPr>
                            <a:rPr lang="es-CO" sz="2000" i="1">
                              <a:latin typeface="Cambria Math" panose="02040503050406030204" pitchFamily="18" charset="0"/>
                              <a:ea typeface="Cambria Math" panose="02040503050406030204" pitchFamily="18" charset="0"/>
                            </a:rPr>
                          </m:ctrlPr>
                        </m:fPr>
                        <m:num>
                          <m:sSub>
                            <m:sSubPr>
                              <m:ctrlPr>
                                <a:rPr lang="es-CO" sz="2000" i="1">
                                  <a:latin typeface="Cambria Math" panose="02040503050406030204" pitchFamily="18" charset="0"/>
                                  <a:ea typeface="Cambria Math" panose="02040503050406030204" pitchFamily="18" charset="0"/>
                                </a:rPr>
                              </m:ctrlPr>
                            </m:sSubPr>
                            <m:e>
                              <m:r>
                                <a:rPr lang="es-CO" sz="2000" i="1">
                                  <a:latin typeface="Cambria Math" panose="02040503050406030204" pitchFamily="18" charset="0"/>
                                  <a:ea typeface="Cambria Math" panose="02040503050406030204" pitchFamily="18" charset="0"/>
                                </a:rPr>
                                <m:t>𝑚</m:t>
                              </m:r>
                            </m:e>
                            <m:sub>
                              <m:r>
                                <a:rPr lang="es-CO" sz="2000" i="1">
                                  <a:latin typeface="Cambria Math" panose="02040503050406030204" pitchFamily="18" charset="0"/>
                                  <a:ea typeface="Cambria Math" panose="02040503050406030204" pitchFamily="18" charset="0"/>
                                </a:rPr>
                                <m:t>𝑑𝑐</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i="1">
                                  <a:latin typeface="Cambria Math" panose="02040503050406030204" pitchFamily="18" charset="0"/>
                                  <a:ea typeface="Cambria Math" panose="02040503050406030204" pitchFamily="18" charset="0"/>
                                </a:rPr>
                                <m:t>𝑑</m:t>
                              </m:r>
                            </m:sub>
                          </m:sSub>
                        </m:den>
                      </m:f>
                    </m:oMath>
                  </m:oMathPara>
                </a14:m>
                <a:endParaRPr lang="en-US" sz="2000"/>
              </a:p>
            </p:txBody>
          </p:sp>
        </mc:Choice>
        <mc:Fallback xmlns="">
          <p:sp>
            <p:nvSpPr>
              <p:cNvPr id="24" name="CuadroTexto 5">
                <a:extLst>
                  <a:ext uri="{FF2B5EF4-FFF2-40B4-BE49-F238E27FC236}">
                    <a16:creationId xmlns:a16="http://schemas.microsoft.com/office/drawing/2014/main" id="{EC1097CB-8C83-4E04-BA12-0A37902CF7AB}"/>
                  </a:ext>
                </a:extLst>
              </p:cNvPr>
              <p:cNvSpPr txBox="1">
                <a:spLocks noRot="1" noChangeAspect="1" noMove="1" noResize="1" noEditPoints="1" noAdjustHandles="1" noChangeArrowheads="1" noChangeShapeType="1" noTextEdit="1"/>
              </p:cNvSpPr>
              <p:nvPr/>
            </p:nvSpPr>
            <p:spPr>
              <a:xfrm>
                <a:off x="2895183" y="2915065"/>
                <a:ext cx="4204869" cy="5791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20">
                <a:extLst>
                  <a:ext uri="{FF2B5EF4-FFF2-40B4-BE49-F238E27FC236}">
                    <a16:creationId xmlns:a16="http://schemas.microsoft.com/office/drawing/2014/main" id="{74F4D09B-960E-4CD6-B234-AE092620692F}"/>
                  </a:ext>
                </a:extLst>
              </p:cNvPr>
              <p:cNvSpPr txBox="1"/>
              <p:nvPr/>
            </p:nvSpPr>
            <p:spPr>
              <a:xfrm>
                <a:off x="7475069" y="2933420"/>
                <a:ext cx="178735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17D0D"/>
                              </a:solidFill>
                              <a:latin typeface="Cambria Math" panose="02040503050406030204" pitchFamily="18" charset="0"/>
                            </a:rPr>
                          </m:ctrlPr>
                        </m:sSubPr>
                        <m:e>
                          <m:r>
                            <a:rPr lang="az-Cyrl-AZ" sz="2000" b="1" i="1">
                              <a:solidFill>
                                <a:srgbClr val="017D0D"/>
                              </a:solidFill>
                              <a:latin typeface="Cambria Math" panose="02040503050406030204" pitchFamily="18" charset="0"/>
                            </a:rPr>
                            <m:t>Ф</m:t>
                          </m:r>
                        </m:e>
                        <m:sub>
                          <m:r>
                            <a:rPr lang="es-CO" sz="2000" b="1" i="1">
                              <a:solidFill>
                                <a:srgbClr val="017D0D"/>
                              </a:solidFill>
                              <a:latin typeface="Cambria Math" panose="02040503050406030204" pitchFamily="18" charset="0"/>
                            </a:rPr>
                            <m:t>𝒄</m:t>
                          </m:r>
                        </m:sub>
                      </m:sSub>
                      <m:r>
                        <a:rPr lang="es-CO" sz="2000" b="1" i="1" smtClean="0">
                          <a:solidFill>
                            <a:srgbClr val="017D0D"/>
                          </a:solidFill>
                          <a:latin typeface="Cambria Math" panose="02040503050406030204" pitchFamily="18" charset="0"/>
                        </a:rPr>
                        <m:t>=</m:t>
                      </m:r>
                      <m:r>
                        <a:rPr lang="es-CO" sz="2000" b="1" i="1" smtClean="0">
                          <a:solidFill>
                            <a:srgbClr val="017D0D"/>
                          </a:solidFill>
                          <a:latin typeface="Cambria Math" panose="02040503050406030204" pitchFamily="18" charset="0"/>
                        </a:rPr>
                        <m:t>𝟏</m:t>
                      </m:r>
                      <m:r>
                        <a:rPr lang="es-CO" sz="2000" b="1" i="1" smtClean="0">
                          <a:solidFill>
                            <a:srgbClr val="017D0D"/>
                          </a:solidFill>
                          <a:latin typeface="Cambria Math" panose="02040503050406030204" pitchFamily="18" charset="0"/>
                        </a:rPr>
                        <m:t>−</m:t>
                      </m:r>
                      <m:sSub>
                        <m:sSubPr>
                          <m:ctrlPr>
                            <a:rPr lang="en-US" sz="2000" b="1" i="1">
                              <a:solidFill>
                                <a:srgbClr val="017D0D"/>
                              </a:solidFill>
                              <a:latin typeface="Cambria Math" panose="02040503050406030204" pitchFamily="18" charset="0"/>
                            </a:rPr>
                          </m:ctrlPr>
                        </m:sSubPr>
                        <m:e>
                          <m:r>
                            <a:rPr lang="az-Cyrl-AZ" sz="2000" b="1" i="1">
                              <a:solidFill>
                                <a:srgbClr val="017D0D"/>
                              </a:solidFill>
                              <a:latin typeface="Cambria Math" panose="02040503050406030204" pitchFamily="18" charset="0"/>
                            </a:rPr>
                            <m:t>Ф</m:t>
                          </m:r>
                        </m:e>
                        <m:sub>
                          <m:r>
                            <a:rPr lang="es-CO" sz="2000" b="1" i="1" smtClean="0">
                              <a:solidFill>
                                <a:srgbClr val="017D0D"/>
                              </a:solidFill>
                              <a:latin typeface="Cambria Math" panose="02040503050406030204" pitchFamily="18" charset="0"/>
                            </a:rPr>
                            <m:t>𝒅</m:t>
                          </m:r>
                        </m:sub>
                      </m:sSub>
                    </m:oMath>
                  </m:oMathPara>
                </a14:m>
                <a:endParaRPr lang="en-US" sz="2000" b="1">
                  <a:solidFill>
                    <a:srgbClr val="017D0D"/>
                  </a:solidFill>
                </a:endParaRPr>
              </a:p>
            </p:txBody>
          </p:sp>
        </mc:Choice>
        <mc:Fallback xmlns="">
          <p:sp>
            <p:nvSpPr>
              <p:cNvPr id="25" name="CuadroTexto 20">
                <a:extLst>
                  <a:ext uri="{FF2B5EF4-FFF2-40B4-BE49-F238E27FC236}">
                    <a16:creationId xmlns:a16="http://schemas.microsoft.com/office/drawing/2014/main" id="{74F4D09B-960E-4CD6-B234-AE092620692F}"/>
                  </a:ext>
                </a:extLst>
              </p:cNvPr>
              <p:cNvSpPr txBox="1">
                <a:spLocks noRot="1" noChangeAspect="1" noMove="1" noResize="1" noEditPoints="1" noAdjustHandles="1" noChangeArrowheads="1" noChangeShapeType="1" noTextEdit="1"/>
              </p:cNvSpPr>
              <p:nvPr/>
            </p:nvSpPr>
            <p:spPr>
              <a:xfrm>
                <a:off x="7475069" y="2933420"/>
                <a:ext cx="1787358" cy="400110"/>
              </a:xfrm>
              <a:prstGeom prst="rect">
                <a:avLst/>
              </a:prstGeom>
              <a:blipFill>
                <a:blip r:embed="rId4"/>
                <a:stretch>
                  <a:fillRect b="-3030"/>
                </a:stretch>
              </a:blipFill>
            </p:spPr>
            <p:txBody>
              <a:bodyPr/>
              <a:lstStyle/>
              <a:p>
                <a:r>
                  <a:rPr lang="en-US">
                    <a:noFill/>
                  </a:rPr>
                  <a:t> </a:t>
                </a:r>
              </a:p>
            </p:txBody>
          </p:sp>
        </mc:Fallback>
      </mc:AlternateContent>
      <p:sp>
        <p:nvSpPr>
          <p:cNvPr id="29" name="CuadroTexto 21">
            <a:extLst>
              <a:ext uri="{FF2B5EF4-FFF2-40B4-BE49-F238E27FC236}">
                <a16:creationId xmlns:a16="http://schemas.microsoft.com/office/drawing/2014/main" id="{72234D46-CD1A-4F6C-A5C1-C630FA39E66E}"/>
              </a:ext>
            </a:extLst>
          </p:cNvPr>
          <p:cNvSpPr txBox="1"/>
          <p:nvPr/>
        </p:nvSpPr>
        <p:spPr>
          <a:xfrm>
            <a:off x="7692578" y="4047986"/>
            <a:ext cx="3228694" cy="369332"/>
          </a:xfrm>
          <a:prstGeom prst="rect">
            <a:avLst/>
          </a:prstGeom>
          <a:noFill/>
        </p:spPr>
        <p:txBody>
          <a:bodyPr wrap="square">
            <a:spAutoFit/>
          </a:bodyPr>
          <a:lstStyle/>
          <a:p>
            <a:pPr algn="just"/>
            <a:r>
              <a:rPr lang="en-GB" sz="1800" b="1">
                <a:solidFill>
                  <a:srgbClr val="017D0D"/>
                </a:solidFill>
                <a:latin typeface="NexusSans-regular" pitchFamily="50" charset="0"/>
              </a:rPr>
              <a:t>Compute mixture pressure</a:t>
            </a:r>
            <a:endParaRPr lang="en-US" sz="1800" b="1">
              <a:solidFill>
                <a:srgbClr val="017D0D"/>
              </a:solidFill>
              <a:latin typeface="NexusSans-regular" pitchFamily="50" charset="0"/>
            </a:endParaRPr>
          </a:p>
        </p:txBody>
      </p:sp>
      <mc:AlternateContent xmlns:mc="http://schemas.openxmlformats.org/markup-compatibility/2006" xmlns:a14="http://schemas.microsoft.com/office/drawing/2010/main">
        <mc:Choice Requires="a14">
          <p:sp>
            <p:nvSpPr>
              <p:cNvPr id="30" name="CuadroTexto 19">
                <a:extLst>
                  <a:ext uri="{FF2B5EF4-FFF2-40B4-BE49-F238E27FC236}">
                    <a16:creationId xmlns:a16="http://schemas.microsoft.com/office/drawing/2014/main" id="{166078C7-E365-41F2-B2AC-B0F49605C41F}"/>
                  </a:ext>
                </a:extLst>
              </p:cNvPr>
              <p:cNvSpPr txBox="1"/>
              <p:nvPr/>
            </p:nvSpPr>
            <p:spPr>
              <a:xfrm>
                <a:off x="2642806" y="3886884"/>
                <a:ext cx="4929939"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CO" sz="2000" b="0" i="1" smtClean="0">
                          <a:latin typeface="Cambria Math" panose="02040503050406030204" pitchFamily="18" charset="0"/>
                          <a:ea typeface="Cambria Math" panose="02040503050406030204" pitchFamily="18" charset="0"/>
                        </a:rPr>
                        <m:t>∇</m:t>
                      </m:r>
                      <m:r>
                        <a:rPr lang="es-CO" sz="2000" b="0" i="1" smtClean="0">
                          <a:latin typeface="Cambria Math" panose="02040503050406030204" pitchFamily="18" charset="0"/>
                          <a:ea typeface="Cambria Math" panose="02040503050406030204" pitchFamily="18" charset="0"/>
                        </a:rPr>
                        <m:t>∙</m:t>
                      </m:r>
                      <m:d>
                        <m:dPr>
                          <m:begChr m:val="["/>
                          <m:endChr m:val="]"/>
                          <m:ctrlPr>
                            <a:rPr lang="es-CO" sz="2000" b="0" i="1" smtClean="0">
                              <a:latin typeface="Cambria Math" panose="02040503050406030204" pitchFamily="18" charset="0"/>
                              <a:ea typeface="Cambria Math" panose="02040503050406030204" pitchFamily="18" charset="0"/>
                            </a:rPr>
                          </m:ctrlPr>
                        </m:dPr>
                        <m:e>
                          <m:d>
                            <m:dPr>
                              <m:ctrlPr>
                                <a:rPr lang="es-CO"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s-CO" sz="2000" i="1">
                                      <a:latin typeface="Cambria Math" panose="02040503050406030204" pitchFamily="18" charset="0"/>
                                    </a:rPr>
                                    <m:t>1−</m:t>
                                  </m:r>
                                  <m:r>
                                    <a:rPr lang="az-Cyrl-AZ" sz="2000" i="1">
                                      <a:latin typeface="Cambria Math" panose="02040503050406030204" pitchFamily="18" charset="0"/>
                                    </a:rPr>
                                    <m:t>Ф</m:t>
                                  </m:r>
                                </m:e>
                                <m:sub>
                                  <m:r>
                                    <a:rPr lang="es-CO" sz="2000" i="1">
                                      <a:latin typeface="Cambria Math" panose="02040503050406030204" pitchFamily="18" charset="0"/>
                                    </a:rPr>
                                    <m:t>𝑑</m:t>
                                  </m:r>
                                </m:sub>
                              </m:sSub>
                            </m:e>
                          </m:d>
                          <m:sSub>
                            <m:sSubPr>
                              <m:ctrlPr>
                                <a:rPr lang="en-US" sz="2000" i="1">
                                  <a:latin typeface="Cambria Math" panose="02040503050406030204" pitchFamily="18" charset="0"/>
                                </a:rPr>
                              </m:ctrlPr>
                            </m:sSubPr>
                            <m:e>
                              <m:r>
                                <a:rPr lang="es-CO" sz="2000" i="1">
                                  <a:latin typeface="Cambria Math" panose="02040503050406030204" pitchFamily="18" charset="0"/>
                                </a:rPr>
                                <m:t>𝑢</m:t>
                              </m:r>
                            </m:e>
                            <m:sub>
                              <m:r>
                                <a:rPr lang="es-CO" sz="2000" i="1">
                                  <a:latin typeface="Cambria Math" panose="02040503050406030204" pitchFamily="18" charset="0"/>
                                </a:rPr>
                                <m:t>𝑐</m:t>
                              </m:r>
                            </m:sub>
                          </m:sSub>
                          <m:r>
                            <a:rPr lang="es-CO" sz="2000" i="1">
                              <a:latin typeface="Cambria Math" panose="02040503050406030204" pitchFamily="18" charset="0"/>
                            </a:rPr>
                            <m:t>+</m:t>
                          </m:r>
                          <m:d>
                            <m:dPr>
                              <m:ctrlPr>
                                <a:rPr lang="es-CO"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𝑑</m:t>
                                  </m:r>
                                </m:sub>
                              </m:sSub>
                              <m:sSub>
                                <m:sSubPr>
                                  <m:ctrlPr>
                                    <a:rPr lang="en-US" sz="2000" i="1">
                                      <a:latin typeface="Cambria Math" panose="02040503050406030204" pitchFamily="18" charset="0"/>
                                    </a:rPr>
                                  </m:ctrlPr>
                                </m:sSubPr>
                                <m:e>
                                  <m:r>
                                    <a:rPr lang="es-CO" sz="2000" i="1">
                                      <a:latin typeface="Cambria Math" panose="02040503050406030204" pitchFamily="18" charset="0"/>
                                    </a:rPr>
                                    <m:t>𝑢</m:t>
                                  </m:r>
                                </m:e>
                                <m:sub>
                                  <m:r>
                                    <a:rPr lang="es-CO" sz="2000" i="1">
                                      <a:latin typeface="Cambria Math" panose="02040503050406030204" pitchFamily="18" charset="0"/>
                                    </a:rPr>
                                    <m:t>𝑑</m:t>
                                  </m:r>
                                </m:sub>
                              </m:sSub>
                            </m:e>
                          </m:d>
                        </m:e>
                      </m:d>
                      <m:r>
                        <a:rPr lang="es-CO" sz="2000" b="0" i="1" smtClean="0">
                          <a:latin typeface="Cambria Math" panose="02040503050406030204" pitchFamily="18" charset="0"/>
                          <a:ea typeface="Cambria Math" panose="02040503050406030204" pitchFamily="18" charset="0"/>
                        </a:rPr>
                        <m:t>=</m:t>
                      </m:r>
                      <m:sSub>
                        <m:sSubPr>
                          <m:ctrlPr>
                            <a:rPr lang="es-CO" sz="2000" i="1">
                              <a:latin typeface="Cambria Math" panose="02040503050406030204" pitchFamily="18" charset="0"/>
                              <a:ea typeface="Cambria Math" panose="02040503050406030204" pitchFamily="18" charset="0"/>
                            </a:rPr>
                          </m:ctrlPr>
                        </m:sSubPr>
                        <m:e>
                          <m:r>
                            <a:rPr lang="es-CO" sz="2000" i="1">
                              <a:latin typeface="Cambria Math" panose="02040503050406030204" pitchFamily="18" charset="0"/>
                              <a:ea typeface="Cambria Math" panose="02040503050406030204" pitchFamily="18" charset="0"/>
                            </a:rPr>
                            <m:t>𝑚</m:t>
                          </m:r>
                        </m:e>
                        <m:sub>
                          <m:r>
                            <a:rPr lang="es-CO" sz="2000" i="1">
                              <a:latin typeface="Cambria Math" panose="02040503050406030204" pitchFamily="18" charset="0"/>
                              <a:ea typeface="Cambria Math" panose="02040503050406030204" pitchFamily="18" charset="0"/>
                            </a:rPr>
                            <m:t>𝑑𝑐</m:t>
                          </m:r>
                        </m:sub>
                      </m:sSub>
                      <m:d>
                        <m:dPr>
                          <m:ctrlPr>
                            <a:rPr lang="es-CO" sz="2000" i="1" smtClean="0">
                              <a:latin typeface="Cambria Math" panose="02040503050406030204" pitchFamily="18" charset="0"/>
                              <a:ea typeface="Cambria Math" panose="02040503050406030204" pitchFamily="18" charset="0"/>
                            </a:rPr>
                          </m:ctrlPr>
                        </m:dPr>
                        <m:e>
                          <m:f>
                            <m:fPr>
                              <m:ctrlPr>
                                <a:rPr lang="es-CO" sz="2000" i="1">
                                  <a:latin typeface="Cambria Math" panose="02040503050406030204" pitchFamily="18" charset="0"/>
                                  <a:ea typeface="Cambria Math" panose="02040503050406030204" pitchFamily="18" charset="0"/>
                                </a:rPr>
                              </m:ctrlPr>
                            </m:fPr>
                            <m:num>
                              <m:r>
                                <a:rPr lang="es-CO" sz="2000" i="1">
                                  <a:latin typeface="Cambria Math" panose="02040503050406030204" pitchFamily="18" charset="0"/>
                                  <a:ea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i="1">
                                      <a:latin typeface="Cambria Math" panose="02040503050406030204" pitchFamily="18" charset="0"/>
                                      <a:ea typeface="Cambria Math" panose="02040503050406030204" pitchFamily="18" charset="0"/>
                                    </a:rPr>
                                    <m:t>𝑐</m:t>
                                  </m:r>
                                </m:sub>
                              </m:sSub>
                            </m:den>
                          </m:f>
                          <m:r>
                            <a:rPr lang="es-CO" sz="2000" i="1">
                              <a:latin typeface="Cambria Math" panose="02040503050406030204" pitchFamily="18" charset="0"/>
                              <a:ea typeface="Cambria Math" panose="02040503050406030204" pitchFamily="18" charset="0"/>
                            </a:rPr>
                            <m:t>−</m:t>
                          </m:r>
                          <m:f>
                            <m:fPr>
                              <m:ctrlPr>
                                <a:rPr lang="es-CO" sz="2000" i="1">
                                  <a:latin typeface="Cambria Math" panose="02040503050406030204" pitchFamily="18" charset="0"/>
                                  <a:ea typeface="Cambria Math" panose="02040503050406030204" pitchFamily="18" charset="0"/>
                                </a:rPr>
                              </m:ctrlPr>
                            </m:fPr>
                            <m:num>
                              <m:r>
                                <a:rPr lang="es-CO" sz="2000" i="1">
                                  <a:latin typeface="Cambria Math" panose="02040503050406030204" pitchFamily="18" charset="0"/>
                                  <a:ea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i="1">
                                      <a:latin typeface="Cambria Math" panose="02040503050406030204" pitchFamily="18" charset="0"/>
                                      <a:ea typeface="Cambria Math" panose="02040503050406030204" pitchFamily="18" charset="0"/>
                                    </a:rPr>
                                    <m:t>𝑑</m:t>
                                  </m:r>
                                </m:sub>
                              </m:sSub>
                            </m:den>
                          </m:f>
                        </m:e>
                      </m:d>
                    </m:oMath>
                  </m:oMathPara>
                </a14:m>
                <a:endParaRPr lang="en-US" sz="2000"/>
              </a:p>
            </p:txBody>
          </p:sp>
        </mc:Choice>
        <mc:Fallback xmlns="">
          <p:sp>
            <p:nvSpPr>
              <p:cNvPr id="30" name="CuadroTexto 19">
                <a:extLst>
                  <a:ext uri="{FF2B5EF4-FFF2-40B4-BE49-F238E27FC236}">
                    <a16:creationId xmlns:a16="http://schemas.microsoft.com/office/drawing/2014/main" id="{166078C7-E365-41F2-B2AC-B0F49605C41F}"/>
                  </a:ext>
                </a:extLst>
              </p:cNvPr>
              <p:cNvSpPr txBox="1">
                <a:spLocks noRot="1" noChangeAspect="1" noMove="1" noResize="1" noEditPoints="1" noAdjustHandles="1" noChangeArrowheads="1" noChangeShapeType="1" noTextEdit="1"/>
              </p:cNvSpPr>
              <p:nvPr/>
            </p:nvSpPr>
            <p:spPr>
              <a:xfrm>
                <a:off x="2642806" y="3886884"/>
                <a:ext cx="4929939" cy="691536"/>
              </a:xfrm>
              <a:prstGeom prst="rect">
                <a:avLst/>
              </a:prstGeom>
              <a:blipFill>
                <a:blip r:embed="rId5"/>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C404AF05-B5A2-AFDB-3B20-07C1529FC4BA}"/>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27">
            <a:extLst>
              <a:ext uri="{FF2B5EF4-FFF2-40B4-BE49-F238E27FC236}">
                <a16:creationId xmlns:a16="http://schemas.microsoft.com/office/drawing/2014/main" id="{211C661F-6485-8569-AF88-9E31D88C2F59}"/>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pic>
        <p:nvPicPr>
          <p:cNvPr id="7" name="Picture 2">
            <a:extLst>
              <a:ext uri="{FF2B5EF4-FFF2-40B4-BE49-F238E27FC236}">
                <a16:creationId xmlns:a16="http://schemas.microsoft.com/office/drawing/2014/main" id="{221CD4ED-A6A1-305B-6E06-B747A1DDCD72}"/>
              </a:ext>
            </a:extLst>
          </p:cNvPr>
          <p:cNvPicPr>
            <a:picLocks noChangeAspect="1" noChangeArrowheads="1"/>
          </p:cNvPicPr>
          <p:nvPr/>
        </p:nvPicPr>
        <p:blipFill rotWithShape="1">
          <a:blip r:embed="rId6"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DE6AC20C-FDFF-0138-C3A8-B21AFFCE32C0}"/>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0" name="Picture 4">
            <a:extLst>
              <a:ext uri="{FF2B5EF4-FFF2-40B4-BE49-F238E27FC236}">
                <a16:creationId xmlns:a16="http://schemas.microsoft.com/office/drawing/2014/main" id="{CDD54FDA-0140-61EE-90BF-74E9C7EB50B2}"/>
              </a:ext>
            </a:extLst>
          </p:cNvPr>
          <p:cNvPicPr>
            <a:picLocks noChangeAspect="1" noChangeArrowheads="1"/>
          </p:cNvPicPr>
          <p:nvPr/>
        </p:nvPicPr>
        <p:blipFill>
          <a:blip r:embed="rId8"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DPI | About">
            <a:extLst>
              <a:ext uri="{FF2B5EF4-FFF2-40B4-BE49-F238E27FC236}">
                <a16:creationId xmlns:a16="http://schemas.microsoft.com/office/drawing/2014/main" id="{10DAD280-55C5-2ACC-B82B-7A38CB8E42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ciforum">
            <a:extLst>
              <a:ext uri="{FF2B5EF4-FFF2-40B4-BE49-F238E27FC236}">
                <a16:creationId xmlns:a16="http://schemas.microsoft.com/office/drawing/2014/main" id="{53F87BB2-4950-7523-253F-FE4F1BFCAE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61964"/>
      </p:ext>
    </p:extLst>
  </p:cSld>
  <p:clrMapOvr>
    <a:masterClrMapping/>
  </p:clrMapOvr>
  <mc:AlternateContent xmlns:mc="http://schemas.openxmlformats.org/markup-compatibility/2006" xmlns:p14="http://schemas.microsoft.com/office/powerpoint/2010/main">
    <mc:Choice Requires="p14">
      <p:transition p14:dur="0" advTm="7179"/>
    </mc:Choice>
    <mc:Fallback xmlns="">
      <p:transition advTm="717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CC1C81-E7E6-4F89-B4C0-9056885EBB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8" name="Title 3">
            <a:extLst>
              <a:ext uri="{FF2B5EF4-FFF2-40B4-BE49-F238E27FC236}">
                <a16:creationId xmlns:a16="http://schemas.microsoft.com/office/drawing/2014/main" id="{C1146CB9-E804-EA3A-7940-F187AA4454E6}"/>
              </a:ext>
            </a:extLst>
          </p:cNvPr>
          <p:cNvSpPr>
            <a:spLocks noGrp="1"/>
          </p:cNvSpPr>
          <p:nvPr>
            <p:ph type="title"/>
          </p:nvPr>
        </p:nvSpPr>
        <p:spPr>
          <a:xfrm>
            <a:off x="1841666" y="576617"/>
            <a:ext cx="7072021" cy="580800"/>
          </a:xfrm>
        </p:spPr>
        <p:txBody>
          <a:bodyPr/>
          <a:lstStyle/>
          <a:p>
            <a:r>
              <a:rPr lang="es-ES_tradnl" sz="3200" b="0" dirty="0">
                <a:solidFill>
                  <a:schemeClr val="accent6">
                    <a:lumMod val="50000"/>
                  </a:schemeClr>
                </a:solidFill>
                <a:latin typeface="Abadi" panose="020B0604020104020204" pitchFamily="34" charset="0"/>
              </a:rPr>
              <a:t>Euler-Euler (EE) Model</a:t>
            </a:r>
            <a:endParaRPr lang="en-GB" sz="2800" b="0" dirty="0">
              <a:solidFill>
                <a:schemeClr val="accent6">
                  <a:lumMod val="50000"/>
                </a:schemeClr>
              </a:solidFill>
              <a:latin typeface="Abadi" panose="020B0604020104020204" pitchFamily="34" charset="0"/>
            </a:endParaRPr>
          </a:p>
        </p:txBody>
      </p:sp>
      <mc:AlternateContent xmlns:mc="http://schemas.openxmlformats.org/markup-compatibility/2006" xmlns:a14="http://schemas.microsoft.com/office/drawing/2010/main">
        <mc:Choice Requires="a14">
          <p:sp>
            <p:nvSpPr>
              <p:cNvPr id="5" name="CuadroTexto 10">
                <a:extLst>
                  <a:ext uri="{FF2B5EF4-FFF2-40B4-BE49-F238E27FC236}">
                    <a16:creationId xmlns:a16="http://schemas.microsoft.com/office/drawing/2014/main" id="{84024AF5-23CA-4985-93FD-4B8C8AD558EF}"/>
                  </a:ext>
                </a:extLst>
              </p:cNvPr>
              <p:cNvSpPr txBox="1"/>
              <p:nvPr/>
            </p:nvSpPr>
            <p:spPr>
              <a:xfrm>
                <a:off x="2039544" y="1631998"/>
                <a:ext cx="8127771" cy="707886"/>
              </a:xfrm>
              <a:prstGeom prst="rect">
                <a:avLst/>
              </a:prstGeom>
              <a:solidFill>
                <a:schemeClr val="bg1"/>
              </a:solidFill>
            </p:spPr>
            <p:txBody>
              <a:bodyPr wrap="square">
                <a:spAutoFit/>
              </a:bodyPr>
              <a:lstStyle/>
              <a:p>
                <a:pPr algn="just"/>
                <a:r>
                  <a:rPr lang="en-GB" sz="2000">
                    <a:solidFill>
                      <a:schemeClr val="tx1">
                        <a:lumMod val="85000"/>
                        <a:lumOff val="15000"/>
                      </a:schemeClr>
                    </a:solidFill>
                    <a:latin typeface="NexusSans-regular" pitchFamily="50" charset="0"/>
                  </a:rPr>
                  <a:t>For fluid-solids mixtures where </a:t>
                </a:r>
                <a14:m>
                  <m:oMath xmlns:m="http://schemas.openxmlformats.org/officeDocument/2006/math">
                    <m:sSub>
                      <m:sSubPr>
                        <m:ctrlPr>
                          <a:rPr lang="en-GB" sz="2000" i="1" smtClean="0">
                            <a:solidFill>
                              <a:schemeClr val="tx1">
                                <a:lumMod val="85000"/>
                                <a:lumOff val="15000"/>
                              </a:schemeClr>
                            </a:solidFill>
                            <a:latin typeface="Cambria Math" panose="02040503050406030204" pitchFamily="18" charset="0"/>
                            <a:ea typeface="Cambria Math" panose="02040503050406030204" pitchFamily="18" charset="0"/>
                          </a:rPr>
                        </m:ctrlPr>
                      </m:sSubPr>
                      <m:e>
                        <m:r>
                          <a:rPr lang="en-GB" sz="2000" i="1">
                            <a:solidFill>
                              <a:schemeClr val="tx1">
                                <a:lumMod val="85000"/>
                                <a:lumOff val="15000"/>
                              </a:schemeClr>
                            </a:solidFill>
                            <a:latin typeface="Cambria Math" panose="02040503050406030204" pitchFamily="18" charset="0"/>
                            <a:ea typeface="Cambria Math" panose="02040503050406030204" pitchFamily="18" charset="0"/>
                          </a:rPr>
                          <m:t>𝜌</m:t>
                        </m:r>
                      </m:e>
                      <m:sub>
                        <m:r>
                          <a:rPr lang="es-CO" sz="2000" b="0" i="1" smtClean="0">
                            <a:solidFill>
                              <a:schemeClr val="tx1">
                                <a:lumMod val="85000"/>
                                <a:lumOff val="15000"/>
                              </a:schemeClr>
                            </a:solidFill>
                            <a:latin typeface="Cambria Math" panose="02040503050406030204" pitchFamily="18" charset="0"/>
                            <a:ea typeface="Cambria Math" panose="02040503050406030204" pitchFamily="18" charset="0"/>
                          </a:rPr>
                          <m:t>𝑑</m:t>
                        </m:r>
                      </m:sub>
                    </m:sSub>
                    <m:r>
                      <a:rPr lang="en-GB" sz="2000" i="1" smtClean="0">
                        <a:solidFill>
                          <a:schemeClr val="tx1">
                            <a:lumMod val="85000"/>
                            <a:lumOff val="15000"/>
                          </a:schemeClr>
                        </a:solidFill>
                        <a:latin typeface="Cambria Math" panose="02040503050406030204" pitchFamily="18" charset="0"/>
                        <a:ea typeface="Cambria Math" panose="02040503050406030204" pitchFamily="18" charset="0"/>
                      </a:rPr>
                      <m:t>≫</m:t>
                    </m:r>
                    <m:sSub>
                      <m:sSubPr>
                        <m:ctrlPr>
                          <a:rPr lang="en-GB" sz="2000" i="1">
                            <a:solidFill>
                              <a:schemeClr val="tx1">
                                <a:lumMod val="85000"/>
                                <a:lumOff val="15000"/>
                              </a:schemeClr>
                            </a:solidFill>
                            <a:latin typeface="Cambria Math" panose="02040503050406030204" pitchFamily="18" charset="0"/>
                            <a:ea typeface="Cambria Math" panose="02040503050406030204" pitchFamily="18" charset="0"/>
                          </a:rPr>
                        </m:ctrlPr>
                      </m:sSubPr>
                      <m:e>
                        <m:r>
                          <a:rPr lang="en-GB" sz="2000" i="1">
                            <a:solidFill>
                              <a:schemeClr val="tx1">
                                <a:lumMod val="85000"/>
                                <a:lumOff val="15000"/>
                              </a:schemeClr>
                            </a:solidFill>
                            <a:latin typeface="Cambria Math" panose="02040503050406030204" pitchFamily="18" charset="0"/>
                            <a:ea typeface="Cambria Math" panose="02040503050406030204" pitchFamily="18" charset="0"/>
                          </a:rPr>
                          <m:t>𝜌</m:t>
                        </m:r>
                      </m:e>
                      <m:sub>
                        <m:r>
                          <a:rPr lang="es-CO" sz="2000" b="0" i="1" smtClean="0">
                            <a:solidFill>
                              <a:schemeClr val="tx1">
                                <a:lumMod val="85000"/>
                                <a:lumOff val="15000"/>
                              </a:schemeClr>
                            </a:solidFill>
                            <a:latin typeface="Cambria Math" panose="02040503050406030204" pitchFamily="18" charset="0"/>
                            <a:ea typeface="Cambria Math" panose="02040503050406030204" pitchFamily="18" charset="0"/>
                          </a:rPr>
                          <m:t>𝑐</m:t>
                        </m:r>
                      </m:sub>
                    </m:sSub>
                  </m:oMath>
                </a14:m>
                <a:r>
                  <a:rPr lang="en-US" sz="2000">
                    <a:solidFill>
                      <a:schemeClr val="tx1">
                        <a:lumMod val="85000"/>
                        <a:lumOff val="15000"/>
                      </a:schemeClr>
                    </a:solidFill>
                    <a:latin typeface="NexusSans-regular" pitchFamily="50" charset="0"/>
                  </a:rPr>
                  <a:t>, momentum balanced dispersed phase is modified in the manner of </a:t>
                </a:r>
                <a:r>
                  <a:rPr lang="en-US" sz="2000" err="1">
                    <a:solidFill>
                      <a:schemeClr val="tx1">
                        <a:lumMod val="85000"/>
                        <a:lumOff val="15000"/>
                      </a:schemeClr>
                    </a:solidFill>
                    <a:latin typeface="NexusSans-regular" pitchFamily="50" charset="0"/>
                  </a:rPr>
                  <a:t>Enwald</a:t>
                </a:r>
                <a:endParaRPr lang="en-US" sz="2000">
                  <a:solidFill>
                    <a:schemeClr val="tx1">
                      <a:lumMod val="85000"/>
                      <a:lumOff val="15000"/>
                    </a:schemeClr>
                  </a:solidFill>
                  <a:latin typeface="NexusSans-regular" pitchFamily="50" charset="0"/>
                </a:endParaRPr>
              </a:p>
            </p:txBody>
          </p:sp>
        </mc:Choice>
        <mc:Fallback xmlns="">
          <p:sp>
            <p:nvSpPr>
              <p:cNvPr id="5" name="CuadroTexto 10">
                <a:extLst>
                  <a:ext uri="{FF2B5EF4-FFF2-40B4-BE49-F238E27FC236}">
                    <a16:creationId xmlns:a16="http://schemas.microsoft.com/office/drawing/2014/main" id="{84024AF5-23CA-4985-93FD-4B8C8AD558EF}"/>
                  </a:ext>
                </a:extLst>
              </p:cNvPr>
              <p:cNvSpPr txBox="1">
                <a:spLocks noRot="1" noChangeAspect="1" noMove="1" noResize="1" noEditPoints="1" noAdjustHandles="1" noChangeArrowheads="1" noChangeShapeType="1" noTextEdit="1"/>
              </p:cNvSpPr>
              <p:nvPr/>
            </p:nvSpPr>
            <p:spPr>
              <a:xfrm>
                <a:off x="2039544" y="1631998"/>
                <a:ext cx="8127771" cy="707886"/>
              </a:xfrm>
              <a:prstGeom prst="rect">
                <a:avLst/>
              </a:prstGeom>
              <a:blipFill>
                <a:blip r:embed="rId2"/>
                <a:stretch>
                  <a:fillRect l="-825" t="-5172" r="-750" b="-14655"/>
                </a:stretch>
              </a:blipFill>
            </p:spPr>
            <p:txBody>
              <a:bodyPr/>
              <a:lstStyle/>
              <a:p>
                <a:r>
                  <a:rPr lang="en-US">
                    <a:noFill/>
                  </a:rPr>
                  <a:t> </a:t>
                </a:r>
              </a:p>
            </p:txBody>
          </p:sp>
        </mc:Fallback>
      </mc:AlternateContent>
      <p:pic>
        <p:nvPicPr>
          <p:cNvPr id="15" name="Picture 14" descr="Shape&#10;&#10;Description automatically generated with low confidence">
            <a:extLst>
              <a:ext uri="{FF2B5EF4-FFF2-40B4-BE49-F238E27FC236}">
                <a16:creationId xmlns:a16="http://schemas.microsoft.com/office/drawing/2014/main" id="{43D67959-B0C9-4A65-83BA-E51F86175882}"/>
              </a:ext>
            </a:extLst>
          </p:cNvPr>
          <p:cNvPicPr>
            <a:picLocks noChangeAspect="1"/>
          </p:cNvPicPr>
          <p:nvPr/>
        </p:nvPicPr>
        <p:blipFill>
          <a:blip r:embed="rId3"/>
          <a:stretch>
            <a:fillRect/>
          </a:stretch>
        </p:blipFill>
        <p:spPr>
          <a:xfrm>
            <a:off x="1186798" y="691489"/>
            <a:ext cx="351056" cy="351056"/>
          </a:xfrm>
          <a:prstGeom prst="rect">
            <a:avLst/>
          </a:prstGeom>
        </p:spPr>
      </p:pic>
      <p:sp>
        <p:nvSpPr>
          <p:cNvPr id="28" name="CuadroTexto 14">
            <a:extLst>
              <a:ext uri="{FF2B5EF4-FFF2-40B4-BE49-F238E27FC236}">
                <a16:creationId xmlns:a16="http://schemas.microsoft.com/office/drawing/2014/main" id="{5733E37B-AF8A-49CA-8762-5A62EB7CB59D}"/>
              </a:ext>
            </a:extLst>
          </p:cNvPr>
          <p:cNvSpPr txBox="1"/>
          <p:nvPr/>
        </p:nvSpPr>
        <p:spPr>
          <a:xfrm>
            <a:off x="1841666" y="1188991"/>
            <a:ext cx="4000635" cy="461665"/>
          </a:xfrm>
          <a:prstGeom prst="rect">
            <a:avLst/>
          </a:prstGeom>
          <a:noFill/>
        </p:spPr>
        <p:txBody>
          <a:bodyPr wrap="square" rtlCol="0">
            <a:spAutoFit/>
          </a:bodyPr>
          <a:lstStyle/>
          <a:p>
            <a:r>
              <a:rPr lang="en-US" sz="2400">
                <a:solidFill>
                  <a:schemeClr val="tx2">
                    <a:lumMod val="25000"/>
                  </a:schemeClr>
                </a:solidFill>
                <a:latin typeface="Abadi" panose="020B0604020104020204" pitchFamily="34" charset="0"/>
              </a:rPr>
              <a:t>Momentum Balance</a:t>
            </a:r>
          </a:p>
        </p:txBody>
      </p:sp>
      <mc:AlternateContent xmlns:mc="http://schemas.openxmlformats.org/markup-compatibility/2006" xmlns:a14="http://schemas.microsoft.com/office/drawing/2010/main">
        <mc:Choice Requires="a14">
          <p:sp>
            <p:nvSpPr>
              <p:cNvPr id="23" name="CuadroTexto 26">
                <a:extLst>
                  <a:ext uri="{FF2B5EF4-FFF2-40B4-BE49-F238E27FC236}">
                    <a16:creationId xmlns:a16="http://schemas.microsoft.com/office/drawing/2014/main" id="{1D0BC50D-6E6B-496D-AE07-D6D0A629A85E}"/>
                  </a:ext>
                </a:extLst>
              </p:cNvPr>
              <p:cNvSpPr txBox="1"/>
              <p:nvPr/>
            </p:nvSpPr>
            <p:spPr>
              <a:xfrm>
                <a:off x="1950717" y="4495344"/>
                <a:ext cx="8778685"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s-CO" sz="1800" b="0" i="1" smtClean="0">
                              <a:latin typeface="Cambria Math" panose="02040503050406030204" pitchFamily="18" charset="0"/>
                              <a:ea typeface="Cambria Math" panose="02040503050406030204" pitchFamily="18" charset="0"/>
                            </a:rPr>
                            <m:t>𝑑</m:t>
                          </m:r>
                        </m:sub>
                      </m:sSub>
                      <m:sSub>
                        <m:sSubPr>
                          <m:ctrlPr>
                            <a:rPr lang="en-US" sz="1800" i="1">
                              <a:latin typeface="Cambria Math" panose="02040503050406030204" pitchFamily="18" charset="0"/>
                            </a:rPr>
                          </m:ctrlPr>
                        </m:sSubPr>
                        <m:e>
                          <m:r>
                            <a:rPr lang="az-Cyrl-AZ" sz="1800" i="1">
                              <a:latin typeface="Cambria Math" panose="02040503050406030204" pitchFamily="18" charset="0"/>
                            </a:rPr>
                            <m:t>Ф</m:t>
                          </m:r>
                        </m:e>
                        <m:sub>
                          <m:r>
                            <a:rPr lang="es-CO" sz="1800" b="0" i="1" smtClean="0">
                              <a:latin typeface="Cambria Math" panose="02040503050406030204" pitchFamily="18" charset="0"/>
                            </a:rPr>
                            <m:t>𝑑</m:t>
                          </m:r>
                        </m:sub>
                      </m:sSub>
                      <m:d>
                        <m:dPr>
                          <m:begChr m:val="["/>
                          <m:endChr m:val="]"/>
                          <m:ctrlPr>
                            <a:rPr lang="es-CO"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m:t>
                              </m:r>
                            </m:num>
                            <m:den>
                              <m:r>
                                <a:rPr lang="en-US" sz="1800" i="1">
                                  <a:latin typeface="Cambria Math" panose="02040503050406030204" pitchFamily="18" charset="0"/>
                                </a:rPr>
                                <m:t>𝜕</m:t>
                              </m:r>
                              <m:r>
                                <a:rPr lang="es-CO" sz="1800" i="1">
                                  <a:latin typeface="Cambria Math" panose="02040503050406030204" pitchFamily="18" charset="0"/>
                                </a:rPr>
                                <m:t>𝑡</m:t>
                              </m:r>
                            </m:den>
                          </m:f>
                          <m:d>
                            <m:dPr>
                              <m:ctrlPr>
                                <a:rPr lang="es-CO"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s-CO" sz="1800" i="1">
                                      <a:latin typeface="Cambria Math" panose="02040503050406030204" pitchFamily="18" charset="0"/>
                                    </a:rPr>
                                    <m:t>𝑢</m:t>
                                  </m:r>
                                </m:e>
                                <m:sub>
                                  <m:r>
                                    <a:rPr lang="es-CO" sz="1800" b="0" i="1" smtClean="0">
                                      <a:latin typeface="Cambria Math" panose="02040503050406030204" pitchFamily="18" charset="0"/>
                                    </a:rPr>
                                    <m:t>𝑑</m:t>
                                  </m:r>
                                </m:sub>
                              </m:sSub>
                            </m:e>
                          </m:d>
                          <m:r>
                            <a:rPr lang="es-CO" sz="1800" b="0" i="1" smtClean="0">
                              <a:latin typeface="Cambria Math" panose="02040503050406030204" pitchFamily="18" charset="0"/>
                            </a:rPr>
                            <m:t>+</m:t>
                          </m:r>
                          <m:sSub>
                            <m:sSubPr>
                              <m:ctrlPr>
                                <a:rPr lang="en-US" sz="1800" i="1">
                                  <a:latin typeface="Cambria Math" panose="02040503050406030204" pitchFamily="18" charset="0"/>
                                </a:rPr>
                              </m:ctrlPr>
                            </m:sSubPr>
                            <m:e>
                              <m:r>
                                <a:rPr lang="es-CO" sz="1800" i="1">
                                  <a:latin typeface="Cambria Math" panose="02040503050406030204" pitchFamily="18" charset="0"/>
                                </a:rPr>
                                <m:t>𝑢</m:t>
                              </m:r>
                            </m:e>
                            <m:sub>
                              <m:r>
                                <a:rPr lang="es-CO" sz="1800" b="0" i="1" smtClean="0">
                                  <a:latin typeface="Cambria Math" panose="02040503050406030204" pitchFamily="18" charset="0"/>
                                </a:rPr>
                                <m:t>𝑑</m:t>
                              </m:r>
                            </m:sub>
                          </m:sSub>
                          <m:r>
                            <m:rPr>
                              <m:sty m:val="p"/>
                            </m:rPr>
                            <a:rPr lang="es-CO" sz="1800" i="1">
                              <a:latin typeface="Cambria Math" panose="02040503050406030204" pitchFamily="18" charset="0"/>
                              <a:ea typeface="Cambria Math" panose="02040503050406030204" pitchFamily="18" charset="0"/>
                            </a:rPr>
                            <m:t>∇</m:t>
                          </m:r>
                          <m:r>
                            <a:rPr lang="es-CO" sz="1800" i="1">
                              <a:latin typeface="Cambria Math" panose="02040503050406030204" pitchFamily="18" charset="0"/>
                            </a:rPr>
                            <m:t>∙</m:t>
                          </m:r>
                          <m:d>
                            <m:dPr>
                              <m:ctrlPr>
                                <a:rPr lang="es-CO" sz="1800" i="1">
                                  <a:latin typeface="Cambria Math" panose="02040503050406030204" pitchFamily="18" charset="0"/>
                                </a:rPr>
                              </m:ctrlPr>
                            </m:dPr>
                            <m:e>
                              <m:sSub>
                                <m:sSubPr>
                                  <m:ctrlPr>
                                    <a:rPr lang="en-US" sz="1800" i="1">
                                      <a:latin typeface="Cambria Math" panose="02040503050406030204" pitchFamily="18" charset="0"/>
                                    </a:rPr>
                                  </m:ctrlPr>
                                </m:sSubPr>
                                <m:e>
                                  <m:r>
                                    <a:rPr lang="es-CO" sz="1800" i="1">
                                      <a:latin typeface="Cambria Math" panose="02040503050406030204" pitchFamily="18" charset="0"/>
                                    </a:rPr>
                                    <m:t>𝑢</m:t>
                                  </m:r>
                                </m:e>
                                <m:sub>
                                  <m:r>
                                    <a:rPr lang="es-CO" sz="1800" b="0" i="1" smtClean="0">
                                      <a:latin typeface="Cambria Math" panose="02040503050406030204" pitchFamily="18" charset="0"/>
                                    </a:rPr>
                                    <m:t>𝑑</m:t>
                                  </m:r>
                                </m:sub>
                              </m:sSub>
                            </m:e>
                          </m:d>
                        </m:e>
                      </m:d>
                      <m:r>
                        <a:rPr lang="es-CO" sz="1800" b="0" i="1" smtClean="0">
                          <a:latin typeface="Cambria Math" panose="02040503050406030204" pitchFamily="18" charset="0"/>
                        </a:rPr>
                        <m:t>=−</m:t>
                      </m:r>
                      <m:sSub>
                        <m:sSubPr>
                          <m:ctrlPr>
                            <a:rPr lang="en-US" sz="1800" i="1">
                              <a:latin typeface="Cambria Math" panose="02040503050406030204" pitchFamily="18" charset="0"/>
                            </a:rPr>
                          </m:ctrlPr>
                        </m:sSubPr>
                        <m:e>
                          <m:r>
                            <a:rPr lang="az-Cyrl-AZ" sz="1800" i="1">
                              <a:latin typeface="Cambria Math" panose="02040503050406030204" pitchFamily="18" charset="0"/>
                            </a:rPr>
                            <m:t>Ф</m:t>
                          </m:r>
                        </m:e>
                        <m:sub>
                          <m:r>
                            <a:rPr lang="es-CO" sz="1800" b="0" i="1" smtClean="0">
                              <a:latin typeface="Cambria Math" panose="02040503050406030204" pitchFamily="18" charset="0"/>
                            </a:rPr>
                            <m:t>𝑑</m:t>
                          </m:r>
                        </m:sub>
                      </m:sSub>
                      <m:r>
                        <m:rPr>
                          <m:sty m:val="p"/>
                        </m:rPr>
                        <a:rPr lang="es-CO" sz="1800" b="0" i="0" smtClean="0">
                          <a:latin typeface="Cambria Math" panose="02040503050406030204" pitchFamily="18" charset="0"/>
                        </a:rPr>
                        <m:t>∇</m:t>
                      </m:r>
                      <m:r>
                        <a:rPr lang="es-CO" sz="1800" b="0" i="1" smtClean="0">
                          <a:latin typeface="Cambria Math" panose="02040503050406030204" pitchFamily="18" charset="0"/>
                        </a:rPr>
                        <m:t>𝑝</m:t>
                      </m:r>
                      <m:r>
                        <a:rPr lang="es-CO" sz="1800" b="0" i="1" smtClean="0">
                          <a:latin typeface="Cambria Math" panose="02040503050406030204" pitchFamily="18" charset="0"/>
                        </a:rPr>
                        <m:t>+</m:t>
                      </m:r>
                      <m:r>
                        <a:rPr lang="es-CO" sz="1800" b="1" i="0" smtClean="0">
                          <a:solidFill>
                            <a:srgbClr val="017D0D"/>
                          </a:solidFill>
                          <a:latin typeface="Cambria Math" panose="02040503050406030204" pitchFamily="18" charset="0"/>
                        </a:rPr>
                        <m:t>𝛁</m:t>
                      </m:r>
                      <m:sSub>
                        <m:sSubPr>
                          <m:ctrlPr>
                            <a:rPr lang="es-CO" sz="1800" b="1" i="1" smtClean="0">
                              <a:solidFill>
                                <a:srgbClr val="017D0D"/>
                              </a:solidFill>
                              <a:latin typeface="Cambria Math" panose="02040503050406030204" pitchFamily="18" charset="0"/>
                            </a:rPr>
                          </m:ctrlPr>
                        </m:sSubPr>
                        <m:e>
                          <m:r>
                            <a:rPr lang="es-CO" sz="1800" b="1" i="1" smtClean="0">
                              <a:solidFill>
                                <a:srgbClr val="017D0D"/>
                              </a:solidFill>
                              <a:latin typeface="Cambria Math" panose="02040503050406030204" pitchFamily="18" charset="0"/>
                            </a:rPr>
                            <m:t>𝒑</m:t>
                          </m:r>
                        </m:e>
                        <m:sub>
                          <m:r>
                            <a:rPr lang="es-CO" sz="1800" b="1" i="1" smtClean="0">
                              <a:solidFill>
                                <a:srgbClr val="017D0D"/>
                              </a:solidFill>
                              <a:latin typeface="Cambria Math" panose="02040503050406030204" pitchFamily="18" charset="0"/>
                            </a:rPr>
                            <m:t>𝒔</m:t>
                          </m:r>
                        </m:sub>
                      </m:sSub>
                      <m:r>
                        <a:rPr lang="es-CO" sz="1800" b="0" i="1" smtClean="0">
                          <a:latin typeface="Cambria Math" panose="02040503050406030204" pitchFamily="18" charset="0"/>
                        </a:rPr>
                        <m:t>+</m:t>
                      </m:r>
                      <m:sSub>
                        <m:sSubPr>
                          <m:ctrlPr>
                            <a:rPr lang="en-US" sz="1800" i="1">
                              <a:latin typeface="Cambria Math" panose="02040503050406030204" pitchFamily="18" charset="0"/>
                            </a:rPr>
                          </m:ctrlPr>
                        </m:sSubPr>
                        <m:e>
                          <m:r>
                            <a:rPr lang="az-Cyrl-AZ" sz="1800" i="1">
                              <a:latin typeface="Cambria Math" panose="02040503050406030204" pitchFamily="18" charset="0"/>
                            </a:rPr>
                            <m:t>Ф</m:t>
                          </m:r>
                        </m:e>
                        <m:sub>
                          <m:r>
                            <a:rPr lang="es-CO" sz="1800" b="0" i="1" smtClean="0">
                              <a:latin typeface="Cambria Math" panose="02040503050406030204" pitchFamily="18" charset="0"/>
                            </a:rPr>
                            <m:t>𝑑</m:t>
                          </m:r>
                        </m:sub>
                      </m:sSub>
                      <m:sSub>
                        <m:sSubPr>
                          <m:ctrlPr>
                            <a:rPr lang="es-CO" sz="1800" i="1" smtClean="0">
                              <a:latin typeface="Cambria Math" panose="02040503050406030204" pitchFamily="18" charset="0"/>
                            </a:rPr>
                          </m:ctrlPr>
                        </m:sSubPr>
                        <m:e>
                          <m:r>
                            <a:rPr lang="es-CO" sz="1800" b="0" i="1" smtClean="0">
                              <a:latin typeface="Cambria Math" panose="02040503050406030204" pitchFamily="18" charset="0"/>
                            </a:rPr>
                            <m:t>𝑝</m:t>
                          </m:r>
                        </m:e>
                        <m:sub>
                          <m:r>
                            <a:rPr lang="es-CO" sz="1800" b="0" i="1" smtClean="0">
                              <a:latin typeface="Cambria Math" panose="02040503050406030204" pitchFamily="18" charset="0"/>
                            </a:rPr>
                            <m:t>𝑑</m:t>
                          </m:r>
                        </m:sub>
                      </m:sSub>
                      <m:r>
                        <a:rPr lang="es-CO" sz="1800" i="1" smtClean="0">
                          <a:latin typeface="Cambria Math" panose="02040503050406030204" pitchFamily="18" charset="0"/>
                        </a:rPr>
                        <m:t>𝐠</m:t>
                      </m:r>
                      <m:r>
                        <a:rPr lang="es-CO" sz="1800" b="0" i="1" smtClean="0">
                          <a:latin typeface="Cambria Math" panose="02040503050406030204" pitchFamily="18" charset="0"/>
                        </a:rPr>
                        <m:t>+</m:t>
                      </m:r>
                      <m:sSub>
                        <m:sSubPr>
                          <m:ctrlPr>
                            <a:rPr lang="es-CO" sz="1800" b="0" i="1" smtClean="0">
                              <a:latin typeface="Cambria Math" panose="02040503050406030204" pitchFamily="18" charset="0"/>
                            </a:rPr>
                          </m:ctrlPr>
                        </m:sSubPr>
                        <m:e>
                          <m:r>
                            <a:rPr lang="es-CO" sz="1800" b="0" i="1" smtClean="0">
                              <a:latin typeface="Cambria Math" panose="02040503050406030204" pitchFamily="18" charset="0"/>
                            </a:rPr>
                            <m:t>𝐅</m:t>
                          </m:r>
                        </m:e>
                        <m:sub>
                          <m:r>
                            <a:rPr lang="es-CO" sz="1800" b="0" i="1" smtClean="0">
                              <a:latin typeface="Cambria Math" panose="02040503050406030204" pitchFamily="18" charset="0"/>
                            </a:rPr>
                            <m:t>𝑚</m:t>
                          </m:r>
                          <m:r>
                            <a:rPr lang="es-CO" sz="1800" b="0" i="1" smtClean="0">
                              <a:latin typeface="Cambria Math" panose="02040503050406030204" pitchFamily="18" charset="0"/>
                            </a:rPr>
                            <m:t>,</m:t>
                          </m:r>
                          <m:r>
                            <a:rPr lang="es-CO" sz="1800" b="0" i="1" smtClean="0">
                              <a:latin typeface="Cambria Math" panose="02040503050406030204" pitchFamily="18" charset="0"/>
                            </a:rPr>
                            <m:t>𝑑</m:t>
                          </m:r>
                        </m:sub>
                      </m:sSub>
                      <m:r>
                        <a:rPr lang="es-CO" sz="1800" b="0" i="1" smtClean="0">
                          <a:latin typeface="Cambria Math" panose="02040503050406030204" pitchFamily="18" charset="0"/>
                        </a:rPr>
                        <m:t>+</m:t>
                      </m:r>
                      <m:sSub>
                        <m:sSubPr>
                          <m:ctrlPr>
                            <a:rPr lang="es-CO" sz="1800" i="1">
                              <a:latin typeface="Cambria Math" panose="02040503050406030204" pitchFamily="18" charset="0"/>
                            </a:rPr>
                          </m:ctrlPr>
                        </m:sSubPr>
                        <m:e>
                          <m:sSub>
                            <m:sSubPr>
                              <m:ctrlPr>
                                <a:rPr lang="en-US" sz="1800" i="1">
                                  <a:latin typeface="Cambria Math" panose="02040503050406030204" pitchFamily="18" charset="0"/>
                                </a:rPr>
                              </m:ctrlPr>
                            </m:sSubPr>
                            <m:e>
                              <m:r>
                                <a:rPr lang="az-Cyrl-AZ" sz="1800" i="1">
                                  <a:latin typeface="Cambria Math" panose="02040503050406030204" pitchFamily="18" charset="0"/>
                                </a:rPr>
                                <m:t>Ф</m:t>
                              </m:r>
                            </m:e>
                            <m:sub>
                              <m:r>
                                <a:rPr lang="es-CO" sz="1800" b="0" i="1" smtClean="0">
                                  <a:latin typeface="Cambria Math" panose="02040503050406030204" pitchFamily="18" charset="0"/>
                                </a:rPr>
                                <m:t>𝑑</m:t>
                              </m:r>
                            </m:sub>
                          </m:sSub>
                          <m:r>
                            <a:rPr lang="es-CO" sz="1800" i="1">
                              <a:latin typeface="Cambria Math" panose="02040503050406030204" pitchFamily="18" charset="0"/>
                            </a:rPr>
                            <m:t>𝐅</m:t>
                          </m:r>
                        </m:e>
                        <m:sub>
                          <m:r>
                            <a:rPr lang="es-CO" sz="1800" b="0" i="1" smtClean="0">
                              <a:latin typeface="Cambria Math" panose="02040503050406030204" pitchFamily="18" charset="0"/>
                            </a:rPr>
                            <m:t>𝑑</m:t>
                          </m:r>
                        </m:sub>
                      </m:sSub>
                      <m:r>
                        <a:rPr lang="es-CO" sz="1800" b="0" i="0" smtClean="0">
                          <a:latin typeface="Cambria Math" panose="02040503050406030204" pitchFamily="18" charset="0"/>
                        </a:rPr>
                        <m:t>−</m:t>
                      </m:r>
                      <m:sSub>
                        <m:sSubPr>
                          <m:ctrlPr>
                            <a:rPr lang="es-CO" sz="1800" i="1">
                              <a:latin typeface="Cambria Math" panose="02040503050406030204" pitchFamily="18" charset="0"/>
                              <a:ea typeface="Cambria Math" panose="02040503050406030204" pitchFamily="18" charset="0"/>
                            </a:rPr>
                          </m:ctrlPr>
                        </m:sSubPr>
                        <m:e>
                          <m:r>
                            <a:rPr lang="es-CO" sz="1800" i="1">
                              <a:latin typeface="Cambria Math" panose="02040503050406030204" pitchFamily="18" charset="0"/>
                              <a:ea typeface="Cambria Math" panose="02040503050406030204" pitchFamily="18" charset="0"/>
                            </a:rPr>
                            <m:t>𝑚</m:t>
                          </m:r>
                        </m:e>
                        <m:sub>
                          <m:r>
                            <a:rPr lang="es-CO" sz="1800" i="1">
                              <a:latin typeface="Cambria Math" panose="02040503050406030204" pitchFamily="18" charset="0"/>
                              <a:ea typeface="Cambria Math" panose="02040503050406030204" pitchFamily="18" charset="0"/>
                            </a:rPr>
                            <m:t>𝑑𝑐</m:t>
                          </m:r>
                        </m:sub>
                      </m:sSub>
                      <m:d>
                        <m:dPr>
                          <m:ctrlPr>
                            <a:rPr lang="es-CO"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s-CO" sz="1800" i="1">
                                  <a:latin typeface="Cambria Math" panose="02040503050406030204" pitchFamily="18" charset="0"/>
                                </a:rPr>
                                <m:t>𝑢</m:t>
                              </m:r>
                            </m:e>
                            <m:sub>
                              <m:r>
                                <a:rPr lang="es-CO" sz="1800" b="0" i="1" smtClean="0">
                                  <a:latin typeface="Cambria Math" panose="02040503050406030204" pitchFamily="18" charset="0"/>
                                </a:rPr>
                                <m:t>𝑖𝑛𝑡</m:t>
                              </m:r>
                            </m:sub>
                          </m:sSub>
                          <m:r>
                            <a:rPr lang="es-CO"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s-CO" sz="1800" i="1">
                                  <a:latin typeface="Cambria Math" panose="02040503050406030204" pitchFamily="18" charset="0"/>
                                </a:rPr>
                                <m:t>𝑢</m:t>
                              </m:r>
                            </m:e>
                            <m:sub>
                              <m:r>
                                <a:rPr lang="es-CO" sz="1800" b="0" i="1" smtClean="0">
                                  <a:latin typeface="Cambria Math" panose="02040503050406030204" pitchFamily="18" charset="0"/>
                                </a:rPr>
                                <m:t>𝑑</m:t>
                              </m:r>
                            </m:sub>
                          </m:sSub>
                        </m:e>
                      </m:d>
                    </m:oMath>
                  </m:oMathPara>
                </a14:m>
                <a:endParaRPr lang="en-US" sz="1800"/>
              </a:p>
            </p:txBody>
          </p:sp>
        </mc:Choice>
        <mc:Fallback xmlns="">
          <p:sp>
            <p:nvSpPr>
              <p:cNvPr id="23" name="CuadroTexto 26">
                <a:extLst>
                  <a:ext uri="{FF2B5EF4-FFF2-40B4-BE49-F238E27FC236}">
                    <a16:creationId xmlns:a16="http://schemas.microsoft.com/office/drawing/2014/main" id="{1D0BC50D-6E6B-496D-AE07-D6D0A629A85E}"/>
                  </a:ext>
                </a:extLst>
              </p:cNvPr>
              <p:cNvSpPr txBox="1">
                <a:spLocks noRot="1" noChangeAspect="1" noMove="1" noResize="1" noEditPoints="1" noAdjustHandles="1" noChangeArrowheads="1" noChangeShapeType="1" noTextEdit="1"/>
              </p:cNvSpPr>
              <p:nvPr/>
            </p:nvSpPr>
            <p:spPr>
              <a:xfrm>
                <a:off x="1950717" y="4495344"/>
                <a:ext cx="8778685" cy="6163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CuadroTexto 28">
                <a:extLst>
                  <a:ext uri="{FF2B5EF4-FFF2-40B4-BE49-F238E27FC236}">
                    <a16:creationId xmlns:a16="http://schemas.microsoft.com/office/drawing/2014/main" id="{2261FEB4-0AF7-493A-A881-E7DCEED6BE4D}"/>
                  </a:ext>
                </a:extLst>
              </p:cNvPr>
              <p:cNvSpPr txBox="1"/>
              <p:nvPr/>
            </p:nvSpPr>
            <p:spPr>
              <a:xfrm>
                <a:off x="1944426" y="5115974"/>
                <a:ext cx="4572000" cy="1931876"/>
              </a:xfrm>
              <a:prstGeom prst="rect">
                <a:avLst/>
              </a:prstGeom>
              <a:noFill/>
            </p:spPr>
            <p:txBody>
              <a:bodyPr wrap="square">
                <a:spAutoFit/>
              </a:bodyPr>
              <a:lstStyle/>
              <a:p>
                <a:pPr marL="171450" indent="-171450">
                  <a:buFont typeface="Arial" panose="020B0604020202020204" pitchFamily="34" charset="0"/>
                  <a:buChar char="•"/>
                </a:pPr>
                <a14:m>
                  <m:oMath xmlns:m="http://schemas.openxmlformats.org/officeDocument/2006/math">
                    <m:sSub>
                      <m:sSubPr>
                        <m:ctrlPr>
                          <a:rPr lang="es-CO" sz="2000" b="0" i="1" smtClean="0">
                            <a:latin typeface="Cambria Math" panose="02040503050406030204" pitchFamily="18" charset="0"/>
                          </a:rPr>
                        </m:ctrlPr>
                      </m:sSubPr>
                      <m:e>
                        <m:r>
                          <a:rPr lang="es-CO" sz="2000" b="0" i="1" smtClean="0">
                            <a:latin typeface="Cambria Math" panose="02040503050406030204" pitchFamily="18" charset="0"/>
                          </a:rPr>
                          <m:t>𝑝</m:t>
                        </m:r>
                      </m:e>
                      <m:sub>
                        <m:r>
                          <a:rPr lang="es-CO" sz="2000" b="0" i="1" smtClean="0">
                            <a:latin typeface="Cambria Math" panose="02040503050406030204" pitchFamily="18" charset="0"/>
                          </a:rPr>
                          <m:t>𝑠</m:t>
                        </m:r>
                      </m:sub>
                    </m:sSub>
                    <m:r>
                      <a:rPr lang="es-CO" sz="2000" b="0" i="1" smtClean="0">
                        <a:latin typeface="Cambria Math" panose="02040503050406030204" pitchFamily="18" charset="0"/>
                      </a:rPr>
                      <m:t>=</m:t>
                    </m:r>
                    <m:r>
                      <a:rPr lang="es-CO" sz="2000" b="0" i="1" smtClean="0">
                        <a:latin typeface="Cambria Math" panose="02040503050406030204" pitchFamily="18" charset="0"/>
                      </a:rPr>
                      <m:t>𝑠𝑜𝑙𝑖𝑑</m:t>
                    </m:r>
                    <m:r>
                      <a:rPr lang="es-CO" sz="2000" b="0" i="1" smtClean="0">
                        <a:latin typeface="Cambria Math" panose="02040503050406030204" pitchFamily="18" charset="0"/>
                      </a:rPr>
                      <m:t> </m:t>
                    </m:r>
                    <m:r>
                      <a:rPr lang="es-CO" sz="2000" b="0" i="1" smtClean="0">
                        <a:latin typeface="Cambria Math" panose="02040503050406030204" pitchFamily="18" charset="0"/>
                      </a:rPr>
                      <m:t>𝑝𝑟𝑒𝑠𝑠𝑢𝑟𝑒</m:t>
                    </m:r>
                    <m:d>
                      <m:dPr>
                        <m:ctrlPr>
                          <a:rPr lang="es-CO" sz="2000" b="0" i="1" smtClean="0">
                            <a:latin typeface="Cambria Math" panose="02040503050406030204" pitchFamily="18" charset="0"/>
                          </a:rPr>
                        </m:ctrlPr>
                      </m:dPr>
                      <m:e>
                        <m:r>
                          <a:rPr lang="es-CO" sz="2000" b="0" i="1" smtClean="0">
                            <a:latin typeface="Cambria Math" panose="02040503050406030204" pitchFamily="18" charset="0"/>
                          </a:rPr>
                          <m:t>𝑃𝑎</m:t>
                        </m:r>
                      </m:e>
                    </m:d>
                    <m:r>
                      <a:rPr lang="es-CO" sz="2000" b="0" i="1" smtClean="0">
                        <a:latin typeface="Cambria Math" panose="02040503050406030204" pitchFamily="18" charset="0"/>
                      </a:rPr>
                      <m:t> </m:t>
                    </m:r>
                  </m:oMath>
                </a14:m>
                <a:endParaRPr lang="es-CO" sz="2000" b="0" i="1">
                  <a:latin typeface="Cambria Math" panose="02040503050406030204" pitchFamily="18" charset="0"/>
                </a:endParaRPr>
              </a:p>
              <a:p>
                <a:pPr marL="171450" indent="-171450">
                  <a:buFont typeface="Arial" panose="020B0604020202020204" pitchFamily="34" charset="0"/>
                  <a:buChar char="•"/>
                </a:pPr>
                <a14:m>
                  <m:oMath xmlns:m="http://schemas.openxmlformats.org/officeDocument/2006/math">
                    <m:r>
                      <a:rPr lang="es-CO" sz="2000" i="1" smtClean="0">
                        <a:latin typeface="Cambria Math" panose="02040503050406030204" pitchFamily="18" charset="0"/>
                      </a:rPr>
                      <m:t>𝜏</m:t>
                    </m:r>
                    <m:r>
                      <a:rPr lang="es-CO" sz="2000" b="0" i="1" smtClean="0">
                        <a:latin typeface="Cambria Math" panose="02040503050406030204" pitchFamily="18" charset="0"/>
                      </a:rPr>
                      <m:t>=</m:t>
                    </m:r>
                    <m:r>
                      <a:rPr lang="es-CO" sz="2000" b="0" i="1" smtClean="0">
                        <a:latin typeface="Cambria Math" panose="02040503050406030204" pitchFamily="18" charset="0"/>
                      </a:rPr>
                      <m:t>𝑣𝑖𝑠𝑐𝑜𝑢𝑠</m:t>
                    </m:r>
                    <m:r>
                      <a:rPr lang="es-CO" sz="2000" b="0" i="1" smtClean="0">
                        <a:latin typeface="Cambria Math" panose="02040503050406030204" pitchFamily="18" charset="0"/>
                      </a:rPr>
                      <m:t> </m:t>
                    </m:r>
                    <m:r>
                      <a:rPr lang="es-CO" sz="2000" b="0" i="1" smtClean="0">
                        <a:latin typeface="Cambria Math" panose="02040503050406030204" pitchFamily="18" charset="0"/>
                      </a:rPr>
                      <m:t>𝑠𝑡𝑟𝑒𝑠𝑠</m:t>
                    </m:r>
                    <m:r>
                      <a:rPr lang="es-CO" sz="2000" b="0" i="1" smtClean="0">
                        <a:latin typeface="Cambria Math" panose="02040503050406030204" pitchFamily="18" charset="0"/>
                      </a:rPr>
                      <m:t> </m:t>
                    </m:r>
                    <m:r>
                      <a:rPr lang="es-CO" sz="2000" b="0" i="1" smtClean="0">
                        <a:latin typeface="Cambria Math" panose="02040503050406030204" pitchFamily="18" charset="0"/>
                      </a:rPr>
                      <m:t>𝑡𝑒𝑛𝑠𝑜𝑟</m:t>
                    </m:r>
                    <m:r>
                      <a:rPr lang="es-CO" sz="2000" b="0" i="1" smtClean="0">
                        <a:latin typeface="Cambria Math" panose="02040503050406030204" pitchFamily="18" charset="0"/>
                      </a:rPr>
                      <m:t> </m:t>
                    </m:r>
                    <m:d>
                      <m:dPr>
                        <m:ctrlPr>
                          <a:rPr lang="es-CO" sz="2000" b="0" i="1" smtClean="0">
                            <a:latin typeface="Cambria Math" panose="02040503050406030204" pitchFamily="18" charset="0"/>
                          </a:rPr>
                        </m:ctrlPr>
                      </m:dPr>
                      <m:e>
                        <m:r>
                          <a:rPr lang="es-CO" sz="2000" b="0" i="1" smtClean="0">
                            <a:latin typeface="Cambria Math" panose="02040503050406030204" pitchFamily="18" charset="0"/>
                          </a:rPr>
                          <m:t>𝑃𝑎</m:t>
                        </m:r>
                      </m:e>
                    </m:d>
                  </m:oMath>
                </a14:m>
                <a:endParaRPr lang="es-CO" sz="2000" b="0" i="1"/>
              </a:p>
              <a:p>
                <a:pPr marL="171450" indent="-171450">
                  <a:buFont typeface="Arial" panose="020B0604020202020204" pitchFamily="34" charset="0"/>
                  <a:buChar char="•"/>
                </a:pPr>
                <a:endParaRPr lang="es-CO" sz="2000" b="0" i="1"/>
              </a:p>
              <a:p>
                <a:pPr marL="171450" indent="-171450">
                  <a:buFont typeface="Arial" panose="020B0604020202020204" pitchFamily="34" charset="0"/>
                  <a:buChar char="•"/>
                </a:pPr>
                <a:endParaRPr lang="es-CO" sz="2000" b="0" i="1">
                  <a:ea typeface="Cambria Math" panose="02040503050406030204" pitchFamily="18" charset="0"/>
                </a:endParaRPr>
              </a:p>
              <a:p>
                <a:pPr marL="171450" indent="-171450">
                  <a:buFont typeface="Arial" panose="020B0604020202020204" pitchFamily="34" charset="0"/>
                  <a:buChar char="•"/>
                </a:pPr>
                <a:endParaRPr lang="es-CO" sz="2000" b="0" i="1"/>
              </a:p>
              <a:p>
                <a:pPr marL="171450" indent="-171450">
                  <a:buFont typeface="Arial" panose="020B0604020202020204" pitchFamily="34" charset="0"/>
                  <a:buChar char="•"/>
                </a:pPr>
                <a:endParaRPr lang="en-US" sz="2000" i="1"/>
              </a:p>
            </p:txBody>
          </p:sp>
        </mc:Choice>
        <mc:Fallback xmlns="">
          <p:sp>
            <p:nvSpPr>
              <p:cNvPr id="26" name="CuadroTexto 28">
                <a:extLst>
                  <a:ext uri="{FF2B5EF4-FFF2-40B4-BE49-F238E27FC236}">
                    <a16:creationId xmlns:a16="http://schemas.microsoft.com/office/drawing/2014/main" id="{2261FEB4-0AF7-493A-A881-E7DCEED6BE4D}"/>
                  </a:ext>
                </a:extLst>
              </p:cNvPr>
              <p:cNvSpPr txBox="1">
                <a:spLocks noRot="1" noChangeAspect="1" noMove="1" noResize="1" noEditPoints="1" noAdjustHandles="1" noChangeArrowheads="1" noChangeShapeType="1" noTextEdit="1"/>
              </p:cNvSpPr>
              <p:nvPr/>
            </p:nvSpPr>
            <p:spPr>
              <a:xfrm>
                <a:off x="1944426" y="5115974"/>
                <a:ext cx="4572000" cy="1931876"/>
              </a:xfrm>
              <a:prstGeom prst="rect">
                <a:avLst/>
              </a:prstGeom>
              <a:blipFill>
                <a:blip r:embed="rId5"/>
                <a:stretch>
                  <a:fillRect l="-1200" t="-6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20">
                <a:extLst>
                  <a:ext uri="{FF2B5EF4-FFF2-40B4-BE49-F238E27FC236}">
                    <a16:creationId xmlns:a16="http://schemas.microsoft.com/office/drawing/2014/main" id="{08E8EE82-A398-4904-A1E1-0779A11C8374}"/>
                  </a:ext>
                </a:extLst>
              </p:cNvPr>
              <p:cNvSpPr txBox="1"/>
              <p:nvPr/>
            </p:nvSpPr>
            <p:spPr>
              <a:xfrm>
                <a:off x="5012421" y="2745446"/>
                <a:ext cx="228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C00000"/>
                              </a:solidFill>
                              <a:latin typeface="Cambria Math" panose="02040503050406030204" pitchFamily="18" charset="0"/>
                            </a:rPr>
                          </m:ctrlPr>
                        </m:sSubPr>
                        <m:e>
                          <m:r>
                            <a:rPr lang="az-Cyrl-AZ" sz="1800" b="1" i="1">
                              <a:solidFill>
                                <a:srgbClr val="C00000"/>
                              </a:solidFill>
                              <a:latin typeface="Cambria Math" panose="02040503050406030204" pitchFamily="18" charset="0"/>
                            </a:rPr>
                            <m:t>Ф</m:t>
                          </m:r>
                        </m:e>
                        <m:sub>
                          <m:r>
                            <a:rPr lang="es-CO" sz="1800" b="1" i="1" smtClean="0">
                              <a:solidFill>
                                <a:srgbClr val="C00000"/>
                              </a:solidFill>
                              <a:latin typeface="Cambria Math" panose="02040503050406030204" pitchFamily="18" charset="0"/>
                            </a:rPr>
                            <m:t>𝒅</m:t>
                          </m:r>
                        </m:sub>
                      </m:sSub>
                      <m:r>
                        <a:rPr lang="es-CO" sz="1800" b="1" i="0" smtClean="0">
                          <a:solidFill>
                            <a:srgbClr val="C00000"/>
                          </a:solidFill>
                          <a:latin typeface="Cambria Math" panose="02040503050406030204" pitchFamily="18" charset="0"/>
                        </a:rPr>
                        <m:t>𝛁</m:t>
                      </m:r>
                      <m:r>
                        <a:rPr lang="es-CO" sz="1800" b="1" i="1" smtClean="0">
                          <a:solidFill>
                            <a:srgbClr val="C00000"/>
                          </a:solidFill>
                          <a:latin typeface="Cambria Math" panose="02040503050406030204" pitchFamily="18" charset="0"/>
                        </a:rPr>
                        <m:t>∙</m:t>
                      </m:r>
                      <m:sSub>
                        <m:sSubPr>
                          <m:ctrlPr>
                            <a:rPr lang="es-CO" sz="1800" b="1" i="1" smtClean="0">
                              <a:solidFill>
                                <a:srgbClr val="C00000"/>
                              </a:solidFill>
                              <a:latin typeface="Cambria Math" panose="02040503050406030204" pitchFamily="18" charset="0"/>
                            </a:rPr>
                          </m:ctrlPr>
                        </m:sSubPr>
                        <m:e>
                          <m:r>
                            <a:rPr lang="es-CO" sz="1800" b="1" i="1">
                              <a:solidFill>
                                <a:srgbClr val="C00000"/>
                              </a:solidFill>
                              <a:latin typeface="Cambria Math" panose="02040503050406030204" pitchFamily="18" charset="0"/>
                            </a:rPr>
                            <m:t>𝝉</m:t>
                          </m:r>
                        </m:e>
                        <m:sub>
                          <m:r>
                            <a:rPr lang="es-CO" sz="1800" b="1" i="1" smtClean="0">
                              <a:solidFill>
                                <a:srgbClr val="C00000"/>
                              </a:solidFill>
                              <a:latin typeface="Cambria Math" panose="02040503050406030204" pitchFamily="18" charset="0"/>
                            </a:rPr>
                            <m:t>𝒅</m:t>
                          </m:r>
                        </m:sub>
                      </m:sSub>
                    </m:oMath>
                  </m:oMathPara>
                </a14:m>
                <a:endParaRPr lang="en-US" sz="1800" b="1">
                  <a:solidFill>
                    <a:srgbClr val="C00000"/>
                  </a:solidFill>
                </a:endParaRPr>
              </a:p>
            </p:txBody>
          </p:sp>
        </mc:Choice>
        <mc:Fallback xmlns="">
          <p:sp>
            <p:nvSpPr>
              <p:cNvPr id="27" name="CuadroTexto 20">
                <a:extLst>
                  <a:ext uri="{FF2B5EF4-FFF2-40B4-BE49-F238E27FC236}">
                    <a16:creationId xmlns:a16="http://schemas.microsoft.com/office/drawing/2014/main" id="{08E8EE82-A398-4904-A1E1-0779A11C8374}"/>
                  </a:ext>
                </a:extLst>
              </p:cNvPr>
              <p:cNvSpPr txBox="1">
                <a:spLocks noRot="1" noChangeAspect="1" noMove="1" noResize="1" noEditPoints="1" noAdjustHandles="1" noChangeArrowheads="1" noChangeShapeType="1" noTextEdit="1"/>
              </p:cNvSpPr>
              <p:nvPr/>
            </p:nvSpPr>
            <p:spPr>
              <a:xfrm>
                <a:off x="5012421" y="2745446"/>
                <a:ext cx="2286000" cy="369332"/>
              </a:xfrm>
              <a:prstGeom prst="rect">
                <a:avLst/>
              </a:prstGeom>
              <a:blipFill>
                <a:blip r:embed="rId6"/>
                <a:stretch>
                  <a:fillRect b="-1639"/>
                </a:stretch>
              </a:blipFill>
            </p:spPr>
            <p:txBody>
              <a:bodyPr/>
              <a:lstStyle/>
              <a:p>
                <a:r>
                  <a:rPr lang="en-US">
                    <a:noFill/>
                  </a:rPr>
                  <a:t> </a:t>
                </a:r>
              </a:p>
            </p:txBody>
          </p:sp>
        </mc:Fallback>
      </mc:AlternateContent>
      <p:sp>
        <p:nvSpPr>
          <p:cNvPr id="31" name="Cerrar llave 7">
            <a:extLst>
              <a:ext uri="{FF2B5EF4-FFF2-40B4-BE49-F238E27FC236}">
                <a16:creationId xmlns:a16="http://schemas.microsoft.com/office/drawing/2014/main" id="{315FA2BC-8C3B-41CA-8423-6213FCF0E3A0}"/>
              </a:ext>
            </a:extLst>
          </p:cNvPr>
          <p:cNvSpPr/>
          <p:nvPr/>
        </p:nvSpPr>
        <p:spPr>
          <a:xfrm rot="5400000">
            <a:off x="6101545" y="2600321"/>
            <a:ext cx="107751" cy="1147369"/>
          </a:xfrm>
          <a:prstGeom prst="rightBrace">
            <a:avLst>
              <a:gd name="adj1" fmla="val 88447"/>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32" name="CuadroTexto 22">
            <a:extLst>
              <a:ext uri="{FF2B5EF4-FFF2-40B4-BE49-F238E27FC236}">
                <a16:creationId xmlns:a16="http://schemas.microsoft.com/office/drawing/2014/main" id="{8980E88B-CF74-43E5-9DE7-620722584AD6}"/>
              </a:ext>
            </a:extLst>
          </p:cNvPr>
          <p:cNvSpPr txBox="1"/>
          <p:nvPr/>
        </p:nvSpPr>
        <p:spPr>
          <a:xfrm>
            <a:off x="6155420" y="5251424"/>
            <a:ext cx="5403653" cy="369332"/>
          </a:xfrm>
          <a:prstGeom prst="rect">
            <a:avLst/>
          </a:prstGeom>
          <a:noFill/>
        </p:spPr>
        <p:txBody>
          <a:bodyPr wrap="square">
            <a:spAutoFit/>
          </a:bodyPr>
          <a:lstStyle/>
          <a:p>
            <a:pPr algn="just"/>
            <a:r>
              <a:rPr lang="es-CO" sz="1800">
                <a:solidFill>
                  <a:schemeClr val="tx1">
                    <a:lumMod val="85000"/>
                    <a:lumOff val="15000"/>
                  </a:schemeClr>
                </a:solidFill>
                <a:latin typeface="NexusSans-regular" pitchFamily="50" charset="0"/>
              </a:rPr>
              <a:t>Momentum balance </a:t>
            </a:r>
            <a:r>
              <a:rPr lang="es-CO" sz="1800" err="1">
                <a:solidFill>
                  <a:schemeClr val="tx1">
                    <a:lumMod val="85000"/>
                    <a:lumOff val="15000"/>
                  </a:schemeClr>
                </a:solidFill>
                <a:latin typeface="NexusSans-regular" pitchFamily="50" charset="0"/>
              </a:rPr>
              <a:t>was</a:t>
            </a:r>
            <a:r>
              <a:rPr lang="es-CO" sz="1800">
                <a:solidFill>
                  <a:schemeClr val="tx1">
                    <a:lumMod val="85000"/>
                    <a:lumOff val="15000"/>
                  </a:schemeClr>
                </a:solidFill>
                <a:latin typeface="NexusSans-regular" pitchFamily="50" charset="0"/>
              </a:rPr>
              <a:t> </a:t>
            </a:r>
            <a:r>
              <a:rPr lang="es-CO" sz="1800" err="1">
                <a:solidFill>
                  <a:schemeClr val="tx1">
                    <a:lumMod val="85000"/>
                    <a:lumOff val="15000"/>
                  </a:schemeClr>
                </a:solidFill>
                <a:latin typeface="NexusSans-regular" pitchFamily="50" charset="0"/>
              </a:rPr>
              <a:t>assumed</a:t>
            </a:r>
            <a:r>
              <a:rPr lang="es-CO" sz="1800">
                <a:solidFill>
                  <a:schemeClr val="tx1">
                    <a:lumMod val="85000"/>
                    <a:lumOff val="15000"/>
                  </a:schemeClr>
                </a:solidFill>
                <a:latin typeface="NexusSans-regular" pitchFamily="50" charset="0"/>
              </a:rPr>
              <a:t> </a:t>
            </a:r>
            <a:r>
              <a:rPr lang="es-CO" sz="1800" err="1">
                <a:solidFill>
                  <a:schemeClr val="tx1">
                    <a:lumMod val="85000"/>
                    <a:lumOff val="15000"/>
                  </a:schemeClr>
                </a:solidFill>
                <a:latin typeface="NexusSans-regular" pitchFamily="50" charset="0"/>
              </a:rPr>
              <a:t>Newtonian</a:t>
            </a:r>
            <a:r>
              <a:rPr lang="es-CO" sz="1800">
                <a:solidFill>
                  <a:schemeClr val="tx1">
                    <a:lumMod val="85000"/>
                    <a:lumOff val="15000"/>
                  </a:schemeClr>
                </a:solidFill>
                <a:latin typeface="NexusSans-regular" pitchFamily="50" charset="0"/>
              </a:rPr>
              <a:t> fluid</a:t>
            </a:r>
            <a:endParaRPr lang="en-US" sz="1800">
              <a:solidFill>
                <a:schemeClr val="tx1">
                  <a:lumMod val="85000"/>
                  <a:lumOff val="15000"/>
                </a:schemeClr>
              </a:solidFill>
              <a:latin typeface="NexusSans-regular" pitchFamily="50" charset="0"/>
            </a:endParaRPr>
          </a:p>
        </p:txBody>
      </p:sp>
      <p:sp>
        <p:nvSpPr>
          <p:cNvPr id="33" name="CuadroTexto 19">
            <a:extLst>
              <a:ext uri="{FF2B5EF4-FFF2-40B4-BE49-F238E27FC236}">
                <a16:creationId xmlns:a16="http://schemas.microsoft.com/office/drawing/2014/main" id="{248B6EBE-6B6B-4B37-BCD8-B21EA3298C6E}"/>
              </a:ext>
            </a:extLst>
          </p:cNvPr>
          <p:cNvSpPr txBox="1"/>
          <p:nvPr/>
        </p:nvSpPr>
        <p:spPr>
          <a:xfrm>
            <a:off x="632927" y="5116468"/>
            <a:ext cx="6665494" cy="430887"/>
          </a:xfrm>
          <a:prstGeom prst="rect">
            <a:avLst/>
          </a:prstGeom>
          <a:noFill/>
        </p:spPr>
        <p:txBody>
          <a:bodyPr wrap="square">
            <a:spAutoFit/>
          </a:bodyPr>
          <a:lstStyle/>
          <a:p>
            <a:pPr algn="just"/>
            <a:r>
              <a:rPr lang="en-GB" sz="2200">
                <a:solidFill>
                  <a:schemeClr val="tx1">
                    <a:lumMod val="85000"/>
                    <a:lumOff val="15000"/>
                  </a:schemeClr>
                </a:solidFill>
                <a:latin typeface="Abadi" panose="020B0604020104020204" pitchFamily="34" charset="0"/>
              </a:rPr>
              <a:t>Where</a:t>
            </a:r>
            <a:endParaRPr lang="en-US" sz="2200">
              <a:solidFill>
                <a:schemeClr val="tx1">
                  <a:lumMod val="85000"/>
                  <a:lumOff val="15000"/>
                </a:schemeClr>
              </a:solidFill>
              <a:latin typeface="Abadi" panose="020B0604020104020204" pitchFamily="34" charset="0"/>
            </a:endParaRPr>
          </a:p>
        </p:txBody>
      </p:sp>
      <p:sp>
        <p:nvSpPr>
          <p:cNvPr id="17" name="CuadroTexto 17">
            <a:extLst>
              <a:ext uri="{FF2B5EF4-FFF2-40B4-BE49-F238E27FC236}">
                <a16:creationId xmlns:a16="http://schemas.microsoft.com/office/drawing/2014/main" id="{463A3D11-4B64-4C95-B027-AFCAB684FFAC}"/>
              </a:ext>
            </a:extLst>
          </p:cNvPr>
          <p:cNvSpPr txBox="1"/>
          <p:nvPr/>
        </p:nvSpPr>
        <p:spPr>
          <a:xfrm>
            <a:off x="2133973" y="2348673"/>
            <a:ext cx="6665494" cy="430887"/>
          </a:xfrm>
          <a:prstGeom prst="rect">
            <a:avLst/>
          </a:prstGeom>
          <a:solidFill>
            <a:schemeClr val="accent3">
              <a:lumMod val="20000"/>
              <a:lumOff val="80000"/>
            </a:schemeClr>
          </a:solidFill>
          <a:ln>
            <a:noFill/>
          </a:ln>
        </p:spPr>
        <p:txBody>
          <a:bodyPr wrap="square">
            <a:spAutoFit/>
          </a:bodyPr>
          <a:lstStyle/>
          <a:p>
            <a:pPr algn="just"/>
            <a:r>
              <a:rPr lang="en-GB" sz="2200">
                <a:solidFill>
                  <a:schemeClr val="tx1">
                    <a:lumMod val="85000"/>
                    <a:lumOff val="15000"/>
                  </a:schemeClr>
                </a:solidFill>
                <a:latin typeface="Abadi" panose="020B0604020104020204" pitchFamily="34" charset="0"/>
              </a:rPr>
              <a:t>Continuous phase (liposomes)</a:t>
            </a:r>
            <a:endParaRPr lang="en-US" sz="2200">
              <a:solidFill>
                <a:schemeClr val="tx1">
                  <a:lumMod val="85000"/>
                  <a:lumOff val="15000"/>
                </a:schemeClr>
              </a:solidFill>
              <a:latin typeface="Abadi" panose="020B0604020104020204" pitchFamily="34" charset="0"/>
            </a:endParaRPr>
          </a:p>
        </p:txBody>
      </p:sp>
      <p:sp>
        <p:nvSpPr>
          <p:cNvPr id="18" name="Oval 17">
            <a:extLst>
              <a:ext uri="{FF2B5EF4-FFF2-40B4-BE49-F238E27FC236}">
                <a16:creationId xmlns:a16="http://schemas.microsoft.com/office/drawing/2014/main" id="{B82627C1-C233-4635-B26B-57B6A10056C4}"/>
              </a:ext>
            </a:extLst>
          </p:cNvPr>
          <p:cNvSpPr/>
          <p:nvPr/>
        </p:nvSpPr>
        <p:spPr>
          <a:xfrm>
            <a:off x="8440899" y="221665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Shape&#10;&#10;Description automatically generated with low confidence">
            <a:extLst>
              <a:ext uri="{FF2B5EF4-FFF2-40B4-BE49-F238E27FC236}">
                <a16:creationId xmlns:a16="http://schemas.microsoft.com/office/drawing/2014/main" id="{C5F16FD1-8C2A-485C-832A-43113F8E8675}"/>
              </a:ext>
            </a:extLst>
          </p:cNvPr>
          <p:cNvPicPr>
            <a:picLocks noChangeAspect="1"/>
          </p:cNvPicPr>
          <p:nvPr/>
        </p:nvPicPr>
        <p:blipFill>
          <a:blip r:embed="rId7"/>
          <a:stretch>
            <a:fillRect/>
          </a:stretch>
        </p:blipFill>
        <p:spPr>
          <a:xfrm>
            <a:off x="8583814" y="2319620"/>
            <a:ext cx="488992" cy="488992"/>
          </a:xfrm>
          <a:prstGeom prst="rect">
            <a:avLst/>
          </a:prstGeom>
        </p:spPr>
      </p:pic>
      <mc:AlternateContent xmlns:mc="http://schemas.openxmlformats.org/markup-compatibility/2006" xmlns:a14="http://schemas.microsoft.com/office/drawing/2010/main">
        <mc:Choice Requires="a14">
          <p:sp>
            <p:nvSpPr>
              <p:cNvPr id="20" name="CuadroTexto 26">
                <a:extLst>
                  <a:ext uri="{FF2B5EF4-FFF2-40B4-BE49-F238E27FC236}">
                    <a16:creationId xmlns:a16="http://schemas.microsoft.com/office/drawing/2014/main" id="{7BBB86EA-DEFA-48BE-831E-C029659723F9}"/>
                  </a:ext>
                </a:extLst>
              </p:cNvPr>
              <p:cNvSpPr txBox="1"/>
              <p:nvPr/>
            </p:nvSpPr>
            <p:spPr>
              <a:xfrm>
                <a:off x="2039544" y="3019209"/>
                <a:ext cx="8505918"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s-CO" sz="1800" b="0" i="1" smtClean="0">
                              <a:latin typeface="Cambria Math" panose="02040503050406030204" pitchFamily="18" charset="0"/>
                              <a:ea typeface="Cambria Math" panose="02040503050406030204" pitchFamily="18" charset="0"/>
                            </a:rPr>
                            <m:t>𝑐</m:t>
                          </m:r>
                        </m:sub>
                      </m:sSub>
                      <m:sSub>
                        <m:sSubPr>
                          <m:ctrlPr>
                            <a:rPr lang="en-US" sz="1800" i="1">
                              <a:latin typeface="Cambria Math" panose="02040503050406030204" pitchFamily="18" charset="0"/>
                            </a:rPr>
                          </m:ctrlPr>
                        </m:sSubPr>
                        <m:e>
                          <m:r>
                            <a:rPr lang="az-Cyrl-AZ" sz="1800" i="1">
                              <a:latin typeface="Cambria Math" panose="02040503050406030204" pitchFamily="18" charset="0"/>
                            </a:rPr>
                            <m:t>Ф</m:t>
                          </m:r>
                        </m:e>
                        <m:sub>
                          <m:r>
                            <a:rPr lang="es-CO" sz="1800" b="0" i="1" smtClean="0">
                              <a:latin typeface="Cambria Math" panose="02040503050406030204" pitchFamily="18" charset="0"/>
                            </a:rPr>
                            <m:t>𝑐</m:t>
                          </m:r>
                        </m:sub>
                      </m:sSub>
                      <m:d>
                        <m:dPr>
                          <m:begChr m:val="["/>
                          <m:endChr m:val="]"/>
                          <m:ctrlPr>
                            <a:rPr lang="es-CO"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m:t>
                              </m:r>
                            </m:num>
                            <m:den>
                              <m:r>
                                <a:rPr lang="en-US" sz="1800" i="1">
                                  <a:latin typeface="Cambria Math" panose="02040503050406030204" pitchFamily="18" charset="0"/>
                                </a:rPr>
                                <m:t>𝜕</m:t>
                              </m:r>
                              <m:r>
                                <a:rPr lang="es-CO" sz="1800" i="1">
                                  <a:latin typeface="Cambria Math" panose="02040503050406030204" pitchFamily="18" charset="0"/>
                                </a:rPr>
                                <m:t>𝑡</m:t>
                              </m:r>
                            </m:den>
                          </m:f>
                          <m:d>
                            <m:dPr>
                              <m:ctrlPr>
                                <a:rPr lang="es-CO"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s-CO" sz="1800" i="1">
                                      <a:latin typeface="Cambria Math" panose="02040503050406030204" pitchFamily="18" charset="0"/>
                                    </a:rPr>
                                    <m:t>𝑢</m:t>
                                  </m:r>
                                </m:e>
                                <m:sub>
                                  <m:r>
                                    <a:rPr lang="es-CO" sz="1800" b="0" i="1" smtClean="0">
                                      <a:latin typeface="Cambria Math" panose="02040503050406030204" pitchFamily="18" charset="0"/>
                                    </a:rPr>
                                    <m:t>𝑐</m:t>
                                  </m:r>
                                </m:sub>
                              </m:sSub>
                            </m:e>
                          </m:d>
                          <m:r>
                            <a:rPr lang="es-CO" sz="1800" b="0" i="1" smtClean="0">
                              <a:latin typeface="Cambria Math" panose="02040503050406030204" pitchFamily="18" charset="0"/>
                            </a:rPr>
                            <m:t>+</m:t>
                          </m:r>
                          <m:sSub>
                            <m:sSubPr>
                              <m:ctrlPr>
                                <a:rPr lang="en-US" sz="1800" i="1">
                                  <a:latin typeface="Cambria Math" panose="02040503050406030204" pitchFamily="18" charset="0"/>
                                </a:rPr>
                              </m:ctrlPr>
                            </m:sSubPr>
                            <m:e>
                              <m:r>
                                <a:rPr lang="es-CO" sz="1800" i="1">
                                  <a:latin typeface="Cambria Math" panose="02040503050406030204" pitchFamily="18" charset="0"/>
                                </a:rPr>
                                <m:t>𝑢</m:t>
                              </m:r>
                            </m:e>
                            <m:sub>
                              <m:r>
                                <a:rPr lang="es-CO" sz="1800" b="0" i="1" smtClean="0">
                                  <a:latin typeface="Cambria Math" panose="02040503050406030204" pitchFamily="18" charset="0"/>
                                </a:rPr>
                                <m:t>𝑐</m:t>
                              </m:r>
                            </m:sub>
                          </m:sSub>
                          <m:r>
                            <m:rPr>
                              <m:sty m:val="p"/>
                            </m:rPr>
                            <a:rPr lang="es-CO" sz="1800" i="1">
                              <a:latin typeface="Cambria Math" panose="02040503050406030204" pitchFamily="18" charset="0"/>
                              <a:ea typeface="Cambria Math" panose="02040503050406030204" pitchFamily="18" charset="0"/>
                            </a:rPr>
                            <m:t>∇</m:t>
                          </m:r>
                          <m:r>
                            <a:rPr lang="es-CO" sz="1800" i="1">
                              <a:latin typeface="Cambria Math" panose="02040503050406030204" pitchFamily="18" charset="0"/>
                            </a:rPr>
                            <m:t>∙</m:t>
                          </m:r>
                          <m:d>
                            <m:dPr>
                              <m:ctrlPr>
                                <a:rPr lang="es-CO" sz="1800" i="1">
                                  <a:latin typeface="Cambria Math" panose="02040503050406030204" pitchFamily="18" charset="0"/>
                                </a:rPr>
                              </m:ctrlPr>
                            </m:dPr>
                            <m:e>
                              <m:sSub>
                                <m:sSubPr>
                                  <m:ctrlPr>
                                    <a:rPr lang="en-US" sz="1800" i="1">
                                      <a:latin typeface="Cambria Math" panose="02040503050406030204" pitchFamily="18" charset="0"/>
                                    </a:rPr>
                                  </m:ctrlPr>
                                </m:sSubPr>
                                <m:e>
                                  <m:r>
                                    <a:rPr lang="es-CO" sz="1800" i="1">
                                      <a:latin typeface="Cambria Math" panose="02040503050406030204" pitchFamily="18" charset="0"/>
                                    </a:rPr>
                                    <m:t>𝑢</m:t>
                                  </m:r>
                                </m:e>
                                <m:sub>
                                  <m:r>
                                    <a:rPr lang="es-CO" sz="1800" b="0" i="1" smtClean="0">
                                      <a:latin typeface="Cambria Math" panose="02040503050406030204" pitchFamily="18" charset="0"/>
                                    </a:rPr>
                                    <m:t>𝑐</m:t>
                                  </m:r>
                                </m:sub>
                              </m:sSub>
                            </m:e>
                          </m:d>
                        </m:e>
                      </m:d>
                      <m:r>
                        <a:rPr lang="es-CO" sz="1800" b="0" i="1" smtClean="0">
                          <a:latin typeface="Cambria Math" panose="02040503050406030204" pitchFamily="18" charset="0"/>
                        </a:rPr>
                        <m:t>=−</m:t>
                      </m:r>
                      <m:sSub>
                        <m:sSubPr>
                          <m:ctrlPr>
                            <a:rPr lang="en-US" sz="1800" i="1">
                              <a:latin typeface="Cambria Math" panose="02040503050406030204" pitchFamily="18" charset="0"/>
                            </a:rPr>
                          </m:ctrlPr>
                        </m:sSubPr>
                        <m:e>
                          <m:r>
                            <a:rPr lang="az-Cyrl-AZ" sz="1800" i="1">
                              <a:latin typeface="Cambria Math" panose="02040503050406030204" pitchFamily="18" charset="0"/>
                            </a:rPr>
                            <m:t>Ф</m:t>
                          </m:r>
                        </m:e>
                        <m:sub>
                          <m:r>
                            <a:rPr lang="es-CO" sz="1800" b="0" i="1" smtClean="0">
                              <a:latin typeface="Cambria Math" panose="02040503050406030204" pitchFamily="18" charset="0"/>
                            </a:rPr>
                            <m:t>𝑐</m:t>
                          </m:r>
                        </m:sub>
                      </m:sSub>
                      <m:r>
                        <m:rPr>
                          <m:sty m:val="p"/>
                        </m:rPr>
                        <a:rPr lang="es-CO" sz="1800" b="0" i="0" smtClean="0">
                          <a:latin typeface="Cambria Math" panose="02040503050406030204" pitchFamily="18" charset="0"/>
                        </a:rPr>
                        <m:t>∇</m:t>
                      </m:r>
                      <m:r>
                        <a:rPr lang="es-CO" sz="1800" b="0" i="1" smtClean="0">
                          <a:latin typeface="Cambria Math" panose="02040503050406030204" pitchFamily="18" charset="0"/>
                        </a:rPr>
                        <m:t>𝑝</m:t>
                      </m:r>
                      <m:r>
                        <a:rPr lang="es-CO" sz="1800" b="0" i="1" smtClean="0">
                          <a:latin typeface="Cambria Math" panose="02040503050406030204" pitchFamily="18" charset="0"/>
                        </a:rPr>
                        <m:t>+</m:t>
                      </m:r>
                      <m:r>
                        <a:rPr lang="es-CO" sz="1800" b="1" i="0" smtClean="0">
                          <a:solidFill>
                            <a:srgbClr val="017D0D"/>
                          </a:solidFill>
                          <a:latin typeface="Cambria Math" panose="02040503050406030204" pitchFamily="18" charset="0"/>
                        </a:rPr>
                        <m:t>𝛁</m:t>
                      </m:r>
                      <m:sSub>
                        <m:sSubPr>
                          <m:ctrlPr>
                            <a:rPr lang="es-CO" sz="1800" b="1" i="1" smtClean="0">
                              <a:solidFill>
                                <a:srgbClr val="017D0D"/>
                              </a:solidFill>
                              <a:latin typeface="Cambria Math" panose="02040503050406030204" pitchFamily="18" charset="0"/>
                            </a:rPr>
                          </m:ctrlPr>
                        </m:sSubPr>
                        <m:e>
                          <m:r>
                            <a:rPr lang="es-CO" sz="1800" b="1" i="1" smtClean="0">
                              <a:solidFill>
                                <a:srgbClr val="017D0D"/>
                              </a:solidFill>
                              <a:latin typeface="Cambria Math" panose="02040503050406030204" pitchFamily="18" charset="0"/>
                            </a:rPr>
                            <m:t>𝒑</m:t>
                          </m:r>
                        </m:e>
                        <m:sub>
                          <m:r>
                            <a:rPr lang="es-CO" sz="1800" b="1" i="1" smtClean="0">
                              <a:solidFill>
                                <a:srgbClr val="017D0D"/>
                              </a:solidFill>
                              <a:latin typeface="Cambria Math" panose="02040503050406030204" pitchFamily="18" charset="0"/>
                            </a:rPr>
                            <m:t>𝒔</m:t>
                          </m:r>
                        </m:sub>
                      </m:sSub>
                      <m:r>
                        <a:rPr lang="es-CO" sz="1800" b="0" i="1" smtClean="0">
                          <a:latin typeface="Cambria Math" panose="02040503050406030204" pitchFamily="18" charset="0"/>
                        </a:rPr>
                        <m:t>+</m:t>
                      </m:r>
                      <m:sSub>
                        <m:sSubPr>
                          <m:ctrlPr>
                            <a:rPr lang="en-US" sz="1800" i="1">
                              <a:latin typeface="Cambria Math" panose="02040503050406030204" pitchFamily="18" charset="0"/>
                            </a:rPr>
                          </m:ctrlPr>
                        </m:sSubPr>
                        <m:e>
                          <m:r>
                            <a:rPr lang="az-Cyrl-AZ" sz="1800" i="1">
                              <a:latin typeface="Cambria Math" panose="02040503050406030204" pitchFamily="18" charset="0"/>
                            </a:rPr>
                            <m:t>Ф</m:t>
                          </m:r>
                        </m:e>
                        <m:sub>
                          <m:r>
                            <a:rPr lang="es-CO" sz="1800" b="0" i="1" smtClean="0">
                              <a:latin typeface="Cambria Math" panose="02040503050406030204" pitchFamily="18" charset="0"/>
                            </a:rPr>
                            <m:t>𝑐</m:t>
                          </m:r>
                        </m:sub>
                      </m:sSub>
                      <m:sSub>
                        <m:sSubPr>
                          <m:ctrlPr>
                            <a:rPr lang="es-CO" sz="1800" i="1" smtClean="0">
                              <a:latin typeface="Cambria Math" panose="02040503050406030204" pitchFamily="18" charset="0"/>
                            </a:rPr>
                          </m:ctrlPr>
                        </m:sSubPr>
                        <m:e>
                          <m:r>
                            <a:rPr lang="es-CO" sz="1800" b="0" i="1" smtClean="0">
                              <a:latin typeface="Cambria Math" panose="02040503050406030204" pitchFamily="18" charset="0"/>
                            </a:rPr>
                            <m:t>𝑝</m:t>
                          </m:r>
                        </m:e>
                        <m:sub>
                          <m:r>
                            <a:rPr lang="es-CO" sz="1800" b="0" i="1" smtClean="0">
                              <a:latin typeface="Cambria Math" panose="02040503050406030204" pitchFamily="18" charset="0"/>
                            </a:rPr>
                            <m:t>𝑐</m:t>
                          </m:r>
                        </m:sub>
                      </m:sSub>
                      <m:r>
                        <a:rPr lang="es-CO" sz="1800" i="1" smtClean="0">
                          <a:latin typeface="Cambria Math" panose="02040503050406030204" pitchFamily="18" charset="0"/>
                        </a:rPr>
                        <m:t>𝐠</m:t>
                      </m:r>
                      <m:r>
                        <a:rPr lang="es-CO" sz="1800" b="0" i="1" smtClean="0">
                          <a:latin typeface="Cambria Math" panose="02040503050406030204" pitchFamily="18" charset="0"/>
                        </a:rPr>
                        <m:t>+</m:t>
                      </m:r>
                      <m:sSub>
                        <m:sSubPr>
                          <m:ctrlPr>
                            <a:rPr lang="es-CO" sz="1800" b="0" i="1" smtClean="0">
                              <a:latin typeface="Cambria Math" panose="02040503050406030204" pitchFamily="18" charset="0"/>
                            </a:rPr>
                          </m:ctrlPr>
                        </m:sSubPr>
                        <m:e>
                          <m:r>
                            <a:rPr lang="es-CO" sz="1800" b="0" i="1" smtClean="0">
                              <a:latin typeface="Cambria Math" panose="02040503050406030204" pitchFamily="18" charset="0"/>
                            </a:rPr>
                            <m:t>𝐅</m:t>
                          </m:r>
                        </m:e>
                        <m:sub>
                          <m:r>
                            <a:rPr lang="es-CO" sz="1800" b="0" i="1" smtClean="0">
                              <a:latin typeface="Cambria Math" panose="02040503050406030204" pitchFamily="18" charset="0"/>
                            </a:rPr>
                            <m:t>𝑚</m:t>
                          </m:r>
                          <m:r>
                            <a:rPr lang="es-CO" sz="1800" b="0" i="1" smtClean="0">
                              <a:latin typeface="Cambria Math" panose="02040503050406030204" pitchFamily="18" charset="0"/>
                            </a:rPr>
                            <m:t>,</m:t>
                          </m:r>
                          <m:r>
                            <a:rPr lang="es-CO" sz="1800" b="0" i="1" smtClean="0">
                              <a:latin typeface="Cambria Math" panose="02040503050406030204" pitchFamily="18" charset="0"/>
                            </a:rPr>
                            <m:t>𝑐</m:t>
                          </m:r>
                        </m:sub>
                      </m:sSub>
                      <m:r>
                        <a:rPr lang="es-CO" sz="1800" b="0" i="1" smtClean="0">
                          <a:latin typeface="Cambria Math" panose="02040503050406030204" pitchFamily="18" charset="0"/>
                        </a:rPr>
                        <m:t>+</m:t>
                      </m:r>
                      <m:sSub>
                        <m:sSubPr>
                          <m:ctrlPr>
                            <a:rPr lang="es-CO" sz="1800" i="1">
                              <a:latin typeface="Cambria Math" panose="02040503050406030204" pitchFamily="18" charset="0"/>
                            </a:rPr>
                          </m:ctrlPr>
                        </m:sSubPr>
                        <m:e>
                          <m:sSub>
                            <m:sSubPr>
                              <m:ctrlPr>
                                <a:rPr lang="en-US" sz="1800" i="1">
                                  <a:latin typeface="Cambria Math" panose="02040503050406030204" pitchFamily="18" charset="0"/>
                                </a:rPr>
                              </m:ctrlPr>
                            </m:sSubPr>
                            <m:e>
                              <m:r>
                                <a:rPr lang="az-Cyrl-AZ" sz="1800" i="1">
                                  <a:latin typeface="Cambria Math" panose="02040503050406030204" pitchFamily="18" charset="0"/>
                                </a:rPr>
                                <m:t>Ф</m:t>
                              </m:r>
                            </m:e>
                            <m:sub>
                              <m:r>
                                <a:rPr lang="es-CO" sz="1800" b="0" i="1" smtClean="0">
                                  <a:latin typeface="Cambria Math" panose="02040503050406030204" pitchFamily="18" charset="0"/>
                                </a:rPr>
                                <m:t>𝑐</m:t>
                              </m:r>
                            </m:sub>
                          </m:sSub>
                          <m:r>
                            <a:rPr lang="es-CO" sz="1800" i="1">
                              <a:latin typeface="Cambria Math" panose="02040503050406030204" pitchFamily="18" charset="0"/>
                            </a:rPr>
                            <m:t>𝐅</m:t>
                          </m:r>
                        </m:e>
                        <m:sub>
                          <m:r>
                            <a:rPr lang="es-CO" sz="1800" b="0" i="1" smtClean="0">
                              <a:latin typeface="Cambria Math" panose="02040503050406030204" pitchFamily="18" charset="0"/>
                            </a:rPr>
                            <m:t>𝑐</m:t>
                          </m:r>
                        </m:sub>
                      </m:sSub>
                      <m:r>
                        <a:rPr lang="es-CO" sz="1800" b="0" i="0" smtClean="0">
                          <a:latin typeface="Cambria Math" panose="02040503050406030204" pitchFamily="18" charset="0"/>
                        </a:rPr>
                        <m:t>−</m:t>
                      </m:r>
                      <m:sSub>
                        <m:sSubPr>
                          <m:ctrlPr>
                            <a:rPr lang="es-CO" sz="1800" i="1">
                              <a:latin typeface="Cambria Math" panose="02040503050406030204" pitchFamily="18" charset="0"/>
                              <a:ea typeface="Cambria Math" panose="02040503050406030204" pitchFamily="18" charset="0"/>
                            </a:rPr>
                          </m:ctrlPr>
                        </m:sSubPr>
                        <m:e>
                          <m:r>
                            <a:rPr lang="es-CO" sz="1800" i="1">
                              <a:latin typeface="Cambria Math" panose="02040503050406030204" pitchFamily="18" charset="0"/>
                              <a:ea typeface="Cambria Math" panose="02040503050406030204" pitchFamily="18" charset="0"/>
                            </a:rPr>
                            <m:t>𝑚</m:t>
                          </m:r>
                        </m:e>
                        <m:sub>
                          <m:r>
                            <a:rPr lang="es-CO" sz="1800" b="0" i="1" smtClean="0">
                              <a:latin typeface="Cambria Math" panose="02040503050406030204" pitchFamily="18" charset="0"/>
                              <a:ea typeface="Cambria Math" panose="02040503050406030204" pitchFamily="18" charset="0"/>
                            </a:rPr>
                            <m:t>𝑑𝑐</m:t>
                          </m:r>
                        </m:sub>
                      </m:sSub>
                      <m:d>
                        <m:dPr>
                          <m:ctrlPr>
                            <a:rPr lang="es-CO"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s-CO" sz="1800" i="1">
                                  <a:latin typeface="Cambria Math" panose="02040503050406030204" pitchFamily="18" charset="0"/>
                                </a:rPr>
                                <m:t>𝑢</m:t>
                              </m:r>
                            </m:e>
                            <m:sub>
                              <m:r>
                                <a:rPr lang="es-CO" sz="1800" b="0" i="1" smtClean="0">
                                  <a:latin typeface="Cambria Math" panose="02040503050406030204" pitchFamily="18" charset="0"/>
                                </a:rPr>
                                <m:t>𝑖𝑛𝑡</m:t>
                              </m:r>
                            </m:sub>
                          </m:sSub>
                          <m:r>
                            <a:rPr lang="es-CO"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s-CO" sz="1800" i="1">
                                  <a:latin typeface="Cambria Math" panose="02040503050406030204" pitchFamily="18" charset="0"/>
                                </a:rPr>
                                <m:t>𝑢</m:t>
                              </m:r>
                            </m:e>
                            <m:sub>
                              <m:r>
                                <a:rPr lang="es-CO" sz="1800" b="0" i="1" smtClean="0">
                                  <a:latin typeface="Cambria Math" panose="02040503050406030204" pitchFamily="18" charset="0"/>
                                </a:rPr>
                                <m:t>𝑐</m:t>
                              </m:r>
                            </m:sub>
                          </m:sSub>
                        </m:e>
                      </m:d>
                    </m:oMath>
                  </m:oMathPara>
                </a14:m>
                <a:endParaRPr lang="en-US" sz="1800"/>
              </a:p>
            </p:txBody>
          </p:sp>
        </mc:Choice>
        <mc:Fallback xmlns="">
          <p:sp>
            <p:nvSpPr>
              <p:cNvPr id="20" name="CuadroTexto 26">
                <a:extLst>
                  <a:ext uri="{FF2B5EF4-FFF2-40B4-BE49-F238E27FC236}">
                    <a16:creationId xmlns:a16="http://schemas.microsoft.com/office/drawing/2014/main" id="{7BBB86EA-DEFA-48BE-831E-C029659723F9}"/>
                  </a:ext>
                </a:extLst>
              </p:cNvPr>
              <p:cNvSpPr txBox="1">
                <a:spLocks noRot="1" noChangeAspect="1" noMove="1" noResize="1" noEditPoints="1" noAdjustHandles="1" noChangeArrowheads="1" noChangeShapeType="1" noTextEdit="1"/>
              </p:cNvSpPr>
              <p:nvPr/>
            </p:nvSpPr>
            <p:spPr>
              <a:xfrm>
                <a:off x="2039544" y="3019209"/>
                <a:ext cx="8505918" cy="616387"/>
              </a:xfrm>
              <a:prstGeom prst="rect">
                <a:avLst/>
              </a:prstGeom>
              <a:blipFill>
                <a:blip r:embed="rId8"/>
                <a:stretch>
                  <a:fillRect b="-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6258B67-54F1-416E-9ED9-02738FB27954}"/>
                  </a:ext>
                </a:extLst>
              </p:cNvPr>
              <p:cNvSpPr txBox="1"/>
              <p:nvPr/>
            </p:nvSpPr>
            <p:spPr>
              <a:xfrm>
                <a:off x="5012421" y="4224840"/>
                <a:ext cx="228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solidFill>
                                <a:srgbClr val="C00000"/>
                              </a:solidFill>
                              <a:latin typeface="Cambria Math" panose="02040503050406030204" pitchFamily="18" charset="0"/>
                            </a:rPr>
                          </m:ctrlPr>
                        </m:sSubPr>
                        <m:e>
                          <m:r>
                            <a:rPr lang="az-Cyrl-AZ" sz="1800" b="1" i="1">
                              <a:solidFill>
                                <a:srgbClr val="C00000"/>
                              </a:solidFill>
                              <a:latin typeface="Cambria Math" panose="02040503050406030204" pitchFamily="18" charset="0"/>
                            </a:rPr>
                            <m:t>Ф</m:t>
                          </m:r>
                        </m:e>
                        <m:sub>
                          <m:r>
                            <a:rPr lang="es-CO" sz="1800" b="1" i="1" smtClean="0">
                              <a:solidFill>
                                <a:srgbClr val="C00000"/>
                              </a:solidFill>
                              <a:latin typeface="Cambria Math" panose="02040503050406030204" pitchFamily="18" charset="0"/>
                            </a:rPr>
                            <m:t>𝒅</m:t>
                          </m:r>
                        </m:sub>
                      </m:sSub>
                      <m:r>
                        <a:rPr lang="es-CO" sz="1800" b="1" i="0" smtClean="0">
                          <a:solidFill>
                            <a:srgbClr val="C00000"/>
                          </a:solidFill>
                          <a:latin typeface="Cambria Math" panose="02040503050406030204" pitchFamily="18" charset="0"/>
                        </a:rPr>
                        <m:t>𝛁</m:t>
                      </m:r>
                      <m:r>
                        <a:rPr lang="es-CO" sz="1800" b="1" i="1" smtClean="0">
                          <a:solidFill>
                            <a:srgbClr val="C00000"/>
                          </a:solidFill>
                          <a:latin typeface="Cambria Math" panose="02040503050406030204" pitchFamily="18" charset="0"/>
                        </a:rPr>
                        <m:t>∙</m:t>
                      </m:r>
                      <m:sSub>
                        <m:sSubPr>
                          <m:ctrlPr>
                            <a:rPr lang="es-CO" sz="1800" b="1" i="1" smtClean="0">
                              <a:solidFill>
                                <a:srgbClr val="C00000"/>
                              </a:solidFill>
                              <a:latin typeface="Cambria Math" panose="02040503050406030204" pitchFamily="18" charset="0"/>
                            </a:rPr>
                          </m:ctrlPr>
                        </m:sSubPr>
                        <m:e>
                          <m:r>
                            <a:rPr lang="es-CO" sz="1800" b="1" i="1">
                              <a:solidFill>
                                <a:srgbClr val="C00000"/>
                              </a:solidFill>
                              <a:latin typeface="Cambria Math" panose="02040503050406030204" pitchFamily="18" charset="0"/>
                            </a:rPr>
                            <m:t>𝝉</m:t>
                          </m:r>
                        </m:e>
                        <m:sub>
                          <m:r>
                            <a:rPr lang="es-CO" sz="1800" b="1" i="1" smtClean="0">
                              <a:solidFill>
                                <a:srgbClr val="C00000"/>
                              </a:solidFill>
                              <a:latin typeface="Cambria Math" panose="02040503050406030204" pitchFamily="18" charset="0"/>
                            </a:rPr>
                            <m:t>𝒅</m:t>
                          </m:r>
                        </m:sub>
                      </m:sSub>
                    </m:oMath>
                  </m:oMathPara>
                </a14:m>
                <a:endParaRPr lang="en-US" sz="1800" b="1">
                  <a:solidFill>
                    <a:srgbClr val="C00000"/>
                  </a:solidFill>
                </a:endParaRPr>
              </a:p>
            </p:txBody>
          </p:sp>
        </mc:Choice>
        <mc:Fallback xmlns="">
          <p:sp>
            <p:nvSpPr>
              <p:cNvPr id="21" name="CuadroTexto 20">
                <a:extLst>
                  <a:ext uri="{FF2B5EF4-FFF2-40B4-BE49-F238E27FC236}">
                    <a16:creationId xmlns:a16="http://schemas.microsoft.com/office/drawing/2014/main" id="{36258B67-54F1-416E-9ED9-02738FB27954}"/>
                  </a:ext>
                </a:extLst>
              </p:cNvPr>
              <p:cNvSpPr txBox="1">
                <a:spLocks noRot="1" noChangeAspect="1" noMove="1" noResize="1" noEditPoints="1" noAdjustHandles="1" noChangeArrowheads="1" noChangeShapeType="1" noTextEdit="1"/>
              </p:cNvSpPr>
              <p:nvPr/>
            </p:nvSpPr>
            <p:spPr>
              <a:xfrm>
                <a:off x="5012421" y="4224840"/>
                <a:ext cx="2286000" cy="369332"/>
              </a:xfrm>
              <a:prstGeom prst="rect">
                <a:avLst/>
              </a:prstGeom>
              <a:blipFill>
                <a:blip r:embed="rId6"/>
                <a:stretch>
                  <a:fillRect b="-1639"/>
                </a:stretch>
              </a:blipFill>
            </p:spPr>
            <p:txBody>
              <a:bodyPr/>
              <a:lstStyle/>
              <a:p>
                <a:r>
                  <a:rPr lang="en-US">
                    <a:noFill/>
                  </a:rPr>
                  <a:t> </a:t>
                </a:r>
              </a:p>
            </p:txBody>
          </p:sp>
        </mc:Fallback>
      </mc:AlternateContent>
      <p:sp>
        <p:nvSpPr>
          <p:cNvPr id="22" name="Cerrar llave 7">
            <a:extLst>
              <a:ext uri="{FF2B5EF4-FFF2-40B4-BE49-F238E27FC236}">
                <a16:creationId xmlns:a16="http://schemas.microsoft.com/office/drawing/2014/main" id="{5A1A734A-778B-4BB3-B0B8-9F3312AFA429}"/>
              </a:ext>
            </a:extLst>
          </p:cNvPr>
          <p:cNvSpPr/>
          <p:nvPr/>
        </p:nvSpPr>
        <p:spPr>
          <a:xfrm rot="5400000">
            <a:off x="6101545" y="4058922"/>
            <a:ext cx="107751" cy="1147369"/>
          </a:xfrm>
          <a:prstGeom prst="rightBrace">
            <a:avLst>
              <a:gd name="adj1" fmla="val 88447"/>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24" name="CuadroTexto 18">
            <a:extLst>
              <a:ext uri="{FF2B5EF4-FFF2-40B4-BE49-F238E27FC236}">
                <a16:creationId xmlns:a16="http://schemas.microsoft.com/office/drawing/2014/main" id="{397BA658-135A-47C1-A937-33EE4D31089D}"/>
              </a:ext>
            </a:extLst>
          </p:cNvPr>
          <p:cNvSpPr txBox="1"/>
          <p:nvPr/>
        </p:nvSpPr>
        <p:spPr>
          <a:xfrm>
            <a:off x="2066273" y="3721578"/>
            <a:ext cx="6665494" cy="461665"/>
          </a:xfrm>
          <a:prstGeom prst="rect">
            <a:avLst/>
          </a:prstGeom>
          <a:solidFill>
            <a:schemeClr val="accent3">
              <a:lumMod val="20000"/>
              <a:lumOff val="80000"/>
            </a:schemeClr>
          </a:solidFill>
          <a:ln>
            <a:noFill/>
          </a:ln>
        </p:spPr>
        <p:txBody>
          <a:bodyPr wrap="square">
            <a:spAutoFit/>
          </a:bodyPr>
          <a:lstStyle/>
          <a:p>
            <a:pPr algn="just"/>
            <a:r>
              <a:rPr lang="en-GB" sz="2200">
                <a:solidFill>
                  <a:schemeClr val="tx1">
                    <a:lumMod val="85000"/>
                    <a:lumOff val="15000"/>
                  </a:schemeClr>
                </a:solidFill>
                <a:latin typeface="Abadi" panose="020B0604020104020204" pitchFamily="34" charset="0"/>
              </a:rPr>
              <a:t>Dispersed</a:t>
            </a:r>
            <a:r>
              <a:rPr lang="en-GB" sz="2400">
                <a:solidFill>
                  <a:schemeClr val="tx1">
                    <a:lumMod val="85000"/>
                    <a:lumOff val="15000"/>
                  </a:schemeClr>
                </a:solidFill>
                <a:latin typeface="Abadi" panose="020B0604020104020204" pitchFamily="34" charset="0"/>
              </a:rPr>
              <a:t> phase (CS-MNPs)</a:t>
            </a:r>
            <a:endParaRPr lang="en-US" sz="2400">
              <a:solidFill>
                <a:schemeClr val="tx1">
                  <a:lumMod val="85000"/>
                  <a:lumOff val="15000"/>
                </a:schemeClr>
              </a:solidFill>
              <a:latin typeface="Abadi" panose="020B0604020104020204" pitchFamily="34" charset="0"/>
            </a:endParaRPr>
          </a:p>
        </p:txBody>
      </p:sp>
      <p:sp>
        <p:nvSpPr>
          <p:cNvPr id="25" name="Oval 24">
            <a:extLst>
              <a:ext uri="{FF2B5EF4-FFF2-40B4-BE49-F238E27FC236}">
                <a16:creationId xmlns:a16="http://schemas.microsoft.com/office/drawing/2014/main" id="{A4C98DAD-1C79-4D34-81FB-817AC79E8504}"/>
              </a:ext>
            </a:extLst>
          </p:cNvPr>
          <p:cNvSpPr/>
          <p:nvPr/>
        </p:nvSpPr>
        <p:spPr>
          <a:xfrm>
            <a:off x="8418294" y="359241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8B41649C-E3A9-4456-89D6-35D6005DD826}"/>
              </a:ext>
            </a:extLst>
          </p:cNvPr>
          <p:cNvPicPr>
            <a:picLocks noChangeAspect="1"/>
          </p:cNvPicPr>
          <p:nvPr/>
        </p:nvPicPr>
        <p:blipFill>
          <a:blip r:embed="rId9"/>
          <a:stretch>
            <a:fillRect/>
          </a:stretch>
        </p:blipFill>
        <p:spPr>
          <a:xfrm>
            <a:off x="8399410" y="3619633"/>
            <a:ext cx="664714" cy="664714"/>
          </a:xfrm>
          <a:prstGeom prst="rect">
            <a:avLst/>
          </a:prstGeom>
        </p:spPr>
      </p:pic>
      <p:sp>
        <p:nvSpPr>
          <p:cNvPr id="2" name="Rectangle 1">
            <a:extLst>
              <a:ext uri="{FF2B5EF4-FFF2-40B4-BE49-F238E27FC236}">
                <a16:creationId xmlns:a16="http://schemas.microsoft.com/office/drawing/2014/main" id="{ADCF013B-8875-B431-C194-5E618D04BE50}"/>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CuadroTexto 27">
            <a:extLst>
              <a:ext uri="{FF2B5EF4-FFF2-40B4-BE49-F238E27FC236}">
                <a16:creationId xmlns:a16="http://schemas.microsoft.com/office/drawing/2014/main" id="{F4F2DCED-2229-E45A-3D74-516C29E75E07}"/>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pic>
        <p:nvPicPr>
          <p:cNvPr id="7" name="Picture 2">
            <a:extLst>
              <a:ext uri="{FF2B5EF4-FFF2-40B4-BE49-F238E27FC236}">
                <a16:creationId xmlns:a16="http://schemas.microsoft.com/office/drawing/2014/main" id="{893ABC50-8EEF-B534-EC4C-7B6CF53943B0}"/>
              </a:ext>
            </a:extLst>
          </p:cNvPr>
          <p:cNvPicPr>
            <a:picLocks noChangeAspect="1" noChangeArrowheads="1"/>
          </p:cNvPicPr>
          <p:nvPr/>
        </p:nvPicPr>
        <p:blipFill rotWithShape="1">
          <a:blip r:embed="rId10"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79BAC588-19B8-7C52-2F8B-A85864C8A108}"/>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0" name="Picture 4">
            <a:extLst>
              <a:ext uri="{FF2B5EF4-FFF2-40B4-BE49-F238E27FC236}">
                <a16:creationId xmlns:a16="http://schemas.microsoft.com/office/drawing/2014/main" id="{7D08B6B6-337B-931F-FFF5-98F75C2420F6}"/>
              </a:ext>
            </a:extLst>
          </p:cNvPr>
          <p:cNvPicPr>
            <a:picLocks noChangeAspect="1" noChangeArrowheads="1"/>
          </p:cNvPicPr>
          <p:nvPr/>
        </p:nvPicPr>
        <p:blipFill>
          <a:blip r:embed="rId12"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DPI | About">
            <a:extLst>
              <a:ext uri="{FF2B5EF4-FFF2-40B4-BE49-F238E27FC236}">
                <a16:creationId xmlns:a16="http://schemas.microsoft.com/office/drawing/2014/main" id="{EFE888C2-E388-19C6-7F3E-E07D2655E6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ciforum">
            <a:extLst>
              <a:ext uri="{FF2B5EF4-FFF2-40B4-BE49-F238E27FC236}">
                <a16:creationId xmlns:a16="http://schemas.microsoft.com/office/drawing/2014/main" id="{43CD87CE-2DDB-4562-B31D-1DC7DC62345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038958"/>
      </p:ext>
    </p:extLst>
  </p:cSld>
  <p:clrMapOvr>
    <a:masterClrMapping/>
  </p:clrMapOvr>
  <mc:AlternateContent xmlns:mc="http://schemas.openxmlformats.org/markup-compatibility/2006" xmlns:p14="http://schemas.microsoft.com/office/powerpoint/2010/main">
    <mc:Choice Requires="p14">
      <p:transition p14:dur="0" advTm="14755"/>
    </mc:Choice>
    <mc:Fallback xmlns="">
      <p:transition advTm="1475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CC1C81-E7E6-4F89-B4C0-9056885EBB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9" name="Title 3">
            <a:extLst>
              <a:ext uri="{FF2B5EF4-FFF2-40B4-BE49-F238E27FC236}">
                <a16:creationId xmlns:a16="http://schemas.microsoft.com/office/drawing/2014/main" id="{501ED17E-CD18-1E84-57AA-5A3D1E2F965C}"/>
              </a:ext>
            </a:extLst>
          </p:cNvPr>
          <p:cNvSpPr>
            <a:spLocks noGrp="1"/>
          </p:cNvSpPr>
          <p:nvPr>
            <p:ph type="title"/>
          </p:nvPr>
        </p:nvSpPr>
        <p:spPr>
          <a:xfrm>
            <a:off x="1841666" y="576617"/>
            <a:ext cx="7072021" cy="580800"/>
          </a:xfrm>
        </p:spPr>
        <p:txBody>
          <a:bodyPr/>
          <a:lstStyle/>
          <a:p>
            <a:r>
              <a:rPr lang="es-ES_tradnl" sz="3200" b="0" dirty="0">
                <a:solidFill>
                  <a:schemeClr val="accent6">
                    <a:lumMod val="50000"/>
                  </a:schemeClr>
                </a:solidFill>
                <a:latin typeface="Abadi" panose="020B0604020104020204" pitchFamily="34" charset="0"/>
              </a:rPr>
              <a:t>Euler-Euler (EE) Model</a:t>
            </a:r>
            <a:endParaRPr lang="en-GB" sz="2800" b="0" dirty="0">
              <a:solidFill>
                <a:schemeClr val="accent6">
                  <a:lumMod val="50000"/>
                </a:schemeClr>
              </a:solidFill>
              <a:latin typeface="Abadi" panose="020B0604020104020204" pitchFamily="34" charset="0"/>
            </a:endParaRPr>
          </a:p>
        </p:txBody>
      </p:sp>
      <p:pic>
        <p:nvPicPr>
          <p:cNvPr id="15" name="Picture 14" descr="Shape&#10;&#10;Description automatically generated with low confidence">
            <a:extLst>
              <a:ext uri="{FF2B5EF4-FFF2-40B4-BE49-F238E27FC236}">
                <a16:creationId xmlns:a16="http://schemas.microsoft.com/office/drawing/2014/main" id="{43D67959-B0C9-4A65-83BA-E51F86175882}"/>
              </a:ext>
            </a:extLst>
          </p:cNvPr>
          <p:cNvPicPr>
            <a:picLocks noChangeAspect="1"/>
          </p:cNvPicPr>
          <p:nvPr/>
        </p:nvPicPr>
        <p:blipFill>
          <a:blip r:embed="rId2"/>
          <a:stretch>
            <a:fillRect/>
          </a:stretch>
        </p:blipFill>
        <p:spPr>
          <a:xfrm>
            <a:off x="1186798" y="691489"/>
            <a:ext cx="351056" cy="351056"/>
          </a:xfrm>
          <a:prstGeom prst="rect">
            <a:avLst/>
          </a:prstGeom>
        </p:spPr>
      </p:pic>
      <p:sp>
        <p:nvSpPr>
          <p:cNvPr id="28" name="CuadroTexto 14">
            <a:extLst>
              <a:ext uri="{FF2B5EF4-FFF2-40B4-BE49-F238E27FC236}">
                <a16:creationId xmlns:a16="http://schemas.microsoft.com/office/drawing/2014/main" id="{5733E37B-AF8A-49CA-8762-5A62EB7CB59D}"/>
              </a:ext>
            </a:extLst>
          </p:cNvPr>
          <p:cNvSpPr txBox="1"/>
          <p:nvPr/>
        </p:nvSpPr>
        <p:spPr>
          <a:xfrm>
            <a:off x="1841666" y="1188991"/>
            <a:ext cx="4000635" cy="461665"/>
          </a:xfrm>
          <a:prstGeom prst="rect">
            <a:avLst/>
          </a:prstGeom>
          <a:noFill/>
        </p:spPr>
        <p:txBody>
          <a:bodyPr wrap="square" rtlCol="0">
            <a:spAutoFit/>
          </a:bodyPr>
          <a:lstStyle/>
          <a:p>
            <a:r>
              <a:rPr lang="en-US" sz="2400">
                <a:solidFill>
                  <a:schemeClr val="tx2">
                    <a:lumMod val="25000"/>
                  </a:schemeClr>
                </a:solidFill>
                <a:latin typeface="Abadi" panose="020B0604020104020204" pitchFamily="34" charset="0"/>
              </a:rPr>
              <a:t>Viscous Stress Tensors</a:t>
            </a:r>
          </a:p>
        </p:txBody>
      </p:sp>
      <p:sp>
        <p:nvSpPr>
          <p:cNvPr id="17" name="CuadroTexto 17">
            <a:extLst>
              <a:ext uri="{FF2B5EF4-FFF2-40B4-BE49-F238E27FC236}">
                <a16:creationId xmlns:a16="http://schemas.microsoft.com/office/drawing/2014/main" id="{463A3D11-4B64-4C95-B027-AFCAB684FFAC}"/>
              </a:ext>
            </a:extLst>
          </p:cNvPr>
          <p:cNvSpPr txBox="1"/>
          <p:nvPr/>
        </p:nvSpPr>
        <p:spPr>
          <a:xfrm>
            <a:off x="2392390" y="1732797"/>
            <a:ext cx="6665494" cy="430887"/>
          </a:xfrm>
          <a:prstGeom prst="rect">
            <a:avLst/>
          </a:prstGeom>
          <a:solidFill>
            <a:schemeClr val="accent3">
              <a:lumMod val="20000"/>
              <a:lumOff val="80000"/>
            </a:schemeClr>
          </a:solidFill>
          <a:ln>
            <a:noFill/>
          </a:ln>
        </p:spPr>
        <p:txBody>
          <a:bodyPr wrap="square">
            <a:spAutoFit/>
          </a:bodyPr>
          <a:lstStyle/>
          <a:p>
            <a:pPr algn="just"/>
            <a:r>
              <a:rPr lang="en-GB" sz="2200">
                <a:solidFill>
                  <a:schemeClr val="tx1">
                    <a:lumMod val="85000"/>
                    <a:lumOff val="15000"/>
                  </a:schemeClr>
                </a:solidFill>
                <a:latin typeface="Abadi" panose="020B0604020104020204" pitchFamily="34" charset="0"/>
              </a:rPr>
              <a:t>Continuous phase (liposomes)</a:t>
            </a:r>
            <a:endParaRPr lang="en-US" sz="2200">
              <a:solidFill>
                <a:schemeClr val="tx1">
                  <a:lumMod val="85000"/>
                  <a:lumOff val="15000"/>
                </a:schemeClr>
              </a:solidFill>
              <a:latin typeface="Abadi" panose="020B0604020104020204" pitchFamily="34" charset="0"/>
            </a:endParaRPr>
          </a:p>
        </p:txBody>
      </p:sp>
      <p:sp>
        <p:nvSpPr>
          <p:cNvPr id="18" name="Oval 17">
            <a:extLst>
              <a:ext uri="{FF2B5EF4-FFF2-40B4-BE49-F238E27FC236}">
                <a16:creationId xmlns:a16="http://schemas.microsoft.com/office/drawing/2014/main" id="{B82627C1-C233-4635-B26B-57B6A10056C4}"/>
              </a:ext>
            </a:extLst>
          </p:cNvPr>
          <p:cNvSpPr/>
          <p:nvPr/>
        </p:nvSpPr>
        <p:spPr>
          <a:xfrm>
            <a:off x="8745448" y="15539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Shape&#10;&#10;Description automatically generated with low confidence">
            <a:extLst>
              <a:ext uri="{FF2B5EF4-FFF2-40B4-BE49-F238E27FC236}">
                <a16:creationId xmlns:a16="http://schemas.microsoft.com/office/drawing/2014/main" id="{C5F16FD1-8C2A-485C-832A-43113F8E8675}"/>
              </a:ext>
            </a:extLst>
          </p:cNvPr>
          <p:cNvPicPr>
            <a:picLocks noChangeAspect="1"/>
          </p:cNvPicPr>
          <p:nvPr/>
        </p:nvPicPr>
        <p:blipFill>
          <a:blip r:embed="rId3"/>
          <a:stretch>
            <a:fillRect/>
          </a:stretch>
        </p:blipFill>
        <p:spPr>
          <a:xfrm>
            <a:off x="8825948" y="1676242"/>
            <a:ext cx="488992" cy="488992"/>
          </a:xfrm>
          <a:prstGeom prst="rect">
            <a:avLst/>
          </a:prstGeom>
        </p:spPr>
      </p:pic>
      <p:sp>
        <p:nvSpPr>
          <p:cNvPr id="24" name="CuadroTexto 18">
            <a:extLst>
              <a:ext uri="{FF2B5EF4-FFF2-40B4-BE49-F238E27FC236}">
                <a16:creationId xmlns:a16="http://schemas.microsoft.com/office/drawing/2014/main" id="{397BA658-135A-47C1-A937-33EE4D31089D}"/>
              </a:ext>
            </a:extLst>
          </p:cNvPr>
          <p:cNvSpPr txBox="1"/>
          <p:nvPr/>
        </p:nvSpPr>
        <p:spPr>
          <a:xfrm>
            <a:off x="2324690" y="3285338"/>
            <a:ext cx="6665494" cy="461665"/>
          </a:xfrm>
          <a:prstGeom prst="rect">
            <a:avLst/>
          </a:prstGeom>
          <a:solidFill>
            <a:schemeClr val="accent3">
              <a:lumMod val="20000"/>
              <a:lumOff val="80000"/>
            </a:schemeClr>
          </a:solidFill>
          <a:ln>
            <a:noFill/>
          </a:ln>
        </p:spPr>
        <p:txBody>
          <a:bodyPr wrap="square">
            <a:spAutoFit/>
          </a:bodyPr>
          <a:lstStyle/>
          <a:p>
            <a:pPr algn="just"/>
            <a:r>
              <a:rPr lang="en-GB" sz="2200">
                <a:solidFill>
                  <a:schemeClr val="tx1">
                    <a:lumMod val="85000"/>
                    <a:lumOff val="15000"/>
                  </a:schemeClr>
                </a:solidFill>
                <a:latin typeface="Abadi" panose="020B0604020104020204" pitchFamily="34" charset="0"/>
              </a:rPr>
              <a:t>Dispersed</a:t>
            </a:r>
            <a:r>
              <a:rPr lang="en-GB" sz="2400">
                <a:solidFill>
                  <a:schemeClr val="tx1">
                    <a:lumMod val="85000"/>
                    <a:lumOff val="15000"/>
                  </a:schemeClr>
                </a:solidFill>
                <a:latin typeface="Abadi" panose="020B0604020104020204" pitchFamily="34" charset="0"/>
              </a:rPr>
              <a:t> phase (CS-MNPs)</a:t>
            </a:r>
            <a:endParaRPr lang="en-US" sz="2400">
              <a:solidFill>
                <a:schemeClr val="tx1">
                  <a:lumMod val="85000"/>
                  <a:lumOff val="15000"/>
                </a:schemeClr>
              </a:solidFill>
              <a:latin typeface="Abadi" panose="020B0604020104020204" pitchFamily="34" charset="0"/>
            </a:endParaRPr>
          </a:p>
        </p:txBody>
      </p:sp>
      <p:sp>
        <p:nvSpPr>
          <p:cNvPr id="25" name="Oval 24">
            <a:extLst>
              <a:ext uri="{FF2B5EF4-FFF2-40B4-BE49-F238E27FC236}">
                <a16:creationId xmlns:a16="http://schemas.microsoft.com/office/drawing/2014/main" id="{A4C98DAD-1C79-4D34-81FB-817AC79E8504}"/>
              </a:ext>
            </a:extLst>
          </p:cNvPr>
          <p:cNvSpPr/>
          <p:nvPr/>
        </p:nvSpPr>
        <p:spPr>
          <a:xfrm>
            <a:off x="8676711" y="315617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8B41649C-E3A9-4456-89D6-35D6005DD826}"/>
              </a:ext>
            </a:extLst>
          </p:cNvPr>
          <p:cNvPicPr>
            <a:picLocks noChangeAspect="1"/>
          </p:cNvPicPr>
          <p:nvPr/>
        </p:nvPicPr>
        <p:blipFill>
          <a:blip r:embed="rId4"/>
          <a:stretch>
            <a:fillRect/>
          </a:stretch>
        </p:blipFill>
        <p:spPr>
          <a:xfrm>
            <a:off x="8628431" y="3156170"/>
            <a:ext cx="664714" cy="664714"/>
          </a:xfrm>
          <a:prstGeom prst="rect">
            <a:avLst/>
          </a:prstGeom>
        </p:spPr>
      </p:pic>
      <mc:AlternateContent xmlns:mc="http://schemas.openxmlformats.org/markup-compatibility/2006" xmlns:a14="http://schemas.microsoft.com/office/drawing/2010/main">
        <mc:Choice Requires="a14">
          <p:sp>
            <p:nvSpPr>
              <p:cNvPr id="30" name="CuadroTexto 25">
                <a:extLst>
                  <a:ext uri="{FF2B5EF4-FFF2-40B4-BE49-F238E27FC236}">
                    <a16:creationId xmlns:a16="http://schemas.microsoft.com/office/drawing/2014/main" id="{215522EC-98E5-4F20-9421-E2A049522741}"/>
                  </a:ext>
                </a:extLst>
              </p:cNvPr>
              <p:cNvSpPr txBox="1"/>
              <p:nvPr/>
            </p:nvSpPr>
            <p:spPr>
              <a:xfrm>
                <a:off x="4495134" y="2350862"/>
                <a:ext cx="4035400"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2000" b="0" i="1" smtClean="0">
                              <a:latin typeface="Cambria Math" panose="02040503050406030204" pitchFamily="18" charset="0"/>
                            </a:rPr>
                          </m:ctrlPr>
                        </m:sSubPr>
                        <m:e>
                          <m:r>
                            <a:rPr lang="es-CO" sz="2000" i="1">
                              <a:latin typeface="Cambria Math" panose="02040503050406030204" pitchFamily="18" charset="0"/>
                            </a:rPr>
                            <m:t>𝜏</m:t>
                          </m:r>
                        </m:e>
                        <m:sub>
                          <m:r>
                            <a:rPr lang="es-CO" sz="2000" b="0" i="1" smtClean="0">
                              <a:latin typeface="Cambria Math" panose="02040503050406030204" pitchFamily="18" charset="0"/>
                            </a:rPr>
                            <m:t>𝑐</m:t>
                          </m:r>
                        </m:sub>
                      </m:sSub>
                      <m:r>
                        <a:rPr lang="es-CO" sz="2000" b="0" i="1" smtClean="0">
                          <a:latin typeface="Cambria Math" panose="02040503050406030204" pitchFamily="18" charset="0"/>
                        </a:rPr>
                        <m:t>=</m:t>
                      </m:r>
                      <m:sSubSup>
                        <m:sSubSupPr>
                          <m:ctrlPr>
                            <a:rPr lang="es-CO" sz="2000" b="0" i="1" smtClean="0">
                              <a:latin typeface="Cambria Math" panose="02040503050406030204" pitchFamily="18" charset="0"/>
                            </a:rPr>
                          </m:ctrlPr>
                        </m:sSubSupPr>
                        <m:e>
                          <m:r>
                            <a:rPr lang="es-CO" sz="2000" i="1">
                              <a:latin typeface="Cambria Math" panose="02040503050406030204" pitchFamily="18" charset="0"/>
                            </a:rPr>
                            <m:t>𝜇</m:t>
                          </m:r>
                        </m:e>
                        <m:sub>
                          <m:r>
                            <a:rPr lang="es-CO" sz="2000" b="0" i="1" smtClean="0">
                              <a:latin typeface="Cambria Math" panose="02040503050406030204" pitchFamily="18" charset="0"/>
                            </a:rPr>
                            <m:t>𝑐</m:t>
                          </m:r>
                        </m:sub>
                        <m:sup>
                          <m:r>
                            <a:rPr lang="es-CO" sz="2000" b="0" i="1" smtClean="0">
                              <a:latin typeface="Cambria Math" panose="02040503050406030204" pitchFamily="18" charset="0"/>
                            </a:rPr>
                            <m:t>𝑚</m:t>
                          </m:r>
                        </m:sup>
                      </m:sSubSup>
                      <m:d>
                        <m:dPr>
                          <m:ctrlPr>
                            <a:rPr lang="es-CO" sz="2000" b="0" i="1" smtClean="0">
                              <a:latin typeface="Cambria Math" panose="02040503050406030204" pitchFamily="18" charset="0"/>
                            </a:rPr>
                          </m:ctrlPr>
                        </m:dPr>
                        <m:e>
                          <m:r>
                            <m:rPr>
                              <m:sty m:val="p"/>
                            </m:rPr>
                            <a:rPr lang="es-CO" sz="2000" b="0" i="0" smtClean="0">
                              <a:latin typeface="Cambria Math" panose="02040503050406030204" pitchFamily="18" charset="0"/>
                            </a:rPr>
                            <m:t>∇</m:t>
                          </m:r>
                          <m:sSub>
                            <m:sSubPr>
                              <m:ctrlPr>
                                <a:rPr lang="es-CO" sz="2000" b="0" i="1" smtClean="0">
                                  <a:latin typeface="Cambria Math" panose="02040503050406030204" pitchFamily="18" charset="0"/>
                                </a:rPr>
                              </m:ctrlPr>
                            </m:sSubPr>
                            <m:e>
                              <m:r>
                                <a:rPr lang="es-CO" sz="2000" b="0" i="1" smtClean="0">
                                  <a:latin typeface="Cambria Math" panose="02040503050406030204" pitchFamily="18" charset="0"/>
                                </a:rPr>
                                <m:t>𝑢</m:t>
                              </m:r>
                            </m:e>
                            <m:sub>
                              <m:r>
                                <a:rPr lang="es-CO" sz="2000" b="0" i="1" smtClean="0">
                                  <a:latin typeface="Cambria Math" panose="02040503050406030204" pitchFamily="18" charset="0"/>
                                </a:rPr>
                                <m:t>𝑐</m:t>
                              </m:r>
                            </m:sub>
                          </m:sSub>
                          <m:r>
                            <a:rPr lang="es-CO" sz="2000" b="0" i="1" smtClean="0">
                              <a:latin typeface="Cambria Math" panose="02040503050406030204" pitchFamily="18" charset="0"/>
                            </a:rPr>
                            <m:t>+</m:t>
                          </m:r>
                          <m:sSup>
                            <m:sSupPr>
                              <m:ctrlPr>
                                <a:rPr lang="es-CO" sz="2000" b="0" i="1" smtClean="0">
                                  <a:latin typeface="Cambria Math" panose="02040503050406030204" pitchFamily="18" charset="0"/>
                                </a:rPr>
                              </m:ctrlPr>
                            </m:sSupPr>
                            <m:e>
                              <m:d>
                                <m:dPr>
                                  <m:ctrlPr>
                                    <a:rPr lang="es-CO" sz="2000" i="1">
                                      <a:latin typeface="Cambria Math" panose="02040503050406030204" pitchFamily="18" charset="0"/>
                                    </a:rPr>
                                  </m:ctrlPr>
                                </m:dPr>
                                <m:e>
                                  <m:sSub>
                                    <m:sSubPr>
                                      <m:ctrlPr>
                                        <a:rPr lang="es-CO" sz="2000" i="1">
                                          <a:latin typeface="Cambria Math" panose="02040503050406030204" pitchFamily="18" charset="0"/>
                                        </a:rPr>
                                      </m:ctrlPr>
                                    </m:sSubPr>
                                    <m:e>
                                      <m:r>
                                        <a:rPr lang="es-CO" sz="2000" i="1">
                                          <a:latin typeface="Cambria Math" panose="02040503050406030204" pitchFamily="18" charset="0"/>
                                        </a:rPr>
                                        <m:t>𝑢</m:t>
                                      </m:r>
                                    </m:e>
                                    <m:sub>
                                      <m:r>
                                        <a:rPr lang="es-CO" sz="2000" i="1">
                                          <a:latin typeface="Cambria Math" panose="02040503050406030204" pitchFamily="18" charset="0"/>
                                        </a:rPr>
                                        <m:t>𝑐</m:t>
                                      </m:r>
                                    </m:sub>
                                  </m:sSub>
                                </m:e>
                              </m:d>
                            </m:e>
                            <m:sup>
                              <m:r>
                                <a:rPr lang="es-CO" sz="2000" b="0" i="1" smtClean="0">
                                  <a:latin typeface="Cambria Math" panose="02040503050406030204" pitchFamily="18" charset="0"/>
                                </a:rPr>
                                <m:t>𝑇</m:t>
                              </m:r>
                            </m:sup>
                          </m:sSup>
                          <m:r>
                            <a:rPr lang="es-CO" sz="2000" b="0" i="1" smtClean="0">
                              <a:latin typeface="Cambria Math" panose="02040503050406030204" pitchFamily="18" charset="0"/>
                            </a:rPr>
                            <m:t>−</m:t>
                          </m:r>
                          <m:f>
                            <m:fPr>
                              <m:ctrlPr>
                                <a:rPr lang="es-CO" sz="2000" b="0" i="1" smtClean="0">
                                  <a:latin typeface="Cambria Math" panose="02040503050406030204" pitchFamily="18" charset="0"/>
                                </a:rPr>
                              </m:ctrlPr>
                            </m:fPr>
                            <m:num>
                              <m:r>
                                <a:rPr lang="es-CO" sz="2000" b="0" i="1" smtClean="0">
                                  <a:latin typeface="Cambria Math" panose="02040503050406030204" pitchFamily="18" charset="0"/>
                                </a:rPr>
                                <m:t>2</m:t>
                              </m:r>
                            </m:num>
                            <m:den>
                              <m:r>
                                <a:rPr lang="es-CO" sz="2000" b="0" i="1" smtClean="0">
                                  <a:latin typeface="Cambria Math" panose="02040503050406030204" pitchFamily="18" charset="0"/>
                                </a:rPr>
                                <m:t>3</m:t>
                              </m:r>
                            </m:den>
                          </m:f>
                          <m:d>
                            <m:dPr>
                              <m:ctrlPr>
                                <a:rPr lang="es-CO" sz="2000" b="0" i="1" smtClean="0">
                                  <a:latin typeface="Cambria Math" panose="02040503050406030204" pitchFamily="18" charset="0"/>
                                </a:rPr>
                              </m:ctrlPr>
                            </m:dPr>
                            <m:e>
                              <m:r>
                                <m:rPr>
                                  <m:sty m:val="p"/>
                                </m:rPr>
                                <a:rPr lang="es-CO" sz="2000" b="0" i="0" smtClean="0">
                                  <a:latin typeface="Cambria Math" panose="02040503050406030204" pitchFamily="18" charset="0"/>
                                </a:rPr>
                                <m:t>∇</m:t>
                              </m:r>
                              <m:r>
                                <a:rPr lang="es-CO" sz="2000" b="0" i="1" smtClean="0">
                                  <a:latin typeface="Cambria Math" panose="02040503050406030204" pitchFamily="18" charset="0"/>
                                </a:rPr>
                                <m:t>∙</m:t>
                              </m:r>
                              <m:sSub>
                                <m:sSubPr>
                                  <m:ctrlPr>
                                    <a:rPr lang="es-CO" sz="2000" b="0" i="1" smtClean="0">
                                      <a:latin typeface="Cambria Math" panose="02040503050406030204" pitchFamily="18" charset="0"/>
                                    </a:rPr>
                                  </m:ctrlPr>
                                </m:sSubPr>
                                <m:e>
                                  <m:r>
                                    <a:rPr lang="es-CO" sz="2000" b="0" i="1" smtClean="0">
                                      <a:latin typeface="Cambria Math" panose="02040503050406030204" pitchFamily="18" charset="0"/>
                                    </a:rPr>
                                    <m:t>𝑢</m:t>
                                  </m:r>
                                </m:e>
                                <m:sub>
                                  <m:r>
                                    <a:rPr lang="es-CO" sz="2000" b="0" i="1" smtClean="0">
                                      <a:latin typeface="Cambria Math" panose="02040503050406030204" pitchFamily="18" charset="0"/>
                                    </a:rPr>
                                    <m:t>𝑐</m:t>
                                  </m:r>
                                </m:sub>
                              </m:sSub>
                            </m:e>
                          </m:d>
                          <m:r>
                            <a:rPr lang="es-CO" sz="2000" b="0" i="1" smtClean="0">
                              <a:latin typeface="Cambria Math" panose="02040503050406030204" pitchFamily="18" charset="0"/>
                            </a:rPr>
                            <m:t>𝐼</m:t>
                          </m:r>
                        </m:e>
                      </m:d>
                    </m:oMath>
                  </m:oMathPara>
                </a14:m>
                <a:endParaRPr lang="en-US" sz="2000"/>
              </a:p>
            </p:txBody>
          </p:sp>
        </mc:Choice>
        <mc:Fallback xmlns="">
          <p:sp>
            <p:nvSpPr>
              <p:cNvPr id="30" name="CuadroTexto 25">
                <a:extLst>
                  <a:ext uri="{FF2B5EF4-FFF2-40B4-BE49-F238E27FC236}">
                    <a16:creationId xmlns:a16="http://schemas.microsoft.com/office/drawing/2014/main" id="{215522EC-98E5-4F20-9421-E2A049522741}"/>
                  </a:ext>
                </a:extLst>
              </p:cNvPr>
              <p:cNvSpPr txBox="1">
                <a:spLocks noRot="1" noChangeAspect="1" noMove="1" noResize="1" noEditPoints="1" noAdjustHandles="1" noChangeArrowheads="1" noChangeShapeType="1" noTextEdit="1"/>
              </p:cNvSpPr>
              <p:nvPr/>
            </p:nvSpPr>
            <p:spPr>
              <a:xfrm>
                <a:off x="4495134" y="2350862"/>
                <a:ext cx="4035400" cy="6915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CuadroTexto 32">
                <a:extLst>
                  <a:ext uri="{FF2B5EF4-FFF2-40B4-BE49-F238E27FC236}">
                    <a16:creationId xmlns:a16="http://schemas.microsoft.com/office/drawing/2014/main" id="{386D852C-F902-4AEE-952C-743229688526}"/>
                  </a:ext>
                </a:extLst>
              </p:cNvPr>
              <p:cNvSpPr txBox="1"/>
              <p:nvPr/>
            </p:nvSpPr>
            <p:spPr>
              <a:xfrm>
                <a:off x="4531519" y="3926791"/>
                <a:ext cx="4137992"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2000" b="0" i="1" smtClean="0">
                              <a:latin typeface="Cambria Math" panose="02040503050406030204" pitchFamily="18" charset="0"/>
                            </a:rPr>
                          </m:ctrlPr>
                        </m:sSubPr>
                        <m:e>
                          <m:r>
                            <a:rPr lang="es-CO" sz="2000" i="1">
                              <a:latin typeface="Cambria Math" panose="02040503050406030204" pitchFamily="18" charset="0"/>
                            </a:rPr>
                            <m:t>𝜏</m:t>
                          </m:r>
                        </m:e>
                        <m:sub>
                          <m:r>
                            <a:rPr lang="es-CO" sz="2000" b="0" i="1" smtClean="0">
                              <a:latin typeface="Cambria Math" panose="02040503050406030204" pitchFamily="18" charset="0"/>
                            </a:rPr>
                            <m:t>𝑑</m:t>
                          </m:r>
                        </m:sub>
                      </m:sSub>
                      <m:r>
                        <a:rPr lang="es-CO" sz="2000" b="0" i="1" smtClean="0">
                          <a:latin typeface="Cambria Math" panose="02040503050406030204" pitchFamily="18" charset="0"/>
                        </a:rPr>
                        <m:t>=</m:t>
                      </m:r>
                      <m:sSubSup>
                        <m:sSubSupPr>
                          <m:ctrlPr>
                            <a:rPr lang="es-CO" sz="2000" b="0" i="1" smtClean="0">
                              <a:latin typeface="Cambria Math" panose="02040503050406030204" pitchFamily="18" charset="0"/>
                            </a:rPr>
                          </m:ctrlPr>
                        </m:sSubSupPr>
                        <m:e>
                          <m:r>
                            <a:rPr lang="es-CO" sz="2000" i="1">
                              <a:latin typeface="Cambria Math" panose="02040503050406030204" pitchFamily="18" charset="0"/>
                            </a:rPr>
                            <m:t>𝜇</m:t>
                          </m:r>
                        </m:e>
                        <m:sub>
                          <m:r>
                            <a:rPr lang="es-CO" sz="2000" b="0" i="1" smtClean="0">
                              <a:latin typeface="Cambria Math" panose="02040503050406030204" pitchFamily="18" charset="0"/>
                            </a:rPr>
                            <m:t>𝑑</m:t>
                          </m:r>
                        </m:sub>
                        <m:sup>
                          <m:r>
                            <a:rPr lang="es-CO" sz="2000" b="0" i="1" smtClean="0">
                              <a:latin typeface="Cambria Math" panose="02040503050406030204" pitchFamily="18" charset="0"/>
                            </a:rPr>
                            <m:t>𝑚</m:t>
                          </m:r>
                        </m:sup>
                      </m:sSubSup>
                      <m:d>
                        <m:dPr>
                          <m:ctrlPr>
                            <a:rPr lang="es-CO" sz="2000" b="0" i="1" smtClean="0">
                              <a:latin typeface="Cambria Math" panose="02040503050406030204" pitchFamily="18" charset="0"/>
                            </a:rPr>
                          </m:ctrlPr>
                        </m:dPr>
                        <m:e>
                          <m:r>
                            <m:rPr>
                              <m:sty m:val="p"/>
                            </m:rPr>
                            <a:rPr lang="es-CO" sz="2000" b="0" i="0" smtClean="0">
                              <a:latin typeface="Cambria Math" panose="02040503050406030204" pitchFamily="18" charset="0"/>
                            </a:rPr>
                            <m:t>∇</m:t>
                          </m:r>
                          <m:sSub>
                            <m:sSubPr>
                              <m:ctrlPr>
                                <a:rPr lang="es-CO" sz="2000" b="0" i="1" smtClean="0">
                                  <a:latin typeface="Cambria Math" panose="02040503050406030204" pitchFamily="18" charset="0"/>
                                </a:rPr>
                              </m:ctrlPr>
                            </m:sSubPr>
                            <m:e>
                              <m:r>
                                <a:rPr lang="es-CO" sz="2000" b="0" i="1" smtClean="0">
                                  <a:latin typeface="Cambria Math" panose="02040503050406030204" pitchFamily="18" charset="0"/>
                                </a:rPr>
                                <m:t>𝑢</m:t>
                              </m:r>
                            </m:e>
                            <m:sub>
                              <m:r>
                                <a:rPr lang="es-CO" sz="2000" b="0" i="1" smtClean="0">
                                  <a:latin typeface="Cambria Math" panose="02040503050406030204" pitchFamily="18" charset="0"/>
                                </a:rPr>
                                <m:t>𝑑</m:t>
                              </m:r>
                            </m:sub>
                          </m:sSub>
                          <m:r>
                            <a:rPr lang="es-CO" sz="2000" b="0" i="1" smtClean="0">
                              <a:latin typeface="Cambria Math" panose="02040503050406030204" pitchFamily="18" charset="0"/>
                            </a:rPr>
                            <m:t>+</m:t>
                          </m:r>
                          <m:sSup>
                            <m:sSupPr>
                              <m:ctrlPr>
                                <a:rPr lang="es-CO" sz="2000" b="0" i="1" smtClean="0">
                                  <a:latin typeface="Cambria Math" panose="02040503050406030204" pitchFamily="18" charset="0"/>
                                </a:rPr>
                              </m:ctrlPr>
                            </m:sSupPr>
                            <m:e>
                              <m:d>
                                <m:dPr>
                                  <m:ctrlPr>
                                    <a:rPr lang="es-CO" sz="2000" i="1">
                                      <a:latin typeface="Cambria Math" panose="02040503050406030204" pitchFamily="18" charset="0"/>
                                    </a:rPr>
                                  </m:ctrlPr>
                                </m:dPr>
                                <m:e>
                                  <m:sSub>
                                    <m:sSubPr>
                                      <m:ctrlPr>
                                        <a:rPr lang="es-CO" sz="2000" i="1">
                                          <a:latin typeface="Cambria Math" panose="02040503050406030204" pitchFamily="18" charset="0"/>
                                        </a:rPr>
                                      </m:ctrlPr>
                                    </m:sSubPr>
                                    <m:e>
                                      <m:r>
                                        <a:rPr lang="es-CO" sz="2000" i="1">
                                          <a:latin typeface="Cambria Math" panose="02040503050406030204" pitchFamily="18" charset="0"/>
                                        </a:rPr>
                                        <m:t>𝑢</m:t>
                                      </m:r>
                                    </m:e>
                                    <m:sub>
                                      <m:r>
                                        <a:rPr lang="es-CO" sz="2000" b="0" i="1" smtClean="0">
                                          <a:latin typeface="Cambria Math" panose="02040503050406030204" pitchFamily="18" charset="0"/>
                                        </a:rPr>
                                        <m:t>𝑑</m:t>
                                      </m:r>
                                    </m:sub>
                                  </m:sSub>
                                </m:e>
                              </m:d>
                            </m:e>
                            <m:sup>
                              <m:r>
                                <a:rPr lang="es-CO" sz="2000" b="0" i="1" smtClean="0">
                                  <a:latin typeface="Cambria Math" panose="02040503050406030204" pitchFamily="18" charset="0"/>
                                </a:rPr>
                                <m:t>𝑇</m:t>
                              </m:r>
                            </m:sup>
                          </m:sSup>
                          <m:r>
                            <a:rPr lang="es-CO" sz="2000" b="0" i="1" smtClean="0">
                              <a:latin typeface="Cambria Math" panose="02040503050406030204" pitchFamily="18" charset="0"/>
                            </a:rPr>
                            <m:t>−</m:t>
                          </m:r>
                          <m:f>
                            <m:fPr>
                              <m:ctrlPr>
                                <a:rPr lang="es-CO" sz="2000" b="0" i="1" smtClean="0">
                                  <a:latin typeface="Cambria Math" panose="02040503050406030204" pitchFamily="18" charset="0"/>
                                </a:rPr>
                              </m:ctrlPr>
                            </m:fPr>
                            <m:num>
                              <m:r>
                                <a:rPr lang="es-CO" sz="2000" b="0" i="1" smtClean="0">
                                  <a:latin typeface="Cambria Math" panose="02040503050406030204" pitchFamily="18" charset="0"/>
                                </a:rPr>
                                <m:t>2</m:t>
                              </m:r>
                            </m:num>
                            <m:den>
                              <m:r>
                                <a:rPr lang="es-CO" sz="2000" b="0" i="1" smtClean="0">
                                  <a:latin typeface="Cambria Math" panose="02040503050406030204" pitchFamily="18" charset="0"/>
                                </a:rPr>
                                <m:t>3</m:t>
                              </m:r>
                            </m:den>
                          </m:f>
                          <m:d>
                            <m:dPr>
                              <m:ctrlPr>
                                <a:rPr lang="es-CO" sz="2000" b="0" i="1" smtClean="0">
                                  <a:latin typeface="Cambria Math" panose="02040503050406030204" pitchFamily="18" charset="0"/>
                                </a:rPr>
                              </m:ctrlPr>
                            </m:dPr>
                            <m:e>
                              <m:r>
                                <m:rPr>
                                  <m:sty m:val="p"/>
                                </m:rPr>
                                <a:rPr lang="es-CO" sz="2000" b="0" i="0" smtClean="0">
                                  <a:latin typeface="Cambria Math" panose="02040503050406030204" pitchFamily="18" charset="0"/>
                                </a:rPr>
                                <m:t>∇</m:t>
                              </m:r>
                              <m:r>
                                <a:rPr lang="es-CO" sz="2000" b="0" i="1" smtClean="0">
                                  <a:latin typeface="Cambria Math" panose="02040503050406030204" pitchFamily="18" charset="0"/>
                                </a:rPr>
                                <m:t>∙</m:t>
                              </m:r>
                              <m:sSub>
                                <m:sSubPr>
                                  <m:ctrlPr>
                                    <a:rPr lang="es-CO" sz="2000" b="0" i="1" smtClean="0">
                                      <a:latin typeface="Cambria Math" panose="02040503050406030204" pitchFamily="18" charset="0"/>
                                    </a:rPr>
                                  </m:ctrlPr>
                                </m:sSubPr>
                                <m:e>
                                  <m:r>
                                    <a:rPr lang="es-CO" sz="2000" b="0" i="1" smtClean="0">
                                      <a:latin typeface="Cambria Math" panose="02040503050406030204" pitchFamily="18" charset="0"/>
                                    </a:rPr>
                                    <m:t>𝑢</m:t>
                                  </m:r>
                                </m:e>
                                <m:sub>
                                  <m:r>
                                    <a:rPr lang="es-CO" sz="2000" b="0" i="1" smtClean="0">
                                      <a:latin typeface="Cambria Math" panose="02040503050406030204" pitchFamily="18" charset="0"/>
                                    </a:rPr>
                                    <m:t>𝑑</m:t>
                                  </m:r>
                                </m:sub>
                              </m:sSub>
                            </m:e>
                          </m:d>
                          <m:r>
                            <a:rPr lang="es-CO" sz="2000" b="0" i="1" smtClean="0">
                              <a:latin typeface="Cambria Math" panose="02040503050406030204" pitchFamily="18" charset="0"/>
                            </a:rPr>
                            <m:t>𝐼</m:t>
                          </m:r>
                        </m:e>
                      </m:d>
                    </m:oMath>
                  </m:oMathPara>
                </a14:m>
                <a:endParaRPr lang="en-US" sz="2000"/>
              </a:p>
            </p:txBody>
          </p:sp>
        </mc:Choice>
        <mc:Fallback xmlns="">
          <p:sp>
            <p:nvSpPr>
              <p:cNvPr id="36" name="CuadroTexto 32">
                <a:extLst>
                  <a:ext uri="{FF2B5EF4-FFF2-40B4-BE49-F238E27FC236}">
                    <a16:creationId xmlns:a16="http://schemas.microsoft.com/office/drawing/2014/main" id="{386D852C-F902-4AEE-952C-743229688526}"/>
                  </a:ext>
                </a:extLst>
              </p:cNvPr>
              <p:cNvSpPr txBox="1">
                <a:spLocks noRot="1" noChangeAspect="1" noMove="1" noResize="1" noEditPoints="1" noAdjustHandles="1" noChangeArrowheads="1" noChangeShapeType="1" noTextEdit="1"/>
              </p:cNvSpPr>
              <p:nvPr/>
            </p:nvSpPr>
            <p:spPr>
              <a:xfrm>
                <a:off x="4531519" y="3926791"/>
                <a:ext cx="4137992" cy="69153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uadroTexto 33">
                <a:extLst>
                  <a:ext uri="{FF2B5EF4-FFF2-40B4-BE49-F238E27FC236}">
                    <a16:creationId xmlns:a16="http://schemas.microsoft.com/office/drawing/2014/main" id="{86DDC7A9-D162-4DC1-BBAF-F33D9D639FA3}"/>
                  </a:ext>
                </a:extLst>
              </p:cNvPr>
              <p:cNvSpPr txBox="1"/>
              <p:nvPr/>
            </p:nvSpPr>
            <p:spPr>
              <a:xfrm>
                <a:off x="4281521" y="4997824"/>
                <a:ext cx="457200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s-CO" sz="2000" b="0" i="1" smtClean="0">
                              <a:latin typeface="Cambria Math" panose="02040503050406030204" pitchFamily="18" charset="0"/>
                            </a:rPr>
                          </m:ctrlPr>
                        </m:sSubSupPr>
                        <m:e>
                          <m:sSubSup>
                            <m:sSubSupPr>
                              <m:ctrlPr>
                                <a:rPr lang="es-CO" sz="2000" i="1">
                                  <a:latin typeface="Cambria Math" panose="02040503050406030204" pitchFamily="18" charset="0"/>
                                </a:rPr>
                              </m:ctrlPr>
                            </m:sSubSupPr>
                            <m:e>
                              <m:r>
                                <a:rPr lang="es-CO" sz="2000" i="1">
                                  <a:latin typeface="Cambria Math" panose="02040503050406030204" pitchFamily="18" charset="0"/>
                                </a:rPr>
                                <m:t>𝜇</m:t>
                              </m:r>
                            </m:e>
                            <m:sub>
                              <m:r>
                                <a:rPr lang="es-CO" sz="2000" i="1">
                                  <a:latin typeface="Cambria Math" panose="02040503050406030204" pitchFamily="18" charset="0"/>
                                </a:rPr>
                                <m:t>𝑐</m:t>
                              </m:r>
                            </m:sub>
                            <m:sup>
                              <m:r>
                                <a:rPr lang="es-CO" sz="2000" i="1">
                                  <a:latin typeface="Cambria Math" panose="02040503050406030204" pitchFamily="18" charset="0"/>
                                </a:rPr>
                                <m:t>𝑚</m:t>
                              </m:r>
                            </m:sup>
                          </m:sSubSup>
                          <m:r>
                            <a:rPr lang="es-CO" sz="2000" b="0" i="1" smtClean="0">
                              <a:latin typeface="Cambria Math" panose="02040503050406030204" pitchFamily="18" charset="0"/>
                            </a:rPr>
                            <m:t>, </m:t>
                          </m:r>
                          <m:r>
                            <a:rPr lang="es-CO" sz="2000" i="1">
                              <a:latin typeface="Cambria Math" panose="02040503050406030204" pitchFamily="18" charset="0"/>
                            </a:rPr>
                            <m:t>𝜇</m:t>
                          </m:r>
                        </m:e>
                        <m:sub>
                          <m:r>
                            <a:rPr lang="es-CO" sz="2000" b="0" i="1" smtClean="0">
                              <a:latin typeface="Cambria Math" panose="02040503050406030204" pitchFamily="18" charset="0"/>
                            </a:rPr>
                            <m:t>𝑑</m:t>
                          </m:r>
                        </m:sub>
                        <m:sup>
                          <m:r>
                            <a:rPr lang="es-CO" sz="2000" b="0" i="1" smtClean="0">
                              <a:latin typeface="Cambria Math" panose="02040503050406030204" pitchFamily="18" charset="0"/>
                            </a:rPr>
                            <m:t>𝑚</m:t>
                          </m:r>
                        </m:sup>
                      </m:sSubSup>
                      <m:r>
                        <a:rPr lang="es-CO" sz="2000" b="0" i="1" smtClean="0">
                          <a:latin typeface="Cambria Math" panose="02040503050406030204" pitchFamily="18" charset="0"/>
                        </a:rPr>
                        <m:t>=</m:t>
                      </m:r>
                      <m:r>
                        <a:rPr lang="es-CO" sz="2000" b="0" i="1" smtClean="0">
                          <a:latin typeface="Cambria Math" panose="02040503050406030204" pitchFamily="18" charset="0"/>
                        </a:rPr>
                        <m:t>𝑑𝑖𝑛𝑎𝑚𝑦𝑐</m:t>
                      </m:r>
                      <m:r>
                        <a:rPr lang="es-CO" sz="2000" b="0" i="1" smtClean="0">
                          <a:latin typeface="Cambria Math" panose="02040503050406030204" pitchFamily="18" charset="0"/>
                        </a:rPr>
                        <m:t> </m:t>
                      </m:r>
                      <m:r>
                        <a:rPr lang="es-CO" sz="2000" b="0" i="1" smtClean="0">
                          <a:latin typeface="Cambria Math" panose="02040503050406030204" pitchFamily="18" charset="0"/>
                        </a:rPr>
                        <m:t>𝑣𝑖𝑠𝑐𝑜𝑠𝑖𝑡𝑦</m:t>
                      </m:r>
                      <m:r>
                        <a:rPr lang="es-CO" sz="2000" b="0" i="1" smtClean="0">
                          <a:latin typeface="Cambria Math" panose="02040503050406030204" pitchFamily="18" charset="0"/>
                        </a:rPr>
                        <m:t> (</m:t>
                      </m:r>
                      <m:r>
                        <a:rPr lang="es-CO" sz="2000" b="0" i="1" smtClean="0">
                          <a:latin typeface="Cambria Math" panose="02040503050406030204" pitchFamily="18" charset="0"/>
                        </a:rPr>
                        <m:t>𝑃𝑎</m:t>
                      </m:r>
                      <m:r>
                        <a:rPr lang="es-CO" sz="2000" b="0" i="1" smtClean="0">
                          <a:latin typeface="Cambria Math" panose="02040503050406030204" pitchFamily="18" charset="0"/>
                        </a:rPr>
                        <m:t>)</m:t>
                      </m:r>
                    </m:oMath>
                  </m:oMathPara>
                </a14:m>
                <a:endParaRPr lang="en-US" sz="2000"/>
              </a:p>
            </p:txBody>
          </p:sp>
        </mc:Choice>
        <mc:Fallback xmlns="">
          <p:sp>
            <p:nvSpPr>
              <p:cNvPr id="37" name="CuadroTexto 33">
                <a:extLst>
                  <a:ext uri="{FF2B5EF4-FFF2-40B4-BE49-F238E27FC236}">
                    <a16:creationId xmlns:a16="http://schemas.microsoft.com/office/drawing/2014/main" id="{86DDC7A9-D162-4DC1-BBAF-F33D9D639FA3}"/>
                  </a:ext>
                </a:extLst>
              </p:cNvPr>
              <p:cNvSpPr txBox="1">
                <a:spLocks noRot="1" noChangeAspect="1" noMove="1" noResize="1" noEditPoints="1" noAdjustHandles="1" noChangeArrowheads="1" noChangeShapeType="1" noTextEdit="1"/>
              </p:cNvSpPr>
              <p:nvPr/>
            </p:nvSpPr>
            <p:spPr>
              <a:xfrm>
                <a:off x="4281521" y="4997824"/>
                <a:ext cx="4572000" cy="400110"/>
              </a:xfrm>
              <a:prstGeom prst="rect">
                <a:avLst/>
              </a:prstGeom>
              <a:blipFill>
                <a:blip r:embed="rId7"/>
                <a:stretch>
                  <a:fillRect b="-15385"/>
                </a:stretch>
              </a:blipFill>
            </p:spPr>
            <p:txBody>
              <a:bodyPr/>
              <a:lstStyle/>
              <a:p>
                <a:r>
                  <a:rPr lang="en-US">
                    <a:noFill/>
                  </a:rPr>
                  <a:t> </a:t>
                </a:r>
              </a:p>
            </p:txBody>
          </p:sp>
        </mc:Fallback>
      </mc:AlternateContent>
      <p:sp>
        <p:nvSpPr>
          <p:cNvPr id="40" name="CuadroTexto 19">
            <a:extLst>
              <a:ext uri="{FF2B5EF4-FFF2-40B4-BE49-F238E27FC236}">
                <a16:creationId xmlns:a16="http://schemas.microsoft.com/office/drawing/2014/main" id="{67EF1FE0-64AB-459D-8B8F-75E8B7716439}"/>
              </a:ext>
            </a:extLst>
          </p:cNvPr>
          <p:cNvSpPr txBox="1"/>
          <p:nvPr/>
        </p:nvSpPr>
        <p:spPr>
          <a:xfrm>
            <a:off x="2921670" y="4982435"/>
            <a:ext cx="6665494" cy="461665"/>
          </a:xfrm>
          <a:prstGeom prst="rect">
            <a:avLst/>
          </a:prstGeom>
          <a:noFill/>
        </p:spPr>
        <p:txBody>
          <a:bodyPr wrap="square">
            <a:spAutoFit/>
          </a:bodyPr>
          <a:lstStyle/>
          <a:p>
            <a:pPr algn="just"/>
            <a:r>
              <a:rPr lang="en-GB" sz="2400">
                <a:solidFill>
                  <a:schemeClr val="tx1">
                    <a:lumMod val="85000"/>
                    <a:lumOff val="15000"/>
                  </a:schemeClr>
                </a:solidFill>
                <a:latin typeface="Abadi" panose="020B0604020104020204" pitchFamily="34" charset="0"/>
              </a:rPr>
              <a:t>Where</a:t>
            </a:r>
            <a:endParaRPr lang="en-US" sz="2400">
              <a:solidFill>
                <a:schemeClr val="tx1">
                  <a:lumMod val="85000"/>
                  <a:lumOff val="15000"/>
                </a:schemeClr>
              </a:solidFill>
              <a:latin typeface="Abadi" panose="020B0604020104020204" pitchFamily="34" charset="0"/>
            </a:endParaRPr>
          </a:p>
        </p:txBody>
      </p:sp>
      <p:sp>
        <p:nvSpPr>
          <p:cNvPr id="2" name="Rectangle 1">
            <a:extLst>
              <a:ext uri="{FF2B5EF4-FFF2-40B4-BE49-F238E27FC236}">
                <a16:creationId xmlns:a16="http://schemas.microsoft.com/office/drawing/2014/main" id="{B6B1B58E-81E0-A360-4AEF-9E763600C26F}"/>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27">
            <a:extLst>
              <a:ext uri="{FF2B5EF4-FFF2-40B4-BE49-F238E27FC236}">
                <a16:creationId xmlns:a16="http://schemas.microsoft.com/office/drawing/2014/main" id="{93DF3A98-6392-952C-93BF-70DD5C2B09EE}"/>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pic>
        <p:nvPicPr>
          <p:cNvPr id="6" name="Picture 2">
            <a:extLst>
              <a:ext uri="{FF2B5EF4-FFF2-40B4-BE49-F238E27FC236}">
                <a16:creationId xmlns:a16="http://schemas.microsoft.com/office/drawing/2014/main" id="{1E93856A-5DD6-24BF-D4E0-5D569678888E}"/>
              </a:ext>
            </a:extLst>
          </p:cNvPr>
          <p:cNvPicPr>
            <a:picLocks noChangeAspect="1" noChangeArrowheads="1"/>
          </p:cNvPicPr>
          <p:nvPr/>
        </p:nvPicPr>
        <p:blipFill rotWithShape="1">
          <a:blip r:embed="rId8"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DB83426D-1849-D153-4E26-11E211C6E791}"/>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8" name="Picture 4">
            <a:extLst>
              <a:ext uri="{FF2B5EF4-FFF2-40B4-BE49-F238E27FC236}">
                <a16:creationId xmlns:a16="http://schemas.microsoft.com/office/drawing/2014/main" id="{3F100EFB-D917-AD0B-CC7B-DC1C0DB2FBF0}"/>
              </a:ext>
            </a:extLst>
          </p:cNvPr>
          <p:cNvPicPr>
            <a:picLocks noChangeAspect="1" noChangeArrowheads="1"/>
          </p:cNvPicPr>
          <p:nvPr/>
        </p:nvPicPr>
        <p:blipFill>
          <a:blip r:embed="rId10"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DPI | About">
            <a:extLst>
              <a:ext uri="{FF2B5EF4-FFF2-40B4-BE49-F238E27FC236}">
                <a16:creationId xmlns:a16="http://schemas.microsoft.com/office/drawing/2014/main" id="{C430C70F-CDD3-8905-C16D-5D047DA4DBE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ciforum">
            <a:extLst>
              <a:ext uri="{FF2B5EF4-FFF2-40B4-BE49-F238E27FC236}">
                <a16:creationId xmlns:a16="http://schemas.microsoft.com/office/drawing/2014/main" id="{B339A4F1-47B8-DCEF-0FEE-C0774D0911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86665"/>
      </p:ext>
    </p:extLst>
  </p:cSld>
  <p:clrMapOvr>
    <a:masterClrMapping/>
  </p:clrMapOvr>
  <mc:AlternateContent xmlns:mc="http://schemas.openxmlformats.org/markup-compatibility/2006" xmlns:p14="http://schemas.microsoft.com/office/powerpoint/2010/main">
    <mc:Choice Requires="p14">
      <p:transition p14:dur="0" advTm="16525"/>
    </mc:Choice>
    <mc:Fallback xmlns="">
      <p:transition advTm="1652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CC1C81-E7E6-4F89-B4C0-9056885EBB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4" name="Title 3">
            <a:extLst>
              <a:ext uri="{FF2B5EF4-FFF2-40B4-BE49-F238E27FC236}">
                <a16:creationId xmlns:a16="http://schemas.microsoft.com/office/drawing/2014/main" id="{F8FB90EC-990E-48F0-825C-AE0683B42FC7}"/>
              </a:ext>
            </a:extLst>
          </p:cNvPr>
          <p:cNvSpPr>
            <a:spLocks noGrp="1"/>
          </p:cNvSpPr>
          <p:nvPr>
            <p:ph type="title"/>
          </p:nvPr>
        </p:nvSpPr>
        <p:spPr>
          <a:xfrm>
            <a:off x="1841666" y="576617"/>
            <a:ext cx="7072021" cy="580800"/>
          </a:xfrm>
        </p:spPr>
        <p:txBody>
          <a:bodyPr/>
          <a:lstStyle/>
          <a:p>
            <a:r>
              <a:rPr lang="es-ES_tradnl" sz="3200" b="0" dirty="0">
                <a:solidFill>
                  <a:schemeClr val="accent6">
                    <a:lumMod val="50000"/>
                  </a:schemeClr>
                </a:solidFill>
                <a:latin typeface="Abadi" panose="020B0604020104020204" pitchFamily="34" charset="0"/>
              </a:rPr>
              <a:t>Euler-Euler (EE) Model</a:t>
            </a:r>
            <a:endParaRPr lang="en-GB" sz="2800" b="0" dirty="0">
              <a:solidFill>
                <a:schemeClr val="accent6">
                  <a:lumMod val="50000"/>
                </a:schemeClr>
              </a:solidFill>
              <a:latin typeface="Abadi" panose="020B0604020104020204" pitchFamily="34" charset="0"/>
            </a:endParaRPr>
          </a:p>
        </p:txBody>
      </p:sp>
      <p:pic>
        <p:nvPicPr>
          <p:cNvPr id="15" name="Picture 14" descr="Shape&#10;&#10;Description automatically generated with low confidence">
            <a:extLst>
              <a:ext uri="{FF2B5EF4-FFF2-40B4-BE49-F238E27FC236}">
                <a16:creationId xmlns:a16="http://schemas.microsoft.com/office/drawing/2014/main" id="{43D67959-B0C9-4A65-83BA-E51F86175882}"/>
              </a:ext>
            </a:extLst>
          </p:cNvPr>
          <p:cNvPicPr>
            <a:picLocks noChangeAspect="1"/>
          </p:cNvPicPr>
          <p:nvPr/>
        </p:nvPicPr>
        <p:blipFill>
          <a:blip r:embed="rId2"/>
          <a:stretch>
            <a:fillRect/>
          </a:stretch>
        </p:blipFill>
        <p:spPr>
          <a:xfrm>
            <a:off x="1186798" y="691489"/>
            <a:ext cx="351056" cy="351056"/>
          </a:xfrm>
          <a:prstGeom prst="rect">
            <a:avLst/>
          </a:prstGeom>
        </p:spPr>
      </p:pic>
      <p:sp>
        <p:nvSpPr>
          <p:cNvPr id="18" name="Oval 17">
            <a:extLst>
              <a:ext uri="{FF2B5EF4-FFF2-40B4-BE49-F238E27FC236}">
                <a16:creationId xmlns:a16="http://schemas.microsoft.com/office/drawing/2014/main" id="{B82627C1-C233-4635-B26B-57B6A10056C4}"/>
              </a:ext>
            </a:extLst>
          </p:cNvPr>
          <p:cNvSpPr/>
          <p:nvPr/>
        </p:nvSpPr>
        <p:spPr>
          <a:xfrm>
            <a:off x="8745448" y="15539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uadroTexto 18">
            <a:extLst>
              <a:ext uri="{FF2B5EF4-FFF2-40B4-BE49-F238E27FC236}">
                <a16:creationId xmlns:a16="http://schemas.microsoft.com/office/drawing/2014/main" id="{397BA658-135A-47C1-A937-33EE4D31089D}"/>
              </a:ext>
            </a:extLst>
          </p:cNvPr>
          <p:cNvSpPr txBox="1"/>
          <p:nvPr/>
        </p:nvSpPr>
        <p:spPr>
          <a:xfrm>
            <a:off x="2160454" y="2114286"/>
            <a:ext cx="6665494" cy="461665"/>
          </a:xfrm>
          <a:prstGeom prst="rect">
            <a:avLst/>
          </a:prstGeom>
          <a:solidFill>
            <a:schemeClr val="accent3">
              <a:lumMod val="20000"/>
              <a:lumOff val="80000"/>
            </a:schemeClr>
          </a:solidFill>
          <a:ln>
            <a:noFill/>
          </a:ln>
        </p:spPr>
        <p:txBody>
          <a:bodyPr wrap="square">
            <a:spAutoFit/>
          </a:bodyPr>
          <a:lstStyle/>
          <a:p>
            <a:pPr algn="just"/>
            <a:r>
              <a:rPr lang="en-GB" sz="2200">
                <a:solidFill>
                  <a:schemeClr val="tx1">
                    <a:lumMod val="85000"/>
                    <a:lumOff val="15000"/>
                  </a:schemeClr>
                </a:solidFill>
                <a:latin typeface="Abadi" panose="020B0604020104020204" pitchFamily="34" charset="0"/>
              </a:rPr>
              <a:t>Dispersed</a:t>
            </a:r>
            <a:r>
              <a:rPr lang="en-GB" sz="2400">
                <a:solidFill>
                  <a:schemeClr val="tx1">
                    <a:lumMod val="85000"/>
                    <a:lumOff val="15000"/>
                  </a:schemeClr>
                </a:solidFill>
                <a:latin typeface="Abadi" panose="020B0604020104020204" pitchFamily="34" charset="0"/>
              </a:rPr>
              <a:t> phase (CS-MNPs)</a:t>
            </a:r>
            <a:endParaRPr lang="en-US" sz="2400">
              <a:solidFill>
                <a:schemeClr val="tx1">
                  <a:lumMod val="85000"/>
                  <a:lumOff val="15000"/>
                </a:schemeClr>
              </a:solidFill>
              <a:latin typeface="Abadi" panose="020B0604020104020204" pitchFamily="34" charset="0"/>
            </a:endParaRPr>
          </a:p>
        </p:txBody>
      </p:sp>
      <p:sp>
        <p:nvSpPr>
          <p:cNvPr id="25" name="Oval 24">
            <a:extLst>
              <a:ext uri="{FF2B5EF4-FFF2-40B4-BE49-F238E27FC236}">
                <a16:creationId xmlns:a16="http://schemas.microsoft.com/office/drawing/2014/main" id="{A4C98DAD-1C79-4D34-81FB-817AC79E8504}"/>
              </a:ext>
            </a:extLst>
          </p:cNvPr>
          <p:cNvSpPr/>
          <p:nvPr/>
        </p:nvSpPr>
        <p:spPr>
          <a:xfrm>
            <a:off x="8512475" y="198511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8B41649C-E3A9-4456-89D6-35D6005DD826}"/>
              </a:ext>
            </a:extLst>
          </p:cNvPr>
          <p:cNvPicPr>
            <a:picLocks noChangeAspect="1"/>
          </p:cNvPicPr>
          <p:nvPr/>
        </p:nvPicPr>
        <p:blipFill>
          <a:blip r:embed="rId3"/>
          <a:stretch>
            <a:fillRect/>
          </a:stretch>
        </p:blipFill>
        <p:spPr>
          <a:xfrm>
            <a:off x="8464195" y="1985118"/>
            <a:ext cx="664714" cy="664714"/>
          </a:xfrm>
          <a:prstGeom prst="rect">
            <a:avLst/>
          </a:prstGeom>
        </p:spPr>
      </p:pic>
      <mc:AlternateContent xmlns:mc="http://schemas.openxmlformats.org/markup-compatibility/2006" xmlns:a14="http://schemas.microsoft.com/office/drawing/2010/main">
        <mc:Choice Requires="a14">
          <p:sp>
            <p:nvSpPr>
              <p:cNvPr id="26" name="CuadroTexto 19">
                <a:extLst>
                  <a:ext uri="{FF2B5EF4-FFF2-40B4-BE49-F238E27FC236}">
                    <a16:creationId xmlns:a16="http://schemas.microsoft.com/office/drawing/2014/main" id="{567EAAE8-DAF0-4B43-8F40-0E0E9F100023}"/>
                  </a:ext>
                </a:extLst>
              </p:cNvPr>
              <p:cNvSpPr txBox="1"/>
              <p:nvPr/>
            </p:nvSpPr>
            <p:spPr>
              <a:xfrm>
                <a:off x="2039544" y="2870403"/>
                <a:ext cx="8554971" cy="684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s-CO" sz="2000" i="1">
                              <a:latin typeface="Cambria Math" panose="02040503050406030204" pitchFamily="18" charset="0"/>
                            </a:rPr>
                            <m:t>𝑐</m:t>
                          </m:r>
                        </m:sub>
                      </m:sSub>
                      <m:d>
                        <m:dPr>
                          <m:begChr m:val="["/>
                          <m:endChr m:val="]"/>
                          <m:ctrlPr>
                            <a:rPr lang="es-CO" sz="200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m:t>
                              </m:r>
                            </m:num>
                            <m:den>
                              <m:r>
                                <a:rPr lang="en-US" sz="2000" i="1">
                                  <a:latin typeface="Cambria Math" panose="02040503050406030204" pitchFamily="18" charset="0"/>
                                </a:rPr>
                                <m:t>𝜕</m:t>
                              </m:r>
                              <m:r>
                                <a:rPr lang="es-CO" sz="2000" i="1">
                                  <a:latin typeface="Cambria Math" panose="02040503050406030204" pitchFamily="18" charset="0"/>
                                </a:rPr>
                                <m:t>𝑡</m:t>
                              </m:r>
                            </m:den>
                          </m:f>
                          <m:d>
                            <m:dPr>
                              <m:ctrlPr>
                                <a:rPr lang="es-CO"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s-CO" sz="2000" i="1">
                                      <a:latin typeface="Cambria Math" panose="02040503050406030204" pitchFamily="18" charset="0"/>
                                    </a:rPr>
                                    <m:t>𝑢</m:t>
                                  </m:r>
                                </m:e>
                                <m:sub>
                                  <m:r>
                                    <a:rPr lang="es-CO" sz="2000" i="1">
                                      <a:latin typeface="Cambria Math" panose="02040503050406030204" pitchFamily="18" charset="0"/>
                                    </a:rPr>
                                    <m:t>𝑑</m:t>
                                  </m:r>
                                </m:sub>
                              </m:sSub>
                            </m:e>
                          </m:d>
                          <m:r>
                            <a:rPr lang="es-CO" sz="2000" b="0" i="1" smtClean="0">
                              <a:latin typeface="Cambria Math" panose="02040503050406030204" pitchFamily="18" charset="0"/>
                            </a:rPr>
                            <m:t>+</m:t>
                          </m:r>
                          <m:sSub>
                            <m:sSubPr>
                              <m:ctrlPr>
                                <a:rPr lang="en-US" sz="2000" i="1">
                                  <a:latin typeface="Cambria Math" panose="02040503050406030204" pitchFamily="18" charset="0"/>
                                </a:rPr>
                              </m:ctrlPr>
                            </m:sSubPr>
                            <m:e>
                              <m:r>
                                <a:rPr lang="es-CO" sz="2000" i="1">
                                  <a:latin typeface="Cambria Math" panose="02040503050406030204" pitchFamily="18" charset="0"/>
                                </a:rPr>
                                <m:t>𝑢</m:t>
                              </m:r>
                            </m:e>
                            <m:sub>
                              <m:r>
                                <a:rPr lang="es-CO" sz="2000" i="1">
                                  <a:latin typeface="Cambria Math" panose="02040503050406030204" pitchFamily="18" charset="0"/>
                                </a:rPr>
                                <m:t>𝑑</m:t>
                              </m:r>
                            </m:sub>
                          </m:sSub>
                          <m:r>
                            <m:rPr>
                              <m:sty m:val="p"/>
                            </m:rPr>
                            <a:rPr lang="es-CO" sz="2000" i="1">
                              <a:latin typeface="Cambria Math" panose="02040503050406030204" pitchFamily="18" charset="0"/>
                              <a:ea typeface="Cambria Math" panose="02040503050406030204" pitchFamily="18" charset="0"/>
                            </a:rPr>
                            <m:t>∇</m:t>
                          </m:r>
                          <m:r>
                            <a:rPr lang="es-CO" sz="2000" i="1">
                              <a:latin typeface="Cambria Math" panose="02040503050406030204" pitchFamily="18" charset="0"/>
                            </a:rPr>
                            <m:t>∙</m:t>
                          </m:r>
                          <m:d>
                            <m:dPr>
                              <m:ctrlPr>
                                <a:rPr lang="es-CO" sz="2000" i="1">
                                  <a:latin typeface="Cambria Math" panose="02040503050406030204" pitchFamily="18" charset="0"/>
                                </a:rPr>
                              </m:ctrlPr>
                            </m:dPr>
                            <m:e>
                              <m:sSub>
                                <m:sSubPr>
                                  <m:ctrlPr>
                                    <a:rPr lang="en-US" sz="2000" i="1">
                                      <a:latin typeface="Cambria Math" panose="02040503050406030204" pitchFamily="18" charset="0"/>
                                    </a:rPr>
                                  </m:ctrlPr>
                                </m:sSubPr>
                                <m:e>
                                  <m:r>
                                    <a:rPr lang="es-CO" sz="2000" i="1">
                                      <a:latin typeface="Cambria Math" panose="02040503050406030204" pitchFamily="18" charset="0"/>
                                    </a:rPr>
                                    <m:t>𝑢</m:t>
                                  </m:r>
                                </m:e>
                                <m:sub>
                                  <m:r>
                                    <a:rPr lang="es-CO" sz="2000" i="1">
                                      <a:latin typeface="Cambria Math" panose="02040503050406030204" pitchFamily="18" charset="0"/>
                                    </a:rPr>
                                    <m:t>𝑑</m:t>
                                  </m:r>
                                </m:sub>
                              </m:sSub>
                            </m:e>
                          </m:d>
                        </m:e>
                      </m:d>
                      <m:r>
                        <a:rPr lang="es-CO" sz="2000" b="0" i="1" smtClean="0">
                          <a:latin typeface="Cambria Math" panose="02040503050406030204" pitchFamily="18" charset="0"/>
                        </a:rPr>
                        <m:t>=−</m:t>
                      </m:r>
                      <m:r>
                        <m:rPr>
                          <m:sty m:val="p"/>
                        </m:rPr>
                        <a:rPr lang="es-CO" sz="2000" b="0" i="0" smtClean="0">
                          <a:latin typeface="Cambria Math" panose="02040503050406030204" pitchFamily="18" charset="0"/>
                        </a:rPr>
                        <m:t>∇</m:t>
                      </m:r>
                      <m:r>
                        <a:rPr lang="es-CO" sz="2000" b="0" i="1" smtClean="0">
                          <a:latin typeface="Cambria Math" panose="02040503050406030204" pitchFamily="18" charset="0"/>
                        </a:rPr>
                        <m:t>𝑝</m:t>
                      </m:r>
                      <m:r>
                        <a:rPr lang="es-CO" sz="2000" b="0" i="1" smtClean="0">
                          <a:latin typeface="Cambria Math" panose="02040503050406030204" pitchFamily="18" charset="0"/>
                        </a:rPr>
                        <m:t>+</m:t>
                      </m:r>
                      <m:r>
                        <m:rPr>
                          <m:sty m:val="p"/>
                        </m:rPr>
                        <a:rPr lang="es-CO" sz="2000" b="0" i="0" smtClean="0">
                          <a:latin typeface="Cambria Math" panose="02040503050406030204" pitchFamily="18" charset="0"/>
                        </a:rPr>
                        <m:t>∇</m:t>
                      </m:r>
                      <m:r>
                        <a:rPr lang="es-CO" sz="2000" b="0" i="1" smtClean="0">
                          <a:latin typeface="Cambria Math" panose="02040503050406030204" pitchFamily="18" charset="0"/>
                        </a:rPr>
                        <m:t>∙</m:t>
                      </m:r>
                      <m:sSub>
                        <m:sSubPr>
                          <m:ctrlPr>
                            <a:rPr lang="es-CO" sz="2000" b="0" i="1" smtClean="0">
                              <a:latin typeface="Cambria Math" panose="02040503050406030204" pitchFamily="18" charset="0"/>
                            </a:rPr>
                          </m:ctrlPr>
                        </m:sSubPr>
                        <m:e>
                          <m:r>
                            <a:rPr lang="es-CO" sz="2000" i="1">
                              <a:latin typeface="Cambria Math" panose="02040503050406030204" pitchFamily="18" charset="0"/>
                            </a:rPr>
                            <m:t>𝜏</m:t>
                          </m:r>
                        </m:e>
                        <m:sub>
                          <m:r>
                            <a:rPr lang="es-CO" sz="2000" b="0" i="1" smtClean="0">
                              <a:latin typeface="Cambria Math" panose="02040503050406030204" pitchFamily="18" charset="0"/>
                            </a:rPr>
                            <m:t>𝑑</m:t>
                          </m:r>
                        </m:sub>
                      </m:sSub>
                      <m:r>
                        <a:rPr lang="es-CO" sz="2000" b="0" i="1" smtClean="0">
                          <a:latin typeface="Cambria Math" panose="02040503050406030204" pitchFamily="18" charset="0"/>
                        </a:rPr>
                        <m:t>+</m:t>
                      </m:r>
                      <m:sSub>
                        <m:sSubPr>
                          <m:ctrlPr>
                            <a:rPr lang="es-CO" sz="2000" i="1" smtClean="0">
                              <a:latin typeface="Cambria Math" panose="02040503050406030204" pitchFamily="18" charset="0"/>
                            </a:rPr>
                          </m:ctrlPr>
                        </m:sSubPr>
                        <m:e>
                          <m:r>
                            <a:rPr lang="es-CO" sz="2000" b="0" i="1" smtClean="0">
                              <a:latin typeface="Cambria Math" panose="02040503050406030204" pitchFamily="18" charset="0"/>
                            </a:rPr>
                            <m:t>𝜌</m:t>
                          </m:r>
                        </m:e>
                        <m:sub>
                          <m:r>
                            <a:rPr lang="es-CO" sz="2000" b="0" i="1" smtClean="0">
                              <a:latin typeface="Cambria Math" panose="02040503050406030204" pitchFamily="18" charset="0"/>
                            </a:rPr>
                            <m:t>𝑑</m:t>
                          </m:r>
                        </m:sub>
                      </m:sSub>
                      <m:r>
                        <a:rPr lang="es-CO" sz="2000" i="1" smtClean="0">
                          <a:latin typeface="Cambria Math" panose="02040503050406030204" pitchFamily="18" charset="0"/>
                        </a:rPr>
                        <m:t>𝐠</m:t>
                      </m:r>
                      <m:r>
                        <a:rPr lang="es-CO" sz="2000" b="0" i="1" smtClean="0">
                          <a:latin typeface="Cambria Math" panose="02040503050406030204" pitchFamily="18" charset="0"/>
                        </a:rPr>
                        <m:t>+</m:t>
                      </m:r>
                      <m:f>
                        <m:fPr>
                          <m:ctrlPr>
                            <a:rPr lang="es-CO" sz="2000" b="0" i="1" smtClean="0">
                              <a:latin typeface="Cambria Math" panose="02040503050406030204" pitchFamily="18" charset="0"/>
                            </a:rPr>
                          </m:ctrlPr>
                        </m:fPr>
                        <m:num>
                          <m:sSub>
                            <m:sSubPr>
                              <m:ctrlPr>
                                <a:rPr lang="es-CO" sz="2000" i="1">
                                  <a:latin typeface="Cambria Math" panose="02040503050406030204" pitchFamily="18" charset="0"/>
                                </a:rPr>
                              </m:ctrlPr>
                            </m:sSubPr>
                            <m:e>
                              <m:r>
                                <a:rPr lang="es-CO" sz="2000" i="1">
                                  <a:latin typeface="Cambria Math" panose="02040503050406030204" pitchFamily="18" charset="0"/>
                                </a:rPr>
                                <m:t>𝐅</m:t>
                              </m:r>
                            </m:e>
                            <m:sub>
                              <m:r>
                                <a:rPr lang="es-CO" sz="2000" i="1">
                                  <a:latin typeface="Cambria Math" panose="02040503050406030204" pitchFamily="18" charset="0"/>
                                </a:rPr>
                                <m:t>𝑚</m:t>
                              </m:r>
                              <m:r>
                                <a:rPr lang="es-CO" sz="2000" i="1">
                                  <a:latin typeface="Cambria Math" panose="02040503050406030204" pitchFamily="18" charset="0"/>
                                </a:rPr>
                                <m:t>,</m:t>
                              </m:r>
                              <m:r>
                                <a:rPr lang="es-CO" sz="2000" b="0" i="1" smtClean="0">
                                  <a:latin typeface="Cambria Math" panose="02040503050406030204" pitchFamily="18" charset="0"/>
                                </a:rPr>
                                <m:t>𝑑</m:t>
                              </m:r>
                            </m:sub>
                          </m:sSub>
                        </m:num>
                        <m:den>
                          <m:r>
                            <a:rPr lang="es-CO" sz="2000" b="0" i="1" smtClean="0">
                              <a:latin typeface="Cambria Math" panose="02040503050406030204" pitchFamily="18" charset="0"/>
                            </a:rPr>
                            <m:t>𝑑</m:t>
                          </m:r>
                        </m:den>
                      </m:f>
                      <m:r>
                        <a:rPr lang="es-CO" sz="2000" b="0" i="1" smtClean="0">
                          <a:latin typeface="Cambria Math" panose="02040503050406030204" pitchFamily="18" charset="0"/>
                        </a:rPr>
                        <m:t>+</m:t>
                      </m:r>
                      <m:sSub>
                        <m:sSubPr>
                          <m:ctrlPr>
                            <a:rPr lang="es-CO" sz="2000" i="1">
                              <a:latin typeface="Cambria Math" panose="02040503050406030204" pitchFamily="18" charset="0"/>
                            </a:rPr>
                          </m:ctrlPr>
                        </m:sSubPr>
                        <m:e>
                          <m:r>
                            <a:rPr lang="es-CO" sz="2000" i="1">
                              <a:latin typeface="Cambria Math" panose="02040503050406030204" pitchFamily="18" charset="0"/>
                            </a:rPr>
                            <m:t>𝐅</m:t>
                          </m:r>
                        </m:e>
                        <m:sub>
                          <m:r>
                            <a:rPr lang="es-CO" sz="2000" b="0" i="1" smtClean="0">
                              <a:latin typeface="Cambria Math" panose="02040503050406030204" pitchFamily="18" charset="0"/>
                            </a:rPr>
                            <m:t>𝑑</m:t>
                          </m:r>
                        </m:sub>
                      </m:sSub>
                      <m:r>
                        <a:rPr lang="es-CO" sz="2000" b="0" i="0" smtClean="0">
                          <a:latin typeface="Cambria Math" panose="02040503050406030204" pitchFamily="18" charset="0"/>
                        </a:rPr>
                        <m:t>−</m:t>
                      </m:r>
                      <m:f>
                        <m:fPr>
                          <m:ctrlPr>
                            <a:rPr lang="es-CO" sz="2000" b="0" i="1" smtClean="0">
                              <a:latin typeface="Cambria Math" panose="02040503050406030204" pitchFamily="18" charset="0"/>
                            </a:rPr>
                          </m:ctrlPr>
                        </m:fPr>
                        <m:num>
                          <m:sSub>
                            <m:sSubPr>
                              <m:ctrlPr>
                                <a:rPr lang="es-CO" sz="2000" i="1">
                                  <a:latin typeface="Cambria Math" panose="02040503050406030204" pitchFamily="18" charset="0"/>
                                  <a:ea typeface="Cambria Math" panose="02040503050406030204" pitchFamily="18" charset="0"/>
                                </a:rPr>
                              </m:ctrlPr>
                            </m:sSubPr>
                            <m:e>
                              <m:r>
                                <a:rPr lang="es-CO" sz="2000" i="1">
                                  <a:latin typeface="Cambria Math" panose="02040503050406030204" pitchFamily="18" charset="0"/>
                                  <a:ea typeface="Cambria Math" panose="02040503050406030204" pitchFamily="18" charset="0"/>
                                </a:rPr>
                                <m:t>𝑚</m:t>
                              </m:r>
                            </m:e>
                            <m:sub>
                              <m:r>
                                <a:rPr lang="es-CO" sz="2000" i="1">
                                  <a:latin typeface="Cambria Math" panose="02040503050406030204" pitchFamily="18" charset="0"/>
                                  <a:ea typeface="Cambria Math" panose="02040503050406030204" pitchFamily="18" charset="0"/>
                                </a:rPr>
                                <m:t>𝑑𝑐</m:t>
                              </m:r>
                            </m:sub>
                          </m:sSub>
                          <m:d>
                            <m:dPr>
                              <m:ctrlPr>
                                <a:rPr lang="es-CO"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r>
                                    <a:rPr lang="es-CO" sz="2000" i="1">
                                      <a:latin typeface="Cambria Math" panose="02040503050406030204" pitchFamily="18" charset="0"/>
                                    </a:rPr>
                                    <m:t>𝑢</m:t>
                                  </m:r>
                                </m:e>
                                <m:sub>
                                  <m:r>
                                    <a:rPr lang="es-CO" sz="2000" i="1">
                                      <a:latin typeface="Cambria Math" panose="02040503050406030204" pitchFamily="18" charset="0"/>
                                    </a:rPr>
                                    <m:t>𝑖𝑛𝑡</m:t>
                                  </m:r>
                                </m:sub>
                              </m:sSub>
                              <m:r>
                                <a:rPr lang="es-CO"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s-CO" sz="2000" i="1">
                                      <a:latin typeface="Cambria Math" panose="02040503050406030204" pitchFamily="18" charset="0"/>
                                    </a:rPr>
                                    <m:t>𝑢</m:t>
                                  </m:r>
                                </m:e>
                                <m:sub>
                                  <m:r>
                                    <a:rPr lang="es-CO" sz="2000" b="0" i="1" smtClean="0">
                                      <a:latin typeface="Cambria Math" panose="02040503050406030204" pitchFamily="18" charset="0"/>
                                    </a:rPr>
                                    <m:t>𝑑</m:t>
                                  </m:r>
                                </m:sub>
                              </m:sSub>
                            </m:e>
                          </m:d>
                        </m:num>
                        <m:den>
                          <m:r>
                            <a:rPr lang="es-CO" sz="2000" b="0" i="1" smtClean="0">
                              <a:latin typeface="Cambria Math" panose="02040503050406030204" pitchFamily="18" charset="0"/>
                            </a:rPr>
                            <m:t>𝑑</m:t>
                          </m:r>
                        </m:den>
                      </m:f>
                    </m:oMath>
                  </m:oMathPara>
                </a14:m>
                <a:endParaRPr lang="en-US" sz="2000"/>
              </a:p>
            </p:txBody>
          </p:sp>
        </mc:Choice>
        <mc:Fallback xmlns="">
          <p:sp>
            <p:nvSpPr>
              <p:cNvPr id="26" name="CuadroTexto 19">
                <a:extLst>
                  <a:ext uri="{FF2B5EF4-FFF2-40B4-BE49-F238E27FC236}">
                    <a16:creationId xmlns:a16="http://schemas.microsoft.com/office/drawing/2014/main" id="{567EAAE8-DAF0-4B43-8F40-0E0E9F100023}"/>
                  </a:ext>
                </a:extLst>
              </p:cNvPr>
              <p:cNvSpPr txBox="1">
                <a:spLocks noRot="1" noChangeAspect="1" noMove="1" noResize="1" noEditPoints="1" noAdjustHandles="1" noChangeArrowheads="1" noChangeShapeType="1" noTextEdit="1"/>
              </p:cNvSpPr>
              <p:nvPr/>
            </p:nvSpPr>
            <p:spPr>
              <a:xfrm>
                <a:off x="2039544" y="2870403"/>
                <a:ext cx="8554971" cy="6849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CuadroTexto 28">
                <a:extLst>
                  <a:ext uri="{FF2B5EF4-FFF2-40B4-BE49-F238E27FC236}">
                    <a16:creationId xmlns:a16="http://schemas.microsoft.com/office/drawing/2014/main" id="{52E81765-AE5C-4FD3-A03B-101368432412}"/>
                  </a:ext>
                </a:extLst>
              </p:cNvPr>
              <p:cNvSpPr txBox="1"/>
              <p:nvPr/>
            </p:nvSpPr>
            <p:spPr>
              <a:xfrm>
                <a:off x="2039544" y="4040037"/>
                <a:ext cx="6303741" cy="3257943"/>
              </a:xfrm>
              <a:prstGeom prst="rect">
                <a:avLst/>
              </a:prstGeom>
              <a:noFill/>
            </p:spPr>
            <p:txBody>
              <a:bodyPr wrap="square">
                <a:spAutoFit/>
              </a:bodyPr>
              <a:lstStyle/>
              <a:p>
                <a:pPr marL="171450" indent="-171450">
                  <a:buFont typeface="Arial" panose="020B0604020202020204" pitchFamily="34" charset="0"/>
                  <a:buChar char="•"/>
                </a:pPr>
                <a14:m>
                  <m:oMath xmlns:m="http://schemas.openxmlformats.org/officeDocument/2006/math">
                    <m:r>
                      <a:rPr lang="es-CO" sz="2000" b="0" i="1" smtClean="0">
                        <a:latin typeface="Cambria Math" panose="02040503050406030204" pitchFamily="18" charset="0"/>
                      </a:rPr>
                      <m:t>𝑝</m:t>
                    </m:r>
                    <m:r>
                      <a:rPr lang="es-CO" sz="2000" b="0" i="1" smtClean="0">
                        <a:latin typeface="Cambria Math" panose="02040503050406030204" pitchFamily="18" charset="0"/>
                      </a:rPr>
                      <m:t>=</m:t>
                    </m:r>
                    <m:r>
                      <a:rPr lang="es-CO" sz="2000" b="0" i="1" smtClean="0">
                        <a:latin typeface="Cambria Math" panose="02040503050406030204" pitchFamily="18" charset="0"/>
                      </a:rPr>
                      <m:t>𝑚𝑖𝑥𝑡𝑢𝑟𝑒</m:t>
                    </m:r>
                    <m:r>
                      <a:rPr lang="es-CO" sz="2000" b="0" i="1" smtClean="0">
                        <a:latin typeface="Cambria Math" panose="02040503050406030204" pitchFamily="18" charset="0"/>
                      </a:rPr>
                      <m:t> </m:t>
                    </m:r>
                    <m:r>
                      <a:rPr lang="es-CO" sz="2000" b="0" i="1" smtClean="0">
                        <a:latin typeface="Cambria Math" panose="02040503050406030204" pitchFamily="18" charset="0"/>
                      </a:rPr>
                      <m:t>𝑝𝑟𝑒𝑠𝑠𝑢𝑟𝑒</m:t>
                    </m:r>
                    <m:r>
                      <a:rPr lang="es-CO" sz="2000" b="0" i="1" smtClean="0">
                        <a:latin typeface="Cambria Math" panose="02040503050406030204" pitchFamily="18" charset="0"/>
                      </a:rPr>
                      <m:t> </m:t>
                    </m:r>
                    <m:d>
                      <m:dPr>
                        <m:ctrlPr>
                          <a:rPr lang="es-CO" sz="2000" b="0" i="1" smtClean="0">
                            <a:latin typeface="Cambria Math" panose="02040503050406030204" pitchFamily="18" charset="0"/>
                          </a:rPr>
                        </m:ctrlPr>
                      </m:dPr>
                      <m:e>
                        <m:r>
                          <a:rPr lang="es-CO" sz="2000" b="0" i="1" smtClean="0">
                            <a:latin typeface="Cambria Math" panose="02040503050406030204" pitchFamily="18" charset="0"/>
                          </a:rPr>
                          <m:t>𝑃𝑎</m:t>
                        </m:r>
                      </m:e>
                    </m:d>
                    <m:r>
                      <a:rPr lang="es-CO" sz="2000" b="0" i="1" smtClean="0">
                        <a:latin typeface="Cambria Math" panose="02040503050406030204" pitchFamily="18" charset="0"/>
                      </a:rPr>
                      <m:t> </m:t>
                    </m:r>
                    <m:r>
                      <m:rPr>
                        <m:sty m:val="p"/>
                      </m:rPr>
                      <a:rPr lang="es-CO" sz="2000" b="0" i="0" smtClean="0">
                        <a:solidFill>
                          <a:srgbClr val="017D0D"/>
                        </a:solidFill>
                        <a:latin typeface="Cambria Math" panose="02040503050406030204" pitchFamily="18" charset="0"/>
                      </a:rPr>
                      <m:t>equal</m:t>
                    </m:r>
                    <m:r>
                      <a:rPr lang="es-CO" sz="2000" b="0" i="0" smtClean="0">
                        <a:solidFill>
                          <a:srgbClr val="017D0D"/>
                        </a:solidFill>
                        <a:latin typeface="Cambria Math" panose="02040503050406030204" pitchFamily="18" charset="0"/>
                      </a:rPr>
                      <m:t> </m:t>
                    </m:r>
                    <m:r>
                      <m:rPr>
                        <m:sty m:val="p"/>
                      </m:rPr>
                      <a:rPr lang="es-CO" sz="2000" b="0" i="0" smtClean="0">
                        <a:solidFill>
                          <a:srgbClr val="017D0D"/>
                        </a:solidFill>
                        <a:latin typeface="Cambria Math" panose="02040503050406030204" pitchFamily="18" charset="0"/>
                      </a:rPr>
                      <m:t>for</m:t>
                    </m:r>
                    <m:r>
                      <a:rPr lang="es-CO" sz="2000" b="0" i="0" smtClean="0">
                        <a:solidFill>
                          <a:srgbClr val="017D0D"/>
                        </a:solidFill>
                        <a:latin typeface="Cambria Math" panose="02040503050406030204" pitchFamily="18" charset="0"/>
                      </a:rPr>
                      <m:t> </m:t>
                    </m:r>
                    <m:r>
                      <m:rPr>
                        <m:sty m:val="p"/>
                      </m:rPr>
                      <a:rPr lang="es-CO" sz="2000" b="0" i="0" smtClean="0">
                        <a:solidFill>
                          <a:srgbClr val="017D0D"/>
                        </a:solidFill>
                        <a:latin typeface="Cambria Math" panose="02040503050406030204" pitchFamily="18" charset="0"/>
                      </a:rPr>
                      <m:t>two</m:t>
                    </m:r>
                    <m:r>
                      <a:rPr lang="es-CO" sz="2000" b="0" i="0" smtClean="0">
                        <a:solidFill>
                          <a:srgbClr val="017D0D"/>
                        </a:solidFill>
                        <a:latin typeface="Cambria Math" panose="02040503050406030204" pitchFamily="18" charset="0"/>
                      </a:rPr>
                      <m:t> </m:t>
                    </m:r>
                    <m:r>
                      <m:rPr>
                        <m:sty m:val="p"/>
                      </m:rPr>
                      <a:rPr lang="es-CO" sz="2000" b="0" i="0" smtClean="0">
                        <a:solidFill>
                          <a:srgbClr val="017D0D"/>
                        </a:solidFill>
                        <a:latin typeface="Cambria Math" panose="02040503050406030204" pitchFamily="18" charset="0"/>
                      </a:rPr>
                      <m:t>phases</m:t>
                    </m:r>
                  </m:oMath>
                </a14:m>
                <a:endParaRPr lang="es-CO" sz="2000" b="0"/>
              </a:p>
              <a:p>
                <a:pPr marL="171450" indent="-171450">
                  <a:buFont typeface="Arial" panose="020B0604020202020204" pitchFamily="34" charset="0"/>
                  <a:buChar char="•"/>
                </a:pPr>
                <a14:m>
                  <m:oMath xmlns:m="http://schemas.openxmlformats.org/officeDocument/2006/math">
                    <m:r>
                      <a:rPr lang="es-CO" sz="2000" i="1" smtClean="0">
                        <a:latin typeface="Cambria Math" panose="02040503050406030204" pitchFamily="18" charset="0"/>
                      </a:rPr>
                      <m:t>𝜏</m:t>
                    </m:r>
                    <m:r>
                      <a:rPr lang="es-CO" sz="2000" b="0" i="1" smtClean="0">
                        <a:latin typeface="Cambria Math" panose="02040503050406030204" pitchFamily="18" charset="0"/>
                      </a:rPr>
                      <m:t>=</m:t>
                    </m:r>
                    <m:r>
                      <a:rPr lang="es-CO" sz="2000" b="0" i="1" smtClean="0">
                        <a:latin typeface="Cambria Math" panose="02040503050406030204" pitchFamily="18" charset="0"/>
                      </a:rPr>
                      <m:t>𝑣𝑖𝑠𝑐𝑜𝑢𝑠</m:t>
                    </m:r>
                    <m:r>
                      <a:rPr lang="es-CO" sz="2000" b="0" i="1" smtClean="0">
                        <a:latin typeface="Cambria Math" panose="02040503050406030204" pitchFamily="18" charset="0"/>
                      </a:rPr>
                      <m:t> </m:t>
                    </m:r>
                    <m:r>
                      <a:rPr lang="es-CO" sz="2000" b="0" i="1" smtClean="0">
                        <a:latin typeface="Cambria Math" panose="02040503050406030204" pitchFamily="18" charset="0"/>
                      </a:rPr>
                      <m:t>𝑠𝑡𝑟𝑒𝑠𝑠</m:t>
                    </m:r>
                    <m:r>
                      <a:rPr lang="es-CO" sz="2000" b="0" i="1" smtClean="0">
                        <a:latin typeface="Cambria Math" panose="02040503050406030204" pitchFamily="18" charset="0"/>
                      </a:rPr>
                      <m:t> </m:t>
                    </m:r>
                    <m:r>
                      <a:rPr lang="es-CO" sz="2000" b="0" i="1" smtClean="0">
                        <a:latin typeface="Cambria Math" panose="02040503050406030204" pitchFamily="18" charset="0"/>
                      </a:rPr>
                      <m:t>𝑡𝑒𝑛𝑠𝑜𝑟</m:t>
                    </m:r>
                    <m:r>
                      <a:rPr lang="es-CO" sz="2000" b="0" i="1" smtClean="0">
                        <a:latin typeface="Cambria Math" panose="02040503050406030204" pitchFamily="18" charset="0"/>
                      </a:rPr>
                      <m:t> </m:t>
                    </m:r>
                    <m:d>
                      <m:dPr>
                        <m:ctrlPr>
                          <a:rPr lang="es-CO" sz="2000" b="0" i="1" smtClean="0">
                            <a:latin typeface="Cambria Math" panose="02040503050406030204" pitchFamily="18" charset="0"/>
                          </a:rPr>
                        </m:ctrlPr>
                      </m:dPr>
                      <m:e>
                        <m:r>
                          <a:rPr lang="es-CO" sz="2000" b="0" i="1" smtClean="0">
                            <a:latin typeface="Cambria Math" panose="02040503050406030204" pitchFamily="18" charset="0"/>
                          </a:rPr>
                          <m:t>𝑃𝑎</m:t>
                        </m:r>
                      </m:e>
                    </m:d>
                  </m:oMath>
                </a14:m>
                <a:endParaRPr lang="es-CO" sz="2000" b="0" i="1"/>
              </a:p>
              <a:p>
                <a:pPr marL="171450" indent="-171450">
                  <a:buFont typeface="Arial" panose="020B0604020202020204" pitchFamily="34" charset="0"/>
                  <a:buChar char="•"/>
                </a:pPr>
                <a14:m>
                  <m:oMath xmlns:m="http://schemas.openxmlformats.org/officeDocument/2006/math">
                    <m:r>
                      <m:rPr>
                        <m:nor/>
                      </m:rPr>
                      <a:rPr lang="es-CO" sz="2000" i="1" dirty="0" smtClean="0">
                        <a:latin typeface="Cambria Math" panose="02040503050406030204" pitchFamily="18" charset="0"/>
                        <a:ea typeface="Cambria Math" panose="02040503050406030204" pitchFamily="18" charset="0"/>
                      </a:rPr>
                      <m:t>𝐠</m:t>
                    </m:r>
                    <m:r>
                      <m:rPr>
                        <m:nor/>
                      </m:rPr>
                      <a:rPr lang="es-CO" sz="2000" b="0" i="1" dirty="0" smtClean="0">
                        <a:latin typeface="Cambria Math" panose="02040503050406030204" pitchFamily="18" charset="0"/>
                        <a:ea typeface="Cambria Math" panose="02040503050406030204" pitchFamily="18" charset="0"/>
                      </a:rPr>
                      <m:t> = </m:t>
                    </m:r>
                    <m:r>
                      <m:rPr>
                        <m:nor/>
                      </m:rPr>
                      <a:rPr lang="es-CO" sz="2000" b="0" i="1" dirty="0" smtClean="0">
                        <a:latin typeface="Cambria Math" panose="02040503050406030204" pitchFamily="18" charset="0"/>
                        <a:ea typeface="Cambria Math" panose="02040503050406030204" pitchFamily="18" charset="0"/>
                      </a:rPr>
                      <m:t>vector</m:t>
                    </m:r>
                    <m:r>
                      <m:rPr>
                        <m:nor/>
                      </m:rPr>
                      <a:rPr lang="es-CO" sz="2000" b="0" i="1" dirty="0" smtClean="0">
                        <a:latin typeface="Cambria Math" panose="02040503050406030204" pitchFamily="18" charset="0"/>
                        <a:ea typeface="Cambria Math" panose="02040503050406030204" pitchFamily="18" charset="0"/>
                      </a:rPr>
                      <m:t> </m:t>
                    </m:r>
                    <m:r>
                      <m:rPr>
                        <m:nor/>
                      </m:rPr>
                      <a:rPr lang="es-CO" sz="2000" b="0" i="1" dirty="0" smtClean="0">
                        <a:latin typeface="Cambria Math" panose="02040503050406030204" pitchFamily="18" charset="0"/>
                        <a:ea typeface="Cambria Math" panose="02040503050406030204" pitchFamily="18" charset="0"/>
                      </a:rPr>
                      <m:t>of</m:t>
                    </m:r>
                    <m:r>
                      <m:rPr>
                        <m:nor/>
                      </m:rPr>
                      <a:rPr lang="es-CO" sz="2000" b="0" i="1" dirty="0" smtClean="0">
                        <a:latin typeface="Cambria Math" panose="02040503050406030204" pitchFamily="18" charset="0"/>
                        <a:ea typeface="Cambria Math" panose="02040503050406030204" pitchFamily="18" charset="0"/>
                      </a:rPr>
                      <m:t> </m:t>
                    </m:r>
                    <m:r>
                      <m:rPr>
                        <m:nor/>
                      </m:rPr>
                      <a:rPr lang="es-CO" sz="2000" b="0" i="1" dirty="0" smtClean="0">
                        <a:latin typeface="Cambria Math" panose="02040503050406030204" pitchFamily="18" charset="0"/>
                        <a:ea typeface="Cambria Math" panose="02040503050406030204" pitchFamily="18" charset="0"/>
                      </a:rPr>
                      <m:t>gravitational</m:t>
                    </m:r>
                    <m:r>
                      <m:rPr>
                        <m:nor/>
                      </m:rPr>
                      <a:rPr lang="es-CO" sz="2000" b="0" i="1" dirty="0" smtClean="0">
                        <a:latin typeface="Cambria Math" panose="02040503050406030204" pitchFamily="18" charset="0"/>
                        <a:ea typeface="Cambria Math" panose="02040503050406030204" pitchFamily="18" charset="0"/>
                      </a:rPr>
                      <m:t> </m:t>
                    </m:r>
                    <m:r>
                      <m:rPr>
                        <m:nor/>
                      </m:rPr>
                      <a:rPr lang="es-CO" sz="2000" b="0" i="1" dirty="0" smtClean="0">
                        <a:latin typeface="Cambria Math" panose="02040503050406030204" pitchFamily="18" charset="0"/>
                        <a:ea typeface="Cambria Math" panose="02040503050406030204" pitchFamily="18" charset="0"/>
                      </a:rPr>
                      <m:t>acceleration</m:t>
                    </m:r>
                    <m:r>
                      <m:rPr>
                        <m:nor/>
                      </m:rPr>
                      <a:rPr lang="es-CO" sz="2000" b="0" i="1" dirty="0" smtClean="0">
                        <a:latin typeface="Cambria Math" panose="02040503050406030204" pitchFamily="18" charset="0"/>
                        <a:ea typeface="Cambria Math" panose="02040503050406030204" pitchFamily="18" charset="0"/>
                      </a:rPr>
                      <m:t> (</m:t>
                    </m:r>
                    <m:r>
                      <m:rPr>
                        <m:nor/>
                      </m:rPr>
                      <a:rPr lang="es-CO" sz="2000" b="0" i="1" dirty="0" smtClean="0">
                        <a:latin typeface="Cambria Math" panose="02040503050406030204" pitchFamily="18" charset="0"/>
                        <a:ea typeface="Cambria Math" panose="02040503050406030204" pitchFamily="18" charset="0"/>
                      </a:rPr>
                      <m:t>m</m:t>
                    </m:r>
                    <m:r>
                      <m:rPr>
                        <m:nor/>
                      </m:rPr>
                      <a:rPr lang="es-CO" sz="2000" b="0" i="1" dirty="0" smtClean="0">
                        <a:latin typeface="Cambria Math" panose="02040503050406030204" pitchFamily="18" charset="0"/>
                        <a:ea typeface="Cambria Math" panose="02040503050406030204" pitchFamily="18" charset="0"/>
                      </a:rPr>
                      <m:t>/</m:t>
                    </m:r>
                    <m:sSup>
                      <m:sSupPr>
                        <m:ctrlPr>
                          <a:rPr lang="es-CO" sz="2000" b="0" i="1" dirty="0" smtClean="0">
                            <a:latin typeface="Cambria Math" panose="02040503050406030204" pitchFamily="18" charset="0"/>
                            <a:ea typeface="Cambria Math" panose="02040503050406030204" pitchFamily="18" charset="0"/>
                          </a:rPr>
                        </m:ctrlPr>
                      </m:sSupPr>
                      <m:e>
                        <m:r>
                          <a:rPr lang="es-CO" sz="2000" b="0" i="1" dirty="0" smtClean="0">
                            <a:latin typeface="Cambria Math" panose="02040503050406030204" pitchFamily="18" charset="0"/>
                            <a:ea typeface="Cambria Math" panose="02040503050406030204" pitchFamily="18" charset="0"/>
                          </a:rPr>
                          <m:t>𝑠</m:t>
                        </m:r>
                      </m:e>
                      <m:sup>
                        <m:r>
                          <a:rPr lang="es-CO" sz="2000" b="0" i="1" dirty="0" smtClean="0">
                            <a:latin typeface="Cambria Math" panose="02040503050406030204" pitchFamily="18" charset="0"/>
                            <a:ea typeface="Cambria Math" panose="02040503050406030204" pitchFamily="18" charset="0"/>
                          </a:rPr>
                          <m:t>2</m:t>
                        </m:r>
                      </m:sup>
                    </m:sSup>
                    <m:r>
                      <a:rPr lang="es-CO" sz="2000" b="0" i="1" dirty="0" smtClean="0">
                        <a:latin typeface="Cambria Math" panose="02040503050406030204" pitchFamily="18" charset="0"/>
                        <a:ea typeface="Cambria Math" panose="02040503050406030204" pitchFamily="18" charset="0"/>
                      </a:rPr>
                      <m:t>)</m:t>
                    </m:r>
                  </m:oMath>
                </a14:m>
                <a:endParaRPr lang="es-CO" sz="2000" b="0" i="1">
                  <a:ea typeface="Cambria Math" panose="02040503050406030204" pitchFamily="18" charset="0"/>
                </a:endParaRPr>
              </a:p>
              <a:p>
                <a:pPr marL="171450" indent="-171450">
                  <a:buFont typeface="Arial" panose="020B0604020202020204" pitchFamily="34" charset="0"/>
                  <a:buChar char="•"/>
                </a:pPr>
                <a14:m>
                  <m:oMath xmlns:m="http://schemas.openxmlformats.org/officeDocument/2006/math">
                    <m:sSub>
                      <m:sSubPr>
                        <m:ctrlPr>
                          <a:rPr lang="es-CO" sz="2000" b="0" i="1" smtClean="0">
                            <a:latin typeface="Cambria Math" panose="02040503050406030204" pitchFamily="18" charset="0"/>
                          </a:rPr>
                        </m:ctrlPr>
                      </m:sSubPr>
                      <m:e>
                        <m:r>
                          <a:rPr lang="es-CO" sz="2000" b="0" i="1" smtClean="0">
                            <a:latin typeface="Cambria Math" panose="02040503050406030204" pitchFamily="18" charset="0"/>
                          </a:rPr>
                          <m:t>𝐅</m:t>
                        </m:r>
                      </m:e>
                      <m:sub>
                        <m:r>
                          <a:rPr lang="es-CO" sz="2000" b="0" i="1" smtClean="0">
                            <a:latin typeface="Cambria Math" panose="02040503050406030204" pitchFamily="18" charset="0"/>
                          </a:rPr>
                          <m:t>𝑚</m:t>
                        </m:r>
                      </m:sub>
                    </m:sSub>
                    <m:r>
                      <a:rPr lang="es-CO" sz="2000" b="0" i="1" smtClean="0">
                        <a:latin typeface="Cambria Math" panose="02040503050406030204" pitchFamily="18" charset="0"/>
                      </a:rPr>
                      <m:t>=</m:t>
                    </m:r>
                    <m:r>
                      <a:rPr lang="es-CO" sz="2000" b="0" i="1" smtClean="0">
                        <a:latin typeface="Cambria Math" panose="02040503050406030204" pitchFamily="18" charset="0"/>
                      </a:rPr>
                      <m:t>𝑖𝑛𝑡𝑒𝑟𝑝h𝑎𝑠𝑒</m:t>
                    </m:r>
                    <m:r>
                      <a:rPr lang="es-CO" sz="2000" b="0" i="1" smtClean="0">
                        <a:latin typeface="Cambria Math" panose="02040503050406030204" pitchFamily="18" charset="0"/>
                      </a:rPr>
                      <m:t> </m:t>
                    </m:r>
                    <m:r>
                      <a:rPr lang="es-CO" sz="2000" b="0" i="1" smtClean="0">
                        <a:latin typeface="Cambria Math" panose="02040503050406030204" pitchFamily="18" charset="0"/>
                      </a:rPr>
                      <m:t>𝑚𝑜𝑚𝑒𝑛𝑡𝑢𝑚</m:t>
                    </m:r>
                    <m:r>
                      <a:rPr lang="es-CO" sz="2000" b="0" i="1" smtClean="0">
                        <a:latin typeface="Cambria Math" panose="02040503050406030204" pitchFamily="18" charset="0"/>
                      </a:rPr>
                      <m:t> </m:t>
                    </m:r>
                    <m:r>
                      <a:rPr lang="es-CO" sz="2000" b="0" i="1" smtClean="0">
                        <a:latin typeface="Cambria Math" panose="02040503050406030204" pitchFamily="18" charset="0"/>
                      </a:rPr>
                      <m:t>𝑡𝑟𝑎𝑛𝑠𝑓𝑒𝑟</m:t>
                    </m:r>
                    <m:r>
                      <a:rPr lang="es-CO" sz="2000" b="0" i="1" smtClean="0">
                        <a:latin typeface="Cambria Math" panose="02040503050406030204" pitchFamily="18" charset="0"/>
                      </a:rPr>
                      <m:t> </m:t>
                    </m:r>
                    <m:r>
                      <a:rPr lang="es-CO" sz="2000" b="0" i="1" smtClean="0">
                        <a:latin typeface="Cambria Math" panose="02040503050406030204" pitchFamily="18" charset="0"/>
                      </a:rPr>
                      <m:t>𝑡𝑒𝑟𝑚</m:t>
                    </m:r>
                    <m:d>
                      <m:dPr>
                        <m:ctrlPr>
                          <a:rPr lang="es-CO" sz="2000" b="0" i="1" smtClean="0">
                            <a:latin typeface="Cambria Math" panose="02040503050406030204" pitchFamily="18" charset="0"/>
                          </a:rPr>
                        </m:ctrlPr>
                      </m:dPr>
                      <m:e>
                        <m:f>
                          <m:fPr>
                            <m:type m:val="skw"/>
                            <m:ctrlPr>
                              <a:rPr lang="es-CO" sz="2000" i="1">
                                <a:latin typeface="Cambria Math" panose="02040503050406030204" pitchFamily="18" charset="0"/>
                              </a:rPr>
                            </m:ctrlPr>
                          </m:fPr>
                          <m:num>
                            <m:r>
                              <a:rPr lang="es-CO" sz="2000" b="0" i="1" smtClean="0">
                                <a:latin typeface="Cambria Math" panose="02040503050406030204" pitchFamily="18" charset="0"/>
                              </a:rPr>
                              <m:t>𝑁</m:t>
                            </m:r>
                          </m:num>
                          <m:den>
                            <m:sSup>
                              <m:sSupPr>
                                <m:ctrlPr>
                                  <a:rPr lang="es-CO" sz="2000" i="1" smtClean="0">
                                    <a:latin typeface="Cambria Math" panose="02040503050406030204" pitchFamily="18" charset="0"/>
                                  </a:rPr>
                                </m:ctrlPr>
                              </m:sSupPr>
                              <m:e>
                                <m:r>
                                  <a:rPr lang="es-CO" sz="2000" b="0" i="1" smtClean="0">
                                    <a:latin typeface="Cambria Math" panose="02040503050406030204" pitchFamily="18" charset="0"/>
                                  </a:rPr>
                                  <m:t>𝑚</m:t>
                                </m:r>
                              </m:e>
                              <m:sup>
                                <m:r>
                                  <a:rPr lang="es-CO" sz="2000" b="0" i="1" smtClean="0">
                                    <a:latin typeface="Cambria Math" panose="02040503050406030204" pitchFamily="18" charset="0"/>
                                  </a:rPr>
                                  <m:t>3</m:t>
                                </m:r>
                              </m:sup>
                            </m:sSup>
                          </m:den>
                        </m:f>
                      </m:e>
                    </m:d>
                  </m:oMath>
                </a14:m>
                <a:endParaRPr lang="es-CO" sz="2000" b="0" i="1"/>
              </a:p>
              <a:p>
                <a:pPr marL="171450" indent="-171450">
                  <a:buFont typeface="Arial" panose="020B0604020202020204" pitchFamily="34" charset="0"/>
                  <a:buChar char="•"/>
                </a:pPr>
                <a14:m>
                  <m:oMath xmlns:m="http://schemas.openxmlformats.org/officeDocument/2006/math">
                    <m:r>
                      <a:rPr lang="es-CO" sz="2000" b="0" i="1" smtClean="0">
                        <a:latin typeface="Cambria Math" panose="02040503050406030204" pitchFamily="18" charset="0"/>
                      </a:rPr>
                      <m:t>𝐅</m:t>
                    </m:r>
                    <m:r>
                      <a:rPr lang="es-CO" sz="2000" b="0" i="1" smtClean="0">
                        <a:latin typeface="Cambria Math" panose="02040503050406030204" pitchFamily="18" charset="0"/>
                      </a:rPr>
                      <m:t>=</m:t>
                    </m:r>
                    <m:r>
                      <a:rPr lang="es-CO" sz="2000" b="0" i="1" smtClean="0">
                        <a:latin typeface="Cambria Math" panose="02040503050406030204" pitchFamily="18" charset="0"/>
                      </a:rPr>
                      <m:t>𝑣𝑜𝑙𝑢𝑚𝑒</m:t>
                    </m:r>
                    <m:r>
                      <a:rPr lang="es-CO" sz="2000" b="0" i="1" smtClean="0">
                        <a:latin typeface="Cambria Math" panose="02040503050406030204" pitchFamily="18" charset="0"/>
                      </a:rPr>
                      <m:t> </m:t>
                    </m:r>
                    <m:r>
                      <a:rPr lang="es-CO" sz="2000" b="0" i="1" smtClean="0">
                        <a:latin typeface="Cambria Math" panose="02040503050406030204" pitchFamily="18" charset="0"/>
                      </a:rPr>
                      <m:t>𝑓𝑜𝑟𝑐𝑒</m:t>
                    </m:r>
                    <m:r>
                      <a:rPr lang="es-CO" sz="2000" b="0" i="1" smtClean="0">
                        <a:latin typeface="Cambria Math" panose="02040503050406030204" pitchFamily="18" charset="0"/>
                      </a:rPr>
                      <m:t> </m:t>
                    </m:r>
                    <m:r>
                      <a:rPr lang="es-CO" sz="2000" b="0" i="1" smtClean="0">
                        <a:latin typeface="Cambria Math" panose="02040503050406030204" pitchFamily="18" charset="0"/>
                      </a:rPr>
                      <m:t>𝑡𝑒𝑟𝑚</m:t>
                    </m:r>
                    <m:d>
                      <m:dPr>
                        <m:ctrlPr>
                          <a:rPr lang="es-CO" sz="2000" i="1">
                            <a:latin typeface="Cambria Math" panose="02040503050406030204" pitchFamily="18" charset="0"/>
                          </a:rPr>
                        </m:ctrlPr>
                      </m:dPr>
                      <m:e>
                        <m:f>
                          <m:fPr>
                            <m:type m:val="skw"/>
                            <m:ctrlPr>
                              <a:rPr lang="es-CO" sz="2000" i="1">
                                <a:latin typeface="Cambria Math" panose="02040503050406030204" pitchFamily="18" charset="0"/>
                              </a:rPr>
                            </m:ctrlPr>
                          </m:fPr>
                          <m:num>
                            <m:r>
                              <a:rPr lang="es-CO" sz="2000" i="1">
                                <a:latin typeface="Cambria Math" panose="02040503050406030204" pitchFamily="18" charset="0"/>
                              </a:rPr>
                              <m:t>𝑁</m:t>
                            </m:r>
                          </m:num>
                          <m:den>
                            <m:sSup>
                              <m:sSupPr>
                                <m:ctrlPr>
                                  <a:rPr lang="es-CO" sz="2000" i="1">
                                    <a:latin typeface="Cambria Math" panose="02040503050406030204" pitchFamily="18" charset="0"/>
                                  </a:rPr>
                                </m:ctrlPr>
                              </m:sSupPr>
                              <m:e>
                                <m:r>
                                  <a:rPr lang="es-CO" sz="2000" i="1">
                                    <a:latin typeface="Cambria Math" panose="02040503050406030204" pitchFamily="18" charset="0"/>
                                  </a:rPr>
                                  <m:t>𝑚</m:t>
                                </m:r>
                              </m:e>
                              <m:sup>
                                <m:r>
                                  <a:rPr lang="es-CO" sz="2000" i="1">
                                    <a:latin typeface="Cambria Math" panose="02040503050406030204" pitchFamily="18" charset="0"/>
                                  </a:rPr>
                                  <m:t>3</m:t>
                                </m:r>
                              </m:sup>
                            </m:sSup>
                          </m:den>
                        </m:f>
                      </m:e>
                    </m:d>
                  </m:oMath>
                </a14:m>
                <a:endParaRPr lang="es-CO" sz="2000" b="0" i="1"/>
              </a:p>
              <a:p>
                <a:pPr marL="171450" indent="-171450">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s-CO" sz="2000" i="1">
                            <a:latin typeface="Cambria Math" panose="02040503050406030204" pitchFamily="18" charset="0"/>
                          </a:rPr>
                          <m:t>𝑢</m:t>
                        </m:r>
                      </m:e>
                      <m:sub>
                        <m:r>
                          <a:rPr lang="es-CO" sz="2000" b="0" i="1" smtClean="0">
                            <a:latin typeface="Cambria Math" panose="02040503050406030204" pitchFamily="18" charset="0"/>
                          </a:rPr>
                          <m:t>𝑖𝑛𝑡</m:t>
                        </m:r>
                      </m:sub>
                    </m:sSub>
                    <m:r>
                      <a:rPr lang="es-CO" sz="2000" b="0" i="1" smtClean="0">
                        <a:latin typeface="Cambria Math" panose="02040503050406030204" pitchFamily="18" charset="0"/>
                      </a:rPr>
                      <m:t>=</m:t>
                    </m:r>
                    <m:r>
                      <a:rPr lang="es-CO" sz="2000" b="0" i="1" smtClean="0">
                        <a:latin typeface="Cambria Math" panose="02040503050406030204" pitchFamily="18" charset="0"/>
                      </a:rPr>
                      <m:t>𝑖𝑛𝑡𝑒𝑟𝑝h𝑎𝑠𝑒</m:t>
                    </m:r>
                    <m:r>
                      <a:rPr lang="es-CO" sz="2000" b="0" i="1" smtClean="0">
                        <a:latin typeface="Cambria Math" panose="02040503050406030204" pitchFamily="18" charset="0"/>
                      </a:rPr>
                      <m:t> </m:t>
                    </m:r>
                    <m:r>
                      <a:rPr lang="es-CO" sz="2000" b="0" i="1" smtClean="0">
                        <a:latin typeface="Cambria Math" panose="02040503050406030204" pitchFamily="18" charset="0"/>
                      </a:rPr>
                      <m:t>𝑣𝑒𝑙𝑜𝑐𝑖𝑡𝑦</m:t>
                    </m:r>
                    <m:r>
                      <a:rPr lang="es-CO" sz="2000" b="0" i="1" smtClean="0">
                        <a:latin typeface="Cambria Math" panose="02040503050406030204" pitchFamily="18" charset="0"/>
                      </a:rPr>
                      <m:t> (</m:t>
                    </m:r>
                    <m:r>
                      <a:rPr lang="es-CO" sz="2000" b="0" i="1" smtClean="0">
                        <a:latin typeface="Cambria Math" panose="02040503050406030204" pitchFamily="18" charset="0"/>
                      </a:rPr>
                      <m:t>𝑚</m:t>
                    </m:r>
                    <m:r>
                      <a:rPr lang="es-CO" sz="2000" b="0" i="1" smtClean="0">
                        <a:latin typeface="Cambria Math" panose="02040503050406030204" pitchFamily="18" charset="0"/>
                      </a:rPr>
                      <m:t>/</m:t>
                    </m:r>
                    <m:r>
                      <a:rPr lang="es-CO" sz="2000" b="0" i="1" smtClean="0">
                        <a:latin typeface="Cambria Math" panose="02040503050406030204" pitchFamily="18" charset="0"/>
                      </a:rPr>
                      <m:t>𝑠</m:t>
                    </m:r>
                    <m:r>
                      <a:rPr lang="es-CO" sz="2000" b="0" i="1" smtClean="0">
                        <a:latin typeface="Cambria Math" panose="02040503050406030204" pitchFamily="18" charset="0"/>
                      </a:rPr>
                      <m:t>)</m:t>
                    </m:r>
                  </m:oMath>
                </a14:m>
                <a:endParaRPr lang="es-CO" sz="2000" b="0" i="1"/>
              </a:p>
              <a:p>
                <a:pPr marL="171450" indent="-171450">
                  <a:buFont typeface="Arial" panose="020B0604020202020204" pitchFamily="34" charset="0"/>
                  <a:buChar char="•"/>
                </a:pPr>
                <a:endParaRPr lang="es-CO" sz="2000" b="0" i="1"/>
              </a:p>
              <a:p>
                <a:pPr marL="171450" indent="-171450">
                  <a:buFont typeface="Arial" panose="020B0604020202020204" pitchFamily="34" charset="0"/>
                  <a:buChar char="•"/>
                </a:pPr>
                <a:endParaRPr lang="es-CO" sz="2000" b="0" i="1">
                  <a:ea typeface="Cambria Math" panose="02040503050406030204" pitchFamily="18" charset="0"/>
                </a:endParaRPr>
              </a:p>
              <a:p>
                <a:pPr marL="171450" indent="-171450">
                  <a:buFont typeface="Arial" panose="020B0604020202020204" pitchFamily="34" charset="0"/>
                  <a:buChar char="•"/>
                </a:pPr>
                <a:endParaRPr lang="es-CO" sz="2000" b="0" i="1"/>
              </a:p>
              <a:p>
                <a:pPr marL="171450" indent="-171450">
                  <a:buFont typeface="Arial" panose="020B0604020202020204" pitchFamily="34" charset="0"/>
                  <a:buChar char="•"/>
                </a:pPr>
                <a:endParaRPr lang="en-US" sz="2000" i="1"/>
              </a:p>
            </p:txBody>
          </p:sp>
        </mc:Choice>
        <mc:Fallback xmlns="">
          <p:sp>
            <p:nvSpPr>
              <p:cNvPr id="34" name="CuadroTexto 28">
                <a:extLst>
                  <a:ext uri="{FF2B5EF4-FFF2-40B4-BE49-F238E27FC236}">
                    <a16:creationId xmlns:a16="http://schemas.microsoft.com/office/drawing/2014/main" id="{52E81765-AE5C-4FD3-A03B-101368432412}"/>
                  </a:ext>
                </a:extLst>
              </p:cNvPr>
              <p:cNvSpPr txBox="1">
                <a:spLocks noRot="1" noChangeAspect="1" noMove="1" noResize="1" noEditPoints="1" noAdjustHandles="1" noChangeArrowheads="1" noChangeShapeType="1" noTextEdit="1"/>
              </p:cNvSpPr>
              <p:nvPr/>
            </p:nvSpPr>
            <p:spPr>
              <a:xfrm>
                <a:off x="2039544" y="4040037"/>
                <a:ext cx="6303741" cy="3257943"/>
              </a:xfrm>
              <a:prstGeom prst="rect">
                <a:avLst/>
              </a:prstGeom>
              <a:blipFill>
                <a:blip r:embed="rId5"/>
                <a:stretch>
                  <a:fillRect l="-870" t="-749" r="-1161"/>
                </a:stretch>
              </a:blipFill>
            </p:spPr>
            <p:txBody>
              <a:bodyPr/>
              <a:lstStyle/>
              <a:p>
                <a:r>
                  <a:rPr lang="en-US">
                    <a:noFill/>
                  </a:rPr>
                  <a:t> </a:t>
                </a:r>
              </a:p>
            </p:txBody>
          </p:sp>
        </mc:Fallback>
      </mc:AlternateContent>
      <p:sp>
        <p:nvSpPr>
          <p:cNvPr id="41" name="CuadroTexto 14">
            <a:extLst>
              <a:ext uri="{FF2B5EF4-FFF2-40B4-BE49-F238E27FC236}">
                <a16:creationId xmlns:a16="http://schemas.microsoft.com/office/drawing/2014/main" id="{39EAAF3C-04EF-4665-B202-29922789AA50}"/>
              </a:ext>
            </a:extLst>
          </p:cNvPr>
          <p:cNvSpPr txBox="1"/>
          <p:nvPr/>
        </p:nvSpPr>
        <p:spPr>
          <a:xfrm>
            <a:off x="1841666" y="1188991"/>
            <a:ext cx="4000635" cy="461665"/>
          </a:xfrm>
          <a:prstGeom prst="rect">
            <a:avLst/>
          </a:prstGeom>
          <a:noFill/>
        </p:spPr>
        <p:txBody>
          <a:bodyPr wrap="square" rtlCol="0">
            <a:spAutoFit/>
          </a:bodyPr>
          <a:lstStyle/>
          <a:p>
            <a:r>
              <a:rPr lang="en-US" sz="2400">
                <a:solidFill>
                  <a:schemeClr val="tx2">
                    <a:lumMod val="25000"/>
                  </a:schemeClr>
                </a:solidFill>
                <a:latin typeface="Abadi" panose="020B0604020104020204" pitchFamily="34" charset="0"/>
              </a:rPr>
              <a:t>Momentum Balance</a:t>
            </a:r>
          </a:p>
        </p:txBody>
      </p:sp>
      <p:sp>
        <p:nvSpPr>
          <p:cNvPr id="42" name="CuadroTexto 10">
            <a:extLst>
              <a:ext uri="{FF2B5EF4-FFF2-40B4-BE49-F238E27FC236}">
                <a16:creationId xmlns:a16="http://schemas.microsoft.com/office/drawing/2014/main" id="{46143BBA-A1AB-41AE-9B84-2058B22A3178}"/>
              </a:ext>
            </a:extLst>
          </p:cNvPr>
          <p:cNvSpPr txBox="1"/>
          <p:nvPr/>
        </p:nvSpPr>
        <p:spPr>
          <a:xfrm>
            <a:off x="2039544" y="1631998"/>
            <a:ext cx="8127771" cy="400110"/>
          </a:xfrm>
          <a:prstGeom prst="rect">
            <a:avLst/>
          </a:prstGeom>
          <a:solidFill>
            <a:schemeClr val="bg1"/>
          </a:solidFill>
        </p:spPr>
        <p:txBody>
          <a:bodyPr wrap="square">
            <a:spAutoFit/>
          </a:bodyPr>
          <a:lstStyle/>
          <a:p>
            <a:pPr algn="just"/>
            <a:r>
              <a:rPr lang="en-GB" sz="2000">
                <a:solidFill>
                  <a:schemeClr val="tx1">
                    <a:lumMod val="85000"/>
                    <a:lumOff val="15000"/>
                  </a:schemeClr>
                </a:solidFill>
                <a:latin typeface="NexusSans-regular" pitchFamily="50" charset="0"/>
              </a:rPr>
              <a:t>Using nonconservative forms</a:t>
            </a:r>
            <a:endParaRPr lang="en-US" sz="2000">
              <a:solidFill>
                <a:schemeClr val="tx1">
                  <a:lumMod val="85000"/>
                  <a:lumOff val="15000"/>
                </a:schemeClr>
              </a:solidFill>
              <a:latin typeface="NexusSans-regular" pitchFamily="50" charset="0"/>
            </a:endParaRPr>
          </a:p>
        </p:txBody>
      </p:sp>
      <p:sp>
        <p:nvSpPr>
          <p:cNvPr id="43" name="CuadroTexto 19">
            <a:extLst>
              <a:ext uri="{FF2B5EF4-FFF2-40B4-BE49-F238E27FC236}">
                <a16:creationId xmlns:a16="http://schemas.microsoft.com/office/drawing/2014/main" id="{AA95FB31-B36E-4BAC-9EE3-1FCE3BA5A5E3}"/>
              </a:ext>
            </a:extLst>
          </p:cNvPr>
          <p:cNvSpPr txBox="1"/>
          <p:nvPr/>
        </p:nvSpPr>
        <p:spPr>
          <a:xfrm>
            <a:off x="1016670" y="3501472"/>
            <a:ext cx="6665494" cy="461665"/>
          </a:xfrm>
          <a:prstGeom prst="rect">
            <a:avLst/>
          </a:prstGeom>
          <a:noFill/>
        </p:spPr>
        <p:txBody>
          <a:bodyPr wrap="square">
            <a:spAutoFit/>
          </a:bodyPr>
          <a:lstStyle/>
          <a:p>
            <a:pPr algn="just"/>
            <a:r>
              <a:rPr lang="en-GB" sz="2400">
                <a:solidFill>
                  <a:schemeClr val="tx1">
                    <a:lumMod val="85000"/>
                    <a:lumOff val="15000"/>
                  </a:schemeClr>
                </a:solidFill>
                <a:latin typeface="Abadi" panose="020B0604020104020204" pitchFamily="34" charset="0"/>
              </a:rPr>
              <a:t>Where</a:t>
            </a:r>
            <a:endParaRPr lang="en-US" sz="2400">
              <a:solidFill>
                <a:schemeClr val="tx1">
                  <a:lumMod val="85000"/>
                  <a:lumOff val="15000"/>
                </a:schemeClr>
              </a:solidFill>
              <a:latin typeface="Abadi" panose="020B0604020104020204" pitchFamily="34" charset="0"/>
            </a:endParaRPr>
          </a:p>
        </p:txBody>
      </p:sp>
      <p:sp>
        <p:nvSpPr>
          <p:cNvPr id="2" name="Rectangle 1">
            <a:extLst>
              <a:ext uri="{FF2B5EF4-FFF2-40B4-BE49-F238E27FC236}">
                <a16:creationId xmlns:a16="http://schemas.microsoft.com/office/drawing/2014/main" id="{13E0D958-7073-D1FE-63D6-1BA22181EF62}"/>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27">
            <a:extLst>
              <a:ext uri="{FF2B5EF4-FFF2-40B4-BE49-F238E27FC236}">
                <a16:creationId xmlns:a16="http://schemas.microsoft.com/office/drawing/2014/main" id="{948CE411-E2BF-1293-76BD-D86D381F3FCD}"/>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pic>
        <p:nvPicPr>
          <p:cNvPr id="7" name="Picture 2">
            <a:extLst>
              <a:ext uri="{FF2B5EF4-FFF2-40B4-BE49-F238E27FC236}">
                <a16:creationId xmlns:a16="http://schemas.microsoft.com/office/drawing/2014/main" id="{3EE7208F-8895-9A01-AD73-7327A3A92CE8}"/>
              </a:ext>
            </a:extLst>
          </p:cNvPr>
          <p:cNvPicPr>
            <a:picLocks noChangeAspect="1" noChangeArrowheads="1"/>
          </p:cNvPicPr>
          <p:nvPr/>
        </p:nvPicPr>
        <p:blipFill rotWithShape="1">
          <a:blip r:embed="rId6"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B32E02E4-7A43-91BC-5744-A86C59889BA0}"/>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9" name="Picture 4">
            <a:extLst>
              <a:ext uri="{FF2B5EF4-FFF2-40B4-BE49-F238E27FC236}">
                <a16:creationId xmlns:a16="http://schemas.microsoft.com/office/drawing/2014/main" id="{371A8826-4D4F-D9B0-1D37-E49AF5D1A160}"/>
              </a:ext>
            </a:extLst>
          </p:cNvPr>
          <p:cNvPicPr>
            <a:picLocks noChangeAspect="1" noChangeArrowheads="1"/>
          </p:cNvPicPr>
          <p:nvPr/>
        </p:nvPicPr>
        <p:blipFill>
          <a:blip r:embed="rId8"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DPI | About">
            <a:extLst>
              <a:ext uri="{FF2B5EF4-FFF2-40B4-BE49-F238E27FC236}">
                <a16:creationId xmlns:a16="http://schemas.microsoft.com/office/drawing/2014/main" id="{3D9C4DC0-0138-8B2A-CAD5-AB087C5177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ciforum">
            <a:extLst>
              <a:ext uri="{FF2B5EF4-FFF2-40B4-BE49-F238E27FC236}">
                <a16:creationId xmlns:a16="http://schemas.microsoft.com/office/drawing/2014/main" id="{00024605-61F0-2D86-4CD2-B4E3364A60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55551"/>
      </p:ext>
    </p:extLst>
  </p:cSld>
  <p:clrMapOvr>
    <a:masterClrMapping/>
  </p:clrMapOvr>
  <mc:AlternateContent xmlns:mc="http://schemas.openxmlformats.org/markup-compatibility/2006" xmlns:p14="http://schemas.microsoft.com/office/powerpoint/2010/main">
    <mc:Choice Requires="p14">
      <p:transition p14:dur="0" advTm="30779"/>
    </mc:Choice>
    <mc:Fallback xmlns="">
      <p:transition advTm="3077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CC1C81-E7E6-4F89-B4C0-9056885EBB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4" name="Title 3">
            <a:extLst>
              <a:ext uri="{FF2B5EF4-FFF2-40B4-BE49-F238E27FC236}">
                <a16:creationId xmlns:a16="http://schemas.microsoft.com/office/drawing/2014/main" id="{F8FB90EC-990E-48F0-825C-AE0683B42FC7}"/>
              </a:ext>
            </a:extLst>
          </p:cNvPr>
          <p:cNvSpPr>
            <a:spLocks noGrp="1"/>
          </p:cNvSpPr>
          <p:nvPr>
            <p:ph type="title"/>
          </p:nvPr>
        </p:nvSpPr>
        <p:spPr>
          <a:xfrm>
            <a:off x="1841666" y="576617"/>
            <a:ext cx="7072021" cy="580800"/>
          </a:xfrm>
        </p:spPr>
        <p:txBody>
          <a:bodyPr/>
          <a:lstStyle/>
          <a:p>
            <a:r>
              <a:rPr lang="es-ES_tradnl" sz="3200" b="0" dirty="0">
                <a:solidFill>
                  <a:schemeClr val="accent6">
                    <a:lumMod val="50000"/>
                  </a:schemeClr>
                </a:solidFill>
                <a:latin typeface="Abadi" panose="020B0604020104020204" pitchFamily="34" charset="0"/>
              </a:rPr>
              <a:t>Euler-Euler (EE) Model</a:t>
            </a:r>
            <a:endParaRPr lang="en-GB" sz="2800" b="0" dirty="0">
              <a:solidFill>
                <a:schemeClr val="accent6">
                  <a:lumMod val="50000"/>
                </a:schemeClr>
              </a:solidFill>
              <a:latin typeface="Abadi" panose="020B0604020104020204" pitchFamily="34" charset="0"/>
            </a:endParaRPr>
          </a:p>
        </p:txBody>
      </p:sp>
      <p:pic>
        <p:nvPicPr>
          <p:cNvPr id="15" name="Picture 14" descr="Shape&#10;&#10;Description automatically generated with low confidence">
            <a:extLst>
              <a:ext uri="{FF2B5EF4-FFF2-40B4-BE49-F238E27FC236}">
                <a16:creationId xmlns:a16="http://schemas.microsoft.com/office/drawing/2014/main" id="{43D67959-B0C9-4A65-83BA-E51F86175882}"/>
              </a:ext>
            </a:extLst>
          </p:cNvPr>
          <p:cNvPicPr>
            <a:picLocks noChangeAspect="1"/>
          </p:cNvPicPr>
          <p:nvPr/>
        </p:nvPicPr>
        <p:blipFill>
          <a:blip r:embed="rId2"/>
          <a:stretch>
            <a:fillRect/>
          </a:stretch>
        </p:blipFill>
        <p:spPr>
          <a:xfrm>
            <a:off x="1186798" y="691489"/>
            <a:ext cx="351056" cy="351056"/>
          </a:xfrm>
          <a:prstGeom prst="rect">
            <a:avLst/>
          </a:prstGeom>
        </p:spPr>
      </p:pic>
      <p:sp>
        <p:nvSpPr>
          <p:cNvPr id="18" name="Oval 17">
            <a:extLst>
              <a:ext uri="{FF2B5EF4-FFF2-40B4-BE49-F238E27FC236}">
                <a16:creationId xmlns:a16="http://schemas.microsoft.com/office/drawing/2014/main" id="{B82627C1-C233-4635-B26B-57B6A10056C4}"/>
              </a:ext>
            </a:extLst>
          </p:cNvPr>
          <p:cNvSpPr/>
          <p:nvPr/>
        </p:nvSpPr>
        <p:spPr>
          <a:xfrm>
            <a:off x="8745448" y="15539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uadroTexto 18">
            <a:extLst>
              <a:ext uri="{FF2B5EF4-FFF2-40B4-BE49-F238E27FC236}">
                <a16:creationId xmlns:a16="http://schemas.microsoft.com/office/drawing/2014/main" id="{397BA658-135A-47C1-A937-33EE4D31089D}"/>
              </a:ext>
            </a:extLst>
          </p:cNvPr>
          <p:cNvSpPr txBox="1"/>
          <p:nvPr/>
        </p:nvSpPr>
        <p:spPr>
          <a:xfrm>
            <a:off x="2160454" y="1774056"/>
            <a:ext cx="6665494" cy="461665"/>
          </a:xfrm>
          <a:prstGeom prst="rect">
            <a:avLst/>
          </a:prstGeom>
          <a:solidFill>
            <a:schemeClr val="accent3">
              <a:lumMod val="20000"/>
              <a:lumOff val="80000"/>
            </a:schemeClr>
          </a:solidFill>
          <a:ln>
            <a:noFill/>
          </a:ln>
        </p:spPr>
        <p:txBody>
          <a:bodyPr wrap="square">
            <a:spAutoFit/>
          </a:bodyPr>
          <a:lstStyle/>
          <a:p>
            <a:pPr algn="just"/>
            <a:r>
              <a:rPr lang="en-GB" sz="2200">
                <a:solidFill>
                  <a:schemeClr val="tx1">
                    <a:lumMod val="85000"/>
                    <a:lumOff val="15000"/>
                  </a:schemeClr>
                </a:solidFill>
                <a:latin typeface="Abadi" panose="020B0604020104020204" pitchFamily="34" charset="0"/>
              </a:rPr>
              <a:t>Dispersed</a:t>
            </a:r>
            <a:r>
              <a:rPr lang="en-GB" sz="2400">
                <a:solidFill>
                  <a:schemeClr val="tx1">
                    <a:lumMod val="85000"/>
                    <a:lumOff val="15000"/>
                  </a:schemeClr>
                </a:solidFill>
                <a:latin typeface="Abadi" panose="020B0604020104020204" pitchFamily="34" charset="0"/>
              </a:rPr>
              <a:t> phase (CS-MNPs)</a:t>
            </a:r>
            <a:endParaRPr lang="en-US" sz="2400">
              <a:solidFill>
                <a:schemeClr val="tx1">
                  <a:lumMod val="85000"/>
                  <a:lumOff val="15000"/>
                </a:schemeClr>
              </a:solidFill>
              <a:latin typeface="Abadi" panose="020B0604020104020204" pitchFamily="34" charset="0"/>
            </a:endParaRPr>
          </a:p>
        </p:txBody>
      </p:sp>
      <p:sp>
        <p:nvSpPr>
          <p:cNvPr id="25" name="Oval 24">
            <a:extLst>
              <a:ext uri="{FF2B5EF4-FFF2-40B4-BE49-F238E27FC236}">
                <a16:creationId xmlns:a16="http://schemas.microsoft.com/office/drawing/2014/main" id="{A4C98DAD-1C79-4D34-81FB-817AC79E8504}"/>
              </a:ext>
            </a:extLst>
          </p:cNvPr>
          <p:cNvSpPr/>
          <p:nvPr/>
        </p:nvSpPr>
        <p:spPr>
          <a:xfrm>
            <a:off x="8512475" y="16448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8B41649C-E3A9-4456-89D6-35D6005DD826}"/>
              </a:ext>
            </a:extLst>
          </p:cNvPr>
          <p:cNvPicPr>
            <a:picLocks noChangeAspect="1"/>
          </p:cNvPicPr>
          <p:nvPr/>
        </p:nvPicPr>
        <p:blipFill>
          <a:blip r:embed="rId3"/>
          <a:stretch>
            <a:fillRect/>
          </a:stretch>
        </p:blipFill>
        <p:spPr>
          <a:xfrm>
            <a:off x="8464195" y="1644888"/>
            <a:ext cx="664714" cy="664714"/>
          </a:xfrm>
          <a:prstGeom prst="rect">
            <a:avLst/>
          </a:prstGeom>
        </p:spPr>
      </p:pic>
      <p:sp>
        <p:nvSpPr>
          <p:cNvPr id="41" name="CuadroTexto 14">
            <a:extLst>
              <a:ext uri="{FF2B5EF4-FFF2-40B4-BE49-F238E27FC236}">
                <a16:creationId xmlns:a16="http://schemas.microsoft.com/office/drawing/2014/main" id="{39EAAF3C-04EF-4665-B202-29922789AA50}"/>
              </a:ext>
            </a:extLst>
          </p:cNvPr>
          <p:cNvSpPr txBox="1"/>
          <p:nvPr/>
        </p:nvSpPr>
        <p:spPr>
          <a:xfrm>
            <a:off x="1841666" y="1188991"/>
            <a:ext cx="4000635" cy="461665"/>
          </a:xfrm>
          <a:prstGeom prst="rect">
            <a:avLst/>
          </a:prstGeom>
          <a:noFill/>
        </p:spPr>
        <p:txBody>
          <a:bodyPr wrap="square" rtlCol="0">
            <a:spAutoFit/>
          </a:bodyPr>
          <a:lstStyle/>
          <a:p>
            <a:r>
              <a:rPr lang="en-US" sz="2400">
                <a:solidFill>
                  <a:schemeClr val="tx2">
                    <a:lumMod val="25000"/>
                  </a:schemeClr>
                </a:solidFill>
                <a:latin typeface="Abadi" panose="020B0604020104020204" pitchFamily="34" charset="0"/>
              </a:rPr>
              <a:t>Viscosity Models</a:t>
            </a:r>
          </a:p>
        </p:txBody>
      </p:sp>
      <p:sp>
        <p:nvSpPr>
          <p:cNvPr id="43" name="CuadroTexto 19">
            <a:extLst>
              <a:ext uri="{FF2B5EF4-FFF2-40B4-BE49-F238E27FC236}">
                <a16:creationId xmlns:a16="http://schemas.microsoft.com/office/drawing/2014/main" id="{AA95FB31-B36E-4BAC-9EE3-1FCE3BA5A5E3}"/>
              </a:ext>
            </a:extLst>
          </p:cNvPr>
          <p:cNvSpPr txBox="1"/>
          <p:nvPr/>
        </p:nvSpPr>
        <p:spPr>
          <a:xfrm>
            <a:off x="2248193" y="3638832"/>
            <a:ext cx="6665494" cy="461665"/>
          </a:xfrm>
          <a:prstGeom prst="rect">
            <a:avLst/>
          </a:prstGeom>
          <a:noFill/>
        </p:spPr>
        <p:txBody>
          <a:bodyPr wrap="square">
            <a:spAutoFit/>
          </a:bodyPr>
          <a:lstStyle/>
          <a:p>
            <a:pPr algn="just"/>
            <a:r>
              <a:rPr lang="en-GB" sz="2400">
                <a:solidFill>
                  <a:schemeClr val="tx1">
                    <a:lumMod val="85000"/>
                    <a:lumOff val="15000"/>
                  </a:schemeClr>
                </a:solidFill>
                <a:latin typeface="Abadi" panose="020B0604020104020204" pitchFamily="34" charset="0"/>
              </a:rPr>
              <a:t>Where</a:t>
            </a:r>
            <a:endParaRPr lang="en-US" sz="2400">
              <a:solidFill>
                <a:schemeClr val="tx1">
                  <a:lumMod val="85000"/>
                  <a:lumOff val="15000"/>
                </a:schemeClr>
              </a:solidFill>
              <a:latin typeface="Abadi" panose="020B0604020104020204" pitchFamily="34" charset="0"/>
            </a:endParaRPr>
          </a:p>
        </p:txBody>
      </p:sp>
      <mc:AlternateContent xmlns:mc="http://schemas.openxmlformats.org/markup-compatibility/2006" xmlns:a14="http://schemas.microsoft.com/office/drawing/2010/main">
        <mc:Choice Requires="a14">
          <p:sp>
            <p:nvSpPr>
              <p:cNvPr id="27" name="CuadroTexto 15">
                <a:extLst>
                  <a:ext uri="{FF2B5EF4-FFF2-40B4-BE49-F238E27FC236}">
                    <a16:creationId xmlns:a16="http://schemas.microsoft.com/office/drawing/2014/main" id="{498AD363-CB7C-4381-AEF8-D295EFD6B9BA}"/>
                  </a:ext>
                </a:extLst>
              </p:cNvPr>
              <p:cNvSpPr txBox="1"/>
              <p:nvPr/>
            </p:nvSpPr>
            <p:spPr>
              <a:xfrm>
                <a:off x="6884384" y="4279866"/>
                <a:ext cx="1669303" cy="3211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az-Cyrl-AZ" sz="2000" i="1" smtClean="0">
                              <a:latin typeface="Cambria Math" panose="02040503050406030204" pitchFamily="18" charset="0"/>
                            </a:rPr>
                          </m:ctrlPr>
                        </m:sSubPr>
                        <m:e>
                          <m:r>
                            <a:rPr lang="az-Cyrl-AZ" sz="2000" i="1">
                              <a:latin typeface="Cambria Math" panose="02040503050406030204" pitchFamily="18" charset="0"/>
                            </a:rPr>
                            <m:t>Ф</m:t>
                          </m:r>
                        </m:e>
                        <m:sub>
                          <m:r>
                            <a:rPr lang="es-CO" sz="2000" b="0" i="1" smtClean="0">
                              <a:latin typeface="Cambria Math" panose="02040503050406030204" pitchFamily="18" charset="0"/>
                            </a:rPr>
                            <m:t>𝑑</m:t>
                          </m:r>
                          <m:r>
                            <a:rPr lang="es-CO" sz="2000" b="0" i="1" smtClean="0">
                              <a:latin typeface="Cambria Math" panose="02040503050406030204" pitchFamily="18" charset="0"/>
                            </a:rPr>
                            <m:t>,</m:t>
                          </m:r>
                          <m:r>
                            <a:rPr lang="es-CO" sz="2000" b="0" i="1" smtClean="0">
                              <a:latin typeface="Cambria Math" panose="02040503050406030204" pitchFamily="18" charset="0"/>
                            </a:rPr>
                            <m:t>𝑚𝑎𝑥</m:t>
                          </m:r>
                        </m:sub>
                      </m:sSub>
                      <m:r>
                        <a:rPr lang="es-CO" sz="2000" b="0" i="1" smtClean="0">
                          <a:latin typeface="Cambria Math" panose="02040503050406030204" pitchFamily="18" charset="0"/>
                        </a:rPr>
                        <m:t>=0.62</m:t>
                      </m:r>
                    </m:oMath>
                  </m:oMathPara>
                </a14:m>
                <a:endParaRPr lang="en-US" sz="2000"/>
              </a:p>
            </p:txBody>
          </p:sp>
        </mc:Choice>
        <mc:Fallback xmlns="">
          <p:sp>
            <p:nvSpPr>
              <p:cNvPr id="27" name="CuadroTexto 15">
                <a:extLst>
                  <a:ext uri="{FF2B5EF4-FFF2-40B4-BE49-F238E27FC236}">
                    <a16:creationId xmlns:a16="http://schemas.microsoft.com/office/drawing/2014/main" id="{498AD363-CB7C-4381-AEF8-D295EFD6B9BA}"/>
                  </a:ext>
                </a:extLst>
              </p:cNvPr>
              <p:cNvSpPr txBox="1">
                <a:spLocks noRot="1" noChangeAspect="1" noMove="1" noResize="1" noEditPoints="1" noAdjustHandles="1" noChangeArrowheads="1" noChangeShapeType="1" noTextEdit="1"/>
              </p:cNvSpPr>
              <p:nvPr/>
            </p:nvSpPr>
            <p:spPr>
              <a:xfrm>
                <a:off x="6884384" y="4279866"/>
                <a:ext cx="1669303" cy="321178"/>
              </a:xfrm>
              <a:prstGeom prst="rect">
                <a:avLst/>
              </a:prstGeom>
              <a:blipFill>
                <a:blip r:embed="rId4"/>
                <a:stretch>
                  <a:fillRect l="-2920" r="-2920"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A7DB406-6727-417D-B30E-7BE274CE779D}"/>
                  </a:ext>
                </a:extLst>
              </p:cNvPr>
              <p:cNvSpPr txBox="1"/>
              <p:nvPr/>
            </p:nvSpPr>
            <p:spPr>
              <a:xfrm>
                <a:off x="4268200" y="2900116"/>
                <a:ext cx="3785267" cy="7638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s-CO" sz="2000" b="0" i="1" smtClean="0">
                              <a:latin typeface="Cambria Math" panose="02040503050406030204" pitchFamily="18" charset="0"/>
                            </a:rPr>
                            <m:t>𝑚𝑖𝑥</m:t>
                          </m:r>
                        </m:sub>
                      </m:sSub>
                      <m:r>
                        <a:rPr lang="es-CO"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s-CO" sz="2000" b="0" i="1" smtClean="0">
                              <a:latin typeface="Cambria Math" panose="02040503050406030204" pitchFamily="18" charset="0"/>
                              <a:ea typeface="Cambria Math" panose="02040503050406030204" pitchFamily="18" charset="0"/>
                            </a:rPr>
                            <m:t>𝑐</m:t>
                          </m:r>
                        </m:sub>
                      </m:sSub>
                      <m:sSup>
                        <m:sSupPr>
                          <m:ctrlPr>
                            <a:rPr lang="es-CO" sz="2000" i="1" smtClean="0">
                              <a:latin typeface="Cambria Math" panose="02040503050406030204" pitchFamily="18" charset="0"/>
                            </a:rPr>
                          </m:ctrlPr>
                        </m:sSupPr>
                        <m:e>
                          <m:d>
                            <m:dPr>
                              <m:ctrlPr>
                                <a:rPr lang="es-CO" sz="2000" i="1">
                                  <a:latin typeface="Cambria Math" panose="02040503050406030204" pitchFamily="18" charset="0"/>
                                </a:rPr>
                              </m:ctrlPr>
                            </m:dPr>
                            <m:e>
                              <m:r>
                                <a:rPr lang="es-CO" sz="2000" i="1">
                                  <a:latin typeface="Cambria Math" panose="02040503050406030204" pitchFamily="18" charset="0"/>
                                </a:rPr>
                                <m:t>1−</m:t>
                              </m:r>
                              <m:f>
                                <m:fPr>
                                  <m:ctrlPr>
                                    <a:rPr lang="es-CO" sz="2000" i="1">
                                      <a:latin typeface="Cambria Math" panose="02040503050406030204" pitchFamily="18" charset="0"/>
                                    </a:rPr>
                                  </m:ctrlPr>
                                </m:fPr>
                                <m:num>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𝑑</m:t>
                                      </m:r>
                                    </m:sub>
                                  </m:sSub>
                                </m:num>
                                <m:den>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𝑑</m:t>
                                      </m:r>
                                      <m:r>
                                        <a:rPr lang="es-CO" sz="2000" i="1">
                                          <a:latin typeface="Cambria Math" panose="02040503050406030204" pitchFamily="18" charset="0"/>
                                        </a:rPr>
                                        <m:t>, </m:t>
                                      </m:r>
                                      <m:r>
                                        <a:rPr lang="es-CO" sz="2000" i="1">
                                          <a:latin typeface="Cambria Math" panose="02040503050406030204" pitchFamily="18" charset="0"/>
                                        </a:rPr>
                                        <m:t>𝑚𝑎𝑥</m:t>
                                      </m:r>
                                    </m:sub>
                                  </m:sSub>
                                </m:den>
                              </m:f>
                            </m:e>
                          </m:d>
                        </m:e>
                        <m:sup>
                          <m:r>
                            <a:rPr lang="es-CO" sz="2000" b="0" i="1" smtClean="0">
                              <a:latin typeface="Cambria Math" panose="02040503050406030204" pitchFamily="18" charset="0"/>
                            </a:rPr>
                            <m:t>−2.5</m:t>
                          </m:r>
                          <m:sSub>
                            <m:sSubPr>
                              <m:ctrlPr>
                                <a:rPr lang="en-US" sz="2000" i="1">
                                  <a:latin typeface="Cambria Math" panose="02040503050406030204" pitchFamily="18" charset="0"/>
                                </a:rPr>
                              </m:ctrlPr>
                            </m:sSubPr>
                            <m:e>
                              <m:r>
                                <a:rPr lang="az-Cyrl-AZ" sz="2000" i="1">
                                  <a:latin typeface="Cambria Math" panose="02040503050406030204" pitchFamily="18" charset="0"/>
                                </a:rPr>
                                <m:t>Ф</m:t>
                              </m:r>
                            </m:e>
                            <m:sub>
                              <m:r>
                                <a:rPr lang="es-CO" sz="2000" i="1">
                                  <a:latin typeface="Cambria Math" panose="02040503050406030204" pitchFamily="18" charset="0"/>
                                </a:rPr>
                                <m:t>𝑑</m:t>
                              </m:r>
                              <m:r>
                                <a:rPr lang="es-CO" sz="2000" i="1">
                                  <a:latin typeface="Cambria Math" panose="02040503050406030204" pitchFamily="18" charset="0"/>
                                </a:rPr>
                                <m:t>, </m:t>
                              </m:r>
                              <m:r>
                                <a:rPr lang="es-CO" sz="2000" i="1">
                                  <a:latin typeface="Cambria Math" panose="02040503050406030204" pitchFamily="18" charset="0"/>
                                </a:rPr>
                                <m:t>𝑚𝑎𝑥</m:t>
                              </m:r>
                            </m:sub>
                          </m:sSub>
                        </m:sup>
                      </m:sSup>
                    </m:oMath>
                  </m:oMathPara>
                </a14:m>
                <a:endParaRPr lang="en-US" sz="2000"/>
              </a:p>
            </p:txBody>
          </p:sp>
        </mc:Choice>
        <mc:Fallback xmlns="">
          <p:sp>
            <p:nvSpPr>
              <p:cNvPr id="28" name="TextBox 27">
                <a:extLst>
                  <a:ext uri="{FF2B5EF4-FFF2-40B4-BE49-F238E27FC236}">
                    <a16:creationId xmlns:a16="http://schemas.microsoft.com/office/drawing/2014/main" id="{8A7DB406-6727-417D-B30E-7BE274CE779D}"/>
                  </a:ext>
                </a:extLst>
              </p:cNvPr>
              <p:cNvSpPr txBox="1">
                <a:spLocks noRot="1" noChangeAspect="1" noMove="1" noResize="1" noEditPoints="1" noAdjustHandles="1" noChangeArrowheads="1" noChangeShapeType="1" noTextEdit="1"/>
              </p:cNvSpPr>
              <p:nvPr/>
            </p:nvSpPr>
            <p:spPr>
              <a:xfrm>
                <a:off x="4268200" y="2900116"/>
                <a:ext cx="3785267" cy="763863"/>
              </a:xfrm>
              <a:prstGeom prst="rect">
                <a:avLst/>
              </a:prstGeom>
              <a:blipFill>
                <a:blip r:embed="rId5"/>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A6139BEB-3A85-4179-ACE1-F83413FEF272}"/>
              </a:ext>
            </a:extLst>
          </p:cNvPr>
          <p:cNvSpPr txBox="1"/>
          <p:nvPr/>
        </p:nvSpPr>
        <p:spPr>
          <a:xfrm>
            <a:off x="2160454" y="2337111"/>
            <a:ext cx="3311596" cy="400110"/>
          </a:xfrm>
          <a:prstGeom prst="rect">
            <a:avLst/>
          </a:prstGeom>
          <a:noFill/>
        </p:spPr>
        <p:txBody>
          <a:bodyPr wrap="square">
            <a:spAutoFit/>
          </a:bodyPr>
          <a:lstStyle/>
          <a:p>
            <a:r>
              <a:rPr lang="en-GB" sz="2000">
                <a:solidFill>
                  <a:srgbClr val="017D0D"/>
                </a:solidFill>
                <a:latin typeface="Abadi" panose="020B0604020104020204" pitchFamily="34" charset="0"/>
              </a:rPr>
              <a:t>Krieger Type</a:t>
            </a:r>
            <a:endParaRPr lang="en-US" sz="2000">
              <a:solidFill>
                <a:srgbClr val="017D0D"/>
              </a:solidFill>
            </a:endParaRPr>
          </a:p>
        </p:txBody>
      </p:sp>
      <p:sp>
        <p:nvSpPr>
          <p:cNvPr id="31" name="TextBox 30">
            <a:extLst>
              <a:ext uri="{FF2B5EF4-FFF2-40B4-BE49-F238E27FC236}">
                <a16:creationId xmlns:a16="http://schemas.microsoft.com/office/drawing/2014/main" id="{144C536B-7C58-4010-BA7B-40525AB49306}"/>
              </a:ext>
            </a:extLst>
          </p:cNvPr>
          <p:cNvSpPr txBox="1"/>
          <p:nvPr/>
        </p:nvSpPr>
        <p:spPr>
          <a:xfrm>
            <a:off x="3676347" y="4222170"/>
            <a:ext cx="4572000" cy="400110"/>
          </a:xfrm>
          <a:prstGeom prst="rect">
            <a:avLst/>
          </a:prstGeom>
          <a:noFill/>
        </p:spPr>
        <p:txBody>
          <a:bodyPr wrap="square">
            <a:spAutoFit/>
          </a:bodyPr>
          <a:lstStyle/>
          <a:p>
            <a:r>
              <a:rPr lang="en-GB" sz="2000" dirty="0">
                <a:solidFill>
                  <a:schemeClr val="tx1">
                    <a:lumMod val="85000"/>
                    <a:lumOff val="15000"/>
                  </a:schemeClr>
                </a:solidFill>
                <a:latin typeface="Abadi" panose="020B0604020104020204" pitchFamily="34" charset="0"/>
              </a:rPr>
              <a:t>Maximum packing limit</a:t>
            </a:r>
            <a:endParaRPr lang="en-US" sz="2000" dirty="0"/>
          </a:p>
        </p:txBody>
      </p:sp>
      <p:sp>
        <p:nvSpPr>
          <p:cNvPr id="32" name="CuadroTexto 27">
            <a:extLst>
              <a:ext uri="{FF2B5EF4-FFF2-40B4-BE49-F238E27FC236}">
                <a16:creationId xmlns:a16="http://schemas.microsoft.com/office/drawing/2014/main" id="{54229759-BA78-4233-8E2D-94BB56F1C0C2}"/>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2" name="Rectangle 1">
            <a:extLst>
              <a:ext uri="{FF2B5EF4-FFF2-40B4-BE49-F238E27FC236}">
                <a16:creationId xmlns:a16="http://schemas.microsoft.com/office/drawing/2014/main" id="{F3C3C9C8-349D-BD89-9C4B-5E812E02F41B}"/>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27">
            <a:extLst>
              <a:ext uri="{FF2B5EF4-FFF2-40B4-BE49-F238E27FC236}">
                <a16:creationId xmlns:a16="http://schemas.microsoft.com/office/drawing/2014/main" id="{3503F129-E0DD-AF11-91F9-CD130130E5B9}"/>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pic>
        <p:nvPicPr>
          <p:cNvPr id="7" name="Picture 2">
            <a:extLst>
              <a:ext uri="{FF2B5EF4-FFF2-40B4-BE49-F238E27FC236}">
                <a16:creationId xmlns:a16="http://schemas.microsoft.com/office/drawing/2014/main" id="{D400D402-3225-5ABC-6503-0C8D92DCDFBC}"/>
              </a:ext>
            </a:extLst>
          </p:cNvPr>
          <p:cNvPicPr>
            <a:picLocks noChangeAspect="1" noChangeArrowheads="1"/>
          </p:cNvPicPr>
          <p:nvPr/>
        </p:nvPicPr>
        <p:blipFill rotWithShape="1">
          <a:blip r:embed="rId6"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6BA0A1ED-5B40-69BF-43FE-F9FD764FEBEC}"/>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9" name="Picture 4">
            <a:extLst>
              <a:ext uri="{FF2B5EF4-FFF2-40B4-BE49-F238E27FC236}">
                <a16:creationId xmlns:a16="http://schemas.microsoft.com/office/drawing/2014/main" id="{B82293AD-0D5D-448D-4287-19CE4228C4A8}"/>
              </a:ext>
            </a:extLst>
          </p:cNvPr>
          <p:cNvPicPr>
            <a:picLocks noChangeAspect="1" noChangeArrowheads="1"/>
          </p:cNvPicPr>
          <p:nvPr/>
        </p:nvPicPr>
        <p:blipFill>
          <a:blip r:embed="rId8"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DPI | About">
            <a:extLst>
              <a:ext uri="{FF2B5EF4-FFF2-40B4-BE49-F238E27FC236}">
                <a16:creationId xmlns:a16="http://schemas.microsoft.com/office/drawing/2014/main" id="{FD3E4F4D-5B4B-DD63-7C13-88417716D5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ciforum">
            <a:extLst>
              <a:ext uri="{FF2B5EF4-FFF2-40B4-BE49-F238E27FC236}">
                <a16:creationId xmlns:a16="http://schemas.microsoft.com/office/drawing/2014/main" id="{E015FA3C-B865-9CCA-BF78-55141FF4E8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578753"/>
      </p:ext>
    </p:extLst>
  </p:cSld>
  <p:clrMapOvr>
    <a:masterClrMapping/>
  </p:clrMapOvr>
  <mc:AlternateContent xmlns:mc="http://schemas.openxmlformats.org/markup-compatibility/2006" xmlns:p14="http://schemas.microsoft.com/office/powerpoint/2010/main">
    <mc:Choice Requires="p14">
      <p:transition p14:dur="0" advTm="16352"/>
    </mc:Choice>
    <mc:Fallback xmlns="">
      <p:transition advTm="1635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CC1C81-E7E6-4F89-B4C0-9056885EBB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4" name="Title 3">
            <a:extLst>
              <a:ext uri="{FF2B5EF4-FFF2-40B4-BE49-F238E27FC236}">
                <a16:creationId xmlns:a16="http://schemas.microsoft.com/office/drawing/2014/main" id="{F8FB90EC-990E-48F0-825C-AE0683B42FC7}"/>
              </a:ext>
            </a:extLst>
          </p:cNvPr>
          <p:cNvSpPr>
            <a:spLocks noGrp="1"/>
          </p:cNvSpPr>
          <p:nvPr>
            <p:ph type="title"/>
          </p:nvPr>
        </p:nvSpPr>
        <p:spPr>
          <a:xfrm>
            <a:off x="1841666" y="576617"/>
            <a:ext cx="7072021" cy="580800"/>
          </a:xfrm>
        </p:spPr>
        <p:txBody>
          <a:bodyPr/>
          <a:lstStyle/>
          <a:p>
            <a:r>
              <a:rPr lang="es-ES_tradnl" sz="3200" b="0" dirty="0">
                <a:solidFill>
                  <a:schemeClr val="accent6">
                    <a:lumMod val="50000"/>
                  </a:schemeClr>
                </a:solidFill>
                <a:latin typeface="Abadi" panose="020B0604020104020204" pitchFamily="34" charset="0"/>
              </a:rPr>
              <a:t>Euler-Euler (EE) Model</a:t>
            </a:r>
            <a:endParaRPr lang="en-GB" sz="2800" b="0" dirty="0">
              <a:solidFill>
                <a:schemeClr val="accent6">
                  <a:lumMod val="50000"/>
                </a:schemeClr>
              </a:solidFill>
              <a:latin typeface="Abadi" panose="020B0604020104020204" pitchFamily="34" charset="0"/>
            </a:endParaRPr>
          </a:p>
        </p:txBody>
      </p:sp>
      <p:pic>
        <p:nvPicPr>
          <p:cNvPr id="15" name="Picture 14" descr="Shape&#10;&#10;Description automatically generated with low confidence">
            <a:extLst>
              <a:ext uri="{FF2B5EF4-FFF2-40B4-BE49-F238E27FC236}">
                <a16:creationId xmlns:a16="http://schemas.microsoft.com/office/drawing/2014/main" id="{43D67959-B0C9-4A65-83BA-E51F86175882}"/>
              </a:ext>
            </a:extLst>
          </p:cNvPr>
          <p:cNvPicPr>
            <a:picLocks noChangeAspect="1"/>
          </p:cNvPicPr>
          <p:nvPr/>
        </p:nvPicPr>
        <p:blipFill>
          <a:blip r:embed="rId3"/>
          <a:stretch>
            <a:fillRect/>
          </a:stretch>
        </p:blipFill>
        <p:spPr>
          <a:xfrm>
            <a:off x="1186798" y="691489"/>
            <a:ext cx="351056" cy="351056"/>
          </a:xfrm>
          <a:prstGeom prst="rect">
            <a:avLst/>
          </a:prstGeom>
        </p:spPr>
      </p:pic>
      <p:sp>
        <p:nvSpPr>
          <p:cNvPr id="18" name="Oval 17">
            <a:extLst>
              <a:ext uri="{FF2B5EF4-FFF2-40B4-BE49-F238E27FC236}">
                <a16:creationId xmlns:a16="http://schemas.microsoft.com/office/drawing/2014/main" id="{B82627C1-C233-4635-B26B-57B6A10056C4}"/>
              </a:ext>
            </a:extLst>
          </p:cNvPr>
          <p:cNvSpPr/>
          <p:nvPr/>
        </p:nvSpPr>
        <p:spPr>
          <a:xfrm>
            <a:off x="8745448" y="15539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uadroTexto 18">
            <a:extLst>
              <a:ext uri="{FF2B5EF4-FFF2-40B4-BE49-F238E27FC236}">
                <a16:creationId xmlns:a16="http://schemas.microsoft.com/office/drawing/2014/main" id="{397BA658-135A-47C1-A937-33EE4D31089D}"/>
              </a:ext>
            </a:extLst>
          </p:cNvPr>
          <p:cNvSpPr txBox="1"/>
          <p:nvPr/>
        </p:nvSpPr>
        <p:spPr>
          <a:xfrm>
            <a:off x="2160454" y="1774056"/>
            <a:ext cx="6665494" cy="430887"/>
          </a:xfrm>
          <a:prstGeom prst="rect">
            <a:avLst/>
          </a:prstGeom>
          <a:solidFill>
            <a:schemeClr val="accent3">
              <a:lumMod val="20000"/>
              <a:lumOff val="80000"/>
            </a:schemeClr>
          </a:solidFill>
          <a:ln>
            <a:noFill/>
          </a:ln>
        </p:spPr>
        <p:txBody>
          <a:bodyPr wrap="square">
            <a:spAutoFit/>
          </a:bodyPr>
          <a:lstStyle/>
          <a:p>
            <a:pPr algn="just"/>
            <a:r>
              <a:rPr lang="en-GB" sz="2200">
                <a:solidFill>
                  <a:schemeClr val="tx1">
                    <a:lumMod val="85000"/>
                    <a:lumOff val="15000"/>
                  </a:schemeClr>
                </a:solidFill>
                <a:latin typeface="Abadi" panose="020B0604020104020204" pitchFamily="34" charset="0"/>
              </a:rPr>
              <a:t>Lam and </a:t>
            </a:r>
            <a:r>
              <a:rPr lang="en-GB" sz="2200" err="1">
                <a:solidFill>
                  <a:schemeClr val="tx1">
                    <a:lumMod val="85000"/>
                    <a:lumOff val="15000"/>
                  </a:schemeClr>
                </a:solidFill>
                <a:latin typeface="Abadi" panose="020B0604020104020204" pitchFamily="34" charset="0"/>
              </a:rPr>
              <a:t>Bremhorst</a:t>
            </a:r>
            <a:r>
              <a:rPr lang="en-GB" sz="2200">
                <a:solidFill>
                  <a:schemeClr val="tx1">
                    <a:lumMod val="85000"/>
                    <a:lumOff val="15000"/>
                  </a:schemeClr>
                </a:solidFill>
                <a:latin typeface="Abadi" panose="020B0604020104020204" pitchFamily="34" charset="0"/>
              </a:rPr>
              <a:t> EE Model (LB)</a:t>
            </a:r>
            <a:endParaRPr lang="en-US" sz="2400">
              <a:solidFill>
                <a:schemeClr val="tx1">
                  <a:lumMod val="85000"/>
                  <a:lumOff val="15000"/>
                </a:schemeClr>
              </a:solidFill>
              <a:latin typeface="Abadi" panose="020B0604020104020204" pitchFamily="34" charset="0"/>
            </a:endParaRPr>
          </a:p>
        </p:txBody>
      </p:sp>
      <p:sp>
        <p:nvSpPr>
          <p:cNvPr id="25" name="Oval 24">
            <a:extLst>
              <a:ext uri="{FF2B5EF4-FFF2-40B4-BE49-F238E27FC236}">
                <a16:creationId xmlns:a16="http://schemas.microsoft.com/office/drawing/2014/main" id="{A4C98DAD-1C79-4D34-81FB-817AC79E8504}"/>
              </a:ext>
            </a:extLst>
          </p:cNvPr>
          <p:cNvSpPr/>
          <p:nvPr/>
        </p:nvSpPr>
        <p:spPr>
          <a:xfrm>
            <a:off x="8512475" y="16448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uadroTexto 14">
            <a:extLst>
              <a:ext uri="{FF2B5EF4-FFF2-40B4-BE49-F238E27FC236}">
                <a16:creationId xmlns:a16="http://schemas.microsoft.com/office/drawing/2014/main" id="{39EAAF3C-04EF-4665-B202-29922789AA50}"/>
              </a:ext>
            </a:extLst>
          </p:cNvPr>
          <p:cNvSpPr txBox="1"/>
          <p:nvPr/>
        </p:nvSpPr>
        <p:spPr>
          <a:xfrm>
            <a:off x="1841666" y="1188991"/>
            <a:ext cx="4000635" cy="461665"/>
          </a:xfrm>
          <a:prstGeom prst="rect">
            <a:avLst/>
          </a:prstGeom>
          <a:noFill/>
        </p:spPr>
        <p:txBody>
          <a:bodyPr wrap="square" rtlCol="0">
            <a:spAutoFit/>
          </a:bodyPr>
          <a:lstStyle/>
          <a:p>
            <a:r>
              <a:rPr lang="en-US" sz="2400">
                <a:solidFill>
                  <a:schemeClr val="tx2">
                    <a:lumMod val="25000"/>
                  </a:schemeClr>
                </a:solidFill>
                <a:latin typeface="Abadi" panose="020B0604020104020204" pitchFamily="34" charset="0"/>
              </a:rPr>
              <a:t>Damping functions - Wall BC</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A7DB406-6727-417D-B30E-7BE274CE779D}"/>
                  </a:ext>
                </a:extLst>
              </p:cNvPr>
              <p:cNvSpPr txBox="1"/>
              <p:nvPr/>
            </p:nvSpPr>
            <p:spPr>
              <a:xfrm>
                <a:off x="6706223" y="2526103"/>
                <a:ext cx="1646540"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2000" b="0" i="1" smtClean="0">
                              <a:latin typeface="Cambria Math" panose="02040503050406030204" pitchFamily="18" charset="0"/>
                            </a:rPr>
                          </m:ctrlPr>
                        </m:sSubPr>
                        <m:e>
                          <m:r>
                            <a:rPr lang="es-CO" sz="2000" b="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rPr>
                            <m:t>𝑤</m:t>
                          </m:r>
                        </m:sub>
                      </m:sSub>
                      <m:r>
                        <a:rPr lang="es-CO" sz="2000" b="0" i="1" smtClean="0">
                          <a:latin typeface="Cambria Math" panose="02040503050406030204" pitchFamily="18" charset="0"/>
                        </a:rPr>
                        <m:t>=</m:t>
                      </m:r>
                      <m:r>
                        <a:rPr lang="en-US" sz="2000" b="0" i="1" smtClean="0">
                          <a:latin typeface="Cambria Math" panose="02040503050406030204" pitchFamily="18" charset="0"/>
                        </a:rPr>
                        <m:t>𝑣</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𝑘</m:t>
                              </m:r>
                            </m:num>
                            <m:den>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𝑦</m:t>
                                  </m:r>
                                </m:e>
                                <m:sup>
                                  <m:r>
                                    <a:rPr lang="en-US" sz="2000" b="0" i="1" smtClean="0">
                                      <a:latin typeface="Cambria Math" panose="02040503050406030204" pitchFamily="18" charset="0"/>
                                      <a:ea typeface="Cambria Math" panose="02040503050406030204" pitchFamily="18" charset="0"/>
                                    </a:rPr>
                                    <m:t>2</m:t>
                                  </m:r>
                                </m:sup>
                              </m:sSup>
                            </m:den>
                          </m:f>
                        </m:e>
                      </m:d>
                    </m:oMath>
                  </m:oMathPara>
                </a14:m>
                <a:endParaRPr lang="en-US" sz="2000"/>
              </a:p>
            </p:txBody>
          </p:sp>
        </mc:Choice>
        <mc:Fallback xmlns="">
          <p:sp>
            <p:nvSpPr>
              <p:cNvPr id="28" name="TextBox 27">
                <a:extLst>
                  <a:ext uri="{FF2B5EF4-FFF2-40B4-BE49-F238E27FC236}">
                    <a16:creationId xmlns:a16="http://schemas.microsoft.com/office/drawing/2014/main" id="{8A7DB406-6727-417D-B30E-7BE274CE779D}"/>
                  </a:ext>
                </a:extLst>
              </p:cNvPr>
              <p:cNvSpPr txBox="1">
                <a:spLocks noRot="1" noChangeAspect="1" noMove="1" noResize="1" noEditPoints="1" noAdjustHandles="1" noChangeArrowheads="1" noChangeShapeType="1" noTextEdit="1"/>
              </p:cNvSpPr>
              <p:nvPr/>
            </p:nvSpPr>
            <p:spPr>
              <a:xfrm>
                <a:off x="6706223" y="2526103"/>
                <a:ext cx="1646540" cy="697692"/>
              </a:xfrm>
              <a:prstGeom prst="rect">
                <a:avLst/>
              </a:prstGeom>
              <a:blipFill>
                <a:blip r:embed="rId4"/>
                <a:stretch>
                  <a:fillRect/>
                </a:stretch>
              </a:blipFill>
            </p:spPr>
            <p:txBody>
              <a:bodyPr/>
              <a:lstStyle/>
              <a:p>
                <a:r>
                  <a:rPr lang="en-US">
                    <a:noFill/>
                  </a:rPr>
                  <a:t> </a:t>
                </a:r>
              </a:p>
            </p:txBody>
          </p:sp>
        </mc:Fallback>
      </mc:AlternateContent>
      <p:sp>
        <p:nvSpPr>
          <p:cNvPr id="32" name="CuadroTexto 27">
            <a:extLst>
              <a:ext uri="{FF2B5EF4-FFF2-40B4-BE49-F238E27FC236}">
                <a16:creationId xmlns:a16="http://schemas.microsoft.com/office/drawing/2014/main" id="{54229759-BA78-4233-8E2D-94BB56F1C0C2}"/>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2" name="Rectangle 1">
            <a:extLst>
              <a:ext uri="{FF2B5EF4-FFF2-40B4-BE49-F238E27FC236}">
                <a16:creationId xmlns:a16="http://schemas.microsoft.com/office/drawing/2014/main" id="{F3C3C9C8-349D-BD89-9C4B-5E812E02F41B}"/>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27">
            <a:extLst>
              <a:ext uri="{FF2B5EF4-FFF2-40B4-BE49-F238E27FC236}">
                <a16:creationId xmlns:a16="http://schemas.microsoft.com/office/drawing/2014/main" id="{3503F129-E0DD-AF11-91F9-CD130130E5B9}"/>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sp>
        <p:nvSpPr>
          <p:cNvPr id="7" name="TextBox 6">
            <a:extLst>
              <a:ext uri="{FF2B5EF4-FFF2-40B4-BE49-F238E27FC236}">
                <a16:creationId xmlns:a16="http://schemas.microsoft.com/office/drawing/2014/main" id="{835408F5-C319-0862-32F8-392AF8D956D0}"/>
              </a:ext>
            </a:extLst>
          </p:cNvPr>
          <p:cNvSpPr txBox="1"/>
          <p:nvPr/>
        </p:nvSpPr>
        <p:spPr>
          <a:xfrm>
            <a:off x="8512475" y="2561564"/>
            <a:ext cx="2588953" cy="461665"/>
          </a:xfrm>
          <a:prstGeom prst="rect">
            <a:avLst/>
          </a:prstGeom>
          <a:noFill/>
        </p:spPr>
        <p:txBody>
          <a:bodyPr wrap="square" rtlCol="0">
            <a:spAutoFit/>
          </a:bodyPr>
          <a:lstStyle/>
          <a:p>
            <a:r>
              <a:rPr lang="en-US" sz="2400">
                <a:latin typeface="NexusSans-Regular"/>
              </a:rPr>
              <a:t>Wall Function</a:t>
            </a:r>
            <a:endParaRPr lang="en-GB" sz="2400">
              <a:latin typeface="NexusSans-Regular"/>
            </a:endParaRPr>
          </a:p>
        </p:txBody>
      </p:sp>
      <p:sp>
        <p:nvSpPr>
          <p:cNvPr id="8" name="CuadroTexto 18">
            <a:extLst>
              <a:ext uri="{FF2B5EF4-FFF2-40B4-BE49-F238E27FC236}">
                <a16:creationId xmlns:a16="http://schemas.microsoft.com/office/drawing/2014/main" id="{2E68AE38-825F-A8CC-B3D0-3F1E3B1D8791}"/>
              </a:ext>
            </a:extLst>
          </p:cNvPr>
          <p:cNvSpPr txBox="1"/>
          <p:nvPr/>
        </p:nvSpPr>
        <p:spPr>
          <a:xfrm>
            <a:off x="2160454" y="3660818"/>
            <a:ext cx="6665494" cy="430887"/>
          </a:xfrm>
          <a:prstGeom prst="rect">
            <a:avLst/>
          </a:prstGeom>
          <a:solidFill>
            <a:schemeClr val="accent3">
              <a:lumMod val="20000"/>
              <a:lumOff val="80000"/>
            </a:schemeClr>
          </a:solidFill>
          <a:ln>
            <a:noFill/>
          </a:ln>
        </p:spPr>
        <p:txBody>
          <a:bodyPr wrap="square">
            <a:spAutoFit/>
          </a:bodyPr>
          <a:lstStyle/>
          <a:p>
            <a:pPr algn="just"/>
            <a:r>
              <a:rPr lang="en-GB" sz="2200">
                <a:solidFill>
                  <a:schemeClr val="tx1">
                    <a:lumMod val="85000"/>
                    <a:lumOff val="15000"/>
                  </a:schemeClr>
                </a:solidFill>
                <a:latin typeface="Abadi" panose="020B0604020104020204" pitchFamily="34" charset="0"/>
              </a:rPr>
              <a:t>Yang et al. EE Model (YS)</a:t>
            </a:r>
            <a:endParaRPr lang="en-US" sz="2400">
              <a:solidFill>
                <a:schemeClr val="tx1">
                  <a:lumMod val="85000"/>
                  <a:lumOff val="15000"/>
                </a:schemeClr>
              </a:solidFill>
              <a:latin typeface="Abadi" panose="020B0604020104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BC81B71-A12F-4825-5B52-D7CF5634DFA1}"/>
                  </a:ext>
                </a:extLst>
              </p:cNvPr>
              <p:cNvSpPr txBox="1"/>
              <p:nvPr/>
            </p:nvSpPr>
            <p:spPr>
              <a:xfrm>
                <a:off x="6751538" y="4437614"/>
                <a:ext cx="1646540"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2000" b="0" i="1" smtClean="0">
                              <a:latin typeface="Cambria Math" panose="02040503050406030204" pitchFamily="18" charset="0"/>
                            </a:rPr>
                          </m:ctrlPr>
                        </m:sSubPr>
                        <m:e>
                          <m:r>
                            <a:rPr lang="es-CO" sz="2000" b="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rPr>
                            <m:t>𝑤</m:t>
                          </m:r>
                        </m:sub>
                      </m:sSub>
                      <m:r>
                        <a:rPr lang="es-CO" sz="2000" b="0" i="1" smtClean="0">
                          <a:latin typeface="Cambria Math" panose="02040503050406030204" pitchFamily="18" charset="0"/>
                        </a:rPr>
                        <m:t>=</m:t>
                      </m:r>
                      <m:r>
                        <a:rPr lang="en-US" sz="2000" b="0" i="1" smtClean="0">
                          <a:latin typeface="Cambria Math" panose="02040503050406030204" pitchFamily="18" charset="0"/>
                        </a:rPr>
                        <m:t>𝑣</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𝑘</m:t>
                              </m:r>
                            </m:num>
                            <m:den>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𝑦</m:t>
                                  </m:r>
                                </m:e>
                                <m:sup>
                                  <m:r>
                                    <a:rPr lang="en-US" sz="2000" b="0" i="1" smtClean="0">
                                      <a:latin typeface="Cambria Math" panose="02040503050406030204" pitchFamily="18" charset="0"/>
                                      <a:ea typeface="Cambria Math" panose="02040503050406030204" pitchFamily="18" charset="0"/>
                                    </a:rPr>
                                    <m:t>2</m:t>
                                  </m:r>
                                </m:sup>
                              </m:sSup>
                            </m:den>
                          </m:f>
                        </m:e>
                      </m:d>
                    </m:oMath>
                  </m:oMathPara>
                </a14:m>
                <a:endParaRPr lang="en-US" sz="2000"/>
              </a:p>
            </p:txBody>
          </p:sp>
        </mc:Choice>
        <mc:Fallback xmlns="">
          <p:sp>
            <p:nvSpPr>
              <p:cNvPr id="9" name="TextBox 8">
                <a:extLst>
                  <a:ext uri="{FF2B5EF4-FFF2-40B4-BE49-F238E27FC236}">
                    <a16:creationId xmlns:a16="http://schemas.microsoft.com/office/drawing/2014/main" id="{8BC81B71-A12F-4825-5B52-D7CF5634DFA1}"/>
                  </a:ext>
                </a:extLst>
              </p:cNvPr>
              <p:cNvSpPr txBox="1">
                <a:spLocks noRot="1" noChangeAspect="1" noMove="1" noResize="1" noEditPoints="1" noAdjustHandles="1" noChangeArrowheads="1" noChangeShapeType="1" noTextEdit="1"/>
              </p:cNvSpPr>
              <p:nvPr/>
            </p:nvSpPr>
            <p:spPr>
              <a:xfrm>
                <a:off x="6751538" y="4437614"/>
                <a:ext cx="1646540" cy="697692"/>
              </a:xfrm>
              <a:prstGeom prst="rect">
                <a:avLst/>
              </a:prstGeom>
              <a:blipFill>
                <a:blip r:embed="rId9"/>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B406F98-9AF1-D8A8-207A-D42B9F6666B6}"/>
              </a:ext>
            </a:extLst>
          </p:cNvPr>
          <p:cNvSpPr txBox="1"/>
          <p:nvPr/>
        </p:nvSpPr>
        <p:spPr>
          <a:xfrm>
            <a:off x="8517612" y="4574500"/>
            <a:ext cx="2588953" cy="461665"/>
          </a:xfrm>
          <a:prstGeom prst="rect">
            <a:avLst/>
          </a:prstGeom>
          <a:noFill/>
        </p:spPr>
        <p:txBody>
          <a:bodyPr wrap="square" rtlCol="0">
            <a:spAutoFit/>
          </a:bodyPr>
          <a:lstStyle/>
          <a:p>
            <a:r>
              <a:rPr lang="en-US" sz="2400">
                <a:latin typeface="NexusSans-Regular"/>
              </a:rPr>
              <a:t>Wall Function</a:t>
            </a:r>
            <a:endParaRPr lang="en-GB" sz="2400">
              <a:latin typeface="NexusSans-Regular"/>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658A29-22B5-98B4-F519-21D3BD138F95}"/>
                  </a:ext>
                </a:extLst>
              </p:cNvPr>
              <p:cNvSpPr txBox="1"/>
              <p:nvPr/>
            </p:nvSpPr>
            <p:spPr>
              <a:xfrm>
                <a:off x="3391644" y="4509461"/>
                <a:ext cx="1673600"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𝑣</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b="0" i="1" smtClean="0">
                                      <a:latin typeface="Cambria Math" panose="02040503050406030204" pitchFamily="18" charset="0"/>
                                    </a:rPr>
                                    <m:t>𝑈</m:t>
                                  </m:r>
                                </m:e>
                                <m:sup>
                                  <m:r>
                                    <a:rPr lang="en-US" i="1">
                                      <a:latin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𝑦</m:t>
                                  </m:r>
                                </m:e>
                                <m:sup>
                                  <m:r>
                                    <a:rPr lang="en-US" i="1">
                                      <a:latin typeface="Cambria Math" panose="02040503050406030204" pitchFamily="18" charset="0"/>
                                      <a:ea typeface="Cambria Math" panose="02040503050406030204" pitchFamily="18" charset="0"/>
                                    </a:rPr>
                                    <m:t>2</m:t>
                                  </m:r>
                                </m:sup>
                              </m:sSup>
                            </m:den>
                          </m:f>
                        </m:e>
                      </m:d>
                    </m:oMath>
                  </m:oMathPara>
                </a14:m>
                <a:endParaRPr lang="en-GB"/>
              </a:p>
            </p:txBody>
          </p:sp>
        </mc:Choice>
        <mc:Fallback xmlns="">
          <p:sp>
            <p:nvSpPr>
              <p:cNvPr id="11" name="TextBox 10">
                <a:extLst>
                  <a:ext uri="{FF2B5EF4-FFF2-40B4-BE49-F238E27FC236}">
                    <a16:creationId xmlns:a16="http://schemas.microsoft.com/office/drawing/2014/main" id="{07658A29-22B5-98B4-F519-21D3BD138F95}"/>
                  </a:ext>
                </a:extLst>
              </p:cNvPr>
              <p:cNvSpPr txBox="1">
                <a:spLocks noRot="1" noChangeAspect="1" noMove="1" noResize="1" noEditPoints="1" noAdjustHandles="1" noChangeArrowheads="1" noChangeShapeType="1" noTextEdit="1"/>
              </p:cNvSpPr>
              <p:nvPr/>
            </p:nvSpPr>
            <p:spPr>
              <a:xfrm>
                <a:off x="3391644" y="4509461"/>
                <a:ext cx="1673600" cy="627992"/>
              </a:xfrm>
              <a:prstGeom prst="rect">
                <a:avLst/>
              </a:prstGeom>
              <a:blipFill>
                <a:blip r:embed="rId10"/>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F9035B2-BD4E-ECDF-AF61-0327B43718CB}"/>
              </a:ext>
            </a:extLst>
          </p:cNvPr>
          <p:cNvSpPr txBox="1"/>
          <p:nvPr/>
        </p:nvSpPr>
        <p:spPr>
          <a:xfrm>
            <a:off x="2853931" y="5299763"/>
            <a:ext cx="4156469" cy="400110"/>
          </a:xfrm>
          <a:prstGeom prst="rect">
            <a:avLst/>
          </a:prstGeom>
          <a:noFill/>
        </p:spPr>
        <p:txBody>
          <a:bodyPr wrap="square" rtlCol="0">
            <a:spAutoFit/>
          </a:bodyPr>
          <a:lstStyle/>
          <a:p>
            <a:r>
              <a:rPr lang="en-US" sz="2000" dirty="0">
                <a:latin typeface="Abadi" panose="020B0604020104020204" pitchFamily="34" charset="0"/>
              </a:rPr>
              <a:t>Viscous stress tensor related term</a:t>
            </a:r>
            <a:endParaRPr lang="en-GB" sz="2000" dirty="0">
              <a:latin typeface="Abadi" panose="020B060402010402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9D13DCE-6ACD-E640-272A-1EF7714759F7}"/>
                  </a:ext>
                </a:extLst>
              </p:cNvPr>
              <p:cNvSpPr txBox="1"/>
              <p:nvPr/>
            </p:nvSpPr>
            <p:spPr>
              <a:xfrm>
                <a:off x="2218156" y="2685580"/>
                <a:ext cx="327504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=0</m:t>
                      </m:r>
                    </m:oMath>
                  </m:oMathPara>
                </a14:m>
                <a:endParaRPr lang="en-GB"/>
              </a:p>
            </p:txBody>
          </p:sp>
        </mc:Choice>
        <mc:Fallback xmlns="">
          <p:sp>
            <p:nvSpPr>
              <p:cNvPr id="16" name="TextBox 15">
                <a:extLst>
                  <a:ext uri="{FF2B5EF4-FFF2-40B4-BE49-F238E27FC236}">
                    <a16:creationId xmlns:a16="http://schemas.microsoft.com/office/drawing/2014/main" id="{89D13DCE-6ACD-E640-272A-1EF7714759F7}"/>
                  </a:ext>
                </a:extLst>
              </p:cNvPr>
              <p:cNvSpPr txBox="1">
                <a:spLocks noRot="1" noChangeAspect="1" noMove="1" noResize="1" noEditPoints="1" noAdjustHandles="1" noChangeArrowheads="1" noChangeShapeType="1" noTextEdit="1"/>
              </p:cNvSpPr>
              <p:nvPr/>
            </p:nvSpPr>
            <p:spPr>
              <a:xfrm>
                <a:off x="2218156" y="2685580"/>
                <a:ext cx="3275045" cy="369332"/>
              </a:xfrm>
              <a:prstGeom prst="rect">
                <a:avLst/>
              </a:prstGeom>
              <a:blipFill>
                <a:blip r:embed="rId11"/>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F71E0F71-F2FF-A5D2-697F-B56226AF45EB}"/>
              </a:ext>
            </a:extLst>
          </p:cNvPr>
          <p:cNvSpPr txBox="1"/>
          <p:nvPr/>
        </p:nvSpPr>
        <p:spPr>
          <a:xfrm>
            <a:off x="2853931" y="3307762"/>
            <a:ext cx="4044709" cy="400110"/>
          </a:xfrm>
          <a:prstGeom prst="rect">
            <a:avLst/>
          </a:prstGeom>
          <a:noFill/>
        </p:spPr>
        <p:txBody>
          <a:bodyPr wrap="square" rtlCol="0">
            <a:spAutoFit/>
          </a:bodyPr>
          <a:lstStyle/>
          <a:p>
            <a:r>
              <a:rPr lang="en-US" sz="2000">
                <a:latin typeface="Abadi" panose="020B0604020104020204" pitchFamily="34" charset="0"/>
              </a:rPr>
              <a:t>Viscous stress tensor related term</a:t>
            </a:r>
            <a:endParaRPr lang="en-GB" sz="2000">
              <a:latin typeface="Abadi" panose="020B0604020104020204" pitchFamily="34" charset="0"/>
            </a:endParaRPr>
          </a:p>
        </p:txBody>
      </p:sp>
      <p:pic>
        <p:nvPicPr>
          <p:cNvPr id="12" name="Picture 2">
            <a:extLst>
              <a:ext uri="{FF2B5EF4-FFF2-40B4-BE49-F238E27FC236}">
                <a16:creationId xmlns:a16="http://schemas.microsoft.com/office/drawing/2014/main" id="{DE796457-51E1-4027-82B7-4EBA4F43170B}"/>
              </a:ext>
            </a:extLst>
          </p:cNvPr>
          <p:cNvPicPr>
            <a:picLocks noChangeAspect="1" noChangeArrowheads="1"/>
          </p:cNvPicPr>
          <p:nvPr/>
        </p:nvPicPr>
        <p:blipFill rotWithShape="1">
          <a:blip r:embed="rId12"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51E31471-D727-5291-35E0-A752DC19A8AA}"/>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9" name="Picture 4">
            <a:extLst>
              <a:ext uri="{FF2B5EF4-FFF2-40B4-BE49-F238E27FC236}">
                <a16:creationId xmlns:a16="http://schemas.microsoft.com/office/drawing/2014/main" id="{E9CA4879-C28C-49C9-AF5C-7148B7E63934}"/>
              </a:ext>
            </a:extLst>
          </p:cNvPr>
          <p:cNvPicPr>
            <a:picLocks noChangeAspect="1" noChangeArrowheads="1"/>
          </p:cNvPicPr>
          <p:nvPr/>
        </p:nvPicPr>
        <p:blipFill>
          <a:blip r:embed="rId14"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MDPI | About">
            <a:extLst>
              <a:ext uri="{FF2B5EF4-FFF2-40B4-BE49-F238E27FC236}">
                <a16:creationId xmlns:a16="http://schemas.microsoft.com/office/drawing/2014/main" id="{F42818AD-C26D-A84E-80CA-235609321B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ciforum">
            <a:extLst>
              <a:ext uri="{FF2B5EF4-FFF2-40B4-BE49-F238E27FC236}">
                <a16:creationId xmlns:a16="http://schemas.microsoft.com/office/drawing/2014/main" id="{A866CB49-5FB6-227E-8047-CCD654F6A8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54553"/>
      </p:ext>
    </p:extLst>
  </p:cSld>
  <p:clrMapOvr>
    <a:masterClrMapping/>
  </p:clrMapOvr>
  <mc:AlternateContent xmlns:mc="http://schemas.openxmlformats.org/markup-compatibility/2006" xmlns:p14="http://schemas.microsoft.com/office/powerpoint/2010/main">
    <mc:Choice Requires="p14">
      <p:transition p14:dur="0" advTm="16352"/>
    </mc:Choice>
    <mc:Fallback xmlns="">
      <p:transition advTm="1635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Placeholder 1">
            <a:extLst>
              <a:ext uri="{FF2B5EF4-FFF2-40B4-BE49-F238E27FC236}">
                <a16:creationId xmlns:a16="http://schemas.microsoft.com/office/drawing/2014/main" id="{CC42C9F9-F53B-66AB-20BB-DEDBD38CE13E}"/>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Manufacturing Process</a:t>
            </a:r>
            <a:endParaRPr lang="es-CO" sz="3200" b="0" dirty="0">
              <a:solidFill>
                <a:schemeClr val="accent6">
                  <a:lumMod val="50000"/>
                </a:schemeClr>
              </a:solidFill>
              <a:latin typeface="Abadi" panose="020B0604020104020204" pitchFamily="34" charset="0"/>
            </a:endParaRPr>
          </a:p>
          <a:p>
            <a:endParaRPr lang="en-US" sz="3200" b="0" dirty="0">
              <a:solidFill>
                <a:schemeClr val="accent6">
                  <a:lumMod val="50000"/>
                </a:schemeClr>
              </a:solidFill>
              <a:latin typeface="Abadi" panose="020B0604020104020204" pitchFamily="34" charset="0"/>
            </a:endParaRPr>
          </a:p>
        </p:txBody>
      </p:sp>
      <p:sp>
        <p:nvSpPr>
          <p:cNvPr id="2" name="Slide Number Placeholder 2">
            <a:extLst>
              <a:ext uri="{FF2B5EF4-FFF2-40B4-BE49-F238E27FC236}">
                <a16:creationId xmlns:a16="http://schemas.microsoft.com/office/drawing/2014/main" id="{D585858C-4410-CBD3-CA18-9C1F3DFACA75}"/>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19</a:t>
            </a:fld>
            <a:endParaRPr lang="en-US"/>
          </a:p>
        </p:txBody>
      </p:sp>
      <p:sp>
        <p:nvSpPr>
          <p:cNvPr id="3" name="CuadroTexto 27">
            <a:extLst>
              <a:ext uri="{FF2B5EF4-FFF2-40B4-BE49-F238E27FC236}">
                <a16:creationId xmlns:a16="http://schemas.microsoft.com/office/drawing/2014/main" id="{10390014-7B24-8265-647B-5328FD0B776E}"/>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4" name="Rectangle 3">
            <a:extLst>
              <a:ext uri="{FF2B5EF4-FFF2-40B4-BE49-F238E27FC236}">
                <a16:creationId xmlns:a16="http://schemas.microsoft.com/office/drawing/2014/main" id="{B80399F1-4794-A9B9-F597-DC7D4155BFFE}"/>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D62DA0C-FD13-171B-F2E3-3AC6232B3F67}"/>
              </a:ext>
            </a:extLst>
          </p:cNvPr>
          <p:cNvSpPr txBox="1"/>
          <p:nvPr/>
        </p:nvSpPr>
        <p:spPr>
          <a:xfrm>
            <a:off x="1865425" y="5607698"/>
            <a:ext cx="8773531" cy="369332"/>
          </a:xfrm>
          <a:prstGeom prst="rect">
            <a:avLst/>
          </a:prstGeom>
          <a:noFill/>
        </p:spPr>
        <p:txBody>
          <a:bodyPr wrap="square" rtlCol="0">
            <a:spAutoFit/>
          </a:bodyPr>
          <a:lstStyle/>
          <a:p>
            <a:pPr algn="ctr"/>
            <a:r>
              <a:rPr lang="en-US" dirty="0">
                <a:latin typeface="Abadi" panose="020B0604020104020204" pitchFamily="34" charset="0"/>
              </a:rPr>
              <a:t>Figure 1. Manufacturing process</a:t>
            </a:r>
            <a:endParaRPr lang="en-GB" dirty="0">
              <a:latin typeface="Abadi" panose="020B0604020104020204" pitchFamily="34" charset="0"/>
            </a:endParaRPr>
          </a:p>
        </p:txBody>
      </p:sp>
      <p:pic>
        <p:nvPicPr>
          <p:cNvPr id="6" name="Picture 2">
            <a:extLst>
              <a:ext uri="{FF2B5EF4-FFF2-40B4-BE49-F238E27FC236}">
                <a16:creationId xmlns:a16="http://schemas.microsoft.com/office/drawing/2014/main" id="{F2DECBBB-6828-1DE0-C631-1E3496C3EF44}"/>
              </a:ext>
            </a:extLst>
          </p:cNvPr>
          <p:cNvPicPr>
            <a:picLocks noChangeAspect="1" noChangeArrowheads="1"/>
          </p:cNvPicPr>
          <p:nvPr/>
        </p:nvPicPr>
        <p:blipFill rotWithShape="1">
          <a:blip r:embed="rId3"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2E3B45AB-B1ED-E66C-CEF5-5265DD88A50D}"/>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9" name="Picture 4">
            <a:extLst>
              <a:ext uri="{FF2B5EF4-FFF2-40B4-BE49-F238E27FC236}">
                <a16:creationId xmlns:a16="http://schemas.microsoft.com/office/drawing/2014/main" id="{5DBFF4E8-CEC9-CA37-1F60-65F2D209910E}"/>
              </a:ext>
            </a:extLst>
          </p:cNvPr>
          <p:cNvPicPr>
            <a:picLocks noChangeAspect="1" noChangeArrowheads="1"/>
          </p:cNvPicPr>
          <p:nvPr/>
        </p:nvPicPr>
        <p:blipFill>
          <a:blip r:embed="rId5"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DPI | About">
            <a:extLst>
              <a:ext uri="{FF2B5EF4-FFF2-40B4-BE49-F238E27FC236}">
                <a16:creationId xmlns:a16="http://schemas.microsoft.com/office/drawing/2014/main" id="{5F8D49C7-2192-2EF5-2972-E9B8AAFBEB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ciforum">
            <a:extLst>
              <a:ext uri="{FF2B5EF4-FFF2-40B4-BE49-F238E27FC236}">
                <a16:creationId xmlns:a16="http://schemas.microsoft.com/office/drawing/2014/main" id="{D261C61B-5ECA-3052-A9A2-318BAF5717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iagram&#10;&#10;Description automatically generated">
            <a:extLst>
              <a:ext uri="{FF2B5EF4-FFF2-40B4-BE49-F238E27FC236}">
                <a16:creationId xmlns:a16="http://schemas.microsoft.com/office/drawing/2014/main" id="{64B11669-E11A-C583-DB77-786C622AA89B}"/>
              </a:ext>
            </a:extLst>
          </p:cNvPr>
          <p:cNvPicPr>
            <a:picLocks noChangeAspect="1"/>
          </p:cNvPicPr>
          <p:nvPr/>
        </p:nvPicPr>
        <p:blipFill rotWithShape="1">
          <a:blip r:embed="rId8">
            <a:extLst>
              <a:ext uri="{28A0092B-C50C-407E-A947-70E740481C1C}">
                <a14:useLocalDpi xmlns:a14="http://schemas.microsoft.com/office/drawing/2010/main" val="0"/>
              </a:ext>
            </a:extLst>
          </a:blip>
          <a:srcRect l="1420" r="1853" b="13235"/>
          <a:stretch/>
        </p:blipFill>
        <p:spPr>
          <a:xfrm>
            <a:off x="3077735" y="1368519"/>
            <a:ext cx="6222381" cy="3907086"/>
          </a:xfrm>
          <a:prstGeom prst="rect">
            <a:avLst/>
          </a:prstGeom>
        </p:spPr>
      </p:pic>
      <p:sp>
        <p:nvSpPr>
          <p:cNvPr id="13" name="TextBox 12">
            <a:extLst>
              <a:ext uri="{FF2B5EF4-FFF2-40B4-BE49-F238E27FC236}">
                <a16:creationId xmlns:a16="http://schemas.microsoft.com/office/drawing/2014/main" id="{2FDCAF0A-D600-2036-D843-C19B6BD6B6C0}"/>
              </a:ext>
            </a:extLst>
          </p:cNvPr>
          <p:cNvSpPr txBox="1"/>
          <p:nvPr/>
        </p:nvSpPr>
        <p:spPr>
          <a:xfrm>
            <a:off x="3038745" y="2583398"/>
            <a:ext cx="1694986" cy="738664"/>
          </a:xfrm>
          <a:prstGeom prst="rect">
            <a:avLst/>
          </a:prstGeom>
          <a:solidFill>
            <a:schemeClr val="bg1"/>
          </a:solidFill>
        </p:spPr>
        <p:txBody>
          <a:bodyPr wrap="square" rtlCol="0">
            <a:spAutoFit/>
          </a:bodyPr>
          <a:lstStyle/>
          <a:p>
            <a:pPr algn="ctr"/>
            <a:r>
              <a:rPr lang="en-US" sz="1400" dirty="0">
                <a:latin typeface="Abadi" panose="020B0604020104020204" pitchFamily="34" charset="0"/>
              </a:rPr>
              <a:t>Laser engraving </a:t>
            </a:r>
          </a:p>
          <a:p>
            <a:pPr algn="ctr"/>
            <a:r>
              <a:rPr lang="en-US" sz="1400" dirty="0">
                <a:latin typeface="Abadi" panose="020B0604020104020204" pitchFamily="34" charset="0"/>
              </a:rPr>
              <a:t>and cutting oh the device</a:t>
            </a:r>
            <a:endParaRPr lang="en-GB" sz="1400" dirty="0">
              <a:latin typeface="Abadi" panose="020B0604020104020204" pitchFamily="34" charset="0"/>
            </a:endParaRPr>
          </a:p>
        </p:txBody>
      </p:sp>
      <p:sp>
        <p:nvSpPr>
          <p:cNvPr id="14" name="TextBox 13">
            <a:extLst>
              <a:ext uri="{FF2B5EF4-FFF2-40B4-BE49-F238E27FC236}">
                <a16:creationId xmlns:a16="http://schemas.microsoft.com/office/drawing/2014/main" id="{58A7B6D1-F2B7-7D81-9332-A59307500788}"/>
              </a:ext>
            </a:extLst>
          </p:cNvPr>
          <p:cNvSpPr txBox="1"/>
          <p:nvPr/>
        </p:nvSpPr>
        <p:spPr>
          <a:xfrm>
            <a:off x="5139763" y="2622837"/>
            <a:ext cx="1694986" cy="307777"/>
          </a:xfrm>
          <a:prstGeom prst="rect">
            <a:avLst/>
          </a:prstGeom>
          <a:solidFill>
            <a:schemeClr val="bg1"/>
          </a:solidFill>
        </p:spPr>
        <p:txBody>
          <a:bodyPr wrap="square" rtlCol="0">
            <a:spAutoFit/>
          </a:bodyPr>
          <a:lstStyle/>
          <a:p>
            <a:pPr algn="ctr"/>
            <a:r>
              <a:rPr lang="en-US" sz="1400" dirty="0">
                <a:latin typeface="Abadi" panose="020B0604020104020204" pitchFamily="34" charset="0"/>
              </a:rPr>
              <a:t>Printing product</a:t>
            </a:r>
            <a:endParaRPr lang="en-GB" sz="1400" dirty="0">
              <a:latin typeface="Abadi" panose="020B0604020104020204" pitchFamily="34" charset="0"/>
            </a:endParaRPr>
          </a:p>
        </p:txBody>
      </p:sp>
      <p:sp>
        <p:nvSpPr>
          <p:cNvPr id="15" name="TextBox 14">
            <a:extLst>
              <a:ext uri="{FF2B5EF4-FFF2-40B4-BE49-F238E27FC236}">
                <a16:creationId xmlns:a16="http://schemas.microsoft.com/office/drawing/2014/main" id="{5966D010-34DC-3FB9-3D57-C4FABE812091}"/>
              </a:ext>
            </a:extLst>
          </p:cNvPr>
          <p:cNvSpPr txBox="1"/>
          <p:nvPr/>
        </p:nvSpPr>
        <p:spPr>
          <a:xfrm>
            <a:off x="7240781" y="2633526"/>
            <a:ext cx="1694986" cy="307777"/>
          </a:xfrm>
          <a:prstGeom prst="rect">
            <a:avLst/>
          </a:prstGeom>
          <a:solidFill>
            <a:schemeClr val="bg1"/>
          </a:solidFill>
        </p:spPr>
        <p:txBody>
          <a:bodyPr wrap="square" rtlCol="0">
            <a:spAutoFit/>
          </a:bodyPr>
          <a:lstStyle/>
          <a:p>
            <a:pPr algn="ctr"/>
            <a:r>
              <a:rPr lang="en-US" sz="1400" dirty="0">
                <a:latin typeface="Abadi" panose="020B0604020104020204" pitchFamily="34" charset="0"/>
              </a:rPr>
              <a:t>Surface preparation</a:t>
            </a:r>
            <a:endParaRPr lang="en-GB" sz="1400" dirty="0">
              <a:latin typeface="Abadi" panose="020B0604020104020204" pitchFamily="34" charset="0"/>
            </a:endParaRPr>
          </a:p>
        </p:txBody>
      </p:sp>
      <p:sp>
        <p:nvSpPr>
          <p:cNvPr id="16" name="TextBox 15">
            <a:extLst>
              <a:ext uri="{FF2B5EF4-FFF2-40B4-BE49-F238E27FC236}">
                <a16:creationId xmlns:a16="http://schemas.microsoft.com/office/drawing/2014/main" id="{107A72BF-58BD-D986-6525-C7A010E8F913}"/>
              </a:ext>
            </a:extLst>
          </p:cNvPr>
          <p:cNvSpPr txBox="1"/>
          <p:nvPr/>
        </p:nvSpPr>
        <p:spPr>
          <a:xfrm>
            <a:off x="6096000" y="4740561"/>
            <a:ext cx="2980888" cy="523220"/>
          </a:xfrm>
          <a:prstGeom prst="rect">
            <a:avLst/>
          </a:prstGeom>
          <a:solidFill>
            <a:schemeClr val="bg1"/>
          </a:solidFill>
        </p:spPr>
        <p:txBody>
          <a:bodyPr wrap="square" rtlCol="0">
            <a:spAutoFit/>
          </a:bodyPr>
          <a:lstStyle/>
          <a:p>
            <a:pPr algn="ctr"/>
            <a:r>
              <a:rPr lang="en-US" sz="1400" dirty="0">
                <a:latin typeface="Abadi" panose="020B0604020104020204" pitchFamily="34" charset="0"/>
              </a:rPr>
              <a:t>Device assembly using pressure and heat</a:t>
            </a:r>
            <a:endParaRPr lang="en-GB" sz="1400" dirty="0">
              <a:latin typeface="Abadi" panose="020B0604020104020204" pitchFamily="34" charset="0"/>
            </a:endParaRPr>
          </a:p>
        </p:txBody>
      </p:sp>
      <p:sp>
        <p:nvSpPr>
          <p:cNvPr id="17" name="TextBox 16">
            <a:extLst>
              <a:ext uri="{FF2B5EF4-FFF2-40B4-BE49-F238E27FC236}">
                <a16:creationId xmlns:a16="http://schemas.microsoft.com/office/drawing/2014/main" id="{C12B69EC-3685-D0C8-7E07-5F7CA44B45FD}"/>
              </a:ext>
            </a:extLst>
          </p:cNvPr>
          <p:cNvSpPr txBox="1"/>
          <p:nvPr/>
        </p:nvSpPr>
        <p:spPr>
          <a:xfrm>
            <a:off x="2574022" y="4670901"/>
            <a:ext cx="2980888" cy="523220"/>
          </a:xfrm>
          <a:prstGeom prst="rect">
            <a:avLst/>
          </a:prstGeom>
          <a:solidFill>
            <a:schemeClr val="bg1"/>
          </a:solidFill>
        </p:spPr>
        <p:txBody>
          <a:bodyPr wrap="square" rtlCol="0">
            <a:spAutoFit/>
          </a:bodyPr>
          <a:lstStyle/>
          <a:p>
            <a:pPr algn="ctr"/>
            <a:r>
              <a:rPr lang="en-US" sz="1400" dirty="0">
                <a:latin typeface="Abadi" panose="020B0604020104020204" pitchFamily="34" charset="0"/>
              </a:rPr>
              <a:t>Add inlets and outlets to the final product</a:t>
            </a:r>
            <a:endParaRPr lang="en-GB" sz="1400" dirty="0">
              <a:latin typeface="Abadi" panose="020B0604020104020204" pitchFamily="34" charset="0"/>
            </a:endParaRPr>
          </a:p>
        </p:txBody>
      </p:sp>
    </p:spTree>
    <p:extLst>
      <p:ext uri="{BB962C8B-B14F-4D97-AF65-F5344CB8AC3E}">
        <p14:creationId xmlns:p14="http://schemas.microsoft.com/office/powerpoint/2010/main" val="244348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80AA2-019B-9F4E-B458-1F4E22DD26DE}"/>
              </a:ext>
            </a:extLst>
          </p:cNvPr>
          <p:cNvPicPr>
            <a:picLocks noChangeAspect="1"/>
          </p:cNvPicPr>
          <p:nvPr/>
        </p:nvPicPr>
        <p:blipFill>
          <a:blip r:embed="rId2"/>
          <a:stretch>
            <a:fillRect/>
          </a:stretch>
        </p:blipFill>
        <p:spPr>
          <a:xfrm>
            <a:off x="1242398" y="2004558"/>
            <a:ext cx="3213062" cy="3600000"/>
          </a:xfrm>
          <a:prstGeom prst="rect">
            <a:avLst/>
          </a:prstGeom>
        </p:spPr>
      </p:pic>
      <p:sp>
        <p:nvSpPr>
          <p:cNvPr id="2" name="Rectangle 1">
            <a:extLst>
              <a:ext uri="{FF2B5EF4-FFF2-40B4-BE49-F238E27FC236}">
                <a16:creationId xmlns:a16="http://schemas.microsoft.com/office/drawing/2014/main" id="{B2DB6154-57C4-ACE2-503A-433130A32F6B}"/>
              </a:ext>
            </a:extLst>
          </p:cNvPr>
          <p:cNvSpPr/>
          <p:nvPr/>
        </p:nvSpPr>
        <p:spPr>
          <a:xfrm>
            <a:off x="0" y="6011192"/>
            <a:ext cx="12192000" cy="881742"/>
          </a:xfrm>
          <a:prstGeom prst="rect">
            <a:avLst/>
          </a:prstGeom>
          <a:solidFill>
            <a:srgbClr val="146B26"/>
          </a:solidFill>
          <a:ln>
            <a:solidFill>
              <a:srgbClr val="0F7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9F4C455-38C1-F165-FF8D-F6F6C8CBC620}"/>
              </a:ext>
            </a:extLst>
          </p:cNvPr>
          <p:cNvSpPr txBox="1"/>
          <p:nvPr/>
        </p:nvSpPr>
        <p:spPr>
          <a:xfrm>
            <a:off x="0" y="6198147"/>
            <a:ext cx="9704439" cy="507831"/>
          </a:xfrm>
          <a:prstGeom prst="rect">
            <a:avLst/>
          </a:prstGeom>
          <a:noFill/>
        </p:spPr>
        <p:txBody>
          <a:bodyPr wrap="square">
            <a:spAutoFit/>
          </a:bodyPr>
          <a:lstStyle/>
          <a:p>
            <a:pPr algn="l"/>
            <a:r>
              <a:rPr lang="en-GB" sz="900" b="0" i="0" u="none" strike="noStrike" baseline="0" dirty="0">
                <a:solidFill>
                  <a:schemeClr val="bg1"/>
                </a:solidFill>
                <a:latin typeface="NexusSans-Regular" pitchFamily="50" charset="0"/>
              </a:rPr>
              <a:t>Michael Goldberg, Robert Langer, and </a:t>
            </a:r>
            <a:r>
              <a:rPr lang="en-GB" sz="900" b="0" i="0" u="none" strike="noStrike" baseline="0" dirty="0" err="1">
                <a:solidFill>
                  <a:schemeClr val="bg1"/>
                </a:solidFill>
                <a:latin typeface="NexusSans-Regular" pitchFamily="50" charset="0"/>
              </a:rPr>
              <a:t>Xinqiao</a:t>
            </a:r>
            <a:r>
              <a:rPr lang="en-GB" sz="900" b="0" i="0" u="none" strike="noStrike" baseline="0" dirty="0">
                <a:solidFill>
                  <a:schemeClr val="bg1"/>
                </a:solidFill>
                <a:latin typeface="NexusSans-Regular" pitchFamily="50" charset="0"/>
              </a:rPr>
              <a:t> Jia. Nanostructured materials for applications in drug delivery and tissue engineering. Journal of Biomaterials Science, Polymer Edition, 18(3):241–268, 2007.</a:t>
            </a:r>
          </a:p>
          <a:p>
            <a:pPr algn="l"/>
            <a:r>
              <a:rPr lang="en-GB" sz="900" b="0" i="0" u="none" strike="noStrike" baseline="0" dirty="0">
                <a:solidFill>
                  <a:schemeClr val="bg1"/>
                </a:solidFill>
                <a:latin typeface="NexusSans-Regular" pitchFamily="50" charset="0"/>
              </a:rPr>
              <a:t>Oliver </a:t>
            </a:r>
            <a:r>
              <a:rPr lang="en-GB" sz="900" b="0" i="0" u="none" strike="noStrike" baseline="0" dirty="0" err="1">
                <a:solidFill>
                  <a:schemeClr val="bg1"/>
                </a:solidFill>
                <a:latin typeface="NexusSans-Regular" pitchFamily="50" charset="0"/>
              </a:rPr>
              <a:t>Kayser</a:t>
            </a:r>
            <a:r>
              <a:rPr lang="en-GB" sz="900" b="0" i="0" u="none" strike="noStrike" baseline="0" dirty="0">
                <a:solidFill>
                  <a:schemeClr val="bg1"/>
                </a:solidFill>
                <a:latin typeface="NexusSans-Regular" pitchFamily="50" charset="0"/>
              </a:rPr>
              <a:t>, A Lemke, and Norma Hernandez-Trejo. The impact of nanobiotechnology on the development of new drug delivery systems. Current pharmaceutical biotechnology, 6(1):3–5, 2005.</a:t>
            </a:r>
          </a:p>
          <a:p>
            <a:pPr algn="l"/>
            <a:r>
              <a:rPr lang="en-GB" sz="900" b="0" i="0" u="none" strike="noStrike" baseline="0" dirty="0">
                <a:solidFill>
                  <a:schemeClr val="bg1"/>
                </a:solidFill>
                <a:latin typeface="NexusSans-Regular" pitchFamily="50" charset="0"/>
              </a:rPr>
              <a:t>Daniel G Anderson, Jason A Burdick, and Robert Langer. Smart biomaterials. Science, 305(5692):1923–1924, 2004.</a:t>
            </a:r>
            <a:endParaRPr lang="en-GB" sz="900" dirty="0">
              <a:solidFill>
                <a:schemeClr val="bg1"/>
              </a:solidFill>
              <a:latin typeface="NexusSans-Regular" pitchFamily="50" charset="0"/>
            </a:endParaRPr>
          </a:p>
        </p:txBody>
      </p:sp>
      <p:sp>
        <p:nvSpPr>
          <p:cNvPr id="9" name="TextBox 8">
            <a:extLst>
              <a:ext uri="{FF2B5EF4-FFF2-40B4-BE49-F238E27FC236}">
                <a16:creationId xmlns:a16="http://schemas.microsoft.com/office/drawing/2014/main" id="{9685F2DB-FB48-67BC-8536-3F5ADE593C7D}"/>
              </a:ext>
            </a:extLst>
          </p:cNvPr>
          <p:cNvSpPr txBox="1"/>
          <p:nvPr/>
        </p:nvSpPr>
        <p:spPr>
          <a:xfrm>
            <a:off x="571590" y="445025"/>
            <a:ext cx="8930322" cy="584775"/>
          </a:xfrm>
          <a:prstGeom prst="rect">
            <a:avLst/>
          </a:prstGeom>
          <a:noFill/>
        </p:spPr>
        <p:txBody>
          <a:bodyPr wrap="square">
            <a:spAutoFit/>
          </a:bodyPr>
          <a:lstStyle/>
          <a:p>
            <a:pPr algn="l"/>
            <a:r>
              <a:rPr lang="en-GB" sz="3200" dirty="0">
                <a:solidFill>
                  <a:schemeClr val="accent6">
                    <a:lumMod val="50000"/>
                  </a:schemeClr>
                </a:solidFill>
                <a:latin typeface="NexusSans-Regular" pitchFamily="50" charset="0"/>
              </a:rPr>
              <a:t>Nanostructured materials applications </a:t>
            </a:r>
          </a:p>
        </p:txBody>
      </p:sp>
      <p:sp>
        <p:nvSpPr>
          <p:cNvPr id="10" name="Rectangle 9">
            <a:extLst>
              <a:ext uri="{FF2B5EF4-FFF2-40B4-BE49-F238E27FC236}">
                <a16:creationId xmlns:a16="http://schemas.microsoft.com/office/drawing/2014/main" id="{13AC4B60-27BA-68EF-59A6-98EBD8EFE487}"/>
              </a:ext>
            </a:extLst>
          </p:cNvPr>
          <p:cNvSpPr/>
          <p:nvPr/>
        </p:nvSpPr>
        <p:spPr>
          <a:xfrm>
            <a:off x="195594" y="1763543"/>
            <a:ext cx="523221" cy="3800494"/>
          </a:xfrm>
          <a:prstGeom prst="rect">
            <a:avLst/>
          </a:prstGeom>
          <a:solidFill>
            <a:srgbClr val="FFE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21CD77E-B315-11E9-BEB8-D36AD87B4011}"/>
              </a:ext>
            </a:extLst>
          </p:cNvPr>
          <p:cNvSpPr txBox="1"/>
          <p:nvPr/>
        </p:nvSpPr>
        <p:spPr>
          <a:xfrm rot="16200000">
            <a:off x="-1473419" y="3008770"/>
            <a:ext cx="3800493" cy="523220"/>
          </a:xfrm>
          <a:prstGeom prst="rect">
            <a:avLst/>
          </a:prstGeom>
          <a:noFill/>
        </p:spPr>
        <p:txBody>
          <a:bodyPr wrap="square" rtlCol="0">
            <a:spAutoFit/>
          </a:bodyPr>
          <a:lstStyle/>
          <a:p>
            <a:r>
              <a:rPr lang="es-CO" sz="2800" err="1">
                <a:latin typeface="Abadi" panose="020B0604020104020204" pitchFamily="34" charset="0"/>
              </a:rPr>
              <a:t>Nanobiotechnology</a:t>
            </a:r>
            <a:r>
              <a:rPr lang="es-CO" sz="2800">
                <a:latin typeface="Abadi" panose="020B0604020104020204" pitchFamily="34" charset="0"/>
              </a:rPr>
              <a:t> </a:t>
            </a:r>
            <a:endParaRPr lang="en-GB" sz="2800">
              <a:latin typeface="Abadi" panose="020B0604020104020204" pitchFamily="34" charset="0"/>
            </a:endParaRPr>
          </a:p>
        </p:txBody>
      </p:sp>
      <p:pic>
        <p:nvPicPr>
          <p:cNvPr id="3078" name="Picture 6" descr="MDPI | About">
            <a:extLst>
              <a:ext uri="{FF2B5EF4-FFF2-40B4-BE49-F238E27FC236}">
                <a16:creationId xmlns:a16="http://schemas.microsoft.com/office/drawing/2014/main" id="{42662FE7-BF3E-06A9-4ACD-F5BBDE836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ciforum">
            <a:extLst>
              <a:ext uri="{FF2B5EF4-FFF2-40B4-BE49-F238E27FC236}">
                <a16:creationId xmlns:a16="http://schemas.microsoft.com/office/drawing/2014/main" id="{B44C421A-C303-C3DC-36CD-9801BD9F9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B9246305-5B7B-BB0A-8445-D18E667B0BEA}"/>
              </a:ext>
            </a:extLst>
          </p:cNvPr>
          <p:cNvPicPr>
            <a:picLocks noChangeAspect="1" noChangeArrowheads="1"/>
          </p:cNvPicPr>
          <p:nvPr/>
        </p:nvPicPr>
        <p:blipFill rotWithShape="1">
          <a:blip r:embed="rId5"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93BADD3B-C9F8-EF55-C12D-F89E34E83FB6}"/>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20" name="Picture 4">
            <a:extLst>
              <a:ext uri="{FF2B5EF4-FFF2-40B4-BE49-F238E27FC236}">
                <a16:creationId xmlns:a16="http://schemas.microsoft.com/office/drawing/2014/main" id="{7A77BDAE-6E64-D80A-30A1-D75AA8EC5E79}"/>
              </a:ext>
            </a:extLst>
          </p:cNvPr>
          <p:cNvPicPr>
            <a:picLocks noChangeAspect="1" noChangeArrowheads="1"/>
          </p:cNvPicPr>
          <p:nvPr/>
        </p:nvPicPr>
        <p:blipFill>
          <a:blip r:embed="rId7"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467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EFF9B18-0970-CA76-50B8-8FB2E0660687}"/>
              </a:ext>
            </a:extLst>
          </p:cNvPr>
          <p:cNvSpPr/>
          <p:nvPr/>
        </p:nvSpPr>
        <p:spPr>
          <a:xfrm>
            <a:off x="1673596" y="1075758"/>
            <a:ext cx="9126963" cy="4706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1" name="Picture 40">
            <a:extLst>
              <a:ext uri="{FF2B5EF4-FFF2-40B4-BE49-F238E27FC236}">
                <a16:creationId xmlns:a16="http://schemas.microsoft.com/office/drawing/2014/main" id="{10721E2E-4BBE-F79A-CB47-DAC0B0EBB95A}"/>
              </a:ext>
            </a:extLst>
          </p:cNvPr>
          <p:cNvPicPr>
            <a:picLocks noChangeAspect="1"/>
          </p:cNvPicPr>
          <p:nvPr/>
        </p:nvPicPr>
        <p:blipFill>
          <a:blip r:embed="rId3"/>
          <a:stretch>
            <a:fillRect/>
          </a:stretch>
        </p:blipFill>
        <p:spPr>
          <a:xfrm rot="16200000">
            <a:off x="3258408" y="83588"/>
            <a:ext cx="838406" cy="3600518"/>
          </a:xfrm>
          <a:prstGeom prst="rect">
            <a:avLst/>
          </a:prstGeom>
        </p:spPr>
      </p:pic>
      <p:pic>
        <p:nvPicPr>
          <p:cNvPr id="42" name="Picture 41">
            <a:extLst>
              <a:ext uri="{FF2B5EF4-FFF2-40B4-BE49-F238E27FC236}">
                <a16:creationId xmlns:a16="http://schemas.microsoft.com/office/drawing/2014/main" id="{F6BB379B-82C4-7E63-B380-35AAFEA7E5E3}"/>
              </a:ext>
            </a:extLst>
          </p:cNvPr>
          <p:cNvPicPr>
            <a:picLocks noChangeAspect="1"/>
          </p:cNvPicPr>
          <p:nvPr/>
        </p:nvPicPr>
        <p:blipFill>
          <a:blip r:embed="rId4"/>
          <a:stretch>
            <a:fillRect/>
          </a:stretch>
        </p:blipFill>
        <p:spPr>
          <a:xfrm rot="16200000">
            <a:off x="3583861" y="1434922"/>
            <a:ext cx="524117" cy="3861915"/>
          </a:xfrm>
          <a:prstGeom prst="rect">
            <a:avLst/>
          </a:prstGeom>
        </p:spPr>
      </p:pic>
      <p:pic>
        <p:nvPicPr>
          <p:cNvPr id="43" name="Picture 42">
            <a:extLst>
              <a:ext uri="{FF2B5EF4-FFF2-40B4-BE49-F238E27FC236}">
                <a16:creationId xmlns:a16="http://schemas.microsoft.com/office/drawing/2014/main" id="{ABE3133C-420D-8560-F9EE-B7B6D9C4F98D}"/>
              </a:ext>
            </a:extLst>
          </p:cNvPr>
          <p:cNvPicPr>
            <a:picLocks noChangeAspect="1"/>
          </p:cNvPicPr>
          <p:nvPr/>
        </p:nvPicPr>
        <p:blipFill>
          <a:blip r:embed="rId5"/>
          <a:stretch>
            <a:fillRect/>
          </a:stretch>
        </p:blipFill>
        <p:spPr>
          <a:xfrm rot="16200000">
            <a:off x="2202116" y="3876101"/>
            <a:ext cx="1138120" cy="1796445"/>
          </a:xfrm>
          <a:prstGeom prst="rect">
            <a:avLst/>
          </a:prstGeom>
        </p:spPr>
      </p:pic>
      <p:sp>
        <p:nvSpPr>
          <p:cNvPr id="44" name="CuadroTexto 227">
            <a:extLst>
              <a:ext uri="{FF2B5EF4-FFF2-40B4-BE49-F238E27FC236}">
                <a16:creationId xmlns:a16="http://schemas.microsoft.com/office/drawing/2014/main" id="{DB98FD5F-2E4B-D697-1E67-4A1D00BC33E0}"/>
              </a:ext>
            </a:extLst>
          </p:cNvPr>
          <p:cNvSpPr txBox="1"/>
          <p:nvPr/>
        </p:nvSpPr>
        <p:spPr>
          <a:xfrm>
            <a:off x="7171864" y="1391269"/>
            <a:ext cx="1617623" cy="877163"/>
          </a:xfrm>
          <a:prstGeom prst="rect">
            <a:avLst/>
          </a:prstGeom>
          <a:noFill/>
        </p:spPr>
        <p:txBody>
          <a:bodyPr wrap="square" rtlCol="0">
            <a:spAutoFit/>
          </a:bodyPr>
          <a:lstStyle/>
          <a:p>
            <a:pPr algn="r"/>
            <a:r>
              <a:rPr lang="en-US" sz="1700">
                <a:solidFill>
                  <a:srgbClr val="000000"/>
                </a:solidFill>
                <a:latin typeface="+mj-lt"/>
              </a:rPr>
              <a:t>Continuous phase inlet</a:t>
            </a:r>
          </a:p>
          <a:p>
            <a:pPr algn="r"/>
            <a:r>
              <a:rPr lang="en-US" sz="1700" b="1" i="1">
                <a:solidFill>
                  <a:schemeClr val="bg1"/>
                </a:solidFill>
                <a:highlight>
                  <a:srgbClr val="00B050"/>
                </a:highlight>
                <a:latin typeface="+mj-lt"/>
              </a:rPr>
              <a:t>(Liposomes)</a:t>
            </a:r>
            <a:endParaRPr lang="es-MX" sz="1700" b="1" i="1">
              <a:solidFill>
                <a:schemeClr val="bg1"/>
              </a:solidFill>
              <a:highlight>
                <a:srgbClr val="00B050"/>
              </a:highlight>
              <a:latin typeface="+mj-lt"/>
            </a:endParaRPr>
          </a:p>
        </p:txBody>
      </p:sp>
      <p:sp>
        <p:nvSpPr>
          <p:cNvPr id="45" name="CuadroTexto 227">
            <a:extLst>
              <a:ext uri="{FF2B5EF4-FFF2-40B4-BE49-F238E27FC236}">
                <a16:creationId xmlns:a16="http://schemas.microsoft.com/office/drawing/2014/main" id="{9A36EA91-04DD-68F3-FB27-8F18C9DD9BD5}"/>
              </a:ext>
            </a:extLst>
          </p:cNvPr>
          <p:cNvSpPr txBox="1"/>
          <p:nvPr/>
        </p:nvSpPr>
        <p:spPr>
          <a:xfrm>
            <a:off x="7501277" y="3043497"/>
            <a:ext cx="1346480" cy="877163"/>
          </a:xfrm>
          <a:prstGeom prst="rect">
            <a:avLst/>
          </a:prstGeom>
          <a:noFill/>
        </p:spPr>
        <p:txBody>
          <a:bodyPr wrap="square" rtlCol="0">
            <a:spAutoFit/>
          </a:bodyPr>
          <a:lstStyle/>
          <a:p>
            <a:pPr algn="r"/>
            <a:r>
              <a:rPr lang="en-US" sz="1700">
                <a:solidFill>
                  <a:srgbClr val="000000"/>
                </a:solidFill>
                <a:latin typeface="+mj-lt"/>
              </a:rPr>
              <a:t>Dispersed phase inlet</a:t>
            </a:r>
          </a:p>
          <a:p>
            <a:pPr algn="r"/>
            <a:r>
              <a:rPr lang="en-US" sz="1700" b="1" i="1">
                <a:solidFill>
                  <a:schemeClr val="bg1"/>
                </a:solidFill>
                <a:highlight>
                  <a:srgbClr val="0000FF"/>
                </a:highlight>
                <a:latin typeface="+mj-lt"/>
              </a:rPr>
              <a:t>(MNP’s)</a:t>
            </a:r>
            <a:endParaRPr lang="es-MX" sz="1700" b="1" i="1">
              <a:solidFill>
                <a:schemeClr val="bg1"/>
              </a:solidFill>
              <a:highlight>
                <a:srgbClr val="0000FF"/>
              </a:highlight>
              <a:latin typeface="+mj-lt"/>
            </a:endParaRPr>
          </a:p>
        </p:txBody>
      </p:sp>
      <p:sp>
        <p:nvSpPr>
          <p:cNvPr id="46" name="Rectangle 45">
            <a:extLst>
              <a:ext uri="{FF2B5EF4-FFF2-40B4-BE49-F238E27FC236}">
                <a16:creationId xmlns:a16="http://schemas.microsoft.com/office/drawing/2014/main" id="{5137C1F0-E59B-CE9C-945E-997A88AC04FE}"/>
              </a:ext>
            </a:extLst>
          </p:cNvPr>
          <p:cNvSpPr/>
          <p:nvPr/>
        </p:nvSpPr>
        <p:spPr>
          <a:xfrm>
            <a:off x="1865425" y="3028150"/>
            <a:ext cx="620270" cy="676125"/>
          </a:xfrm>
          <a:prstGeom prst="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47" name="Straight Connector 46">
            <a:extLst>
              <a:ext uri="{FF2B5EF4-FFF2-40B4-BE49-F238E27FC236}">
                <a16:creationId xmlns:a16="http://schemas.microsoft.com/office/drawing/2014/main" id="{A415DC2B-4509-02A3-6DE2-2BC24FF68B36}"/>
              </a:ext>
            </a:extLst>
          </p:cNvPr>
          <p:cNvCxnSpPr>
            <a:cxnSpLocks/>
          </p:cNvCxnSpPr>
          <p:nvPr/>
        </p:nvCxnSpPr>
        <p:spPr>
          <a:xfrm>
            <a:off x="8998754" y="1651332"/>
            <a:ext cx="308211" cy="245703"/>
          </a:xfrm>
          <a:prstGeom prst="line">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DA9FDA0-D580-ADEA-2A13-70EED44536FC}"/>
              </a:ext>
            </a:extLst>
          </p:cNvPr>
          <p:cNvSpPr txBox="1"/>
          <p:nvPr/>
        </p:nvSpPr>
        <p:spPr>
          <a:xfrm flipH="1">
            <a:off x="3225116" y="1075758"/>
            <a:ext cx="1255859" cy="353943"/>
          </a:xfrm>
          <a:prstGeom prst="rect">
            <a:avLst/>
          </a:prstGeom>
          <a:noFill/>
        </p:spPr>
        <p:txBody>
          <a:bodyPr wrap="square" rtlCol="0">
            <a:spAutoFit/>
          </a:bodyPr>
          <a:lstStyle/>
          <a:p>
            <a:pPr algn="ctr"/>
            <a:r>
              <a:rPr lang="en-US" sz="1700">
                <a:effectLst>
                  <a:outerShdw blurRad="38100" dist="38100" dir="2700000" algn="tl">
                    <a:srgbClr val="000000">
                      <a:alpha val="43137"/>
                    </a:srgbClr>
                  </a:outerShdw>
                </a:effectLst>
                <a:latin typeface="+mj-lt"/>
              </a:rPr>
              <a:t>SARS</a:t>
            </a:r>
          </a:p>
        </p:txBody>
      </p:sp>
      <p:sp>
        <p:nvSpPr>
          <p:cNvPr id="49" name="TextBox 48">
            <a:extLst>
              <a:ext uri="{FF2B5EF4-FFF2-40B4-BE49-F238E27FC236}">
                <a16:creationId xmlns:a16="http://schemas.microsoft.com/office/drawing/2014/main" id="{FE371E4F-5710-93AC-F947-11B5C283AF34}"/>
              </a:ext>
            </a:extLst>
          </p:cNvPr>
          <p:cNvSpPr txBox="1"/>
          <p:nvPr/>
        </p:nvSpPr>
        <p:spPr>
          <a:xfrm flipH="1">
            <a:off x="3550107" y="4484932"/>
            <a:ext cx="2408325" cy="615553"/>
          </a:xfrm>
          <a:prstGeom prst="rect">
            <a:avLst/>
          </a:prstGeom>
          <a:noFill/>
        </p:spPr>
        <p:txBody>
          <a:bodyPr wrap="square" rtlCol="0">
            <a:spAutoFit/>
          </a:bodyPr>
          <a:lstStyle/>
          <a:p>
            <a:pPr algn="ctr"/>
            <a:r>
              <a:rPr lang="en-US" sz="1700">
                <a:effectLst>
                  <a:outerShdw blurRad="38100" dist="38100" dir="2700000" algn="tl">
                    <a:srgbClr val="000000">
                      <a:alpha val="43137"/>
                    </a:srgbClr>
                  </a:outerShdw>
                </a:effectLst>
                <a:latin typeface="+mj-lt"/>
              </a:rPr>
              <a:t>Serpentine  circular features</a:t>
            </a:r>
          </a:p>
        </p:txBody>
      </p:sp>
      <p:sp>
        <p:nvSpPr>
          <p:cNvPr id="50" name="Rectangle 49">
            <a:extLst>
              <a:ext uri="{FF2B5EF4-FFF2-40B4-BE49-F238E27FC236}">
                <a16:creationId xmlns:a16="http://schemas.microsoft.com/office/drawing/2014/main" id="{A5AA5A8A-3020-ED32-B6E3-0662096C4AD7}"/>
              </a:ext>
            </a:extLst>
          </p:cNvPr>
          <p:cNvSpPr/>
          <p:nvPr/>
        </p:nvSpPr>
        <p:spPr>
          <a:xfrm>
            <a:off x="1894306" y="1519603"/>
            <a:ext cx="620270" cy="777662"/>
          </a:xfrm>
          <a:prstGeom prst="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TextBox 50">
            <a:extLst>
              <a:ext uri="{FF2B5EF4-FFF2-40B4-BE49-F238E27FC236}">
                <a16:creationId xmlns:a16="http://schemas.microsoft.com/office/drawing/2014/main" id="{379950AD-757C-3234-08DF-2C71C718CD40}"/>
              </a:ext>
            </a:extLst>
          </p:cNvPr>
          <p:cNvSpPr txBox="1"/>
          <p:nvPr/>
        </p:nvSpPr>
        <p:spPr>
          <a:xfrm flipH="1">
            <a:off x="3161417" y="2702722"/>
            <a:ext cx="1255859" cy="353943"/>
          </a:xfrm>
          <a:prstGeom prst="rect">
            <a:avLst/>
          </a:prstGeom>
          <a:noFill/>
        </p:spPr>
        <p:txBody>
          <a:bodyPr wrap="square" rtlCol="0">
            <a:spAutoFit/>
          </a:bodyPr>
          <a:lstStyle/>
          <a:p>
            <a:pPr algn="ctr"/>
            <a:r>
              <a:rPr lang="en-US" sz="1700">
                <a:effectLst>
                  <a:outerShdw blurRad="38100" dist="38100" dir="2700000" algn="tl">
                    <a:srgbClr val="000000">
                      <a:alpha val="43137"/>
                    </a:srgbClr>
                  </a:outerShdw>
                </a:effectLst>
                <a:latin typeface="+mj-lt"/>
              </a:rPr>
              <a:t>Chambers</a:t>
            </a:r>
          </a:p>
        </p:txBody>
      </p:sp>
      <p:sp>
        <p:nvSpPr>
          <p:cNvPr id="52" name="Rectangle 51">
            <a:extLst>
              <a:ext uri="{FF2B5EF4-FFF2-40B4-BE49-F238E27FC236}">
                <a16:creationId xmlns:a16="http://schemas.microsoft.com/office/drawing/2014/main" id="{20D6BD15-CAAF-E164-A634-CDB0E9E89794}"/>
              </a:ext>
            </a:extLst>
          </p:cNvPr>
          <p:cNvSpPr/>
          <p:nvPr/>
        </p:nvSpPr>
        <p:spPr>
          <a:xfrm>
            <a:off x="1876399" y="4385492"/>
            <a:ext cx="652913" cy="777662"/>
          </a:xfrm>
          <a:prstGeom prst="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Rectangle 52">
            <a:extLst>
              <a:ext uri="{FF2B5EF4-FFF2-40B4-BE49-F238E27FC236}">
                <a16:creationId xmlns:a16="http://schemas.microsoft.com/office/drawing/2014/main" id="{32B02923-D2F3-FF8B-8EA4-EB5ADB674E34}"/>
              </a:ext>
            </a:extLst>
          </p:cNvPr>
          <p:cNvSpPr/>
          <p:nvPr/>
        </p:nvSpPr>
        <p:spPr>
          <a:xfrm>
            <a:off x="6329221" y="1263476"/>
            <a:ext cx="4277500" cy="2775609"/>
          </a:xfrm>
          <a:prstGeom prst="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Rectangle 53">
            <a:extLst>
              <a:ext uri="{FF2B5EF4-FFF2-40B4-BE49-F238E27FC236}">
                <a16:creationId xmlns:a16="http://schemas.microsoft.com/office/drawing/2014/main" id="{9DE3DF7E-D27F-A2B8-543E-6EA3C52823AA}"/>
              </a:ext>
            </a:extLst>
          </p:cNvPr>
          <p:cNvSpPr/>
          <p:nvPr/>
        </p:nvSpPr>
        <p:spPr>
          <a:xfrm>
            <a:off x="5205465" y="1525801"/>
            <a:ext cx="272405" cy="711078"/>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Rectangle 54">
            <a:extLst>
              <a:ext uri="{FF2B5EF4-FFF2-40B4-BE49-F238E27FC236}">
                <a16:creationId xmlns:a16="http://schemas.microsoft.com/office/drawing/2014/main" id="{DA387855-F854-57DE-1997-866BE79B6427}"/>
              </a:ext>
            </a:extLst>
          </p:cNvPr>
          <p:cNvSpPr/>
          <p:nvPr/>
        </p:nvSpPr>
        <p:spPr>
          <a:xfrm>
            <a:off x="3455913" y="4476265"/>
            <a:ext cx="272405" cy="711078"/>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Rectangle 55">
            <a:extLst>
              <a:ext uri="{FF2B5EF4-FFF2-40B4-BE49-F238E27FC236}">
                <a16:creationId xmlns:a16="http://schemas.microsoft.com/office/drawing/2014/main" id="{C011B713-0886-9F09-77AC-DD237E4B02BC}"/>
              </a:ext>
            </a:extLst>
          </p:cNvPr>
          <p:cNvSpPr/>
          <p:nvPr/>
        </p:nvSpPr>
        <p:spPr>
          <a:xfrm>
            <a:off x="6352720" y="4459441"/>
            <a:ext cx="2169297" cy="628646"/>
          </a:xfrm>
          <a:prstGeom prst="rect">
            <a:avLst/>
          </a:prstGeom>
          <a:solidFill>
            <a:srgbClr val="ED9A9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174D6793-56D1-3CE0-F964-1C9C44B89339}"/>
              </a:ext>
            </a:extLst>
          </p:cNvPr>
          <p:cNvSpPr/>
          <p:nvPr/>
        </p:nvSpPr>
        <p:spPr>
          <a:xfrm>
            <a:off x="5540745" y="3013225"/>
            <a:ext cx="272405" cy="711078"/>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Rectangle 57">
            <a:extLst>
              <a:ext uri="{FF2B5EF4-FFF2-40B4-BE49-F238E27FC236}">
                <a16:creationId xmlns:a16="http://schemas.microsoft.com/office/drawing/2014/main" id="{9C0882D1-9105-8609-DC9F-C9A083D6D538}"/>
              </a:ext>
            </a:extLst>
          </p:cNvPr>
          <p:cNvSpPr/>
          <p:nvPr/>
        </p:nvSpPr>
        <p:spPr>
          <a:xfrm>
            <a:off x="6330687" y="4216792"/>
            <a:ext cx="4287052" cy="1232657"/>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CuadroTexto 227">
            <a:extLst>
              <a:ext uri="{FF2B5EF4-FFF2-40B4-BE49-F238E27FC236}">
                <a16:creationId xmlns:a16="http://schemas.microsoft.com/office/drawing/2014/main" id="{80682261-6CE9-D01A-38D7-1D677B53BB2A}"/>
              </a:ext>
            </a:extLst>
          </p:cNvPr>
          <p:cNvSpPr txBox="1"/>
          <p:nvPr/>
        </p:nvSpPr>
        <p:spPr>
          <a:xfrm>
            <a:off x="7800273" y="4607102"/>
            <a:ext cx="2250999" cy="353943"/>
          </a:xfrm>
          <a:prstGeom prst="rect">
            <a:avLst/>
          </a:prstGeom>
          <a:noFill/>
        </p:spPr>
        <p:txBody>
          <a:bodyPr wrap="square" rtlCol="0">
            <a:spAutoFit/>
          </a:bodyPr>
          <a:lstStyle/>
          <a:p>
            <a:pPr algn="r"/>
            <a:r>
              <a:rPr lang="en-US" sz="1700">
                <a:solidFill>
                  <a:srgbClr val="000000"/>
                </a:solidFill>
                <a:latin typeface="+mj-lt"/>
              </a:rPr>
              <a:t>Outlet</a:t>
            </a:r>
          </a:p>
        </p:txBody>
      </p:sp>
      <p:cxnSp>
        <p:nvCxnSpPr>
          <p:cNvPr id="60" name="Straight Connector 59">
            <a:extLst>
              <a:ext uri="{FF2B5EF4-FFF2-40B4-BE49-F238E27FC236}">
                <a16:creationId xmlns:a16="http://schemas.microsoft.com/office/drawing/2014/main" id="{3E7F4E32-CBF2-D07B-B980-AC09E286E02D}"/>
              </a:ext>
            </a:extLst>
          </p:cNvPr>
          <p:cNvCxnSpPr/>
          <p:nvPr/>
        </p:nvCxnSpPr>
        <p:spPr>
          <a:xfrm>
            <a:off x="8522017" y="4460558"/>
            <a:ext cx="0" cy="6275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CuadroTexto 227">
            <a:extLst>
              <a:ext uri="{FF2B5EF4-FFF2-40B4-BE49-F238E27FC236}">
                <a16:creationId xmlns:a16="http://schemas.microsoft.com/office/drawing/2014/main" id="{A57CE867-21AE-C976-EAD3-A571DF7134B9}"/>
              </a:ext>
            </a:extLst>
          </p:cNvPr>
          <p:cNvSpPr txBox="1"/>
          <p:nvPr/>
        </p:nvSpPr>
        <p:spPr>
          <a:xfrm>
            <a:off x="8231547" y="4903234"/>
            <a:ext cx="2250999" cy="353943"/>
          </a:xfrm>
          <a:prstGeom prst="rect">
            <a:avLst/>
          </a:prstGeom>
          <a:noFill/>
        </p:spPr>
        <p:txBody>
          <a:bodyPr wrap="square" rtlCol="0">
            <a:spAutoFit/>
          </a:bodyPr>
          <a:lstStyle/>
          <a:p>
            <a:pPr algn="r"/>
            <a:r>
              <a:rPr lang="en-US" sz="1700">
                <a:solidFill>
                  <a:srgbClr val="000000"/>
                </a:solidFill>
                <a:latin typeface="+mj-lt"/>
              </a:rPr>
              <a:t>Evaluation line</a:t>
            </a:r>
          </a:p>
        </p:txBody>
      </p:sp>
      <p:cxnSp>
        <p:nvCxnSpPr>
          <p:cNvPr id="62" name="Straight Connector 61">
            <a:extLst>
              <a:ext uri="{FF2B5EF4-FFF2-40B4-BE49-F238E27FC236}">
                <a16:creationId xmlns:a16="http://schemas.microsoft.com/office/drawing/2014/main" id="{52139C39-45B1-07F4-7BDD-30DCBAC28340}"/>
              </a:ext>
            </a:extLst>
          </p:cNvPr>
          <p:cNvCxnSpPr>
            <a:cxnSpLocks/>
          </p:cNvCxnSpPr>
          <p:nvPr/>
        </p:nvCxnSpPr>
        <p:spPr>
          <a:xfrm>
            <a:off x="9137133" y="5200406"/>
            <a:ext cx="12753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A5E2D9CE-0A5D-3256-FD05-E0DC3BEE2E69}"/>
              </a:ext>
            </a:extLst>
          </p:cNvPr>
          <p:cNvSpPr/>
          <p:nvPr/>
        </p:nvSpPr>
        <p:spPr>
          <a:xfrm rot="7500000">
            <a:off x="9695448" y="1641783"/>
            <a:ext cx="182630" cy="1206775"/>
          </a:xfrm>
          <a:prstGeom prst="rect">
            <a:avLst/>
          </a:prstGeom>
          <a:solidFill>
            <a:srgbClr val="ED9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7357CAA8-E068-8E82-B692-C0443AF7E15A}"/>
              </a:ext>
            </a:extLst>
          </p:cNvPr>
          <p:cNvSpPr/>
          <p:nvPr/>
        </p:nvSpPr>
        <p:spPr>
          <a:xfrm rot="14100000">
            <a:off x="9690108" y="2342563"/>
            <a:ext cx="182630" cy="1206775"/>
          </a:xfrm>
          <a:prstGeom prst="rect">
            <a:avLst/>
          </a:prstGeom>
          <a:solidFill>
            <a:srgbClr val="ED9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1469935C-F232-B71D-41C8-B7AFEF846B18}"/>
              </a:ext>
            </a:extLst>
          </p:cNvPr>
          <p:cNvCxnSpPr>
            <a:cxnSpLocks/>
          </p:cNvCxnSpPr>
          <p:nvPr/>
        </p:nvCxnSpPr>
        <p:spPr>
          <a:xfrm flipV="1">
            <a:off x="8980209" y="3281611"/>
            <a:ext cx="314237" cy="195038"/>
          </a:xfrm>
          <a:prstGeom prst="line">
            <a:avLst/>
          </a:prstGeom>
          <a:ln w="762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6624ED9C-4D9F-D1F4-9A32-61845CD9E1F6}"/>
              </a:ext>
            </a:extLst>
          </p:cNvPr>
          <p:cNvSpPr/>
          <p:nvPr/>
        </p:nvSpPr>
        <p:spPr>
          <a:xfrm rot="16200000">
            <a:off x="10335406" y="2415635"/>
            <a:ext cx="182630" cy="360000"/>
          </a:xfrm>
          <a:prstGeom prst="rect">
            <a:avLst/>
          </a:prstGeom>
          <a:solidFill>
            <a:srgbClr val="ED9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Picture 66" descr="Shape&#10;&#10;Description automatically generated with low confidence">
            <a:extLst>
              <a:ext uri="{FF2B5EF4-FFF2-40B4-BE49-F238E27FC236}">
                <a16:creationId xmlns:a16="http://schemas.microsoft.com/office/drawing/2014/main" id="{0D810717-131C-DE82-1742-2C4DEEC5E78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1149" r="49299" b="6123"/>
          <a:stretch/>
        </p:blipFill>
        <p:spPr>
          <a:xfrm>
            <a:off x="6584462" y="1413134"/>
            <a:ext cx="919674" cy="815167"/>
          </a:xfrm>
          <a:prstGeom prst="ellipse">
            <a:avLst/>
          </a:prstGeom>
        </p:spPr>
      </p:pic>
      <p:pic>
        <p:nvPicPr>
          <p:cNvPr id="68" name="Picture 67" descr="Shape&#10;&#10;Description automatically generated with low confidence">
            <a:extLst>
              <a:ext uri="{FF2B5EF4-FFF2-40B4-BE49-F238E27FC236}">
                <a16:creationId xmlns:a16="http://schemas.microsoft.com/office/drawing/2014/main" id="{1DD178DB-707B-1448-AA55-635195BEC4E8}"/>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038" t="30536" b="6988"/>
          <a:stretch/>
        </p:blipFill>
        <p:spPr>
          <a:xfrm>
            <a:off x="6620895" y="2905372"/>
            <a:ext cx="1050282" cy="960116"/>
          </a:xfrm>
          <a:prstGeom prst="ellipse">
            <a:avLst/>
          </a:prstGeom>
        </p:spPr>
      </p:pic>
      <p:sp>
        <p:nvSpPr>
          <p:cNvPr id="69" name="Text Placeholder 1">
            <a:extLst>
              <a:ext uri="{FF2B5EF4-FFF2-40B4-BE49-F238E27FC236}">
                <a16:creationId xmlns:a16="http://schemas.microsoft.com/office/drawing/2014/main" id="{CC42C9F9-F53B-66AB-20BB-DEDBD38CE13E}"/>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Geometries and Boundary conditions</a:t>
            </a:r>
            <a:endParaRPr lang="es-CO" sz="3200" b="0" dirty="0">
              <a:solidFill>
                <a:schemeClr val="accent6">
                  <a:lumMod val="50000"/>
                </a:schemeClr>
              </a:solidFill>
              <a:latin typeface="Abadi" panose="020B0604020104020204" pitchFamily="34" charset="0"/>
            </a:endParaRPr>
          </a:p>
          <a:p>
            <a:endParaRPr lang="en-US" sz="3200" b="0" dirty="0">
              <a:solidFill>
                <a:schemeClr val="accent6">
                  <a:lumMod val="50000"/>
                </a:schemeClr>
              </a:solidFill>
              <a:latin typeface="Abadi" panose="020B0604020104020204" pitchFamily="34" charset="0"/>
            </a:endParaRPr>
          </a:p>
        </p:txBody>
      </p:sp>
      <p:sp>
        <p:nvSpPr>
          <p:cNvPr id="2" name="Slide Number Placeholder 2">
            <a:extLst>
              <a:ext uri="{FF2B5EF4-FFF2-40B4-BE49-F238E27FC236}">
                <a16:creationId xmlns:a16="http://schemas.microsoft.com/office/drawing/2014/main" id="{D585858C-4410-CBD3-CA18-9C1F3DFACA75}"/>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20</a:t>
            </a:fld>
            <a:endParaRPr lang="en-US"/>
          </a:p>
        </p:txBody>
      </p:sp>
      <p:sp>
        <p:nvSpPr>
          <p:cNvPr id="3" name="CuadroTexto 27">
            <a:extLst>
              <a:ext uri="{FF2B5EF4-FFF2-40B4-BE49-F238E27FC236}">
                <a16:creationId xmlns:a16="http://schemas.microsoft.com/office/drawing/2014/main" id="{10390014-7B24-8265-647B-5328FD0B776E}"/>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4" name="Rectangle 3">
            <a:extLst>
              <a:ext uri="{FF2B5EF4-FFF2-40B4-BE49-F238E27FC236}">
                <a16:creationId xmlns:a16="http://schemas.microsoft.com/office/drawing/2014/main" id="{B80399F1-4794-A9B9-F597-DC7D4155BFFE}"/>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D62DA0C-FD13-171B-F2E3-3AC6232B3F67}"/>
              </a:ext>
            </a:extLst>
          </p:cNvPr>
          <p:cNvSpPr txBox="1"/>
          <p:nvPr/>
        </p:nvSpPr>
        <p:spPr>
          <a:xfrm>
            <a:off x="1865425" y="5607698"/>
            <a:ext cx="8773531" cy="369332"/>
          </a:xfrm>
          <a:prstGeom prst="rect">
            <a:avLst/>
          </a:prstGeom>
          <a:noFill/>
        </p:spPr>
        <p:txBody>
          <a:bodyPr wrap="square" rtlCol="0">
            <a:spAutoFit/>
          </a:bodyPr>
          <a:lstStyle/>
          <a:p>
            <a:pPr algn="ctr"/>
            <a:r>
              <a:rPr lang="en-US" dirty="0">
                <a:latin typeface="Abadi" panose="020B0604020104020204" pitchFamily="34" charset="0"/>
              </a:rPr>
              <a:t>Figure 2. Geometries and boundary conditions, inlets, outlets and evaluation lines</a:t>
            </a:r>
            <a:endParaRPr lang="en-GB" dirty="0">
              <a:latin typeface="Abadi" panose="020B0604020104020204" pitchFamily="34" charset="0"/>
            </a:endParaRPr>
          </a:p>
        </p:txBody>
      </p:sp>
      <p:pic>
        <p:nvPicPr>
          <p:cNvPr id="6" name="Picture 2">
            <a:extLst>
              <a:ext uri="{FF2B5EF4-FFF2-40B4-BE49-F238E27FC236}">
                <a16:creationId xmlns:a16="http://schemas.microsoft.com/office/drawing/2014/main" id="{F2DECBBB-6828-1DE0-C631-1E3496C3EF44}"/>
              </a:ext>
            </a:extLst>
          </p:cNvPr>
          <p:cNvPicPr>
            <a:picLocks noChangeAspect="1" noChangeArrowheads="1"/>
          </p:cNvPicPr>
          <p:nvPr/>
        </p:nvPicPr>
        <p:blipFill rotWithShape="1">
          <a:blip r:embed="rId8"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2E3B45AB-B1ED-E66C-CEF5-5265DD88A50D}"/>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9" name="Picture 4">
            <a:extLst>
              <a:ext uri="{FF2B5EF4-FFF2-40B4-BE49-F238E27FC236}">
                <a16:creationId xmlns:a16="http://schemas.microsoft.com/office/drawing/2014/main" id="{5DBFF4E8-CEC9-CA37-1F60-65F2D209910E}"/>
              </a:ext>
            </a:extLst>
          </p:cNvPr>
          <p:cNvPicPr>
            <a:picLocks noChangeAspect="1" noChangeArrowheads="1"/>
          </p:cNvPicPr>
          <p:nvPr/>
        </p:nvPicPr>
        <p:blipFill>
          <a:blip r:embed="rId10"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DPI | About">
            <a:extLst>
              <a:ext uri="{FF2B5EF4-FFF2-40B4-BE49-F238E27FC236}">
                <a16:creationId xmlns:a16="http://schemas.microsoft.com/office/drawing/2014/main" id="{5F8D49C7-2192-2EF5-2972-E9B8AAFBEB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ciforum">
            <a:extLst>
              <a:ext uri="{FF2B5EF4-FFF2-40B4-BE49-F238E27FC236}">
                <a16:creationId xmlns:a16="http://schemas.microsoft.com/office/drawing/2014/main" id="{D261C61B-5ECA-3052-A9A2-318BAF5717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67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77E7E67E-F655-8B93-C332-3E140A72DDC1}"/>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Mesh selection</a:t>
            </a:r>
            <a:endParaRPr lang="es-CO" sz="3200" b="0" dirty="0">
              <a:solidFill>
                <a:schemeClr val="accent6">
                  <a:lumMod val="50000"/>
                </a:schemeClr>
              </a:solidFill>
              <a:latin typeface="Abadi" panose="020B0604020104020204" pitchFamily="34" charset="0"/>
            </a:endParaRPr>
          </a:p>
          <a:p>
            <a:endParaRPr lang="en-US" sz="3200" b="0" dirty="0">
              <a:solidFill>
                <a:schemeClr val="accent6">
                  <a:lumMod val="50000"/>
                </a:schemeClr>
              </a:solidFill>
              <a:latin typeface="Abadi" panose="020B0604020104020204" pitchFamily="34" charset="0"/>
            </a:endParaRPr>
          </a:p>
        </p:txBody>
      </p:sp>
      <p:sp>
        <p:nvSpPr>
          <p:cNvPr id="2" name="Slide Number Placeholder 2">
            <a:extLst>
              <a:ext uri="{FF2B5EF4-FFF2-40B4-BE49-F238E27FC236}">
                <a16:creationId xmlns:a16="http://schemas.microsoft.com/office/drawing/2014/main" id="{3A5212E3-796B-CA68-A861-2FF61A30B576}"/>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21</a:t>
            </a:fld>
            <a:endParaRPr lang="en-US"/>
          </a:p>
        </p:txBody>
      </p:sp>
      <p:sp>
        <p:nvSpPr>
          <p:cNvPr id="3" name="CuadroTexto 27">
            <a:extLst>
              <a:ext uri="{FF2B5EF4-FFF2-40B4-BE49-F238E27FC236}">
                <a16:creationId xmlns:a16="http://schemas.microsoft.com/office/drawing/2014/main" id="{CB0BF153-7471-1D64-BB9D-2275E69E0819}"/>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4" name="Rectangle 3">
            <a:extLst>
              <a:ext uri="{FF2B5EF4-FFF2-40B4-BE49-F238E27FC236}">
                <a16:creationId xmlns:a16="http://schemas.microsoft.com/office/drawing/2014/main" id="{9C6800C2-3205-A73B-BF7E-AD3183A5AF74}"/>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50000"/>
                </a:schemeClr>
              </a:solidFill>
            </a:endParaRPr>
          </a:p>
        </p:txBody>
      </p:sp>
      <p:sp>
        <p:nvSpPr>
          <p:cNvPr id="11" name="CuadroTexto 27">
            <a:extLst>
              <a:ext uri="{FF2B5EF4-FFF2-40B4-BE49-F238E27FC236}">
                <a16:creationId xmlns:a16="http://schemas.microsoft.com/office/drawing/2014/main" id="{939390E5-80E4-D834-E78C-3E6D998977FA}"/>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sp>
        <p:nvSpPr>
          <p:cNvPr id="12" name="TextBox 11">
            <a:extLst>
              <a:ext uri="{FF2B5EF4-FFF2-40B4-BE49-F238E27FC236}">
                <a16:creationId xmlns:a16="http://schemas.microsoft.com/office/drawing/2014/main" id="{A32DABBE-4D47-05BC-E80A-C456C22146B9}"/>
              </a:ext>
            </a:extLst>
          </p:cNvPr>
          <p:cNvSpPr txBox="1"/>
          <p:nvPr/>
        </p:nvSpPr>
        <p:spPr>
          <a:xfrm>
            <a:off x="674688" y="5641860"/>
            <a:ext cx="11119915" cy="369332"/>
          </a:xfrm>
          <a:prstGeom prst="rect">
            <a:avLst/>
          </a:prstGeom>
          <a:noFill/>
        </p:spPr>
        <p:txBody>
          <a:bodyPr wrap="square" rtlCol="0">
            <a:spAutoFit/>
          </a:bodyPr>
          <a:lstStyle/>
          <a:p>
            <a:pPr algn="ctr"/>
            <a:r>
              <a:rPr lang="en-US" dirty="0">
                <a:latin typeface="Abadi" panose="020B0604020104020204" pitchFamily="34" charset="0"/>
              </a:rPr>
              <a:t>Figure 3. Mesh convergence analysis for SARS geometry. Complete mesh consist of 40175 domain elements</a:t>
            </a:r>
            <a:endParaRPr lang="en-GB" dirty="0">
              <a:latin typeface="Abadi" panose="020B0604020104020204" pitchFamily="34" charset="0"/>
            </a:endParaRPr>
          </a:p>
        </p:txBody>
      </p:sp>
      <p:pic>
        <p:nvPicPr>
          <p:cNvPr id="13" name="Picture 2">
            <a:extLst>
              <a:ext uri="{FF2B5EF4-FFF2-40B4-BE49-F238E27FC236}">
                <a16:creationId xmlns:a16="http://schemas.microsoft.com/office/drawing/2014/main" id="{1960D677-CD2F-2A1E-B402-E533AA1E69E9}"/>
              </a:ext>
            </a:extLst>
          </p:cNvPr>
          <p:cNvPicPr>
            <a:picLocks noChangeAspect="1" noChangeArrowheads="1"/>
          </p:cNvPicPr>
          <p:nvPr/>
        </p:nvPicPr>
        <p:blipFill rotWithShape="1">
          <a:blip r:embed="rId3"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615FA9E5-AB2E-AA6E-FD0D-C4C1D5C4F7FC}"/>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5" name="Picture 4">
            <a:extLst>
              <a:ext uri="{FF2B5EF4-FFF2-40B4-BE49-F238E27FC236}">
                <a16:creationId xmlns:a16="http://schemas.microsoft.com/office/drawing/2014/main" id="{2222E888-0204-D1C5-1C4B-55BEA93DF2F8}"/>
              </a:ext>
            </a:extLst>
          </p:cNvPr>
          <p:cNvPicPr>
            <a:picLocks noChangeAspect="1" noChangeArrowheads="1"/>
          </p:cNvPicPr>
          <p:nvPr/>
        </p:nvPicPr>
        <p:blipFill>
          <a:blip r:embed="rId5"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MDPI | About">
            <a:extLst>
              <a:ext uri="{FF2B5EF4-FFF2-40B4-BE49-F238E27FC236}">
                <a16:creationId xmlns:a16="http://schemas.microsoft.com/office/drawing/2014/main" id="{8B050F2E-9536-0DAE-CF59-5C1C4EB5F2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ciforum">
            <a:extLst>
              <a:ext uri="{FF2B5EF4-FFF2-40B4-BE49-F238E27FC236}">
                <a16:creationId xmlns:a16="http://schemas.microsoft.com/office/drawing/2014/main" id="{1D261E85-F4B1-BBB3-3A8E-936C79B897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a:extLst>
              <a:ext uri="{FF2B5EF4-FFF2-40B4-BE49-F238E27FC236}">
                <a16:creationId xmlns:a16="http://schemas.microsoft.com/office/drawing/2014/main" id="{68335264-CE79-C992-ADFB-4DEC0DE8D584}"/>
              </a:ext>
            </a:extLst>
          </p:cNvPr>
          <p:cNvGraphicFramePr>
            <a:graphicFrameLocks noChangeAspect="1"/>
          </p:cNvGraphicFramePr>
          <p:nvPr>
            <p:extLst>
              <p:ext uri="{D42A27DB-BD31-4B8C-83A1-F6EECF244321}">
                <p14:modId xmlns:p14="http://schemas.microsoft.com/office/powerpoint/2010/main" val="2262118959"/>
              </p:ext>
            </p:extLst>
          </p:nvPr>
        </p:nvGraphicFramePr>
        <p:xfrm>
          <a:off x="291855" y="417720"/>
          <a:ext cx="7877141" cy="5101030"/>
        </p:xfrm>
        <a:graphic>
          <a:graphicData uri="http://schemas.openxmlformats.org/presentationml/2006/ole">
            <mc:AlternateContent xmlns:mc="http://schemas.openxmlformats.org/markup-compatibility/2006">
              <mc:Choice xmlns:v="urn:schemas-microsoft-com:vml" Requires="v">
                <p:oleObj name="Prism 8" r:id="rId8" imgW="7021628" imgH="4560714" progId="Prism8.Document">
                  <p:embed/>
                </p:oleObj>
              </mc:Choice>
              <mc:Fallback>
                <p:oleObj name="Prism 8" r:id="rId8" imgW="7021628" imgH="4560714" progId="Prism8.Document">
                  <p:embed/>
                  <p:pic>
                    <p:nvPicPr>
                      <p:cNvPr id="2" name="Object 1">
                        <a:extLst>
                          <a:ext uri="{FF2B5EF4-FFF2-40B4-BE49-F238E27FC236}">
                            <a16:creationId xmlns:a16="http://schemas.microsoft.com/office/drawing/2014/main" id="{5716D92D-6F4F-B473-410C-AE25B7BF8BDB}"/>
                          </a:ext>
                        </a:extLst>
                      </p:cNvPr>
                      <p:cNvPicPr/>
                      <p:nvPr/>
                    </p:nvPicPr>
                    <p:blipFill>
                      <a:blip r:embed="rId9"/>
                      <a:stretch>
                        <a:fillRect/>
                      </a:stretch>
                    </p:blipFill>
                    <p:spPr>
                      <a:xfrm>
                        <a:off x="291855" y="417720"/>
                        <a:ext cx="7877141" cy="510103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117D54C-3178-656F-90A3-8B1AEB5ACF44}"/>
              </a:ext>
            </a:extLst>
          </p:cNvPr>
          <p:cNvSpPr txBox="1"/>
          <p:nvPr/>
        </p:nvSpPr>
        <p:spPr>
          <a:xfrm>
            <a:off x="7630422" y="1927680"/>
            <a:ext cx="2825593"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EXC: Extremely coarse</a:t>
            </a:r>
          </a:p>
          <a:p>
            <a:r>
              <a:rPr lang="en-US" dirty="0">
                <a:latin typeface="Arial" panose="020B0604020202020204" pitchFamily="34" charset="0"/>
                <a:cs typeface="Arial" panose="020B0604020202020204" pitchFamily="34" charset="0"/>
              </a:rPr>
              <a:t>EC: Extra coarse</a:t>
            </a:r>
          </a:p>
          <a:p>
            <a:r>
              <a:rPr lang="en-US" dirty="0">
                <a:latin typeface="Arial" panose="020B0604020202020204" pitchFamily="34" charset="0"/>
                <a:cs typeface="Arial" panose="020B0604020202020204" pitchFamily="34" charset="0"/>
              </a:rPr>
              <a:t>CR: Coarser</a:t>
            </a:r>
          </a:p>
          <a:p>
            <a:r>
              <a:rPr lang="en-US" dirty="0">
                <a:latin typeface="Arial" panose="020B0604020202020204" pitchFamily="34" charset="0"/>
                <a:cs typeface="Arial" panose="020B0604020202020204" pitchFamily="34" charset="0"/>
              </a:rPr>
              <a:t>C:Coarse</a:t>
            </a:r>
          </a:p>
          <a:p>
            <a:r>
              <a:rPr lang="en-US" dirty="0">
                <a:latin typeface="Arial" panose="020B0604020202020204" pitchFamily="34" charset="0"/>
                <a:cs typeface="Arial" panose="020B0604020202020204" pitchFamily="34" charset="0"/>
              </a:rPr>
              <a:t>N:Normal</a:t>
            </a:r>
          </a:p>
          <a:p>
            <a:r>
              <a:rPr lang="en-US" dirty="0">
                <a:latin typeface="Arial" panose="020B0604020202020204" pitchFamily="34" charset="0"/>
                <a:cs typeface="Arial" panose="020B0604020202020204" pitchFamily="34" charset="0"/>
              </a:rPr>
              <a:t>F:Fine</a:t>
            </a:r>
          </a:p>
          <a:p>
            <a:r>
              <a:rPr lang="en-US" dirty="0">
                <a:latin typeface="Arial" panose="020B0604020202020204" pitchFamily="34" charset="0"/>
                <a:cs typeface="Arial" panose="020B0604020202020204" pitchFamily="34" charset="0"/>
              </a:rPr>
              <a:t>FR: Finer</a:t>
            </a:r>
          </a:p>
          <a:p>
            <a:r>
              <a:rPr lang="en-US" dirty="0">
                <a:latin typeface="Arial" panose="020B0604020202020204" pitchFamily="34" charset="0"/>
                <a:cs typeface="Arial" panose="020B0604020202020204" pitchFamily="34" charset="0"/>
              </a:rPr>
              <a:t>EF: Extra fine</a:t>
            </a:r>
          </a:p>
          <a:p>
            <a:r>
              <a:rPr lang="en-US" dirty="0">
                <a:latin typeface="Arial" panose="020B0604020202020204" pitchFamily="34" charset="0"/>
                <a:cs typeface="Arial" panose="020B0604020202020204" pitchFamily="34" charset="0"/>
              </a:rPr>
              <a:t>EXF: Extremely fine</a:t>
            </a:r>
            <a:endParaRPr lang="en-GB"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B50001F-6E7F-97DB-B93C-1DE5B92F87E5}"/>
              </a:ext>
            </a:extLst>
          </p:cNvPr>
          <p:cNvSpPr/>
          <p:nvPr/>
        </p:nvSpPr>
        <p:spPr>
          <a:xfrm>
            <a:off x="7523544" y="3577636"/>
            <a:ext cx="2054317" cy="369332"/>
          </a:xfrm>
          <a:prstGeom prst="roundRect">
            <a:avLst>
              <a:gd name="adj" fmla="val 50000"/>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9513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77E7E67E-F655-8B93-C332-3E140A72DDC1}"/>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Mesh selection</a:t>
            </a:r>
            <a:endParaRPr lang="es-CO" sz="3200" b="0" dirty="0">
              <a:solidFill>
                <a:schemeClr val="accent6">
                  <a:lumMod val="50000"/>
                </a:schemeClr>
              </a:solidFill>
              <a:latin typeface="Abadi" panose="020B0604020104020204" pitchFamily="34" charset="0"/>
            </a:endParaRPr>
          </a:p>
          <a:p>
            <a:endParaRPr lang="en-US" sz="3200" b="0" dirty="0">
              <a:solidFill>
                <a:schemeClr val="accent6">
                  <a:lumMod val="50000"/>
                </a:schemeClr>
              </a:solidFill>
              <a:latin typeface="Abadi" panose="020B0604020104020204" pitchFamily="34" charset="0"/>
            </a:endParaRPr>
          </a:p>
        </p:txBody>
      </p:sp>
      <p:sp>
        <p:nvSpPr>
          <p:cNvPr id="2" name="Slide Number Placeholder 2">
            <a:extLst>
              <a:ext uri="{FF2B5EF4-FFF2-40B4-BE49-F238E27FC236}">
                <a16:creationId xmlns:a16="http://schemas.microsoft.com/office/drawing/2014/main" id="{3A5212E3-796B-CA68-A861-2FF61A30B576}"/>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22</a:t>
            </a:fld>
            <a:endParaRPr lang="en-US"/>
          </a:p>
        </p:txBody>
      </p:sp>
      <p:sp>
        <p:nvSpPr>
          <p:cNvPr id="3" name="CuadroTexto 27">
            <a:extLst>
              <a:ext uri="{FF2B5EF4-FFF2-40B4-BE49-F238E27FC236}">
                <a16:creationId xmlns:a16="http://schemas.microsoft.com/office/drawing/2014/main" id="{CB0BF153-7471-1D64-BB9D-2275E69E0819}"/>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4" name="Rectangle 3">
            <a:extLst>
              <a:ext uri="{FF2B5EF4-FFF2-40B4-BE49-F238E27FC236}">
                <a16:creationId xmlns:a16="http://schemas.microsoft.com/office/drawing/2014/main" id="{9C6800C2-3205-A73B-BF7E-AD3183A5AF74}"/>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50000"/>
                </a:schemeClr>
              </a:solidFill>
            </a:endParaRPr>
          </a:p>
        </p:txBody>
      </p:sp>
      <p:sp>
        <p:nvSpPr>
          <p:cNvPr id="11" name="CuadroTexto 27">
            <a:extLst>
              <a:ext uri="{FF2B5EF4-FFF2-40B4-BE49-F238E27FC236}">
                <a16:creationId xmlns:a16="http://schemas.microsoft.com/office/drawing/2014/main" id="{939390E5-80E4-D834-E78C-3E6D998977FA}"/>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sp>
        <p:nvSpPr>
          <p:cNvPr id="12" name="TextBox 11">
            <a:extLst>
              <a:ext uri="{FF2B5EF4-FFF2-40B4-BE49-F238E27FC236}">
                <a16:creationId xmlns:a16="http://schemas.microsoft.com/office/drawing/2014/main" id="{A32DABBE-4D47-05BC-E80A-C456C22146B9}"/>
              </a:ext>
            </a:extLst>
          </p:cNvPr>
          <p:cNvSpPr txBox="1"/>
          <p:nvPr/>
        </p:nvSpPr>
        <p:spPr>
          <a:xfrm>
            <a:off x="674688" y="5641860"/>
            <a:ext cx="11119915" cy="369332"/>
          </a:xfrm>
          <a:prstGeom prst="rect">
            <a:avLst/>
          </a:prstGeom>
          <a:noFill/>
        </p:spPr>
        <p:txBody>
          <a:bodyPr wrap="square" rtlCol="0">
            <a:spAutoFit/>
          </a:bodyPr>
          <a:lstStyle/>
          <a:p>
            <a:pPr algn="ctr"/>
            <a:r>
              <a:rPr lang="en-US" dirty="0">
                <a:latin typeface="Abadi" panose="020B0604020104020204" pitchFamily="34" charset="0"/>
              </a:rPr>
              <a:t>Figure 4. Mesh quality. Left to right: SARS, Chambers and Serpentine circular features geometry</a:t>
            </a:r>
            <a:endParaRPr lang="en-GB" dirty="0">
              <a:latin typeface="Abadi" panose="020B0604020104020204" pitchFamily="34" charset="0"/>
            </a:endParaRPr>
          </a:p>
        </p:txBody>
      </p:sp>
      <p:pic>
        <p:nvPicPr>
          <p:cNvPr id="13" name="Picture 2">
            <a:extLst>
              <a:ext uri="{FF2B5EF4-FFF2-40B4-BE49-F238E27FC236}">
                <a16:creationId xmlns:a16="http://schemas.microsoft.com/office/drawing/2014/main" id="{1960D677-CD2F-2A1E-B402-E533AA1E69E9}"/>
              </a:ext>
            </a:extLst>
          </p:cNvPr>
          <p:cNvPicPr>
            <a:picLocks noChangeAspect="1" noChangeArrowheads="1"/>
          </p:cNvPicPr>
          <p:nvPr/>
        </p:nvPicPr>
        <p:blipFill rotWithShape="1">
          <a:blip r:embed="rId3"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615FA9E5-AB2E-AA6E-FD0D-C4C1D5C4F7FC}"/>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5" name="Picture 4">
            <a:extLst>
              <a:ext uri="{FF2B5EF4-FFF2-40B4-BE49-F238E27FC236}">
                <a16:creationId xmlns:a16="http://schemas.microsoft.com/office/drawing/2014/main" id="{2222E888-0204-D1C5-1C4B-55BEA93DF2F8}"/>
              </a:ext>
            </a:extLst>
          </p:cNvPr>
          <p:cNvPicPr>
            <a:picLocks noChangeAspect="1" noChangeArrowheads="1"/>
          </p:cNvPicPr>
          <p:nvPr/>
        </p:nvPicPr>
        <p:blipFill>
          <a:blip r:embed="rId5"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MDPI | About">
            <a:extLst>
              <a:ext uri="{FF2B5EF4-FFF2-40B4-BE49-F238E27FC236}">
                <a16:creationId xmlns:a16="http://schemas.microsoft.com/office/drawing/2014/main" id="{8B050F2E-9536-0DAE-CF59-5C1C4EB5F2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ciforum">
            <a:extLst>
              <a:ext uri="{FF2B5EF4-FFF2-40B4-BE49-F238E27FC236}">
                <a16:creationId xmlns:a16="http://schemas.microsoft.com/office/drawing/2014/main" id="{1D261E85-F4B1-BBB3-3A8E-936C79B897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10;&#10;Description automatically generated">
            <a:extLst>
              <a:ext uri="{FF2B5EF4-FFF2-40B4-BE49-F238E27FC236}">
                <a16:creationId xmlns:a16="http://schemas.microsoft.com/office/drawing/2014/main" id="{70D0A819-B19A-16DE-119D-1B478D3863E1}"/>
              </a:ext>
            </a:extLst>
          </p:cNvPr>
          <p:cNvPicPr>
            <a:picLocks noChangeAspect="1"/>
          </p:cNvPicPr>
          <p:nvPr/>
        </p:nvPicPr>
        <p:blipFill rotWithShape="1">
          <a:blip r:embed="rId8">
            <a:extLst>
              <a:ext uri="{28A0092B-C50C-407E-A947-70E740481C1C}">
                <a14:useLocalDpi xmlns:a14="http://schemas.microsoft.com/office/drawing/2010/main" val="0"/>
              </a:ext>
            </a:extLst>
          </a:blip>
          <a:srcRect r="21077"/>
          <a:stretch/>
        </p:blipFill>
        <p:spPr>
          <a:xfrm>
            <a:off x="4042794" y="2418579"/>
            <a:ext cx="3612289" cy="2451600"/>
          </a:xfrm>
          <a:prstGeom prst="rect">
            <a:avLst/>
          </a:prstGeom>
        </p:spPr>
      </p:pic>
      <p:pic>
        <p:nvPicPr>
          <p:cNvPr id="21" name="Picture 20">
            <a:extLst>
              <a:ext uri="{FF2B5EF4-FFF2-40B4-BE49-F238E27FC236}">
                <a16:creationId xmlns:a16="http://schemas.microsoft.com/office/drawing/2014/main" id="{610DA5DD-DC6B-9326-136A-78DE02828F7B}"/>
              </a:ext>
            </a:extLst>
          </p:cNvPr>
          <p:cNvPicPr>
            <a:picLocks noChangeAspect="1"/>
          </p:cNvPicPr>
          <p:nvPr/>
        </p:nvPicPr>
        <p:blipFill rotWithShape="1">
          <a:blip r:embed="rId9">
            <a:extLst>
              <a:ext uri="{28A0092B-C50C-407E-A947-70E740481C1C}">
                <a14:useLocalDpi xmlns:a14="http://schemas.microsoft.com/office/drawing/2010/main" val="0"/>
              </a:ext>
            </a:extLst>
          </a:blip>
          <a:srcRect r="21103"/>
          <a:stretch/>
        </p:blipFill>
        <p:spPr>
          <a:xfrm>
            <a:off x="347590" y="2418579"/>
            <a:ext cx="3611099" cy="2451600"/>
          </a:xfrm>
          <a:prstGeom prst="rect">
            <a:avLst/>
          </a:prstGeom>
        </p:spPr>
      </p:pic>
      <p:pic>
        <p:nvPicPr>
          <p:cNvPr id="23" name="Picture 22" descr="A screenshot of a computer&#10;&#10;Description automatically generated with low confidence">
            <a:extLst>
              <a:ext uri="{FF2B5EF4-FFF2-40B4-BE49-F238E27FC236}">
                <a16:creationId xmlns:a16="http://schemas.microsoft.com/office/drawing/2014/main" id="{C4956014-C551-F18D-F87C-2BB343CB6D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9188" y="2418579"/>
            <a:ext cx="4577000" cy="2451600"/>
          </a:xfrm>
          <a:prstGeom prst="rect">
            <a:avLst/>
          </a:prstGeom>
        </p:spPr>
      </p:pic>
      <p:pic>
        <p:nvPicPr>
          <p:cNvPr id="24" name="Picture 23">
            <a:extLst>
              <a:ext uri="{FF2B5EF4-FFF2-40B4-BE49-F238E27FC236}">
                <a16:creationId xmlns:a16="http://schemas.microsoft.com/office/drawing/2014/main" id="{5B887E8E-52F9-E9F0-16A1-06037410D2FB}"/>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Lst>
          </a:blip>
          <a:stretch>
            <a:fillRect/>
          </a:stretch>
        </p:blipFill>
        <p:spPr>
          <a:xfrm rot="16200000">
            <a:off x="1754226" y="294444"/>
            <a:ext cx="655362" cy="2814435"/>
          </a:xfrm>
          <a:prstGeom prst="rect">
            <a:avLst/>
          </a:prstGeom>
        </p:spPr>
      </p:pic>
      <p:pic>
        <p:nvPicPr>
          <p:cNvPr id="25" name="Picture 24">
            <a:extLst>
              <a:ext uri="{FF2B5EF4-FFF2-40B4-BE49-F238E27FC236}">
                <a16:creationId xmlns:a16="http://schemas.microsoft.com/office/drawing/2014/main" id="{188781CF-09E9-F758-C7C3-75B5FE9E459E}"/>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Lst>
          </a:blip>
          <a:stretch>
            <a:fillRect/>
          </a:stretch>
        </p:blipFill>
        <p:spPr>
          <a:xfrm rot="16200000">
            <a:off x="5760529" y="16579"/>
            <a:ext cx="453455" cy="3341250"/>
          </a:xfrm>
          <a:prstGeom prst="rect">
            <a:avLst/>
          </a:prstGeom>
        </p:spPr>
      </p:pic>
      <p:pic>
        <p:nvPicPr>
          <p:cNvPr id="26" name="Picture 25">
            <a:extLst>
              <a:ext uri="{FF2B5EF4-FFF2-40B4-BE49-F238E27FC236}">
                <a16:creationId xmlns:a16="http://schemas.microsoft.com/office/drawing/2014/main" id="{982517F3-40A7-393D-B949-D882A86C8B26}"/>
              </a:ext>
            </a:extLst>
          </p:cNvPr>
          <p:cNvPicPr>
            <a:picLocks noChangeAspect="1"/>
          </p:cNvPicPr>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rot="16200000">
            <a:off x="9177181" y="1133285"/>
            <a:ext cx="832234" cy="1313625"/>
          </a:xfrm>
          <a:prstGeom prst="rect">
            <a:avLst/>
          </a:prstGeom>
        </p:spPr>
      </p:pic>
    </p:spTree>
    <p:extLst>
      <p:ext uri="{BB962C8B-B14F-4D97-AF65-F5344CB8AC3E}">
        <p14:creationId xmlns:p14="http://schemas.microsoft.com/office/powerpoint/2010/main" val="2165802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D8218-F183-E5F4-A68C-623FD9D89697}"/>
              </a:ext>
            </a:extLst>
          </p:cNvPr>
          <p:cNvPicPr>
            <a:picLocks noChangeAspect="1"/>
          </p:cNvPicPr>
          <p:nvPr/>
        </p:nvPicPr>
        <p:blipFill>
          <a:blip r:embed="rId3"/>
          <a:stretch>
            <a:fillRect/>
          </a:stretch>
        </p:blipFill>
        <p:spPr>
          <a:xfrm>
            <a:off x="1596000" y="1254651"/>
            <a:ext cx="9000000" cy="4348697"/>
          </a:xfrm>
          <a:prstGeom prst="rect">
            <a:avLst/>
          </a:prstGeom>
        </p:spPr>
      </p:pic>
      <p:sp>
        <p:nvSpPr>
          <p:cNvPr id="6" name="Text Placeholder 1">
            <a:extLst>
              <a:ext uri="{FF2B5EF4-FFF2-40B4-BE49-F238E27FC236}">
                <a16:creationId xmlns:a16="http://schemas.microsoft.com/office/drawing/2014/main" id="{77E7E67E-F655-8B93-C332-3E140A72DDC1}"/>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Dispersed phase Volume fraction</a:t>
            </a:r>
            <a:endParaRPr lang="es-CO" sz="3200" b="0" dirty="0">
              <a:solidFill>
                <a:schemeClr val="accent6">
                  <a:lumMod val="50000"/>
                </a:schemeClr>
              </a:solidFill>
              <a:latin typeface="Abadi" panose="020B0604020104020204" pitchFamily="34" charset="0"/>
            </a:endParaRPr>
          </a:p>
          <a:p>
            <a:endParaRPr lang="en-US" sz="3200" b="0" dirty="0">
              <a:solidFill>
                <a:schemeClr val="accent6">
                  <a:lumMod val="50000"/>
                </a:schemeClr>
              </a:solidFill>
              <a:latin typeface="Abadi" panose="020B0604020104020204" pitchFamily="34" charset="0"/>
            </a:endParaRPr>
          </a:p>
        </p:txBody>
      </p:sp>
      <p:sp>
        <p:nvSpPr>
          <p:cNvPr id="2" name="Slide Number Placeholder 2">
            <a:extLst>
              <a:ext uri="{FF2B5EF4-FFF2-40B4-BE49-F238E27FC236}">
                <a16:creationId xmlns:a16="http://schemas.microsoft.com/office/drawing/2014/main" id="{3A5212E3-796B-CA68-A861-2FF61A30B576}"/>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23</a:t>
            </a:fld>
            <a:endParaRPr lang="en-US"/>
          </a:p>
        </p:txBody>
      </p:sp>
      <p:sp>
        <p:nvSpPr>
          <p:cNvPr id="3" name="CuadroTexto 27">
            <a:extLst>
              <a:ext uri="{FF2B5EF4-FFF2-40B4-BE49-F238E27FC236}">
                <a16:creationId xmlns:a16="http://schemas.microsoft.com/office/drawing/2014/main" id="{CB0BF153-7471-1D64-BB9D-2275E69E0819}"/>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4" name="Rectangle 3">
            <a:extLst>
              <a:ext uri="{FF2B5EF4-FFF2-40B4-BE49-F238E27FC236}">
                <a16:creationId xmlns:a16="http://schemas.microsoft.com/office/drawing/2014/main" id="{9C6800C2-3205-A73B-BF7E-AD3183A5AF74}"/>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50000"/>
                </a:schemeClr>
              </a:solidFill>
            </a:endParaRPr>
          </a:p>
        </p:txBody>
      </p:sp>
      <p:sp>
        <p:nvSpPr>
          <p:cNvPr id="11" name="CuadroTexto 27">
            <a:extLst>
              <a:ext uri="{FF2B5EF4-FFF2-40B4-BE49-F238E27FC236}">
                <a16:creationId xmlns:a16="http://schemas.microsoft.com/office/drawing/2014/main" id="{939390E5-80E4-D834-E78C-3E6D998977FA}"/>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sp>
        <p:nvSpPr>
          <p:cNvPr id="12" name="TextBox 11">
            <a:extLst>
              <a:ext uri="{FF2B5EF4-FFF2-40B4-BE49-F238E27FC236}">
                <a16:creationId xmlns:a16="http://schemas.microsoft.com/office/drawing/2014/main" id="{A32DABBE-4D47-05BC-E80A-C456C22146B9}"/>
              </a:ext>
            </a:extLst>
          </p:cNvPr>
          <p:cNvSpPr txBox="1"/>
          <p:nvPr/>
        </p:nvSpPr>
        <p:spPr>
          <a:xfrm>
            <a:off x="1519985" y="5641860"/>
            <a:ext cx="9434400" cy="369332"/>
          </a:xfrm>
          <a:prstGeom prst="rect">
            <a:avLst/>
          </a:prstGeom>
          <a:noFill/>
        </p:spPr>
        <p:txBody>
          <a:bodyPr wrap="square" rtlCol="0">
            <a:spAutoFit/>
          </a:bodyPr>
          <a:lstStyle/>
          <a:p>
            <a:pPr algn="ctr"/>
            <a:r>
              <a:rPr lang="en-US" dirty="0">
                <a:latin typeface="Abadi" panose="020B0604020104020204" pitchFamily="34" charset="0"/>
              </a:rPr>
              <a:t>Figure 5. Dispersed phase volume fraction using variations in EE Model in chambers geometry</a:t>
            </a:r>
            <a:endParaRPr lang="en-GB" dirty="0">
              <a:latin typeface="Abadi" panose="020B0604020104020204" pitchFamily="34" charset="0"/>
            </a:endParaRPr>
          </a:p>
        </p:txBody>
      </p:sp>
      <p:pic>
        <p:nvPicPr>
          <p:cNvPr id="13" name="Picture 2">
            <a:extLst>
              <a:ext uri="{FF2B5EF4-FFF2-40B4-BE49-F238E27FC236}">
                <a16:creationId xmlns:a16="http://schemas.microsoft.com/office/drawing/2014/main" id="{1960D677-CD2F-2A1E-B402-E533AA1E69E9}"/>
              </a:ext>
            </a:extLst>
          </p:cNvPr>
          <p:cNvPicPr>
            <a:picLocks noChangeAspect="1" noChangeArrowheads="1"/>
          </p:cNvPicPr>
          <p:nvPr/>
        </p:nvPicPr>
        <p:blipFill rotWithShape="1">
          <a:blip r:embed="rId4"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615FA9E5-AB2E-AA6E-FD0D-C4C1D5C4F7FC}"/>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5" name="Picture 4">
            <a:extLst>
              <a:ext uri="{FF2B5EF4-FFF2-40B4-BE49-F238E27FC236}">
                <a16:creationId xmlns:a16="http://schemas.microsoft.com/office/drawing/2014/main" id="{2222E888-0204-D1C5-1C4B-55BEA93DF2F8}"/>
              </a:ext>
            </a:extLst>
          </p:cNvPr>
          <p:cNvPicPr>
            <a:picLocks noChangeAspect="1" noChangeArrowheads="1"/>
          </p:cNvPicPr>
          <p:nvPr/>
        </p:nvPicPr>
        <p:blipFill>
          <a:blip r:embed="rId6"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MDPI | About">
            <a:extLst>
              <a:ext uri="{FF2B5EF4-FFF2-40B4-BE49-F238E27FC236}">
                <a16:creationId xmlns:a16="http://schemas.microsoft.com/office/drawing/2014/main" id="{8B050F2E-9536-0DAE-CF59-5C1C4EB5F2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ciforum">
            <a:extLst>
              <a:ext uri="{FF2B5EF4-FFF2-40B4-BE49-F238E27FC236}">
                <a16:creationId xmlns:a16="http://schemas.microsoft.com/office/drawing/2014/main" id="{1D261E85-F4B1-BBB3-3A8E-936C79B897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991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96439-ABA2-9B9E-55F6-7906D31377E2}"/>
              </a:ext>
            </a:extLst>
          </p:cNvPr>
          <p:cNvPicPr>
            <a:picLocks noChangeAspect="1"/>
          </p:cNvPicPr>
          <p:nvPr/>
        </p:nvPicPr>
        <p:blipFill>
          <a:blip r:embed="rId3"/>
          <a:stretch>
            <a:fillRect/>
          </a:stretch>
        </p:blipFill>
        <p:spPr>
          <a:xfrm>
            <a:off x="1596000" y="1196000"/>
            <a:ext cx="9000000" cy="4465999"/>
          </a:xfrm>
          <a:prstGeom prst="rect">
            <a:avLst/>
          </a:prstGeom>
        </p:spPr>
      </p:pic>
      <p:sp>
        <p:nvSpPr>
          <p:cNvPr id="4" name="Text Placeholder 1">
            <a:extLst>
              <a:ext uri="{FF2B5EF4-FFF2-40B4-BE49-F238E27FC236}">
                <a16:creationId xmlns:a16="http://schemas.microsoft.com/office/drawing/2014/main" id="{35FAEAA8-8E56-D162-E2F4-79DCAD7A3877}"/>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Dispersed phase Volume fraction</a:t>
            </a:r>
            <a:endParaRPr lang="es-CO" sz="3200" b="0" dirty="0">
              <a:solidFill>
                <a:schemeClr val="accent6">
                  <a:lumMod val="50000"/>
                </a:schemeClr>
              </a:solidFill>
              <a:latin typeface="Abadi" panose="020B0604020104020204" pitchFamily="34" charset="0"/>
            </a:endParaRPr>
          </a:p>
          <a:p>
            <a:endParaRPr lang="en-US" sz="3200" b="0" dirty="0">
              <a:solidFill>
                <a:schemeClr val="accent6">
                  <a:lumMod val="50000"/>
                </a:schemeClr>
              </a:solidFill>
              <a:latin typeface="Abadi" panose="020B0604020104020204" pitchFamily="34" charset="0"/>
            </a:endParaRPr>
          </a:p>
        </p:txBody>
      </p:sp>
      <p:sp>
        <p:nvSpPr>
          <p:cNvPr id="2" name="Slide Number Placeholder 2">
            <a:extLst>
              <a:ext uri="{FF2B5EF4-FFF2-40B4-BE49-F238E27FC236}">
                <a16:creationId xmlns:a16="http://schemas.microsoft.com/office/drawing/2014/main" id="{13007EFC-02EF-0E95-25DC-0B4494FBF5A7}"/>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24</a:t>
            </a:fld>
            <a:endParaRPr lang="en-US"/>
          </a:p>
        </p:txBody>
      </p:sp>
      <p:sp>
        <p:nvSpPr>
          <p:cNvPr id="5" name="CuadroTexto 27">
            <a:extLst>
              <a:ext uri="{FF2B5EF4-FFF2-40B4-BE49-F238E27FC236}">
                <a16:creationId xmlns:a16="http://schemas.microsoft.com/office/drawing/2014/main" id="{1810055C-8ABE-0BC2-C618-4BBF906DABC3}"/>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9" name="Rectangle 8">
            <a:extLst>
              <a:ext uri="{FF2B5EF4-FFF2-40B4-BE49-F238E27FC236}">
                <a16:creationId xmlns:a16="http://schemas.microsoft.com/office/drawing/2014/main" id="{801C2A4D-AC6E-13B9-7095-C2CAF0425CB1}"/>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uadroTexto 27">
            <a:extLst>
              <a:ext uri="{FF2B5EF4-FFF2-40B4-BE49-F238E27FC236}">
                <a16:creationId xmlns:a16="http://schemas.microsoft.com/office/drawing/2014/main" id="{7778D86F-EF1F-1C94-3D69-1844C97EB2F2}"/>
              </a:ext>
            </a:extLst>
          </p:cNvPr>
          <p:cNvSpPr txBox="1"/>
          <p:nvPr/>
        </p:nvSpPr>
        <p:spPr>
          <a:xfrm>
            <a:off x="232282" y="6349314"/>
            <a:ext cx="7996289" cy="246221"/>
          </a:xfrm>
          <a:prstGeom prst="rect">
            <a:avLst/>
          </a:prstGeom>
          <a:noFill/>
        </p:spPr>
        <p:txBody>
          <a:bodyPr wrap="square">
            <a:spAutoFit/>
          </a:bodyPr>
          <a:lstStyle/>
          <a:p>
            <a:r>
              <a:rPr lang="en-GB" sz="1000" b="0" i="0">
                <a:solidFill>
                  <a:schemeClr val="bg1"/>
                </a:solidFill>
                <a:effectLst/>
                <a:latin typeface="NexusSans-Regular" pitchFamily="50" charset="0"/>
              </a:rPr>
              <a:t>Inc., C. (2020). </a:t>
            </a:r>
            <a:r>
              <a:rPr lang="en-GB" sz="1000" b="0" i="1">
                <a:solidFill>
                  <a:schemeClr val="bg1"/>
                </a:solidFill>
                <a:effectLst/>
                <a:latin typeface="NexusSans-Regular" pitchFamily="50" charset="0"/>
              </a:rPr>
              <a:t>COMSOL</a:t>
            </a:r>
            <a:r>
              <a:rPr lang="en-GB" sz="1000" b="0" i="0">
                <a:solidFill>
                  <a:schemeClr val="bg1"/>
                </a:solidFill>
                <a:effectLst/>
                <a:latin typeface="NexusSans-Regular" pitchFamily="50" charset="0"/>
              </a:rPr>
              <a:t>. Retrieved from http://www.comsol.com/products/multiphysics/</a:t>
            </a:r>
            <a:endParaRPr lang="en-US" sz="1000">
              <a:solidFill>
                <a:schemeClr val="bg1"/>
              </a:solidFill>
              <a:latin typeface="NexusSans-Regular" pitchFamily="50" charset="0"/>
            </a:endParaRPr>
          </a:p>
        </p:txBody>
      </p:sp>
      <p:sp>
        <p:nvSpPr>
          <p:cNvPr id="12" name="TextBox 11">
            <a:extLst>
              <a:ext uri="{FF2B5EF4-FFF2-40B4-BE49-F238E27FC236}">
                <a16:creationId xmlns:a16="http://schemas.microsoft.com/office/drawing/2014/main" id="{F7D9D0D4-295E-24C2-9099-EDCEE787BF95}"/>
              </a:ext>
            </a:extLst>
          </p:cNvPr>
          <p:cNvSpPr txBox="1"/>
          <p:nvPr/>
        </p:nvSpPr>
        <p:spPr>
          <a:xfrm>
            <a:off x="1463040" y="5607698"/>
            <a:ext cx="9530079" cy="369332"/>
          </a:xfrm>
          <a:prstGeom prst="rect">
            <a:avLst/>
          </a:prstGeom>
          <a:noFill/>
        </p:spPr>
        <p:txBody>
          <a:bodyPr wrap="square" rtlCol="0">
            <a:spAutoFit/>
          </a:bodyPr>
          <a:lstStyle/>
          <a:p>
            <a:pPr algn="ctr"/>
            <a:r>
              <a:rPr lang="en-US" dirty="0">
                <a:latin typeface="Abadi" panose="020B0604020104020204" pitchFamily="34" charset="0"/>
              </a:rPr>
              <a:t>Figure 6. Dispersed phase volume fraction using variations in EE Model in SARS geometry</a:t>
            </a:r>
            <a:endParaRPr lang="en-GB" dirty="0">
              <a:latin typeface="Abadi" panose="020B0604020104020204" pitchFamily="34" charset="0"/>
            </a:endParaRPr>
          </a:p>
        </p:txBody>
      </p:sp>
      <p:pic>
        <p:nvPicPr>
          <p:cNvPr id="15" name="Picture 6" descr="MDPI | About">
            <a:extLst>
              <a:ext uri="{FF2B5EF4-FFF2-40B4-BE49-F238E27FC236}">
                <a16:creationId xmlns:a16="http://schemas.microsoft.com/office/drawing/2014/main" id="{48A7B69D-3345-CD17-27E5-AEA18F56A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ciforum">
            <a:extLst>
              <a:ext uri="{FF2B5EF4-FFF2-40B4-BE49-F238E27FC236}">
                <a16:creationId xmlns:a16="http://schemas.microsoft.com/office/drawing/2014/main" id="{F0633D4B-7F28-B675-0DE1-7BFBCF4EB9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1D6A0227-8805-C7C0-C7BD-04114F54865F}"/>
              </a:ext>
            </a:extLst>
          </p:cNvPr>
          <p:cNvPicPr>
            <a:picLocks noChangeAspect="1" noChangeArrowheads="1"/>
          </p:cNvPicPr>
          <p:nvPr/>
        </p:nvPicPr>
        <p:blipFill rotWithShape="1">
          <a:blip r:embed="rId6"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2FC68B24-61F3-796C-77CB-EE419670A7A2}"/>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9" name="Picture 4">
            <a:extLst>
              <a:ext uri="{FF2B5EF4-FFF2-40B4-BE49-F238E27FC236}">
                <a16:creationId xmlns:a16="http://schemas.microsoft.com/office/drawing/2014/main" id="{6A9CD0A0-6D5C-0D8C-95D0-01E882F11FD8}"/>
              </a:ext>
            </a:extLst>
          </p:cNvPr>
          <p:cNvPicPr>
            <a:picLocks noChangeAspect="1" noChangeArrowheads="1"/>
          </p:cNvPicPr>
          <p:nvPr/>
        </p:nvPicPr>
        <p:blipFill>
          <a:blip r:embed="rId8"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97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81D278-28AD-4383-82F8-929245C973C1}"/>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Dispersed phase Volume fraction</a:t>
            </a:r>
            <a:endParaRPr lang="es-CO" sz="3200" b="0" dirty="0">
              <a:solidFill>
                <a:schemeClr val="accent6">
                  <a:lumMod val="50000"/>
                </a:schemeClr>
              </a:solidFill>
              <a:latin typeface="Abadi" panose="020B0604020104020204" pitchFamily="34" charset="0"/>
            </a:endParaRPr>
          </a:p>
          <a:p>
            <a:endParaRPr lang="en-US" sz="3200" b="0" dirty="0">
              <a:solidFill>
                <a:schemeClr val="accent6">
                  <a:lumMod val="50000"/>
                </a:schemeClr>
              </a:solidFill>
              <a:latin typeface="Abadi" panose="020B0604020104020204" pitchFamily="34" charset="0"/>
            </a:endParaRPr>
          </a:p>
        </p:txBody>
      </p:sp>
      <p:pic>
        <p:nvPicPr>
          <p:cNvPr id="4" name="Picture 3">
            <a:extLst>
              <a:ext uri="{FF2B5EF4-FFF2-40B4-BE49-F238E27FC236}">
                <a16:creationId xmlns:a16="http://schemas.microsoft.com/office/drawing/2014/main" id="{501E3120-3D9E-A43C-9B7B-E2A03ACD5580}"/>
              </a:ext>
            </a:extLst>
          </p:cNvPr>
          <p:cNvPicPr>
            <a:picLocks noChangeAspect="1"/>
          </p:cNvPicPr>
          <p:nvPr/>
        </p:nvPicPr>
        <p:blipFill>
          <a:blip r:embed="rId3"/>
          <a:stretch>
            <a:fillRect/>
          </a:stretch>
        </p:blipFill>
        <p:spPr>
          <a:xfrm>
            <a:off x="1487256" y="1254651"/>
            <a:ext cx="9000000" cy="4348697"/>
          </a:xfrm>
          <a:prstGeom prst="rect">
            <a:avLst/>
          </a:prstGeom>
        </p:spPr>
      </p:pic>
      <p:sp>
        <p:nvSpPr>
          <p:cNvPr id="3" name="Slide Number Placeholder 2">
            <a:extLst>
              <a:ext uri="{FF2B5EF4-FFF2-40B4-BE49-F238E27FC236}">
                <a16:creationId xmlns:a16="http://schemas.microsoft.com/office/drawing/2014/main" id="{9A41F120-6D11-C3F9-96F4-CA4D69E6AEE0}"/>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25</a:t>
            </a:fld>
            <a:endParaRPr lang="en-US"/>
          </a:p>
        </p:txBody>
      </p:sp>
      <p:sp>
        <p:nvSpPr>
          <p:cNvPr id="8" name="CuadroTexto 27">
            <a:extLst>
              <a:ext uri="{FF2B5EF4-FFF2-40B4-BE49-F238E27FC236}">
                <a16:creationId xmlns:a16="http://schemas.microsoft.com/office/drawing/2014/main" id="{97AB217F-0EF1-C691-EA04-5D4AA30337DE}"/>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9" name="Rectangle 8">
            <a:extLst>
              <a:ext uri="{FF2B5EF4-FFF2-40B4-BE49-F238E27FC236}">
                <a16:creationId xmlns:a16="http://schemas.microsoft.com/office/drawing/2014/main" id="{5245170A-D986-26B0-07B7-AAE465F6A4CF}"/>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B86D662-E443-D088-D84F-7346F493C95B}"/>
              </a:ext>
            </a:extLst>
          </p:cNvPr>
          <p:cNvSpPr txBox="1"/>
          <p:nvPr/>
        </p:nvSpPr>
        <p:spPr>
          <a:xfrm>
            <a:off x="1137921" y="5607698"/>
            <a:ext cx="10383520" cy="369332"/>
          </a:xfrm>
          <a:prstGeom prst="rect">
            <a:avLst/>
          </a:prstGeom>
          <a:noFill/>
        </p:spPr>
        <p:txBody>
          <a:bodyPr wrap="square" rtlCol="0">
            <a:spAutoFit/>
          </a:bodyPr>
          <a:lstStyle/>
          <a:p>
            <a:pPr algn="ctr"/>
            <a:r>
              <a:rPr lang="en-US" dirty="0">
                <a:latin typeface="Abadi" panose="020B0604020104020204" pitchFamily="34" charset="0"/>
              </a:rPr>
              <a:t>Figure 7. Dispersed phase volume fraction using variations in EE Model in serpentine CF geometry</a:t>
            </a:r>
            <a:endParaRPr lang="en-GB" dirty="0">
              <a:latin typeface="Abadi" panose="020B0604020104020204" pitchFamily="34" charset="0"/>
            </a:endParaRPr>
          </a:p>
        </p:txBody>
      </p:sp>
      <p:pic>
        <p:nvPicPr>
          <p:cNvPr id="12" name="Picture 2">
            <a:extLst>
              <a:ext uri="{FF2B5EF4-FFF2-40B4-BE49-F238E27FC236}">
                <a16:creationId xmlns:a16="http://schemas.microsoft.com/office/drawing/2014/main" id="{B9FC5EF5-96BF-F176-0BD3-C54FEEA8E47E}"/>
              </a:ext>
            </a:extLst>
          </p:cNvPr>
          <p:cNvPicPr>
            <a:picLocks noChangeAspect="1" noChangeArrowheads="1"/>
          </p:cNvPicPr>
          <p:nvPr/>
        </p:nvPicPr>
        <p:blipFill rotWithShape="1">
          <a:blip r:embed="rId4"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FB344107-B80B-36BA-4E63-0422CA1C9D18}"/>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4" name="Picture 4">
            <a:extLst>
              <a:ext uri="{FF2B5EF4-FFF2-40B4-BE49-F238E27FC236}">
                <a16:creationId xmlns:a16="http://schemas.microsoft.com/office/drawing/2014/main" id="{D43A27AD-9440-0BE9-F722-1CD1CF86156A}"/>
              </a:ext>
            </a:extLst>
          </p:cNvPr>
          <p:cNvPicPr>
            <a:picLocks noChangeAspect="1" noChangeArrowheads="1"/>
          </p:cNvPicPr>
          <p:nvPr/>
        </p:nvPicPr>
        <p:blipFill>
          <a:blip r:embed="rId6"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MDPI | About">
            <a:extLst>
              <a:ext uri="{FF2B5EF4-FFF2-40B4-BE49-F238E27FC236}">
                <a16:creationId xmlns:a16="http://schemas.microsoft.com/office/drawing/2014/main" id="{AEE34C2B-3DF2-22BD-6E2C-58A1E64F82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ciforum">
            <a:extLst>
              <a:ext uri="{FF2B5EF4-FFF2-40B4-BE49-F238E27FC236}">
                <a16:creationId xmlns:a16="http://schemas.microsoft.com/office/drawing/2014/main" id="{EA1771F0-4E46-095D-4FEB-CAA86F8379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5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81D278-28AD-4383-82F8-929245C973C1}"/>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Encapsulation Efficiency (EE%)</a:t>
            </a:r>
          </a:p>
        </p:txBody>
      </p:sp>
      <p:pic>
        <p:nvPicPr>
          <p:cNvPr id="6" name="Picture 5">
            <a:extLst>
              <a:ext uri="{FF2B5EF4-FFF2-40B4-BE49-F238E27FC236}">
                <a16:creationId xmlns:a16="http://schemas.microsoft.com/office/drawing/2014/main" id="{8DF896B9-0CFF-2224-10F0-6EE0220CA2EA}"/>
              </a:ext>
            </a:extLst>
          </p:cNvPr>
          <p:cNvPicPr>
            <a:picLocks noChangeAspect="1"/>
          </p:cNvPicPr>
          <p:nvPr/>
        </p:nvPicPr>
        <p:blipFill>
          <a:blip r:embed="rId3"/>
          <a:stretch>
            <a:fillRect/>
          </a:stretch>
        </p:blipFill>
        <p:spPr>
          <a:xfrm>
            <a:off x="1750281" y="1865702"/>
            <a:ext cx="5040000" cy="3341250"/>
          </a:xfrm>
          <a:prstGeom prst="rect">
            <a:avLst/>
          </a:prstGeom>
        </p:spPr>
      </p:pic>
      <p:pic>
        <p:nvPicPr>
          <p:cNvPr id="11" name="Picture 10">
            <a:extLst>
              <a:ext uri="{FF2B5EF4-FFF2-40B4-BE49-F238E27FC236}">
                <a16:creationId xmlns:a16="http://schemas.microsoft.com/office/drawing/2014/main" id="{EC53DC7B-FAA1-0AA9-D8B3-A375183A9C54}"/>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74688" y="1865702"/>
            <a:ext cx="453455" cy="334125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32F04A0-C3B9-AF31-E3DB-3B735BF26F6B}"/>
                  </a:ext>
                </a:extLst>
              </p:cNvPr>
              <p:cNvSpPr txBox="1"/>
              <p:nvPr/>
            </p:nvSpPr>
            <p:spPr>
              <a:xfrm>
                <a:off x="7523785" y="2165184"/>
                <a:ext cx="2676566" cy="7159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b="1" i="1" smtClean="0">
                          <a:latin typeface="Cambria Math" panose="02040503050406030204" pitchFamily="18" charset="0"/>
                        </a:rPr>
                        <m:t>𝑬𝑬</m:t>
                      </m:r>
                      <m:r>
                        <a:rPr lang="es-CO" b="1" i="1" smtClean="0">
                          <a:latin typeface="Cambria Math" panose="02040503050406030204" pitchFamily="18" charset="0"/>
                        </a:rPr>
                        <m:t>%=</m:t>
                      </m:r>
                      <m:d>
                        <m:dPr>
                          <m:ctrlPr>
                            <a:rPr lang="es-CO" b="1" i="1" smtClean="0">
                              <a:latin typeface="Cambria Math" panose="02040503050406030204" pitchFamily="18" charset="0"/>
                            </a:rPr>
                          </m:ctrlPr>
                        </m:dPr>
                        <m:e>
                          <m:f>
                            <m:fPr>
                              <m:ctrlPr>
                                <a:rPr lang="es-CO" b="1" i="1">
                                  <a:latin typeface="Cambria Math" panose="02040503050406030204" pitchFamily="18" charset="0"/>
                                </a:rPr>
                              </m:ctrlPr>
                            </m:fPr>
                            <m:num>
                              <m:sSub>
                                <m:sSubPr>
                                  <m:ctrlPr>
                                    <a:rPr lang="es-CO" b="1" i="1">
                                      <a:latin typeface="Cambria Math" panose="02040503050406030204" pitchFamily="18" charset="0"/>
                                    </a:rPr>
                                  </m:ctrlPr>
                                </m:sSubPr>
                                <m:e>
                                  <m:r>
                                    <a:rPr lang="es-CO" b="1" i="1">
                                      <a:latin typeface="Cambria Math" panose="02040503050406030204" pitchFamily="18" charset="0"/>
                                    </a:rPr>
                                    <m:t>𝝓</m:t>
                                  </m:r>
                                </m:e>
                                <m:sub>
                                  <m:r>
                                    <a:rPr lang="es-CO" b="1" i="1">
                                      <a:latin typeface="Cambria Math" panose="02040503050406030204" pitchFamily="18" charset="0"/>
                                    </a:rPr>
                                    <m:t>𝒅</m:t>
                                  </m:r>
                                  <m:r>
                                    <a:rPr lang="es-CO" b="1" i="1" smtClean="0">
                                      <a:latin typeface="Cambria Math" panose="02040503050406030204" pitchFamily="18" charset="0"/>
                                    </a:rPr>
                                    <m:t>,</m:t>
                                  </m:r>
                                  <m:r>
                                    <a:rPr lang="es-CO" b="1" i="1" smtClean="0">
                                      <a:latin typeface="Cambria Math" panose="02040503050406030204" pitchFamily="18" charset="0"/>
                                    </a:rPr>
                                    <m:t>𝒎𝒊𝒏</m:t>
                                  </m:r>
                                </m:sub>
                              </m:sSub>
                            </m:num>
                            <m:den>
                              <m:f>
                                <m:fPr>
                                  <m:type m:val="skw"/>
                                  <m:ctrlPr>
                                    <a:rPr lang="es-CO" b="1" i="1">
                                      <a:latin typeface="Cambria Math" panose="02040503050406030204" pitchFamily="18" charset="0"/>
                                    </a:rPr>
                                  </m:ctrlPr>
                                </m:fPr>
                                <m:num>
                                  <m:sSub>
                                    <m:sSubPr>
                                      <m:ctrlPr>
                                        <a:rPr lang="es-CO" b="1" i="1" smtClean="0">
                                          <a:latin typeface="Cambria Math" panose="02040503050406030204" pitchFamily="18" charset="0"/>
                                        </a:rPr>
                                      </m:ctrlPr>
                                    </m:sSubPr>
                                    <m:e>
                                      <m:r>
                                        <a:rPr lang="es-CO" b="1" i="1" smtClean="0">
                                          <a:latin typeface="Cambria Math" panose="02040503050406030204" pitchFamily="18" charset="0"/>
                                        </a:rPr>
                                        <m:t>𝝓</m:t>
                                      </m:r>
                                    </m:e>
                                    <m:sub>
                                      <m:r>
                                        <a:rPr lang="es-CO" b="1" i="1" smtClean="0">
                                          <a:latin typeface="Cambria Math" panose="02040503050406030204" pitchFamily="18" charset="0"/>
                                        </a:rPr>
                                        <m:t>𝒅</m:t>
                                      </m:r>
                                    </m:sub>
                                  </m:sSub>
                                </m:num>
                                <m:den>
                                  <m:r>
                                    <a:rPr lang="es-CO" b="1" i="1" smtClean="0">
                                      <a:latin typeface="Cambria Math" panose="02040503050406030204" pitchFamily="18" charset="0"/>
                                    </a:rPr>
                                    <m:t>𝑭𝑹𝑹</m:t>
                                  </m:r>
                                </m:den>
                              </m:f>
                            </m:den>
                          </m:f>
                        </m:e>
                      </m:d>
                      <m:r>
                        <a:rPr lang="es-CO" b="1" i="1" smtClean="0">
                          <a:latin typeface="Cambria Math" panose="02040503050406030204" pitchFamily="18" charset="0"/>
                          <a:ea typeface="Cambria Math" panose="02040503050406030204" pitchFamily="18" charset="0"/>
                        </a:rPr>
                        <m:t>×</m:t>
                      </m:r>
                      <m:r>
                        <a:rPr lang="es-CO" b="1" i="1" smtClean="0">
                          <a:latin typeface="Cambria Math" panose="02040503050406030204" pitchFamily="18" charset="0"/>
                          <a:ea typeface="Cambria Math" panose="02040503050406030204" pitchFamily="18" charset="0"/>
                        </a:rPr>
                        <m:t>𝟏𝟎𝟎</m:t>
                      </m:r>
                    </m:oMath>
                  </m:oMathPara>
                </a14:m>
                <a:endParaRPr lang="en-GB" b="1">
                  <a:latin typeface="Browallia New" panose="020B0502040204020203" pitchFamily="34" charset="-34"/>
                  <a:cs typeface="Browallia New" panose="020B0502040204020203" pitchFamily="34" charset="-34"/>
                </a:endParaRPr>
              </a:p>
            </p:txBody>
          </p:sp>
        </mc:Choice>
        <mc:Fallback xmlns="">
          <p:sp>
            <p:nvSpPr>
              <p:cNvPr id="12" name="TextBox 11">
                <a:extLst>
                  <a:ext uri="{FF2B5EF4-FFF2-40B4-BE49-F238E27FC236}">
                    <a16:creationId xmlns:a16="http://schemas.microsoft.com/office/drawing/2014/main" id="{732F04A0-C3B9-AF31-E3DB-3B735BF26F6B}"/>
                  </a:ext>
                </a:extLst>
              </p:cNvPr>
              <p:cNvSpPr txBox="1">
                <a:spLocks noRot="1" noChangeAspect="1" noMove="1" noResize="1" noEditPoints="1" noAdjustHandles="1" noChangeArrowheads="1" noChangeShapeType="1" noTextEdit="1"/>
              </p:cNvSpPr>
              <p:nvPr/>
            </p:nvSpPr>
            <p:spPr>
              <a:xfrm>
                <a:off x="7523785" y="2165184"/>
                <a:ext cx="2676566" cy="7159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F96B3B1-38AA-8C7F-EAEF-661D607168A7}"/>
                  </a:ext>
                </a:extLst>
              </p:cNvPr>
              <p:cNvSpPr txBox="1"/>
              <p:nvPr/>
            </p:nvSpPr>
            <p:spPr>
              <a:xfrm>
                <a:off x="5783203" y="3351661"/>
                <a:ext cx="61577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𝐸𝐸</m:t>
                      </m:r>
                      <m:r>
                        <a:rPr lang="en-US" b="0" i="1" smtClean="0">
                          <a:latin typeface="Cambria Math" panose="02040503050406030204" pitchFamily="18" charset="0"/>
                        </a:rPr>
                        <m:t> </m:t>
                      </m:r>
                      <m:r>
                        <a:rPr lang="en-US" b="0" i="1" smtClean="0">
                          <a:latin typeface="Cambria Math" panose="02040503050406030204" pitchFamily="18" charset="0"/>
                        </a:rPr>
                        <m:t>𝐸𝐸</m:t>
                      </m:r>
                      <m:r>
                        <a:rPr lang="en-US" b="0" i="1" smtClean="0">
                          <a:latin typeface="Cambria Math" panose="02040503050406030204" pitchFamily="18" charset="0"/>
                        </a:rPr>
                        <m:t>%=38.69</m:t>
                      </m:r>
                    </m:oMath>
                  </m:oMathPara>
                </a14:m>
                <a:endParaRPr lang="en-GB"/>
              </a:p>
            </p:txBody>
          </p:sp>
        </mc:Choice>
        <mc:Fallback xmlns="">
          <p:sp>
            <p:nvSpPr>
              <p:cNvPr id="16" name="TextBox 15">
                <a:extLst>
                  <a:ext uri="{FF2B5EF4-FFF2-40B4-BE49-F238E27FC236}">
                    <a16:creationId xmlns:a16="http://schemas.microsoft.com/office/drawing/2014/main" id="{CF96B3B1-38AA-8C7F-EAEF-661D607168A7}"/>
                  </a:ext>
                </a:extLst>
              </p:cNvPr>
              <p:cNvSpPr txBox="1">
                <a:spLocks noRot="1" noChangeAspect="1" noMove="1" noResize="1" noEditPoints="1" noAdjustHandles="1" noChangeArrowheads="1" noChangeShapeType="1" noTextEdit="1"/>
              </p:cNvSpPr>
              <p:nvPr/>
            </p:nvSpPr>
            <p:spPr>
              <a:xfrm>
                <a:off x="5783203" y="3351661"/>
                <a:ext cx="615773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00D92D1-DBD4-1FB4-3D3D-AEAB89E32F22}"/>
                  </a:ext>
                </a:extLst>
              </p:cNvPr>
              <p:cNvSpPr txBox="1"/>
              <p:nvPr/>
            </p:nvSpPr>
            <p:spPr>
              <a:xfrm>
                <a:off x="5783203" y="3972288"/>
                <a:ext cx="61577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𝐸𝐸</m:t>
                      </m:r>
                      <m:r>
                        <a:rPr lang="en-US" b="0" i="1" smtClean="0">
                          <a:latin typeface="Cambria Math" panose="02040503050406030204" pitchFamily="18" charset="0"/>
                        </a:rPr>
                        <m:t> </m:t>
                      </m:r>
                      <m:r>
                        <a:rPr lang="en-US" b="0" i="1" smtClean="0">
                          <a:latin typeface="Cambria Math" panose="02040503050406030204" pitchFamily="18" charset="0"/>
                        </a:rPr>
                        <m:t>𝐿𝑏</m:t>
                      </m:r>
                      <m:r>
                        <a:rPr lang="en-US" b="0" i="1" smtClean="0">
                          <a:latin typeface="Cambria Math" panose="02040503050406030204" pitchFamily="18" charset="0"/>
                        </a:rPr>
                        <m:t> </m:t>
                      </m:r>
                      <m:r>
                        <a:rPr lang="en-US" b="0" i="1" smtClean="0">
                          <a:latin typeface="Cambria Math" panose="02040503050406030204" pitchFamily="18" charset="0"/>
                        </a:rPr>
                        <m:t>𝐸𝐸</m:t>
                      </m:r>
                      <m:r>
                        <a:rPr lang="en-US" b="0" i="1" smtClean="0">
                          <a:latin typeface="Cambria Math" panose="02040503050406030204" pitchFamily="18" charset="0"/>
                        </a:rPr>
                        <m:t>%=58.48</m:t>
                      </m:r>
                    </m:oMath>
                  </m:oMathPara>
                </a14:m>
                <a:endParaRPr lang="en-GB"/>
              </a:p>
            </p:txBody>
          </p:sp>
        </mc:Choice>
        <mc:Fallback xmlns="">
          <p:sp>
            <p:nvSpPr>
              <p:cNvPr id="17" name="TextBox 16">
                <a:extLst>
                  <a:ext uri="{FF2B5EF4-FFF2-40B4-BE49-F238E27FC236}">
                    <a16:creationId xmlns:a16="http://schemas.microsoft.com/office/drawing/2014/main" id="{200D92D1-DBD4-1FB4-3D3D-AEAB89E32F22}"/>
                  </a:ext>
                </a:extLst>
              </p:cNvPr>
              <p:cNvSpPr txBox="1">
                <a:spLocks noRot="1" noChangeAspect="1" noMove="1" noResize="1" noEditPoints="1" noAdjustHandles="1" noChangeArrowheads="1" noChangeShapeType="1" noTextEdit="1"/>
              </p:cNvSpPr>
              <p:nvPr/>
            </p:nvSpPr>
            <p:spPr>
              <a:xfrm>
                <a:off x="5783203" y="3972288"/>
                <a:ext cx="615773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DCFB257-5585-BC40-6B07-E66C94F2EDB6}"/>
                  </a:ext>
                </a:extLst>
              </p:cNvPr>
              <p:cNvSpPr txBox="1"/>
              <p:nvPr/>
            </p:nvSpPr>
            <p:spPr>
              <a:xfrm>
                <a:off x="5783203" y="4592915"/>
                <a:ext cx="61577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𝐸𝐸</m:t>
                      </m:r>
                      <m:r>
                        <a:rPr lang="en-US" b="0" i="1" smtClean="0">
                          <a:latin typeface="Cambria Math" panose="02040503050406030204" pitchFamily="18" charset="0"/>
                        </a:rPr>
                        <m:t> </m:t>
                      </m:r>
                      <m:r>
                        <a:rPr lang="en-US" b="0" i="1" smtClean="0">
                          <a:latin typeface="Cambria Math" panose="02040503050406030204" pitchFamily="18" charset="0"/>
                        </a:rPr>
                        <m:t>𝑌𝑠</m:t>
                      </m:r>
                      <m:r>
                        <a:rPr lang="en-US" b="0" i="1" smtClean="0">
                          <a:latin typeface="Cambria Math" panose="02040503050406030204" pitchFamily="18" charset="0"/>
                        </a:rPr>
                        <m:t> </m:t>
                      </m:r>
                      <m:r>
                        <a:rPr lang="en-US" b="0" i="1" smtClean="0">
                          <a:latin typeface="Cambria Math" panose="02040503050406030204" pitchFamily="18" charset="0"/>
                        </a:rPr>
                        <m:t>𝐸𝐸</m:t>
                      </m:r>
                      <m:r>
                        <a:rPr lang="en-US" b="0" i="1" smtClean="0">
                          <a:latin typeface="Cambria Math" panose="02040503050406030204" pitchFamily="18" charset="0"/>
                        </a:rPr>
                        <m:t>%=98.69</m:t>
                      </m:r>
                    </m:oMath>
                  </m:oMathPara>
                </a14:m>
                <a:endParaRPr lang="en-GB"/>
              </a:p>
            </p:txBody>
          </p:sp>
        </mc:Choice>
        <mc:Fallback xmlns="">
          <p:sp>
            <p:nvSpPr>
              <p:cNvPr id="18" name="TextBox 17">
                <a:extLst>
                  <a:ext uri="{FF2B5EF4-FFF2-40B4-BE49-F238E27FC236}">
                    <a16:creationId xmlns:a16="http://schemas.microsoft.com/office/drawing/2014/main" id="{DDCFB257-5585-BC40-6B07-E66C94F2EDB6}"/>
                  </a:ext>
                </a:extLst>
              </p:cNvPr>
              <p:cNvSpPr txBox="1">
                <a:spLocks noRot="1" noChangeAspect="1" noMove="1" noResize="1" noEditPoints="1" noAdjustHandles="1" noChangeArrowheads="1" noChangeShapeType="1" noTextEdit="1"/>
              </p:cNvSpPr>
              <p:nvPr/>
            </p:nvSpPr>
            <p:spPr>
              <a:xfrm>
                <a:off x="5783203" y="4592915"/>
                <a:ext cx="6157730" cy="369332"/>
              </a:xfrm>
              <a:prstGeom prst="rect">
                <a:avLst/>
              </a:prstGeom>
              <a:blipFill>
                <a:blip r:embed="rId9"/>
                <a:stretch>
                  <a:fillRect/>
                </a:stretch>
              </a:blipFill>
            </p:spPr>
            <p:txBody>
              <a:bodyPr/>
              <a:lstStyle/>
              <a:p>
                <a:r>
                  <a:rPr lang="en-US">
                    <a:noFill/>
                  </a:rPr>
                  <a:t> </a:t>
                </a:r>
              </a:p>
            </p:txBody>
          </p:sp>
        </mc:Fallback>
      </mc:AlternateContent>
      <p:sp>
        <p:nvSpPr>
          <p:cNvPr id="20" name="Rectangle: Rounded Corners 19">
            <a:extLst>
              <a:ext uri="{FF2B5EF4-FFF2-40B4-BE49-F238E27FC236}">
                <a16:creationId xmlns:a16="http://schemas.microsoft.com/office/drawing/2014/main" id="{762FE0F9-8D46-D6D6-2A8C-0C30F4598E8D}"/>
              </a:ext>
            </a:extLst>
          </p:cNvPr>
          <p:cNvSpPr/>
          <p:nvPr/>
        </p:nvSpPr>
        <p:spPr>
          <a:xfrm>
            <a:off x="7635151" y="4494542"/>
            <a:ext cx="2453833" cy="566078"/>
          </a:xfrm>
          <a:prstGeom prst="roundRect">
            <a:avLst>
              <a:gd name="adj" fmla="val 50000"/>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CA115DD6-B3B9-3FAE-AB72-F41ACC36F9F5}"/>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26</a:t>
            </a:fld>
            <a:endParaRPr lang="en-US"/>
          </a:p>
        </p:txBody>
      </p:sp>
      <p:sp>
        <p:nvSpPr>
          <p:cNvPr id="4" name="CuadroTexto 27">
            <a:extLst>
              <a:ext uri="{FF2B5EF4-FFF2-40B4-BE49-F238E27FC236}">
                <a16:creationId xmlns:a16="http://schemas.microsoft.com/office/drawing/2014/main" id="{107588A1-50AC-9D08-5FBE-825E89D7C5AB}"/>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5" name="Rectangle 4">
            <a:extLst>
              <a:ext uri="{FF2B5EF4-FFF2-40B4-BE49-F238E27FC236}">
                <a16:creationId xmlns:a16="http://schemas.microsoft.com/office/drawing/2014/main" id="{1FD3D372-6A5A-B81E-461B-EBB66594BDAC}"/>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A41D15B6-A728-C315-894B-BC34F129173A}"/>
              </a:ext>
            </a:extLst>
          </p:cNvPr>
          <p:cNvSpPr txBox="1"/>
          <p:nvPr/>
        </p:nvSpPr>
        <p:spPr>
          <a:xfrm>
            <a:off x="975360" y="5498349"/>
            <a:ext cx="9936480" cy="369332"/>
          </a:xfrm>
          <a:prstGeom prst="rect">
            <a:avLst/>
          </a:prstGeom>
          <a:noFill/>
        </p:spPr>
        <p:txBody>
          <a:bodyPr wrap="square" rtlCol="0">
            <a:spAutoFit/>
          </a:bodyPr>
          <a:lstStyle/>
          <a:p>
            <a:pPr algn="ctr"/>
            <a:r>
              <a:rPr lang="en-US" dirty="0">
                <a:latin typeface="Abadi" panose="020B0604020104020204" pitchFamily="34" charset="0"/>
              </a:rPr>
              <a:t>Figure 8. Encapsulation efficiency Volume fraction variation by length in chambers geometry</a:t>
            </a:r>
            <a:endParaRPr lang="en-GB" dirty="0">
              <a:latin typeface="Abadi" panose="020B0604020104020204" pitchFamily="34" charset="0"/>
            </a:endParaRPr>
          </a:p>
        </p:txBody>
      </p:sp>
      <p:pic>
        <p:nvPicPr>
          <p:cNvPr id="8" name="Picture 2">
            <a:extLst>
              <a:ext uri="{FF2B5EF4-FFF2-40B4-BE49-F238E27FC236}">
                <a16:creationId xmlns:a16="http://schemas.microsoft.com/office/drawing/2014/main" id="{F0EC0D7F-B3C5-98C8-F2BD-DCE1E392C618}"/>
              </a:ext>
            </a:extLst>
          </p:cNvPr>
          <p:cNvPicPr>
            <a:picLocks noChangeAspect="1" noChangeArrowheads="1"/>
          </p:cNvPicPr>
          <p:nvPr/>
        </p:nvPicPr>
        <p:blipFill rotWithShape="1">
          <a:blip r:embed="rId10"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6E5D2BF1-3E95-9736-045C-188E1BAB9108}"/>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3" name="Picture 4">
            <a:extLst>
              <a:ext uri="{FF2B5EF4-FFF2-40B4-BE49-F238E27FC236}">
                <a16:creationId xmlns:a16="http://schemas.microsoft.com/office/drawing/2014/main" id="{2AD12221-6218-4051-3BE2-4F5C71D6E62C}"/>
              </a:ext>
            </a:extLst>
          </p:cNvPr>
          <p:cNvPicPr>
            <a:picLocks noChangeAspect="1" noChangeArrowheads="1"/>
          </p:cNvPicPr>
          <p:nvPr/>
        </p:nvPicPr>
        <p:blipFill>
          <a:blip r:embed="rId12"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MDPI | About">
            <a:extLst>
              <a:ext uri="{FF2B5EF4-FFF2-40B4-BE49-F238E27FC236}">
                <a16:creationId xmlns:a16="http://schemas.microsoft.com/office/drawing/2014/main" id="{41F248A9-28CD-C12E-0687-FC8D0B5295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ciforum">
            <a:extLst>
              <a:ext uri="{FF2B5EF4-FFF2-40B4-BE49-F238E27FC236}">
                <a16:creationId xmlns:a16="http://schemas.microsoft.com/office/drawing/2014/main" id="{DCA7907B-D092-077E-BE5D-0A31D735E01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41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4EDB99-0F2F-62DF-0ED5-70961AE29EE7}"/>
              </a:ext>
            </a:extLst>
          </p:cNvPr>
          <p:cNvPicPr>
            <a:picLocks noChangeAspect="1"/>
          </p:cNvPicPr>
          <p:nvPr/>
        </p:nvPicPr>
        <p:blipFill>
          <a:blip r:embed="rId3"/>
          <a:stretch>
            <a:fillRect/>
          </a:stretch>
        </p:blipFill>
        <p:spPr>
          <a:xfrm>
            <a:off x="1854372" y="1847841"/>
            <a:ext cx="5040000" cy="3376969"/>
          </a:xfrm>
          <a:prstGeom prst="rect">
            <a:avLst/>
          </a:prstGeom>
        </p:spPr>
      </p:pic>
      <p:pic>
        <p:nvPicPr>
          <p:cNvPr id="3" name="Picture 2">
            <a:extLst>
              <a:ext uri="{FF2B5EF4-FFF2-40B4-BE49-F238E27FC236}">
                <a16:creationId xmlns:a16="http://schemas.microsoft.com/office/drawing/2014/main" id="{E27FEF49-323E-B70B-6570-228CC8359EF3}"/>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74688" y="1569550"/>
            <a:ext cx="915956" cy="3933552"/>
          </a:xfrm>
          <a:prstGeom prst="rect">
            <a:avLst/>
          </a:prstGeom>
        </p:spPr>
      </p:pic>
      <p:sp>
        <p:nvSpPr>
          <p:cNvPr id="4" name="Text Placeholder 1">
            <a:extLst>
              <a:ext uri="{FF2B5EF4-FFF2-40B4-BE49-F238E27FC236}">
                <a16:creationId xmlns:a16="http://schemas.microsoft.com/office/drawing/2014/main" id="{31B23EAB-08A9-F76C-CED1-816C743B0EC6}"/>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Encapsulation Efficiency (EE%)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9D28A48-8706-E6D9-7EA7-18D8B5493E24}"/>
                  </a:ext>
                </a:extLst>
              </p:cNvPr>
              <p:cNvSpPr txBox="1"/>
              <p:nvPr/>
            </p:nvSpPr>
            <p:spPr>
              <a:xfrm>
                <a:off x="7523785" y="2165184"/>
                <a:ext cx="2676566" cy="7159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b="1" i="1" smtClean="0">
                          <a:latin typeface="Cambria Math" panose="02040503050406030204" pitchFamily="18" charset="0"/>
                        </a:rPr>
                        <m:t>𝑬𝑬</m:t>
                      </m:r>
                      <m:r>
                        <a:rPr lang="es-CO" b="1" i="1" smtClean="0">
                          <a:latin typeface="Cambria Math" panose="02040503050406030204" pitchFamily="18" charset="0"/>
                        </a:rPr>
                        <m:t>%=</m:t>
                      </m:r>
                      <m:d>
                        <m:dPr>
                          <m:ctrlPr>
                            <a:rPr lang="es-CO" b="1" i="1" smtClean="0">
                              <a:latin typeface="Cambria Math" panose="02040503050406030204" pitchFamily="18" charset="0"/>
                            </a:rPr>
                          </m:ctrlPr>
                        </m:dPr>
                        <m:e>
                          <m:f>
                            <m:fPr>
                              <m:ctrlPr>
                                <a:rPr lang="es-CO" b="1" i="1">
                                  <a:latin typeface="Cambria Math" panose="02040503050406030204" pitchFamily="18" charset="0"/>
                                </a:rPr>
                              </m:ctrlPr>
                            </m:fPr>
                            <m:num>
                              <m:sSub>
                                <m:sSubPr>
                                  <m:ctrlPr>
                                    <a:rPr lang="es-CO" b="1" i="1">
                                      <a:latin typeface="Cambria Math" panose="02040503050406030204" pitchFamily="18" charset="0"/>
                                    </a:rPr>
                                  </m:ctrlPr>
                                </m:sSubPr>
                                <m:e>
                                  <m:r>
                                    <a:rPr lang="es-CO" b="1" i="1">
                                      <a:latin typeface="Cambria Math" panose="02040503050406030204" pitchFamily="18" charset="0"/>
                                    </a:rPr>
                                    <m:t>𝝓</m:t>
                                  </m:r>
                                </m:e>
                                <m:sub>
                                  <m:r>
                                    <a:rPr lang="es-CO" b="1" i="1">
                                      <a:latin typeface="Cambria Math" panose="02040503050406030204" pitchFamily="18" charset="0"/>
                                    </a:rPr>
                                    <m:t>𝒅</m:t>
                                  </m:r>
                                  <m:r>
                                    <a:rPr lang="es-CO" b="1" i="1" smtClean="0">
                                      <a:latin typeface="Cambria Math" panose="02040503050406030204" pitchFamily="18" charset="0"/>
                                    </a:rPr>
                                    <m:t>,</m:t>
                                  </m:r>
                                  <m:r>
                                    <a:rPr lang="es-CO" b="1" i="1" smtClean="0">
                                      <a:latin typeface="Cambria Math" panose="02040503050406030204" pitchFamily="18" charset="0"/>
                                    </a:rPr>
                                    <m:t>𝒎𝒊𝒏</m:t>
                                  </m:r>
                                </m:sub>
                              </m:sSub>
                            </m:num>
                            <m:den>
                              <m:f>
                                <m:fPr>
                                  <m:type m:val="skw"/>
                                  <m:ctrlPr>
                                    <a:rPr lang="es-CO" b="1" i="1">
                                      <a:latin typeface="Cambria Math" panose="02040503050406030204" pitchFamily="18" charset="0"/>
                                    </a:rPr>
                                  </m:ctrlPr>
                                </m:fPr>
                                <m:num>
                                  <m:sSub>
                                    <m:sSubPr>
                                      <m:ctrlPr>
                                        <a:rPr lang="es-CO" b="1" i="1" smtClean="0">
                                          <a:latin typeface="Cambria Math" panose="02040503050406030204" pitchFamily="18" charset="0"/>
                                        </a:rPr>
                                      </m:ctrlPr>
                                    </m:sSubPr>
                                    <m:e>
                                      <m:r>
                                        <a:rPr lang="es-CO" b="1" i="1" smtClean="0">
                                          <a:latin typeface="Cambria Math" panose="02040503050406030204" pitchFamily="18" charset="0"/>
                                        </a:rPr>
                                        <m:t>𝝓</m:t>
                                      </m:r>
                                    </m:e>
                                    <m:sub>
                                      <m:r>
                                        <a:rPr lang="es-CO" b="1" i="1" smtClean="0">
                                          <a:latin typeface="Cambria Math" panose="02040503050406030204" pitchFamily="18" charset="0"/>
                                        </a:rPr>
                                        <m:t>𝒅</m:t>
                                      </m:r>
                                    </m:sub>
                                  </m:sSub>
                                </m:num>
                                <m:den>
                                  <m:r>
                                    <a:rPr lang="es-CO" b="1" i="1" smtClean="0">
                                      <a:latin typeface="Cambria Math" panose="02040503050406030204" pitchFamily="18" charset="0"/>
                                    </a:rPr>
                                    <m:t>𝑭𝑹𝑹</m:t>
                                  </m:r>
                                </m:den>
                              </m:f>
                            </m:den>
                          </m:f>
                        </m:e>
                      </m:d>
                      <m:r>
                        <a:rPr lang="es-CO" b="1" i="1" smtClean="0">
                          <a:latin typeface="Cambria Math" panose="02040503050406030204" pitchFamily="18" charset="0"/>
                          <a:ea typeface="Cambria Math" panose="02040503050406030204" pitchFamily="18" charset="0"/>
                        </a:rPr>
                        <m:t>×</m:t>
                      </m:r>
                      <m:r>
                        <a:rPr lang="es-CO" b="1" i="1" smtClean="0">
                          <a:latin typeface="Cambria Math" panose="02040503050406030204" pitchFamily="18" charset="0"/>
                          <a:ea typeface="Cambria Math" panose="02040503050406030204" pitchFamily="18" charset="0"/>
                        </a:rPr>
                        <m:t>𝟏𝟎𝟎</m:t>
                      </m:r>
                    </m:oMath>
                  </m:oMathPara>
                </a14:m>
                <a:endParaRPr lang="en-GB" b="1">
                  <a:latin typeface="Browallia New" panose="020B0502040204020203" pitchFamily="34" charset="-34"/>
                  <a:cs typeface="Browallia New" panose="020B0502040204020203" pitchFamily="34" charset="-34"/>
                </a:endParaRPr>
              </a:p>
            </p:txBody>
          </p:sp>
        </mc:Choice>
        <mc:Fallback xmlns="">
          <p:sp>
            <p:nvSpPr>
              <p:cNvPr id="9" name="TextBox 8">
                <a:extLst>
                  <a:ext uri="{FF2B5EF4-FFF2-40B4-BE49-F238E27FC236}">
                    <a16:creationId xmlns:a16="http://schemas.microsoft.com/office/drawing/2014/main" id="{69D28A48-8706-E6D9-7EA7-18D8B5493E24}"/>
                  </a:ext>
                </a:extLst>
              </p:cNvPr>
              <p:cNvSpPr txBox="1">
                <a:spLocks noRot="1" noChangeAspect="1" noMove="1" noResize="1" noEditPoints="1" noAdjustHandles="1" noChangeArrowheads="1" noChangeShapeType="1" noTextEdit="1"/>
              </p:cNvSpPr>
              <p:nvPr/>
            </p:nvSpPr>
            <p:spPr>
              <a:xfrm>
                <a:off x="7523785" y="2165184"/>
                <a:ext cx="2676566" cy="7159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20DFBBD-1B35-7BD4-8111-A7F6DAD6A97B}"/>
                  </a:ext>
                </a:extLst>
              </p:cNvPr>
              <p:cNvSpPr txBox="1"/>
              <p:nvPr/>
            </p:nvSpPr>
            <p:spPr>
              <a:xfrm>
                <a:off x="5783203" y="3351661"/>
                <a:ext cx="61577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𝐸𝐸</m:t>
                      </m:r>
                      <m:r>
                        <a:rPr lang="en-US" b="0" i="1" smtClean="0">
                          <a:latin typeface="Cambria Math" panose="02040503050406030204" pitchFamily="18" charset="0"/>
                        </a:rPr>
                        <m:t> </m:t>
                      </m:r>
                      <m:r>
                        <a:rPr lang="en-US" b="0" i="1" smtClean="0">
                          <a:latin typeface="Cambria Math" panose="02040503050406030204" pitchFamily="18" charset="0"/>
                        </a:rPr>
                        <m:t>𝐸𝐸</m:t>
                      </m:r>
                      <m:r>
                        <a:rPr lang="en-US" b="0" i="1" smtClean="0">
                          <a:latin typeface="Cambria Math" panose="02040503050406030204" pitchFamily="18" charset="0"/>
                        </a:rPr>
                        <m:t>%=47.58</m:t>
                      </m:r>
                    </m:oMath>
                  </m:oMathPara>
                </a14:m>
                <a:endParaRPr lang="en-GB"/>
              </a:p>
            </p:txBody>
          </p:sp>
        </mc:Choice>
        <mc:Fallback xmlns="">
          <p:sp>
            <p:nvSpPr>
              <p:cNvPr id="10" name="TextBox 9">
                <a:extLst>
                  <a:ext uri="{FF2B5EF4-FFF2-40B4-BE49-F238E27FC236}">
                    <a16:creationId xmlns:a16="http://schemas.microsoft.com/office/drawing/2014/main" id="{020DFBBD-1B35-7BD4-8111-A7F6DAD6A97B}"/>
                  </a:ext>
                </a:extLst>
              </p:cNvPr>
              <p:cNvSpPr txBox="1">
                <a:spLocks noRot="1" noChangeAspect="1" noMove="1" noResize="1" noEditPoints="1" noAdjustHandles="1" noChangeArrowheads="1" noChangeShapeType="1" noTextEdit="1"/>
              </p:cNvSpPr>
              <p:nvPr/>
            </p:nvSpPr>
            <p:spPr>
              <a:xfrm>
                <a:off x="5783203" y="3351661"/>
                <a:ext cx="615773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8AB816F-B56A-FB68-5242-AB1D36193D0B}"/>
                  </a:ext>
                </a:extLst>
              </p:cNvPr>
              <p:cNvSpPr txBox="1"/>
              <p:nvPr/>
            </p:nvSpPr>
            <p:spPr>
              <a:xfrm>
                <a:off x="5783203" y="3972288"/>
                <a:ext cx="61577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𝐸𝐸</m:t>
                      </m:r>
                      <m:r>
                        <a:rPr lang="en-US" b="0" i="1" smtClean="0">
                          <a:latin typeface="Cambria Math" panose="02040503050406030204" pitchFamily="18" charset="0"/>
                        </a:rPr>
                        <m:t> </m:t>
                      </m:r>
                      <m:r>
                        <a:rPr lang="en-US" b="0" i="1" smtClean="0">
                          <a:latin typeface="Cambria Math" panose="02040503050406030204" pitchFamily="18" charset="0"/>
                        </a:rPr>
                        <m:t>𝐿𝑏</m:t>
                      </m:r>
                      <m:r>
                        <a:rPr lang="en-US" b="0" i="1" smtClean="0">
                          <a:latin typeface="Cambria Math" panose="02040503050406030204" pitchFamily="18" charset="0"/>
                        </a:rPr>
                        <m:t> </m:t>
                      </m:r>
                      <m:r>
                        <a:rPr lang="en-US" b="0" i="1" smtClean="0">
                          <a:latin typeface="Cambria Math" panose="02040503050406030204" pitchFamily="18" charset="0"/>
                        </a:rPr>
                        <m:t>𝐸𝐸</m:t>
                      </m:r>
                      <m:r>
                        <a:rPr lang="en-US" b="0" i="1" smtClean="0">
                          <a:latin typeface="Cambria Math" panose="02040503050406030204" pitchFamily="18" charset="0"/>
                        </a:rPr>
                        <m:t>%=58.71</m:t>
                      </m:r>
                    </m:oMath>
                  </m:oMathPara>
                </a14:m>
                <a:endParaRPr lang="en-GB"/>
              </a:p>
            </p:txBody>
          </p:sp>
        </mc:Choice>
        <mc:Fallback xmlns="">
          <p:sp>
            <p:nvSpPr>
              <p:cNvPr id="11" name="TextBox 10">
                <a:extLst>
                  <a:ext uri="{FF2B5EF4-FFF2-40B4-BE49-F238E27FC236}">
                    <a16:creationId xmlns:a16="http://schemas.microsoft.com/office/drawing/2014/main" id="{88AB816F-B56A-FB68-5242-AB1D36193D0B}"/>
                  </a:ext>
                </a:extLst>
              </p:cNvPr>
              <p:cNvSpPr txBox="1">
                <a:spLocks noRot="1" noChangeAspect="1" noMove="1" noResize="1" noEditPoints="1" noAdjustHandles="1" noChangeArrowheads="1" noChangeShapeType="1" noTextEdit="1"/>
              </p:cNvSpPr>
              <p:nvPr/>
            </p:nvSpPr>
            <p:spPr>
              <a:xfrm>
                <a:off x="5783203" y="3972288"/>
                <a:ext cx="615773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D85CEB1-7A94-BE28-7BCB-BB9CF9FEC19E}"/>
                  </a:ext>
                </a:extLst>
              </p:cNvPr>
              <p:cNvSpPr txBox="1"/>
              <p:nvPr/>
            </p:nvSpPr>
            <p:spPr>
              <a:xfrm>
                <a:off x="5783203" y="4592915"/>
                <a:ext cx="61577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𝐸𝐸</m:t>
                      </m:r>
                      <m:r>
                        <a:rPr lang="en-US" b="0" i="1" smtClean="0">
                          <a:latin typeface="Cambria Math" panose="02040503050406030204" pitchFamily="18" charset="0"/>
                        </a:rPr>
                        <m:t> </m:t>
                      </m:r>
                      <m:r>
                        <a:rPr lang="en-US" b="0" i="1" smtClean="0">
                          <a:latin typeface="Cambria Math" panose="02040503050406030204" pitchFamily="18" charset="0"/>
                        </a:rPr>
                        <m:t>𝑌𝑠</m:t>
                      </m:r>
                      <m:r>
                        <a:rPr lang="en-US" b="0" i="1" smtClean="0">
                          <a:latin typeface="Cambria Math" panose="02040503050406030204" pitchFamily="18" charset="0"/>
                        </a:rPr>
                        <m:t> </m:t>
                      </m:r>
                      <m:r>
                        <a:rPr lang="en-US" b="0" i="1" smtClean="0">
                          <a:latin typeface="Cambria Math" panose="02040503050406030204" pitchFamily="18" charset="0"/>
                        </a:rPr>
                        <m:t>𝐸𝐸</m:t>
                      </m:r>
                      <m:r>
                        <a:rPr lang="en-US" b="0" i="1" smtClean="0">
                          <a:latin typeface="Cambria Math" panose="02040503050406030204" pitchFamily="18" charset="0"/>
                        </a:rPr>
                        <m:t>%=90.79</m:t>
                      </m:r>
                    </m:oMath>
                  </m:oMathPara>
                </a14:m>
                <a:endParaRPr lang="en-GB"/>
              </a:p>
            </p:txBody>
          </p:sp>
        </mc:Choice>
        <mc:Fallback xmlns="">
          <p:sp>
            <p:nvSpPr>
              <p:cNvPr id="12" name="TextBox 11">
                <a:extLst>
                  <a:ext uri="{FF2B5EF4-FFF2-40B4-BE49-F238E27FC236}">
                    <a16:creationId xmlns:a16="http://schemas.microsoft.com/office/drawing/2014/main" id="{2D85CEB1-7A94-BE28-7BCB-BB9CF9FEC19E}"/>
                  </a:ext>
                </a:extLst>
              </p:cNvPr>
              <p:cNvSpPr txBox="1">
                <a:spLocks noRot="1" noChangeAspect="1" noMove="1" noResize="1" noEditPoints="1" noAdjustHandles="1" noChangeArrowheads="1" noChangeShapeType="1" noTextEdit="1"/>
              </p:cNvSpPr>
              <p:nvPr/>
            </p:nvSpPr>
            <p:spPr>
              <a:xfrm>
                <a:off x="5783203" y="4592915"/>
                <a:ext cx="6157730" cy="369332"/>
              </a:xfrm>
              <a:prstGeom prst="rect">
                <a:avLst/>
              </a:prstGeom>
              <a:blipFill>
                <a:blip r:embed="rId9"/>
                <a:stretch>
                  <a:fillRect/>
                </a:stretch>
              </a:blipFill>
            </p:spPr>
            <p:txBody>
              <a:bodyPr/>
              <a:lstStyle/>
              <a:p>
                <a:r>
                  <a:rPr lang="en-US">
                    <a:noFill/>
                  </a:rPr>
                  <a:t> </a:t>
                </a:r>
              </a:p>
            </p:txBody>
          </p:sp>
        </mc:Fallback>
      </mc:AlternateContent>
      <p:sp>
        <p:nvSpPr>
          <p:cNvPr id="14" name="Rectangle: Rounded Corners 13">
            <a:extLst>
              <a:ext uri="{FF2B5EF4-FFF2-40B4-BE49-F238E27FC236}">
                <a16:creationId xmlns:a16="http://schemas.microsoft.com/office/drawing/2014/main" id="{C179F75D-8C49-8B82-648A-C59043CE9C5C}"/>
              </a:ext>
            </a:extLst>
          </p:cNvPr>
          <p:cNvSpPr/>
          <p:nvPr/>
        </p:nvSpPr>
        <p:spPr>
          <a:xfrm>
            <a:off x="7635151" y="4494542"/>
            <a:ext cx="2453833" cy="566078"/>
          </a:xfrm>
          <a:prstGeom prst="roundRect">
            <a:avLst>
              <a:gd name="adj" fmla="val 50000"/>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2">
            <a:extLst>
              <a:ext uri="{FF2B5EF4-FFF2-40B4-BE49-F238E27FC236}">
                <a16:creationId xmlns:a16="http://schemas.microsoft.com/office/drawing/2014/main" id="{7CFAB02B-5E41-0218-6D49-5C1B21507B0E}"/>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27</a:t>
            </a:fld>
            <a:endParaRPr lang="en-US"/>
          </a:p>
        </p:txBody>
      </p:sp>
      <p:sp>
        <p:nvSpPr>
          <p:cNvPr id="6" name="CuadroTexto 27">
            <a:extLst>
              <a:ext uri="{FF2B5EF4-FFF2-40B4-BE49-F238E27FC236}">
                <a16:creationId xmlns:a16="http://schemas.microsoft.com/office/drawing/2014/main" id="{B315DACA-66AB-FD51-492A-377BD74CA75A}"/>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7" name="Rectangle 6">
            <a:extLst>
              <a:ext uri="{FF2B5EF4-FFF2-40B4-BE49-F238E27FC236}">
                <a16:creationId xmlns:a16="http://schemas.microsoft.com/office/drawing/2014/main" id="{E8093691-78DD-7E86-AD3D-8EBEDB50AEA1}"/>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3F19236-60CB-3E38-0379-62F9A5AB94B6}"/>
              </a:ext>
            </a:extLst>
          </p:cNvPr>
          <p:cNvSpPr txBox="1"/>
          <p:nvPr/>
        </p:nvSpPr>
        <p:spPr>
          <a:xfrm>
            <a:off x="1300480" y="5498349"/>
            <a:ext cx="9338476" cy="369332"/>
          </a:xfrm>
          <a:prstGeom prst="rect">
            <a:avLst/>
          </a:prstGeom>
          <a:noFill/>
        </p:spPr>
        <p:txBody>
          <a:bodyPr wrap="square" rtlCol="0">
            <a:spAutoFit/>
          </a:bodyPr>
          <a:lstStyle/>
          <a:p>
            <a:pPr algn="ctr"/>
            <a:r>
              <a:rPr lang="en-US" dirty="0">
                <a:latin typeface="Abadi" panose="020B0604020104020204" pitchFamily="34" charset="0"/>
              </a:rPr>
              <a:t>Figure 9. Encapsulation efficiency Volume fraction variation by length in SARS geometry</a:t>
            </a:r>
            <a:endParaRPr lang="en-GB" dirty="0">
              <a:latin typeface="Abadi" panose="020B0604020104020204" pitchFamily="34" charset="0"/>
            </a:endParaRPr>
          </a:p>
        </p:txBody>
      </p:sp>
      <p:pic>
        <p:nvPicPr>
          <p:cNvPr id="18" name="Picture 2">
            <a:extLst>
              <a:ext uri="{FF2B5EF4-FFF2-40B4-BE49-F238E27FC236}">
                <a16:creationId xmlns:a16="http://schemas.microsoft.com/office/drawing/2014/main" id="{FC594D9F-356B-B864-FF7C-C65106D74195}"/>
              </a:ext>
            </a:extLst>
          </p:cNvPr>
          <p:cNvPicPr>
            <a:picLocks noChangeAspect="1" noChangeArrowheads="1"/>
          </p:cNvPicPr>
          <p:nvPr/>
        </p:nvPicPr>
        <p:blipFill rotWithShape="1">
          <a:blip r:embed="rId10"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80DE0519-1159-49E7-4D5B-E0D0969E833F}"/>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20" name="Picture 4">
            <a:extLst>
              <a:ext uri="{FF2B5EF4-FFF2-40B4-BE49-F238E27FC236}">
                <a16:creationId xmlns:a16="http://schemas.microsoft.com/office/drawing/2014/main" id="{09E1CA14-95CF-C2D2-0130-B7CFED0CDF83}"/>
              </a:ext>
            </a:extLst>
          </p:cNvPr>
          <p:cNvPicPr>
            <a:picLocks noChangeAspect="1" noChangeArrowheads="1"/>
          </p:cNvPicPr>
          <p:nvPr/>
        </p:nvPicPr>
        <p:blipFill>
          <a:blip r:embed="rId12"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DPI | About">
            <a:extLst>
              <a:ext uri="{FF2B5EF4-FFF2-40B4-BE49-F238E27FC236}">
                <a16:creationId xmlns:a16="http://schemas.microsoft.com/office/drawing/2014/main" id="{7957EED0-CD92-BB38-8A8E-554C81D50D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ciforum">
            <a:extLst>
              <a:ext uri="{FF2B5EF4-FFF2-40B4-BE49-F238E27FC236}">
                <a16:creationId xmlns:a16="http://schemas.microsoft.com/office/drawing/2014/main" id="{E0648E24-CE91-B7EC-AC8C-D192BF9AF56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650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A6445-BC75-2F94-A4C8-AD77B0EFDCCF}"/>
              </a:ext>
            </a:extLst>
          </p:cNvPr>
          <p:cNvPicPr>
            <a:picLocks noChangeAspect="1"/>
          </p:cNvPicPr>
          <p:nvPr/>
        </p:nvPicPr>
        <p:blipFill>
          <a:blip r:embed="rId3"/>
          <a:stretch>
            <a:fillRect/>
          </a:stretch>
        </p:blipFill>
        <p:spPr>
          <a:xfrm>
            <a:off x="1991649" y="1768731"/>
            <a:ext cx="5040000" cy="3320538"/>
          </a:xfrm>
          <a:prstGeom prst="rect">
            <a:avLst/>
          </a:prstGeom>
        </p:spPr>
      </p:pic>
      <p:pic>
        <p:nvPicPr>
          <p:cNvPr id="3" name="Picture 2">
            <a:extLst>
              <a:ext uri="{FF2B5EF4-FFF2-40B4-BE49-F238E27FC236}">
                <a16:creationId xmlns:a16="http://schemas.microsoft.com/office/drawing/2014/main" id="{4719F1F6-1BEB-2B0D-5640-9A49F3185ADB}"/>
              </a:ext>
            </a:extLst>
          </p:cNvPr>
          <p:cNvPicPr>
            <a:picLocks noChangeAspect="1"/>
          </p:cNvPicPr>
          <p:nvPr/>
        </p:nvPicPr>
        <p:blipFill>
          <a:blip r:embed="rId4"/>
          <a:stretch>
            <a:fillRect/>
          </a:stretch>
        </p:blipFill>
        <p:spPr>
          <a:xfrm>
            <a:off x="501068" y="2519947"/>
            <a:ext cx="1151843" cy="1818106"/>
          </a:xfrm>
          <a:prstGeom prst="rect">
            <a:avLst/>
          </a:prstGeom>
        </p:spPr>
      </p:pic>
      <p:sp>
        <p:nvSpPr>
          <p:cNvPr id="11" name="Text Placeholder 1">
            <a:extLst>
              <a:ext uri="{FF2B5EF4-FFF2-40B4-BE49-F238E27FC236}">
                <a16:creationId xmlns:a16="http://schemas.microsoft.com/office/drawing/2014/main" id="{EC9DCBEB-9C1F-3A3B-F0AA-67A77F6D08D8}"/>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Encapsulation Efficiency (EE%)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FC04922-FB4D-2494-AE3A-785FD3123B0F}"/>
                  </a:ext>
                </a:extLst>
              </p:cNvPr>
              <p:cNvSpPr txBox="1"/>
              <p:nvPr/>
            </p:nvSpPr>
            <p:spPr>
              <a:xfrm>
                <a:off x="7523785" y="2165184"/>
                <a:ext cx="2676566" cy="7159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b="1" i="1" smtClean="0">
                          <a:latin typeface="Cambria Math" panose="02040503050406030204" pitchFamily="18" charset="0"/>
                        </a:rPr>
                        <m:t>𝑬𝑬</m:t>
                      </m:r>
                      <m:r>
                        <a:rPr lang="es-CO" b="1" i="1" smtClean="0">
                          <a:latin typeface="Cambria Math" panose="02040503050406030204" pitchFamily="18" charset="0"/>
                        </a:rPr>
                        <m:t>%=</m:t>
                      </m:r>
                      <m:d>
                        <m:dPr>
                          <m:ctrlPr>
                            <a:rPr lang="es-CO" b="1" i="1" smtClean="0">
                              <a:latin typeface="Cambria Math" panose="02040503050406030204" pitchFamily="18" charset="0"/>
                            </a:rPr>
                          </m:ctrlPr>
                        </m:dPr>
                        <m:e>
                          <m:f>
                            <m:fPr>
                              <m:ctrlPr>
                                <a:rPr lang="es-CO" b="1" i="1">
                                  <a:latin typeface="Cambria Math" panose="02040503050406030204" pitchFamily="18" charset="0"/>
                                </a:rPr>
                              </m:ctrlPr>
                            </m:fPr>
                            <m:num>
                              <m:sSub>
                                <m:sSubPr>
                                  <m:ctrlPr>
                                    <a:rPr lang="es-CO" b="1" i="1">
                                      <a:latin typeface="Cambria Math" panose="02040503050406030204" pitchFamily="18" charset="0"/>
                                    </a:rPr>
                                  </m:ctrlPr>
                                </m:sSubPr>
                                <m:e>
                                  <m:r>
                                    <a:rPr lang="es-CO" b="1" i="1">
                                      <a:latin typeface="Cambria Math" panose="02040503050406030204" pitchFamily="18" charset="0"/>
                                    </a:rPr>
                                    <m:t>𝝓</m:t>
                                  </m:r>
                                </m:e>
                                <m:sub>
                                  <m:r>
                                    <a:rPr lang="es-CO" b="1" i="1">
                                      <a:latin typeface="Cambria Math" panose="02040503050406030204" pitchFamily="18" charset="0"/>
                                    </a:rPr>
                                    <m:t>𝒅</m:t>
                                  </m:r>
                                  <m:r>
                                    <a:rPr lang="es-CO" b="1" i="1" smtClean="0">
                                      <a:latin typeface="Cambria Math" panose="02040503050406030204" pitchFamily="18" charset="0"/>
                                    </a:rPr>
                                    <m:t>,</m:t>
                                  </m:r>
                                  <m:r>
                                    <a:rPr lang="es-CO" b="1" i="1" smtClean="0">
                                      <a:latin typeface="Cambria Math" panose="02040503050406030204" pitchFamily="18" charset="0"/>
                                    </a:rPr>
                                    <m:t>𝒎𝒊𝒏</m:t>
                                  </m:r>
                                </m:sub>
                              </m:sSub>
                            </m:num>
                            <m:den>
                              <m:f>
                                <m:fPr>
                                  <m:type m:val="skw"/>
                                  <m:ctrlPr>
                                    <a:rPr lang="es-CO" b="1" i="1">
                                      <a:latin typeface="Cambria Math" panose="02040503050406030204" pitchFamily="18" charset="0"/>
                                    </a:rPr>
                                  </m:ctrlPr>
                                </m:fPr>
                                <m:num>
                                  <m:sSub>
                                    <m:sSubPr>
                                      <m:ctrlPr>
                                        <a:rPr lang="es-CO" b="1" i="1" smtClean="0">
                                          <a:latin typeface="Cambria Math" panose="02040503050406030204" pitchFamily="18" charset="0"/>
                                        </a:rPr>
                                      </m:ctrlPr>
                                    </m:sSubPr>
                                    <m:e>
                                      <m:r>
                                        <a:rPr lang="es-CO" b="1" i="1" smtClean="0">
                                          <a:latin typeface="Cambria Math" panose="02040503050406030204" pitchFamily="18" charset="0"/>
                                        </a:rPr>
                                        <m:t>𝝓</m:t>
                                      </m:r>
                                    </m:e>
                                    <m:sub>
                                      <m:r>
                                        <a:rPr lang="es-CO" b="1" i="1" smtClean="0">
                                          <a:latin typeface="Cambria Math" panose="02040503050406030204" pitchFamily="18" charset="0"/>
                                        </a:rPr>
                                        <m:t>𝒅</m:t>
                                      </m:r>
                                    </m:sub>
                                  </m:sSub>
                                </m:num>
                                <m:den>
                                  <m:r>
                                    <a:rPr lang="es-CO" b="1" i="1" smtClean="0">
                                      <a:latin typeface="Cambria Math" panose="02040503050406030204" pitchFamily="18" charset="0"/>
                                    </a:rPr>
                                    <m:t>𝑭𝑹𝑹</m:t>
                                  </m:r>
                                </m:den>
                              </m:f>
                            </m:den>
                          </m:f>
                        </m:e>
                      </m:d>
                      <m:r>
                        <a:rPr lang="es-CO" b="1" i="1" smtClean="0">
                          <a:latin typeface="Cambria Math" panose="02040503050406030204" pitchFamily="18" charset="0"/>
                          <a:ea typeface="Cambria Math" panose="02040503050406030204" pitchFamily="18" charset="0"/>
                        </a:rPr>
                        <m:t>×</m:t>
                      </m:r>
                      <m:r>
                        <a:rPr lang="es-CO" b="1" i="1" smtClean="0">
                          <a:latin typeface="Cambria Math" panose="02040503050406030204" pitchFamily="18" charset="0"/>
                          <a:ea typeface="Cambria Math" panose="02040503050406030204" pitchFamily="18" charset="0"/>
                        </a:rPr>
                        <m:t>𝟏𝟎𝟎</m:t>
                      </m:r>
                    </m:oMath>
                  </m:oMathPara>
                </a14:m>
                <a:endParaRPr lang="en-GB" b="1">
                  <a:latin typeface="Browallia New" panose="020B0502040204020203" pitchFamily="34" charset="-34"/>
                  <a:cs typeface="Browallia New" panose="020B0502040204020203" pitchFamily="34" charset="-34"/>
                </a:endParaRPr>
              </a:p>
            </p:txBody>
          </p:sp>
        </mc:Choice>
        <mc:Fallback xmlns="">
          <p:sp>
            <p:nvSpPr>
              <p:cNvPr id="13" name="TextBox 12">
                <a:extLst>
                  <a:ext uri="{FF2B5EF4-FFF2-40B4-BE49-F238E27FC236}">
                    <a16:creationId xmlns:a16="http://schemas.microsoft.com/office/drawing/2014/main" id="{1FC04922-FB4D-2494-AE3A-785FD3123B0F}"/>
                  </a:ext>
                </a:extLst>
              </p:cNvPr>
              <p:cNvSpPr txBox="1">
                <a:spLocks noRot="1" noChangeAspect="1" noMove="1" noResize="1" noEditPoints="1" noAdjustHandles="1" noChangeArrowheads="1" noChangeShapeType="1" noTextEdit="1"/>
              </p:cNvSpPr>
              <p:nvPr/>
            </p:nvSpPr>
            <p:spPr>
              <a:xfrm>
                <a:off x="7523785" y="2165184"/>
                <a:ext cx="2676566" cy="7159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2BCE111-83D5-79FA-570B-0B4016803FF6}"/>
                  </a:ext>
                </a:extLst>
              </p:cNvPr>
              <p:cNvSpPr txBox="1"/>
              <p:nvPr/>
            </p:nvSpPr>
            <p:spPr>
              <a:xfrm>
                <a:off x="5783203" y="3351661"/>
                <a:ext cx="61577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𝐸𝐸</m:t>
                      </m:r>
                      <m:r>
                        <a:rPr lang="en-US" b="0" i="1" smtClean="0">
                          <a:latin typeface="Cambria Math" panose="02040503050406030204" pitchFamily="18" charset="0"/>
                        </a:rPr>
                        <m:t> </m:t>
                      </m:r>
                      <m:r>
                        <a:rPr lang="en-US" b="0" i="1" smtClean="0">
                          <a:latin typeface="Cambria Math" panose="02040503050406030204" pitchFamily="18" charset="0"/>
                        </a:rPr>
                        <m:t>𝐸𝐸</m:t>
                      </m:r>
                      <m:r>
                        <a:rPr lang="en-US" b="0" i="1" smtClean="0">
                          <a:latin typeface="Cambria Math" panose="02040503050406030204" pitchFamily="18" charset="0"/>
                        </a:rPr>
                        <m:t>%=92.18</m:t>
                      </m:r>
                    </m:oMath>
                  </m:oMathPara>
                </a14:m>
                <a:endParaRPr lang="en-GB"/>
              </a:p>
            </p:txBody>
          </p:sp>
        </mc:Choice>
        <mc:Fallback xmlns="">
          <p:sp>
            <p:nvSpPr>
              <p:cNvPr id="14" name="TextBox 13">
                <a:extLst>
                  <a:ext uri="{FF2B5EF4-FFF2-40B4-BE49-F238E27FC236}">
                    <a16:creationId xmlns:a16="http://schemas.microsoft.com/office/drawing/2014/main" id="{82BCE111-83D5-79FA-570B-0B4016803FF6}"/>
                  </a:ext>
                </a:extLst>
              </p:cNvPr>
              <p:cNvSpPr txBox="1">
                <a:spLocks noRot="1" noChangeAspect="1" noMove="1" noResize="1" noEditPoints="1" noAdjustHandles="1" noChangeArrowheads="1" noChangeShapeType="1" noTextEdit="1"/>
              </p:cNvSpPr>
              <p:nvPr/>
            </p:nvSpPr>
            <p:spPr>
              <a:xfrm>
                <a:off x="5783203" y="3351661"/>
                <a:ext cx="615773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B65B5B6-C683-11EC-3847-33CEA3EB40DB}"/>
                  </a:ext>
                </a:extLst>
              </p:cNvPr>
              <p:cNvSpPr txBox="1"/>
              <p:nvPr/>
            </p:nvSpPr>
            <p:spPr>
              <a:xfrm>
                <a:off x="5783203" y="3972288"/>
                <a:ext cx="61577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𝐸𝐸</m:t>
                      </m:r>
                      <m:r>
                        <a:rPr lang="en-US" b="0" i="1" smtClean="0">
                          <a:latin typeface="Cambria Math" panose="02040503050406030204" pitchFamily="18" charset="0"/>
                        </a:rPr>
                        <m:t> </m:t>
                      </m:r>
                      <m:r>
                        <a:rPr lang="en-US" b="0" i="1" smtClean="0">
                          <a:latin typeface="Cambria Math" panose="02040503050406030204" pitchFamily="18" charset="0"/>
                        </a:rPr>
                        <m:t>𝐿𝑏</m:t>
                      </m:r>
                      <m:r>
                        <a:rPr lang="en-US" b="0" i="1" smtClean="0">
                          <a:latin typeface="Cambria Math" panose="02040503050406030204" pitchFamily="18" charset="0"/>
                        </a:rPr>
                        <m:t> </m:t>
                      </m:r>
                      <m:r>
                        <a:rPr lang="en-US" b="0" i="1" smtClean="0">
                          <a:latin typeface="Cambria Math" panose="02040503050406030204" pitchFamily="18" charset="0"/>
                        </a:rPr>
                        <m:t>𝐸𝐸</m:t>
                      </m:r>
                      <m:r>
                        <a:rPr lang="en-US" b="0" i="1" smtClean="0">
                          <a:latin typeface="Cambria Math" panose="02040503050406030204" pitchFamily="18" charset="0"/>
                        </a:rPr>
                        <m:t>%=62.38</m:t>
                      </m:r>
                    </m:oMath>
                  </m:oMathPara>
                </a14:m>
                <a:endParaRPr lang="en-GB"/>
              </a:p>
            </p:txBody>
          </p:sp>
        </mc:Choice>
        <mc:Fallback xmlns="">
          <p:sp>
            <p:nvSpPr>
              <p:cNvPr id="15" name="TextBox 14">
                <a:extLst>
                  <a:ext uri="{FF2B5EF4-FFF2-40B4-BE49-F238E27FC236}">
                    <a16:creationId xmlns:a16="http://schemas.microsoft.com/office/drawing/2014/main" id="{8B65B5B6-C683-11EC-3847-33CEA3EB40DB}"/>
                  </a:ext>
                </a:extLst>
              </p:cNvPr>
              <p:cNvSpPr txBox="1">
                <a:spLocks noRot="1" noChangeAspect="1" noMove="1" noResize="1" noEditPoints="1" noAdjustHandles="1" noChangeArrowheads="1" noChangeShapeType="1" noTextEdit="1"/>
              </p:cNvSpPr>
              <p:nvPr/>
            </p:nvSpPr>
            <p:spPr>
              <a:xfrm>
                <a:off x="5783203" y="3972288"/>
                <a:ext cx="615773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E998A2B-5A0D-AAFD-C88A-77126AE15E24}"/>
                  </a:ext>
                </a:extLst>
              </p:cNvPr>
              <p:cNvSpPr txBox="1"/>
              <p:nvPr/>
            </p:nvSpPr>
            <p:spPr>
              <a:xfrm>
                <a:off x="5783203" y="4592915"/>
                <a:ext cx="61577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𝐸𝐸</m:t>
                      </m:r>
                      <m:r>
                        <a:rPr lang="en-US" b="0" i="1" smtClean="0">
                          <a:latin typeface="Cambria Math" panose="02040503050406030204" pitchFamily="18" charset="0"/>
                        </a:rPr>
                        <m:t> </m:t>
                      </m:r>
                      <m:r>
                        <a:rPr lang="en-US" b="0" i="1" smtClean="0">
                          <a:latin typeface="Cambria Math" panose="02040503050406030204" pitchFamily="18" charset="0"/>
                        </a:rPr>
                        <m:t>𝑌𝑠</m:t>
                      </m:r>
                      <m:r>
                        <a:rPr lang="en-US" b="0" i="1" smtClean="0">
                          <a:latin typeface="Cambria Math" panose="02040503050406030204" pitchFamily="18" charset="0"/>
                        </a:rPr>
                        <m:t> </m:t>
                      </m:r>
                      <m:r>
                        <a:rPr lang="en-US" b="0" i="1" smtClean="0">
                          <a:latin typeface="Cambria Math" panose="02040503050406030204" pitchFamily="18" charset="0"/>
                        </a:rPr>
                        <m:t>𝐸𝐸</m:t>
                      </m:r>
                      <m:r>
                        <a:rPr lang="en-US" b="0" i="1" smtClean="0">
                          <a:latin typeface="Cambria Math" panose="02040503050406030204" pitchFamily="18" charset="0"/>
                        </a:rPr>
                        <m:t>%=92.33</m:t>
                      </m:r>
                    </m:oMath>
                  </m:oMathPara>
                </a14:m>
                <a:endParaRPr lang="en-GB"/>
              </a:p>
            </p:txBody>
          </p:sp>
        </mc:Choice>
        <mc:Fallback xmlns="">
          <p:sp>
            <p:nvSpPr>
              <p:cNvPr id="16" name="TextBox 15">
                <a:extLst>
                  <a:ext uri="{FF2B5EF4-FFF2-40B4-BE49-F238E27FC236}">
                    <a16:creationId xmlns:a16="http://schemas.microsoft.com/office/drawing/2014/main" id="{4E998A2B-5A0D-AAFD-C88A-77126AE15E24}"/>
                  </a:ext>
                </a:extLst>
              </p:cNvPr>
              <p:cNvSpPr txBox="1">
                <a:spLocks noRot="1" noChangeAspect="1" noMove="1" noResize="1" noEditPoints="1" noAdjustHandles="1" noChangeArrowheads="1" noChangeShapeType="1" noTextEdit="1"/>
              </p:cNvSpPr>
              <p:nvPr/>
            </p:nvSpPr>
            <p:spPr>
              <a:xfrm>
                <a:off x="5783203" y="4592915"/>
                <a:ext cx="6157730" cy="369332"/>
              </a:xfrm>
              <a:prstGeom prst="rect">
                <a:avLst/>
              </a:prstGeom>
              <a:blipFill>
                <a:blip r:embed="rId8"/>
                <a:stretch>
                  <a:fillRect/>
                </a:stretch>
              </a:blipFill>
            </p:spPr>
            <p:txBody>
              <a:bodyPr/>
              <a:lstStyle/>
              <a:p>
                <a:r>
                  <a:rPr lang="en-US">
                    <a:noFill/>
                  </a:rPr>
                  <a:t> </a:t>
                </a:r>
              </a:p>
            </p:txBody>
          </p:sp>
        </mc:Fallback>
      </mc:AlternateContent>
      <p:sp>
        <p:nvSpPr>
          <p:cNvPr id="17" name="Rectangle: Rounded Corners 16">
            <a:extLst>
              <a:ext uri="{FF2B5EF4-FFF2-40B4-BE49-F238E27FC236}">
                <a16:creationId xmlns:a16="http://schemas.microsoft.com/office/drawing/2014/main" id="{AA00A652-EFAB-C98C-A49C-AD7AB78725E5}"/>
              </a:ext>
            </a:extLst>
          </p:cNvPr>
          <p:cNvSpPr/>
          <p:nvPr/>
        </p:nvSpPr>
        <p:spPr>
          <a:xfrm>
            <a:off x="7635151" y="4494542"/>
            <a:ext cx="2453833" cy="566078"/>
          </a:xfrm>
          <a:prstGeom prst="roundRect">
            <a:avLst>
              <a:gd name="adj" fmla="val 50000"/>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2">
            <a:extLst>
              <a:ext uri="{FF2B5EF4-FFF2-40B4-BE49-F238E27FC236}">
                <a16:creationId xmlns:a16="http://schemas.microsoft.com/office/drawing/2014/main" id="{1DFB1CC1-80A9-61CD-7E5F-CFF4A17C6606}"/>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28</a:t>
            </a:fld>
            <a:endParaRPr lang="en-US"/>
          </a:p>
        </p:txBody>
      </p:sp>
      <p:sp>
        <p:nvSpPr>
          <p:cNvPr id="4" name="CuadroTexto 27">
            <a:extLst>
              <a:ext uri="{FF2B5EF4-FFF2-40B4-BE49-F238E27FC236}">
                <a16:creationId xmlns:a16="http://schemas.microsoft.com/office/drawing/2014/main" id="{8D661549-2AE3-3A80-629D-3AE74CEBD13E}"/>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5" name="Rectangle 4">
            <a:extLst>
              <a:ext uri="{FF2B5EF4-FFF2-40B4-BE49-F238E27FC236}">
                <a16:creationId xmlns:a16="http://schemas.microsoft.com/office/drawing/2014/main" id="{F6D25145-2341-CB22-F957-FCED7EDC53A9}"/>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97286C3-BA3B-4159-8107-0D1D4BC9953C}"/>
              </a:ext>
            </a:extLst>
          </p:cNvPr>
          <p:cNvSpPr txBox="1"/>
          <p:nvPr/>
        </p:nvSpPr>
        <p:spPr>
          <a:xfrm>
            <a:off x="501068" y="5498349"/>
            <a:ext cx="10798757" cy="369332"/>
          </a:xfrm>
          <a:prstGeom prst="rect">
            <a:avLst/>
          </a:prstGeom>
          <a:noFill/>
        </p:spPr>
        <p:txBody>
          <a:bodyPr wrap="square" rtlCol="0">
            <a:spAutoFit/>
          </a:bodyPr>
          <a:lstStyle/>
          <a:p>
            <a:pPr algn="ctr"/>
            <a:r>
              <a:rPr lang="en-US" dirty="0">
                <a:latin typeface="Abadi" panose="020B0604020104020204" pitchFamily="34" charset="0"/>
              </a:rPr>
              <a:t>Figure 10. Encapsulation efficiency Volume fraction variation by length in serpentine CF geometry</a:t>
            </a:r>
            <a:endParaRPr lang="en-GB" dirty="0">
              <a:latin typeface="Abadi" panose="020B0604020104020204" pitchFamily="34" charset="0"/>
            </a:endParaRPr>
          </a:p>
        </p:txBody>
      </p:sp>
      <p:pic>
        <p:nvPicPr>
          <p:cNvPr id="9" name="Picture 2">
            <a:extLst>
              <a:ext uri="{FF2B5EF4-FFF2-40B4-BE49-F238E27FC236}">
                <a16:creationId xmlns:a16="http://schemas.microsoft.com/office/drawing/2014/main" id="{D62C90A4-4494-93E6-FCF4-3EBF3E4E9254}"/>
              </a:ext>
            </a:extLst>
          </p:cNvPr>
          <p:cNvPicPr>
            <a:picLocks noChangeAspect="1" noChangeArrowheads="1"/>
          </p:cNvPicPr>
          <p:nvPr/>
        </p:nvPicPr>
        <p:blipFill rotWithShape="1">
          <a:blip r:embed="rId9"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C6BCB1A4-4924-E853-2873-0A5B54FE4263}"/>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2" name="Picture 4">
            <a:extLst>
              <a:ext uri="{FF2B5EF4-FFF2-40B4-BE49-F238E27FC236}">
                <a16:creationId xmlns:a16="http://schemas.microsoft.com/office/drawing/2014/main" id="{C2DB0F14-A203-34EB-A884-F1ABC42375B1}"/>
              </a:ext>
            </a:extLst>
          </p:cNvPr>
          <p:cNvPicPr>
            <a:picLocks noChangeAspect="1" noChangeArrowheads="1"/>
          </p:cNvPicPr>
          <p:nvPr/>
        </p:nvPicPr>
        <p:blipFill>
          <a:blip r:embed="rId11"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MDPI | About">
            <a:extLst>
              <a:ext uri="{FF2B5EF4-FFF2-40B4-BE49-F238E27FC236}">
                <a16:creationId xmlns:a16="http://schemas.microsoft.com/office/drawing/2014/main" id="{69E66322-5FE1-ECCD-23F5-68EE1DD5AD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ciforum">
            <a:extLst>
              <a:ext uri="{FF2B5EF4-FFF2-40B4-BE49-F238E27FC236}">
                <a16:creationId xmlns:a16="http://schemas.microsoft.com/office/drawing/2014/main" id="{0D21AAEE-BCBD-4F3B-0EFF-0DB11DC089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90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81D278-28AD-4383-82F8-929245C973C1}"/>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Encapsulation Efficiency (EE%)</a:t>
            </a:r>
          </a:p>
          <a:p>
            <a:endParaRPr lang="en-US" sz="3200" b="0" dirty="0">
              <a:solidFill>
                <a:schemeClr val="accent6">
                  <a:lumMod val="50000"/>
                </a:schemeClr>
              </a:solidFill>
              <a:latin typeface="Abadi" panose="020B0604020104020204" pitchFamily="34" charset="0"/>
            </a:endParaRPr>
          </a:p>
        </p:txBody>
      </p:sp>
      <p:pic>
        <p:nvPicPr>
          <p:cNvPr id="8" name="Picture 7">
            <a:extLst>
              <a:ext uri="{FF2B5EF4-FFF2-40B4-BE49-F238E27FC236}">
                <a16:creationId xmlns:a16="http://schemas.microsoft.com/office/drawing/2014/main" id="{0F1F6C79-153B-83B7-E31F-CD52969AC46D}"/>
              </a:ext>
            </a:extLst>
          </p:cNvPr>
          <p:cNvPicPr>
            <a:picLocks noChangeAspect="1"/>
          </p:cNvPicPr>
          <p:nvPr/>
        </p:nvPicPr>
        <p:blipFill>
          <a:blip r:embed="rId3"/>
          <a:stretch>
            <a:fillRect/>
          </a:stretch>
        </p:blipFill>
        <p:spPr>
          <a:xfrm>
            <a:off x="952480" y="1918480"/>
            <a:ext cx="5400000" cy="368125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65E6C8-28D1-8F60-D476-D5CE0C55B8F8}"/>
                  </a:ext>
                </a:extLst>
              </p:cNvPr>
              <p:cNvSpPr txBox="1"/>
              <p:nvPr/>
            </p:nvSpPr>
            <p:spPr>
              <a:xfrm>
                <a:off x="7141821" y="2223057"/>
                <a:ext cx="2676566" cy="7159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b="1" i="1" smtClean="0">
                          <a:latin typeface="Cambria Math" panose="02040503050406030204" pitchFamily="18" charset="0"/>
                        </a:rPr>
                        <m:t>𝑬𝑬</m:t>
                      </m:r>
                      <m:r>
                        <a:rPr lang="es-CO" b="1" i="1" smtClean="0">
                          <a:latin typeface="Cambria Math" panose="02040503050406030204" pitchFamily="18" charset="0"/>
                        </a:rPr>
                        <m:t>%=</m:t>
                      </m:r>
                      <m:d>
                        <m:dPr>
                          <m:ctrlPr>
                            <a:rPr lang="es-CO" b="1" i="1" smtClean="0">
                              <a:latin typeface="Cambria Math" panose="02040503050406030204" pitchFamily="18" charset="0"/>
                            </a:rPr>
                          </m:ctrlPr>
                        </m:dPr>
                        <m:e>
                          <m:f>
                            <m:fPr>
                              <m:ctrlPr>
                                <a:rPr lang="es-CO" b="1" i="1">
                                  <a:latin typeface="Cambria Math" panose="02040503050406030204" pitchFamily="18" charset="0"/>
                                </a:rPr>
                              </m:ctrlPr>
                            </m:fPr>
                            <m:num>
                              <m:sSub>
                                <m:sSubPr>
                                  <m:ctrlPr>
                                    <a:rPr lang="es-CO" b="1" i="1">
                                      <a:latin typeface="Cambria Math" panose="02040503050406030204" pitchFamily="18" charset="0"/>
                                    </a:rPr>
                                  </m:ctrlPr>
                                </m:sSubPr>
                                <m:e>
                                  <m:r>
                                    <a:rPr lang="es-CO" b="1" i="1">
                                      <a:latin typeface="Cambria Math" panose="02040503050406030204" pitchFamily="18" charset="0"/>
                                    </a:rPr>
                                    <m:t>𝝓</m:t>
                                  </m:r>
                                </m:e>
                                <m:sub>
                                  <m:r>
                                    <a:rPr lang="es-CO" b="1" i="1">
                                      <a:latin typeface="Cambria Math" panose="02040503050406030204" pitchFamily="18" charset="0"/>
                                    </a:rPr>
                                    <m:t>𝒅</m:t>
                                  </m:r>
                                  <m:r>
                                    <a:rPr lang="es-CO" b="1" i="1" smtClean="0">
                                      <a:latin typeface="Cambria Math" panose="02040503050406030204" pitchFamily="18" charset="0"/>
                                    </a:rPr>
                                    <m:t>,</m:t>
                                  </m:r>
                                  <m:r>
                                    <a:rPr lang="es-CO" b="1" i="1" smtClean="0">
                                      <a:latin typeface="Cambria Math" panose="02040503050406030204" pitchFamily="18" charset="0"/>
                                    </a:rPr>
                                    <m:t>𝒎𝒊𝒏</m:t>
                                  </m:r>
                                </m:sub>
                              </m:sSub>
                            </m:num>
                            <m:den>
                              <m:f>
                                <m:fPr>
                                  <m:type m:val="skw"/>
                                  <m:ctrlPr>
                                    <a:rPr lang="es-CO" b="1" i="1">
                                      <a:latin typeface="Cambria Math" panose="02040503050406030204" pitchFamily="18" charset="0"/>
                                    </a:rPr>
                                  </m:ctrlPr>
                                </m:fPr>
                                <m:num>
                                  <m:sSub>
                                    <m:sSubPr>
                                      <m:ctrlPr>
                                        <a:rPr lang="es-CO" b="1" i="1" smtClean="0">
                                          <a:latin typeface="Cambria Math" panose="02040503050406030204" pitchFamily="18" charset="0"/>
                                        </a:rPr>
                                      </m:ctrlPr>
                                    </m:sSubPr>
                                    <m:e>
                                      <m:r>
                                        <a:rPr lang="es-CO" b="1" i="1" smtClean="0">
                                          <a:latin typeface="Cambria Math" panose="02040503050406030204" pitchFamily="18" charset="0"/>
                                        </a:rPr>
                                        <m:t>𝝓</m:t>
                                      </m:r>
                                    </m:e>
                                    <m:sub>
                                      <m:r>
                                        <a:rPr lang="es-CO" b="1" i="1" smtClean="0">
                                          <a:latin typeface="Cambria Math" panose="02040503050406030204" pitchFamily="18" charset="0"/>
                                        </a:rPr>
                                        <m:t>𝒅</m:t>
                                      </m:r>
                                    </m:sub>
                                  </m:sSub>
                                </m:num>
                                <m:den>
                                  <m:r>
                                    <a:rPr lang="es-CO" b="1" i="1" smtClean="0">
                                      <a:latin typeface="Cambria Math" panose="02040503050406030204" pitchFamily="18" charset="0"/>
                                    </a:rPr>
                                    <m:t>𝑭𝑹𝑹</m:t>
                                  </m:r>
                                </m:den>
                              </m:f>
                            </m:den>
                          </m:f>
                        </m:e>
                      </m:d>
                      <m:r>
                        <a:rPr lang="es-CO" b="1" i="1" smtClean="0">
                          <a:latin typeface="Cambria Math" panose="02040503050406030204" pitchFamily="18" charset="0"/>
                          <a:ea typeface="Cambria Math" panose="02040503050406030204" pitchFamily="18" charset="0"/>
                        </a:rPr>
                        <m:t>×</m:t>
                      </m:r>
                      <m:r>
                        <a:rPr lang="es-CO" b="1" i="1" smtClean="0">
                          <a:latin typeface="Cambria Math" panose="02040503050406030204" pitchFamily="18" charset="0"/>
                          <a:ea typeface="Cambria Math" panose="02040503050406030204" pitchFamily="18" charset="0"/>
                        </a:rPr>
                        <m:t>𝟏𝟎𝟎</m:t>
                      </m:r>
                    </m:oMath>
                  </m:oMathPara>
                </a14:m>
                <a:endParaRPr lang="en-GB" b="1">
                  <a:latin typeface="Browallia New" panose="020B0502040204020203" pitchFamily="34" charset="-34"/>
                  <a:cs typeface="Browallia New" panose="020B0502040204020203" pitchFamily="34" charset="-34"/>
                </a:endParaRPr>
              </a:p>
            </p:txBody>
          </p:sp>
        </mc:Choice>
        <mc:Fallback xmlns="">
          <p:sp>
            <p:nvSpPr>
              <p:cNvPr id="16" name="TextBox 15">
                <a:extLst>
                  <a:ext uri="{FF2B5EF4-FFF2-40B4-BE49-F238E27FC236}">
                    <a16:creationId xmlns:a16="http://schemas.microsoft.com/office/drawing/2014/main" id="{BE65E6C8-28D1-8F60-D476-D5CE0C55B8F8}"/>
                  </a:ext>
                </a:extLst>
              </p:cNvPr>
              <p:cNvSpPr txBox="1">
                <a:spLocks noRot="1" noChangeAspect="1" noMove="1" noResize="1" noEditPoints="1" noAdjustHandles="1" noChangeArrowheads="1" noChangeShapeType="1" noTextEdit="1"/>
              </p:cNvSpPr>
              <p:nvPr/>
            </p:nvSpPr>
            <p:spPr>
              <a:xfrm>
                <a:off x="7141821" y="2223057"/>
                <a:ext cx="2676566" cy="7159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4AEB9DC-A416-94D1-DA2C-4563F4F2490C}"/>
                  </a:ext>
                </a:extLst>
              </p:cNvPr>
              <p:cNvSpPr txBox="1"/>
              <p:nvPr/>
            </p:nvSpPr>
            <p:spPr>
              <a:xfrm>
                <a:off x="6931139" y="4851662"/>
                <a:ext cx="43883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𝑆𝐴𝑅𝑆</m:t>
                      </m:r>
                      <m:r>
                        <a:rPr lang="en-US" b="0" i="1" smtClean="0">
                          <a:latin typeface="Cambria Math" panose="02040503050406030204" pitchFamily="18" charset="0"/>
                        </a:rPr>
                        <m:t>   &gt;    </m:t>
                      </m:r>
                      <m:r>
                        <a:rPr lang="en-US" b="0" i="1" smtClean="0">
                          <a:latin typeface="Cambria Math" panose="02040503050406030204" pitchFamily="18" charset="0"/>
                        </a:rPr>
                        <m:t>𝐶h𝑎𝑚𝑏𝑒𝑟𝑠</m:t>
                      </m:r>
                      <m:r>
                        <a:rPr lang="en-US" b="0" i="1" smtClean="0">
                          <a:latin typeface="Cambria Math" panose="02040503050406030204" pitchFamily="18" charset="0"/>
                        </a:rPr>
                        <m:t>   &gt;   </m:t>
                      </m:r>
                      <m:r>
                        <a:rPr lang="en-US" b="0" i="1" smtClean="0">
                          <a:latin typeface="Cambria Math" panose="02040503050406030204" pitchFamily="18" charset="0"/>
                        </a:rPr>
                        <m:t>𝑆𝑒𝑟𝑝𝑒𝑛𝑡𝑖𝑛𝑒</m:t>
                      </m:r>
                      <m:r>
                        <a:rPr lang="en-US" b="0" i="1" smtClean="0">
                          <a:latin typeface="Cambria Math" panose="02040503050406030204" pitchFamily="18" charset="0"/>
                        </a:rPr>
                        <m:t> </m:t>
                      </m:r>
                      <m:r>
                        <a:rPr lang="en-US" b="0" i="1" smtClean="0">
                          <a:latin typeface="Cambria Math" panose="02040503050406030204" pitchFamily="18" charset="0"/>
                        </a:rPr>
                        <m:t>𝐶𝐹</m:t>
                      </m:r>
                    </m:oMath>
                  </m:oMathPara>
                </a14:m>
                <a:endParaRPr lang="en-GB"/>
              </a:p>
            </p:txBody>
          </p:sp>
        </mc:Choice>
        <mc:Fallback xmlns="">
          <p:sp>
            <p:nvSpPr>
              <p:cNvPr id="17" name="TextBox 16">
                <a:extLst>
                  <a:ext uri="{FF2B5EF4-FFF2-40B4-BE49-F238E27FC236}">
                    <a16:creationId xmlns:a16="http://schemas.microsoft.com/office/drawing/2014/main" id="{94AEB9DC-A416-94D1-DA2C-4563F4F2490C}"/>
                  </a:ext>
                </a:extLst>
              </p:cNvPr>
              <p:cNvSpPr txBox="1">
                <a:spLocks noRot="1" noChangeAspect="1" noMove="1" noResize="1" noEditPoints="1" noAdjustHandles="1" noChangeArrowheads="1" noChangeShapeType="1" noTextEdit="1"/>
              </p:cNvSpPr>
              <p:nvPr/>
            </p:nvSpPr>
            <p:spPr>
              <a:xfrm>
                <a:off x="6931139" y="4851662"/>
                <a:ext cx="4388317" cy="276999"/>
              </a:xfrm>
              <a:prstGeom prst="rect">
                <a:avLst/>
              </a:prstGeom>
              <a:blipFill>
                <a:blip r:embed="rId5"/>
                <a:stretch>
                  <a:fillRect l="-833" t="-2222" r="-556" b="-35556"/>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CDA11AAF-AD49-0F71-DF15-E367281A295E}"/>
              </a:ext>
            </a:extLst>
          </p:cNvPr>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rot="18530190">
            <a:off x="8465934" y="3091313"/>
            <a:ext cx="268981" cy="1981970"/>
          </a:xfrm>
          <a:prstGeom prst="rect">
            <a:avLst/>
          </a:prstGeom>
        </p:spPr>
      </p:pic>
      <p:pic>
        <p:nvPicPr>
          <p:cNvPr id="19" name="Picture 18">
            <a:extLst>
              <a:ext uri="{FF2B5EF4-FFF2-40B4-BE49-F238E27FC236}">
                <a16:creationId xmlns:a16="http://schemas.microsoft.com/office/drawing/2014/main" id="{84A53FB2-86A1-7348-7E48-A83649842A21}"/>
              </a:ext>
            </a:extLst>
          </p:cNvPr>
          <p:cNvPicPr>
            <a:picLocks noChangeAspect="1"/>
          </p:cNvPicPr>
          <p:nvPr/>
        </p:nvPicPr>
        <p:blipFill>
          <a:blip r:embed="rId8">
            <a:extLst>
              <a:ext uri="{BEBA8EAE-BF5A-486C-A8C5-ECC9F3942E4B}">
                <a14:imgProps xmlns:a14="http://schemas.microsoft.com/office/drawing/2010/main">
                  <a14:imgLayer r:embed="rId9">
                    <a14:imgEffect>
                      <a14:saturation sat="300000"/>
                    </a14:imgEffect>
                  </a14:imgLayer>
                </a14:imgProps>
              </a:ext>
            </a:extLst>
          </a:blip>
          <a:stretch>
            <a:fillRect/>
          </a:stretch>
        </p:blipFill>
        <p:spPr>
          <a:xfrm rot="18616506">
            <a:off x="6912451" y="3074316"/>
            <a:ext cx="450673" cy="1935407"/>
          </a:xfrm>
          <a:prstGeom prst="rect">
            <a:avLst/>
          </a:prstGeom>
        </p:spPr>
      </p:pic>
      <p:pic>
        <p:nvPicPr>
          <p:cNvPr id="20" name="Picture 19">
            <a:extLst>
              <a:ext uri="{FF2B5EF4-FFF2-40B4-BE49-F238E27FC236}">
                <a16:creationId xmlns:a16="http://schemas.microsoft.com/office/drawing/2014/main" id="{DC1927C8-FF16-11AD-8B72-3D9CA7C068D9}"/>
              </a:ext>
            </a:extLst>
          </p:cNvPr>
          <p:cNvPicPr>
            <a:picLocks noChangeAspect="1"/>
          </p:cNvPicPr>
          <p:nvPr/>
        </p:nvPicPr>
        <p:blipFill>
          <a:blip r:embed="rId10"/>
          <a:stretch>
            <a:fillRect/>
          </a:stretch>
        </p:blipFill>
        <p:spPr>
          <a:xfrm rot="19016776">
            <a:off x="9759896" y="3229472"/>
            <a:ext cx="867082" cy="1368627"/>
          </a:xfrm>
          <a:prstGeom prst="rect">
            <a:avLst/>
          </a:prstGeom>
        </p:spPr>
      </p:pic>
      <p:sp>
        <p:nvSpPr>
          <p:cNvPr id="3" name="Slide Number Placeholder 2">
            <a:extLst>
              <a:ext uri="{FF2B5EF4-FFF2-40B4-BE49-F238E27FC236}">
                <a16:creationId xmlns:a16="http://schemas.microsoft.com/office/drawing/2014/main" id="{3E5EF891-485A-88DD-C3B3-9BCA0FED5A37}"/>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29</a:t>
            </a:fld>
            <a:endParaRPr lang="en-US"/>
          </a:p>
        </p:txBody>
      </p:sp>
      <p:sp>
        <p:nvSpPr>
          <p:cNvPr id="4" name="CuadroTexto 27">
            <a:extLst>
              <a:ext uri="{FF2B5EF4-FFF2-40B4-BE49-F238E27FC236}">
                <a16:creationId xmlns:a16="http://schemas.microsoft.com/office/drawing/2014/main" id="{FAB35A5A-1DBB-8481-2E41-FD833EAD52DE}"/>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5" name="Rectangle 4">
            <a:extLst>
              <a:ext uri="{FF2B5EF4-FFF2-40B4-BE49-F238E27FC236}">
                <a16:creationId xmlns:a16="http://schemas.microsoft.com/office/drawing/2014/main" id="{5E223AEE-F871-4A6E-92A7-14D7DDC7EE18}"/>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A89202D-2DD6-65B5-B12C-CAFAF394F3CA}"/>
              </a:ext>
            </a:extLst>
          </p:cNvPr>
          <p:cNvSpPr txBox="1"/>
          <p:nvPr/>
        </p:nvSpPr>
        <p:spPr>
          <a:xfrm>
            <a:off x="1137920" y="5630613"/>
            <a:ext cx="10101600" cy="369332"/>
          </a:xfrm>
          <a:prstGeom prst="rect">
            <a:avLst/>
          </a:prstGeom>
          <a:noFill/>
        </p:spPr>
        <p:txBody>
          <a:bodyPr wrap="square" rtlCol="0">
            <a:spAutoFit/>
          </a:bodyPr>
          <a:lstStyle/>
          <a:p>
            <a:pPr algn="ctr"/>
            <a:r>
              <a:rPr lang="en-US" dirty="0">
                <a:latin typeface="Abadi" panose="020B0604020104020204" pitchFamily="34" charset="0"/>
              </a:rPr>
              <a:t>Figure 11. Encapsulation efficiency Volume fraction variation by length. Comparative graph</a:t>
            </a:r>
            <a:endParaRPr lang="en-GB" dirty="0">
              <a:latin typeface="Abadi" panose="020B0604020104020204" pitchFamily="34" charset="0"/>
            </a:endParaRPr>
          </a:p>
        </p:txBody>
      </p:sp>
      <p:pic>
        <p:nvPicPr>
          <p:cNvPr id="9" name="Picture 2">
            <a:extLst>
              <a:ext uri="{FF2B5EF4-FFF2-40B4-BE49-F238E27FC236}">
                <a16:creationId xmlns:a16="http://schemas.microsoft.com/office/drawing/2014/main" id="{E29D31D8-F902-83DB-F6CE-0AA2A07AC3E9}"/>
              </a:ext>
            </a:extLst>
          </p:cNvPr>
          <p:cNvPicPr>
            <a:picLocks noChangeAspect="1" noChangeArrowheads="1"/>
          </p:cNvPicPr>
          <p:nvPr/>
        </p:nvPicPr>
        <p:blipFill rotWithShape="1">
          <a:blip r:embed="rId11"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E46039F-8BF7-947F-472E-4AC8F05B26DA}"/>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1" name="Picture 4">
            <a:extLst>
              <a:ext uri="{FF2B5EF4-FFF2-40B4-BE49-F238E27FC236}">
                <a16:creationId xmlns:a16="http://schemas.microsoft.com/office/drawing/2014/main" id="{27A07169-0B16-C80F-D15B-CE11853A81FB}"/>
              </a:ext>
            </a:extLst>
          </p:cNvPr>
          <p:cNvPicPr>
            <a:picLocks noChangeAspect="1" noChangeArrowheads="1"/>
          </p:cNvPicPr>
          <p:nvPr/>
        </p:nvPicPr>
        <p:blipFill>
          <a:blip r:embed="rId13"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MDPI | About">
            <a:extLst>
              <a:ext uri="{FF2B5EF4-FFF2-40B4-BE49-F238E27FC236}">
                <a16:creationId xmlns:a16="http://schemas.microsoft.com/office/drawing/2014/main" id="{6872A9E4-B0E4-D105-9E2C-CAC039CFE0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ciforum">
            <a:extLst>
              <a:ext uri="{FF2B5EF4-FFF2-40B4-BE49-F238E27FC236}">
                <a16:creationId xmlns:a16="http://schemas.microsoft.com/office/drawing/2014/main" id="{7B541FE0-3F39-6E8E-147E-9CC89485D1E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5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B44967-E02C-B530-E232-C9320834FC9A}"/>
              </a:ext>
            </a:extLst>
          </p:cNvPr>
          <p:cNvPicPr>
            <a:picLocks noChangeAspect="1"/>
          </p:cNvPicPr>
          <p:nvPr/>
        </p:nvPicPr>
        <p:blipFill>
          <a:blip r:embed="rId2"/>
          <a:stretch>
            <a:fillRect/>
          </a:stretch>
        </p:blipFill>
        <p:spPr>
          <a:xfrm>
            <a:off x="4945812" y="2004558"/>
            <a:ext cx="3115294" cy="3600000"/>
          </a:xfrm>
          <a:prstGeom prst="rect">
            <a:avLst/>
          </a:prstGeom>
        </p:spPr>
      </p:pic>
      <p:pic>
        <p:nvPicPr>
          <p:cNvPr id="5" name="Picture 4">
            <a:extLst>
              <a:ext uri="{FF2B5EF4-FFF2-40B4-BE49-F238E27FC236}">
                <a16:creationId xmlns:a16="http://schemas.microsoft.com/office/drawing/2014/main" id="{40CDF780-D01A-0A03-C781-46407EA49C4E}"/>
              </a:ext>
            </a:extLst>
          </p:cNvPr>
          <p:cNvPicPr>
            <a:picLocks noChangeAspect="1"/>
          </p:cNvPicPr>
          <p:nvPr/>
        </p:nvPicPr>
        <p:blipFill>
          <a:blip r:embed="rId3"/>
          <a:stretch>
            <a:fillRect/>
          </a:stretch>
        </p:blipFill>
        <p:spPr>
          <a:xfrm>
            <a:off x="1242398" y="2004558"/>
            <a:ext cx="3213062" cy="3600000"/>
          </a:xfrm>
          <a:prstGeom prst="rect">
            <a:avLst/>
          </a:prstGeom>
        </p:spPr>
      </p:pic>
      <p:sp>
        <p:nvSpPr>
          <p:cNvPr id="12" name="TextBox 11">
            <a:extLst>
              <a:ext uri="{FF2B5EF4-FFF2-40B4-BE49-F238E27FC236}">
                <a16:creationId xmlns:a16="http://schemas.microsoft.com/office/drawing/2014/main" id="{800850CF-E163-79DC-15AA-971D61E5A177}"/>
              </a:ext>
            </a:extLst>
          </p:cNvPr>
          <p:cNvSpPr txBox="1"/>
          <p:nvPr/>
        </p:nvSpPr>
        <p:spPr>
          <a:xfrm>
            <a:off x="571590" y="445025"/>
            <a:ext cx="8930322" cy="584775"/>
          </a:xfrm>
          <a:prstGeom prst="rect">
            <a:avLst/>
          </a:prstGeom>
          <a:noFill/>
        </p:spPr>
        <p:txBody>
          <a:bodyPr wrap="square">
            <a:spAutoFit/>
          </a:bodyPr>
          <a:lstStyle/>
          <a:p>
            <a:pPr algn="l"/>
            <a:r>
              <a:rPr lang="en-GB" sz="3200">
                <a:solidFill>
                  <a:schemeClr val="accent6">
                    <a:lumMod val="50000"/>
                  </a:schemeClr>
                </a:solidFill>
                <a:latin typeface="NexusSans-Regular" pitchFamily="50" charset="0"/>
              </a:rPr>
              <a:t>Nanostructured materials applications </a:t>
            </a:r>
          </a:p>
        </p:txBody>
      </p:sp>
      <p:sp>
        <p:nvSpPr>
          <p:cNvPr id="2" name="Rectangle 1">
            <a:extLst>
              <a:ext uri="{FF2B5EF4-FFF2-40B4-BE49-F238E27FC236}">
                <a16:creationId xmlns:a16="http://schemas.microsoft.com/office/drawing/2014/main" id="{5D82F7FE-E80B-15F7-0FD5-CB1577CBECBD}"/>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98FEDB9-1263-ABE5-FF99-EB8FCCB16FA6}"/>
              </a:ext>
            </a:extLst>
          </p:cNvPr>
          <p:cNvSpPr txBox="1"/>
          <p:nvPr/>
        </p:nvSpPr>
        <p:spPr>
          <a:xfrm>
            <a:off x="97978" y="6169440"/>
            <a:ext cx="9966777" cy="507831"/>
          </a:xfrm>
          <a:prstGeom prst="rect">
            <a:avLst/>
          </a:prstGeom>
          <a:noFill/>
        </p:spPr>
        <p:txBody>
          <a:bodyPr wrap="square">
            <a:spAutoFit/>
          </a:bodyPr>
          <a:lstStyle/>
          <a:p>
            <a:r>
              <a:rPr lang="en-GB" sz="900">
                <a:solidFill>
                  <a:schemeClr val="bg1"/>
                </a:solidFill>
                <a:latin typeface="NexusSans-Regular" pitchFamily="50" charset="0"/>
              </a:rPr>
              <a:t>Andrei </a:t>
            </a:r>
            <a:r>
              <a:rPr lang="en-GB" sz="900" err="1">
                <a:solidFill>
                  <a:schemeClr val="bg1"/>
                </a:solidFill>
                <a:latin typeface="NexusSans-Regular" pitchFamily="50" charset="0"/>
              </a:rPr>
              <a:t>Kolmakov</a:t>
            </a:r>
            <a:r>
              <a:rPr lang="en-GB" sz="900">
                <a:solidFill>
                  <a:schemeClr val="bg1"/>
                </a:solidFill>
                <a:latin typeface="NexusSans-Regular" pitchFamily="50" charset="0"/>
              </a:rPr>
              <a:t> and Martin </a:t>
            </a:r>
            <a:r>
              <a:rPr lang="en-GB" sz="900" err="1">
                <a:solidFill>
                  <a:schemeClr val="bg1"/>
                </a:solidFill>
                <a:latin typeface="NexusSans-Regular" pitchFamily="50" charset="0"/>
              </a:rPr>
              <a:t>Moskovits</a:t>
            </a:r>
            <a:r>
              <a:rPr lang="en-GB" sz="900">
                <a:solidFill>
                  <a:schemeClr val="bg1"/>
                </a:solidFill>
                <a:latin typeface="NexusSans-Regular" pitchFamily="50" charset="0"/>
              </a:rPr>
              <a:t>. Chemical sensing and catalysis by one-dimensional metal-oxide nanostructures. </a:t>
            </a:r>
            <a:r>
              <a:rPr lang="en-GB" sz="900" err="1">
                <a:solidFill>
                  <a:schemeClr val="bg1"/>
                </a:solidFill>
                <a:latin typeface="NexusSans-Regular" pitchFamily="50" charset="0"/>
              </a:rPr>
              <a:t>Annu</a:t>
            </a:r>
            <a:r>
              <a:rPr lang="en-GB" sz="900">
                <a:solidFill>
                  <a:schemeClr val="bg1"/>
                </a:solidFill>
                <a:latin typeface="NexusSans-Regular" pitchFamily="50" charset="0"/>
              </a:rPr>
              <a:t>. Rev. Mater. Res., 34:151–180, 2004.</a:t>
            </a:r>
          </a:p>
          <a:p>
            <a:r>
              <a:rPr lang="en-GB" sz="900" err="1">
                <a:solidFill>
                  <a:schemeClr val="bg1"/>
                </a:solidFill>
                <a:latin typeface="NexusSans-Regular" pitchFamily="50" charset="0"/>
              </a:rPr>
              <a:t>Lubhandwa</a:t>
            </a:r>
            <a:r>
              <a:rPr lang="en-GB" sz="900">
                <a:solidFill>
                  <a:schemeClr val="bg1"/>
                </a:solidFill>
                <a:latin typeface="NexusSans-Regular" pitchFamily="50" charset="0"/>
              </a:rPr>
              <a:t> S </a:t>
            </a:r>
            <a:r>
              <a:rPr lang="en-GB" sz="900" err="1">
                <a:solidFill>
                  <a:schemeClr val="bg1"/>
                </a:solidFill>
                <a:latin typeface="NexusSans-Regular" pitchFamily="50" charset="0"/>
              </a:rPr>
              <a:t>Biswaro</a:t>
            </a:r>
            <a:r>
              <a:rPr lang="en-GB" sz="900">
                <a:solidFill>
                  <a:schemeClr val="bg1"/>
                </a:solidFill>
                <a:latin typeface="NexusSans-Regular" pitchFamily="50" charset="0"/>
              </a:rPr>
              <a:t>, Mauricio G da Costa Sousa, </a:t>
            </a:r>
            <a:r>
              <a:rPr lang="en-GB" sz="900" err="1">
                <a:solidFill>
                  <a:schemeClr val="bg1"/>
                </a:solidFill>
                <a:latin typeface="NexusSans-Regular" pitchFamily="50" charset="0"/>
              </a:rPr>
              <a:t>Taia</a:t>
            </a:r>
            <a:r>
              <a:rPr lang="en-GB" sz="900">
                <a:solidFill>
                  <a:schemeClr val="bg1"/>
                </a:solidFill>
                <a:latin typeface="NexusSans-Regular" pitchFamily="50" charset="0"/>
              </a:rPr>
              <a:t> Rezende, Simoni C Dias, and Octavio L Franco. Antimicrobial peptides and nanotechnology, recent advances and challenges. Frontiers in microbiology, 9:855, 2018.</a:t>
            </a:r>
          </a:p>
        </p:txBody>
      </p:sp>
      <p:sp>
        <p:nvSpPr>
          <p:cNvPr id="13" name="Rectangle 12">
            <a:extLst>
              <a:ext uri="{FF2B5EF4-FFF2-40B4-BE49-F238E27FC236}">
                <a16:creationId xmlns:a16="http://schemas.microsoft.com/office/drawing/2014/main" id="{E1FC933F-0A3E-B6FD-E968-A598AE25401A}"/>
              </a:ext>
            </a:extLst>
          </p:cNvPr>
          <p:cNvSpPr/>
          <p:nvPr/>
        </p:nvSpPr>
        <p:spPr>
          <a:xfrm>
            <a:off x="195594" y="1763543"/>
            <a:ext cx="523221" cy="3800494"/>
          </a:xfrm>
          <a:prstGeom prst="rect">
            <a:avLst/>
          </a:prstGeom>
          <a:solidFill>
            <a:srgbClr val="FFE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992BB2A-A7E1-A0FF-10B5-7C74105A96A6}"/>
              </a:ext>
            </a:extLst>
          </p:cNvPr>
          <p:cNvSpPr txBox="1"/>
          <p:nvPr/>
        </p:nvSpPr>
        <p:spPr>
          <a:xfrm rot="16200000">
            <a:off x="-1473419" y="3008770"/>
            <a:ext cx="3800493" cy="523220"/>
          </a:xfrm>
          <a:prstGeom prst="rect">
            <a:avLst/>
          </a:prstGeom>
          <a:noFill/>
        </p:spPr>
        <p:txBody>
          <a:bodyPr wrap="square" rtlCol="0">
            <a:spAutoFit/>
          </a:bodyPr>
          <a:lstStyle/>
          <a:p>
            <a:r>
              <a:rPr lang="es-CO" sz="2800" err="1">
                <a:latin typeface="Abadi" panose="020B0604020104020204" pitchFamily="34" charset="0"/>
              </a:rPr>
              <a:t>Nanobiotechnology</a:t>
            </a:r>
            <a:r>
              <a:rPr lang="es-CO" sz="2800">
                <a:latin typeface="Abadi" panose="020B0604020104020204" pitchFamily="34" charset="0"/>
              </a:rPr>
              <a:t> </a:t>
            </a:r>
            <a:endParaRPr lang="en-GB" sz="2800">
              <a:latin typeface="Abadi" panose="020B0604020104020204" pitchFamily="34" charset="0"/>
            </a:endParaRPr>
          </a:p>
        </p:txBody>
      </p:sp>
      <p:pic>
        <p:nvPicPr>
          <p:cNvPr id="16" name="Picture 6" descr="MDPI | About">
            <a:extLst>
              <a:ext uri="{FF2B5EF4-FFF2-40B4-BE49-F238E27FC236}">
                <a16:creationId xmlns:a16="http://schemas.microsoft.com/office/drawing/2014/main" id="{D03D9701-4F85-86AB-D97D-B9C06A5C9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ciforum">
            <a:extLst>
              <a:ext uri="{FF2B5EF4-FFF2-40B4-BE49-F238E27FC236}">
                <a16:creationId xmlns:a16="http://schemas.microsoft.com/office/drawing/2014/main" id="{DDE1F5F9-F9BB-E58B-64F1-586914170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4D4BCC90-7BB0-1892-A7F0-F090FCA0A8E6}"/>
              </a:ext>
            </a:extLst>
          </p:cNvPr>
          <p:cNvPicPr>
            <a:picLocks noChangeAspect="1" noChangeArrowheads="1"/>
          </p:cNvPicPr>
          <p:nvPr/>
        </p:nvPicPr>
        <p:blipFill rotWithShape="1">
          <a:blip r:embed="rId6"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699AF586-AAF6-2695-62BD-2D5D99CB2D0B}"/>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23" name="Picture 4">
            <a:extLst>
              <a:ext uri="{FF2B5EF4-FFF2-40B4-BE49-F238E27FC236}">
                <a16:creationId xmlns:a16="http://schemas.microsoft.com/office/drawing/2014/main" id="{0061B10B-727B-CE56-CDC3-747F59E03120}"/>
              </a:ext>
            </a:extLst>
          </p:cNvPr>
          <p:cNvPicPr>
            <a:picLocks noChangeAspect="1" noChangeArrowheads="1"/>
          </p:cNvPicPr>
          <p:nvPr/>
        </p:nvPicPr>
        <p:blipFill>
          <a:blip r:embed="rId8"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26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81D278-28AD-4383-82F8-929245C973C1}"/>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Encapsulation Efficiency (EE%)</a:t>
            </a:r>
          </a:p>
          <a:p>
            <a:endParaRPr lang="en-US" sz="3200" b="0" dirty="0">
              <a:solidFill>
                <a:schemeClr val="accent6">
                  <a:lumMod val="50000"/>
                </a:schemeClr>
              </a:solidFill>
              <a:latin typeface="Abadi" panose="020B0604020104020204" pitchFamily="34" charset="0"/>
            </a:endParaRPr>
          </a:p>
        </p:txBody>
      </p:sp>
      <p:graphicFrame>
        <p:nvGraphicFramePr>
          <p:cNvPr id="7" name="Table 9">
            <a:extLst>
              <a:ext uri="{FF2B5EF4-FFF2-40B4-BE49-F238E27FC236}">
                <a16:creationId xmlns:a16="http://schemas.microsoft.com/office/drawing/2014/main" id="{7B94CD54-D9E0-CCD2-02C3-F56E05170FAB}"/>
              </a:ext>
            </a:extLst>
          </p:cNvPr>
          <p:cNvGraphicFramePr>
            <a:graphicFrameLocks noGrp="1"/>
          </p:cNvGraphicFramePr>
          <p:nvPr>
            <p:extLst>
              <p:ext uri="{D42A27DB-BD31-4B8C-83A1-F6EECF244321}">
                <p14:modId xmlns:p14="http://schemas.microsoft.com/office/powerpoint/2010/main" val="3306848140"/>
              </p:ext>
            </p:extLst>
          </p:nvPr>
        </p:nvGraphicFramePr>
        <p:xfrm>
          <a:off x="2031999" y="3403136"/>
          <a:ext cx="8128000" cy="1584960"/>
        </p:xfrm>
        <a:graphic>
          <a:graphicData uri="http://schemas.openxmlformats.org/drawingml/2006/table">
            <a:tbl>
              <a:tblPr firstRow="1" bandRow="1">
                <a:tableStyleId>{9D7B26C5-4107-4FEC-AEDC-1716B250A1EF}</a:tableStyleId>
              </a:tblPr>
              <a:tblGrid>
                <a:gridCol w="2158035">
                  <a:extLst>
                    <a:ext uri="{9D8B030D-6E8A-4147-A177-3AD203B41FA5}">
                      <a16:colId xmlns:a16="http://schemas.microsoft.com/office/drawing/2014/main" val="1549790380"/>
                    </a:ext>
                  </a:extLst>
                </a:gridCol>
                <a:gridCol w="1905965">
                  <a:extLst>
                    <a:ext uri="{9D8B030D-6E8A-4147-A177-3AD203B41FA5}">
                      <a16:colId xmlns:a16="http://schemas.microsoft.com/office/drawing/2014/main" val="3866865656"/>
                    </a:ext>
                  </a:extLst>
                </a:gridCol>
                <a:gridCol w="2032000">
                  <a:extLst>
                    <a:ext uri="{9D8B030D-6E8A-4147-A177-3AD203B41FA5}">
                      <a16:colId xmlns:a16="http://schemas.microsoft.com/office/drawing/2014/main" val="2508510131"/>
                    </a:ext>
                  </a:extLst>
                </a:gridCol>
                <a:gridCol w="2032000">
                  <a:extLst>
                    <a:ext uri="{9D8B030D-6E8A-4147-A177-3AD203B41FA5}">
                      <a16:colId xmlns:a16="http://schemas.microsoft.com/office/drawing/2014/main" val="4064155023"/>
                    </a:ext>
                  </a:extLst>
                </a:gridCol>
              </a:tblGrid>
              <a:tr h="370840">
                <a:tc>
                  <a:txBody>
                    <a:bodyPr/>
                    <a:lstStyle/>
                    <a:p>
                      <a:pPr algn="ctr"/>
                      <a:r>
                        <a:rPr lang="en-US" sz="2000" b="0"/>
                        <a:t>Model/Geometry</a:t>
                      </a:r>
                      <a:endParaRPr lang="en-GB" sz="2000" b="0">
                        <a:latin typeface="Abadi" panose="020B0604020104020204" pitchFamily="34" charset="0"/>
                      </a:endParaRPr>
                    </a:p>
                  </a:txBody>
                  <a:tcPr/>
                </a:tc>
                <a:tc>
                  <a:txBody>
                    <a:bodyPr/>
                    <a:lstStyle/>
                    <a:p>
                      <a:pPr algn="ctr"/>
                      <a:r>
                        <a:rPr lang="en-US" sz="2000" b="0"/>
                        <a:t>SARS</a:t>
                      </a:r>
                      <a:endParaRPr lang="en-GB" sz="2000" b="0">
                        <a:latin typeface="Abadi" panose="020B0604020104020204" pitchFamily="34" charset="0"/>
                      </a:endParaRPr>
                    </a:p>
                  </a:txBody>
                  <a:tcPr/>
                </a:tc>
                <a:tc>
                  <a:txBody>
                    <a:bodyPr/>
                    <a:lstStyle/>
                    <a:p>
                      <a:pPr algn="ctr"/>
                      <a:r>
                        <a:rPr lang="en-US" sz="2000" b="0" err="1"/>
                        <a:t>Serp</a:t>
                      </a:r>
                      <a:r>
                        <a:rPr lang="en-US" sz="2000" b="0"/>
                        <a:t> CF</a:t>
                      </a:r>
                      <a:endParaRPr lang="en-GB" sz="2000" b="0">
                        <a:latin typeface="Abadi" panose="020B0604020104020204" pitchFamily="34" charset="0"/>
                      </a:endParaRPr>
                    </a:p>
                  </a:txBody>
                  <a:tcPr/>
                </a:tc>
                <a:tc>
                  <a:txBody>
                    <a:bodyPr/>
                    <a:lstStyle/>
                    <a:p>
                      <a:pPr algn="ctr"/>
                      <a:r>
                        <a:rPr lang="en-US" sz="2000" b="0" dirty="0"/>
                        <a:t>Chambers</a:t>
                      </a:r>
                      <a:endParaRPr lang="en-GB" sz="2000" b="0" dirty="0">
                        <a:latin typeface="Abadi" panose="020B0604020104020204" pitchFamily="34" charset="0"/>
                      </a:endParaRPr>
                    </a:p>
                  </a:txBody>
                  <a:tcPr/>
                </a:tc>
                <a:extLst>
                  <a:ext uri="{0D108BD9-81ED-4DB2-BD59-A6C34878D82A}">
                    <a16:rowId xmlns:a16="http://schemas.microsoft.com/office/drawing/2014/main" val="3683424374"/>
                  </a:ext>
                </a:extLst>
              </a:tr>
              <a:tr h="370840">
                <a:tc>
                  <a:txBody>
                    <a:bodyPr/>
                    <a:lstStyle/>
                    <a:p>
                      <a:pPr algn="ctr"/>
                      <a:r>
                        <a:rPr lang="en-US" sz="2000"/>
                        <a:t>EE</a:t>
                      </a:r>
                      <a:endParaRPr lang="en-GB" sz="2000">
                        <a:latin typeface="Abadi" panose="020B06040201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0">
                          <a:solidFill>
                            <a:srgbClr val="C00000"/>
                          </a:solidFill>
                        </a:rPr>
                        <a:t>38.69</a:t>
                      </a:r>
                      <a:endParaRPr lang="en-GB" sz="2000" b="0">
                        <a:solidFill>
                          <a:srgbClr val="C00000"/>
                        </a:solidFill>
                        <a:latin typeface="Abadi" panose="020B06040201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0"/>
                        <a:t>47.58</a:t>
                      </a:r>
                      <a:endParaRPr lang="en-GB" sz="2000" b="0">
                        <a:latin typeface="Abadi" panose="020B06040201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0"/>
                        <a:t>92.18</a:t>
                      </a:r>
                      <a:endParaRPr lang="en-GB" sz="2000" b="0">
                        <a:latin typeface="Abadi" panose="020B0604020104020204" pitchFamily="34" charset="0"/>
                      </a:endParaRPr>
                    </a:p>
                  </a:txBody>
                  <a:tcPr/>
                </a:tc>
                <a:extLst>
                  <a:ext uri="{0D108BD9-81ED-4DB2-BD59-A6C34878D82A}">
                    <a16:rowId xmlns:a16="http://schemas.microsoft.com/office/drawing/2014/main" val="2192201421"/>
                  </a:ext>
                </a:extLst>
              </a:tr>
              <a:tr h="370840">
                <a:tc>
                  <a:txBody>
                    <a:bodyPr/>
                    <a:lstStyle/>
                    <a:p>
                      <a:pPr algn="ctr"/>
                      <a:r>
                        <a:rPr lang="en-US" sz="2000"/>
                        <a:t>EE-</a:t>
                      </a:r>
                      <a:r>
                        <a:rPr lang="en-US" sz="2000" err="1"/>
                        <a:t>Lb</a:t>
                      </a:r>
                      <a:endParaRPr lang="en-GB" sz="2000">
                        <a:latin typeface="Abadi" panose="020B06040201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0"/>
                        <a:t>58.48</a:t>
                      </a:r>
                      <a:endParaRPr lang="en-GB" sz="2000" b="0">
                        <a:latin typeface="Abadi" panose="020B06040201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0"/>
                        <a:t>58.71</a:t>
                      </a:r>
                      <a:endParaRPr lang="en-GB" sz="2000" b="0">
                        <a:latin typeface="Abadi" panose="020B06040201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0"/>
                        <a:t>62.38</a:t>
                      </a:r>
                      <a:endParaRPr lang="en-GB" sz="2000" b="0">
                        <a:latin typeface="Abadi" panose="020B0604020104020204" pitchFamily="34" charset="0"/>
                      </a:endParaRPr>
                    </a:p>
                  </a:txBody>
                  <a:tcPr/>
                </a:tc>
                <a:extLst>
                  <a:ext uri="{0D108BD9-81ED-4DB2-BD59-A6C34878D82A}">
                    <a16:rowId xmlns:a16="http://schemas.microsoft.com/office/drawing/2014/main" val="3473814031"/>
                  </a:ext>
                </a:extLst>
              </a:tr>
              <a:tr h="370840">
                <a:tc>
                  <a:txBody>
                    <a:bodyPr/>
                    <a:lstStyle/>
                    <a:p>
                      <a:pPr algn="ctr"/>
                      <a:r>
                        <a:rPr lang="en-US" sz="2000"/>
                        <a:t>EE-YS</a:t>
                      </a:r>
                      <a:endParaRPr lang="en-GB" sz="2000">
                        <a:latin typeface="Abadi" panose="020B06040201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0">
                          <a:effectLst>
                            <a:outerShdw blurRad="38100" dist="38100" dir="2700000" algn="tl">
                              <a:srgbClr val="000000">
                                <a:alpha val="43137"/>
                              </a:srgbClr>
                            </a:outerShdw>
                          </a:effectLst>
                        </a:rPr>
                        <a:t>98.69</a:t>
                      </a:r>
                      <a:endParaRPr lang="en-GB" sz="2000" b="0">
                        <a:effectLst>
                          <a:outerShdw blurRad="38100" dist="38100" dir="2700000" algn="tl">
                            <a:srgbClr val="000000">
                              <a:alpha val="43137"/>
                            </a:srgbClr>
                          </a:outerShdw>
                        </a:effectLst>
                        <a:latin typeface="Abadi" panose="020B06040201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0"/>
                        <a:t>90.79</a:t>
                      </a:r>
                      <a:endParaRPr lang="en-GB" sz="2000" b="0">
                        <a:latin typeface="Abadi" panose="020B0604020104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0" dirty="0"/>
                        <a:t>92.33</a:t>
                      </a:r>
                      <a:endParaRPr lang="en-GB" sz="2000" b="0" dirty="0">
                        <a:latin typeface="Abadi" panose="020B0604020104020204" pitchFamily="34" charset="0"/>
                      </a:endParaRPr>
                    </a:p>
                  </a:txBody>
                  <a:tcPr/>
                </a:tc>
                <a:extLst>
                  <a:ext uri="{0D108BD9-81ED-4DB2-BD59-A6C34878D82A}">
                    <a16:rowId xmlns:a16="http://schemas.microsoft.com/office/drawing/2014/main" val="3573286970"/>
                  </a:ext>
                </a:extLst>
              </a:tr>
            </a:tbl>
          </a:graphicData>
        </a:graphic>
      </p:graphicFrame>
      <p:pic>
        <p:nvPicPr>
          <p:cNvPr id="10" name="Picture 9">
            <a:extLst>
              <a:ext uri="{FF2B5EF4-FFF2-40B4-BE49-F238E27FC236}">
                <a16:creationId xmlns:a16="http://schemas.microsoft.com/office/drawing/2014/main" id="{E5FF0E86-23BE-EC26-2839-B7F7AED3FA53}"/>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rot="18530190">
            <a:off x="8754692" y="1188860"/>
            <a:ext cx="284474" cy="2096127"/>
          </a:xfrm>
          <a:prstGeom prst="rect">
            <a:avLst/>
          </a:prstGeom>
        </p:spPr>
      </p:pic>
      <p:pic>
        <p:nvPicPr>
          <p:cNvPr id="11" name="Picture 10">
            <a:extLst>
              <a:ext uri="{FF2B5EF4-FFF2-40B4-BE49-F238E27FC236}">
                <a16:creationId xmlns:a16="http://schemas.microsoft.com/office/drawing/2014/main" id="{E94E9695-F2EC-C58F-10FE-B362073A00C7}"/>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rot="18616506">
            <a:off x="4659258" y="1264743"/>
            <a:ext cx="450673" cy="1935407"/>
          </a:xfrm>
          <a:prstGeom prst="rect">
            <a:avLst/>
          </a:prstGeom>
        </p:spPr>
      </p:pic>
      <p:pic>
        <p:nvPicPr>
          <p:cNvPr id="12" name="Picture 11">
            <a:extLst>
              <a:ext uri="{FF2B5EF4-FFF2-40B4-BE49-F238E27FC236}">
                <a16:creationId xmlns:a16="http://schemas.microsoft.com/office/drawing/2014/main" id="{D17BA21D-8772-7D35-3A18-512FAFDC06E4}"/>
              </a:ext>
            </a:extLst>
          </p:cNvPr>
          <p:cNvPicPr>
            <a:picLocks noChangeAspect="1"/>
          </p:cNvPicPr>
          <p:nvPr/>
        </p:nvPicPr>
        <p:blipFill>
          <a:blip r:embed="rId7"/>
          <a:stretch>
            <a:fillRect/>
          </a:stretch>
        </p:blipFill>
        <p:spPr>
          <a:xfrm rot="19016776">
            <a:off x="6446423" y="1507823"/>
            <a:ext cx="867082" cy="1368627"/>
          </a:xfrm>
          <a:prstGeom prst="rect">
            <a:avLst/>
          </a:prstGeom>
        </p:spPr>
      </p:pic>
      <p:sp>
        <p:nvSpPr>
          <p:cNvPr id="3" name="Slide Number Placeholder 2">
            <a:extLst>
              <a:ext uri="{FF2B5EF4-FFF2-40B4-BE49-F238E27FC236}">
                <a16:creationId xmlns:a16="http://schemas.microsoft.com/office/drawing/2014/main" id="{9D048BF6-D897-68F2-4D46-32BB2712A8A9}"/>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30</a:t>
            </a:fld>
            <a:endParaRPr lang="en-US"/>
          </a:p>
        </p:txBody>
      </p:sp>
      <p:sp>
        <p:nvSpPr>
          <p:cNvPr id="4" name="CuadroTexto 27">
            <a:extLst>
              <a:ext uri="{FF2B5EF4-FFF2-40B4-BE49-F238E27FC236}">
                <a16:creationId xmlns:a16="http://schemas.microsoft.com/office/drawing/2014/main" id="{C4B19211-342E-D0AC-BA42-DC0B76274D01}"/>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5" name="Rectangle 4">
            <a:extLst>
              <a:ext uri="{FF2B5EF4-FFF2-40B4-BE49-F238E27FC236}">
                <a16:creationId xmlns:a16="http://schemas.microsoft.com/office/drawing/2014/main" id="{5CD77BAA-C889-FC4E-AE61-E5EEBE82383B}"/>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C68E3374-3263-9D67-EE9E-E23B1C8CFC3C}"/>
              </a:ext>
            </a:extLst>
          </p:cNvPr>
          <p:cNvSpPr txBox="1"/>
          <p:nvPr/>
        </p:nvSpPr>
        <p:spPr>
          <a:xfrm>
            <a:off x="1899772" y="3047264"/>
            <a:ext cx="8164983" cy="369332"/>
          </a:xfrm>
          <a:prstGeom prst="rect">
            <a:avLst/>
          </a:prstGeom>
          <a:noFill/>
        </p:spPr>
        <p:txBody>
          <a:bodyPr wrap="square" rtlCol="0">
            <a:spAutoFit/>
          </a:bodyPr>
          <a:lstStyle/>
          <a:p>
            <a:pPr algn="ctr"/>
            <a:r>
              <a:rPr lang="en-US" dirty="0">
                <a:latin typeface="Abadi" panose="020B0604020104020204" pitchFamily="34" charset="0"/>
              </a:rPr>
              <a:t>Table 2. Encapsulation efficiency contrast between geometries and math models</a:t>
            </a:r>
            <a:endParaRPr lang="en-GB" dirty="0">
              <a:latin typeface="Abadi" panose="020B0604020104020204" pitchFamily="34" charset="0"/>
            </a:endParaRPr>
          </a:p>
        </p:txBody>
      </p:sp>
      <p:pic>
        <p:nvPicPr>
          <p:cNvPr id="9" name="Picture 2">
            <a:extLst>
              <a:ext uri="{FF2B5EF4-FFF2-40B4-BE49-F238E27FC236}">
                <a16:creationId xmlns:a16="http://schemas.microsoft.com/office/drawing/2014/main" id="{6C47682A-DC2E-31CC-72CE-69C33492E88C}"/>
              </a:ext>
            </a:extLst>
          </p:cNvPr>
          <p:cNvPicPr>
            <a:picLocks noChangeAspect="1" noChangeArrowheads="1"/>
          </p:cNvPicPr>
          <p:nvPr/>
        </p:nvPicPr>
        <p:blipFill rotWithShape="1">
          <a:blip r:embed="rId8"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9C039A94-7DFE-D251-4338-32C42B2D3C3C}"/>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7" name="Picture 4">
            <a:extLst>
              <a:ext uri="{FF2B5EF4-FFF2-40B4-BE49-F238E27FC236}">
                <a16:creationId xmlns:a16="http://schemas.microsoft.com/office/drawing/2014/main" id="{B489C1EB-1E80-F0C4-A890-4CDAAA6F264F}"/>
              </a:ext>
            </a:extLst>
          </p:cNvPr>
          <p:cNvPicPr>
            <a:picLocks noChangeAspect="1" noChangeArrowheads="1"/>
          </p:cNvPicPr>
          <p:nvPr/>
        </p:nvPicPr>
        <p:blipFill>
          <a:blip r:embed="rId10"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MDPI | About">
            <a:extLst>
              <a:ext uri="{FF2B5EF4-FFF2-40B4-BE49-F238E27FC236}">
                <a16:creationId xmlns:a16="http://schemas.microsoft.com/office/drawing/2014/main" id="{8B389B8B-8EA3-CA42-C33A-9E531707C1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ciforum">
            <a:extLst>
              <a:ext uri="{FF2B5EF4-FFF2-40B4-BE49-F238E27FC236}">
                <a16:creationId xmlns:a16="http://schemas.microsoft.com/office/drawing/2014/main" id="{462CB500-46CB-6916-F396-817EA04E90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59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81D278-28AD-4383-82F8-929245C973C1}"/>
              </a:ext>
            </a:extLst>
          </p:cNvPr>
          <p:cNvSpPr>
            <a:spLocks noGrp="1"/>
          </p:cNvSpPr>
          <p:nvPr>
            <p:ph type="body" sz="quarter" idx="10"/>
          </p:nvPr>
        </p:nvSpPr>
        <p:spPr/>
        <p:txBody>
          <a:bodyPr>
            <a:normAutofit/>
          </a:bodyPr>
          <a:lstStyle/>
          <a:p>
            <a:r>
              <a:rPr lang="en-US" sz="3200" b="0" dirty="0">
                <a:solidFill>
                  <a:schemeClr val="accent6">
                    <a:lumMod val="50000"/>
                  </a:schemeClr>
                </a:solidFill>
                <a:latin typeface="Abadi" panose="020B0604020104020204" pitchFamily="34" charset="0"/>
              </a:rPr>
              <a:t>Conclusions</a:t>
            </a:r>
          </a:p>
          <a:p>
            <a:endParaRPr lang="en-US" sz="3200" b="0" dirty="0">
              <a:solidFill>
                <a:schemeClr val="accent6">
                  <a:lumMod val="50000"/>
                </a:schemeClr>
              </a:solidFill>
              <a:latin typeface="Abadi" panose="020B0604020104020204" pitchFamily="34" charset="0"/>
            </a:endParaRPr>
          </a:p>
        </p:txBody>
      </p:sp>
      <p:sp>
        <p:nvSpPr>
          <p:cNvPr id="4" name="TextBox 3">
            <a:extLst>
              <a:ext uri="{FF2B5EF4-FFF2-40B4-BE49-F238E27FC236}">
                <a16:creationId xmlns:a16="http://schemas.microsoft.com/office/drawing/2014/main" id="{C148A99D-7AB0-8E67-1E11-3B789211A86A}"/>
              </a:ext>
            </a:extLst>
          </p:cNvPr>
          <p:cNvSpPr txBox="1"/>
          <p:nvPr/>
        </p:nvSpPr>
        <p:spPr>
          <a:xfrm>
            <a:off x="274320" y="1680609"/>
            <a:ext cx="11482450" cy="3785652"/>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en-GB" sz="2400" dirty="0">
                <a:latin typeface="Trebuchet MS" panose="020B0603020202020204" pitchFamily="34" charset="0"/>
              </a:rPr>
              <a:t>By implementing near-wall damping functions in the Euler-Euler approximation, it is possible to model the mixing process more effectively as they address the </a:t>
            </a:r>
            <a:r>
              <a:rPr lang="en-GB" sz="2400" b="1" dirty="0">
                <a:latin typeface="Trebuchet MS" panose="020B0603020202020204" pitchFamily="34" charset="0"/>
              </a:rPr>
              <a:t>turbulence phenomena at low Reynolds numbers by balancing</a:t>
            </a:r>
            <a:r>
              <a:rPr lang="en-GB" sz="2400" dirty="0">
                <a:latin typeface="Trebuchet MS" panose="020B0603020202020204" pitchFamily="34" charset="0"/>
              </a:rPr>
              <a:t> </a:t>
            </a:r>
            <a:r>
              <a:rPr lang="en-GB" sz="2400" b="1" dirty="0">
                <a:latin typeface="Trebuchet MS" panose="020B0603020202020204" pitchFamily="34" charset="0"/>
              </a:rPr>
              <a:t> the rate of </a:t>
            </a:r>
            <a:r>
              <a:rPr lang="en-GB" sz="2400" b="1" dirty="0" err="1">
                <a:latin typeface="Trebuchet MS" panose="020B0603020202020204" pitchFamily="34" charset="0"/>
              </a:rPr>
              <a:t>of</a:t>
            </a:r>
            <a:r>
              <a:rPr lang="en-GB" sz="2400" b="1" dirty="0">
                <a:latin typeface="Trebuchet MS" panose="020B0603020202020204" pitchFamily="34" charset="0"/>
              </a:rPr>
              <a:t> kinetic energy dissipation </a:t>
            </a:r>
            <a:r>
              <a:rPr lang="en-GB" sz="2400" dirty="0">
                <a:latin typeface="Trebuchet MS" panose="020B0603020202020204" pitchFamily="34" charset="0"/>
              </a:rPr>
              <a:t>and thus ensure a better encapsulation process. </a:t>
            </a:r>
            <a:endParaRPr lang="es-ES" sz="2400" dirty="0">
              <a:latin typeface="Trebuchet MS" panose="020B0603020202020204" pitchFamily="34" charset="0"/>
            </a:endParaRPr>
          </a:p>
          <a:p>
            <a:pPr marL="285750" indent="-285750" algn="just">
              <a:buFont typeface="Arial" panose="020B0604020202020204" pitchFamily="34" charset="0"/>
              <a:buChar char="•"/>
            </a:pPr>
            <a:r>
              <a:rPr lang="en-GB" sz="2400" dirty="0">
                <a:latin typeface="Trebuchet MS" panose="020B0603020202020204" pitchFamily="34" charset="0"/>
              </a:rPr>
              <a:t>The LB and YS turbulence models had the best performance, obtaining EE% between </a:t>
            </a:r>
            <a:r>
              <a:rPr lang="en-GB" sz="2400" b="1" dirty="0">
                <a:latin typeface="Trebuchet MS" panose="020B0603020202020204" pitchFamily="34" charset="0"/>
              </a:rPr>
              <a:t>58.48-62.38% and 90.79-98.69% </a:t>
            </a:r>
            <a:r>
              <a:rPr lang="en-GB" sz="2400" dirty="0">
                <a:latin typeface="Trebuchet MS" panose="020B0603020202020204" pitchFamily="34" charset="0"/>
              </a:rPr>
              <a:t>respectively. </a:t>
            </a:r>
          </a:p>
          <a:p>
            <a:pPr marL="285750" indent="-285750" algn="just">
              <a:buFont typeface="Arial" panose="020B0604020202020204" pitchFamily="34" charset="0"/>
              <a:buChar char="•"/>
            </a:pPr>
            <a:r>
              <a:rPr lang="en-GB" sz="2400" dirty="0">
                <a:latin typeface="Trebuchet MS" panose="020B0603020202020204" pitchFamily="34" charset="0"/>
              </a:rPr>
              <a:t>The Euler-Euler model was sufficient for the analysis; however, </a:t>
            </a:r>
            <a:r>
              <a:rPr lang="en-GB" sz="2400" b="1" dirty="0">
                <a:latin typeface="Trebuchet MS" panose="020B0603020202020204" pitchFamily="34" charset="0"/>
              </a:rPr>
              <a:t>stochastic</a:t>
            </a:r>
            <a:r>
              <a:rPr lang="en-GB" sz="2400" dirty="0">
                <a:latin typeface="Trebuchet MS" panose="020B0603020202020204" pitchFamily="34" charset="0"/>
              </a:rPr>
              <a:t> processes related to the mixing process will be considered in future work.</a:t>
            </a:r>
            <a:endParaRPr lang="en-GB" sz="2400" dirty="0">
              <a:latin typeface="Trebuchet MS" panose="020B0603020202020204" pitchFamily="34" charset="0"/>
              <a:cs typeface="Calibri Light"/>
            </a:endParaRPr>
          </a:p>
          <a:p>
            <a:pPr marL="285750" indent="-285750" algn="just">
              <a:buFont typeface="Arial" panose="020B0604020202020204" pitchFamily="34" charset="0"/>
              <a:buChar char="•"/>
            </a:pPr>
            <a:r>
              <a:rPr lang="en-GB" sz="2400" dirty="0">
                <a:latin typeface="Trebuchet MS" panose="020B0603020202020204" pitchFamily="34" charset="0"/>
              </a:rPr>
              <a:t>According to the YS model with damping functions, the micromixer with the channel SARS geometry led to the highest EE%, i.e., 98.69%.</a:t>
            </a:r>
            <a:endParaRPr lang="es-CO" sz="2400" dirty="0">
              <a:latin typeface="Trebuchet MS" panose="020B0603020202020204" pitchFamily="34" charset="0"/>
            </a:endParaRPr>
          </a:p>
        </p:txBody>
      </p:sp>
      <p:sp>
        <p:nvSpPr>
          <p:cNvPr id="3" name="Slide Number Placeholder 2">
            <a:extLst>
              <a:ext uri="{FF2B5EF4-FFF2-40B4-BE49-F238E27FC236}">
                <a16:creationId xmlns:a16="http://schemas.microsoft.com/office/drawing/2014/main" id="{410D4D89-0D3C-D4AD-E98F-4EA9655F7D4F}"/>
              </a:ext>
            </a:extLst>
          </p:cNvPr>
          <p:cNvSpPr txBox="1">
            <a:spLocks/>
          </p:cNvSpPr>
          <p:nvPr/>
        </p:nvSpPr>
        <p:spPr>
          <a:xfrm>
            <a:off x="11390969" y="6333135"/>
            <a:ext cx="731600" cy="52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n-US" smtClean="0"/>
              <a:pPr algn="r"/>
              <a:t>31</a:t>
            </a:fld>
            <a:endParaRPr lang="en-US"/>
          </a:p>
        </p:txBody>
      </p:sp>
      <p:sp>
        <p:nvSpPr>
          <p:cNvPr id="7" name="CuadroTexto 27">
            <a:extLst>
              <a:ext uri="{FF2B5EF4-FFF2-40B4-BE49-F238E27FC236}">
                <a16:creationId xmlns:a16="http://schemas.microsoft.com/office/drawing/2014/main" id="{6B8DCB7F-DBB6-E0FB-EB56-0C34316E17FE}"/>
              </a:ext>
            </a:extLst>
          </p:cNvPr>
          <p:cNvSpPr txBox="1"/>
          <p:nvPr/>
        </p:nvSpPr>
        <p:spPr>
          <a:xfrm>
            <a:off x="401789" y="6472424"/>
            <a:ext cx="7996289" cy="246221"/>
          </a:xfrm>
          <a:prstGeom prst="rect">
            <a:avLst/>
          </a:prstGeom>
          <a:noFill/>
        </p:spPr>
        <p:txBody>
          <a:bodyPr wrap="square">
            <a:spAutoFit/>
          </a:bodyPr>
          <a:lstStyle/>
          <a:p>
            <a:r>
              <a:rPr lang="en-GB" sz="1000" b="0" i="0">
                <a:solidFill>
                  <a:srgbClr val="32363A"/>
                </a:solidFill>
                <a:effectLst/>
                <a:latin typeface="NexusSans-Regular" pitchFamily="50" charset="0"/>
              </a:rPr>
              <a:t>Inc., C. (2020). </a:t>
            </a:r>
            <a:r>
              <a:rPr lang="en-GB" sz="1000" b="0" i="1">
                <a:solidFill>
                  <a:srgbClr val="32363A"/>
                </a:solidFill>
                <a:effectLst/>
                <a:latin typeface="NexusSans-Regular" pitchFamily="50" charset="0"/>
              </a:rPr>
              <a:t>COMSOL</a:t>
            </a:r>
            <a:r>
              <a:rPr lang="en-GB" sz="1000" b="0" i="0">
                <a:solidFill>
                  <a:srgbClr val="32363A"/>
                </a:solidFill>
                <a:effectLst/>
                <a:latin typeface="NexusSans-Regular" pitchFamily="50" charset="0"/>
              </a:rPr>
              <a:t>. Retrieved from http://www.comsol.com/products/multiphysics/</a:t>
            </a:r>
            <a:endParaRPr lang="en-US" sz="1000">
              <a:latin typeface="NexusSans-Regular" pitchFamily="50" charset="0"/>
            </a:endParaRPr>
          </a:p>
        </p:txBody>
      </p:sp>
      <p:sp>
        <p:nvSpPr>
          <p:cNvPr id="9" name="Rectangle 8">
            <a:extLst>
              <a:ext uri="{FF2B5EF4-FFF2-40B4-BE49-F238E27FC236}">
                <a16:creationId xmlns:a16="http://schemas.microsoft.com/office/drawing/2014/main" id="{70C40E95-A9E2-D120-BED8-7250E183C5B0}"/>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a:extLst>
              <a:ext uri="{FF2B5EF4-FFF2-40B4-BE49-F238E27FC236}">
                <a16:creationId xmlns:a16="http://schemas.microsoft.com/office/drawing/2014/main" id="{2F421284-F02C-C1AF-4540-9DF8D60F20A9}"/>
              </a:ext>
            </a:extLst>
          </p:cNvPr>
          <p:cNvPicPr>
            <a:picLocks noChangeAspect="1" noChangeArrowheads="1"/>
          </p:cNvPicPr>
          <p:nvPr/>
        </p:nvPicPr>
        <p:blipFill rotWithShape="1">
          <a:blip r:embed="rId3"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DDB7AE3C-3FC1-69F8-196A-3A73167C9366}"/>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3" name="Picture 4">
            <a:extLst>
              <a:ext uri="{FF2B5EF4-FFF2-40B4-BE49-F238E27FC236}">
                <a16:creationId xmlns:a16="http://schemas.microsoft.com/office/drawing/2014/main" id="{B61600BA-D787-54DB-FCAC-12895FEF681A}"/>
              </a:ext>
            </a:extLst>
          </p:cNvPr>
          <p:cNvPicPr>
            <a:picLocks noChangeAspect="1" noChangeArrowheads="1"/>
          </p:cNvPicPr>
          <p:nvPr/>
        </p:nvPicPr>
        <p:blipFill>
          <a:blip r:embed="rId5"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MDPI | About">
            <a:extLst>
              <a:ext uri="{FF2B5EF4-FFF2-40B4-BE49-F238E27FC236}">
                <a16:creationId xmlns:a16="http://schemas.microsoft.com/office/drawing/2014/main" id="{64847144-8EC2-8476-B73F-154E064937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ciforum">
            <a:extLst>
              <a:ext uri="{FF2B5EF4-FFF2-40B4-BE49-F238E27FC236}">
                <a16:creationId xmlns:a16="http://schemas.microsoft.com/office/drawing/2014/main" id="{352873A7-16B2-0DBB-BB4A-AF7337A1DE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59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ancers | Conferences">
            <a:extLst>
              <a:ext uri="{FF2B5EF4-FFF2-40B4-BE49-F238E27FC236}">
                <a16:creationId xmlns:a16="http://schemas.microsoft.com/office/drawing/2014/main" id="{87831528-76AC-A77D-514D-A522BBA792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409" b="23645"/>
          <a:stretch/>
        </p:blipFill>
        <p:spPr bwMode="auto">
          <a:xfrm>
            <a:off x="-110" y="-51863"/>
            <a:ext cx="12191999" cy="18575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erson in a black shirt&#10;&#10;Description automatically generated with low confidence">
            <a:extLst>
              <a:ext uri="{FF2B5EF4-FFF2-40B4-BE49-F238E27FC236}">
                <a16:creationId xmlns:a16="http://schemas.microsoft.com/office/drawing/2014/main" id="{38D1CF62-86F9-B5CE-F7CF-7B4CAABAD8E2}"/>
              </a:ext>
            </a:extLst>
          </p:cNvPr>
          <p:cNvPicPr>
            <a:picLocks noChangeAspect="1"/>
          </p:cNvPicPr>
          <p:nvPr/>
        </p:nvPicPr>
        <p:blipFill rotWithShape="1">
          <a:blip r:embed="rId4">
            <a:extLst>
              <a:ext uri="{28A0092B-C50C-407E-A947-70E740481C1C}">
                <a14:useLocalDpi xmlns:a14="http://schemas.microsoft.com/office/drawing/2010/main" val="0"/>
              </a:ext>
            </a:extLst>
          </a:blip>
          <a:srcRect l="25915" t="4511" r="29946" b="21575"/>
          <a:stretch/>
        </p:blipFill>
        <p:spPr>
          <a:xfrm>
            <a:off x="5330173" y="3724666"/>
            <a:ext cx="1857511" cy="1860545"/>
          </a:xfrm>
          <a:prstGeom prst="ellipse">
            <a:avLst/>
          </a:prstGeom>
        </p:spPr>
      </p:pic>
      <p:pic>
        <p:nvPicPr>
          <p:cNvPr id="14" name="Picture 13" descr="A person smiling for the camera&#10;&#10;Description automatically generated with medium confidence">
            <a:extLst>
              <a:ext uri="{FF2B5EF4-FFF2-40B4-BE49-F238E27FC236}">
                <a16:creationId xmlns:a16="http://schemas.microsoft.com/office/drawing/2014/main" id="{E36D255F-9923-C5C2-CCED-7F46663FB9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04" t="3267" r="19472" b="13402"/>
          <a:stretch/>
        </p:blipFill>
        <p:spPr>
          <a:xfrm>
            <a:off x="2806740" y="3738398"/>
            <a:ext cx="1857511" cy="1833083"/>
          </a:xfrm>
          <a:prstGeom prst="ellipse">
            <a:avLst/>
          </a:prstGeom>
        </p:spPr>
      </p:pic>
      <p:pic>
        <p:nvPicPr>
          <p:cNvPr id="15" name="Picture 14">
            <a:extLst>
              <a:ext uri="{FF2B5EF4-FFF2-40B4-BE49-F238E27FC236}">
                <a16:creationId xmlns:a16="http://schemas.microsoft.com/office/drawing/2014/main" id="{B49EF419-2763-F1BE-0557-A4F403DD2A92}"/>
              </a:ext>
            </a:extLst>
          </p:cNvPr>
          <p:cNvPicPr>
            <a:picLocks noChangeAspect="1"/>
          </p:cNvPicPr>
          <p:nvPr/>
        </p:nvPicPr>
        <p:blipFill rotWithShape="1">
          <a:blip r:embed="rId6"/>
          <a:srcRect l="16655" t="14978" r="22215" b="39188"/>
          <a:stretch/>
        </p:blipFill>
        <p:spPr>
          <a:xfrm>
            <a:off x="282769" y="3738398"/>
            <a:ext cx="1858049" cy="1857511"/>
          </a:xfrm>
          <a:prstGeom prst="ellipse">
            <a:avLst/>
          </a:prstGeom>
          <a:ln w="12700">
            <a:noFill/>
          </a:ln>
        </p:spPr>
      </p:pic>
      <p:sp>
        <p:nvSpPr>
          <p:cNvPr id="16" name="TextBox 15">
            <a:extLst>
              <a:ext uri="{FF2B5EF4-FFF2-40B4-BE49-F238E27FC236}">
                <a16:creationId xmlns:a16="http://schemas.microsoft.com/office/drawing/2014/main" id="{BF3B94F5-4D00-BEC1-5C43-376E82EA4EAD}"/>
              </a:ext>
            </a:extLst>
          </p:cNvPr>
          <p:cNvSpPr txBox="1"/>
          <p:nvPr/>
        </p:nvSpPr>
        <p:spPr>
          <a:xfrm>
            <a:off x="28582" y="5648044"/>
            <a:ext cx="2366422" cy="338554"/>
          </a:xfrm>
          <a:prstGeom prst="rect">
            <a:avLst/>
          </a:prstGeom>
          <a:noFill/>
        </p:spPr>
        <p:txBody>
          <a:bodyPr wrap="square" rtlCol="0">
            <a:spAutoFit/>
          </a:bodyPr>
          <a:lstStyle/>
          <a:p>
            <a:r>
              <a:rPr lang="en-US" sz="1600" dirty="0">
                <a:latin typeface="Trebuchet MS" panose="020B0603020202020204" pitchFamily="34" charset="0"/>
              </a:rPr>
              <a:t>Andres D. Mantilla BSc.</a:t>
            </a:r>
            <a:endParaRPr lang="en-GB" sz="1600" dirty="0">
              <a:latin typeface="Trebuchet MS" panose="020B0603020202020204" pitchFamily="34" charset="0"/>
            </a:endParaRPr>
          </a:p>
        </p:txBody>
      </p:sp>
      <p:sp>
        <p:nvSpPr>
          <p:cNvPr id="17" name="TextBox 16">
            <a:extLst>
              <a:ext uri="{FF2B5EF4-FFF2-40B4-BE49-F238E27FC236}">
                <a16:creationId xmlns:a16="http://schemas.microsoft.com/office/drawing/2014/main" id="{95F7C7D5-6BB5-902A-6A06-CCD8133E1B54}"/>
              </a:ext>
            </a:extLst>
          </p:cNvPr>
          <p:cNvSpPr txBox="1"/>
          <p:nvPr/>
        </p:nvSpPr>
        <p:spPr>
          <a:xfrm>
            <a:off x="2789683" y="5648044"/>
            <a:ext cx="1857510" cy="338554"/>
          </a:xfrm>
          <a:prstGeom prst="rect">
            <a:avLst/>
          </a:prstGeom>
          <a:noFill/>
        </p:spPr>
        <p:txBody>
          <a:bodyPr wrap="square" rtlCol="0">
            <a:spAutoFit/>
          </a:bodyPr>
          <a:lstStyle/>
          <a:p>
            <a:r>
              <a:rPr lang="en-US" sz="1600" dirty="0">
                <a:latin typeface="Trebuchet MS" panose="020B0603020202020204" pitchFamily="34" charset="0"/>
              </a:rPr>
              <a:t>Juan C. Cruz PhD</a:t>
            </a:r>
            <a:endParaRPr lang="en-GB" sz="1600" dirty="0">
              <a:latin typeface="Trebuchet MS" panose="020B0603020202020204" pitchFamily="34" charset="0"/>
            </a:endParaRPr>
          </a:p>
        </p:txBody>
      </p:sp>
      <p:sp>
        <p:nvSpPr>
          <p:cNvPr id="23" name="TextBox 22">
            <a:extLst>
              <a:ext uri="{FF2B5EF4-FFF2-40B4-BE49-F238E27FC236}">
                <a16:creationId xmlns:a16="http://schemas.microsoft.com/office/drawing/2014/main" id="{F35F31A3-3B70-F8BD-16A1-3D7F93ED4A91}"/>
              </a:ext>
            </a:extLst>
          </p:cNvPr>
          <p:cNvSpPr txBox="1"/>
          <p:nvPr/>
        </p:nvSpPr>
        <p:spPr>
          <a:xfrm>
            <a:off x="5007799" y="5648044"/>
            <a:ext cx="2850989" cy="338554"/>
          </a:xfrm>
          <a:prstGeom prst="rect">
            <a:avLst/>
          </a:prstGeom>
          <a:noFill/>
        </p:spPr>
        <p:txBody>
          <a:bodyPr wrap="square" rtlCol="0">
            <a:spAutoFit/>
          </a:bodyPr>
          <a:lstStyle/>
          <a:p>
            <a:r>
              <a:rPr lang="en-US" sz="1600" dirty="0">
                <a:latin typeface="Trebuchet MS" panose="020B0603020202020204" pitchFamily="34" charset="0"/>
              </a:rPr>
              <a:t>Carolina Muñoz-Camargo PhD</a:t>
            </a:r>
            <a:endParaRPr lang="en-GB" sz="1600" dirty="0">
              <a:latin typeface="Trebuchet MS" panose="020B0603020202020204" pitchFamily="34" charset="0"/>
            </a:endParaRPr>
          </a:p>
        </p:txBody>
      </p:sp>
      <p:pic>
        <p:nvPicPr>
          <p:cNvPr id="7" name="Picture 6" descr="A white and black sign&#10;&#10;Description automatically generated with low confidence">
            <a:extLst>
              <a:ext uri="{FF2B5EF4-FFF2-40B4-BE49-F238E27FC236}">
                <a16:creationId xmlns:a16="http://schemas.microsoft.com/office/drawing/2014/main" id="{67E39619-B817-839E-EB64-22ADCEFE320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56835" y="5571482"/>
            <a:ext cx="3927743" cy="1032552"/>
          </a:xfrm>
          <a:prstGeom prst="rect">
            <a:avLst/>
          </a:prstGeom>
        </p:spPr>
      </p:pic>
      <p:sp>
        <p:nvSpPr>
          <p:cNvPr id="9" name="TextBox 8">
            <a:extLst>
              <a:ext uri="{FF2B5EF4-FFF2-40B4-BE49-F238E27FC236}">
                <a16:creationId xmlns:a16="http://schemas.microsoft.com/office/drawing/2014/main" id="{6E96C717-9A52-44C2-9B2B-26657F29634F}"/>
              </a:ext>
            </a:extLst>
          </p:cNvPr>
          <p:cNvSpPr txBox="1"/>
          <p:nvPr/>
        </p:nvSpPr>
        <p:spPr>
          <a:xfrm>
            <a:off x="8642739" y="4197794"/>
            <a:ext cx="2703369" cy="769441"/>
          </a:xfrm>
          <a:prstGeom prst="rect">
            <a:avLst/>
          </a:prstGeom>
          <a:noFill/>
        </p:spPr>
        <p:txBody>
          <a:bodyPr wrap="none" rtlCol="0">
            <a:spAutoFit/>
          </a:bodyPr>
          <a:lstStyle/>
          <a:p>
            <a:r>
              <a:rPr lang="en-US" sz="4400" b="1">
                <a:latin typeface="NexusSans-Regular" charset="0"/>
              </a:rPr>
              <a:t>Thank you</a:t>
            </a:r>
            <a:endParaRPr lang="en-GB" sz="4400" b="1">
              <a:latin typeface="NexusSans-Regular" charset="0"/>
            </a:endParaRPr>
          </a:p>
        </p:txBody>
      </p:sp>
      <p:sp>
        <p:nvSpPr>
          <p:cNvPr id="11" name="TextBox 10">
            <a:extLst>
              <a:ext uri="{FF2B5EF4-FFF2-40B4-BE49-F238E27FC236}">
                <a16:creationId xmlns:a16="http://schemas.microsoft.com/office/drawing/2014/main" id="{FE775F74-E3BC-A077-D341-EA2C82BDA619}"/>
              </a:ext>
            </a:extLst>
          </p:cNvPr>
          <p:cNvSpPr txBox="1"/>
          <p:nvPr/>
        </p:nvSpPr>
        <p:spPr>
          <a:xfrm>
            <a:off x="8030551" y="4897666"/>
            <a:ext cx="3927743" cy="523220"/>
          </a:xfrm>
          <a:prstGeom prst="rect">
            <a:avLst/>
          </a:prstGeom>
          <a:noFill/>
        </p:spPr>
        <p:txBody>
          <a:bodyPr wrap="square">
            <a:spAutoFit/>
          </a:bodyPr>
          <a:lstStyle/>
          <a:p>
            <a:pPr algn="ctr"/>
            <a:r>
              <a:rPr lang="en-US" sz="2800" dirty="0">
                <a:latin typeface="Abadi" panose="020B0604020104020204" pitchFamily="34" charset="0"/>
              </a:rPr>
              <a:t>for your attention</a:t>
            </a:r>
            <a:endParaRPr lang="en-GB" sz="2800" dirty="0">
              <a:latin typeface="Abadi" panose="020B0604020104020204" pitchFamily="34" charset="0"/>
            </a:endParaRPr>
          </a:p>
        </p:txBody>
      </p:sp>
      <p:pic>
        <p:nvPicPr>
          <p:cNvPr id="13" name="Picture 2">
            <a:extLst>
              <a:ext uri="{FF2B5EF4-FFF2-40B4-BE49-F238E27FC236}">
                <a16:creationId xmlns:a16="http://schemas.microsoft.com/office/drawing/2014/main" id="{DA228865-D8F9-BED9-EE41-09B4DC3BDF8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2949"/>
          <a:stretch/>
        </p:blipFill>
        <p:spPr bwMode="auto">
          <a:xfrm>
            <a:off x="308805" y="340050"/>
            <a:ext cx="3435292" cy="12261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MDPI | About">
            <a:extLst>
              <a:ext uri="{FF2B5EF4-FFF2-40B4-BE49-F238E27FC236}">
                <a16:creationId xmlns:a16="http://schemas.microsoft.com/office/drawing/2014/main" id="{D9895E05-E350-66DA-2A73-CCA8768ECB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8370" y="342886"/>
            <a:ext cx="1851071" cy="12204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ciforum">
            <a:extLst>
              <a:ext uri="{FF2B5EF4-FFF2-40B4-BE49-F238E27FC236}">
                <a16:creationId xmlns:a16="http://schemas.microsoft.com/office/drawing/2014/main" id="{98316CB7-1C7E-ED5C-1098-ADC27498BF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54262" y="338663"/>
            <a:ext cx="1228933" cy="122893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8">
            <a:extLst>
              <a:ext uri="{FF2B5EF4-FFF2-40B4-BE49-F238E27FC236}">
                <a16:creationId xmlns:a16="http://schemas.microsoft.com/office/drawing/2014/main" id="{E75D4B20-46C0-E7C7-28D2-7E2533525AA7}"/>
              </a:ext>
            </a:extLst>
          </p:cNvPr>
          <p:cNvSpPr>
            <a:spLocks noChangeArrowheads="1"/>
          </p:cNvSpPr>
          <p:nvPr/>
        </p:nvSpPr>
        <p:spPr bwMode="auto">
          <a:xfrm>
            <a:off x="712114" y="1953261"/>
            <a:ext cx="114423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chemeClr val="accent6">
                    <a:lumMod val="50000"/>
                  </a:schemeClr>
                </a:solidFill>
                <a:latin typeface="Trebuchet MS" panose="020B0603020202020204" pitchFamily="34" charset="0"/>
              </a:rPr>
              <a:t>Modeling and simulation of </a:t>
            </a:r>
            <a:r>
              <a:rPr lang="en-US" altLang="en-US" sz="2800" dirty="0" err="1">
                <a:solidFill>
                  <a:schemeClr val="accent6">
                    <a:lumMod val="50000"/>
                  </a:schemeClr>
                </a:solidFill>
                <a:latin typeface="Trebuchet MS" panose="020B0603020202020204" pitchFamily="34" charset="0"/>
              </a:rPr>
              <a:t>magnetoliposome</a:t>
            </a:r>
            <a:r>
              <a:rPr lang="en-US" altLang="en-US" sz="2800" dirty="0">
                <a:solidFill>
                  <a:schemeClr val="accent6">
                    <a:lumMod val="50000"/>
                  </a:schemeClr>
                </a:solidFill>
                <a:latin typeface="Trebuchet MS" panose="020B0603020202020204" pitchFamily="34" charset="0"/>
              </a:rPr>
              <a:t> formation by encapsulation of core-shell, magnetite-chitosan nanoparticles in liposomes enabled by a low-cost microfluidic system. </a:t>
            </a:r>
          </a:p>
        </p:txBody>
      </p:sp>
    </p:spTree>
    <p:extLst>
      <p:ext uri="{BB962C8B-B14F-4D97-AF65-F5344CB8AC3E}">
        <p14:creationId xmlns:p14="http://schemas.microsoft.com/office/powerpoint/2010/main" val="416904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5C1AC3-17F9-5CB2-985B-ABA295F667CF}"/>
              </a:ext>
            </a:extLst>
          </p:cNvPr>
          <p:cNvPicPr>
            <a:picLocks noChangeAspect="1"/>
          </p:cNvPicPr>
          <p:nvPr/>
        </p:nvPicPr>
        <p:blipFill>
          <a:blip r:embed="rId2"/>
          <a:stretch>
            <a:fillRect/>
          </a:stretch>
        </p:blipFill>
        <p:spPr>
          <a:xfrm>
            <a:off x="4945812" y="2004558"/>
            <a:ext cx="3115294" cy="3600000"/>
          </a:xfrm>
          <a:prstGeom prst="rect">
            <a:avLst/>
          </a:prstGeom>
        </p:spPr>
      </p:pic>
      <p:pic>
        <p:nvPicPr>
          <p:cNvPr id="5" name="Picture 4">
            <a:extLst>
              <a:ext uri="{FF2B5EF4-FFF2-40B4-BE49-F238E27FC236}">
                <a16:creationId xmlns:a16="http://schemas.microsoft.com/office/drawing/2014/main" id="{DB8F3618-5C2E-3303-7BB1-91AD0AEF5FDA}"/>
              </a:ext>
            </a:extLst>
          </p:cNvPr>
          <p:cNvPicPr>
            <a:picLocks noChangeAspect="1"/>
          </p:cNvPicPr>
          <p:nvPr/>
        </p:nvPicPr>
        <p:blipFill>
          <a:blip r:embed="rId3"/>
          <a:stretch>
            <a:fillRect/>
          </a:stretch>
        </p:blipFill>
        <p:spPr>
          <a:xfrm>
            <a:off x="1242398" y="2004558"/>
            <a:ext cx="3213062" cy="3600000"/>
          </a:xfrm>
          <a:prstGeom prst="rect">
            <a:avLst/>
          </a:prstGeom>
        </p:spPr>
      </p:pic>
      <p:pic>
        <p:nvPicPr>
          <p:cNvPr id="8" name="Picture 7">
            <a:extLst>
              <a:ext uri="{FF2B5EF4-FFF2-40B4-BE49-F238E27FC236}">
                <a16:creationId xmlns:a16="http://schemas.microsoft.com/office/drawing/2014/main" id="{38860DF8-5E0A-F71D-25A0-0D4AFF7AD603}"/>
              </a:ext>
            </a:extLst>
          </p:cNvPr>
          <p:cNvPicPr>
            <a:picLocks noChangeAspect="1"/>
          </p:cNvPicPr>
          <p:nvPr/>
        </p:nvPicPr>
        <p:blipFill>
          <a:blip r:embed="rId4"/>
          <a:stretch>
            <a:fillRect/>
          </a:stretch>
        </p:blipFill>
        <p:spPr>
          <a:xfrm>
            <a:off x="8249686" y="2004558"/>
            <a:ext cx="3106527" cy="3600000"/>
          </a:xfrm>
          <a:prstGeom prst="rect">
            <a:avLst/>
          </a:prstGeom>
        </p:spPr>
      </p:pic>
      <p:sp>
        <p:nvSpPr>
          <p:cNvPr id="13" name="TextBox 12">
            <a:extLst>
              <a:ext uri="{FF2B5EF4-FFF2-40B4-BE49-F238E27FC236}">
                <a16:creationId xmlns:a16="http://schemas.microsoft.com/office/drawing/2014/main" id="{B61F8956-DB7B-814C-1D53-B4DE6494DE4E}"/>
              </a:ext>
            </a:extLst>
          </p:cNvPr>
          <p:cNvSpPr txBox="1"/>
          <p:nvPr/>
        </p:nvSpPr>
        <p:spPr>
          <a:xfrm>
            <a:off x="571590" y="445025"/>
            <a:ext cx="8930322" cy="584775"/>
          </a:xfrm>
          <a:prstGeom prst="rect">
            <a:avLst/>
          </a:prstGeom>
          <a:noFill/>
        </p:spPr>
        <p:txBody>
          <a:bodyPr wrap="square">
            <a:spAutoFit/>
          </a:bodyPr>
          <a:lstStyle/>
          <a:p>
            <a:pPr algn="l"/>
            <a:r>
              <a:rPr lang="en-GB" sz="3200" dirty="0">
                <a:solidFill>
                  <a:schemeClr val="accent6">
                    <a:lumMod val="50000"/>
                  </a:schemeClr>
                </a:solidFill>
                <a:latin typeface="NexusSans-Regular" pitchFamily="50" charset="0"/>
              </a:rPr>
              <a:t>Nanostructured materials applications </a:t>
            </a:r>
          </a:p>
        </p:txBody>
      </p:sp>
      <p:sp>
        <p:nvSpPr>
          <p:cNvPr id="2" name="Rectangle 1">
            <a:extLst>
              <a:ext uri="{FF2B5EF4-FFF2-40B4-BE49-F238E27FC236}">
                <a16:creationId xmlns:a16="http://schemas.microsoft.com/office/drawing/2014/main" id="{EC585308-BB51-6D40-15EB-D9D3026F99EF}"/>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6A0136B-2800-22D5-581D-01FFE8F61789}"/>
              </a:ext>
            </a:extLst>
          </p:cNvPr>
          <p:cNvSpPr txBox="1"/>
          <p:nvPr/>
        </p:nvSpPr>
        <p:spPr>
          <a:xfrm>
            <a:off x="103357" y="6092496"/>
            <a:ext cx="9871067" cy="646331"/>
          </a:xfrm>
          <a:prstGeom prst="rect">
            <a:avLst/>
          </a:prstGeom>
          <a:noFill/>
        </p:spPr>
        <p:txBody>
          <a:bodyPr wrap="square">
            <a:spAutoFit/>
          </a:bodyPr>
          <a:lstStyle/>
          <a:p>
            <a:pPr algn="l"/>
            <a:r>
              <a:rPr lang="en-GB" sz="900" b="0" i="0" u="none" strike="noStrike" baseline="0" err="1">
                <a:solidFill>
                  <a:schemeClr val="bg1"/>
                </a:solidFill>
                <a:latin typeface="NexusSans-Regular" pitchFamily="50" charset="0"/>
              </a:rPr>
              <a:t>Afsaneh</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Lavasanifar</a:t>
            </a:r>
            <a:r>
              <a:rPr lang="en-GB" sz="900" b="0" i="0" u="none" strike="noStrike" baseline="0">
                <a:solidFill>
                  <a:schemeClr val="bg1"/>
                </a:solidFill>
                <a:latin typeface="NexusSans-Regular" pitchFamily="50" charset="0"/>
              </a:rPr>
              <a:t>, John Samuel, and Glen S Kwon. Poly (ethylene oxide)-block-poly (l-amino acid) micelles for drug delivery. Advanced drug delivery reviews, 54(2):169–190, 2002.</a:t>
            </a:r>
          </a:p>
          <a:p>
            <a:pPr algn="l"/>
            <a:r>
              <a:rPr lang="en-GB" sz="900" b="0" i="0" u="none" strike="noStrike" baseline="0" err="1">
                <a:solidFill>
                  <a:schemeClr val="bg1"/>
                </a:solidFill>
                <a:latin typeface="NexusSans-Regular" pitchFamily="50" charset="0"/>
              </a:rPr>
              <a:t>Yunus</a:t>
            </a:r>
            <a:r>
              <a:rPr lang="en-GB" sz="900" b="0" i="0" u="none" strike="noStrike" baseline="0">
                <a:solidFill>
                  <a:schemeClr val="bg1"/>
                </a:solidFill>
                <a:latin typeface="NexusSans-Regular" pitchFamily="50" charset="0"/>
              </a:rPr>
              <a:t> E </a:t>
            </a:r>
            <a:r>
              <a:rPr lang="en-GB" sz="900" b="0" i="0" u="none" strike="noStrike" baseline="0" err="1">
                <a:solidFill>
                  <a:schemeClr val="bg1"/>
                </a:solidFill>
                <a:latin typeface="NexusSans-Regular" pitchFamily="50" charset="0"/>
              </a:rPr>
              <a:t>Kurtoglu</a:t>
            </a:r>
            <a:r>
              <a:rPr lang="en-GB" sz="900" b="0" i="0" u="none" strike="noStrike" baseline="0">
                <a:solidFill>
                  <a:schemeClr val="bg1"/>
                </a:solidFill>
                <a:latin typeface="NexusSans-Regular" pitchFamily="50" charset="0"/>
              </a:rPr>
              <a:t>, Manoj K Mishra, Sujatha Kannan, and </a:t>
            </a:r>
            <a:r>
              <a:rPr lang="en-GB" sz="900" b="0" i="0" u="none" strike="noStrike" baseline="0" err="1">
                <a:solidFill>
                  <a:schemeClr val="bg1"/>
                </a:solidFill>
                <a:latin typeface="NexusSans-Regular" pitchFamily="50" charset="0"/>
              </a:rPr>
              <a:t>Rangaramanujam</a:t>
            </a:r>
            <a:r>
              <a:rPr lang="en-GB" sz="900">
                <a:solidFill>
                  <a:schemeClr val="bg1"/>
                </a:solidFill>
                <a:latin typeface="NexusSans-Regular" pitchFamily="50" charset="0"/>
              </a:rPr>
              <a:t> </a:t>
            </a:r>
            <a:r>
              <a:rPr lang="en-GB" sz="900" b="0" i="0" u="none" strike="noStrike" baseline="0">
                <a:solidFill>
                  <a:schemeClr val="bg1"/>
                </a:solidFill>
                <a:latin typeface="NexusSans-Regular" pitchFamily="50" charset="0"/>
              </a:rPr>
              <a:t>M Kannan. Drug release characteristics of </a:t>
            </a:r>
            <a:r>
              <a:rPr lang="en-GB" sz="900" b="0" i="0" u="none" strike="noStrike" baseline="0" err="1">
                <a:solidFill>
                  <a:schemeClr val="bg1"/>
                </a:solidFill>
                <a:latin typeface="NexusSans-Regular" pitchFamily="50" charset="0"/>
              </a:rPr>
              <a:t>pamam</a:t>
            </a:r>
            <a:r>
              <a:rPr lang="en-GB" sz="900">
                <a:solidFill>
                  <a:schemeClr val="bg1"/>
                </a:solidFill>
                <a:latin typeface="NexusSans-Regular" pitchFamily="50" charset="0"/>
              </a:rPr>
              <a:t> </a:t>
            </a:r>
            <a:r>
              <a:rPr lang="en-GB" sz="900" b="0" i="0" u="none" strike="noStrike" baseline="0">
                <a:solidFill>
                  <a:schemeClr val="bg1"/>
                </a:solidFill>
                <a:latin typeface="NexusSans-Regular" pitchFamily="50" charset="0"/>
              </a:rPr>
              <a:t>dendrimer–drug conjugates with different linkers. International journal of pharmaceutics, 384(1-2):189–194, 2010.</a:t>
            </a:r>
          </a:p>
          <a:p>
            <a:pPr algn="l"/>
            <a:r>
              <a:rPr lang="en-GB" sz="900" b="0" i="0" u="none" strike="noStrike" baseline="0">
                <a:solidFill>
                  <a:schemeClr val="bg1"/>
                </a:solidFill>
                <a:latin typeface="NexusSans-Regular" pitchFamily="50" charset="0"/>
              </a:rPr>
              <a:t>Yan Chen and Lihong Liu. Modern methods for delivery of drugs across the blood–brain barrier. Advanced drug delivery reviews, 64(7):640–665, 2012.</a:t>
            </a:r>
            <a:endParaRPr lang="en-GB" sz="900">
              <a:solidFill>
                <a:schemeClr val="bg1"/>
              </a:solidFill>
              <a:latin typeface="NexusSans-Regular" pitchFamily="50" charset="0"/>
            </a:endParaRPr>
          </a:p>
        </p:txBody>
      </p:sp>
      <p:sp>
        <p:nvSpPr>
          <p:cNvPr id="14" name="Rectangle 13">
            <a:extLst>
              <a:ext uri="{FF2B5EF4-FFF2-40B4-BE49-F238E27FC236}">
                <a16:creationId xmlns:a16="http://schemas.microsoft.com/office/drawing/2014/main" id="{EFA850D1-724A-EC7A-07CB-1032099EA835}"/>
              </a:ext>
            </a:extLst>
          </p:cNvPr>
          <p:cNvSpPr/>
          <p:nvPr/>
        </p:nvSpPr>
        <p:spPr>
          <a:xfrm>
            <a:off x="195594" y="1763543"/>
            <a:ext cx="523221" cy="3800494"/>
          </a:xfrm>
          <a:prstGeom prst="rect">
            <a:avLst/>
          </a:prstGeom>
          <a:solidFill>
            <a:srgbClr val="FFE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68C0637-C7FF-66D9-42C2-2EC7E027DBFE}"/>
              </a:ext>
            </a:extLst>
          </p:cNvPr>
          <p:cNvSpPr txBox="1"/>
          <p:nvPr/>
        </p:nvSpPr>
        <p:spPr>
          <a:xfrm rot="16200000">
            <a:off x="-1473419" y="3008770"/>
            <a:ext cx="3800493" cy="523220"/>
          </a:xfrm>
          <a:prstGeom prst="rect">
            <a:avLst/>
          </a:prstGeom>
          <a:noFill/>
        </p:spPr>
        <p:txBody>
          <a:bodyPr wrap="square" rtlCol="0">
            <a:spAutoFit/>
          </a:bodyPr>
          <a:lstStyle/>
          <a:p>
            <a:r>
              <a:rPr lang="es-CO" sz="2800" err="1">
                <a:latin typeface="Abadi" panose="020B0604020104020204" pitchFamily="34" charset="0"/>
              </a:rPr>
              <a:t>Nanobiotechnology</a:t>
            </a:r>
            <a:r>
              <a:rPr lang="es-CO" sz="2800">
                <a:latin typeface="Abadi" panose="020B0604020104020204" pitchFamily="34" charset="0"/>
              </a:rPr>
              <a:t> </a:t>
            </a:r>
            <a:endParaRPr lang="en-GB" sz="2800">
              <a:latin typeface="Abadi" panose="020B0604020104020204" pitchFamily="34" charset="0"/>
            </a:endParaRPr>
          </a:p>
        </p:txBody>
      </p:sp>
      <p:pic>
        <p:nvPicPr>
          <p:cNvPr id="6" name="Picture 6" descr="MDPI | About">
            <a:extLst>
              <a:ext uri="{FF2B5EF4-FFF2-40B4-BE49-F238E27FC236}">
                <a16:creationId xmlns:a16="http://schemas.microsoft.com/office/drawing/2014/main" id="{BE567534-E3D5-7FD9-C1C0-8059ADFE1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ciforum">
            <a:extLst>
              <a:ext uri="{FF2B5EF4-FFF2-40B4-BE49-F238E27FC236}">
                <a16:creationId xmlns:a16="http://schemas.microsoft.com/office/drawing/2014/main" id="{F52C2A51-6132-5263-4C93-8C90C65B1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DBB3B202-D508-D3F9-9729-9D9B5E9B26D0}"/>
              </a:ext>
            </a:extLst>
          </p:cNvPr>
          <p:cNvPicPr>
            <a:picLocks noChangeAspect="1" noChangeArrowheads="1"/>
          </p:cNvPicPr>
          <p:nvPr/>
        </p:nvPicPr>
        <p:blipFill rotWithShape="1">
          <a:blip r:embed="rId7"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828463FE-F4FA-F35E-1AB0-361D26E44A15}"/>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8" name="Picture 4">
            <a:extLst>
              <a:ext uri="{FF2B5EF4-FFF2-40B4-BE49-F238E27FC236}">
                <a16:creationId xmlns:a16="http://schemas.microsoft.com/office/drawing/2014/main" id="{962325EF-D016-230F-5505-708EA4A2A3C3}"/>
              </a:ext>
            </a:extLst>
          </p:cNvPr>
          <p:cNvPicPr>
            <a:picLocks noChangeAspect="1" noChangeArrowheads="1"/>
          </p:cNvPicPr>
          <p:nvPr/>
        </p:nvPicPr>
        <p:blipFill>
          <a:blip r:embed="rId9"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3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B057E-1E22-F02F-E03B-082C01475B26}"/>
              </a:ext>
            </a:extLst>
          </p:cNvPr>
          <p:cNvSpPr txBox="1"/>
          <p:nvPr/>
        </p:nvSpPr>
        <p:spPr>
          <a:xfrm>
            <a:off x="571590" y="445025"/>
            <a:ext cx="8930322" cy="1569660"/>
          </a:xfrm>
          <a:prstGeom prst="rect">
            <a:avLst/>
          </a:prstGeom>
          <a:noFill/>
        </p:spPr>
        <p:txBody>
          <a:bodyPr wrap="square">
            <a:spAutoFit/>
          </a:bodyPr>
          <a:lstStyle/>
          <a:p>
            <a:pPr algn="l"/>
            <a:r>
              <a:rPr lang="en-GB" sz="3200" dirty="0" err="1">
                <a:solidFill>
                  <a:schemeClr val="accent6">
                    <a:lumMod val="50000"/>
                  </a:schemeClr>
                </a:solidFill>
                <a:latin typeface="NexusSans-Regular" pitchFamily="50" charset="0"/>
              </a:rPr>
              <a:t>Nanotransporters</a:t>
            </a:r>
            <a:r>
              <a:rPr lang="en-GB" sz="3200" dirty="0">
                <a:solidFill>
                  <a:schemeClr val="accent6">
                    <a:lumMod val="50000"/>
                  </a:schemeClr>
                </a:solidFill>
                <a:latin typeface="NexusSans-Regular" pitchFamily="50" charset="0"/>
              </a:rPr>
              <a:t> advantages like drug delivery systems</a:t>
            </a:r>
          </a:p>
          <a:p>
            <a:pPr algn="l"/>
            <a:r>
              <a:rPr lang="en-GB" sz="3200" dirty="0">
                <a:solidFill>
                  <a:schemeClr val="accent6">
                    <a:lumMod val="50000"/>
                  </a:schemeClr>
                </a:solidFill>
                <a:latin typeface="NexusSans-Regular" pitchFamily="50" charset="0"/>
              </a:rPr>
              <a:t> </a:t>
            </a:r>
          </a:p>
        </p:txBody>
      </p:sp>
      <p:sp>
        <p:nvSpPr>
          <p:cNvPr id="5" name="TextBox 4">
            <a:extLst>
              <a:ext uri="{FF2B5EF4-FFF2-40B4-BE49-F238E27FC236}">
                <a16:creationId xmlns:a16="http://schemas.microsoft.com/office/drawing/2014/main" id="{12A8BA09-D903-EC5F-0CBD-7941A9767CD2}"/>
              </a:ext>
            </a:extLst>
          </p:cNvPr>
          <p:cNvSpPr txBox="1"/>
          <p:nvPr/>
        </p:nvSpPr>
        <p:spPr>
          <a:xfrm>
            <a:off x="3230636" y="2215190"/>
            <a:ext cx="3054717" cy="1323439"/>
          </a:xfrm>
          <a:prstGeom prst="rect">
            <a:avLst/>
          </a:prstGeom>
          <a:noFill/>
        </p:spPr>
        <p:txBody>
          <a:bodyPr wrap="square">
            <a:spAutoFit/>
          </a:bodyPr>
          <a:lstStyle/>
          <a:p>
            <a:pPr algn="ctr"/>
            <a:r>
              <a:rPr lang="en-GB" sz="2000" dirty="0">
                <a:latin typeface="NexusSans-Regular" pitchFamily="50" charset="0"/>
              </a:rPr>
              <a:t>Protection of peptides, vaccines and desired drugs against extracellular degradation</a:t>
            </a:r>
          </a:p>
        </p:txBody>
      </p:sp>
      <p:sp>
        <p:nvSpPr>
          <p:cNvPr id="6" name="TextBox 5">
            <a:extLst>
              <a:ext uri="{FF2B5EF4-FFF2-40B4-BE49-F238E27FC236}">
                <a16:creationId xmlns:a16="http://schemas.microsoft.com/office/drawing/2014/main" id="{2080902A-1ABA-33C9-D21D-0BB354273D67}"/>
              </a:ext>
            </a:extLst>
          </p:cNvPr>
          <p:cNvSpPr txBox="1"/>
          <p:nvPr/>
        </p:nvSpPr>
        <p:spPr>
          <a:xfrm>
            <a:off x="3435379" y="3601952"/>
            <a:ext cx="2645229" cy="707886"/>
          </a:xfrm>
          <a:prstGeom prst="rect">
            <a:avLst/>
          </a:prstGeom>
          <a:noFill/>
        </p:spPr>
        <p:txBody>
          <a:bodyPr wrap="square">
            <a:spAutoFit/>
          </a:bodyPr>
          <a:lstStyle/>
          <a:p>
            <a:pPr algn="ctr"/>
            <a:r>
              <a:rPr lang="en-GB" sz="2000" dirty="0">
                <a:latin typeface="NexusSans-Regular" pitchFamily="50" charset="0"/>
              </a:rPr>
              <a:t>Selectivity of the target therapy </a:t>
            </a:r>
          </a:p>
        </p:txBody>
      </p:sp>
      <p:sp>
        <p:nvSpPr>
          <p:cNvPr id="7" name="TextBox 6">
            <a:extLst>
              <a:ext uri="{FF2B5EF4-FFF2-40B4-BE49-F238E27FC236}">
                <a16:creationId xmlns:a16="http://schemas.microsoft.com/office/drawing/2014/main" id="{EC20E296-3250-DAA0-FE30-8D81E325097D}"/>
              </a:ext>
            </a:extLst>
          </p:cNvPr>
          <p:cNvSpPr txBox="1"/>
          <p:nvPr/>
        </p:nvSpPr>
        <p:spPr>
          <a:xfrm>
            <a:off x="3623157" y="4539734"/>
            <a:ext cx="2269672" cy="1015663"/>
          </a:xfrm>
          <a:prstGeom prst="rect">
            <a:avLst/>
          </a:prstGeom>
          <a:noFill/>
        </p:spPr>
        <p:txBody>
          <a:bodyPr wrap="square">
            <a:spAutoFit/>
          </a:bodyPr>
          <a:lstStyle/>
          <a:p>
            <a:pPr algn="ctr"/>
            <a:r>
              <a:rPr lang="en-GB" sz="2000" dirty="0">
                <a:latin typeface="NexusSans-Regular" pitchFamily="50" charset="0"/>
              </a:rPr>
              <a:t>Improvement of the pharmacokinetic profile</a:t>
            </a:r>
          </a:p>
        </p:txBody>
      </p:sp>
      <p:pic>
        <p:nvPicPr>
          <p:cNvPr id="9" name="Picture 8">
            <a:extLst>
              <a:ext uri="{FF2B5EF4-FFF2-40B4-BE49-F238E27FC236}">
                <a16:creationId xmlns:a16="http://schemas.microsoft.com/office/drawing/2014/main" id="{27797005-3161-5801-C959-86B9F7FFEE23}"/>
              </a:ext>
            </a:extLst>
          </p:cNvPr>
          <p:cNvPicPr>
            <a:picLocks noChangeAspect="1"/>
          </p:cNvPicPr>
          <p:nvPr/>
        </p:nvPicPr>
        <p:blipFill>
          <a:blip r:embed="rId2"/>
          <a:stretch>
            <a:fillRect/>
          </a:stretch>
        </p:blipFill>
        <p:spPr>
          <a:xfrm>
            <a:off x="1522006" y="2385959"/>
            <a:ext cx="1700000" cy="900000"/>
          </a:xfrm>
          <a:prstGeom prst="rect">
            <a:avLst/>
          </a:prstGeom>
        </p:spPr>
      </p:pic>
      <p:pic>
        <p:nvPicPr>
          <p:cNvPr id="10" name="Picture 9">
            <a:extLst>
              <a:ext uri="{FF2B5EF4-FFF2-40B4-BE49-F238E27FC236}">
                <a16:creationId xmlns:a16="http://schemas.microsoft.com/office/drawing/2014/main" id="{77A6749E-9494-33B7-EE56-5DBE4ED975C2}"/>
              </a:ext>
            </a:extLst>
          </p:cNvPr>
          <p:cNvPicPr>
            <a:picLocks noChangeAspect="1"/>
          </p:cNvPicPr>
          <p:nvPr/>
        </p:nvPicPr>
        <p:blipFill>
          <a:blip r:embed="rId3"/>
          <a:stretch>
            <a:fillRect/>
          </a:stretch>
        </p:blipFill>
        <p:spPr>
          <a:xfrm>
            <a:off x="1522006" y="3505895"/>
            <a:ext cx="1708630" cy="900000"/>
          </a:xfrm>
          <a:prstGeom prst="rect">
            <a:avLst/>
          </a:prstGeom>
        </p:spPr>
      </p:pic>
      <p:pic>
        <p:nvPicPr>
          <p:cNvPr id="11" name="Picture 10">
            <a:extLst>
              <a:ext uri="{FF2B5EF4-FFF2-40B4-BE49-F238E27FC236}">
                <a16:creationId xmlns:a16="http://schemas.microsoft.com/office/drawing/2014/main" id="{F1F031AD-9BA6-B115-F700-1873204BF19D}"/>
              </a:ext>
            </a:extLst>
          </p:cNvPr>
          <p:cNvPicPr>
            <a:picLocks noChangeAspect="1"/>
          </p:cNvPicPr>
          <p:nvPr/>
        </p:nvPicPr>
        <p:blipFill>
          <a:blip r:embed="rId4"/>
          <a:stretch>
            <a:fillRect/>
          </a:stretch>
        </p:blipFill>
        <p:spPr>
          <a:xfrm>
            <a:off x="1522006" y="4655397"/>
            <a:ext cx="1695454" cy="900000"/>
          </a:xfrm>
          <a:prstGeom prst="rect">
            <a:avLst/>
          </a:prstGeom>
        </p:spPr>
      </p:pic>
      <p:sp>
        <p:nvSpPr>
          <p:cNvPr id="16" name="Rectangle 15">
            <a:extLst>
              <a:ext uri="{FF2B5EF4-FFF2-40B4-BE49-F238E27FC236}">
                <a16:creationId xmlns:a16="http://schemas.microsoft.com/office/drawing/2014/main" id="{9E9BFEC8-14AC-24C1-2009-79EE5482DFAC}"/>
              </a:ext>
            </a:extLst>
          </p:cNvPr>
          <p:cNvSpPr/>
          <p:nvPr/>
        </p:nvSpPr>
        <p:spPr>
          <a:xfrm>
            <a:off x="195594" y="1763543"/>
            <a:ext cx="523221" cy="3800494"/>
          </a:xfrm>
          <a:prstGeom prst="rect">
            <a:avLst/>
          </a:prstGeom>
          <a:solidFill>
            <a:srgbClr val="FFE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F6E2031-92C1-4A39-BAF1-4BD8CCE13D36}"/>
              </a:ext>
            </a:extLst>
          </p:cNvPr>
          <p:cNvSpPr txBox="1"/>
          <p:nvPr/>
        </p:nvSpPr>
        <p:spPr>
          <a:xfrm rot="16200000">
            <a:off x="-1473419" y="3008770"/>
            <a:ext cx="3800493" cy="523220"/>
          </a:xfrm>
          <a:prstGeom prst="rect">
            <a:avLst/>
          </a:prstGeom>
          <a:noFill/>
        </p:spPr>
        <p:txBody>
          <a:bodyPr wrap="square" rtlCol="0">
            <a:spAutoFit/>
          </a:bodyPr>
          <a:lstStyle/>
          <a:p>
            <a:r>
              <a:rPr lang="es-CO" sz="2800" err="1">
                <a:latin typeface="Abadi" panose="020B0604020104020204" pitchFamily="34" charset="0"/>
              </a:rPr>
              <a:t>Nanobiotechnology</a:t>
            </a:r>
            <a:r>
              <a:rPr lang="es-CO" sz="2800">
                <a:latin typeface="Abadi" panose="020B0604020104020204" pitchFamily="34" charset="0"/>
              </a:rPr>
              <a:t> </a:t>
            </a:r>
            <a:endParaRPr lang="en-GB" sz="2800">
              <a:latin typeface="Abadi" panose="020B0604020104020204" pitchFamily="34" charset="0"/>
            </a:endParaRPr>
          </a:p>
        </p:txBody>
      </p:sp>
      <p:sp>
        <p:nvSpPr>
          <p:cNvPr id="2" name="Rectangle 1">
            <a:extLst>
              <a:ext uri="{FF2B5EF4-FFF2-40B4-BE49-F238E27FC236}">
                <a16:creationId xmlns:a16="http://schemas.microsoft.com/office/drawing/2014/main" id="{D56AA6A5-5D6D-6563-72C8-E12078090E02}"/>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D36DBB6-EE3A-38D1-DD03-2D7DF389D12B}"/>
              </a:ext>
            </a:extLst>
          </p:cNvPr>
          <p:cNvSpPr txBox="1"/>
          <p:nvPr/>
        </p:nvSpPr>
        <p:spPr>
          <a:xfrm>
            <a:off x="165217" y="6129593"/>
            <a:ext cx="9899538" cy="646331"/>
          </a:xfrm>
          <a:prstGeom prst="rect">
            <a:avLst/>
          </a:prstGeom>
          <a:noFill/>
        </p:spPr>
        <p:txBody>
          <a:bodyPr wrap="square">
            <a:spAutoFit/>
          </a:bodyPr>
          <a:lstStyle/>
          <a:p>
            <a:r>
              <a:rPr lang="en-GB" sz="900" b="0" i="0" u="none" strike="noStrike" baseline="0" err="1">
                <a:solidFill>
                  <a:schemeClr val="bg1"/>
                </a:solidFill>
                <a:latin typeface="NexusSans-Regular" pitchFamily="50" charset="0"/>
              </a:rPr>
              <a:t>Huilin</a:t>
            </a:r>
            <a:r>
              <a:rPr lang="en-GB" sz="900" b="0" i="0" u="none" strike="noStrike" baseline="0">
                <a:solidFill>
                  <a:schemeClr val="bg1"/>
                </a:solidFill>
                <a:latin typeface="NexusSans-Regular" pitchFamily="50" charset="0"/>
              </a:rPr>
              <a:t> Shao, </a:t>
            </a:r>
            <a:r>
              <a:rPr lang="en-GB" sz="900" b="0" i="0" u="none" strike="noStrike" baseline="0" err="1">
                <a:solidFill>
                  <a:schemeClr val="bg1"/>
                </a:solidFill>
                <a:latin typeface="NexusSans-Regular" pitchFamily="50" charset="0"/>
              </a:rPr>
              <a:t>Changwook</a:t>
            </a:r>
            <a:r>
              <a:rPr lang="en-GB" sz="900" b="0" i="0" u="none" strike="noStrike" baseline="0">
                <a:solidFill>
                  <a:schemeClr val="bg1"/>
                </a:solidFill>
                <a:latin typeface="NexusSans-Regular" pitchFamily="50" charset="0"/>
              </a:rPr>
              <a:t> Min, David </a:t>
            </a:r>
            <a:r>
              <a:rPr lang="en-GB" sz="900" b="0" i="0" u="none" strike="noStrike" baseline="0" err="1">
                <a:solidFill>
                  <a:schemeClr val="bg1"/>
                </a:solidFill>
                <a:latin typeface="NexusSans-Regular" pitchFamily="50" charset="0"/>
              </a:rPr>
              <a:t>Issadore</a:t>
            </a:r>
            <a:r>
              <a:rPr lang="en-GB" sz="900" b="0" i="0" u="none" strike="noStrike" baseline="0">
                <a:solidFill>
                  <a:schemeClr val="bg1"/>
                </a:solidFill>
                <a:latin typeface="NexusSans-Regular" pitchFamily="50" charset="0"/>
              </a:rPr>
              <a:t>, Monty </a:t>
            </a:r>
            <a:r>
              <a:rPr lang="en-GB" sz="900" b="0" i="0" u="none" strike="noStrike" baseline="0" err="1">
                <a:solidFill>
                  <a:schemeClr val="bg1"/>
                </a:solidFill>
                <a:latin typeface="NexusSans-Regular" pitchFamily="50" charset="0"/>
              </a:rPr>
              <a:t>Liong</a:t>
            </a:r>
            <a:r>
              <a:rPr lang="en-GB" sz="900" b="0" i="0" u="none" strike="noStrike" baseline="0">
                <a:solidFill>
                  <a:schemeClr val="bg1"/>
                </a:solidFill>
                <a:latin typeface="NexusSans-Regular" pitchFamily="50" charset="0"/>
              </a:rPr>
              <a:t>, Tae-Jong Yoon, Ralph </a:t>
            </a:r>
            <a:r>
              <a:rPr lang="en-GB" sz="900" b="0" i="0" u="none" strike="noStrike" baseline="0" err="1">
                <a:solidFill>
                  <a:schemeClr val="bg1"/>
                </a:solidFill>
                <a:latin typeface="NexusSans-Regular" pitchFamily="50" charset="0"/>
              </a:rPr>
              <a:t>Weissleder</a:t>
            </a:r>
            <a:r>
              <a:rPr lang="en-GB" sz="900" b="0" i="0" u="none" strike="noStrike" baseline="0">
                <a:solidFill>
                  <a:schemeClr val="bg1"/>
                </a:solidFill>
                <a:latin typeface="NexusSans-Regular" pitchFamily="50" charset="0"/>
              </a:rPr>
              <a:t>, and </a:t>
            </a:r>
            <a:r>
              <a:rPr lang="en-GB" sz="900" b="0" i="0" u="none" strike="noStrike" baseline="0" err="1">
                <a:solidFill>
                  <a:schemeClr val="bg1"/>
                </a:solidFill>
                <a:latin typeface="NexusSans-Regular" pitchFamily="50" charset="0"/>
              </a:rPr>
              <a:t>Hakho</a:t>
            </a:r>
            <a:r>
              <a:rPr lang="en-GB" sz="900" b="0" i="0" u="none" strike="noStrike" baseline="0">
                <a:solidFill>
                  <a:schemeClr val="bg1"/>
                </a:solidFill>
                <a:latin typeface="NexusSans-Regular" pitchFamily="50" charset="0"/>
              </a:rPr>
              <a:t> Lee. Magnetic nanoparticles and </a:t>
            </a:r>
            <a:r>
              <a:rPr lang="en-GB" sz="900" b="0" i="0" u="none" strike="noStrike" baseline="0" err="1">
                <a:solidFill>
                  <a:schemeClr val="bg1"/>
                </a:solidFill>
                <a:latin typeface="NexusSans-Regular" pitchFamily="50" charset="0"/>
              </a:rPr>
              <a:t>micronmr</a:t>
            </a:r>
            <a:r>
              <a:rPr lang="en-GB" sz="900" b="0" i="0" u="none" strike="noStrike" baseline="0">
                <a:solidFill>
                  <a:schemeClr val="bg1"/>
                </a:solidFill>
                <a:latin typeface="NexusSans-Regular" pitchFamily="50" charset="0"/>
              </a:rPr>
              <a:t> for diagnostic applications. </a:t>
            </a:r>
            <a:r>
              <a:rPr lang="en-GB" sz="900" b="0" i="0" u="none" strike="noStrike" baseline="0" err="1">
                <a:solidFill>
                  <a:schemeClr val="bg1"/>
                </a:solidFill>
                <a:latin typeface="NexusSans-Regular" pitchFamily="50" charset="0"/>
              </a:rPr>
              <a:t>Theranostics</a:t>
            </a:r>
            <a:r>
              <a:rPr lang="en-GB" sz="900" b="0" i="0" u="none" strike="noStrike" baseline="0">
                <a:solidFill>
                  <a:schemeClr val="bg1"/>
                </a:solidFill>
                <a:latin typeface="NexusSans-Regular" pitchFamily="50" charset="0"/>
              </a:rPr>
              <a:t>, 2(1):55, 2012.</a:t>
            </a:r>
          </a:p>
          <a:p>
            <a:r>
              <a:rPr lang="en-GB" sz="900" b="0" i="0" u="none" strike="noStrike" baseline="0" err="1">
                <a:solidFill>
                  <a:schemeClr val="bg1"/>
                </a:solidFill>
                <a:latin typeface="NexusSans-Regular" pitchFamily="50" charset="0"/>
              </a:rPr>
              <a:t>Jin</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Xie</a:t>
            </a:r>
            <a:r>
              <a:rPr lang="en-GB" sz="900" b="0" i="0" u="none" strike="noStrike" baseline="0">
                <a:solidFill>
                  <a:schemeClr val="bg1"/>
                </a:solidFill>
                <a:latin typeface="NexusSans-Regular" pitchFamily="50" charset="0"/>
              </a:rPr>
              <a:t>, Gang Liu, Henry S Eden, Hua Ai, and </a:t>
            </a:r>
            <a:r>
              <a:rPr lang="en-GB" sz="900" b="0" i="0" u="none" strike="noStrike" baseline="0" err="1">
                <a:solidFill>
                  <a:schemeClr val="bg1"/>
                </a:solidFill>
                <a:latin typeface="NexusSans-Regular" pitchFamily="50" charset="0"/>
              </a:rPr>
              <a:t>Xiaoyuan</a:t>
            </a:r>
            <a:r>
              <a:rPr lang="en-GB" sz="900" b="0" i="0" u="none" strike="noStrike" baseline="0">
                <a:solidFill>
                  <a:schemeClr val="bg1"/>
                </a:solidFill>
                <a:latin typeface="NexusSans-Regular" pitchFamily="50" charset="0"/>
              </a:rPr>
              <a:t> Chen. Surface-engineered magnetic nanoparticle platforms for cancer imaging and therapy. Accounts of chemical research, 44(10):883–892, 2011.</a:t>
            </a:r>
          </a:p>
          <a:p>
            <a:r>
              <a:rPr lang="en-GB" sz="900" b="0" i="0" u="none" strike="noStrike" baseline="0" err="1">
                <a:solidFill>
                  <a:schemeClr val="bg1"/>
                </a:solidFill>
                <a:latin typeface="NexusSans-Regular" pitchFamily="50" charset="0"/>
              </a:rPr>
              <a:t>Navin</a:t>
            </a:r>
            <a:r>
              <a:rPr lang="en-GB" sz="900" b="0" i="0" u="none" strike="noStrike" baseline="0">
                <a:solidFill>
                  <a:schemeClr val="bg1"/>
                </a:solidFill>
                <a:latin typeface="NexusSans-Regular" pitchFamily="50" charset="0"/>
              </a:rPr>
              <a:t> Kumar Verma, Kieran Crosbie-Staunton, </a:t>
            </a:r>
            <a:r>
              <a:rPr lang="en-GB" sz="900" b="0" i="0" u="none" strike="noStrike" baseline="0" err="1">
                <a:solidFill>
                  <a:schemeClr val="bg1"/>
                </a:solidFill>
                <a:latin typeface="NexusSans-Regular" pitchFamily="50" charset="0"/>
              </a:rPr>
              <a:t>Amro</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Satti</a:t>
            </a:r>
            <a:r>
              <a:rPr lang="en-GB" sz="900" b="0" i="0" u="none" strike="noStrike" baseline="0">
                <a:solidFill>
                  <a:schemeClr val="bg1"/>
                </a:solidFill>
                <a:latin typeface="NexusSans-Regular" pitchFamily="50" charset="0"/>
              </a:rPr>
              <a:t>, Shane Gallagher, Katie B Ryan, Timothy Doody, Colm </a:t>
            </a:r>
            <a:r>
              <a:rPr lang="en-GB" sz="900" b="0" i="0" u="none" strike="noStrike" baseline="0" err="1">
                <a:solidFill>
                  <a:schemeClr val="bg1"/>
                </a:solidFill>
                <a:latin typeface="NexusSans-Regular" pitchFamily="50" charset="0"/>
              </a:rPr>
              <a:t>McAtamney</a:t>
            </a:r>
            <a:r>
              <a:rPr lang="en-GB" sz="900" b="0" i="0" u="none" strike="noStrike" baseline="0">
                <a:solidFill>
                  <a:schemeClr val="bg1"/>
                </a:solidFill>
                <a:latin typeface="NexusSans-Regular" pitchFamily="50" charset="0"/>
              </a:rPr>
              <a:t>, Ronan MacLoughlin, Paul Galvin, Conor S Burke, et al. Magnetic </a:t>
            </a:r>
            <a:r>
              <a:rPr lang="en-GB" sz="900" b="0" i="0" u="none" strike="noStrike" baseline="0" err="1">
                <a:solidFill>
                  <a:schemeClr val="bg1"/>
                </a:solidFill>
                <a:latin typeface="NexusSans-Regular" pitchFamily="50" charset="0"/>
              </a:rPr>
              <a:t>coreshell</a:t>
            </a:r>
            <a:r>
              <a:rPr lang="en-GB" sz="900">
                <a:solidFill>
                  <a:schemeClr val="bg1"/>
                </a:solidFill>
                <a:latin typeface="NexusSans-Regular" pitchFamily="50" charset="0"/>
              </a:rPr>
              <a:t> </a:t>
            </a:r>
            <a:r>
              <a:rPr lang="en-GB" sz="900" b="0" i="0" u="none" strike="noStrike" baseline="0">
                <a:solidFill>
                  <a:schemeClr val="bg1"/>
                </a:solidFill>
                <a:latin typeface="NexusSans-Regular" pitchFamily="50" charset="0"/>
              </a:rPr>
              <a:t>nanoparticles for drug delivery by nebulization. Journal of Nanobiotechnology, 11(1):1–12, 2013.</a:t>
            </a:r>
            <a:endParaRPr lang="en-GB" sz="900">
              <a:solidFill>
                <a:schemeClr val="bg1"/>
              </a:solidFill>
              <a:latin typeface="NexusSans-Regular" pitchFamily="50" charset="0"/>
            </a:endParaRPr>
          </a:p>
        </p:txBody>
      </p:sp>
      <p:pic>
        <p:nvPicPr>
          <p:cNvPr id="12" name="Picture 2">
            <a:extLst>
              <a:ext uri="{FF2B5EF4-FFF2-40B4-BE49-F238E27FC236}">
                <a16:creationId xmlns:a16="http://schemas.microsoft.com/office/drawing/2014/main" id="{AAB94A34-92EC-200D-1187-16E186967FB1}"/>
              </a:ext>
            </a:extLst>
          </p:cNvPr>
          <p:cNvPicPr>
            <a:picLocks noChangeAspect="1" noChangeArrowheads="1"/>
          </p:cNvPicPr>
          <p:nvPr/>
        </p:nvPicPr>
        <p:blipFill rotWithShape="1">
          <a:blip r:embed="rId5"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AF0D9BD-FFDF-CC69-F164-A47C33CB25EE}"/>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4" name="Picture 4">
            <a:extLst>
              <a:ext uri="{FF2B5EF4-FFF2-40B4-BE49-F238E27FC236}">
                <a16:creationId xmlns:a16="http://schemas.microsoft.com/office/drawing/2014/main" id="{49CB5DDB-B170-1F67-FF09-C8CAC4FB6136}"/>
              </a:ext>
            </a:extLst>
          </p:cNvPr>
          <p:cNvPicPr>
            <a:picLocks noChangeAspect="1" noChangeArrowheads="1"/>
          </p:cNvPicPr>
          <p:nvPr/>
        </p:nvPicPr>
        <p:blipFill>
          <a:blip r:embed="rId7"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MDPI | About">
            <a:extLst>
              <a:ext uri="{FF2B5EF4-FFF2-40B4-BE49-F238E27FC236}">
                <a16:creationId xmlns:a16="http://schemas.microsoft.com/office/drawing/2014/main" id="{185F48CE-0AE7-C433-7247-9E63CDC2E8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ciforum">
            <a:extLst>
              <a:ext uri="{FF2B5EF4-FFF2-40B4-BE49-F238E27FC236}">
                <a16:creationId xmlns:a16="http://schemas.microsoft.com/office/drawing/2014/main" id="{7B1ADE0A-CBAE-9162-28AE-F2DD9DCC52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5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B057E-1E22-F02F-E03B-082C01475B26}"/>
              </a:ext>
            </a:extLst>
          </p:cNvPr>
          <p:cNvSpPr txBox="1"/>
          <p:nvPr/>
        </p:nvSpPr>
        <p:spPr>
          <a:xfrm>
            <a:off x="571590" y="445025"/>
            <a:ext cx="8930322" cy="1569660"/>
          </a:xfrm>
          <a:prstGeom prst="rect">
            <a:avLst/>
          </a:prstGeom>
          <a:noFill/>
        </p:spPr>
        <p:txBody>
          <a:bodyPr wrap="square">
            <a:spAutoFit/>
          </a:bodyPr>
          <a:lstStyle/>
          <a:p>
            <a:pPr algn="l"/>
            <a:r>
              <a:rPr lang="en-GB" sz="3200" dirty="0" err="1">
                <a:solidFill>
                  <a:schemeClr val="accent6">
                    <a:lumMod val="50000"/>
                  </a:schemeClr>
                </a:solidFill>
                <a:latin typeface="NexusSans-Regular" pitchFamily="50" charset="0"/>
              </a:rPr>
              <a:t>Nanotransporters</a:t>
            </a:r>
            <a:r>
              <a:rPr lang="en-GB" sz="3200" dirty="0">
                <a:solidFill>
                  <a:schemeClr val="accent6">
                    <a:lumMod val="50000"/>
                  </a:schemeClr>
                </a:solidFill>
                <a:latin typeface="NexusSans-Regular" pitchFamily="50" charset="0"/>
              </a:rPr>
              <a:t> advantages like drug delivery systems</a:t>
            </a:r>
          </a:p>
          <a:p>
            <a:pPr algn="l"/>
            <a:r>
              <a:rPr lang="en-GB" sz="3200" dirty="0">
                <a:solidFill>
                  <a:schemeClr val="accent6">
                    <a:lumMod val="50000"/>
                  </a:schemeClr>
                </a:solidFill>
                <a:latin typeface="NexusSans-Regular" pitchFamily="50" charset="0"/>
              </a:rPr>
              <a:t> </a:t>
            </a:r>
          </a:p>
        </p:txBody>
      </p:sp>
      <p:sp>
        <p:nvSpPr>
          <p:cNvPr id="5" name="TextBox 4">
            <a:extLst>
              <a:ext uri="{FF2B5EF4-FFF2-40B4-BE49-F238E27FC236}">
                <a16:creationId xmlns:a16="http://schemas.microsoft.com/office/drawing/2014/main" id="{12A8BA09-D903-EC5F-0CBD-7941A9767CD2}"/>
              </a:ext>
            </a:extLst>
          </p:cNvPr>
          <p:cNvSpPr txBox="1"/>
          <p:nvPr/>
        </p:nvSpPr>
        <p:spPr>
          <a:xfrm>
            <a:off x="3230636" y="2215190"/>
            <a:ext cx="3054717" cy="1323439"/>
          </a:xfrm>
          <a:prstGeom prst="rect">
            <a:avLst/>
          </a:prstGeom>
          <a:noFill/>
        </p:spPr>
        <p:txBody>
          <a:bodyPr wrap="square">
            <a:spAutoFit/>
          </a:bodyPr>
          <a:lstStyle/>
          <a:p>
            <a:pPr algn="ctr"/>
            <a:r>
              <a:rPr lang="en-GB" sz="2000" dirty="0">
                <a:latin typeface="NexusSans-Regular" pitchFamily="50" charset="0"/>
              </a:rPr>
              <a:t>Protection of peptides, vaccines and desired drugs against extracellular degradation</a:t>
            </a:r>
          </a:p>
        </p:txBody>
      </p:sp>
      <p:sp>
        <p:nvSpPr>
          <p:cNvPr id="6" name="TextBox 5">
            <a:extLst>
              <a:ext uri="{FF2B5EF4-FFF2-40B4-BE49-F238E27FC236}">
                <a16:creationId xmlns:a16="http://schemas.microsoft.com/office/drawing/2014/main" id="{2080902A-1ABA-33C9-D21D-0BB354273D67}"/>
              </a:ext>
            </a:extLst>
          </p:cNvPr>
          <p:cNvSpPr txBox="1"/>
          <p:nvPr/>
        </p:nvSpPr>
        <p:spPr>
          <a:xfrm>
            <a:off x="3435379" y="3601952"/>
            <a:ext cx="2645229" cy="707886"/>
          </a:xfrm>
          <a:prstGeom prst="rect">
            <a:avLst/>
          </a:prstGeom>
          <a:noFill/>
        </p:spPr>
        <p:txBody>
          <a:bodyPr wrap="square">
            <a:spAutoFit/>
          </a:bodyPr>
          <a:lstStyle/>
          <a:p>
            <a:pPr algn="ctr"/>
            <a:r>
              <a:rPr lang="en-GB" sz="2000">
                <a:latin typeface="NexusSans-Regular" pitchFamily="50" charset="0"/>
              </a:rPr>
              <a:t>Selectivity of the target therapy </a:t>
            </a:r>
          </a:p>
        </p:txBody>
      </p:sp>
      <p:sp>
        <p:nvSpPr>
          <p:cNvPr id="7" name="TextBox 6">
            <a:extLst>
              <a:ext uri="{FF2B5EF4-FFF2-40B4-BE49-F238E27FC236}">
                <a16:creationId xmlns:a16="http://schemas.microsoft.com/office/drawing/2014/main" id="{EC20E296-3250-DAA0-FE30-8D81E325097D}"/>
              </a:ext>
            </a:extLst>
          </p:cNvPr>
          <p:cNvSpPr txBox="1"/>
          <p:nvPr/>
        </p:nvSpPr>
        <p:spPr>
          <a:xfrm>
            <a:off x="3623157" y="4539734"/>
            <a:ext cx="2269672" cy="1015663"/>
          </a:xfrm>
          <a:prstGeom prst="rect">
            <a:avLst/>
          </a:prstGeom>
          <a:noFill/>
        </p:spPr>
        <p:txBody>
          <a:bodyPr wrap="square">
            <a:spAutoFit/>
          </a:bodyPr>
          <a:lstStyle/>
          <a:p>
            <a:pPr algn="ctr"/>
            <a:r>
              <a:rPr lang="en-GB" sz="2000">
                <a:latin typeface="NexusSans-Regular" pitchFamily="50" charset="0"/>
              </a:rPr>
              <a:t>Improvement of the pharmacokinetic profile</a:t>
            </a:r>
          </a:p>
        </p:txBody>
      </p:sp>
      <p:sp>
        <p:nvSpPr>
          <p:cNvPr id="8" name="Rectangle: Rounded Corners 7">
            <a:extLst>
              <a:ext uri="{FF2B5EF4-FFF2-40B4-BE49-F238E27FC236}">
                <a16:creationId xmlns:a16="http://schemas.microsoft.com/office/drawing/2014/main" id="{10F9FB7F-BF8E-7480-A647-7AB9AE8D9A78}"/>
              </a:ext>
            </a:extLst>
          </p:cNvPr>
          <p:cNvSpPr/>
          <p:nvPr/>
        </p:nvSpPr>
        <p:spPr>
          <a:xfrm>
            <a:off x="8747385" y="2008781"/>
            <a:ext cx="1897396" cy="646331"/>
          </a:xfrm>
          <a:prstGeom prst="roundRect">
            <a:avLst>
              <a:gd name="adj" fmla="val 50000"/>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err="1">
                <a:solidFill>
                  <a:schemeClr val="tx1"/>
                </a:solidFill>
                <a:latin typeface="NexusSans-Regular" pitchFamily="50" charset="0"/>
              </a:rPr>
              <a:t>Micelles</a:t>
            </a:r>
            <a:endParaRPr lang="en-GB" sz="2400">
              <a:solidFill>
                <a:schemeClr val="tx1"/>
              </a:solidFill>
              <a:latin typeface="NexusSans-Regular" pitchFamily="50" charset="0"/>
            </a:endParaRPr>
          </a:p>
        </p:txBody>
      </p:sp>
      <p:pic>
        <p:nvPicPr>
          <p:cNvPr id="9" name="Picture 8">
            <a:extLst>
              <a:ext uri="{FF2B5EF4-FFF2-40B4-BE49-F238E27FC236}">
                <a16:creationId xmlns:a16="http://schemas.microsoft.com/office/drawing/2014/main" id="{27797005-3161-5801-C959-86B9F7FFEE23}"/>
              </a:ext>
            </a:extLst>
          </p:cNvPr>
          <p:cNvPicPr>
            <a:picLocks noChangeAspect="1"/>
          </p:cNvPicPr>
          <p:nvPr/>
        </p:nvPicPr>
        <p:blipFill>
          <a:blip r:embed="rId2"/>
          <a:stretch>
            <a:fillRect/>
          </a:stretch>
        </p:blipFill>
        <p:spPr>
          <a:xfrm>
            <a:off x="1522006" y="2385959"/>
            <a:ext cx="1700000" cy="900000"/>
          </a:xfrm>
          <a:prstGeom prst="rect">
            <a:avLst/>
          </a:prstGeom>
        </p:spPr>
      </p:pic>
      <p:pic>
        <p:nvPicPr>
          <p:cNvPr id="10" name="Picture 9">
            <a:extLst>
              <a:ext uri="{FF2B5EF4-FFF2-40B4-BE49-F238E27FC236}">
                <a16:creationId xmlns:a16="http://schemas.microsoft.com/office/drawing/2014/main" id="{77A6749E-9494-33B7-EE56-5DBE4ED975C2}"/>
              </a:ext>
            </a:extLst>
          </p:cNvPr>
          <p:cNvPicPr>
            <a:picLocks noChangeAspect="1"/>
          </p:cNvPicPr>
          <p:nvPr/>
        </p:nvPicPr>
        <p:blipFill>
          <a:blip r:embed="rId3"/>
          <a:stretch>
            <a:fillRect/>
          </a:stretch>
        </p:blipFill>
        <p:spPr>
          <a:xfrm>
            <a:off x="1522006" y="3505895"/>
            <a:ext cx="1708630" cy="900000"/>
          </a:xfrm>
          <a:prstGeom prst="rect">
            <a:avLst/>
          </a:prstGeom>
        </p:spPr>
      </p:pic>
      <p:pic>
        <p:nvPicPr>
          <p:cNvPr id="11" name="Picture 10">
            <a:extLst>
              <a:ext uri="{FF2B5EF4-FFF2-40B4-BE49-F238E27FC236}">
                <a16:creationId xmlns:a16="http://schemas.microsoft.com/office/drawing/2014/main" id="{F1F031AD-9BA6-B115-F700-1873204BF19D}"/>
              </a:ext>
            </a:extLst>
          </p:cNvPr>
          <p:cNvPicPr>
            <a:picLocks noChangeAspect="1"/>
          </p:cNvPicPr>
          <p:nvPr/>
        </p:nvPicPr>
        <p:blipFill>
          <a:blip r:embed="rId4"/>
          <a:stretch>
            <a:fillRect/>
          </a:stretch>
        </p:blipFill>
        <p:spPr>
          <a:xfrm>
            <a:off x="1522006" y="4655397"/>
            <a:ext cx="1695454" cy="900000"/>
          </a:xfrm>
          <a:prstGeom prst="rect">
            <a:avLst/>
          </a:prstGeom>
        </p:spPr>
      </p:pic>
      <p:pic>
        <p:nvPicPr>
          <p:cNvPr id="12" name="Picture 11">
            <a:extLst>
              <a:ext uri="{FF2B5EF4-FFF2-40B4-BE49-F238E27FC236}">
                <a16:creationId xmlns:a16="http://schemas.microsoft.com/office/drawing/2014/main" id="{609A77EB-7F2A-0D4B-D59F-7137879FCBEB}"/>
              </a:ext>
            </a:extLst>
          </p:cNvPr>
          <p:cNvPicPr>
            <a:picLocks noChangeAspect="1"/>
          </p:cNvPicPr>
          <p:nvPr/>
        </p:nvPicPr>
        <p:blipFill>
          <a:blip r:embed="rId5"/>
          <a:stretch>
            <a:fillRect/>
          </a:stretch>
        </p:blipFill>
        <p:spPr>
          <a:xfrm>
            <a:off x="7153956" y="1804911"/>
            <a:ext cx="1558530" cy="4089799"/>
          </a:xfrm>
          <a:prstGeom prst="rect">
            <a:avLst/>
          </a:prstGeom>
        </p:spPr>
      </p:pic>
      <p:sp>
        <p:nvSpPr>
          <p:cNvPr id="13" name="Rectangle: Rounded Corners 12">
            <a:extLst>
              <a:ext uri="{FF2B5EF4-FFF2-40B4-BE49-F238E27FC236}">
                <a16:creationId xmlns:a16="http://schemas.microsoft.com/office/drawing/2014/main" id="{1EE7968B-8A5C-152E-4EE0-F77F99D80C29}"/>
              </a:ext>
            </a:extLst>
          </p:cNvPr>
          <p:cNvSpPr/>
          <p:nvPr/>
        </p:nvSpPr>
        <p:spPr>
          <a:xfrm>
            <a:off x="8167359" y="2955621"/>
            <a:ext cx="1897396" cy="646331"/>
          </a:xfrm>
          <a:prstGeom prst="roundRect">
            <a:avLst>
              <a:gd name="adj" fmla="val 50000"/>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err="1">
                <a:solidFill>
                  <a:schemeClr val="tx1"/>
                </a:solidFill>
                <a:latin typeface="NexusSans-Regular" pitchFamily="50" charset="0"/>
              </a:rPr>
              <a:t>Liposomes</a:t>
            </a:r>
            <a:endParaRPr lang="en-GB" sz="2400">
              <a:solidFill>
                <a:schemeClr val="tx1"/>
              </a:solidFill>
              <a:latin typeface="NexusSans-Regular" pitchFamily="50" charset="0"/>
            </a:endParaRPr>
          </a:p>
        </p:txBody>
      </p:sp>
      <p:sp>
        <p:nvSpPr>
          <p:cNvPr id="14" name="Rectangle: Rounded Corners 13">
            <a:extLst>
              <a:ext uri="{FF2B5EF4-FFF2-40B4-BE49-F238E27FC236}">
                <a16:creationId xmlns:a16="http://schemas.microsoft.com/office/drawing/2014/main" id="{E22C38EE-8A52-E9D3-0F2B-39EB34D6F52D}"/>
              </a:ext>
            </a:extLst>
          </p:cNvPr>
          <p:cNvSpPr/>
          <p:nvPr/>
        </p:nvSpPr>
        <p:spPr>
          <a:xfrm>
            <a:off x="8167359" y="4053502"/>
            <a:ext cx="1897396" cy="646331"/>
          </a:xfrm>
          <a:prstGeom prst="roundRect">
            <a:avLst>
              <a:gd name="adj" fmla="val 50000"/>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err="1">
                <a:solidFill>
                  <a:schemeClr val="tx1"/>
                </a:solidFill>
                <a:latin typeface="NexusSans-Regular" pitchFamily="50" charset="0"/>
              </a:rPr>
              <a:t>Dendrimers</a:t>
            </a:r>
            <a:endParaRPr lang="en-GB" sz="2400">
              <a:solidFill>
                <a:schemeClr val="tx1"/>
              </a:solidFill>
              <a:latin typeface="NexusSans-Regular" pitchFamily="50" charset="0"/>
            </a:endParaRPr>
          </a:p>
        </p:txBody>
      </p:sp>
      <p:sp>
        <p:nvSpPr>
          <p:cNvPr id="15" name="Rectangle: Rounded Corners 14">
            <a:extLst>
              <a:ext uri="{FF2B5EF4-FFF2-40B4-BE49-F238E27FC236}">
                <a16:creationId xmlns:a16="http://schemas.microsoft.com/office/drawing/2014/main" id="{7FCC3D61-3813-7964-06FC-379653A573AE}"/>
              </a:ext>
            </a:extLst>
          </p:cNvPr>
          <p:cNvSpPr/>
          <p:nvPr/>
        </p:nvSpPr>
        <p:spPr>
          <a:xfrm>
            <a:off x="8747383" y="5049252"/>
            <a:ext cx="2298203" cy="646331"/>
          </a:xfrm>
          <a:prstGeom prst="roundRect">
            <a:avLst>
              <a:gd name="adj" fmla="val 50000"/>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err="1">
                <a:solidFill>
                  <a:schemeClr val="tx1"/>
                </a:solidFill>
                <a:latin typeface="NexusSans-Regular" pitchFamily="50" charset="0"/>
              </a:rPr>
              <a:t>Polymeric</a:t>
            </a:r>
            <a:r>
              <a:rPr lang="es-CO" sz="2400">
                <a:solidFill>
                  <a:schemeClr val="tx1"/>
                </a:solidFill>
                <a:latin typeface="NexusSans-Regular" pitchFamily="50" charset="0"/>
              </a:rPr>
              <a:t> </a:t>
            </a:r>
            <a:r>
              <a:rPr lang="es-CO" sz="2400" err="1">
                <a:solidFill>
                  <a:schemeClr val="tx1"/>
                </a:solidFill>
                <a:latin typeface="NexusSans-Regular" pitchFamily="50" charset="0"/>
              </a:rPr>
              <a:t>nanoparticles</a:t>
            </a:r>
            <a:endParaRPr lang="en-GB" sz="2400">
              <a:solidFill>
                <a:schemeClr val="tx1"/>
              </a:solidFill>
              <a:latin typeface="NexusSans-Regular" pitchFamily="50" charset="0"/>
            </a:endParaRPr>
          </a:p>
        </p:txBody>
      </p:sp>
      <p:sp>
        <p:nvSpPr>
          <p:cNvPr id="16" name="Rectangle 15">
            <a:extLst>
              <a:ext uri="{FF2B5EF4-FFF2-40B4-BE49-F238E27FC236}">
                <a16:creationId xmlns:a16="http://schemas.microsoft.com/office/drawing/2014/main" id="{9E9BFEC8-14AC-24C1-2009-79EE5482DFAC}"/>
              </a:ext>
            </a:extLst>
          </p:cNvPr>
          <p:cNvSpPr/>
          <p:nvPr/>
        </p:nvSpPr>
        <p:spPr>
          <a:xfrm>
            <a:off x="195594" y="1763543"/>
            <a:ext cx="523221" cy="3800494"/>
          </a:xfrm>
          <a:prstGeom prst="rect">
            <a:avLst/>
          </a:prstGeom>
          <a:solidFill>
            <a:srgbClr val="FFE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F6E2031-92C1-4A39-BAF1-4BD8CCE13D36}"/>
              </a:ext>
            </a:extLst>
          </p:cNvPr>
          <p:cNvSpPr txBox="1"/>
          <p:nvPr/>
        </p:nvSpPr>
        <p:spPr>
          <a:xfrm rot="16200000">
            <a:off x="-1473419" y="3008770"/>
            <a:ext cx="3800493" cy="523220"/>
          </a:xfrm>
          <a:prstGeom prst="rect">
            <a:avLst/>
          </a:prstGeom>
          <a:noFill/>
        </p:spPr>
        <p:txBody>
          <a:bodyPr wrap="square" rtlCol="0">
            <a:spAutoFit/>
          </a:bodyPr>
          <a:lstStyle/>
          <a:p>
            <a:r>
              <a:rPr lang="es-CO" sz="2800" err="1">
                <a:latin typeface="Abadi" panose="020B0604020104020204" pitchFamily="34" charset="0"/>
              </a:rPr>
              <a:t>Nanobiotechnology</a:t>
            </a:r>
            <a:r>
              <a:rPr lang="es-CO" sz="2800">
                <a:latin typeface="Abadi" panose="020B0604020104020204" pitchFamily="34" charset="0"/>
              </a:rPr>
              <a:t> </a:t>
            </a:r>
            <a:endParaRPr lang="en-GB" sz="2800">
              <a:latin typeface="Abadi" panose="020B0604020104020204" pitchFamily="34" charset="0"/>
            </a:endParaRPr>
          </a:p>
        </p:txBody>
      </p:sp>
      <p:sp>
        <p:nvSpPr>
          <p:cNvPr id="2" name="Rectangle 1">
            <a:extLst>
              <a:ext uri="{FF2B5EF4-FFF2-40B4-BE49-F238E27FC236}">
                <a16:creationId xmlns:a16="http://schemas.microsoft.com/office/drawing/2014/main" id="{ED968C1A-8A38-9FD4-CC08-18EEE8CC7229}"/>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A17F4C9-056C-B80E-D00A-D7E478DE8294}"/>
              </a:ext>
            </a:extLst>
          </p:cNvPr>
          <p:cNvSpPr txBox="1"/>
          <p:nvPr/>
        </p:nvSpPr>
        <p:spPr>
          <a:xfrm>
            <a:off x="165217" y="6141447"/>
            <a:ext cx="10776342" cy="369332"/>
          </a:xfrm>
          <a:prstGeom prst="rect">
            <a:avLst/>
          </a:prstGeom>
          <a:noFill/>
        </p:spPr>
        <p:txBody>
          <a:bodyPr wrap="square">
            <a:spAutoFit/>
          </a:bodyPr>
          <a:lstStyle/>
          <a:p>
            <a:pPr algn="l"/>
            <a:r>
              <a:rPr lang="en-GB" sz="900" b="0" i="0" u="none" strike="noStrike" baseline="0" err="1">
                <a:solidFill>
                  <a:schemeClr val="bg1"/>
                </a:solidFill>
                <a:latin typeface="NexusSans-Regular" pitchFamily="50" charset="0"/>
              </a:rPr>
              <a:t>Huilin</a:t>
            </a:r>
            <a:r>
              <a:rPr lang="en-GB" sz="900" b="0" i="0" u="none" strike="noStrike" baseline="0">
                <a:solidFill>
                  <a:schemeClr val="bg1"/>
                </a:solidFill>
                <a:latin typeface="NexusSans-Regular" pitchFamily="50" charset="0"/>
              </a:rPr>
              <a:t> Shao, </a:t>
            </a:r>
            <a:r>
              <a:rPr lang="en-GB" sz="900" b="0" i="0" u="none" strike="noStrike" baseline="0" err="1">
                <a:solidFill>
                  <a:schemeClr val="bg1"/>
                </a:solidFill>
                <a:latin typeface="NexusSans-Regular" pitchFamily="50" charset="0"/>
              </a:rPr>
              <a:t>Changwook</a:t>
            </a:r>
            <a:r>
              <a:rPr lang="en-GB" sz="900" b="0" i="0" u="none" strike="noStrike" baseline="0">
                <a:solidFill>
                  <a:schemeClr val="bg1"/>
                </a:solidFill>
                <a:latin typeface="NexusSans-Regular" pitchFamily="50" charset="0"/>
              </a:rPr>
              <a:t> Min, David </a:t>
            </a:r>
            <a:r>
              <a:rPr lang="en-GB" sz="900" b="0" i="0" u="none" strike="noStrike" baseline="0" err="1">
                <a:solidFill>
                  <a:schemeClr val="bg1"/>
                </a:solidFill>
                <a:latin typeface="NexusSans-Regular" pitchFamily="50" charset="0"/>
              </a:rPr>
              <a:t>Issadore</a:t>
            </a:r>
            <a:r>
              <a:rPr lang="en-GB" sz="900" b="0" i="0" u="none" strike="noStrike" baseline="0">
                <a:solidFill>
                  <a:schemeClr val="bg1"/>
                </a:solidFill>
                <a:latin typeface="NexusSans-Regular" pitchFamily="50" charset="0"/>
              </a:rPr>
              <a:t>, Monty </a:t>
            </a:r>
            <a:r>
              <a:rPr lang="en-GB" sz="900" b="0" i="0" u="none" strike="noStrike" baseline="0" err="1">
                <a:solidFill>
                  <a:schemeClr val="bg1"/>
                </a:solidFill>
                <a:latin typeface="NexusSans-Regular" pitchFamily="50" charset="0"/>
              </a:rPr>
              <a:t>Liong</a:t>
            </a:r>
            <a:r>
              <a:rPr lang="en-GB" sz="900" b="0" i="0" u="none" strike="noStrike" baseline="0">
                <a:solidFill>
                  <a:schemeClr val="bg1"/>
                </a:solidFill>
                <a:latin typeface="NexusSans-Regular" pitchFamily="50" charset="0"/>
              </a:rPr>
              <a:t>, Tae-Jong Yoon, Ralph </a:t>
            </a:r>
            <a:r>
              <a:rPr lang="en-GB" sz="900" b="0" i="0" u="none" strike="noStrike" baseline="0" err="1">
                <a:solidFill>
                  <a:schemeClr val="bg1"/>
                </a:solidFill>
                <a:latin typeface="NexusSans-Regular" pitchFamily="50" charset="0"/>
              </a:rPr>
              <a:t>Weissleder</a:t>
            </a:r>
            <a:r>
              <a:rPr lang="en-GB" sz="900" b="0" i="0" u="none" strike="noStrike" baseline="0">
                <a:solidFill>
                  <a:schemeClr val="bg1"/>
                </a:solidFill>
                <a:latin typeface="NexusSans-Regular" pitchFamily="50" charset="0"/>
              </a:rPr>
              <a:t>, and </a:t>
            </a:r>
            <a:r>
              <a:rPr lang="en-GB" sz="900" b="0" i="0" u="none" strike="noStrike" baseline="0" err="1">
                <a:solidFill>
                  <a:schemeClr val="bg1"/>
                </a:solidFill>
                <a:latin typeface="NexusSans-Regular" pitchFamily="50" charset="0"/>
              </a:rPr>
              <a:t>Hakho</a:t>
            </a:r>
            <a:r>
              <a:rPr lang="en-GB" sz="900" b="0" i="0" u="none" strike="noStrike" baseline="0">
                <a:solidFill>
                  <a:schemeClr val="bg1"/>
                </a:solidFill>
                <a:latin typeface="NexusSans-Regular" pitchFamily="50" charset="0"/>
              </a:rPr>
              <a:t> Lee. Magnetic nanoparticles and </a:t>
            </a:r>
            <a:r>
              <a:rPr lang="en-GB" sz="900" b="0" i="0" u="none" strike="noStrike" baseline="0" err="1">
                <a:solidFill>
                  <a:schemeClr val="bg1"/>
                </a:solidFill>
                <a:latin typeface="NexusSans-Regular" pitchFamily="50" charset="0"/>
              </a:rPr>
              <a:t>micronmr</a:t>
            </a:r>
            <a:r>
              <a:rPr lang="en-GB" sz="900" b="0" i="0" u="none" strike="noStrike" baseline="0">
                <a:solidFill>
                  <a:schemeClr val="bg1"/>
                </a:solidFill>
                <a:latin typeface="NexusSans-Regular" pitchFamily="50" charset="0"/>
              </a:rPr>
              <a:t> for diagnostic applications. </a:t>
            </a:r>
            <a:r>
              <a:rPr lang="en-GB" sz="900" b="0" i="0" u="none" strike="noStrike" baseline="0" err="1">
                <a:solidFill>
                  <a:schemeClr val="bg1"/>
                </a:solidFill>
                <a:latin typeface="NexusSans-Regular" pitchFamily="50" charset="0"/>
              </a:rPr>
              <a:t>Theranostics</a:t>
            </a:r>
            <a:r>
              <a:rPr lang="en-GB" sz="900" b="0" i="0" u="none" strike="noStrike" baseline="0">
                <a:solidFill>
                  <a:schemeClr val="bg1"/>
                </a:solidFill>
                <a:latin typeface="NexusSans-Regular" pitchFamily="50" charset="0"/>
              </a:rPr>
              <a:t>, 2(1):55, 2012.</a:t>
            </a:r>
          </a:p>
          <a:p>
            <a:pPr algn="l"/>
            <a:r>
              <a:rPr lang="en-GB" sz="900" b="0" i="0" u="none" strike="noStrike" baseline="0" err="1">
                <a:solidFill>
                  <a:schemeClr val="bg1"/>
                </a:solidFill>
                <a:latin typeface="NexusSans-Regular" pitchFamily="50" charset="0"/>
              </a:rPr>
              <a:t>Jin</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Xie</a:t>
            </a:r>
            <a:r>
              <a:rPr lang="en-GB" sz="900" b="0" i="0" u="none" strike="noStrike" baseline="0">
                <a:solidFill>
                  <a:schemeClr val="bg1"/>
                </a:solidFill>
                <a:latin typeface="NexusSans-Regular" pitchFamily="50" charset="0"/>
              </a:rPr>
              <a:t>, Gang Liu, Henry S Eden, Hua Ai, and </a:t>
            </a:r>
            <a:r>
              <a:rPr lang="en-GB" sz="900" b="0" i="0" u="none" strike="noStrike" baseline="0" err="1">
                <a:solidFill>
                  <a:schemeClr val="bg1"/>
                </a:solidFill>
                <a:latin typeface="NexusSans-Regular" pitchFamily="50" charset="0"/>
              </a:rPr>
              <a:t>Xiaoyuan</a:t>
            </a:r>
            <a:r>
              <a:rPr lang="en-GB" sz="900" b="0" i="0" u="none" strike="noStrike" baseline="0">
                <a:solidFill>
                  <a:schemeClr val="bg1"/>
                </a:solidFill>
                <a:latin typeface="NexusSans-Regular" pitchFamily="50" charset="0"/>
              </a:rPr>
              <a:t> Chen. Surface-engineered magnetic nanoparticle platforms for cancer imaging and therapy. Accounts of chemical research, 44(10):883–892, 2011.</a:t>
            </a:r>
          </a:p>
        </p:txBody>
      </p:sp>
      <p:pic>
        <p:nvPicPr>
          <p:cNvPr id="22" name="Picture 2">
            <a:extLst>
              <a:ext uri="{FF2B5EF4-FFF2-40B4-BE49-F238E27FC236}">
                <a16:creationId xmlns:a16="http://schemas.microsoft.com/office/drawing/2014/main" id="{CA5A0113-0056-BABB-37D9-26BEF7AC2BA8}"/>
              </a:ext>
            </a:extLst>
          </p:cNvPr>
          <p:cNvPicPr>
            <a:picLocks noChangeAspect="1" noChangeArrowheads="1"/>
          </p:cNvPicPr>
          <p:nvPr/>
        </p:nvPicPr>
        <p:blipFill rotWithShape="1">
          <a:blip r:embed="rId6"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F45705DF-4DCA-8792-F5AB-EAC869B5BD64}"/>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24" name="Picture 4">
            <a:extLst>
              <a:ext uri="{FF2B5EF4-FFF2-40B4-BE49-F238E27FC236}">
                <a16:creationId xmlns:a16="http://schemas.microsoft.com/office/drawing/2014/main" id="{292BDDBD-FB71-2357-6E9F-ECAD6030E42D}"/>
              </a:ext>
            </a:extLst>
          </p:cNvPr>
          <p:cNvPicPr>
            <a:picLocks noChangeAspect="1" noChangeArrowheads="1"/>
          </p:cNvPicPr>
          <p:nvPr/>
        </p:nvPicPr>
        <p:blipFill>
          <a:blip r:embed="rId8"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MDPI | About">
            <a:extLst>
              <a:ext uri="{FF2B5EF4-FFF2-40B4-BE49-F238E27FC236}">
                <a16:creationId xmlns:a16="http://schemas.microsoft.com/office/drawing/2014/main" id="{DA4121A3-3EF7-3779-3801-CA9C4D9C4D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ciforum">
            <a:extLst>
              <a:ext uri="{FF2B5EF4-FFF2-40B4-BE49-F238E27FC236}">
                <a16:creationId xmlns:a16="http://schemas.microsoft.com/office/drawing/2014/main" id="{1A9E3F7F-B719-AAA5-6237-3165E7D9B8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05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4F1718-027A-C257-DC3D-A569A3ADF78C}"/>
              </a:ext>
            </a:extLst>
          </p:cNvPr>
          <p:cNvSpPr/>
          <p:nvPr/>
        </p:nvSpPr>
        <p:spPr>
          <a:xfrm>
            <a:off x="2142453" y="2055216"/>
            <a:ext cx="3997362" cy="3360890"/>
          </a:xfrm>
          <a:prstGeom prst="roundRect">
            <a:avLst>
              <a:gd name="adj" fmla="val 1387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t>v</a:t>
            </a:r>
            <a:endParaRPr lang="en-GB"/>
          </a:p>
        </p:txBody>
      </p:sp>
      <p:sp>
        <p:nvSpPr>
          <p:cNvPr id="6" name="Rectangle: Rounded Corners 5">
            <a:extLst>
              <a:ext uri="{FF2B5EF4-FFF2-40B4-BE49-F238E27FC236}">
                <a16:creationId xmlns:a16="http://schemas.microsoft.com/office/drawing/2014/main" id="{73E2FD50-7043-C32D-128F-D6C8E850FF45}"/>
              </a:ext>
            </a:extLst>
          </p:cNvPr>
          <p:cNvSpPr/>
          <p:nvPr/>
        </p:nvSpPr>
        <p:spPr>
          <a:xfrm>
            <a:off x="6530594" y="1807856"/>
            <a:ext cx="3997363" cy="3285982"/>
          </a:xfrm>
          <a:prstGeom prst="roundRect">
            <a:avLst>
              <a:gd name="adj" fmla="val 126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t>v</a:t>
            </a:r>
            <a:endParaRPr lang="en-GB"/>
          </a:p>
        </p:txBody>
      </p:sp>
      <p:sp>
        <p:nvSpPr>
          <p:cNvPr id="7" name="Rectangle 6">
            <a:extLst>
              <a:ext uri="{FF2B5EF4-FFF2-40B4-BE49-F238E27FC236}">
                <a16:creationId xmlns:a16="http://schemas.microsoft.com/office/drawing/2014/main" id="{34704D68-A351-F23E-405B-3E0458BC1C0C}"/>
              </a:ext>
            </a:extLst>
          </p:cNvPr>
          <p:cNvSpPr/>
          <p:nvPr/>
        </p:nvSpPr>
        <p:spPr>
          <a:xfrm>
            <a:off x="97976" y="1343607"/>
            <a:ext cx="523221" cy="4554535"/>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4119CE0-A0AB-0B6C-B4C6-17B36AAF825D}"/>
              </a:ext>
            </a:extLst>
          </p:cNvPr>
          <p:cNvSpPr txBox="1"/>
          <p:nvPr/>
        </p:nvSpPr>
        <p:spPr>
          <a:xfrm rot="16200000">
            <a:off x="-2070771" y="3435064"/>
            <a:ext cx="4835331" cy="461665"/>
          </a:xfrm>
          <a:prstGeom prst="rect">
            <a:avLst/>
          </a:prstGeom>
          <a:noFill/>
        </p:spPr>
        <p:txBody>
          <a:bodyPr wrap="square" rtlCol="0">
            <a:spAutoFit/>
          </a:bodyPr>
          <a:lstStyle/>
          <a:p>
            <a:pPr algn="ctr"/>
            <a:r>
              <a:rPr lang="es-CO" sz="2400" err="1">
                <a:latin typeface="Abadi" panose="020B0604020104020204" pitchFamily="34" charset="0"/>
              </a:rPr>
              <a:t>Liposomes</a:t>
            </a:r>
            <a:r>
              <a:rPr lang="es-CO" sz="2400">
                <a:latin typeface="Abadi" panose="020B0604020104020204" pitchFamily="34" charset="0"/>
              </a:rPr>
              <a:t>/</a:t>
            </a:r>
            <a:r>
              <a:rPr lang="es-CO" sz="2400" err="1">
                <a:latin typeface="Abadi" panose="020B0604020104020204" pitchFamily="34" charset="0"/>
              </a:rPr>
              <a:t>Nanopartices</a:t>
            </a:r>
            <a:r>
              <a:rPr lang="es-CO" sz="2400">
                <a:latin typeface="Abadi" panose="020B0604020104020204" pitchFamily="34" charset="0"/>
              </a:rPr>
              <a:t>/</a:t>
            </a:r>
            <a:r>
              <a:rPr lang="es-CO" sz="2400" err="1">
                <a:latin typeface="Abadi" panose="020B0604020104020204" pitchFamily="34" charset="0"/>
              </a:rPr>
              <a:t>AMP’s</a:t>
            </a:r>
            <a:endParaRPr lang="en-GB" sz="2400">
              <a:latin typeface="Abadi" panose="020B0604020104020204" pitchFamily="34" charset="0"/>
            </a:endParaRPr>
          </a:p>
        </p:txBody>
      </p:sp>
      <p:sp>
        <p:nvSpPr>
          <p:cNvPr id="9" name="TextBox 8">
            <a:extLst>
              <a:ext uri="{FF2B5EF4-FFF2-40B4-BE49-F238E27FC236}">
                <a16:creationId xmlns:a16="http://schemas.microsoft.com/office/drawing/2014/main" id="{E4449A69-83AF-50D0-2EE3-10C70809EB69}"/>
              </a:ext>
            </a:extLst>
          </p:cNvPr>
          <p:cNvSpPr txBox="1"/>
          <p:nvPr/>
        </p:nvSpPr>
        <p:spPr>
          <a:xfrm>
            <a:off x="6574387" y="1944356"/>
            <a:ext cx="3997363" cy="2800767"/>
          </a:xfrm>
          <a:prstGeom prst="rect">
            <a:avLst/>
          </a:prstGeom>
          <a:noFill/>
        </p:spPr>
        <p:txBody>
          <a:bodyPr wrap="square">
            <a:spAutoFit/>
          </a:bodyPr>
          <a:lstStyle/>
          <a:p>
            <a:pPr marL="285750" indent="-285750">
              <a:buFont typeface="Arial" panose="020B0604020202020204" pitchFamily="34" charset="0"/>
              <a:buChar char="•"/>
            </a:pPr>
            <a:r>
              <a:rPr lang="en-GB" sz="2200" dirty="0">
                <a:latin typeface="NexusSans-Regular" pitchFamily="50" charset="0"/>
              </a:rPr>
              <a:t>Nanoparticles as </a:t>
            </a:r>
          </a:p>
          <a:p>
            <a:r>
              <a:rPr lang="en-GB" sz="2200" dirty="0">
                <a:latin typeface="NexusSans-Regular" pitchFamily="50" charset="0"/>
              </a:rPr>
              <a:t>     drug delivery vehicles</a:t>
            </a:r>
          </a:p>
          <a:p>
            <a:pPr marL="285750" indent="-285750">
              <a:buFont typeface="Arial" panose="020B0604020202020204" pitchFamily="34" charset="0"/>
              <a:buChar char="•"/>
            </a:pPr>
            <a:r>
              <a:rPr lang="en-GB" sz="2200" dirty="0">
                <a:latin typeface="NexusSans-Regular" pitchFamily="50" charset="0"/>
              </a:rPr>
              <a:t>Iron oxide nanoparticles (Fe3O4)</a:t>
            </a:r>
          </a:p>
          <a:p>
            <a:pPr marL="285750" indent="-285750">
              <a:buFont typeface="Arial" panose="020B0604020202020204" pitchFamily="34" charset="0"/>
              <a:buChar char="•"/>
            </a:pPr>
            <a:r>
              <a:rPr lang="en-GB" sz="2200" dirty="0">
                <a:latin typeface="NexusSans-Regular" pitchFamily="50" charset="0"/>
              </a:rPr>
              <a:t>Advances in synthesis allows potential applications in diagnostic/therapeutic techniques.</a:t>
            </a:r>
          </a:p>
        </p:txBody>
      </p:sp>
      <p:pic>
        <p:nvPicPr>
          <p:cNvPr id="10" name="Picture 9" descr="A picture containing background pattern&#10;&#10;Description automatically generated">
            <a:extLst>
              <a:ext uri="{FF2B5EF4-FFF2-40B4-BE49-F238E27FC236}">
                <a16:creationId xmlns:a16="http://schemas.microsoft.com/office/drawing/2014/main" id="{DD0E6F0F-DE32-4A88-1C8C-1C71235115A8}"/>
              </a:ext>
            </a:extLst>
          </p:cNvPr>
          <p:cNvPicPr>
            <a:picLocks noChangeAspect="1"/>
          </p:cNvPicPr>
          <p:nvPr/>
        </p:nvPicPr>
        <p:blipFill rotWithShape="1">
          <a:blip r:embed="rId2">
            <a:clrChange>
              <a:clrFrom>
                <a:srgbClr val="FFFFFF"/>
              </a:clrFrom>
              <a:clrTo>
                <a:srgbClr val="FFFFFF">
                  <a:alpha val="0"/>
                </a:srgbClr>
              </a:clrTo>
            </a:clrChange>
          </a:blip>
          <a:srcRect l="2708" t="4848" r="73157" b="62481"/>
          <a:stretch/>
        </p:blipFill>
        <p:spPr>
          <a:xfrm>
            <a:off x="5392326" y="1671970"/>
            <a:ext cx="1054678" cy="1022811"/>
          </a:xfrm>
          <a:prstGeom prst="ellipse">
            <a:avLst/>
          </a:prstGeom>
          <a:solidFill>
            <a:schemeClr val="bg1"/>
          </a:solidFill>
          <a:ln>
            <a:solidFill>
              <a:schemeClr val="bg1"/>
            </a:solidFill>
          </a:ln>
        </p:spPr>
      </p:pic>
      <p:sp>
        <p:nvSpPr>
          <p:cNvPr id="11" name="TextBox 10">
            <a:extLst>
              <a:ext uri="{FF2B5EF4-FFF2-40B4-BE49-F238E27FC236}">
                <a16:creationId xmlns:a16="http://schemas.microsoft.com/office/drawing/2014/main" id="{EE989AC8-E91D-E756-545D-7A0FF0CDF424}"/>
              </a:ext>
            </a:extLst>
          </p:cNvPr>
          <p:cNvSpPr txBox="1"/>
          <p:nvPr/>
        </p:nvSpPr>
        <p:spPr>
          <a:xfrm>
            <a:off x="2427060" y="2257284"/>
            <a:ext cx="3676975" cy="3139321"/>
          </a:xfrm>
          <a:prstGeom prst="rect">
            <a:avLst/>
          </a:prstGeom>
          <a:noFill/>
        </p:spPr>
        <p:txBody>
          <a:bodyPr wrap="square">
            <a:spAutoFit/>
          </a:bodyPr>
          <a:lstStyle/>
          <a:p>
            <a:pPr marL="285750" indent="-285750">
              <a:buFont typeface="Arial" panose="020B0604020202020204" pitchFamily="34" charset="0"/>
              <a:buChar char="•"/>
            </a:pPr>
            <a:r>
              <a:rPr lang="en-GB" sz="2200" dirty="0">
                <a:latin typeface="NexusSans-Regular" pitchFamily="50" charset="0"/>
              </a:rPr>
              <a:t>Biocompatibility </a:t>
            </a:r>
          </a:p>
          <a:p>
            <a:pPr marL="285750" indent="-285750">
              <a:buFont typeface="Arial" panose="020B0604020202020204" pitchFamily="34" charset="0"/>
              <a:buChar char="•"/>
            </a:pPr>
            <a:r>
              <a:rPr lang="en-GB" sz="2200" dirty="0">
                <a:latin typeface="NexusSans-Regular" pitchFamily="50" charset="0"/>
              </a:rPr>
              <a:t>Biodegradability</a:t>
            </a:r>
          </a:p>
          <a:p>
            <a:pPr marL="285750" indent="-285750">
              <a:buFont typeface="Arial" panose="020B0604020202020204" pitchFamily="34" charset="0"/>
              <a:buChar char="•"/>
            </a:pPr>
            <a:r>
              <a:rPr lang="en-GB" sz="2200" dirty="0">
                <a:latin typeface="NexusSans-Regular" pitchFamily="50" charset="0"/>
              </a:rPr>
              <a:t>Encapsulate hydrophilic/hydrophobic compounds</a:t>
            </a:r>
          </a:p>
          <a:p>
            <a:pPr marL="285750" indent="-285750">
              <a:buFont typeface="Arial" panose="020B0604020202020204" pitchFamily="34" charset="0"/>
              <a:buChar char="•"/>
            </a:pPr>
            <a:r>
              <a:rPr lang="en-GB" sz="2200" dirty="0">
                <a:latin typeface="NexusSans-Regular" pitchFamily="50" charset="0"/>
              </a:rPr>
              <a:t>Similarity to cell’s membranes </a:t>
            </a:r>
          </a:p>
          <a:p>
            <a:pPr marL="285750" indent="-285750">
              <a:buFont typeface="Arial" panose="020B0604020202020204" pitchFamily="34" charset="0"/>
              <a:buChar char="•"/>
            </a:pPr>
            <a:r>
              <a:rPr lang="en-GB" sz="2200" dirty="0">
                <a:latin typeface="NexusSans-Regular" pitchFamily="50" charset="0"/>
              </a:rPr>
              <a:t>Low cytotoxicity / High delivery rates</a:t>
            </a:r>
          </a:p>
        </p:txBody>
      </p:sp>
      <p:pic>
        <p:nvPicPr>
          <p:cNvPr id="15" name="Picture 14" descr="A picture containing background pattern&#10;&#10;Description automatically generated">
            <a:extLst>
              <a:ext uri="{FF2B5EF4-FFF2-40B4-BE49-F238E27FC236}">
                <a16:creationId xmlns:a16="http://schemas.microsoft.com/office/drawing/2014/main" id="{0596893B-429B-EBA9-D858-6BDA9F37EAEB}"/>
              </a:ext>
            </a:extLst>
          </p:cNvPr>
          <p:cNvPicPr>
            <a:picLocks noChangeAspect="1"/>
          </p:cNvPicPr>
          <p:nvPr/>
        </p:nvPicPr>
        <p:blipFill rotWithShape="1">
          <a:blip r:embed="rId3">
            <a:clrChange>
              <a:clrFrom>
                <a:srgbClr val="FFFFFF"/>
              </a:clrFrom>
              <a:clrTo>
                <a:srgbClr val="FFFFFF">
                  <a:alpha val="0"/>
                </a:srgbClr>
              </a:clrTo>
            </a:clrChange>
          </a:blip>
          <a:srcRect l="30481" t="4744" r="46644" b="62974"/>
          <a:stretch/>
        </p:blipFill>
        <p:spPr>
          <a:xfrm>
            <a:off x="8497395" y="4699947"/>
            <a:ext cx="1011272" cy="1022400"/>
          </a:xfrm>
          <a:prstGeom prst="ellipse">
            <a:avLst/>
          </a:prstGeom>
          <a:solidFill>
            <a:schemeClr val="bg1"/>
          </a:solidFill>
          <a:ln>
            <a:solidFill>
              <a:schemeClr val="bg1"/>
            </a:solidFill>
          </a:ln>
        </p:spPr>
      </p:pic>
      <p:sp>
        <p:nvSpPr>
          <p:cNvPr id="18" name="TextBox 17">
            <a:extLst>
              <a:ext uri="{FF2B5EF4-FFF2-40B4-BE49-F238E27FC236}">
                <a16:creationId xmlns:a16="http://schemas.microsoft.com/office/drawing/2014/main" id="{7789DCA3-E890-205B-AAEB-C70CA55500E1}"/>
              </a:ext>
            </a:extLst>
          </p:cNvPr>
          <p:cNvSpPr txBox="1"/>
          <p:nvPr/>
        </p:nvSpPr>
        <p:spPr>
          <a:xfrm>
            <a:off x="3525478" y="1564786"/>
            <a:ext cx="1775307" cy="461665"/>
          </a:xfrm>
          <a:prstGeom prst="rect">
            <a:avLst/>
          </a:prstGeom>
          <a:solidFill>
            <a:schemeClr val="bg1">
              <a:lumMod val="85000"/>
            </a:schemeClr>
          </a:solidFill>
        </p:spPr>
        <p:txBody>
          <a:bodyPr wrap="square" rtlCol="0">
            <a:spAutoFit/>
          </a:bodyPr>
          <a:lstStyle/>
          <a:p>
            <a:pPr algn="ctr"/>
            <a:r>
              <a:rPr lang="es-CO" sz="2400" dirty="0" err="1">
                <a:latin typeface="Abadi" panose="020B0604020104020204" pitchFamily="34" charset="0"/>
              </a:rPr>
              <a:t>Liposomes</a:t>
            </a:r>
            <a:endParaRPr lang="en-GB" sz="2400" dirty="0">
              <a:latin typeface="Abadi" panose="020B0604020104020204" pitchFamily="34" charset="0"/>
            </a:endParaRPr>
          </a:p>
        </p:txBody>
      </p:sp>
      <p:sp>
        <p:nvSpPr>
          <p:cNvPr id="19" name="TextBox 18">
            <a:extLst>
              <a:ext uri="{FF2B5EF4-FFF2-40B4-BE49-F238E27FC236}">
                <a16:creationId xmlns:a16="http://schemas.microsoft.com/office/drawing/2014/main" id="{54925DE4-DA9F-EAAB-93BF-628A0282A3B8}"/>
              </a:ext>
            </a:extLst>
          </p:cNvPr>
          <p:cNvSpPr txBox="1"/>
          <p:nvPr/>
        </p:nvSpPr>
        <p:spPr>
          <a:xfrm>
            <a:off x="6303848" y="5083677"/>
            <a:ext cx="2072521" cy="461665"/>
          </a:xfrm>
          <a:prstGeom prst="rect">
            <a:avLst/>
          </a:prstGeom>
          <a:solidFill>
            <a:schemeClr val="bg1">
              <a:lumMod val="85000"/>
            </a:schemeClr>
          </a:solidFill>
        </p:spPr>
        <p:txBody>
          <a:bodyPr wrap="square" rtlCol="0">
            <a:spAutoFit/>
          </a:bodyPr>
          <a:lstStyle/>
          <a:p>
            <a:pPr algn="ctr"/>
            <a:r>
              <a:rPr lang="es-CO" sz="2400" dirty="0" err="1">
                <a:latin typeface="Abadi" panose="020B0604020104020204" pitchFamily="34" charset="0"/>
              </a:rPr>
              <a:t>Nanoparticles</a:t>
            </a:r>
            <a:endParaRPr lang="en-GB" sz="2400" dirty="0">
              <a:latin typeface="Abadi" panose="020B0604020104020204" pitchFamily="34" charset="0"/>
            </a:endParaRPr>
          </a:p>
        </p:txBody>
      </p:sp>
      <p:sp>
        <p:nvSpPr>
          <p:cNvPr id="25" name="TextBox 24">
            <a:extLst>
              <a:ext uri="{FF2B5EF4-FFF2-40B4-BE49-F238E27FC236}">
                <a16:creationId xmlns:a16="http://schemas.microsoft.com/office/drawing/2014/main" id="{98CEFC54-1544-0116-E121-A948DA639498}"/>
              </a:ext>
            </a:extLst>
          </p:cNvPr>
          <p:cNvSpPr txBox="1"/>
          <p:nvPr/>
        </p:nvSpPr>
        <p:spPr>
          <a:xfrm>
            <a:off x="571590" y="445025"/>
            <a:ext cx="8930322" cy="584775"/>
          </a:xfrm>
          <a:prstGeom prst="rect">
            <a:avLst/>
          </a:prstGeom>
          <a:noFill/>
        </p:spPr>
        <p:txBody>
          <a:bodyPr wrap="square">
            <a:spAutoFit/>
          </a:bodyPr>
          <a:lstStyle/>
          <a:p>
            <a:pPr algn="l"/>
            <a:r>
              <a:rPr lang="en-GB" sz="3200" dirty="0">
                <a:solidFill>
                  <a:schemeClr val="accent6">
                    <a:lumMod val="50000"/>
                  </a:schemeClr>
                </a:solidFill>
                <a:latin typeface="NexusSans-Regular" pitchFamily="50" charset="0"/>
              </a:rPr>
              <a:t>Nano bioconjugates compounds advantages</a:t>
            </a:r>
          </a:p>
        </p:txBody>
      </p:sp>
      <p:sp>
        <p:nvSpPr>
          <p:cNvPr id="2" name="Rectangle 1">
            <a:extLst>
              <a:ext uri="{FF2B5EF4-FFF2-40B4-BE49-F238E27FC236}">
                <a16:creationId xmlns:a16="http://schemas.microsoft.com/office/drawing/2014/main" id="{1D7EF754-21EE-2DCD-805C-7F22814DA41B}"/>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69755A9-E4E6-8CDB-591D-FA76DE5D68E5}"/>
              </a:ext>
            </a:extLst>
          </p:cNvPr>
          <p:cNvSpPr txBox="1"/>
          <p:nvPr/>
        </p:nvSpPr>
        <p:spPr>
          <a:xfrm>
            <a:off x="97976" y="6188196"/>
            <a:ext cx="10728289" cy="507831"/>
          </a:xfrm>
          <a:prstGeom prst="rect">
            <a:avLst/>
          </a:prstGeom>
          <a:noFill/>
        </p:spPr>
        <p:txBody>
          <a:bodyPr wrap="square">
            <a:spAutoFit/>
          </a:bodyPr>
          <a:lstStyle/>
          <a:p>
            <a:pPr algn="l"/>
            <a:r>
              <a:rPr lang="en-GB" sz="900" b="0" i="0" u="none" strike="noStrike" baseline="0" err="1">
                <a:solidFill>
                  <a:schemeClr val="bg1"/>
                </a:solidFill>
                <a:latin typeface="NexusSans-Regular" pitchFamily="50" charset="0"/>
              </a:rPr>
              <a:t>Mingfeng</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Xie</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Dijia</a:t>
            </a:r>
            <a:r>
              <a:rPr lang="en-GB" sz="900" b="0" i="0" u="none" strike="noStrike" baseline="0">
                <a:solidFill>
                  <a:schemeClr val="bg1"/>
                </a:solidFill>
                <a:latin typeface="NexusSans-Regular" pitchFamily="50" charset="0"/>
              </a:rPr>
              <a:t> Liu, and </a:t>
            </a:r>
            <a:r>
              <a:rPr lang="en-GB" sz="900" b="0" i="0" u="none" strike="noStrike" baseline="0" err="1">
                <a:solidFill>
                  <a:schemeClr val="bg1"/>
                </a:solidFill>
                <a:latin typeface="NexusSans-Regular" pitchFamily="50" charset="0"/>
              </a:rPr>
              <a:t>Yufeng</a:t>
            </a:r>
            <a:r>
              <a:rPr lang="en-GB" sz="900" b="0" i="0" u="none" strike="noStrike" baseline="0">
                <a:solidFill>
                  <a:schemeClr val="bg1"/>
                </a:solidFill>
                <a:latin typeface="NexusSans-Regular" pitchFamily="50" charset="0"/>
              </a:rPr>
              <a:t> Yang. Anti-cancer peptides: classification, mechanism of action, reconstruction and modification. Open Biology, 10(7):200004, 2020.</a:t>
            </a:r>
          </a:p>
          <a:p>
            <a:pPr algn="l"/>
            <a:r>
              <a:rPr lang="en-GB" sz="900" b="0" i="0" u="none" strike="noStrike" baseline="0" err="1">
                <a:solidFill>
                  <a:schemeClr val="bg1"/>
                </a:solidFill>
                <a:latin typeface="NexusSans-Regular" pitchFamily="50" charset="0"/>
              </a:rPr>
              <a:t>Su-Jin</a:t>
            </a:r>
            <a:r>
              <a:rPr lang="en-GB" sz="900" b="0" i="0" u="none" strike="noStrike" baseline="0">
                <a:solidFill>
                  <a:schemeClr val="bg1"/>
                </a:solidFill>
                <a:latin typeface="NexusSans-Regular" pitchFamily="50" charset="0"/>
              </a:rPr>
              <a:t> Kang, Do-</a:t>
            </a:r>
            <a:r>
              <a:rPr lang="en-GB" sz="900" b="0" i="0" u="none" strike="noStrike" baseline="0" err="1">
                <a:solidFill>
                  <a:schemeClr val="bg1"/>
                </a:solidFill>
                <a:latin typeface="NexusSans-Regular" pitchFamily="50" charset="0"/>
              </a:rPr>
              <a:t>Hee</a:t>
            </a:r>
            <a:r>
              <a:rPr lang="en-GB" sz="900" b="0" i="0" u="none" strike="noStrike" baseline="0">
                <a:solidFill>
                  <a:schemeClr val="bg1"/>
                </a:solidFill>
                <a:latin typeface="NexusSans-Regular" pitchFamily="50" charset="0"/>
              </a:rPr>
              <a:t> Kim, </a:t>
            </a:r>
            <a:r>
              <a:rPr lang="en-GB" sz="900" b="0" i="0" u="none" strike="noStrike" baseline="0" err="1">
                <a:solidFill>
                  <a:schemeClr val="bg1"/>
                </a:solidFill>
                <a:latin typeface="NexusSans-Regular" pitchFamily="50" charset="0"/>
              </a:rPr>
              <a:t>Tsogbadrakh</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Mishig-Ochir</a:t>
            </a:r>
            <a:r>
              <a:rPr lang="en-GB" sz="900" b="0" i="0" u="none" strike="noStrike" baseline="0">
                <a:solidFill>
                  <a:schemeClr val="bg1"/>
                </a:solidFill>
                <a:latin typeface="NexusSans-Regular" pitchFamily="50" charset="0"/>
              </a:rPr>
              <a:t>, and Bong- </a:t>
            </a:r>
            <a:r>
              <a:rPr lang="en-GB" sz="900" b="0" i="0" u="none" strike="noStrike" baseline="0" err="1">
                <a:solidFill>
                  <a:schemeClr val="bg1"/>
                </a:solidFill>
                <a:latin typeface="NexusSans-Regular" pitchFamily="50" charset="0"/>
              </a:rPr>
              <a:t>Jin</a:t>
            </a:r>
            <a:r>
              <a:rPr lang="en-GB" sz="900" b="0" i="0" u="none" strike="noStrike" baseline="0">
                <a:solidFill>
                  <a:schemeClr val="bg1"/>
                </a:solidFill>
                <a:latin typeface="NexusSans-Regular" pitchFamily="50" charset="0"/>
              </a:rPr>
              <a:t> Lee. Antimicrobial peptides: their physicochemical properties and therapeutic application. Archives of pharmacal research, 35(3):409– 413, 2012.</a:t>
            </a:r>
          </a:p>
          <a:p>
            <a:pPr algn="l"/>
            <a:r>
              <a:rPr lang="en-GB" sz="900" b="0" i="0" u="none" strike="noStrike" baseline="0">
                <a:solidFill>
                  <a:schemeClr val="bg1"/>
                </a:solidFill>
                <a:latin typeface="NexusSans-Regular" pitchFamily="50" charset="0"/>
              </a:rPr>
              <a:t>Fatma </a:t>
            </a:r>
            <a:r>
              <a:rPr lang="en-GB" sz="900" b="0" i="0" u="none" strike="noStrike" baseline="0" err="1">
                <a:solidFill>
                  <a:schemeClr val="bg1"/>
                </a:solidFill>
                <a:latin typeface="NexusSans-Regular" pitchFamily="50" charset="0"/>
              </a:rPr>
              <a:t>Gizem</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Avci</a:t>
            </a:r>
            <a:r>
              <a:rPr lang="en-GB" sz="900" b="0" i="0" u="none" strike="noStrike" baseline="0">
                <a:solidFill>
                  <a:schemeClr val="bg1"/>
                </a:solidFill>
                <a:latin typeface="NexusSans-Regular" pitchFamily="50" charset="0"/>
              </a:rPr>
              <a:t>, Berna </a:t>
            </a:r>
            <a:r>
              <a:rPr lang="en-GB" sz="900" b="0" i="0" u="none" strike="noStrike" baseline="0" err="1">
                <a:solidFill>
                  <a:schemeClr val="bg1"/>
                </a:solidFill>
                <a:latin typeface="NexusSans-Regular" pitchFamily="50" charset="0"/>
              </a:rPr>
              <a:t>Sariyar</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Akbulut</a:t>
            </a:r>
            <a:r>
              <a:rPr lang="en-GB" sz="900" b="0" i="0" u="none" strike="noStrike" baseline="0">
                <a:solidFill>
                  <a:schemeClr val="bg1"/>
                </a:solidFill>
                <a:latin typeface="NexusSans-Regular" pitchFamily="50" charset="0"/>
              </a:rPr>
              <a:t>, and </a:t>
            </a:r>
            <a:r>
              <a:rPr lang="en-GB" sz="900" b="0" i="0" u="none" strike="noStrike" baseline="0" err="1">
                <a:solidFill>
                  <a:schemeClr val="bg1"/>
                </a:solidFill>
                <a:latin typeface="NexusSans-Regular" pitchFamily="50" charset="0"/>
              </a:rPr>
              <a:t>Elif</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Ozkirimli</a:t>
            </a:r>
            <a:r>
              <a:rPr lang="en-GB" sz="900" b="0" i="0" u="none" strike="noStrike" baseline="0">
                <a:solidFill>
                  <a:schemeClr val="bg1"/>
                </a:solidFill>
                <a:latin typeface="NexusSans-Regular" pitchFamily="50" charset="0"/>
              </a:rPr>
              <a:t>. Membrane active peptides and</a:t>
            </a:r>
            <a:endParaRPr lang="en-GB" sz="900">
              <a:solidFill>
                <a:schemeClr val="bg1"/>
              </a:solidFill>
              <a:latin typeface="NexusSans-Regular" pitchFamily="50" charset="0"/>
            </a:endParaRPr>
          </a:p>
        </p:txBody>
      </p:sp>
      <p:pic>
        <p:nvPicPr>
          <p:cNvPr id="27" name="Picture 2">
            <a:extLst>
              <a:ext uri="{FF2B5EF4-FFF2-40B4-BE49-F238E27FC236}">
                <a16:creationId xmlns:a16="http://schemas.microsoft.com/office/drawing/2014/main" id="{4A30549B-5377-EBAD-CCBE-29F2095CDE74}"/>
              </a:ext>
            </a:extLst>
          </p:cNvPr>
          <p:cNvPicPr>
            <a:picLocks noChangeAspect="1" noChangeArrowheads="1"/>
          </p:cNvPicPr>
          <p:nvPr/>
        </p:nvPicPr>
        <p:blipFill rotWithShape="1">
          <a:blip r:embed="rId4"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EBF506B6-FCD6-5E35-FAEA-8808EE7B7634}"/>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29" name="Picture 4">
            <a:extLst>
              <a:ext uri="{FF2B5EF4-FFF2-40B4-BE49-F238E27FC236}">
                <a16:creationId xmlns:a16="http://schemas.microsoft.com/office/drawing/2014/main" id="{E1563107-BAFE-4050-81F6-2C1B0C8E4DFC}"/>
              </a:ext>
            </a:extLst>
          </p:cNvPr>
          <p:cNvPicPr>
            <a:picLocks noChangeAspect="1" noChangeArrowheads="1"/>
          </p:cNvPicPr>
          <p:nvPr/>
        </p:nvPicPr>
        <p:blipFill>
          <a:blip r:embed="rId6"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MDPI | About">
            <a:extLst>
              <a:ext uri="{FF2B5EF4-FFF2-40B4-BE49-F238E27FC236}">
                <a16:creationId xmlns:a16="http://schemas.microsoft.com/office/drawing/2014/main" id="{E341E393-F311-B473-8FA5-DB31DBC9CE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ciforum">
            <a:extLst>
              <a:ext uri="{FF2B5EF4-FFF2-40B4-BE49-F238E27FC236}">
                <a16:creationId xmlns:a16="http://schemas.microsoft.com/office/drawing/2014/main" id="{439B0002-8BE1-6D17-33F8-9DA6DAA5E6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29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972A91C-3020-10E2-A370-30AB282CAADF}"/>
              </a:ext>
            </a:extLst>
          </p:cNvPr>
          <p:cNvPicPr>
            <a:picLocks noChangeAspect="1"/>
          </p:cNvPicPr>
          <p:nvPr/>
        </p:nvPicPr>
        <p:blipFill>
          <a:blip r:embed="rId2">
            <a:duotone>
              <a:schemeClr val="accent5">
                <a:shade val="45000"/>
                <a:satMod val="135000"/>
              </a:schemeClr>
              <a:prstClr val="white"/>
            </a:duotone>
            <a:alphaModFix amt="36000"/>
          </a:blip>
          <a:stretch>
            <a:fillRect/>
          </a:stretch>
        </p:blipFill>
        <p:spPr>
          <a:xfrm>
            <a:off x="7936858" y="2248611"/>
            <a:ext cx="3208437" cy="3208437"/>
          </a:xfrm>
          <a:prstGeom prst="rect">
            <a:avLst/>
          </a:prstGeom>
        </p:spPr>
      </p:pic>
      <p:pic>
        <p:nvPicPr>
          <p:cNvPr id="5" name="Picture 4" descr="Icon&#10;&#10;Description automatically generated">
            <a:extLst>
              <a:ext uri="{FF2B5EF4-FFF2-40B4-BE49-F238E27FC236}">
                <a16:creationId xmlns:a16="http://schemas.microsoft.com/office/drawing/2014/main" id="{1AC6BDCA-2593-3122-F24D-CB4DB9C2DCC8}"/>
              </a:ext>
            </a:extLst>
          </p:cNvPr>
          <p:cNvPicPr>
            <a:picLocks noChangeAspect="1"/>
          </p:cNvPicPr>
          <p:nvPr/>
        </p:nvPicPr>
        <p:blipFill>
          <a:blip r:embed="rId2">
            <a:duotone>
              <a:schemeClr val="accent5">
                <a:shade val="45000"/>
                <a:satMod val="135000"/>
              </a:schemeClr>
              <a:prstClr val="white"/>
            </a:duotone>
            <a:alphaModFix amt="83000"/>
          </a:blip>
          <a:stretch>
            <a:fillRect/>
          </a:stretch>
        </p:blipFill>
        <p:spPr>
          <a:xfrm>
            <a:off x="9533940" y="2162718"/>
            <a:ext cx="1947181" cy="1947181"/>
          </a:xfrm>
          <a:prstGeom prst="rect">
            <a:avLst/>
          </a:prstGeom>
        </p:spPr>
      </p:pic>
      <p:sp>
        <p:nvSpPr>
          <p:cNvPr id="6" name="Dodecagon 5">
            <a:extLst>
              <a:ext uri="{FF2B5EF4-FFF2-40B4-BE49-F238E27FC236}">
                <a16:creationId xmlns:a16="http://schemas.microsoft.com/office/drawing/2014/main" id="{24F5D522-5877-8A35-3920-BE7A4BD4B92B}"/>
              </a:ext>
            </a:extLst>
          </p:cNvPr>
          <p:cNvSpPr/>
          <p:nvPr/>
        </p:nvSpPr>
        <p:spPr>
          <a:xfrm>
            <a:off x="9794668" y="2399693"/>
            <a:ext cx="1440000" cy="1440000"/>
          </a:xfrm>
          <a:prstGeom prst="dodecagon">
            <a:avLst/>
          </a:prstGeom>
          <a:solidFill>
            <a:srgbClr val="F9F9FD"/>
          </a:solidFill>
          <a:ln w="28575">
            <a:solidFill>
              <a:srgbClr val="8D8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A41016-8E5E-2B91-4023-6C23B7C81216}"/>
              </a:ext>
            </a:extLst>
          </p:cNvPr>
          <p:cNvSpPr/>
          <p:nvPr/>
        </p:nvSpPr>
        <p:spPr>
          <a:xfrm>
            <a:off x="97978" y="1632858"/>
            <a:ext cx="523221" cy="4154016"/>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862679B-2859-D7C4-DFAA-2A9ECE58659E}"/>
              </a:ext>
            </a:extLst>
          </p:cNvPr>
          <p:cNvSpPr txBox="1"/>
          <p:nvPr/>
        </p:nvSpPr>
        <p:spPr>
          <a:xfrm rot="16200000">
            <a:off x="-1540659" y="3475290"/>
            <a:ext cx="3800493" cy="523220"/>
          </a:xfrm>
          <a:prstGeom prst="rect">
            <a:avLst/>
          </a:prstGeom>
          <a:noFill/>
        </p:spPr>
        <p:txBody>
          <a:bodyPr wrap="square" rtlCol="0">
            <a:spAutoFit/>
          </a:bodyPr>
          <a:lstStyle/>
          <a:p>
            <a:pPr algn="ctr"/>
            <a:r>
              <a:rPr lang="es-CO" sz="2800" err="1">
                <a:latin typeface="Abadi" panose="020B0604020104020204" pitchFamily="34" charset="0"/>
              </a:rPr>
              <a:t>Microfluidics</a:t>
            </a:r>
            <a:endParaRPr lang="en-GB" sz="2800">
              <a:latin typeface="Abadi" panose="020B0604020104020204" pitchFamily="34" charset="0"/>
            </a:endParaRPr>
          </a:p>
        </p:txBody>
      </p:sp>
      <p:sp>
        <p:nvSpPr>
          <p:cNvPr id="9" name="TextBox 8">
            <a:extLst>
              <a:ext uri="{FF2B5EF4-FFF2-40B4-BE49-F238E27FC236}">
                <a16:creationId xmlns:a16="http://schemas.microsoft.com/office/drawing/2014/main" id="{0B9C5170-6221-29AC-FED6-8FDF858D6BFC}"/>
              </a:ext>
            </a:extLst>
          </p:cNvPr>
          <p:cNvSpPr txBox="1"/>
          <p:nvPr/>
        </p:nvSpPr>
        <p:spPr>
          <a:xfrm>
            <a:off x="1058240" y="1977389"/>
            <a:ext cx="6101860" cy="3816429"/>
          </a:xfrm>
          <a:prstGeom prst="rect">
            <a:avLst/>
          </a:prstGeom>
          <a:noFill/>
        </p:spPr>
        <p:txBody>
          <a:bodyPr wrap="square">
            <a:spAutoFit/>
          </a:bodyPr>
          <a:lstStyle/>
          <a:p>
            <a:pPr marL="285750" indent="-285750" algn="l">
              <a:buFont typeface="Wingdings" panose="05000000000000000000" pitchFamily="2" charset="2"/>
              <a:buChar char="§"/>
            </a:pPr>
            <a:r>
              <a:rPr lang="en-GB" sz="2200" dirty="0">
                <a:latin typeface="NexusSans-Regular" pitchFamily="50" charset="0"/>
              </a:rPr>
              <a:t>M</a:t>
            </a:r>
            <a:r>
              <a:rPr lang="en-GB" sz="2200" b="0" i="0" u="none" strike="noStrike" baseline="0" dirty="0">
                <a:latin typeface="NexusSans-Regular" pitchFamily="50" charset="0"/>
              </a:rPr>
              <a:t>anufacture devices to </a:t>
            </a:r>
            <a:r>
              <a:rPr lang="en-GB" sz="2200" b="1" i="0" u="none" strike="noStrike" baseline="0" dirty="0">
                <a:latin typeface="NexusSans-Regular" pitchFamily="50" charset="0"/>
              </a:rPr>
              <a:t>outperforming </a:t>
            </a:r>
            <a:r>
              <a:rPr lang="en-GB" sz="2200" b="0" i="0" u="none" strike="noStrike" baseline="0" dirty="0">
                <a:latin typeface="NexusSans-Regular" pitchFamily="50" charset="0"/>
              </a:rPr>
              <a:t>traditional analytical and sensing instruments employed in scientific research. </a:t>
            </a:r>
          </a:p>
          <a:p>
            <a:pPr marL="285750" indent="-285750" algn="l">
              <a:buFont typeface="Wingdings" panose="05000000000000000000" pitchFamily="2" charset="2"/>
              <a:buChar char="§"/>
            </a:pPr>
            <a:r>
              <a:rPr lang="en-GB" sz="2200" b="1" dirty="0">
                <a:latin typeface="NexusSans-Regular" pitchFamily="50" charset="0"/>
              </a:rPr>
              <a:t>D</a:t>
            </a:r>
            <a:r>
              <a:rPr lang="en-GB" sz="2200" b="1" i="0" u="none" strike="noStrike" baseline="0" dirty="0">
                <a:latin typeface="NexusSans-Regular" pitchFamily="50" charset="0"/>
              </a:rPr>
              <a:t>evelopment of </a:t>
            </a:r>
            <a:r>
              <a:rPr lang="en-GB" sz="2200" b="1" dirty="0">
                <a:latin typeface="NexusSans-Regular" pitchFamily="50" charset="0"/>
              </a:rPr>
              <a:t>several</a:t>
            </a:r>
            <a:r>
              <a:rPr lang="en-GB" sz="2200" b="1" i="0" u="none" strike="noStrike" baseline="0" dirty="0">
                <a:latin typeface="NexusSans-Regular" pitchFamily="50" charset="0"/>
              </a:rPr>
              <a:t> industries</a:t>
            </a:r>
            <a:r>
              <a:rPr lang="en-GB" sz="2200" b="0" i="0" u="none" strike="noStrike" baseline="0" dirty="0">
                <a:latin typeface="NexusSans-Regular" pitchFamily="50" charset="0"/>
              </a:rPr>
              <a:t>:  medical, cosmetics, pharma and food. Low cost devices</a:t>
            </a:r>
          </a:p>
          <a:p>
            <a:pPr marL="285750" indent="-285750" algn="l">
              <a:buFont typeface="Wingdings" panose="05000000000000000000" pitchFamily="2" charset="2"/>
              <a:buChar char="§"/>
            </a:pPr>
            <a:r>
              <a:rPr lang="en-GB" sz="2200" dirty="0">
                <a:latin typeface="NexusSans-Regular" pitchFamily="50" charset="0"/>
              </a:rPr>
              <a:t>E</a:t>
            </a:r>
            <a:r>
              <a:rPr lang="en-GB" sz="2200" b="0" i="0" u="none" strike="noStrike" baseline="0" dirty="0">
                <a:latin typeface="NexusSans-Regular" pitchFamily="50" charset="0"/>
              </a:rPr>
              <a:t>xplored for the synthesis, manipulation, and separation of microscopic encapsulates.</a:t>
            </a:r>
          </a:p>
          <a:p>
            <a:pPr marL="285750" indent="-285750">
              <a:buFont typeface="Wingdings" panose="05000000000000000000" pitchFamily="2" charset="2"/>
              <a:buChar char="§"/>
            </a:pPr>
            <a:r>
              <a:rPr lang="en-GB" sz="2200" dirty="0">
                <a:latin typeface="NexusSans-Regular" pitchFamily="50" charset="0"/>
              </a:rPr>
              <a:t>E</a:t>
            </a:r>
            <a:r>
              <a:rPr lang="en-GB" sz="2200" b="0" i="0" u="none" strike="noStrike" baseline="0" dirty="0">
                <a:latin typeface="NexusSans-Regular" pitchFamily="50" charset="0"/>
              </a:rPr>
              <a:t>xplore in silico and in vitro species dynamics to understand</a:t>
            </a:r>
            <a:r>
              <a:rPr lang="en-GB" sz="2200" dirty="0">
                <a:latin typeface="NexusSans-Regular" pitchFamily="50" charset="0"/>
              </a:rPr>
              <a:t> </a:t>
            </a:r>
            <a:r>
              <a:rPr lang="en-GB" sz="2200" b="1" i="0" u="none" strike="noStrike" baseline="0" dirty="0">
                <a:latin typeface="NexusSans-Regular" pitchFamily="50" charset="0"/>
              </a:rPr>
              <a:t>interaction between different phases in a system</a:t>
            </a:r>
            <a:endParaRPr lang="en-GB" sz="2200" b="1" dirty="0">
              <a:latin typeface="NexusSans-Regular" pitchFamily="50" charset="0"/>
            </a:endParaRPr>
          </a:p>
          <a:p>
            <a:pPr marL="285750" indent="-285750">
              <a:buFont typeface="Wingdings" panose="05000000000000000000" pitchFamily="2" charset="2"/>
              <a:buChar char="§"/>
            </a:pPr>
            <a:endParaRPr lang="en-GB" sz="2200" dirty="0"/>
          </a:p>
        </p:txBody>
      </p:sp>
      <p:pic>
        <p:nvPicPr>
          <p:cNvPr id="10" name="Picture 9" descr="Icon&#10;&#10;Description automatically generated">
            <a:extLst>
              <a:ext uri="{FF2B5EF4-FFF2-40B4-BE49-F238E27FC236}">
                <a16:creationId xmlns:a16="http://schemas.microsoft.com/office/drawing/2014/main" id="{DBD8FD2B-883E-8E55-BEEE-559B6E47E9A0}"/>
              </a:ext>
            </a:extLst>
          </p:cNvPr>
          <p:cNvPicPr>
            <a:picLocks noChangeAspect="1"/>
          </p:cNvPicPr>
          <p:nvPr/>
        </p:nvPicPr>
        <p:blipFill>
          <a:blip r:embed="rId3"/>
          <a:stretch>
            <a:fillRect/>
          </a:stretch>
        </p:blipFill>
        <p:spPr>
          <a:xfrm>
            <a:off x="10019025" y="2565613"/>
            <a:ext cx="1078219" cy="1078219"/>
          </a:xfrm>
          <a:prstGeom prst="rect">
            <a:avLst/>
          </a:prstGeom>
        </p:spPr>
      </p:pic>
      <p:pic>
        <p:nvPicPr>
          <p:cNvPr id="11" name="Picture 10" descr="Icon&#10;&#10;Description automatically generated">
            <a:extLst>
              <a:ext uri="{FF2B5EF4-FFF2-40B4-BE49-F238E27FC236}">
                <a16:creationId xmlns:a16="http://schemas.microsoft.com/office/drawing/2014/main" id="{E5815D0D-3AAF-FE4C-CFBC-5A363A5D0996}"/>
              </a:ext>
            </a:extLst>
          </p:cNvPr>
          <p:cNvPicPr>
            <a:picLocks noChangeAspect="1"/>
          </p:cNvPicPr>
          <p:nvPr/>
        </p:nvPicPr>
        <p:blipFill>
          <a:blip r:embed="rId2">
            <a:duotone>
              <a:schemeClr val="accent5">
                <a:shade val="45000"/>
                <a:satMod val="135000"/>
              </a:schemeClr>
              <a:prstClr val="white"/>
            </a:duotone>
            <a:alphaModFix amt="83000"/>
          </a:blip>
          <a:stretch>
            <a:fillRect/>
          </a:stretch>
        </p:blipFill>
        <p:spPr>
          <a:xfrm>
            <a:off x="7409044" y="1950241"/>
            <a:ext cx="1947181" cy="1947181"/>
          </a:xfrm>
          <a:prstGeom prst="rect">
            <a:avLst/>
          </a:prstGeom>
        </p:spPr>
      </p:pic>
      <p:sp>
        <p:nvSpPr>
          <p:cNvPr id="12" name="Dodecagon 11">
            <a:extLst>
              <a:ext uri="{FF2B5EF4-FFF2-40B4-BE49-F238E27FC236}">
                <a16:creationId xmlns:a16="http://schemas.microsoft.com/office/drawing/2014/main" id="{266062EA-E809-224F-EBD1-FB4823F9E2FE}"/>
              </a:ext>
            </a:extLst>
          </p:cNvPr>
          <p:cNvSpPr/>
          <p:nvPr/>
        </p:nvSpPr>
        <p:spPr>
          <a:xfrm>
            <a:off x="7673481" y="2203832"/>
            <a:ext cx="1440000" cy="1440000"/>
          </a:xfrm>
          <a:prstGeom prst="dodecagon">
            <a:avLst/>
          </a:prstGeom>
          <a:solidFill>
            <a:schemeClr val="bg1"/>
          </a:solidFill>
          <a:ln w="28575">
            <a:solidFill>
              <a:srgbClr val="8D8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Icon&#10;&#10;Description automatically generated">
            <a:extLst>
              <a:ext uri="{FF2B5EF4-FFF2-40B4-BE49-F238E27FC236}">
                <a16:creationId xmlns:a16="http://schemas.microsoft.com/office/drawing/2014/main" id="{E2F60CFC-394D-B736-DEF6-7FDB48439AAC}"/>
              </a:ext>
            </a:extLst>
          </p:cNvPr>
          <p:cNvPicPr>
            <a:picLocks noChangeAspect="1"/>
          </p:cNvPicPr>
          <p:nvPr/>
        </p:nvPicPr>
        <p:blipFill>
          <a:blip r:embed="rId4"/>
          <a:stretch>
            <a:fillRect/>
          </a:stretch>
        </p:blipFill>
        <p:spPr>
          <a:xfrm>
            <a:off x="7998263" y="2473832"/>
            <a:ext cx="900000" cy="900000"/>
          </a:xfrm>
          <a:prstGeom prst="rect">
            <a:avLst/>
          </a:prstGeom>
        </p:spPr>
      </p:pic>
      <p:pic>
        <p:nvPicPr>
          <p:cNvPr id="14" name="Picture 13" descr="Icon&#10;&#10;Description automatically generated">
            <a:extLst>
              <a:ext uri="{FF2B5EF4-FFF2-40B4-BE49-F238E27FC236}">
                <a16:creationId xmlns:a16="http://schemas.microsoft.com/office/drawing/2014/main" id="{0C0BC9F3-E4FB-25D8-919A-584CB4481580}"/>
              </a:ext>
            </a:extLst>
          </p:cNvPr>
          <p:cNvPicPr>
            <a:picLocks noChangeAspect="1"/>
          </p:cNvPicPr>
          <p:nvPr/>
        </p:nvPicPr>
        <p:blipFill>
          <a:blip r:embed="rId2">
            <a:duotone>
              <a:schemeClr val="accent5">
                <a:shade val="45000"/>
                <a:satMod val="135000"/>
              </a:schemeClr>
              <a:prstClr val="white"/>
            </a:duotone>
            <a:alphaModFix amt="83000"/>
          </a:blip>
          <a:stretch>
            <a:fillRect/>
          </a:stretch>
        </p:blipFill>
        <p:spPr>
          <a:xfrm>
            <a:off x="8551057" y="3839693"/>
            <a:ext cx="1947181" cy="1947181"/>
          </a:xfrm>
          <a:prstGeom prst="rect">
            <a:avLst/>
          </a:prstGeom>
        </p:spPr>
      </p:pic>
      <p:sp>
        <p:nvSpPr>
          <p:cNvPr id="15" name="Dodecagon 14">
            <a:extLst>
              <a:ext uri="{FF2B5EF4-FFF2-40B4-BE49-F238E27FC236}">
                <a16:creationId xmlns:a16="http://schemas.microsoft.com/office/drawing/2014/main" id="{D8AA6AAC-45F1-869D-2D92-E0AD2EBEEB5F}"/>
              </a:ext>
            </a:extLst>
          </p:cNvPr>
          <p:cNvSpPr/>
          <p:nvPr/>
        </p:nvSpPr>
        <p:spPr>
          <a:xfrm>
            <a:off x="8809294" y="4106420"/>
            <a:ext cx="1440000" cy="1440000"/>
          </a:xfrm>
          <a:prstGeom prst="dodecagon">
            <a:avLst/>
          </a:prstGeom>
          <a:solidFill>
            <a:srgbClr val="F9F9FD"/>
          </a:solidFill>
          <a:ln w="28575">
            <a:solidFill>
              <a:srgbClr val="8D8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Icon&#10;&#10;Description automatically generated with low confidence">
            <a:extLst>
              <a:ext uri="{FF2B5EF4-FFF2-40B4-BE49-F238E27FC236}">
                <a16:creationId xmlns:a16="http://schemas.microsoft.com/office/drawing/2014/main" id="{07F985CD-7556-8EF8-7DAF-ACF4F2689BBB}"/>
              </a:ext>
            </a:extLst>
          </p:cNvPr>
          <p:cNvPicPr>
            <a:picLocks noChangeAspect="1"/>
          </p:cNvPicPr>
          <p:nvPr/>
        </p:nvPicPr>
        <p:blipFill>
          <a:blip r:embed="rId5"/>
          <a:stretch>
            <a:fillRect/>
          </a:stretch>
        </p:blipFill>
        <p:spPr>
          <a:xfrm>
            <a:off x="9020205" y="4340817"/>
            <a:ext cx="1018178" cy="1018178"/>
          </a:xfrm>
          <a:prstGeom prst="rect">
            <a:avLst/>
          </a:prstGeom>
        </p:spPr>
      </p:pic>
      <p:sp>
        <p:nvSpPr>
          <p:cNvPr id="24" name="TextBox 23">
            <a:extLst>
              <a:ext uri="{FF2B5EF4-FFF2-40B4-BE49-F238E27FC236}">
                <a16:creationId xmlns:a16="http://schemas.microsoft.com/office/drawing/2014/main" id="{8709BD92-1FAE-A49B-1266-1EE447903952}"/>
              </a:ext>
            </a:extLst>
          </p:cNvPr>
          <p:cNvSpPr txBox="1"/>
          <p:nvPr/>
        </p:nvSpPr>
        <p:spPr>
          <a:xfrm>
            <a:off x="571590" y="445025"/>
            <a:ext cx="7219471" cy="584775"/>
          </a:xfrm>
          <a:prstGeom prst="rect">
            <a:avLst/>
          </a:prstGeom>
          <a:noFill/>
        </p:spPr>
        <p:txBody>
          <a:bodyPr wrap="square">
            <a:spAutoFit/>
          </a:bodyPr>
          <a:lstStyle/>
          <a:p>
            <a:pPr algn="l"/>
            <a:r>
              <a:rPr lang="en-GB" sz="3200" dirty="0">
                <a:solidFill>
                  <a:schemeClr val="accent6">
                    <a:lumMod val="50000"/>
                  </a:schemeClr>
                </a:solidFill>
                <a:latin typeface="NexusSans-Regular" pitchFamily="50" charset="0"/>
              </a:rPr>
              <a:t>Nano bioconjugates synthesis technique</a:t>
            </a:r>
          </a:p>
        </p:txBody>
      </p:sp>
      <p:sp>
        <p:nvSpPr>
          <p:cNvPr id="2" name="Rectangle 1">
            <a:extLst>
              <a:ext uri="{FF2B5EF4-FFF2-40B4-BE49-F238E27FC236}">
                <a16:creationId xmlns:a16="http://schemas.microsoft.com/office/drawing/2014/main" id="{ED67F1C7-40CE-B0AF-F6A7-39C115BA61F6}"/>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779C4AA-D9BF-649C-2163-D8F61C325743}"/>
              </a:ext>
            </a:extLst>
          </p:cNvPr>
          <p:cNvSpPr txBox="1"/>
          <p:nvPr/>
        </p:nvSpPr>
        <p:spPr>
          <a:xfrm>
            <a:off x="97977" y="6191291"/>
            <a:ext cx="10728289" cy="507831"/>
          </a:xfrm>
          <a:prstGeom prst="rect">
            <a:avLst/>
          </a:prstGeom>
          <a:noFill/>
        </p:spPr>
        <p:txBody>
          <a:bodyPr wrap="square">
            <a:spAutoFit/>
          </a:bodyPr>
          <a:lstStyle/>
          <a:p>
            <a:pPr algn="l"/>
            <a:r>
              <a:rPr lang="en-GB" sz="900" b="0" i="0" u="none" strike="noStrike" baseline="0" err="1">
                <a:solidFill>
                  <a:schemeClr val="bg1"/>
                </a:solidFill>
                <a:latin typeface="NexusSans-Regular" pitchFamily="50" charset="0"/>
              </a:rPr>
              <a:t>Mingfeng</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Xie</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Dijia</a:t>
            </a:r>
            <a:r>
              <a:rPr lang="en-GB" sz="900" b="0" i="0" u="none" strike="noStrike" baseline="0">
                <a:solidFill>
                  <a:schemeClr val="bg1"/>
                </a:solidFill>
                <a:latin typeface="NexusSans-Regular" pitchFamily="50" charset="0"/>
              </a:rPr>
              <a:t> Liu, and </a:t>
            </a:r>
            <a:r>
              <a:rPr lang="en-GB" sz="900" b="0" i="0" u="none" strike="noStrike" baseline="0" err="1">
                <a:solidFill>
                  <a:schemeClr val="bg1"/>
                </a:solidFill>
                <a:latin typeface="NexusSans-Regular" pitchFamily="50" charset="0"/>
              </a:rPr>
              <a:t>Yufeng</a:t>
            </a:r>
            <a:r>
              <a:rPr lang="en-GB" sz="900" b="0" i="0" u="none" strike="noStrike" baseline="0">
                <a:solidFill>
                  <a:schemeClr val="bg1"/>
                </a:solidFill>
                <a:latin typeface="NexusSans-Regular" pitchFamily="50" charset="0"/>
              </a:rPr>
              <a:t> Yang. Anti-cancer peptides: classification, mechanism of action, reconstruction and modification. Open Biology, 10(7):200004, 2020.</a:t>
            </a:r>
          </a:p>
          <a:p>
            <a:pPr algn="l"/>
            <a:r>
              <a:rPr lang="en-GB" sz="900" b="0" i="0" u="none" strike="noStrike" baseline="0" err="1">
                <a:solidFill>
                  <a:schemeClr val="bg1"/>
                </a:solidFill>
                <a:latin typeface="NexusSans-Regular" pitchFamily="50" charset="0"/>
              </a:rPr>
              <a:t>Su-Jin</a:t>
            </a:r>
            <a:r>
              <a:rPr lang="en-GB" sz="900" b="0" i="0" u="none" strike="noStrike" baseline="0">
                <a:solidFill>
                  <a:schemeClr val="bg1"/>
                </a:solidFill>
                <a:latin typeface="NexusSans-Regular" pitchFamily="50" charset="0"/>
              </a:rPr>
              <a:t> Kang, Do-</a:t>
            </a:r>
            <a:r>
              <a:rPr lang="en-GB" sz="900" b="0" i="0" u="none" strike="noStrike" baseline="0" err="1">
                <a:solidFill>
                  <a:schemeClr val="bg1"/>
                </a:solidFill>
                <a:latin typeface="NexusSans-Regular" pitchFamily="50" charset="0"/>
              </a:rPr>
              <a:t>Hee</a:t>
            </a:r>
            <a:r>
              <a:rPr lang="en-GB" sz="900" b="0" i="0" u="none" strike="noStrike" baseline="0">
                <a:solidFill>
                  <a:schemeClr val="bg1"/>
                </a:solidFill>
                <a:latin typeface="NexusSans-Regular" pitchFamily="50" charset="0"/>
              </a:rPr>
              <a:t> Kim, </a:t>
            </a:r>
            <a:r>
              <a:rPr lang="en-GB" sz="900" b="0" i="0" u="none" strike="noStrike" baseline="0" err="1">
                <a:solidFill>
                  <a:schemeClr val="bg1"/>
                </a:solidFill>
                <a:latin typeface="NexusSans-Regular" pitchFamily="50" charset="0"/>
              </a:rPr>
              <a:t>Tsogbadrakh</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Mishig-Ochir</a:t>
            </a:r>
            <a:r>
              <a:rPr lang="en-GB" sz="900" b="0" i="0" u="none" strike="noStrike" baseline="0">
                <a:solidFill>
                  <a:schemeClr val="bg1"/>
                </a:solidFill>
                <a:latin typeface="NexusSans-Regular" pitchFamily="50" charset="0"/>
              </a:rPr>
              <a:t>, and Bong- </a:t>
            </a:r>
            <a:r>
              <a:rPr lang="en-GB" sz="900" b="0" i="0" u="none" strike="noStrike" baseline="0" err="1">
                <a:solidFill>
                  <a:schemeClr val="bg1"/>
                </a:solidFill>
                <a:latin typeface="NexusSans-Regular" pitchFamily="50" charset="0"/>
              </a:rPr>
              <a:t>Jin</a:t>
            </a:r>
            <a:r>
              <a:rPr lang="en-GB" sz="900" b="0" i="0" u="none" strike="noStrike" baseline="0">
                <a:solidFill>
                  <a:schemeClr val="bg1"/>
                </a:solidFill>
                <a:latin typeface="NexusSans-Regular" pitchFamily="50" charset="0"/>
              </a:rPr>
              <a:t> Lee. Antimicrobial peptides: their physicochemical properties and therapeutic application. Archives of pharmacal research, 35(3):409– 413, 2012.</a:t>
            </a:r>
          </a:p>
          <a:p>
            <a:pPr algn="l"/>
            <a:r>
              <a:rPr lang="en-GB" sz="900" b="0" i="0" u="none" strike="noStrike" baseline="0">
                <a:solidFill>
                  <a:schemeClr val="bg1"/>
                </a:solidFill>
                <a:latin typeface="NexusSans-Regular" pitchFamily="50" charset="0"/>
              </a:rPr>
              <a:t>Fatma </a:t>
            </a:r>
            <a:r>
              <a:rPr lang="en-GB" sz="900" b="0" i="0" u="none" strike="noStrike" baseline="0" err="1">
                <a:solidFill>
                  <a:schemeClr val="bg1"/>
                </a:solidFill>
                <a:latin typeface="NexusSans-Regular" pitchFamily="50" charset="0"/>
              </a:rPr>
              <a:t>Gizem</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Avci</a:t>
            </a:r>
            <a:r>
              <a:rPr lang="en-GB" sz="900" b="0" i="0" u="none" strike="noStrike" baseline="0">
                <a:solidFill>
                  <a:schemeClr val="bg1"/>
                </a:solidFill>
                <a:latin typeface="NexusSans-Regular" pitchFamily="50" charset="0"/>
              </a:rPr>
              <a:t>, Berna </a:t>
            </a:r>
            <a:r>
              <a:rPr lang="en-GB" sz="900" b="0" i="0" u="none" strike="noStrike" baseline="0" err="1">
                <a:solidFill>
                  <a:schemeClr val="bg1"/>
                </a:solidFill>
                <a:latin typeface="NexusSans-Regular" pitchFamily="50" charset="0"/>
              </a:rPr>
              <a:t>Sariyar</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Akbulut</a:t>
            </a:r>
            <a:r>
              <a:rPr lang="en-GB" sz="900" b="0" i="0" u="none" strike="noStrike" baseline="0">
                <a:solidFill>
                  <a:schemeClr val="bg1"/>
                </a:solidFill>
                <a:latin typeface="NexusSans-Regular" pitchFamily="50" charset="0"/>
              </a:rPr>
              <a:t>, and </a:t>
            </a:r>
            <a:r>
              <a:rPr lang="en-GB" sz="900" b="0" i="0" u="none" strike="noStrike" baseline="0" err="1">
                <a:solidFill>
                  <a:schemeClr val="bg1"/>
                </a:solidFill>
                <a:latin typeface="NexusSans-Regular" pitchFamily="50" charset="0"/>
              </a:rPr>
              <a:t>Elif</a:t>
            </a:r>
            <a:r>
              <a:rPr lang="en-GB" sz="900" b="0" i="0" u="none" strike="noStrike" baseline="0">
                <a:solidFill>
                  <a:schemeClr val="bg1"/>
                </a:solidFill>
                <a:latin typeface="NexusSans-Regular" pitchFamily="50" charset="0"/>
              </a:rPr>
              <a:t> </a:t>
            </a:r>
            <a:r>
              <a:rPr lang="en-GB" sz="900" b="0" i="0" u="none" strike="noStrike" baseline="0" err="1">
                <a:solidFill>
                  <a:schemeClr val="bg1"/>
                </a:solidFill>
                <a:latin typeface="NexusSans-Regular" pitchFamily="50" charset="0"/>
              </a:rPr>
              <a:t>Ozkirimli</a:t>
            </a:r>
            <a:r>
              <a:rPr lang="en-GB" sz="900" b="0" i="0" u="none" strike="noStrike" baseline="0">
                <a:solidFill>
                  <a:schemeClr val="bg1"/>
                </a:solidFill>
                <a:latin typeface="NexusSans-Regular" pitchFamily="50" charset="0"/>
              </a:rPr>
              <a:t>. Membrane active peptides and</a:t>
            </a:r>
            <a:endParaRPr lang="en-GB" sz="900">
              <a:solidFill>
                <a:schemeClr val="bg1"/>
              </a:solidFill>
              <a:latin typeface="NexusSans-Regular" pitchFamily="50" charset="0"/>
            </a:endParaRPr>
          </a:p>
        </p:txBody>
      </p:sp>
      <p:pic>
        <p:nvPicPr>
          <p:cNvPr id="21" name="Picture 2">
            <a:extLst>
              <a:ext uri="{FF2B5EF4-FFF2-40B4-BE49-F238E27FC236}">
                <a16:creationId xmlns:a16="http://schemas.microsoft.com/office/drawing/2014/main" id="{B4B28B75-E154-06E2-A8D9-154775A322EB}"/>
              </a:ext>
            </a:extLst>
          </p:cNvPr>
          <p:cNvPicPr>
            <a:picLocks noChangeAspect="1" noChangeArrowheads="1"/>
          </p:cNvPicPr>
          <p:nvPr/>
        </p:nvPicPr>
        <p:blipFill rotWithShape="1">
          <a:blip r:embed="rId6"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EC89C23D-B7B3-CF84-C280-8FCB52B62227}"/>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23" name="Picture 4">
            <a:extLst>
              <a:ext uri="{FF2B5EF4-FFF2-40B4-BE49-F238E27FC236}">
                <a16:creationId xmlns:a16="http://schemas.microsoft.com/office/drawing/2014/main" id="{D98BB78F-6BA0-6411-7FA7-48E1E0C45CAD}"/>
              </a:ext>
            </a:extLst>
          </p:cNvPr>
          <p:cNvPicPr>
            <a:picLocks noChangeAspect="1" noChangeArrowheads="1"/>
          </p:cNvPicPr>
          <p:nvPr/>
        </p:nvPicPr>
        <p:blipFill>
          <a:blip r:embed="rId8"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MDPI | About">
            <a:extLst>
              <a:ext uri="{FF2B5EF4-FFF2-40B4-BE49-F238E27FC236}">
                <a16:creationId xmlns:a16="http://schemas.microsoft.com/office/drawing/2014/main" id="{6D18BAE2-E827-9D02-3D01-B6F33B3E92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ciforum">
            <a:extLst>
              <a:ext uri="{FF2B5EF4-FFF2-40B4-BE49-F238E27FC236}">
                <a16:creationId xmlns:a16="http://schemas.microsoft.com/office/drawing/2014/main" id="{6010F9E7-5442-BD47-1198-9226726C05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89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5">
            <a:extLst>
              <a:ext uri="{FF2B5EF4-FFF2-40B4-BE49-F238E27FC236}">
                <a16:creationId xmlns:a16="http://schemas.microsoft.com/office/drawing/2014/main" id="{614C7D7E-4C77-EC58-0159-E678821A9F88}"/>
              </a:ext>
            </a:extLst>
          </p:cNvPr>
          <p:cNvSpPr/>
          <p:nvPr/>
        </p:nvSpPr>
        <p:spPr>
          <a:xfrm>
            <a:off x="1" y="2363753"/>
            <a:ext cx="12191999" cy="2130494"/>
          </a:xfrm>
          <a:prstGeom prst="rect">
            <a:avLst/>
          </a:prstGeom>
          <a:solidFill>
            <a:schemeClr val="accent3">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6" name="CuadroTexto 10">
            <a:extLst>
              <a:ext uri="{FF2B5EF4-FFF2-40B4-BE49-F238E27FC236}">
                <a16:creationId xmlns:a16="http://schemas.microsoft.com/office/drawing/2014/main" id="{FBB068F6-2636-93B0-2D8B-CE70F2CC2AAF}"/>
              </a:ext>
            </a:extLst>
          </p:cNvPr>
          <p:cNvSpPr txBox="1"/>
          <p:nvPr/>
        </p:nvSpPr>
        <p:spPr>
          <a:xfrm>
            <a:off x="885134" y="2546743"/>
            <a:ext cx="9570882" cy="1815882"/>
          </a:xfrm>
          <a:prstGeom prst="rect">
            <a:avLst/>
          </a:prstGeom>
          <a:noFill/>
        </p:spPr>
        <p:txBody>
          <a:bodyPr wrap="square" lIns="91440" tIns="45720" rIns="91440" bIns="45720" anchor="t">
            <a:spAutoFit/>
          </a:bodyPr>
          <a:lstStyle/>
          <a:p>
            <a:pPr algn="just"/>
            <a:r>
              <a:rPr lang="en-GB" sz="2800" dirty="0">
                <a:latin typeface="NexusSans-regular"/>
                <a:ea typeface="Calibri" panose="020F0502020204030204" pitchFamily="34" charset="0"/>
                <a:cs typeface="Times New Roman"/>
              </a:rPr>
              <a:t>Implement multiphysics simulations to study </a:t>
            </a:r>
            <a:r>
              <a:rPr lang="en-GB" sz="2800" i="1" dirty="0">
                <a:latin typeface="NexusSans-regular"/>
                <a:ea typeface="Calibri" panose="020F0502020204030204" pitchFamily="34" charset="0"/>
                <a:cs typeface="Times New Roman"/>
              </a:rPr>
              <a:t>in silico </a:t>
            </a:r>
            <a:r>
              <a:rPr lang="en-GB" sz="2800" dirty="0">
                <a:latin typeface="NexusSans-regular"/>
                <a:ea typeface="Calibri" panose="020F0502020204030204" pitchFamily="34" charset="0"/>
                <a:cs typeface="Times New Roman"/>
              </a:rPr>
              <a:t>the encapsulation of core-shell, magnetite-chitosan nanoparticles in a microfluidic system by means of the COMSOL Multiphysics® software. </a:t>
            </a:r>
            <a:endParaRPr lang="en-US" sz="2800" dirty="0">
              <a:solidFill>
                <a:schemeClr val="accent6">
                  <a:lumMod val="95000"/>
                  <a:lumOff val="5000"/>
                </a:schemeClr>
              </a:solidFill>
              <a:latin typeface="NexusSans-regular" pitchFamily="50" charset="0"/>
            </a:endParaRPr>
          </a:p>
        </p:txBody>
      </p:sp>
      <p:sp>
        <p:nvSpPr>
          <p:cNvPr id="14" name="TextBox 13">
            <a:extLst>
              <a:ext uri="{FF2B5EF4-FFF2-40B4-BE49-F238E27FC236}">
                <a16:creationId xmlns:a16="http://schemas.microsoft.com/office/drawing/2014/main" id="{6B247A8A-F9D0-492D-7DF0-0D51AE014803}"/>
              </a:ext>
            </a:extLst>
          </p:cNvPr>
          <p:cNvSpPr txBox="1"/>
          <p:nvPr/>
        </p:nvSpPr>
        <p:spPr>
          <a:xfrm>
            <a:off x="571590" y="445025"/>
            <a:ext cx="8930322" cy="584775"/>
          </a:xfrm>
          <a:prstGeom prst="rect">
            <a:avLst/>
          </a:prstGeom>
          <a:noFill/>
        </p:spPr>
        <p:txBody>
          <a:bodyPr wrap="square">
            <a:spAutoFit/>
          </a:bodyPr>
          <a:lstStyle/>
          <a:p>
            <a:pPr algn="l"/>
            <a:r>
              <a:rPr lang="en-GB" sz="3200" dirty="0">
                <a:solidFill>
                  <a:schemeClr val="accent6">
                    <a:lumMod val="50000"/>
                  </a:schemeClr>
                </a:solidFill>
                <a:latin typeface="NexusSans-Regular" pitchFamily="50" charset="0"/>
              </a:rPr>
              <a:t>Objectives</a:t>
            </a:r>
          </a:p>
        </p:txBody>
      </p:sp>
      <p:sp>
        <p:nvSpPr>
          <p:cNvPr id="2" name="Rectangle 1">
            <a:extLst>
              <a:ext uri="{FF2B5EF4-FFF2-40B4-BE49-F238E27FC236}">
                <a16:creationId xmlns:a16="http://schemas.microsoft.com/office/drawing/2014/main" id="{7E17602B-F2BC-42CA-08DF-582A1C731E05}"/>
              </a:ext>
            </a:extLst>
          </p:cNvPr>
          <p:cNvSpPr/>
          <p:nvPr/>
        </p:nvSpPr>
        <p:spPr>
          <a:xfrm>
            <a:off x="0" y="6011192"/>
            <a:ext cx="12192000" cy="881742"/>
          </a:xfrm>
          <a:prstGeom prst="rect">
            <a:avLst/>
          </a:prstGeom>
          <a:solidFill>
            <a:srgbClr val="14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a:extLst>
              <a:ext uri="{FF2B5EF4-FFF2-40B4-BE49-F238E27FC236}">
                <a16:creationId xmlns:a16="http://schemas.microsoft.com/office/drawing/2014/main" id="{C3F6C66D-FB80-14ED-445F-D58DEE8F867A}"/>
              </a:ext>
            </a:extLst>
          </p:cNvPr>
          <p:cNvPicPr>
            <a:picLocks noChangeAspect="1" noChangeArrowheads="1"/>
          </p:cNvPicPr>
          <p:nvPr/>
        </p:nvPicPr>
        <p:blipFill rotWithShape="1">
          <a:blip r:embed="rId3" cstate="print">
            <a:clrChange>
              <a:clrFrom>
                <a:srgbClr val="FDF21C"/>
              </a:clrFrom>
              <a:clrTo>
                <a:srgbClr val="FDF21C">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r="630" b="24788"/>
          <a:stretch/>
        </p:blipFill>
        <p:spPr bwMode="auto">
          <a:xfrm>
            <a:off x="10805079" y="205349"/>
            <a:ext cx="1137045" cy="47002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22EE143D-A05C-469C-6B5F-A7BE7618F1E1}"/>
              </a:ext>
            </a:extLst>
          </p:cNvPr>
          <p:cNvCxnSpPr>
            <a:cxnSpLocks/>
          </p:cNvCxnSpPr>
          <p:nvPr/>
        </p:nvCxnSpPr>
        <p:spPr>
          <a:xfrm>
            <a:off x="10824311" y="205349"/>
            <a:ext cx="0" cy="461575"/>
          </a:xfrm>
          <a:prstGeom prst="line">
            <a:avLst/>
          </a:prstGeom>
          <a:ln w="19050">
            <a:solidFill>
              <a:srgbClr val="4A8522"/>
            </a:solidFill>
          </a:ln>
        </p:spPr>
        <p:style>
          <a:lnRef idx="1">
            <a:schemeClr val="dk1"/>
          </a:lnRef>
          <a:fillRef idx="0">
            <a:schemeClr val="dk1"/>
          </a:fillRef>
          <a:effectRef idx="0">
            <a:schemeClr val="dk1"/>
          </a:effectRef>
          <a:fontRef idx="minor">
            <a:schemeClr val="tx1"/>
          </a:fontRef>
        </p:style>
      </p:cxnSp>
      <p:pic>
        <p:nvPicPr>
          <p:cNvPr id="17" name="Picture 4">
            <a:extLst>
              <a:ext uri="{FF2B5EF4-FFF2-40B4-BE49-F238E27FC236}">
                <a16:creationId xmlns:a16="http://schemas.microsoft.com/office/drawing/2014/main" id="{D02F6B8A-7ADF-8926-B37E-52318C7BB539}"/>
              </a:ext>
            </a:extLst>
          </p:cNvPr>
          <p:cNvPicPr>
            <a:picLocks noChangeAspect="1" noChangeArrowheads="1"/>
          </p:cNvPicPr>
          <p:nvPr/>
        </p:nvPicPr>
        <p:blipFill>
          <a:blip r:embed="rId5" cstate="print">
            <a:clrChange>
              <a:clrFrom>
                <a:srgbClr val="FDF21C"/>
              </a:clrFrom>
              <a:clrTo>
                <a:srgbClr val="FDF21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50110" y="211022"/>
            <a:ext cx="391260" cy="4643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MDPI | About">
            <a:extLst>
              <a:ext uri="{FF2B5EF4-FFF2-40B4-BE49-F238E27FC236}">
                <a16:creationId xmlns:a16="http://schemas.microsoft.com/office/drawing/2014/main" id="{D02DB641-DCE5-C0E0-0051-7C18F5E25C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6101" y="6073170"/>
            <a:ext cx="1006307" cy="6634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ciforum">
            <a:extLst>
              <a:ext uri="{FF2B5EF4-FFF2-40B4-BE49-F238E27FC236}">
                <a16:creationId xmlns:a16="http://schemas.microsoft.com/office/drawing/2014/main" id="{C7A6A1EB-2A1E-037A-1B04-1A2DF6736E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7688" y="6036280"/>
            <a:ext cx="856654" cy="85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3958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TotalTime>
  <Words>3531</Words>
  <Application>Microsoft Office PowerPoint</Application>
  <PresentationFormat>Widescreen</PresentationFormat>
  <Paragraphs>352</Paragraphs>
  <Slides>32</Slides>
  <Notes>18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7" baseType="lpstr">
      <vt:lpstr>Abadi</vt:lpstr>
      <vt:lpstr>Arial</vt:lpstr>
      <vt:lpstr>Browallia New</vt:lpstr>
      <vt:lpstr>Calibri</vt:lpstr>
      <vt:lpstr>Calibri Light</vt:lpstr>
      <vt:lpstr>Cambria Math</vt:lpstr>
      <vt:lpstr>Lora</vt:lpstr>
      <vt:lpstr>NexusSans-regular</vt:lpstr>
      <vt:lpstr>NexusSans-regular</vt:lpstr>
      <vt:lpstr>Quattrocento Sans</vt:lpstr>
      <vt:lpstr>Times New Roman</vt:lpstr>
      <vt:lpstr>Trebuchet MS</vt:lpstr>
      <vt:lpstr>Wingdings</vt:lpstr>
      <vt:lpstr>Tema de Office</vt:lpstr>
      <vt:lpstr>GraphPad Prism 8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Euler-Euler (EE) Model</vt:lpstr>
      <vt:lpstr>PowerPoint Presentation</vt:lpstr>
      <vt:lpstr>PowerPoint Presentation</vt:lpstr>
      <vt:lpstr>Euler-Euler (EE) Model</vt:lpstr>
      <vt:lpstr>Euler-Euler (EE) Model</vt:lpstr>
      <vt:lpstr>Euler-Euler (EE) Model</vt:lpstr>
      <vt:lpstr>Euler-Euler (EE) Model</vt:lpstr>
      <vt:lpstr>Euler-Euler (EE) Model</vt:lpstr>
      <vt:lpstr>Euler-Euler (EE)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Andres Mantilla</cp:lastModifiedBy>
  <cp:revision>29</cp:revision>
  <dcterms:created xsi:type="dcterms:W3CDTF">2022-09-01T23:45:03Z</dcterms:created>
  <dcterms:modified xsi:type="dcterms:W3CDTF">2022-09-16T23:21:31Z</dcterms:modified>
</cp:coreProperties>
</file>