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40" r:id="rId3"/>
    <p:sldId id="413" r:id="rId4"/>
    <p:sldId id="404" r:id="rId5"/>
    <p:sldId id="383" r:id="rId6"/>
    <p:sldId id="434" r:id="rId7"/>
    <p:sldId id="437" r:id="rId8"/>
    <p:sldId id="431" r:id="rId9"/>
    <p:sldId id="425" r:id="rId10"/>
    <p:sldId id="438" r:id="rId11"/>
    <p:sldId id="445" r:id="rId12"/>
    <p:sldId id="412" r:id="rId13"/>
    <p:sldId id="409" r:id="rId14"/>
    <p:sldId id="435" r:id="rId15"/>
    <p:sldId id="444" r:id="rId16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41A4688-404A-467E-89CA-155004CF38B4}">
          <p14:sldIdLst>
            <p14:sldId id="256"/>
            <p14:sldId id="440"/>
            <p14:sldId id="413"/>
            <p14:sldId id="404"/>
            <p14:sldId id="383"/>
            <p14:sldId id="434"/>
            <p14:sldId id="437"/>
            <p14:sldId id="431"/>
            <p14:sldId id="425"/>
            <p14:sldId id="438"/>
            <p14:sldId id="445"/>
            <p14:sldId id="412"/>
            <p14:sldId id="409"/>
            <p14:sldId id="435"/>
            <p14:sldId id="4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40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8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  <p:cmAuthor id="2" name="MICHAEL B" initials="MB" lastIdx="1" clrIdx="1">
    <p:extLst>
      <p:ext uri="{19B8F6BF-5375-455C-9EA6-DF929625EA0E}">
        <p15:presenceInfo xmlns:p15="http://schemas.microsoft.com/office/powerpoint/2012/main" userId="07f4fbff414960e1" providerId="Windows Live"/>
      </p:ext>
    </p:extLst>
  </p:cmAuthor>
  <p:cmAuthor id="3" name="пк10" initials="п" lastIdx="3" clrIdx="2">
    <p:extLst>
      <p:ext uri="{19B8F6BF-5375-455C-9EA6-DF929625EA0E}">
        <p15:presenceInfo xmlns:p15="http://schemas.microsoft.com/office/powerpoint/2012/main" userId="пк10" providerId="None"/>
      </p:ext>
    </p:extLst>
  </p:cmAuthor>
  <p:cmAuthor id="4" name="Михаил Дубовиченко" initials="МД" lastIdx="3" clrIdx="3">
    <p:extLst>
      <p:ext uri="{19B8F6BF-5375-455C-9EA6-DF929625EA0E}">
        <p15:presenceInfo xmlns:p15="http://schemas.microsoft.com/office/powerpoint/2012/main" userId="b583119552d5b5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CE"/>
    <a:srgbClr val="4A6E54"/>
    <a:srgbClr val="F3F2F1"/>
    <a:srgbClr val="52658D"/>
    <a:srgbClr val="CCE294"/>
    <a:srgbClr val="840084"/>
    <a:srgbClr val="847A67"/>
    <a:srgbClr val="B4D0D3"/>
    <a:srgbClr val="F6AFCE"/>
    <a:srgbClr val="A7C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874" y="58"/>
      </p:cViewPr>
      <p:guideLst>
        <p:guide orient="horz" pos="3657"/>
        <p:guide pos="40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8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71A50-21F9-4D7B-BB1E-50D8E06C2F7D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DCB5E-2FB4-4103-A2AD-00E605FD6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846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BA8FE-B79F-4310-9BAB-7DEDA06C9D63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A0E56-2064-4536-8D0E-F7091BA55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53297" y="2554848"/>
            <a:ext cx="10398983" cy="1069401"/>
          </a:xfrm>
        </p:spPr>
        <p:txBody>
          <a:bodyPr>
            <a:normAutofit/>
          </a:bodyPr>
          <a:lstStyle>
            <a:lvl1pPr marL="0" indent="0" algn="r">
              <a:buNone/>
              <a:defRPr sz="7200" baseline="0">
                <a:solidFill>
                  <a:srgbClr val="6666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Тема выступления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439166" y="5463874"/>
            <a:ext cx="2743200" cy="365125"/>
          </a:xfrm>
        </p:spPr>
        <p:txBody>
          <a:bodyPr/>
          <a:lstStyle>
            <a:lvl1pPr algn="r">
              <a:defRPr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9" y="185136"/>
            <a:ext cx="2048548" cy="1451195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37480" y="5433948"/>
            <a:ext cx="4114800" cy="365125"/>
          </a:xfrm>
        </p:spPr>
        <p:txBody>
          <a:bodyPr/>
          <a:lstStyle>
            <a:lvl1pPr algn="r">
              <a:defRPr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433594"/>
            <a:ext cx="12192000" cy="42440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4937168" y="3704168"/>
            <a:ext cx="6615112" cy="505296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ru-RU" dirty="0"/>
              <a:t>Выступающий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726" y="6528047"/>
            <a:ext cx="1971237" cy="240395"/>
          </a:xfrm>
          <a:prstGeom prst="rect">
            <a:avLst/>
          </a:prstGeom>
        </p:spPr>
      </p:pic>
      <p:sp>
        <p:nvSpPr>
          <p:cNvPr id="11" name="Google Shape;466;p53">
            <a:extLst>
              <a:ext uri="{FF2B5EF4-FFF2-40B4-BE49-F238E27FC236}">
                <a16:creationId xmlns:a16="http://schemas.microsoft.com/office/drawing/2014/main" id="{2676BB03-1643-49E8-87C9-1499063DD48B}"/>
              </a:ext>
            </a:extLst>
          </p:cNvPr>
          <p:cNvSpPr txBox="1"/>
          <p:nvPr userDrawn="1"/>
        </p:nvSpPr>
        <p:spPr>
          <a:xfrm>
            <a:off x="5431606" y="6429034"/>
            <a:ext cx="758320" cy="4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/>
            <a:fld id="{00000000-1234-1234-1234-123412341234}" type="slidenum">
              <a:rPr lang="ru" sz="1733">
                <a:solidFill>
                  <a:srgbClr val="FFFFFF"/>
                </a:solidFill>
                <a:latin typeface="Roboto (Body)"/>
                <a:ea typeface="Georgia"/>
                <a:cs typeface="Georgia"/>
                <a:sym typeface="Georgia"/>
              </a:rPr>
              <a:pPr algn="r"/>
              <a:t>‹#›</a:t>
            </a:fld>
            <a:endParaRPr sz="1733" dirty="0">
              <a:solidFill>
                <a:srgbClr val="FFFFFF"/>
              </a:solidFill>
              <a:latin typeface="Roboto (Body)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3269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1_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subTitle" idx="1"/>
          </p:nvPr>
        </p:nvSpPr>
        <p:spPr>
          <a:xfrm>
            <a:off x="1153297" y="2554848"/>
            <a:ext cx="10398983" cy="10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99"/>
              </a:buClr>
              <a:buSzPts val="7200"/>
              <a:buNone/>
              <a:defRPr sz="7200">
                <a:solidFill>
                  <a:srgbClr val="666699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dt" idx="10"/>
          </p:nvPr>
        </p:nvSpPr>
        <p:spPr>
          <a:xfrm>
            <a:off x="4439166" y="54638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749" y="185136"/>
            <a:ext cx="2048548" cy="145119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7437480" y="54339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/>
          <p:nvPr/>
        </p:nvSpPr>
        <p:spPr>
          <a:xfrm>
            <a:off x="0" y="6433594"/>
            <a:ext cx="12192000" cy="424405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2F549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2"/>
          </p:nvPr>
        </p:nvSpPr>
        <p:spPr>
          <a:xfrm>
            <a:off x="4937168" y="3704168"/>
            <a:ext cx="6615112" cy="50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722" y="6532903"/>
            <a:ext cx="2622688" cy="2257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8338C922-CFB8-43C9-9AF9-C76C580FC363}"/>
              </a:ext>
            </a:extLst>
          </p:cNvPr>
          <p:cNvSpPr txBox="1">
            <a:spLocks/>
          </p:cNvSpPr>
          <p:nvPr userDrawn="1"/>
        </p:nvSpPr>
        <p:spPr>
          <a:xfrm>
            <a:off x="11552280" y="26634"/>
            <a:ext cx="485840" cy="42440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4580FEF-4B82-42FB-A126-F011E630C490}" type="slidenum">
              <a:rPr lang="ru-RU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Google Shape;466;p53">
            <a:extLst>
              <a:ext uri="{FF2B5EF4-FFF2-40B4-BE49-F238E27FC236}">
                <a16:creationId xmlns:a16="http://schemas.microsoft.com/office/drawing/2014/main" id="{FEEB58E6-3CB2-4109-A715-70B4DC723531}"/>
              </a:ext>
            </a:extLst>
          </p:cNvPr>
          <p:cNvSpPr txBox="1"/>
          <p:nvPr userDrawn="1"/>
        </p:nvSpPr>
        <p:spPr>
          <a:xfrm>
            <a:off x="5773692" y="6475357"/>
            <a:ext cx="626241" cy="4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/>
            <a:fld id="{00000000-1234-1234-1234-123412341234}" type="slidenum">
              <a:rPr lang="ru" sz="1733">
                <a:solidFill>
                  <a:srgbClr val="FFFFFF"/>
                </a:solidFill>
                <a:latin typeface="Roboto (Body)"/>
                <a:ea typeface="Georgia"/>
                <a:cs typeface="Georgia"/>
                <a:sym typeface="Georgia"/>
              </a:rPr>
              <a:pPr algn="r"/>
              <a:t>‹#›</a:t>
            </a:fld>
            <a:endParaRPr sz="1733" dirty="0">
              <a:solidFill>
                <a:srgbClr val="FFFFFF"/>
              </a:solidFill>
              <a:latin typeface="Roboto (Body)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894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314574"/>
            <a:ext cx="10515600" cy="1638849"/>
          </a:xfrm>
        </p:spPr>
        <p:txBody>
          <a:bodyPr anchor="b">
            <a:normAutofit/>
          </a:bodyPr>
          <a:lstStyle>
            <a:lvl1pPr algn="r">
              <a:defRPr sz="66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4083607"/>
            <a:ext cx="10515600" cy="8503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Какая-то важная дополняющая подпись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471439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A7E31B6-32DD-467F-8C7D-24CC8A8D320C}"/>
              </a:ext>
            </a:extLst>
          </p:cNvPr>
          <p:cNvSpPr/>
          <p:nvPr userDrawn="1"/>
        </p:nvSpPr>
        <p:spPr>
          <a:xfrm>
            <a:off x="0" y="6442303"/>
            <a:ext cx="12192000" cy="42440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DD49CC-BED0-478F-A9F0-6249948A6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726" y="6528047"/>
            <a:ext cx="1971237" cy="2403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997807-0CD6-44AC-A82E-11C5840491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1" y="6475357"/>
            <a:ext cx="1027061" cy="328356"/>
          </a:xfrm>
          <a:prstGeom prst="rect">
            <a:avLst/>
          </a:prstGeom>
        </p:spPr>
      </p:pic>
      <p:sp>
        <p:nvSpPr>
          <p:cNvPr id="9" name="Google Shape;466;p53">
            <a:extLst>
              <a:ext uri="{FF2B5EF4-FFF2-40B4-BE49-F238E27FC236}">
                <a16:creationId xmlns:a16="http://schemas.microsoft.com/office/drawing/2014/main" id="{07DEB030-E214-411B-9FD6-AB6815A9C8BF}"/>
              </a:ext>
            </a:extLst>
          </p:cNvPr>
          <p:cNvSpPr txBox="1"/>
          <p:nvPr userDrawn="1"/>
        </p:nvSpPr>
        <p:spPr>
          <a:xfrm>
            <a:off x="5773692" y="6475357"/>
            <a:ext cx="626241" cy="4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/>
            <a:fld id="{00000000-1234-1234-1234-123412341234}" type="slidenum">
              <a:rPr lang="ru" sz="1733">
                <a:solidFill>
                  <a:srgbClr val="FFFFFF"/>
                </a:solidFill>
                <a:latin typeface="Roboto (Body)"/>
                <a:ea typeface="Georgia"/>
                <a:cs typeface="Georgia"/>
                <a:sym typeface="Georgia"/>
              </a:rPr>
              <a:pPr algn="r"/>
              <a:t>‹#›</a:t>
            </a:fld>
            <a:endParaRPr sz="1733" dirty="0">
              <a:solidFill>
                <a:srgbClr val="FFFFFF"/>
              </a:solidFill>
              <a:latin typeface="Roboto (Body)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5350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 rot="5400000">
            <a:off x="-418069" y="3391929"/>
            <a:ext cx="6858000" cy="7414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86274" y="1685924"/>
            <a:ext cx="7032625" cy="2095501"/>
          </a:xfrm>
        </p:spPr>
        <p:txBody>
          <a:bodyPr anchor="b">
            <a:normAutofit/>
          </a:bodyPr>
          <a:lstStyle>
            <a:lvl1pPr algn="r">
              <a:defRPr sz="66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4486274" y="4007407"/>
            <a:ext cx="7032625" cy="8503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Какая-то важная дополняющая подпись</a:t>
            </a: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04099" y="6205537"/>
            <a:ext cx="4114800" cy="365125"/>
          </a:xfrm>
        </p:spPr>
        <p:txBody>
          <a:bodyPr/>
          <a:lstStyle>
            <a:lvl1pPr algn="r">
              <a:defRPr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4" y="345988"/>
            <a:ext cx="1434600" cy="10162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4" y="5625955"/>
            <a:ext cx="1434600" cy="750112"/>
          </a:xfrm>
          <a:prstGeom prst="rect">
            <a:avLst/>
          </a:prstGeom>
        </p:spPr>
      </p:pic>
      <p:sp>
        <p:nvSpPr>
          <p:cNvPr id="15" name="Google Shape;466;p53">
            <a:extLst>
              <a:ext uri="{FF2B5EF4-FFF2-40B4-BE49-F238E27FC236}">
                <a16:creationId xmlns:a16="http://schemas.microsoft.com/office/drawing/2014/main" id="{78D94617-196F-474F-9BD7-D9E4F0451C4A}"/>
              </a:ext>
            </a:extLst>
          </p:cNvPr>
          <p:cNvSpPr txBox="1"/>
          <p:nvPr userDrawn="1"/>
        </p:nvSpPr>
        <p:spPr>
          <a:xfrm>
            <a:off x="5773692" y="6475357"/>
            <a:ext cx="626241" cy="4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/>
            <a:fld id="{00000000-1234-1234-1234-123412341234}" type="slidenum">
              <a:rPr lang="ru" sz="1733">
                <a:solidFill>
                  <a:srgbClr val="FFFFFF"/>
                </a:solidFill>
                <a:latin typeface="Roboto (Body)"/>
                <a:ea typeface="Georgia"/>
                <a:cs typeface="Georgia"/>
                <a:sym typeface="Georgia"/>
              </a:rPr>
              <a:pPr algn="r"/>
              <a:t>‹#›</a:t>
            </a:fld>
            <a:endParaRPr sz="1733" dirty="0">
              <a:solidFill>
                <a:srgbClr val="FFFFFF"/>
              </a:solidFill>
              <a:latin typeface="Roboto (Body)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2023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 rot="5400000">
            <a:off x="-2098589" y="2098589"/>
            <a:ext cx="6858000" cy="2660822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6" y="339596"/>
            <a:ext cx="1456624" cy="103187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11635" y="479424"/>
            <a:ext cx="7032625" cy="466725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4211636" y="2197099"/>
            <a:ext cx="7032625" cy="27241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Тут место для текста</a:t>
            </a: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9460" y="6172199"/>
            <a:ext cx="4114800" cy="365125"/>
          </a:xfrm>
        </p:spPr>
        <p:txBody>
          <a:bodyPr/>
          <a:lstStyle>
            <a:lvl1pPr algn="r">
              <a:defRPr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7" y="5320555"/>
            <a:ext cx="1646901" cy="1164285"/>
          </a:xfrm>
          <a:prstGeom prst="rect">
            <a:avLst/>
          </a:prstGeom>
        </p:spPr>
      </p:pic>
      <p:sp>
        <p:nvSpPr>
          <p:cNvPr id="14" name="Google Shape;466;p53">
            <a:extLst>
              <a:ext uri="{FF2B5EF4-FFF2-40B4-BE49-F238E27FC236}">
                <a16:creationId xmlns:a16="http://schemas.microsoft.com/office/drawing/2014/main" id="{9C6AE109-9371-445D-B116-A4FA72634184}"/>
              </a:ext>
            </a:extLst>
          </p:cNvPr>
          <p:cNvSpPr txBox="1"/>
          <p:nvPr userDrawn="1"/>
        </p:nvSpPr>
        <p:spPr>
          <a:xfrm>
            <a:off x="5773692" y="6475357"/>
            <a:ext cx="626241" cy="4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/>
            <a:fld id="{00000000-1234-1234-1234-123412341234}" type="slidenum">
              <a:rPr lang="ru" sz="1733">
                <a:solidFill>
                  <a:srgbClr val="FFFFFF"/>
                </a:solidFill>
                <a:latin typeface="Roboto (Body)"/>
                <a:ea typeface="Georgia"/>
                <a:cs typeface="Georgia"/>
                <a:sym typeface="Georgia"/>
              </a:rPr>
              <a:pPr algn="r"/>
              <a:t>‹#›</a:t>
            </a:fld>
            <a:endParaRPr sz="1733" dirty="0">
              <a:solidFill>
                <a:srgbClr val="FFFFFF"/>
              </a:solidFill>
              <a:latin typeface="Roboto (Body)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6723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" y="1840671"/>
            <a:ext cx="8372476" cy="316228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666699"/>
                </a:solidFill>
              </a:defRPr>
            </a:lvl1pPr>
          </a:lstStyle>
          <a:p>
            <a:pPr algn="l"/>
            <a:r>
              <a:rPr lang="ru-RU" sz="2800" dirty="0"/>
              <a:t>Образец  маленького заголовка</a:t>
            </a:r>
            <a:br>
              <a:rPr lang="ru-RU" sz="2800" dirty="0"/>
            </a:br>
            <a:br>
              <a:rPr lang="ru-RU" dirty="0"/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Образец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текста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Образец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текста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Образец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текста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Образец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текста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Образец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текста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Образец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текста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Образец маленького заголовка</a:t>
            </a:r>
            <a:br>
              <a:rPr lang="ru-RU" dirty="0"/>
            </a:br>
            <a:br>
              <a:rPr lang="ru-RU" dirty="0"/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Образец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текста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Образец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текста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Образец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текста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Образец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текста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Образец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текста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Образец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текста</a:t>
            </a:r>
          </a:p>
          <a:p>
            <a:pPr algn="l"/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24" y="6309205"/>
            <a:ext cx="3480113" cy="42440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7B81141-3078-4D2E-9C09-CF6B1FEAEFBB}"/>
              </a:ext>
            </a:extLst>
          </p:cNvPr>
          <p:cNvSpPr/>
          <p:nvPr userDrawn="1"/>
        </p:nvSpPr>
        <p:spPr>
          <a:xfrm>
            <a:off x="0" y="471439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9998437-E095-494F-BB48-663159143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24" y="80949"/>
            <a:ext cx="9324975" cy="330200"/>
          </a:xfrm>
        </p:spPr>
        <p:txBody>
          <a:bodyPr>
            <a:noAutofit/>
          </a:bodyPr>
          <a:lstStyle>
            <a:lvl1pPr algn="r">
              <a:defRPr sz="3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EFDC698-8EE8-4D8B-A59D-FC90B366E997}"/>
              </a:ext>
            </a:extLst>
          </p:cNvPr>
          <p:cNvSpPr/>
          <p:nvPr userDrawn="1"/>
        </p:nvSpPr>
        <p:spPr>
          <a:xfrm>
            <a:off x="0" y="6442303"/>
            <a:ext cx="12192000" cy="42440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5C56309-8F88-4B35-9DD9-55167A8B6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726" y="6528047"/>
            <a:ext cx="1971237" cy="2403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E95760C-9AB2-47AC-BFA4-513CB5BA46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1" y="6475357"/>
            <a:ext cx="1027061" cy="328356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A5B613E6-AE3C-44FF-A316-5F57F53AE025}"/>
              </a:ext>
            </a:extLst>
          </p:cNvPr>
          <p:cNvSpPr txBox="1">
            <a:spLocks/>
          </p:cNvSpPr>
          <p:nvPr userDrawn="1"/>
        </p:nvSpPr>
        <p:spPr>
          <a:xfrm>
            <a:off x="12436200" y="47034"/>
            <a:ext cx="639720" cy="42440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4580FEF-4B82-42FB-A126-F011E630C490}" type="slidenum">
              <a:rPr lang="ru-RU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Google Shape;466;p53">
            <a:extLst>
              <a:ext uri="{FF2B5EF4-FFF2-40B4-BE49-F238E27FC236}">
                <a16:creationId xmlns:a16="http://schemas.microsoft.com/office/drawing/2014/main" id="{BE995E2F-500F-440A-A92B-0A62B55BBBD2}"/>
              </a:ext>
            </a:extLst>
          </p:cNvPr>
          <p:cNvSpPr txBox="1"/>
          <p:nvPr userDrawn="1"/>
        </p:nvSpPr>
        <p:spPr>
          <a:xfrm>
            <a:off x="5773692" y="6475357"/>
            <a:ext cx="626241" cy="4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/>
            <a:fld id="{00000000-1234-1234-1234-123412341234}" type="slidenum">
              <a:rPr lang="ru" sz="1733">
                <a:solidFill>
                  <a:srgbClr val="FFFFFF"/>
                </a:solidFill>
                <a:latin typeface="Roboto (Body)"/>
                <a:ea typeface="Georgia"/>
                <a:cs typeface="Georgia"/>
                <a:sym typeface="Georgia"/>
              </a:rPr>
              <a:pPr algn="r"/>
              <a:t>‹#›</a:t>
            </a:fld>
            <a:endParaRPr sz="1733" dirty="0">
              <a:solidFill>
                <a:srgbClr val="FFFFFF"/>
              </a:solidFill>
              <a:latin typeface="Roboto (Body)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596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38424" y="80949"/>
            <a:ext cx="9324975" cy="330200"/>
          </a:xfrm>
        </p:spPr>
        <p:txBody>
          <a:bodyPr>
            <a:noAutofit/>
          </a:bodyPr>
          <a:lstStyle>
            <a:lvl1pPr algn="r">
              <a:defRPr sz="3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24" y="6309205"/>
            <a:ext cx="3480113" cy="42440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332474E-F7AC-4892-8DC4-E669FD739F7C}"/>
              </a:ext>
            </a:extLst>
          </p:cNvPr>
          <p:cNvSpPr/>
          <p:nvPr userDrawn="1"/>
        </p:nvSpPr>
        <p:spPr>
          <a:xfrm>
            <a:off x="0" y="6442303"/>
            <a:ext cx="12192000" cy="42440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FB91CD-2EDD-48A6-8BFD-A6C38CEA65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726" y="6528047"/>
            <a:ext cx="1971237" cy="24039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61C640-CFB4-4610-967C-52AA705B76F9}"/>
              </a:ext>
            </a:extLst>
          </p:cNvPr>
          <p:cNvSpPr/>
          <p:nvPr userDrawn="1"/>
        </p:nvSpPr>
        <p:spPr>
          <a:xfrm>
            <a:off x="0" y="471439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BC95DF-D776-496E-91C8-C379D88A1B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1" y="6475357"/>
            <a:ext cx="1027061" cy="328356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EAF2B15C-4201-4B34-AC20-F02170354576}"/>
              </a:ext>
            </a:extLst>
          </p:cNvPr>
          <p:cNvSpPr txBox="1">
            <a:spLocks/>
          </p:cNvSpPr>
          <p:nvPr userDrawn="1"/>
        </p:nvSpPr>
        <p:spPr>
          <a:xfrm>
            <a:off x="12436200" y="47034"/>
            <a:ext cx="639720" cy="42440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4580FEF-4B82-42FB-A126-F011E630C490}" type="slidenum">
              <a:rPr lang="ru-RU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Google Shape;466;p53">
            <a:extLst>
              <a:ext uri="{FF2B5EF4-FFF2-40B4-BE49-F238E27FC236}">
                <a16:creationId xmlns:a16="http://schemas.microsoft.com/office/drawing/2014/main" id="{02D24AC7-18BB-4566-86DC-9D39FEAE25A6}"/>
              </a:ext>
            </a:extLst>
          </p:cNvPr>
          <p:cNvSpPr txBox="1"/>
          <p:nvPr userDrawn="1"/>
        </p:nvSpPr>
        <p:spPr>
          <a:xfrm>
            <a:off x="5773692" y="6475357"/>
            <a:ext cx="626241" cy="4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/>
            <a:fld id="{00000000-1234-1234-1234-123412341234}" type="slidenum">
              <a:rPr lang="ru" sz="1733">
                <a:solidFill>
                  <a:srgbClr val="FFFFFF"/>
                </a:solidFill>
                <a:latin typeface="Roboto (Body)"/>
                <a:ea typeface="Georgia"/>
                <a:cs typeface="Georgia"/>
                <a:sym typeface="Georgia"/>
              </a:rPr>
              <a:pPr algn="r"/>
              <a:t>‹#›</a:t>
            </a:fld>
            <a:endParaRPr sz="1733" dirty="0">
              <a:solidFill>
                <a:srgbClr val="FFFFFF"/>
              </a:solidFill>
              <a:latin typeface="Roboto (Body)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9541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8675" y="2728640"/>
            <a:ext cx="10515600" cy="1325563"/>
          </a:xfrm>
        </p:spPr>
        <p:txBody>
          <a:bodyPr/>
          <a:lstStyle>
            <a:lvl1pPr algn="ctr">
              <a:defRPr b="1" i="0" baseline="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33925" y="6239554"/>
            <a:ext cx="2743200" cy="365125"/>
          </a:xfrm>
        </p:spPr>
        <p:txBody>
          <a:bodyPr/>
          <a:lstStyle>
            <a:lvl1pPr algn="ctr">
              <a:defRPr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24500" y="4309872"/>
            <a:ext cx="4114800" cy="365125"/>
          </a:xfrm>
        </p:spPr>
        <p:txBody>
          <a:bodyPr/>
          <a:lstStyle>
            <a:lvl1pPr>
              <a:defRPr sz="16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438400" y="4309873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/>
              <a:t>Контакты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 flipV="1">
            <a:off x="1066542" y="3867339"/>
            <a:ext cx="10039866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84" y="1181743"/>
            <a:ext cx="1562516" cy="11068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81" y="1517293"/>
            <a:ext cx="3654916" cy="445542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245A682-207E-4D67-A852-14E94F65BBFA}"/>
              </a:ext>
            </a:extLst>
          </p:cNvPr>
          <p:cNvSpPr txBox="1">
            <a:spLocks/>
          </p:cNvSpPr>
          <p:nvPr userDrawn="1"/>
        </p:nvSpPr>
        <p:spPr>
          <a:xfrm>
            <a:off x="12436200" y="47034"/>
            <a:ext cx="639720" cy="42440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4580FEF-4B82-42FB-A126-F011E630C490}" type="slidenum">
              <a:rPr lang="ru-RU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Google Shape;466;p53">
            <a:extLst>
              <a:ext uri="{FF2B5EF4-FFF2-40B4-BE49-F238E27FC236}">
                <a16:creationId xmlns:a16="http://schemas.microsoft.com/office/drawing/2014/main" id="{BA8A1CE5-1699-413B-BD60-C7EF521294DE}"/>
              </a:ext>
            </a:extLst>
          </p:cNvPr>
          <p:cNvSpPr txBox="1"/>
          <p:nvPr userDrawn="1"/>
        </p:nvSpPr>
        <p:spPr>
          <a:xfrm>
            <a:off x="5773692" y="6475357"/>
            <a:ext cx="626241" cy="4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/>
            <a:fld id="{00000000-1234-1234-1234-123412341234}" type="slidenum">
              <a:rPr lang="ru" sz="1733">
                <a:solidFill>
                  <a:srgbClr val="FFFFFF"/>
                </a:solidFill>
                <a:latin typeface="Roboto (Body)"/>
                <a:ea typeface="Georgia"/>
                <a:cs typeface="Georgia"/>
                <a:sym typeface="Georgia"/>
              </a:rPr>
              <a:pPr algn="r"/>
              <a:t>‹#›</a:t>
            </a:fld>
            <a:endParaRPr sz="1733" dirty="0">
              <a:solidFill>
                <a:srgbClr val="FFFFFF"/>
              </a:solidFill>
              <a:latin typeface="Roboto (Body)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36240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5BED-7E8E-46CA-B880-0C2FD4BD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C7C284-8E68-4F12-A0CA-2EC413EBBE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501546" y="-4439"/>
            <a:ext cx="501034" cy="483716"/>
          </a:xfrm>
          <a:prstGeom prst="rect">
            <a:avLst/>
          </a:prstGeom>
        </p:spPr>
        <p:txBody>
          <a:bodyPr/>
          <a:lstStyle/>
          <a:p>
            <a:fld id="{84580FEF-4B82-42FB-A126-F011E630C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0081F-FE75-4091-A6B9-D3FC211455A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A72FC-19AD-4EEA-882D-26A51AF95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2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gradFill>
          <a:gsLst>
            <a:gs pos="0">
              <a:srgbClr val="C00000"/>
            </a:gs>
            <a:gs pos="100000">
              <a:schemeClr val="accent5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74118"/>
            <a:ext cx="10515600" cy="13255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914775" y="3933825"/>
            <a:ext cx="41148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6" y="211138"/>
            <a:ext cx="1456624" cy="1031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24" y="6309205"/>
            <a:ext cx="3480113" cy="4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0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Google Shape;466;p53">
            <a:extLst>
              <a:ext uri="{FF2B5EF4-FFF2-40B4-BE49-F238E27FC236}">
                <a16:creationId xmlns:a16="http://schemas.microsoft.com/office/drawing/2014/main" id="{B1771193-4F48-4C7D-BE5C-A9FB151D8764}"/>
              </a:ext>
            </a:extLst>
          </p:cNvPr>
          <p:cNvSpPr txBox="1"/>
          <p:nvPr userDrawn="1"/>
        </p:nvSpPr>
        <p:spPr>
          <a:xfrm>
            <a:off x="5669281" y="6371475"/>
            <a:ext cx="697360" cy="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/>
            <a:fld id="{00000000-1234-1234-1234-123412341234}" type="slidenum">
              <a:rPr lang="ru" sz="1733">
                <a:solidFill>
                  <a:srgbClr val="FFFFFF"/>
                </a:solidFill>
                <a:latin typeface="Roboto (Body)"/>
                <a:ea typeface="Georgia"/>
                <a:cs typeface="Georgia"/>
                <a:sym typeface="Georgia"/>
              </a:rPr>
              <a:pPr algn="r"/>
              <a:t>‹#›</a:t>
            </a:fld>
            <a:endParaRPr sz="1733" dirty="0">
              <a:solidFill>
                <a:srgbClr val="FFFFFF"/>
              </a:solidFill>
              <a:latin typeface="Roboto (Body)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497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7" r:id="rId4"/>
    <p:sldLayoutId id="2147483654" r:id="rId5"/>
    <p:sldLayoutId id="2147483650" r:id="rId6"/>
    <p:sldLayoutId id="2147483652" r:id="rId7"/>
    <p:sldLayoutId id="2147483659" r:id="rId8"/>
    <p:sldLayoutId id="2147483653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michaelbatsa@gmail.com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hyperlink" Target="mailto:kmichaelbatsa@gmail.com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0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ISPR">
            <a:extLst>
              <a:ext uri="{FF2B5EF4-FFF2-40B4-BE49-F238E27FC236}">
                <a16:creationId xmlns:a16="http://schemas.microsoft.com/office/drawing/2014/main" id="{735D738E-2DC1-435F-BE59-470E2DA59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16503" r="8234" b="341"/>
          <a:stretch/>
        </p:blipFill>
        <p:spPr bwMode="auto">
          <a:xfrm>
            <a:off x="1005" y="-14047"/>
            <a:ext cx="12190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76;p1"/>
          <p:cNvSpPr txBox="1">
            <a:spLocks noGrp="1"/>
          </p:cNvSpPr>
          <p:nvPr>
            <p:ph type="subTitle" idx="1"/>
          </p:nvPr>
        </p:nvSpPr>
        <p:spPr>
          <a:xfrm>
            <a:off x="353568" y="2128353"/>
            <a:ext cx="11484864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ts val="7200"/>
              <a:buNone/>
            </a:pPr>
            <a:r>
              <a:rPr lang="en-US" sz="3200" b="1" dirty="0"/>
              <a:t>MULTIVALENT DEOXYRIBOZYME CONSTRUCTIONS FOR EFFICIENT CLEAVAGE OF TARGETED RNA</a:t>
            </a:r>
            <a:endParaRPr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4DDA46-67CF-4871-9A9E-4424A6A6BDB6}"/>
              </a:ext>
            </a:extLst>
          </p:cNvPr>
          <p:cNvSpPr txBox="1"/>
          <p:nvPr/>
        </p:nvSpPr>
        <p:spPr>
          <a:xfrm>
            <a:off x="4181415" y="3866756"/>
            <a:ext cx="72209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Completed by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: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br>
              <a:rPr lang="ru-RU" sz="2000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student of group # A42424</a:t>
            </a:r>
          </a:p>
          <a:p>
            <a:pPr algn="r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Batsa M.</a:t>
            </a:r>
          </a:p>
          <a:p>
            <a:pPr algn="r"/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Supervised by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algn="r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Professor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PhD, Vladimir Vinogradov</a:t>
            </a:r>
          </a:p>
          <a:p>
            <a:pPr algn="r"/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Co-supervised by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: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tx1">
                  <a:lumMod val="75000"/>
                </a:schemeClr>
              </a:solidFill>
            </a:endParaRPr>
          </a:p>
          <a:p>
            <a:pPr algn="r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Professor PhD, Dmitry Kolpashchikov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D6A552-6916-C863-AE2D-C320489BAFBA}"/>
              </a:ext>
            </a:extLst>
          </p:cNvPr>
          <p:cNvSpPr/>
          <p:nvPr/>
        </p:nvSpPr>
        <p:spPr>
          <a:xfrm>
            <a:off x="2236216" y="2623192"/>
            <a:ext cx="2171700" cy="48758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51F88-E617-A808-D84C-EE17F75DE00C}"/>
              </a:ext>
            </a:extLst>
          </p:cNvPr>
          <p:cNvSpPr txBox="1"/>
          <p:nvPr/>
        </p:nvSpPr>
        <p:spPr>
          <a:xfrm>
            <a:off x="2245008" y="2680533"/>
            <a:ext cx="2538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Multivalent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46F6F2-2C21-8F6F-9747-0E64B4E8F852}"/>
              </a:ext>
            </a:extLst>
          </p:cNvPr>
          <p:cNvSpPr txBox="1"/>
          <p:nvPr/>
        </p:nvSpPr>
        <p:spPr>
          <a:xfrm>
            <a:off x="7996234" y="3166283"/>
            <a:ext cx="35822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Although increasing the length 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of the binding arms increased 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the efficiency of monovalent constructions, covalently linked 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DZs in single nanostructures 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are the most efficient constructions for RNA cleavage activity 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63B0320-6480-7DC0-951D-332543DCED03}"/>
              </a:ext>
            </a:extLst>
          </p:cNvPr>
          <p:cNvSpPr txBox="1">
            <a:spLocks/>
          </p:cNvSpPr>
          <p:nvPr/>
        </p:nvSpPr>
        <p:spPr>
          <a:xfrm>
            <a:off x="2688489" y="5548191"/>
            <a:ext cx="7407311" cy="13173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Our multivalent DZ models demonstrated efficient catalytic cleavage activity, indicating a promising path for future DZ research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4E60D6-AB0A-7398-46E0-D68BEEBF48EF}"/>
              </a:ext>
            </a:extLst>
          </p:cNvPr>
          <p:cNvSpPr txBox="1"/>
          <p:nvPr/>
        </p:nvSpPr>
        <p:spPr>
          <a:xfrm>
            <a:off x="2188752" y="3190499"/>
            <a:ext cx="25949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BDs have demonstrated higher cleavage activity 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in cleaving STR-58 than monovalent constructions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30CEC3-8B45-BADC-9269-EE039052701B}"/>
              </a:ext>
            </a:extLst>
          </p:cNvPr>
          <p:cNvSpPr txBox="1"/>
          <p:nvPr/>
        </p:nvSpPr>
        <p:spPr>
          <a:xfrm>
            <a:off x="4869801" y="3198273"/>
            <a:ext cx="301435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Two DZs covalently linked 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in a single nanostructure increased DZ hybridization 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and affinity to substrates, resulting in higher catalytic activity at low concentrations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than monovalent DZs at high concentrations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60B00BC-B2EB-BB01-8A68-B1ED09C48D91}"/>
              </a:ext>
            </a:extLst>
          </p:cNvPr>
          <p:cNvSpPr txBox="1">
            <a:spLocks/>
          </p:cNvSpPr>
          <p:nvPr/>
        </p:nvSpPr>
        <p:spPr>
          <a:xfrm>
            <a:off x="145495" y="53631"/>
            <a:ext cx="6992828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sz="2400" b="1" dirty="0"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ru-RU" sz="24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75C25DE-BDA1-9193-6A7F-282C361292D4}"/>
              </a:ext>
            </a:extLst>
          </p:cNvPr>
          <p:cNvSpPr/>
          <p:nvPr/>
        </p:nvSpPr>
        <p:spPr>
          <a:xfrm>
            <a:off x="4927923" y="2623192"/>
            <a:ext cx="2699387" cy="48758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183C4-65F9-05C7-F8A5-A2030D26EE47}"/>
              </a:ext>
            </a:extLst>
          </p:cNvPr>
          <p:cNvSpPr txBox="1"/>
          <p:nvPr/>
        </p:nvSpPr>
        <p:spPr>
          <a:xfrm>
            <a:off x="4936716" y="2680533"/>
            <a:ext cx="2860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  <a:effectLst/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RNA cleavage efficiency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C7F2825-71D5-B940-3289-D56450D2027E}"/>
              </a:ext>
            </a:extLst>
          </p:cNvPr>
          <p:cNvSpPr/>
          <p:nvPr/>
        </p:nvSpPr>
        <p:spPr>
          <a:xfrm>
            <a:off x="8030904" y="2623192"/>
            <a:ext cx="2699387" cy="48758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FA95B3-66A9-A84F-F073-3ADFE43CE89E}"/>
              </a:ext>
            </a:extLst>
          </p:cNvPr>
          <p:cNvSpPr txBox="1"/>
          <p:nvPr/>
        </p:nvSpPr>
        <p:spPr>
          <a:xfrm>
            <a:off x="8669763" y="2680533"/>
            <a:ext cx="2860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  <a:effectLst/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Optimization</a:t>
            </a:r>
          </a:p>
        </p:txBody>
      </p:sp>
      <p:sp>
        <p:nvSpPr>
          <p:cNvPr id="18" name="Прямоугольник 7">
            <a:extLst>
              <a:ext uri="{FF2B5EF4-FFF2-40B4-BE49-F238E27FC236}">
                <a16:creationId xmlns:a16="http://schemas.microsoft.com/office/drawing/2014/main" id="{4899331A-5A68-1A74-C0D2-F7A59E8A7498}"/>
              </a:ext>
            </a:extLst>
          </p:cNvPr>
          <p:cNvSpPr/>
          <p:nvPr/>
        </p:nvSpPr>
        <p:spPr>
          <a:xfrm flipV="1">
            <a:off x="2403957" y="5469555"/>
            <a:ext cx="7927819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73C47E6-5812-D0DA-0930-BC2E89F0F304}"/>
              </a:ext>
            </a:extLst>
          </p:cNvPr>
          <p:cNvGrpSpPr/>
          <p:nvPr/>
        </p:nvGrpSpPr>
        <p:grpSpPr>
          <a:xfrm>
            <a:off x="441745" y="882367"/>
            <a:ext cx="10135057" cy="1636235"/>
            <a:chOff x="853829" y="795233"/>
            <a:chExt cx="7813105" cy="1261372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14AF078-1464-376A-FE1A-BD674F10F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3829" y="795233"/>
              <a:ext cx="7738032" cy="1261372"/>
            </a:xfrm>
            <a:prstGeom prst="rect">
              <a:avLst/>
            </a:prstGeom>
          </p:spPr>
        </p:pic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DD0815B-4811-BDBE-05D8-2371CB631A7F}"/>
                </a:ext>
              </a:extLst>
            </p:cNvPr>
            <p:cNvSpPr/>
            <p:nvPr/>
          </p:nvSpPr>
          <p:spPr>
            <a:xfrm>
              <a:off x="3692134" y="1340101"/>
              <a:ext cx="444701" cy="444701"/>
            </a:xfrm>
            <a:prstGeom prst="ellipse">
              <a:avLst/>
            </a:prstGeom>
            <a:noFill/>
            <a:ln w="19050">
              <a:solidFill>
                <a:schemeClr val="tx2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8868BC-2167-039F-9C9B-CD29C1511C4F}"/>
                </a:ext>
              </a:extLst>
            </p:cNvPr>
            <p:cNvSpPr txBox="1"/>
            <p:nvPr/>
          </p:nvSpPr>
          <p:spPr>
            <a:xfrm>
              <a:off x="3783851" y="1428818"/>
              <a:ext cx="116565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3207339-905A-0FEE-8EA5-FBB2CD389BFC}"/>
                </a:ext>
              </a:extLst>
            </p:cNvPr>
            <p:cNvSpPr/>
            <p:nvPr/>
          </p:nvSpPr>
          <p:spPr>
            <a:xfrm>
              <a:off x="5490678" y="1340101"/>
              <a:ext cx="444701" cy="444701"/>
            </a:xfrm>
            <a:prstGeom prst="ellipse">
              <a:avLst/>
            </a:prstGeom>
            <a:noFill/>
            <a:ln w="19050">
              <a:solidFill>
                <a:schemeClr val="tx2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2CFF70-1760-C939-4EDB-05A75B010AF1}"/>
                </a:ext>
              </a:extLst>
            </p:cNvPr>
            <p:cNvSpPr txBox="1"/>
            <p:nvPr/>
          </p:nvSpPr>
          <p:spPr>
            <a:xfrm>
              <a:off x="5596744" y="1432807"/>
              <a:ext cx="116565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40D99DA8-97D2-957A-4235-62B8C2F1FADF}"/>
                </a:ext>
              </a:extLst>
            </p:cNvPr>
            <p:cNvSpPr/>
            <p:nvPr/>
          </p:nvSpPr>
          <p:spPr>
            <a:xfrm>
              <a:off x="7392139" y="1340101"/>
              <a:ext cx="444701" cy="444701"/>
            </a:xfrm>
            <a:prstGeom prst="ellipse">
              <a:avLst/>
            </a:prstGeom>
            <a:noFill/>
            <a:ln w="19050">
              <a:solidFill>
                <a:schemeClr val="tx2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53533C-BDF1-109B-CA61-DCF2ADF5A075}"/>
                </a:ext>
              </a:extLst>
            </p:cNvPr>
            <p:cNvSpPr txBox="1"/>
            <p:nvPr/>
          </p:nvSpPr>
          <p:spPr>
            <a:xfrm>
              <a:off x="7501281" y="1448117"/>
              <a:ext cx="116565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0891C80B-A40A-020A-D722-5FCFF0E36556}"/>
                </a:ext>
              </a:extLst>
            </p:cNvPr>
            <p:cNvGrpSpPr/>
            <p:nvPr/>
          </p:nvGrpSpPr>
          <p:grpSpPr>
            <a:xfrm>
              <a:off x="1949304" y="1410847"/>
              <a:ext cx="438691" cy="333719"/>
              <a:chOff x="587780" y="5120032"/>
              <a:chExt cx="527587" cy="401344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02782BFA-0D6F-F46A-DF68-1330C16A0F53}"/>
                  </a:ext>
                </a:extLst>
              </p:cNvPr>
              <p:cNvSpPr/>
              <p:nvPr/>
            </p:nvSpPr>
            <p:spPr>
              <a:xfrm>
                <a:off x="587780" y="5120032"/>
                <a:ext cx="527587" cy="341280"/>
              </a:xfrm>
              <a:prstGeom prst="ellipse">
                <a:avLst/>
              </a:prstGeom>
              <a:solidFill>
                <a:srgbClr val="4A6E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5C5CFC19-9385-0186-CFD8-7952E1456FC9}"/>
                  </a:ext>
                </a:extLst>
              </p:cNvPr>
              <p:cNvSpPr/>
              <p:nvPr/>
            </p:nvSpPr>
            <p:spPr>
              <a:xfrm rot="433655">
                <a:off x="672959" y="5339912"/>
                <a:ext cx="311498" cy="181464"/>
              </a:xfrm>
              <a:prstGeom prst="rect">
                <a:avLst/>
              </a:prstGeom>
              <a:solidFill>
                <a:srgbClr val="4A6E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263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4EB9B5-F69F-E048-78B6-D3BB57289B3B}"/>
              </a:ext>
            </a:extLst>
          </p:cNvPr>
          <p:cNvSpPr txBox="1">
            <a:spLocks/>
          </p:cNvSpPr>
          <p:nvPr/>
        </p:nvSpPr>
        <p:spPr>
          <a:xfrm>
            <a:off x="145495" y="53631"/>
            <a:ext cx="6992828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sz="2400" b="1" dirty="0"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Future Plans</a:t>
            </a:r>
            <a:endParaRPr lang="ru-RU" sz="24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EF5F1-4952-5590-A57F-B7A0B522ADC5}"/>
              </a:ext>
            </a:extLst>
          </p:cNvPr>
          <p:cNvSpPr txBox="1"/>
          <p:nvPr/>
        </p:nvSpPr>
        <p:spPr>
          <a:xfrm>
            <a:off x="2188987" y="793611"/>
            <a:ext cx="6673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effectLst/>
                <a:latin typeface="Roboto (Body)"/>
                <a:ea typeface="Times New Roman" panose="02020603050405020304" pitchFamily="18" charset="0"/>
              </a:rPr>
              <a:t>Looking for</a:t>
            </a:r>
            <a:endParaRPr lang="en-GB" sz="2400" dirty="0">
              <a:latin typeface="Roboto (Body)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A41E13-1B14-3080-2C87-C5C275777CB4}"/>
              </a:ext>
            </a:extLst>
          </p:cNvPr>
          <p:cNvSpPr txBox="1">
            <a:spLocks/>
          </p:cNvSpPr>
          <p:nvPr/>
        </p:nvSpPr>
        <p:spPr>
          <a:xfrm>
            <a:off x="657408" y="4198600"/>
            <a:ext cx="3892325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sz="2400" b="1" dirty="0"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Research Interest</a:t>
            </a:r>
            <a:endParaRPr lang="ru-RU" sz="24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51B41A-7470-9134-D68C-9F347EAA67C8}"/>
              </a:ext>
            </a:extLst>
          </p:cNvPr>
          <p:cNvSpPr txBox="1"/>
          <p:nvPr/>
        </p:nvSpPr>
        <p:spPr>
          <a:xfrm>
            <a:off x="911140" y="4603909"/>
            <a:ext cx="4084499" cy="1441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 marR="0" indent="-406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  <a:effectLst/>
                <a:latin typeface="Roboto (Body)"/>
                <a:ea typeface="Calibri" panose="020F0502020204030204" pitchFamily="34" charset="0"/>
                <a:cs typeface="Calibri" panose="020F0502020204030204" pitchFamily="34" charset="0"/>
              </a:rPr>
              <a:t>Genetic engineering</a:t>
            </a:r>
          </a:p>
          <a:p>
            <a:pPr marL="406400" marR="0" indent="-406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Roboto (Body)"/>
                <a:ea typeface="Calibri" panose="020F0502020204030204" pitchFamily="34" charset="0"/>
                <a:cs typeface="Calibri" panose="020F0502020204030204" pitchFamily="34" charset="0"/>
              </a:rPr>
              <a:t>Genomics</a:t>
            </a:r>
          </a:p>
          <a:p>
            <a:pPr marL="406400" marR="0" indent="-406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  <a:effectLst/>
                <a:latin typeface="Roboto (Body)"/>
                <a:ea typeface="Calibri" panose="020F0502020204030204" pitchFamily="34" charset="0"/>
                <a:cs typeface="Calibri" panose="020F0502020204030204" pitchFamily="34" charset="0"/>
              </a:rPr>
              <a:t>Molecular mechanisms</a:t>
            </a:r>
          </a:p>
          <a:p>
            <a:pPr marL="406400" marR="0" indent="-406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Roboto (Body)"/>
                <a:ea typeface="Calibri" panose="020F0502020204030204" pitchFamily="34" charset="0"/>
                <a:cs typeface="Calibri" panose="020F0502020204030204" pitchFamily="34" charset="0"/>
              </a:rPr>
              <a:t>Bioinformatics</a:t>
            </a:r>
            <a:r>
              <a:rPr lang="en-GB" sz="16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1026" name="Picture 2" descr="13,324 рез. по запросу «Phd» — изображения, стоковые фотографии и векторная  графика | Shutterstock">
            <a:extLst>
              <a:ext uri="{FF2B5EF4-FFF2-40B4-BE49-F238E27FC236}">
                <a16:creationId xmlns:a16="http://schemas.microsoft.com/office/drawing/2014/main" id="{A427E277-C9CB-2BC2-4959-D682E0ADD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11127" r="6029" b="17990"/>
          <a:stretch/>
        </p:blipFill>
        <p:spPr bwMode="auto">
          <a:xfrm>
            <a:off x="3808699" y="875206"/>
            <a:ext cx="2164704" cy="18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3EEC4F-B160-73BA-32F4-F46229C49D28}"/>
              </a:ext>
            </a:extLst>
          </p:cNvPr>
          <p:cNvSpPr txBox="1"/>
          <p:nvPr/>
        </p:nvSpPr>
        <p:spPr>
          <a:xfrm>
            <a:off x="5374404" y="2623267"/>
            <a:ext cx="6464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latin typeface="Roboto (Body)"/>
                <a:ea typeface="Times New Roman" panose="02020603050405020304" pitchFamily="18" charset="0"/>
              </a:rPr>
              <a:t>in</a:t>
            </a:r>
            <a:endParaRPr lang="en-GB" dirty="0">
              <a:latin typeface="Roboto (Body)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422CA-4275-E94E-3820-50729668038C}"/>
              </a:ext>
            </a:extLst>
          </p:cNvPr>
          <p:cNvSpPr txBox="1"/>
          <p:nvPr/>
        </p:nvSpPr>
        <p:spPr>
          <a:xfrm>
            <a:off x="6166700" y="2002961"/>
            <a:ext cx="39816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Roboto (Body)"/>
                <a:ea typeface="Times New Roman" panose="02020603050405020304" pitchFamily="18" charset="0"/>
              </a:rPr>
              <a:t>Molecular Biology, </a:t>
            </a:r>
          </a:p>
          <a:p>
            <a:r>
              <a:rPr lang="en-GB" sz="2800" b="1" dirty="0">
                <a:solidFill>
                  <a:schemeClr val="tx1">
                    <a:lumMod val="75000"/>
                  </a:schemeClr>
                </a:solidFill>
                <a:effectLst/>
                <a:latin typeface="Roboto (Body)"/>
                <a:ea typeface="Times New Roman" panose="02020603050405020304" pitchFamily="18" charset="0"/>
              </a:rPr>
              <a:t>Biotechnology,</a:t>
            </a:r>
            <a:r>
              <a:rPr lang="en-GB" sz="2800" b="1" dirty="0">
                <a:solidFill>
                  <a:srgbClr val="000000"/>
                </a:solidFill>
                <a:effectLst/>
                <a:latin typeface="Roboto (Body)"/>
                <a:ea typeface="Times New Roman" panose="02020603050405020304" pitchFamily="18" charset="0"/>
              </a:rPr>
              <a:t> </a:t>
            </a:r>
          </a:p>
          <a:p>
            <a:r>
              <a:rPr lang="en-GB" sz="2800" dirty="0">
                <a:solidFill>
                  <a:srgbClr val="000000"/>
                </a:solidFill>
                <a:effectLst/>
                <a:latin typeface="Roboto (Body)"/>
                <a:ea typeface="Times New Roman" panose="02020603050405020304" pitchFamily="18" charset="0"/>
              </a:rPr>
              <a:t>and related fields</a:t>
            </a:r>
            <a:endParaRPr lang="en-GB" sz="2800" dirty="0">
              <a:latin typeface="Roboto (Body)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6DF5C62-5BC2-E369-3271-25D183A329A1}"/>
              </a:ext>
            </a:extLst>
          </p:cNvPr>
          <p:cNvSpPr txBox="1">
            <a:spLocks/>
          </p:cNvSpPr>
          <p:nvPr/>
        </p:nvSpPr>
        <p:spPr>
          <a:xfrm>
            <a:off x="5111741" y="4070244"/>
            <a:ext cx="5291394" cy="469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sz="2400" b="1" dirty="0"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Contact Details</a:t>
            </a:r>
            <a:endParaRPr lang="ru-RU" sz="24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5D6A77-3CD9-4F55-2653-DA6719725501}"/>
              </a:ext>
            </a:extLst>
          </p:cNvPr>
          <p:cNvSpPr txBox="1"/>
          <p:nvPr/>
        </p:nvSpPr>
        <p:spPr>
          <a:xfrm>
            <a:off x="5088951" y="4431718"/>
            <a:ext cx="5853402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hlinkClick r:id="rId3"/>
              </a:rPr>
              <a:t>kmichaelbatsa@gmail.com</a:t>
            </a:r>
            <a:endParaRPr lang="en-GB" sz="4000" b="0" i="0" u="none" strike="noStrike" baseline="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37B8F2-E38E-E3E3-9623-C7557B174190}"/>
              </a:ext>
            </a:extLst>
          </p:cNvPr>
          <p:cNvSpPr txBox="1"/>
          <p:nvPr/>
        </p:nvSpPr>
        <p:spPr>
          <a:xfrm>
            <a:off x="5249371" y="5319797"/>
            <a:ext cx="4084499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+79117580878</a:t>
            </a:r>
            <a:r>
              <a:rPr lang="en-GB" sz="32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5851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3851F53-6785-409B-A754-A2E2E1962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296" y="1231609"/>
            <a:ext cx="10515600" cy="1325563"/>
          </a:xfrm>
        </p:spPr>
        <p:txBody>
          <a:bodyPr>
            <a:normAutofit/>
          </a:bodyPr>
          <a:lstStyle>
            <a:lvl1pPr algn="ctr">
              <a:defRPr b="1" i="0" baseline="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4000" dirty="0"/>
              <a:t>Thank you for your attention </a:t>
            </a:r>
            <a:endParaRPr lang="ru-RU" sz="4000" dirty="0"/>
          </a:p>
        </p:txBody>
      </p:sp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id="{F7DD1AD6-93D6-1B9C-BC27-3D4FD2F5AAEA}"/>
              </a:ext>
            </a:extLst>
          </p:cNvPr>
          <p:cNvSpPr/>
          <p:nvPr/>
        </p:nvSpPr>
        <p:spPr>
          <a:xfrm>
            <a:off x="3012654" y="2581582"/>
            <a:ext cx="6521220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0B1A47B-8C2A-8A64-FE4C-ABD79897A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4647" r="75196" b="8717"/>
          <a:stretch/>
        </p:blipFill>
        <p:spPr>
          <a:xfrm>
            <a:off x="5585797" y="3476380"/>
            <a:ext cx="1483494" cy="1508639"/>
          </a:xfrm>
          <a:prstGeom prst="ellipse">
            <a:avLst/>
          </a:prstGeom>
        </p:spPr>
      </p:pic>
      <p:pic>
        <p:nvPicPr>
          <p:cNvPr id="16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1F12983-E0B1-E340-0756-62EC8959C9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7672" r="74053" b="1525"/>
          <a:stretch/>
        </p:blipFill>
        <p:spPr>
          <a:xfrm>
            <a:off x="8012984" y="3505328"/>
            <a:ext cx="1483494" cy="1492879"/>
          </a:xfrm>
          <a:prstGeom prst="ellipse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95CEE1-5F16-DABF-8692-A62AB04E07BC}"/>
              </a:ext>
            </a:extLst>
          </p:cNvPr>
          <p:cNvSpPr/>
          <p:nvPr/>
        </p:nvSpPr>
        <p:spPr>
          <a:xfrm>
            <a:off x="0" y="386862"/>
            <a:ext cx="12192000" cy="21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6A1AEB10-9B5A-40B4-B03B-1C2269957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0" y="287597"/>
            <a:ext cx="1562516" cy="1106889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9BF30CA1-FFFA-465E-BCBB-78D03C1A4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38" y="623147"/>
            <a:ext cx="3654916" cy="4455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C8ED00-49C6-7F08-6881-FD629F1BD591}"/>
              </a:ext>
            </a:extLst>
          </p:cNvPr>
          <p:cNvSpPr txBox="1"/>
          <p:nvPr/>
        </p:nvSpPr>
        <p:spPr>
          <a:xfrm>
            <a:off x="1923793" y="4993811"/>
            <a:ext cx="3601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Supervisor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Ph.D. Dmitry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Kolpashchikov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" name="Рисунок 19" descr="Изображение выглядит как текст, человек, мужчин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29BE8ACD-0BAE-E72D-38D5-0E0C614FBB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89" y="3417092"/>
            <a:ext cx="1591849" cy="17106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C71E09-BA18-1399-55EE-DE92795BF766}"/>
              </a:ext>
            </a:extLst>
          </p:cNvPr>
          <p:cNvSpPr txBox="1"/>
          <p:nvPr/>
        </p:nvSpPr>
        <p:spPr>
          <a:xfrm>
            <a:off x="4577938" y="4993811"/>
            <a:ext cx="3601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Assisted by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Mikhail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Dubovichenko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4028A4-EF66-BA64-3E1F-3FE02137AE98}"/>
              </a:ext>
            </a:extLst>
          </p:cNvPr>
          <p:cNvSpPr txBox="1"/>
          <p:nvPr/>
        </p:nvSpPr>
        <p:spPr>
          <a:xfrm>
            <a:off x="7025331" y="4993811"/>
            <a:ext cx="3601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Prepared by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Michael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Batsa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3C4178-4765-9CFD-4A15-66EF154F343A}"/>
              </a:ext>
            </a:extLst>
          </p:cNvPr>
          <p:cNvSpPr txBox="1"/>
          <p:nvPr/>
        </p:nvSpPr>
        <p:spPr>
          <a:xfrm>
            <a:off x="3639836" y="2653598"/>
            <a:ext cx="585340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kmichaelbatsa@gmail.com</a:t>
            </a:r>
            <a:endParaRPr lang="en-GB" sz="32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8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DB56FD-123C-E13D-12CB-63DA14B9658E}"/>
              </a:ext>
            </a:extLst>
          </p:cNvPr>
          <p:cNvGrpSpPr/>
          <p:nvPr/>
        </p:nvGrpSpPr>
        <p:grpSpPr>
          <a:xfrm>
            <a:off x="1293770" y="689174"/>
            <a:ext cx="10823662" cy="5558352"/>
            <a:chOff x="1023183" y="689174"/>
            <a:chExt cx="10823662" cy="5558352"/>
          </a:xfrm>
        </p:grpSpPr>
        <p:pic>
          <p:nvPicPr>
            <p:cNvPr id="3" name="Picture 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0C480EC1-2AF4-BE0A-E6A3-5A9D0FE78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183" y="721962"/>
              <a:ext cx="10823662" cy="543829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A0BEA4-AE67-4017-BA8C-5B2A87ACDC35}"/>
                </a:ext>
              </a:extLst>
            </p:cNvPr>
            <p:cNvSpPr txBox="1"/>
            <p:nvPr/>
          </p:nvSpPr>
          <p:spPr>
            <a:xfrm>
              <a:off x="1426374" y="3561635"/>
              <a:ext cx="1734424" cy="40011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Data analysis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AB2B7C-AD6B-4F7B-B0BD-708EA3274CD7}"/>
                </a:ext>
              </a:extLst>
            </p:cNvPr>
            <p:cNvSpPr txBox="1"/>
            <p:nvPr/>
          </p:nvSpPr>
          <p:spPr>
            <a:xfrm>
              <a:off x="2519698" y="713705"/>
              <a:ext cx="304826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Combining nucleic acids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5F3D75F-D716-439D-B57D-C0649CA4BD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79976" y="2899684"/>
              <a:ext cx="185982" cy="127601"/>
            </a:xfrm>
            <a:prstGeom prst="straightConnector1">
              <a:avLst/>
            </a:prstGeom>
            <a:ln>
              <a:solidFill>
                <a:srgbClr val="BF0A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25906D-557E-45AC-858B-C6250477D3FC}"/>
                </a:ext>
              </a:extLst>
            </p:cNvPr>
            <p:cNvSpPr txBox="1"/>
            <p:nvPr/>
          </p:nvSpPr>
          <p:spPr>
            <a:xfrm>
              <a:off x="3854305" y="2963485"/>
              <a:ext cx="118491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Cleavage buffer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2B327E4-0892-4948-88C7-8E0686DFE5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6097" y="2223559"/>
              <a:ext cx="176241" cy="121578"/>
            </a:xfrm>
            <a:prstGeom prst="straightConnector1">
              <a:avLst/>
            </a:prstGeom>
            <a:ln>
              <a:solidFill>
                <a:srgbClr val="BF0A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AFEBC56-725B-4AE3-B3EB-3A9EDECCCA54}"/>
                </a:ext>
              </a:extLst>
            </p:cNvPr>
            <p:cNvSpPr/>
            <p:nvPr/>
          </p:nvSpPr>
          <p:spPr>
            <a:xfrm>
              <a:off x="9686810" y="1719608"/>
              <a:ext cx="214604" cy="528518"/>
            </a:xfrm>
            <a:prstGeom prst="ellipse">
              <a:avLst/>
            </a:prstGeom>
            <a:noFill/>
            <a:ln w="3175">
              <a:solidFill>
                <a:srgbClr val="BF0A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(Body)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821DF8B-B76B-430E-9C8C-6D6C4EF482D2}"/>
                </a:ext>
              </a:extLst>
            </p:cNvPr>
            <p:cNvSpPr txBox="1"/>
            <p:nvPr/>
          </p:nvSpPr>
          <p:spPr>
            <a:xfrm>
              <a:off x="9787811" y="2402793"/>
              <a:ext cx="112285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Binding tile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6BBC95E-61C7-44C7-A5A3-70F237023F7A}"/>
                </a:ext>
              </a:extLst>
            </p:cNvPr>
            <p:cNvSpPr txBox="1"/>
            <p:nvPr/>
          </p:nvSpPr>
          <p:spPr>
            <a:xfrm>
              <a:off x="3223951" y="5785861"/>
              <a:ext cx="2533037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  <a:latin typeface="Roboto (Body)"/>
                </a:rPr>
                <a:t>20% polyacrylamide gel (40% AA:BA, TBE, Urea,  APS, TEMED)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CA5719-8D93-42E2-8611-64AB9425C0DC}"/>
                </a:ext>
              </a:extLst>
            </p:cNvPr>
            <p:cNvSpPr txBox="1"/>
            <p:nvPr/>
          </p:nvSpPr>
          <p:spPr>
            <a:xfrm>
              <a:off x="6096000" y="704974"/>
              <a:ext cx="1208474" cy="40011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Heating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61C364B-7520-4C94-B8C5-2EF0A1903774}"/>
                </a:ext>
              </a:extLst>
            </p:cNvPr>
            <p:cNvSpPr txBox="1"/>
            <p:nvPr/>
          </p:nvSpPr>
          <p:spPr>
            <a:xfrm>
              <a:off x="8546925" y="689174"/>
              <a:ext cx="236374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Bivalent construct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4FC9A8-C789-4CB4-9926-9CCB8645FC30}"/>
                </a:ext>
              </a:extLst>
            </p:cNvPr>
            <p:cNvSpPr txBox="1"/>
            <p:nvPr/>
          </p:nvSpPr>
          <p:spPr>
            <a:xfrm>
              <a:off x="8917819" y="3561635"/>
              <a:ext cx="239428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Adding target RNA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37AEF0-9CB1-4304-B5A5-17B72A5C500C}"/>
                </a:ext>
              </a:extLst>
            </p:cNvPr>
            <p:cNvSpPr txBox="1"/>
            <p:nvPr/>
          </p:nvSpPr>
          <p:spPr>
            <a:xfrm>
              <a:off x="6301435" y="3561635"/>
              <a:ext cx="140776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Incubation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23FFB8D-A7DD-4917-ADBE-96E0CBA60F44}"/>
                </a:ext>
              </a:extLst>
            </p:cNvPr>
            <p:cNvSpPr txBox="1"/>
            <p:nvPr/>
          </p:nvSpPr>
          <p:spPr>
            <a:xfrm>
              <a:off x="3639522" y="3561635"/>
              <a:ext cx="198683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Electrophoresis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FFA4DB4-2B56-7529-0BAB-5A0A2CB02C02}"/>
              </a:ext>
            </a:extLst>
          </p:cNvPr>
          <p:cNvSpPr txBox="1"/>
          <p:nvPr/>
        </p:nvSpPr>
        <p:spPr>
          <a:xfrm>
            <a:off x="255331" y="727080"/>
            <a:ext cx="2114201" cy="190821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Near physiological conditions</a:t>
            </a:r>
          </a:p>
          <a:p>
            <a:r>
              <a:rPr lang="en-GB" sz="1600" dirty="0" err="1">
                <a:solidFill>
                  <a:schemeClr val="bg2">
                    <a:lumMod val="5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KCl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 = 150 mM, 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NaCl = 15 mM, 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MgCl2 = 2 mM, 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HEPES = 50 mM, 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pH = 7.5 + 37°C) </a:t>
            </a:r>
            <a:endParaRPr lang="en-GB" sz="1600" dirty="0">
              <a:solidFill>
                <a:schemeClr val="bg2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13725C3-9FED-C9FB-4DDD-3784C0F5CCF6}"/>
              </a:ext>
            </a:extLst>
          </p:cNvPr>
          <p:cNvSpPr txBox="1">
            <a:spLocks/>
          </p:cNvSpPr>
          <p:nvPr/>
        </p:nvSpPr>
        <p:spPr>
          <a:xfrm>
            <a:off x="145495" y="53631"/>
            <a:ext cx="6992828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sz="2400" b="1" dirty="0"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APPENDIX 1 - Experimental reaction</a:t>
            </a:r>
            <a:endParaRPr lang="ru-RU" sz="24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67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65B6E32-3604-1951-9452-2FA363917193}"/>
              </a:ext>
            </a:extLst>
          </p:cNvPr>
          <p:cNvSpPr txBox="1">
            <a:spLocks/>
          </p:cNvSpPr>
          <p:nvPr/>
        </p:nvSpPr>
        <p:spPr>
          <a:xfrm>
            <a:off x="391886" y="8671"/>
            <a:ext cx="11452695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sz="32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937F572-46CF-DC76-ABD3-22B72AE28658}"/>
              </a:ext>
            </a:extLst>
          </p:cNvPr>
          <p:cNvSpPr txBox="1">
            <a:spLocks/>
          </p:cNvSpPr>
          <p:nvPr/>
        </p:nvSpPr>
        <p:spPr>
          <a:xfrm>
            <a:off x="145495" y="53631"/>
            <a:ext cx="6992828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sz="2400" b="1" dirty="0"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 APPENDIX 2 - Assembled BDs </a:t>
            </a:r>
            <a:endParaRPr lang="ru-RU" sz="24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264FC4F-0157-299A-A513-42F5CFA3C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030" y="2608556"/>
            <a:ext cx="4756087" cy="1187701"/>
          </a:xfrm>
          <a:prstGeom prst="rect">
            <a:avLst/>
          </a:prstGeom>
          <a:noFill/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CB63E08-F894-61BD-0153-79C8415B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381" y="3982562"/>
            <a:ext cx="4669386" cy="2146939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51051E-86C2-5C28-E42A-581C04D5F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5381" y="1288315"/>
            <a:ext cx="4669386" cy="1216301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DF68BD-8D91-65B9-0ED4-B27D265D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132" y="5262703"/>
            <a:ext cx="4453522" cy="1114993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770DE0-CCEE-6BE8-19A1-D2A1F4843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7233" y="3973178"/>
            <a:ext cx="4562684" cy="1173701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CFACBF-56CF-A022-B3C0-F1906671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9132" y="2987149"/>
            <a:ext cx="4638885" cy="883701"/>
          </a:xfrm>
          <a:prstGeom prst="rect">
            <a:avLst/>
          </a:prstGeom>
          <a:noFill/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D54F465C-9CA9-2754-48BF-D739341E4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32" y="558414"/>
            <a:ext cx="4359407" cy="22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9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B457D5D-E2F9-FACC-FC52-B59EB71C437B}"/>
              </a:ext>
            </a:extLst>
          </p:cNvPr>
          <p:cNvGrpSpPr/>
          <p:nvPr/>
        </p:nvGrpSpPr>
        <p:grpSpPr>
          <a:xfrm>
            <a:off x="576636" y="688389"/>
            <a:ext cx="5500889" cy="3549666"/>
            <a:chOff x="6111389" y="1422684"/>
            <a:chExt cx="5500889" cy="35496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A42A0D-D75C-6F99-623A-0EE736283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225" t="21004" r="10102" b="22790"/>
            <a:stretch/>
          </p:blipFill>
          <p:spPr>
            <a:xfrm>
              <a:off x="6781405" y="1422684"/>
              <a:ext cx="4699262" cy="29130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7DFE02-4E86-06BA-C9F2-FEE89C45ED97}"/>
                </a:ext>
              </a:extLst>
            </p:cNvPr>
            <p:cNvSpPr txBox="1"/>
            <p:nvPr/>
          </p:nvSpPr>
          <p:spPr>
            <a:xfrm rot="16200000">
              <a:off x="5226531" y="2703257"/>
              <a:ext cx="21082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STR-58 cleavage (%)</a:t>
              </a:r>
              <a:endParaRPr lang="en-GB" sz="1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08D1D2-DE65-FBF1-788F-0E5D42BA44C6}"/>
                </a:ext>
              </a:extLst>
            </p:cNvPr>
            <p:cNvSpPr txBox="1"/>
            <p:nvPr/>
          </p:nvSpPr>
          <p:spPr>
            <a:xfrm>
              <a:off x="7260755" y="4633796"/>
              <a:ext cx="35349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Bivalent and monovalent DNAzymes</a:t>
              </a:r>
              <a:endParaRPr lang="en-GB" sz="1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1B2102-558C-78D3-72FC-AAD3E78EBB87}"/>
                </a:ext>
              </a:extLst>
            </p:cNvPr>
            <p:cNvSpPr txBox="1"/>
            <p:nvPr/>
          </p:nvSpPr>
          <p:spPr>
            <a:xfrm>
              <a:off x="6419413" y="1465900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70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F16AB4-1D14-228C-15F7-0A6C3407CDA6}"/>
                </a:ext>
              </a:extLst>
            </p:cNvPr>
            <p:cNvSpPr txBox="1"/>
            <p:nvPr/>
          </p:nvSpPr>
          <p:spPr>
            <a:xfrm>
              <a:off x="6434381" y="1797349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60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498888-64C2-0ABD-B3E3-BB82630205C0}"/>
                </a:ext>
              </a:extLst>
            </p:cNvPr>
            <p:cNvSpPr txBox="1"/>
            <p:nvPr/>
          </p:nvSpPr>
          <p:spPr>
            <a:xfrm>
              <a:off x="6415762" y="2182102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50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B07656-CC93-2815-826B-A74E4E1E35A4}"/>
                </a:ext>
              </a:extLst>
            </p:cNvPr>
            <p:cNvSpPr txBox="1"/>
            <p:nvPr/>
          </p:nvSpPr>
          <p:spPr>
            <a:xfrm>
              <a:off x="6415762" y="2559851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40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4D2D2B-1DF7-B570-0058-0D3A24671F04}"/>
                </a:ext>
              </a:extLst>
            </p:cNvPr>
            <p:cNvSpPr txBox="1"/>
            <p:nvPr/>
          </p:nvSpPr>
          <p:spPr>
            <a:xfrm>
              <a:off x="6415762" y="2932267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30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0B076F-556C-F14A-F7F8-753412D81650}"/>
                </a:ext>
              </a:extLst>
            </p:cNvPr>
            <p:cNvSpPr txBox="1"/>
            <p:nvPr/>
          </p:nvSpPr>
          <p:spPr>
            <a:xfrm>
              <a:off x="6412073" y="3303422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20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183991-C2CB-B11B-E8EC-D62326C18440}"/>
                </a:ext>
              </a:extLst>
            </p:cNvPr>
            <p:cNvSpPr txBox="1"/>
            <p:nvPr/>
          </p:nvSpPr>
          <p:spPr>
            <a:xfrm>
              <a:off x="6451334" y="3699181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10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B20694-D931-D55C-6558-EC55F1016203}"/>
                </a:ext>
              </a:extLst>
            </p:cNvPr>
            <p:cNvSpPr txBox="1"/>
            <p:nvPr/>
          </p:nvSpPr>
          <p:spPr>
            <a:xfrm rot="19938141">
              <a:off x="6851023" y="4327711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BD1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3A955C3-EEE5-B0D6-B4E6-54C2E515B5F6}"/>
                </a:ext>
              </a:extLst>
            </p:cNvPr>
            <p:cNvSpPr txBox="1"/>
            <p:nvPr/>
          </p:nvSpPr>
          <p:spPr>
            <a:xfrm rot="19938141">
              <a:off x="7358867" y="4307804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BD2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98B0A9-F82E-8CA0-6176-F55E5BABE76E}"/>
                </a:ext>
              </a:extLst>
            </p:cNvPr>
            <p:cNvSpPr txBox="1"/>
            <p:nvPr/>
          </p:nvSpPr>
          <p:spPr>
            <a:xfrm rot="19938141">
              <a:off x="7841586" y="4316854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BD3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D16747-2DA0-609B-0C99-27CC2FF61192}"/>
                </a:ext>
              </a:extLst>
            </p:cNvPr>
            <p:cNvSpPr txBox="1"/>
            <p:nvPr/>
          </p:nvSpPr>
          <p:spPr>
            <a:xfrm rot="19938141">
              <a:off x="8387653" y="4307804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BD4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D85E41-8EC3-738E-B157-7B44A186ACDE}"/>
                </a:ext>
              </a:extLst>
            </p:cNvPr>
            <p:cNvSpPr txBox="1"/>
            <p:nvPr/>
          </p:nvSpPr>
          <p:spPr>
            <a:xfrm rot="19938141">
              <a:off x="8887036" y="4323901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BD5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72138D-0C05-5755-529F-F8995FFA73CD}"/>
                </a:ext>
              </a:extLst>
            </p:cNvPr>
            <p:cNvSpPr txBox="1"/>
            <p:nvPr/>
          </p:nvSpPr>
          <p:spPr>
            <a:xfrm rot="19938141">
              <a:off x="9437149" y="4316855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BD6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452657-2232-5FC0-144D-1F54E76DE194}"/>
                </a:ext>
              </a:extLst>
            </p:cNvPr>
            <p:cNvSpPr txBox="1"/>
            <p:nvPr/>
          </p:nvSpPr>
          <p:spPr>
            <a:xfrm rot="19938141">
              <a:off x="9932225" y="4320952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DZ1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A100FD-048B-D13F-273A-7A4E661F2DC5}"/>
                </a:ext>
              </a:extLst>
            </p:cNvPr>
            <p:cNvSpPr txBox="1"/>
            <p:nvPr/>
          </p:nvSpPr>
          <p:spPr>
            <a:xfrm rot="19938141">
              <a:off x="10486211" y="4316854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DZ2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C143AF9-88ED-619B-2E70-1D16183F6C2B}"/>
                </a:ext>
              </a:extLst>
            </p:cNvPr>
            <p:cNvSpPr txBox="1"/>
            <p:nvPr/>
          </p:nvSpPr>
          <p:spPr>
            <a:xfrm rot="19938141">
              <a:off x="10723893" y="4333167"/>
              <a:ext cx="888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DZ1-DZ2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C65B6E32-3604-1951-9452-2FA363917193}"/>
              </a:ext>
            </a:extLst>
          </p:cNvPr>
          <p:cNvSpPr txBox="1">
            <a:spLocks/>
          </p:cNvSpPr>
          <p:nvPr/>
        </p:nvSpPr>
        <p:spPr>
          <a:xfrm>
            <a:off x="391886" y="8671"/>
            <a:ext cx="11452695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sz="32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937F572-46CF-DC76-ABD3-22B72AE28658}"/>
              </a:ext>
            </a:extLst>
          </p:cNvPr>
          <p:cNvSpPr txBox="1">
            <a:spLocks/>
          </p:cNvSpPr>
          <p:nvPr/>
        </p:nvSpPr>
        <p:spPr>
          <a:xfrm>
            <a:off x="145495" y="53631"/>
            <a:ext cx="6992828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sz="2400" b="1" dirty="0"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 APPENDIX 3 – BDs Efficiency </a:t>
            </a:r>
            <a:endParaRPr lang="ru-RU" sz="24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264FC4F-0157-299A-A513-42F5CFA3C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3273" y="3438997"/>
            <a:ext cx="4194844" cy="1047546"/>
          </a:xfrm>
          <a:prstGeom prst="rect">
            <a:avLst/>
          </a:prstGeom>
          <a:noFill/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CB63E08-F894-61BD-0153-79C8415B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8323" y="4501049"/>
            <a:ext cx="4076444" cy="187431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51051E-86C2-5C28-E42A-581C04D5F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3273" y="2342685"/>
            <a:ext cx="4151494" cy="1081398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DF68BD-8D91-65B9-0ED4-B27D265D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01374" y="1270567"/>
            <a:ext cx="4151494" cy="1039377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770DE0-CCEE-6BE8-19A1-D2A1F4843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7233" y="5228836"/>
            <a:ext cx="4114545" cy="1058422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CFACBF-56CF-A022-B3C0-F1906671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7233" y="4391940"/>
            <a:ext cx="4114545" cy="783815"/>
          </a:xfrm>
          <a:prstGeom prst="rect">
            <a:avLst/>
          </a:prstGeom>
          <a:noFill/>
        </p:spPr>
      </p:pic>
      <p:sp>
        <p:nvSpPr>
          <p:cNvPr id="43" name="Прямоугольник 1">
            <a:extLst>
              <a:ext uri="{FF2B5EF4-FFF2-40B4-BE49-F238E27FC236}">
                <a16:creationId xmlns:a16="http://schemas.microsoft.com/office/drawing/2014/main" id="{6B924973-D9AC-EAE4-89F8-8D4B185DBDE1}"/>
              </a:ext>
            </a:extLst>
          </p:cNvPr>
          <p:cNvSpPr/>
          <p:nvPr/>
        </p:nvSpPr>
        <p:spPr>
          <a:xfrm>
            <a:off x="5267955" y="1170895"/>
            <a:ext cx="695551" cy="7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52">
            <a:extLst>
              <a:ext uri="{FF2B5EF4-FFF2-40B4-BE49-F238E27FC236}">
                <a16:creationId xmlns:a16="http://schemas.microsoft.com/office/drawing/2014/main" id="{CC352565-FC7B-51D1-35EF-64347A512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64" t="32480" r="17886" b="57914"/>
          <a:stretch/>
        </p:blipFill>
        <p:spPr>
          <a:xfrm>
            <a:off x="4940366" y="1245922"/>
            <a:ext cx="406077" cy="59358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6A94B32-9EF9-2954-6E73-39DBEB73AA33}"/>
              </a:ext>
            </a:extLst>
          </p:cNvPr>
          <p:cNvSpPr txBox="1"/>
          <p:nvPr/>
        </p:nvSpPr>
        <p:spPr>
          <a:xfrm>
            <a:off x="5277620" y="1223521"/>
            <a:ext cx="39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1h</a:t>
            </a:r>
            <a:endParaRPr lang="en-GB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536356-945F-2299-90C2-F0C7B9220EBB}"/>
              </a:ext>
            </a:extLst>
          </p:cNvPr>
          <p:cNvSpPr txBox="1"/>
          <p:nvPr/>
        </p:nvSpPr>
        <p:spPr>
          <a:xfrm>
            <a:off x="5283421" y="1413529"/>
            <a:ext cx="3992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5h</a:t>
            </a:r>
            <a:endParaRPr lang="en-GB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0A66D6-3EBF-A94E-5942-31AC3341FC25}"/>
              </a:ext>
            </a:extLst>
          </p:cNvPr>
          <p:cNvSpPr txBox="1"/>
          <p:nvPr/>
        </p:nvSpPr>
        <p:spPr>
          <a:xfrm>
            <a:off x="5284022" y="1600830"/>
            <a:ext cx="51393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24h</a:t>
            </a:r>
            <a:endParaRPr lang="en-GB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CFA156-0438-4AEF-6BC7-C824B2EF3A46}"/>
              </a:ext>
            </a:extLst>
          </p:cNvPr>
          <p:cNvSpPr/>
          <p:nvPr/>
        </p:nvSpPr>
        <p:spPr>
          <a:xfrm>
            <a:off x="2875761" y="1908607"/>
            <a:ext cx="464742" cy="1616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9615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5">
            <a:extLst>
              <a:ext uri="{FF2B5EF4-FFF2-40B4-BE49-F238E27FC236}">
                <a16:creationId xmlns:a16="http://schemas.microsoft.com/office/drawing/2014/main" id="{96F29288-161D-E00B-90EF-E732713391C8}"/>
              </a:ext>
            </a:extLst>
          </p:cNvPr>
          <p:cNvSpPr/>
          <p:nvPr/>
        </p:nvSpPr>
        <p:spPr>
          <a:xfrm rot="264038">
            <a:off x="6692456" y="1045655"/>
            <a:ext cx="1236742" cy="763954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14" descr="A drawing of a dragon&#10;&#10;Description automatically generated with low confidence">
            <a:extLst>
              <a:ext uri="{FF2B5EF4-FFF2-40B4-BE49-F238E27FC236}">
                <a16:creationId xmlns:a16="http://schemas.microsoft.com/office/drawing/2014/main" id="{95266C1B-375B-AD9C-613E-FE7E1A6E8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28" y="2489055"/>
            <a:ext cx="994242" cy="718150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1EC3174E-193E-B656-BBF0-C52B05F4C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63" y="1119419"/>
            <a:ext cx="2292707" cy="1015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B3C01E-2C1A-DB83-A2ED-6FFCDE443933}"/>
              </a:ext>
            </a:extLst>
          </p:cNvPr>
          <p:cNvSpPr txBox="1"/>
          <p:nvPr/>
        </p:nvSpPr>
        <p:spPr>
          <a:xfrm>
            <a:off x="8381101" y="688389"/>
            <a:ext cx="381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RNA-cleaving DNAzymes (DZ)</a:t>
            </a:r>
            <a:endParaRPr lang="en-GB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F2F83BB-ADEF-0D31-0D6A-FA0837F839F1}"/>
              </a:ext>
            </a:extLst>
          </p:cNvPr>
          <p:cNvSpPr txBox="1">
            <a:spLocks/>
          </p:cNvSpPr>
          <p:nvPr/>
        </p:nvSpPr>
        <p:spPr>
          <a:xfrm>
            <a:off x="145495" y="53631"/>
            <a:ext cx="6992828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sz="2400" b="1" dirty="0"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Therapeutic nucleic acid for gene therapy</a:t>
            </a:r>
            <a:endParaRPr lang="ru-RU" sz="24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ACB6DF-ADB8-09E0-FD97-ED2513CA8159}"/>
              </a:ext>
            </a:extLst>
          </p:cNvPr>
          <p:cNvSpPr txBox="1"/>
          <p:nvPr/>
        </p:nvSpPr>
        <p:spPr>
          <a:xfrm>
            <a:off x="3833567" y="2862575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Gene knockdown tools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2267B06-E79B-DD9D-493D-477F6A1998AF}"/>
              </a:ext>
            </a:extLst>
          </p:cNvPr>
          <p:cNvSpPr/>
          <p:nvPr/>
        </p:nvSpPr>
        <p:spPr>
          <a:xfrm>
            <a:off x="3972818" y="1275282"/>
            <a:ext cx="2565795" cy="1572848"/>
          </a:xfrm>
          <a:prstGeom prst="roundRect">
            <a:avLst>
              <a:gd name="adj" fmla="val 28294"/>
            </a:avLst>
          </a:prstGeom>
          <a:solidFill>
            <a:srgbClr val="B4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46CF6A30-4091-C782-8998-6E0174EE22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02" y="1700456"/>
            <a:ext cx="1277216" cy="7181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40DCA0D-EA3F-BE4E-C82F-5D1A7C802343}"/>
              </a:ext>
            </a:extLst>
          </p:cNvPr>
          <p:cNvSpPr txBox="1"/>
          <p:nvPr/>
        </p:nvSpPr>
        <p:spPr>
          <a:xfrm>
            <a:off x="4069499" y="1347237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Gene down regulation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F0329B-8D62-B071-FFAF-5A9F813B010B}"/>
              </a:ext>
            </a:extLst>
          </p:cNvPr>
          <p:cNvGrpSpPr/>
          <p:nvPr/>
        </p:nvGrpSpPr>
        <p:grpSpPr>
          <a:xfrm>
            <a:off x="4450938" y="2421935"/>
            <a:ext cx="1418915" cy="373424"/>
            <a:chOff x="6385560" y="4160041"/>
            <a:chExt cx="1359849" cy="39671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F75C2D4-ABB0-4513-EB90-FE44E787CFCD}"/>
                </a:ext>
              </a:extLst>
            </p:cNvPr>
            <p:cNvSpPr/>
            <p:nvPr/>
          </p:nvSpPr>
          <p:spPr>
            <a:xfrm>
              <a:off x="6385560" y="4196565"/>
              <a:ext cx="1359849" cy="360195"/>
            </a:xfrm>
            <a:prstGeom prst="ellipse">
              <a:avLst/>
            </a:prstGeom>
            <a:solidFill>
              <a:srgbClr val="847A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4201CD-7455-F5C5-8487-EAAEAEF6E53D}"/>
                </a:ext>
              </a:extLst>
            </p:cNvPr>
            <p:cNvSpPr txBox="1"/>
            <p:nvPr/>
          </p:nvSpPr>
          <p:spPr>
            <a:xfrm>
              <a:off x="6645641" y="4160041"/>
              <a:ext cx="1022392" cy="3923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Protein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DAAE6DF-C2FB-4874-792D-320C6D94AC5F}"/>
              </a:ext>
            </a:extLst>
          </p:cNvPr>
          <p:cNvSpPr txBox="1"/>
          <p:nvPr/>
        </p:nvSpPr>
        <p:spPr>
          <a:xfrm>
            <a:off x="3990286" y="1791113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mRNA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6CF96B-135B-27AA-8E52-311240C42724}"/>
              </a:ext>
            </a:extLst>
          </p:cNvPr>
          <p:cNvSpPr txBox="1"/>
          <p:nvPr/>
        </p:nvSpPr>
        <p:spPr>
          <a:xfrm>
            <a:off x="4228710" y="87449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Therapeutic effect</a:t>
            </a:r>
            <a:endParaRPr lang="en-GB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F10CBE-3139-04D0-55BD-074EB4A98926}"/>
              </a:ext>
            </a:extLst>
          </p:cNvPr>
          <p:cNvSpPr txBox="1"/>
          <p:nvPr/>
        </p:nvSpPr>
        <p:spPr>
          <a:xfrm>
            <a:off x="6289419" y="3856239"/>
            <a:ext cx="4207520" cy="92333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Limitations of DZs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Weak affinity to folded targets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Inefficient cleavage activity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843683-48EE-98FF-D798-905B819B0498}"/>
              </a:ext>
            </a:extLst>
          </p:cNvPr>
          <p:cNvSpPr txBox="1"/>
          <p:nvPr/>
        </p:nvSpPr>
        <p:spPr>
          <a:xfrm>
            <a:off x="3536983" y="5290283"/>
            <a:ext cx="6255971" cy="92333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How do we tackle the limitations of DZs?</a:t>
            </a:r>
            <a:endParaRPr lang="en-GB" b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oboto (Body)"/>
              </a:rPr>
              <a:t>Chemical modification and computational prediction</a:t>
            </a:r>
            <a:endParaRPr lang="en-GB" dirty="0">
              <a:solidFill>
                <a:schemeClr val="bg2">
                  <a:lumMod val="50000"/>
                </a:schemeClr>
              </a:solidFill>
              <a:latin typeface="Roboto (Body)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chemeClr val="bg2">
                    <a:lumMod val="50000"/>
                  </a:schemeClr>
                </a:solidFill>
                <a:effectLst/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Multivalent based RNA-cleaving DNAzymes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47" name="Shape 46">
            <a:extLst>
              <a:ext uri="{FF2B5EF4-FFF2-40B4-BE49-F238E27FC236}">
                <a16:creationId xmlns:a16="http://schemas.microsoft.com/office/drawing/2014/main" id="{E64D26D9-A277-2C32-45FF-04222ADD6369}"/>
              </a:ext>
            </a:extLst>
          </p:cNvPr>
          <p:cNvSpPr/>
          <p:nvPr/>
        </p:nvSpPr>
        <p:spPr>
          <a:xfrm rot="7862824">
            <a:off x="9464902" y="1913859"/>
            <a:ext cx="754481" cy="423037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Shape 47">
            <a:extLst>
              <a:ext uri="{FF2B5EF4-FFF2-40B4-BE49-F238E27FC236}">
                <a16:creationId xmlns:a16="http://schemas.microsoft.com/office/drawing/2014/main" id="{3374A721-1B7C-3287-B97D-8269937C4749}"/>
              </a:ext>
            </a:extLst>
          </p:cNvPr>
          <p:cNvSpPr/>
          <p:nvPr/>
        </p:nvSpPr>
        <p:spPr>
          <a:xfrm rot="9236590">
            <a:off x="9979197" y="3751293"/>
            <a:ext cx="793493" cy="387919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A8AD72-E650-3DA2-51C8-BE10467585D5}"/>
              </a:ext>
            </a:extLst>
          </p:cNvPr>
          <p:cNvSpPr txBox="1"/>
          <p:nvPr/>
        </p:nvSpPr>
        <p:spPr>
          <a:xfrm>
            <a:off x="8115018" y="2526156"/>
            <a:ext cx="3638610" cy="120032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Roboto (Body)"/>
                <a:ea typeface="Calibri" panose="020F0502020204030204" pitchFamily="34" charset="0"/>
              </a:rPr>
              <a:t>Advantages of DZs</a:t>
            </a:r>
            <a:endParaRPr lang="en-US" b="1" dirty="0">
              <a:solidFill>
                <a:schemeClr val="bg2">
                  <a:lumMod val="10000"/>
                </a:schemeClr>
              </a:solidFill>
              <a:effectLst/>
              <a:latin typeface="Roboto (Body)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Roboto (Body)"/>
                <a:ea typeface="Calibri" panose="020F0502020204030204" pitchFamily="34" charset="0"/>
              </a:rPr>
              <a:t>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igh selectivity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Roboto (Body)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Independent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Roboto (Body)"/>
                <a:ea typeface="Calibri" panose="020F0502020204030204" pitchFamily="34" charset="0"/>
              </a:rPr>
              <a:t>of any additional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Roboto (Body)"/>
                <a:ea typeface="Calibri" panose="020F0502020204030204" pitchFamily="34" charset="0"/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Roboto (Body)"/>
                <a:ea typeface="Calibri" panose="020F0502020204030204" pitchFamily="34" charset="0"/>
              </a:rPr>
              <a:t>protein interaction</a:t>
            </a:r>
            <a:endParaRPr lang="en-US" dirty="0">
              <a:solidFill>
                <a:schemeClr val="tx2">
                  <a:lumMod val="50000"/>
                </a:schemeClr>
              </a:solidFill>
              <a:effectLst/>
              <a:latin typeface="Roboto (Body)"/>
              <a:ea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D82DEE8-5DA0-D202-EC7B-094EB79A4D0D}"/>
              </a:ext>
            </a:extLst>
          </p:cNvPr>
          <p:cNvSpPr txBox="1"/>
          <p:nvPr/>
        </p:nvSpPr>
        <p:spPr>
          <a:xfrm>
            <a:off x="1222910" y="3422914"/>
            <a:ext cx="3149161" cy="147732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Limitations of therapeutic nucleic acid approaches </a:t>
            </a:r>
            <a:endParaRPr lang="en-US" b="1" dirty="0">
              <a:solidFill>
                <a:schemeClr val="tx2">
                  <a:lumMod val="50000"/>
                </a:schemeClr>
              </a:solidFill>
              <a:effectLst/>
              <a:latin typeface="Roboto (Body)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Roboto (Body)"/>
                <a:ea typeface="Calibri" panose="020F0502020204030204" pitchFamily="34" charset="0"/>
              </a:rPr>
              <a:t>Off-target effects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Roboto (Body)"/>
                <a:ea typeface="Calibri" panose="020F0502020204030204" pitchFamily="34" charset="0"/>
              </a:rPr>
              <a:t> </a:t>
            </a:r>
            <a:endParaRPr lang="en-US" dirty="0">
              <a:solidFill>
                <a:schemeClr val="tx2">
                  <a:lumMod val="50000"/>
                </a:schemeClr>
              </a:solidFill>
              <a:effectLst/>
              <a:latin typeface="Roboto (Body)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Low efficiency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High cost of synthesis</a:t>
            </a:r>
            <a:endParaRPr lang="en-GB" dirty="0">
              <a:solidFill>
                <a:schemeClr val="tx2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53" name="Shape 52">
            <a:extLst>
              <a:ext uri="{FF2B5EF4-FFF2-40B4-BE49-F238E27FC236}">
                <a16:creationId xmlns:a16="http://schemas.microsoft.com/office/drawing/2014/main" id="{A2F0D75F-66E7-FF0C-3893-98E827A151E6}"/>
              </a:ext>
            </a:extLst>
          </p:cNvPr>
          <p:cNvSpPr/>
          <p:nvPr/>
        </p:nvSpPr>
        <p:spPr>
          <a:xfrm rot="9355703">
            <a:off x="8893542" y="5019461"/>
            <a:ext cx="793493" cy="387919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565552-56F7-E6B2-D0A3-75541BADEA1D}"/>
              </a:ext>
            </a:extLst>
          </p:cNvPr>
          <p:cNvGrpSpPr/>
          <p:nvPr/>
        </p:nvGrpSpPr>
        <p:grpSpPr>
          <a:xfrm>
            <a:off x="671654" y="916018"/>
            <a:ext cx="2982125" cy="2086067"/>
            <a:chOff x="671654" y="916018"/>
            <a:chExt cx="2982125" cy="2086067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3D15C1D5-E577-60F2-809F-A0803982F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453" y="1703424"/>
              <a:ext cx="1496426" cy="307011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2EF8214-9BE1-4F19-80C7-98C704CC8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55388" y="2140331"/>
              <a:ext cx="1493389" cy="86175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3940265-BD9C-578F-5BE5-5D39CCE8A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196" y="1094228"/>
              <a:ext cx="1494642" cy="31126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F5E5FB-1172-1DC6-17CA-70E5FC8871B2}"/>
                </a:ext>
              </a:extLst>
            </p:cNvPr>
            <p:cNvSpPr txBox="1"/>
            <p:nvPr/>
          </p:nvSpPr>
          <p:spPr>
            <a:xfrm>
              <a:off x="811393" y="1034089"/>
              <a:ext cx="939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siRNA</a:t>
              </a:r>
              <a:endParaRPr lang="en-GB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29CE8B-26E9-D550-8B0E-7EA2F2C2F48B}"/>
                </a:ext>
              </a:extLst>
            </p:cNvPr>
            <p:cNvSpPr txBox="1"/>
            <p:nvPr/>
          </p:nvSpPr>
          <p:spPr>
            <a:xfrm>
              <a:off x="863287" y="1657826"/>
              <a:ext cx="838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ASO</a:t>
              </a:r>
              <a:endParaRPr lang="en-GB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DF5BA9-0E3E-A72D-7135-95901D6E1AD2}"/>
                </a:ext>
              </a:extLst>
            </p:cNvPr>
            <p:cNvSpPr txBox="1"/>
            <p:nvPr/>
          </p:nvSpPr>
          <p:spPr>
            <a:xfrm>
              <a:off x="671654" y="2201876"/>
              <a:ext cx="1194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Aptamer</a:t>
              </a:r>
              <a:endParaRPr lang="en-GB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6755105-B0A3-452F-3D41-F5DE2B2FB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6127" y="916018"/>
              <a:ext cx="487652" cy="2086067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3DCC4C-D151-A462-4AB6-92E83E6910CE}"/>
              </a:ext>
            </a:extLst>
          </p:cNvPr>
          <p:cNvSpPr txBox="1"/>
          <p:nvPr/>
        </p:nvSpPr>
        <p:spPr>
          <a:xfrm>
            <a:off x="8879165" y="6133067"/>
            <a:ext cx="2292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B5B5C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Fokina et al., 2015</a:t>
            </a:r>
            <a:endParaRPr lang="en-GB" sz="1200" dirty="0">
              <a:solidFill>
                <a:srgbClr val="B5B5CE"/>
              </a:solidFill>
            </a:endParaRPr>
          </a:p>
          <a:p>
            <a:endParaRPr lang="en-GB" sz="1200" dirty="0">
              <a:solidFill>
                <a:schemeClr val="accent1">
                  <a:lumMod val="60000"/>
                  <a:lumOff val="40000"/>
                </a:schemeClr>
              </a:solidFill>
              <a:latin typeface="Roboto (Body)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1ECC71A-A236-5A73-618E-70F894E9E942}"/>
              </a:ext>
            </a:extLst>
          </p:cNvPr>
          <p:cNvSpPr txBox="1"/>
          <p:nvPr/>
        </p:nvSpPr>
        <p:spPr>
          <a:xfrm>
            <a:off x="1414247" y="4968987"/>
            <a:ext cx="2814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B5B5CE"/>
                </a:solidFill>
                <a:latin typeface="Roboto (Body)"/>
                <a:ea typeface="Calibri" panose="020F0502020204030204" pitchFamily="34" charset="0"/>
                <a:cs typeface="Arial" panose="020B0604020202020204" pitchFamily="34" charset="0"/>
              </a:rPr>
              <a:t>Levin, 2019; </a:t>
            </a:r>
            <a:r>
              <a:rPr lang="en-GB" sz="1200" dirty="0" err="1">
                <a:solidFill>
                  <a:srgbClr val="B5B5CE"/>
                </a:solidFill>
                <a:latin typeface="Roboto (Body)"/>
                <a:ea typeface="Calibri" panose="020F0502020204030204" pitchFamily="34" charset="0"/>
                <a:cs typeface="Arial" panose="020B0604020202020204" pitchFamily="34" charset="0"/>
              </a:rPr>
              <a:t>Xiong</a:t>
            </a:r>
            <a:r>
              <a:rPr lang="en-GB" sz="1200" dirty="0">
                <a:solidFill>
                  <a:srgbClr val="B5B5CE"/>
                </a:solidFill>
                <a:latin typeface="Roboto (Body)"/>
                <a:ea typeface="Calibri" panose="020F0502020204030204" pitchFamily="34" charset="0"/>
                <a:cs typeface="Arial" panose="020B0604020202020204" pitchFamily="34" charset="0"/>
              </a:rPr>
              <a:t> et al., 2021</a:t>
            </a:r>
            <a:endParaRPr lang="en-GB" sz="1200" dirty="0">
              <a:solidFill>
                <a:srgbClr val="B5B5CE"/>
              </a:solidFill>
              <a:latin typeface="Roboto (Body)"/>
            </a:endParaRPr>
          </a:p>
        </p:txBody>
      </p:sp>
    </p:spTree>
    <p:extLst>
      <p:ext uri="{BB962C8B-B14F-4D97-AF65-F5344CB8AC3E}">
        <p14:creationId xmlns:p14="http://schemas.microsoft.com/office/powerpoint/2010/main" val="37056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45" grpId="0"/>
      <p:bldP spid="50" grpId="0"/>
      <p:bldP spid="51" grpId="0"/>
      <p:bldP spid="33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48161B-BA6D-4B9F-A122-9A5293CD7FBE}"/>
              </a:ext>
            </a:extLst>
          </p:cNvPr>
          <p:cNvSpPr txBox="1"/>
          <p:nvPr/>
        </p:nvSpPr>
        <p:spPr>
          <a:xfrm>
            <a:off x="1246042" y="4497214"/>
            <a:ext cx="113345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Roboto (Body)"/>
              </a:rPr>
              <a:t>Monovalent binds to a single ligand while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Roboto (Body)"/>
              </a:rPr>
              <a:t>m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Roboto (Body)"/>
              </a:rPr>
              <a:t>ultivalent binds to several ligands</a:t>
            </a:r>
          </a:p>
          <a:p>
            <a:pPr algn="l"/>
            <a:endParaRPr lang="en-US" dirty="0">
              <a:solidFill>
                <a:schemeClr val="bg2">
                  <a:lumMod val="10000"/>
                </a:schemeClr>
              </a:solidFill>
              <a:latin typeface="Roboto (Body)"/>
            </a:endParaRPr>
          </a:p>
          <a:p>
            <a:pPr algn="l"/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Roboto (Body)"/>
              </a:rPr>
              <a:t>The number of ligands and the core structure (linear, circular, or radial) strongly influence the </a:t>
            </a:r>
          </a:p>
          <a:p>
            <a:pPr algn="l"/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Roboto (Body)"/>
              </a:rPr>
              <a:t>degeneracy coefficient, which is a measure of the energy states of the possible binding interactions</a:t>
            </a:r>
            <a:endParaRPr lang="en-GB" dirty="0">
              <a:solidFill>
                <a:schemeClr val="bg2">
                  <a:lumMod val="10000"/>
                </a:schemeClr>
              </a:solidFill>
              <a:latin typeface="Roboto (Body)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3242EF-4415-459D-A9BC-5165E888D38D}"/>
              </a:ext>
            </a:extLst>
          </p:cNvPr>
          <p:cNvSpPr txBox="1">
            <a:spLocks/>
          </p:cNvSpPr>
          <p:nvPr/>
        </p:nvSpPr>
        <p:spPr>
          <a:xfrm>
            <a:off x="1246042" y="-9991"/>
            <a:ext cx="10515600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sz="32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89F54-9E90-47D8-97B8-B8D09C003E6E}"/>
              </a:ext>
            </a:extLst>
          </p:cNvPr>
          <p:cNvSpPr txBox="1"/>
          <p:nvPr/>
        </p:nvSpPr>
        <p:spPr>
          <a:xfrm>
            <a:off x="1064212" y="5985785"/>
            <a:ext cx="8770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B5B5CE"/>
                </a:solidFill>
                <a:effectLst/>
                <a:latin typeface="Roboto (Body)"/>
                <a:ea typeface="Calibri" panose="020F0502020204030204" pitchFamily="34" charset="0"/>
                <a:cs typeface="Arial" panose="020B0604020202020204" pitchFamily="34" charset="0"/>
              </a:rPr>
              <a:t>Böhmer</a:t>
            </a:r>
            <a:r>
              <a:rPr lang="en-GB" sz="1200" dirty="0">
                <a:solidFill>
                  <a:srgbClr val="B5B5CE"/>
                </a:solidFill>
                <a:effectLst/>
                <a:latin typeface="Roboto (Body)"/>
                <a:ea typeface="Calibri" panose="020F0502020204030204" pitchFamily="34" charset="0"/>
                <a:cs typeface="Arial" panose="020B0604020202020204" pitchFamily="34" charset="0"/>
              </a:rPr>
              <a:t> et al., 2021</a:t>
            </a:r>
            <a:endParaRPr lang="en-GB" sz="1200" dirty="0">
              <a:solidFill>
                <a:srgbClr val="B5B5CE"/>
              </a:solidFill>
              <a:latin typeface="Roboto (Body)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A6D6D4-5F73-45B4-B73C-792FE7AB2C7E}"/>
              </a:ext>
            </a:extLst>
          </p:cNvPr>
          <p:cNvSpPr/>
          <p:nvPr/>
        </p:nvSpPr>
        <p:spPr>
          <a:xfrm>
            <a:off x="11184656" y="4137729"/>
            <a:ext cx="632106" cy="15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Figure I">
            <a:extLst>
              <a:ext uri="{FF2B5EF4-FFF2-40B4-BE49-F238E27FC236}">
                <a16:creationId xmlns:a16="http://schemas.microsoft.com/office/drawing/2014/main" id="{DFBC3EDE-0282-9BEA-5C75-F6C94FA5D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" r="68177" b="36958"/>
          <a:stretch/>
        </p:blipFill>
        <p:spPr bwMode="auto">
          <a:xfrm>
            <a:off x="711315" y="1247762"/>
            <a:ext cx="3989777" cy="248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6E3C3BB5-2F08-7817-A81B-FE61B5656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22" y="1899669"/>
            <a:ext cx="6191263" cy="20323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A0D9E08-DB08-D2B1-ACC7-CFE80A0A73EB}"/>
              </a:ext>
            </a:extLst>
          </p:cNvPr>
          <p:cNvSpPr txBox="1">
            <a:spLocks/>
          </p:cNvSpPr>
          <p:nvPr/>
        </p:nvSpPr>
        <p:spPr>
          <a:xfrm>
            <a:off x="145495" y="53631"/>
            <a:ext cx="6992828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sz="2400" b="1" dirty="0"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Multivalent system</a:t>
            </a:r>
            <a:endParaRPr lang="ru-RU" sz="24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FBC99FD6-FD9E-A807-ED1E-499EEB3B17C1}"/>
              </a:ext>
            </a:extLst>
          </p:cNvPr>
          <p:cNvSpPr/>
          <p:nvPr/>
        </p:nvSpPr>
        <p:spPr>
          <a:xfrm>
            <a:off x="1064212" y="4625384"/>
            <a:ext cx="161624" cy="1616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28808A5-5493-E90A-EA8F-51780075E038}"/>
              </a:ext>
            </a:extLst>
          </p:cNvPr>
          <p:cNvSpPr/>
          <p:nvPr/>
        </p:nvSpPr>
        <p:spPr>
          <a:xfrm>
            <a:off x="1064212" y="5270844"/>
            <a:ext cx="161624" cy="1616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498965-287E-26CF-BE39-46695925EBC7}"/>
              </a:ext>
            </a:extLst>
          </p:cNvPr>
          <p:cNvSpPr txBox="1"/>
          <p:nvPr/>
        </p:nvSpPr>
        <p:spPr>
          <a:xfrm>
            <a:off x="2931652" y="3703734"/>
            <a:ext cx="2357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Roboto (Body)"/>
              </a:rPr>
              <a:t>Multivalent </a:t>
            </a:r>
            <a:br>
              <a:rPr lang="en-US" sz="14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Roboto (Body)"/>
              </a:rPr>
            </a:br>
            <a:r>
              <a:rPr lang="en-US" sz="14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Roboto (Body)"/>
              </a:rPr>
              <a:t>binding</a:t>
            </a:r>
            <a:endParaRPr lang="en-GB" sz="1400" b="1" dirty="0">
              <a:solidFill>
                <a:schemeClr val="bg2">
                  <a:lumMod val="10000"/>
                </a:schemeClr>
              </a:solidFill>
              <a:latin typeface="Roboto (Body)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A57D9C-58F4-D425-703F-0B2B1ECD1A24}"/>
              </a:ext>
            </a:extLst>
          </p:cNvPr>
          <p:cNvSpPr txBox="1"/>
          <p:nvPr/>
        </p:nvSpPr>
        <p:spPr>
          <a:xfrm>
            <a:off x="472060" y="3703734"/>
            <a:ext cx="2357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Roboto (Body)"/>
              </a:rPr>
              <a:t>Monovalent </a:t>
            </a:r>
            <a:br>
              <a:rPr lang="en-US" sz="14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Roboto (Body)"/>
              </a:rPr>
            </a:br>
            <a:r>
              <a:rPr lang="en-US" sz="14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Roboto (Body)"/>
              </a:rPr>
              <a:t>binding</a:t>
            </a:r>
            <a:endParaRPr lang="en-GB" sz="1400" b="1" dirty="0">
              <a:solidFill>
                <a:schemeClr val="bg2">
                  <a:lumMod val="10000"/>
                </a:schemeClr>
              </a:solidFill>
              <a:latin typeface="Roboto (Body)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4EC8AC-95D6-0C5F-0CAE-3EA885360F37}"/>
              </a:ext>
            </a:extLst>
          </p:cNvPr>
          <p:cNvSpPr txBox="1"/>
          <p:nvPr/>
        </p:nvSpPr>
        <p:spPr>
          <a:xfrm>
            <a:off x="640010" y="919065"/>
            <a:ext cx="4379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Roboto (Body)"/>
              </a:rPr>
              <a:t>Monovalent versus multivalent binding</a:t>
            </a:r>
            <a:endParaRPr lang="en-GB" b="1" dirty="0">
              <a:solidFill>
                <a:schemeClr val="bg2">
                  <a:lumMod val="10000"/>
                </a:schemeClr>
              </a:solidFill>
              <a:latin typeface="Roboto (Body)"/>
            </a:endParaRPr>
          </a:p>
        </p:txBody>
      </p:sp>
    </p:spTree>
    <p:extLst>
      <p:ext uri="{BB962C8B-B14F-4D97-AF65-F5344CB8AC3E}">
        <p14:creationId xmlns:p14="http://schemas.microsoft.com/office/powerpoint/2010/main" val="94658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17058AC8-3C76-4CDA-9376-7905B340BCE1}"/>
              </a:ext>
            </a:extLst>
          </p:cNvPr>
          <p:cNvSpPr txBox="1">
            <a:spLocks/>
          </p:cNvSpPr>
          <p:nvPr/>
        </p:nvSpPr>
        <p:spPr>
          <a:xfrm>
            <a:off x="3335692" y="1747992"/>
            <a:ext cx="8276254" cy="932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Times New Roman" panose="02020603050405020304" pitchFamily="18" charset="0"/>
                <a:cs typeface="Times New Roman" panose="02020603050405020304" pitchFamily="18" charset="0"/>
              </a:rPr>
              <a:t>To design bivalent RNA-cleaving DNA-enzymes and compare 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Times New Roman" panose="02020603050405020304" pitchFamily="18" charset="0"/>
                <a:cs typeface="Times New Roman" panose="02020603050405020304" pitchFamily="18" charset="0"/>
              </a:rPr>
              <a:t>their catalytic activities with monovalent 10-23 DNAzymes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1C3CB2-C026-448E-97D4-BBD8CEDA0E67}"/>
              </a:ext>
            </a:extLst>
          </p:cNvPr>
          <p:cNvSpPr txBox="1"/>
          <p:nvPr/>
        </p:nvSpPr>
        <p:spPr>
          <a:xfrm>
            <a:off x="3335692" y="823992"/>
            <a:ext cx="8276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Roboto (Body)"/>
              </a:rPr>
              <a:t>The weak</a:t>
            </a:r>
            <a:r>
              <a:rPr lang="en-US" b="0" i="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</a:rPr>
              <a:t> af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Roboto (Body)"/>
              </a:rPr>
              <a:t>finity </a:t>
            </a:r>
            <a:r>
              <a:rPr lang="en-US" b="0" i="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</a:rPr>
              <a:t>of RNA-cleaving DNAzymes near physiological </a:t>
            </a:r>
            <a:b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</a:rPr>
            </a:br>
            <a:r>
              <a:rPr lang="en-US" b="0" i="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</a:rPr>
              <a:t>conditions could be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Roboto (Body)"/>
              </a:rPr>
              <a:t>enhanced</a:t>
            </a:r>
            <a:r>
              <a:rPr lang="en-US" b="0" i="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</a:rPr>
              <a:t> through multivalent DNA models</a:t>
            </a:r>
            <a:endParaRPr lang="en-GB" dirty="0">
              <a:solidFill>
                <a:schemeClr val="bg2">
                  <a:lumMod val="10000"/>
                </a:schemeClr>
              </a:solidFill>
              <a:latin typeface="Roboto (Body)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5BA82C-6159-4A58-821F-E06014AF0BB1}"/>
              </a:ext>
            </a:extLst>
          </p:cNvPr>
          <p:cNvSpPr txBox="1"/>
          <p:nvPr/>
        </p:nvSpPr>
        <p:spPr>
          <a:xfrm>
            <a:off x="3793879" y="2781259"/>
            <a:ext cx="8785588" cy="209288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To demonstrate that multivalent systems cleave targeted 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RNA more efficiently than monovalent systems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Times New Roman" panose="02020603050405020304" pitchFamily="18" charset="0"/>
                <a:cs typeface="Times New Roman" panose="02020603050405020304" pitchFamily="18" charset="0"/>
              </a:rPr>
              <a:t>To determine if two RNA-cleaving DZs covalently linked 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Times New Roman" panose="02020603050405020304" pitchFamily="18" charset="0"/>
                <a:cs typeface="Times New Roman" panose="02020603050405020304" pitchFamily="18" charset="0"/>
              </a:rPr>
              <a:t>in a single nanostructure provide advantages in RNA 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Times New Roman" panose="02020603050405020304" pitchFamily="18" charset="0"/>
                <a:cs typeface="Times New Roman" panose="02020603050405020304" pitchFamily="18" charset="0"/>
              </a:rPr>
              <a:t>cleaving activity in comparison to two separate DZs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Roboto (Body)"/>
            </a:endParaRP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To investigate the kinetics of the optimized RNA-cleaving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DNAzymes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Roboto (Body)"/>
            </a:endParaRPr>
          </a:p>
        </p:txBody>
      </p:sp>
      <p:pic>
        <p:nvPicPr>
          <p:cNvPr id="23" name="Picture 2" descr="Scale - Balance Scale No Background, HD Png Download - kindpng">
            <a:extLst>
              <a:ext uri="{FF2B5EF4-FFF2-40B4-BE49-F238E27FC236}">
                <a16:creationId xmlns:a16="http://schemas.microsoft.com/office/drawing/2014/main" id="{90F8B5A8-3D79-0BCC-5AF9-84F638375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05" b="92135" l="17907" r="82442">
                        <a14:foregroundMark x1="17907" y1="77047" x2="17907" y2="77047"/>
                        <a14:foregroundMark x1="53721" y1="11557" x2="53721" y2="11557"/>
                        <a14:foregroundMark x1="49302" y1="7865" x2="49302" y2="7865"/>
                        <a14:foregroundMark x1="64651" y1="92135" x2="64651" y2="92135"/>
                        <a14:foregroundMark x1="82442" y1="91332" x2="82442" y2="91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5214" r="15814" b="6180"/>
          <a:stretch/>
        </p:blipFill>
        <p:spPr bwMode="auto">
          <a:xfrm>
            <a:off x="5076670" y="4877880"/>
            <a:ext cx="1191595" cy="93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3A8D371-3D31-1C97-BA43-774857D67DC6}"/>
              </a:ext>
            </a:extLst>
          </p:cNvPr>
          <p:cNvSpPr txBox="1"/>
          <p:nvPr/>
        </p:nvSpPr>
        <p:spPr>
          <a:xfrm>
            <a:off x="3368478" y="5794086"/>
            <a:ext cx="2273444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Roboto (Body)"/>
              </a:rPr>
              <a:t>Monovalent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Roboto (Body)"/>
              </a:rPr>
              <a:t>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Roboto (Body)"/>
              </a:rPr>
              <a:t>system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A1972F-760E-A805-30E6-3FC096BA1D5B}"/>
              </a:ext>
            </a:extLst>
          </p:cNvPr>
          <p:cNvSpPr txBox="1"/>
          <p:nvPr/>
        </p:nvSpPr>
        <p:spPr>
          <a:xfrm>
            <a:off x="5722675" y="5809604"/>
            <a:ext cx="2743595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Roboto (Body)"/>
              </a:rPr>
              <a:t>Multivalent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Roboto (Body)"/>
              </a:rPr>
              <a:t>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Roboto (Body)"/>
              </a:rPr>
              <a:t>system</a:t>
            </a:r>
          </a:p>
        </p:txBody>
      </p:sp>
      <p:pic>
        <p:nvPicPr>
          <p:cNvPr id="28" name="Picture 2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86FED1D-014C-A1CE-6AA8-B16D7F5027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0"/>
          <a:stretch/>
        </p:blipFill>
        <p:spPr>
          <a:xfrm>
            <a:off x="1602968" y="5126781"/>
            <a:ext cx="2386589" cy="978594"/>
          </a:xfrm>
          <a:prstGeom prst="rect">
            <a:avLst/>
          </a:prstGeom>
        </p:spPr>
      </p:pic>
      <p:pic>
        <p:nvPicPr>
          <p:cNvPr id="29" name="Picture 28" descr="Diagram&#10;&#10;Description automatically generated">
            <a:extLst>
              <a:ext uri="{FF2B5EF4-FFF2-40B4-BE49-F238E27FC236}">
                <a16:creationId xmlns:a16="http://schemas.microsoft.com/office/drawing/2014/main" id="{22A20535-41C2-8928-768D-12412A0E5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31"/>
          <a:stretch/>
        </p:blipFill>
        <p:spPr>
          <a:xfrm>
            <a:off x="7136492" y="5207266"/>
            <a:ext cx="4000533" cy="100963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5723FB0-EAE8-3C16-AC9A-F52CCA17D07F}"/>
              </a:ext>
            </a:extLst>
          </p:cNvPr>
          <p:cNvCxnSpPr>
            <a:cxnSpLocks/>
          </p:cNvCxnSpPr>
          <p:nvPr/>
        </p:nvCxnSpPr>
        <p:spPr>
          <a:xfrm flipH="1" flipV="1">
            <a:off x="4255590" y="5339609"/>
            <a:ext cx="575318" cy="4525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088C5442-1D5C-C9B2-EEF8-19E6589F0EC4}"/>
              </a:ext>
            </a:extLst>
          </p:cNvPr>
          <p:cNvSpPr txBox="1">
            <a:spLocks/>
          </p:cNvSpPr>
          <p:nvPr/>
        </p:nvSpPr>
        <p:spPr>
          <a:xfrm>
            <a:off x="145495" y="53631"/>
            <a:ext cx="6992828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sz="2400" b="1" dirty="0"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Aim and Objectives of Research</a:t>
            </a:r>
            <a:endParaRPr lang="ru-RU" sz="24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E6B4BB4-3AA1-1B23-E45C-A1FE7A64F75A}"/>
              </a:ext>
            </a:extLst>
          </p:cNvPr>
          <p:cNvSpPr/>
          <p:nvPr/>
        </p:nvSpPr>
        <p:spPr>
          <a:xfrm>
            <a:off x="1232491" y="920772"/>
            <a:ext cx="1721148" cy="48758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C08062-14C1-A864-256E-2932CA230F1A}"/>
              </a:ext>
            </a:extLst>
          </p:cNvPr>
          <p:cNvSpPr txBox="1"/>
          <p:nvPr/>
        </p:nvSpPr>
        <p:spPr>
          <a:xfrm>
            <a:off x="1436746" y="979896"/>
            <a:ext cx="2538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(Body)"/>
              </a:rPr>
              <a:t>Hypothesis</a:t>
            </a:r>
            <a:endParaRPr lang="en-US" sz="1800" dirty="0">
              <a:solidFill>
                <a:schemeClr val="bg1"/>
              </a:solidFill>
              <a:latin typeface="Roboto (Body)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853E022-849D-C823-9970-54D7F40388E9}"/>
              </a:ext>
            </a:extLst>
          </p:cNvPr>
          <p:cNvSpPr/>
          <p:nvPr/>
        </p:nvSpPr>
        <p:spPr>
          <a:xfrm>
            <a:off x="1232491" y="1792562"/>
            <a:ext cx="1721148" cy="48758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B00BBFA-A904-C7B7-6EE9-1161764C144E}"/>
              </a:ext>
            </a:extLst>
          </p:cNvPr>
          <p:cNvSpPr/>
          <p:nvPr/>
        </p:nvSpPr>
        <p:spPr>
          <a:xfrm>
            <a:off x="1232491" y="2814598"/>
            <a:ext cx="1721148" cy="48758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4BD75A-2E3B-D260-A7BA-7D917F33BE5D}"/>
              </a:ext>
            </a:extLst>
          </p:cNvPr>
          <p:cNvSpPr txBox="1"/>
          <p:nvPr/>
        </p:nvSpPr>
        <p:spPr>
          <a:xfrm>
            <a:off x="1726074" y="1836590"/>
            <a:ext cx="2538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(Body)"/>
              </a:rPr>
              <a:t>Aim</a:t>
            </a:r>
            <a:endParaRPr lang="en-US" sz="1800" dirty="0">
              <a:solidFill>
                <a:schemeClr val="bg1"/>
              </a:solidFill>
              <a:latin typeface="Roboto (Body)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4C9A9BC-FAE9-58B9-BD1B-957DB2B0C526}"/>
              </a:ext>
            </a:extLst>
          </p:cNvPr>
          <p:cNvSpPr/>
          <p:nvPr/>
        </p:nvSpPr>
        <p:spPr>
          <a:xfrm>
            <a:off x="3457987" y="1591619"/>
            <a:ext cx="6428482" cy="4571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F40159D-8BFF-6FF2-3B17-71D5BC1745B2}"/>
              </a:ext>
            </a:extLst>
          </p:cNvPr>
          <p:cNvSpPr/>
          <p:nvPr/>
        </p:nvSpPr>
        <p:spPr>
          <a:xfrm>
            <a:off x="3457987" y="2611391"/>
            <a:ext cx="6428482" cy="4571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B3F87CB-8C8E-B87B-9BD7-2E75057E57E7}"/>
              </a:ext>
            </a:extLst>
          </p:cNvPr>
          <p:cNvGrpSpPr/>
          <p:nvPr/>
        </p:nvGrpSpPr>
        <p:grpSpPr>
          <a:xfrm>
            <a:off x="3408024" y="2836190"/>
            <a:ext cx="1414826" cy="338554"/>
            <a:chOff x="967877" y="4838031"/>
            <a:chExt cx="1414826" cy="338554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4A87EE8E-2BAC-E82E-D404-89691827B4FF}"/>
                </a:ext>
              </a:extLst>
            </p:cNvPr>
            <p:cNvSpPr/>
            <p:nvPr/>
          </p:nvSpPr>
          <p:spPr>
            <a:xfrm>
              <a:off x="967877" y="4855619"/>
              <a:ext cx="291124" cy="291124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CBA575-D68B-9E43-C861-B0BBF1EE89B5}"/>
                </a:ext>
              </a:extLst>
            </p:cNvPr>
            <p:cNvSpPr txBox="1"/>
            <p:nvPr/>
          </p:nvSpPr>
          <p:spPr>
            <a:xfrm>
              <a:off x="968481" y="4838031"/>
              <a:ext cx="1414222" cy="338554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(Body)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2DC8CC03-04E3-0B00-A41D-C15DFE622D6C}"/>
              </a:ext>
            </a:extLst>
          </p:cNvPr>
          <p:cNvGrpSpPr/>
          <p:nvPr/>
        </p:nvGrpSpPr>
        <p:grpSpPr>
          <a:xfrm>
            <a:off x="3408024" y="3690245"/>
            <a:ext cx="1414826" cy="338554"/>
            <a:chOff x="967877" y="4838031"/>
            <a:chExt cx="1414826" cy="33855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E23FF45-BC53-5044-A510-5693A1D9AC48}"/>
                </a:ext>
              </a:extLst>
            </p:cNvPr>
            <p:cNvSpPr/>
            <p:nvPr/>
          </p:nvSpPr>
          <p:spPr>
            <a:xfrm>
              <a:off x="967877" y="4855619"/>
              <a:ext cx="291124" cy="291124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A3AC3F7-6BF0-17A1-9F9D-1ED5549B7154}"/>
                </a:ext>
              </a:extLst>
            </p:cNvPr>
            <p:cNvSpPr txBox="1"/>
            <p:nvPr/>
          </p:nvSpPr>
          <p:spPr>
            <a:xfrm>
              <a:off x="968481" y="4838031"/>
              <a:ext cx="1414222" cy="338554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(Body)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AA8211B-AA0E-3012-5843-2BC5211CE8D3}"/>
              </a:ext>
            </a:extLst>
          </p:cNvPr>
          <p:cNvGrpSpPr/>
          <p:nvPr/>
        </p:nvGrpSpPr>
        <p:grpSpPr>
          <a:xfrm>
            <a:off x="3408024" y="4455838"/>
            <a:ext cx="1414826" cy="338554"/>
            <a:chOff x="967877" y="4838031"/>
            <a:chExt cx="1414826" cy="33855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6C6EEA3-5399-60EB-8F15-C86E46C79774}"/>
                </a:ext>
              </a:extLst>
            </p:cNvPr>
            <p:cNvSpPr/>
            <p:nvPr/>
          </p:nvSpPr>
          <p:spPr>
            <a:xfrm>
              <a:off x="967877" y="4855619"/>
              <a:ext cx="291124" cy="291124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319AEB-ED63-2B7B-29BB-8C9DD9527444}"/>
                </a:ext>
              </a:extLst>
            </p:cNvPr>
            <p:cNvSpPr txBox="1"/>
            <p:nvPr/>
          </p:nvSpPr>
          <p:spPr>
            <a:xfrm>
              <a:off x="968481" y="4838031"/>
              <a:ext cx="1414222" cy="338554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(Body)"/>
              </a:endParaRPr>
            </a:p>
          </p:txBody>
        </p:sp>
      </p:grpSp>
      <p:cxnSp>
        <p:nvCxnSpPr>
          <p:cNvPr id="41" name="Straight Arrow Connector 31">
            <a:extLst>
              <a:ext uri="{FF2B5EF4-FFF2-40B4-BE49-F238E27FC236}">
                <a16:creationId xmlns:a16="http://schemas.microsoft.com/office/drawing/2014/main" id="{D457AA95-B3CB-3DE0-1D3D-25AFE3BC22AE}"/>
              </a:ext>
            </a:extLst>
          </p:cNvPr>
          <p:cNvCxnSpPr>
            <a:cxnSpLocks/>
          </p:cNvCxnSpPr>
          <p:nvPr/>
        </p:nvCxnSpPr>
        <p:spPr>
          <a:xfrm flipV="1">
            <a:off x="6302828" y="5339609"/>
            <a:ext cx="575318" cy="4525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C863CA2-E5D3-8FD0-AFF3-DFA76ECE8ACF}"/>
              </a:ext>
            </a:extLst>
          </p:cNvPr>
          <p:cNvSpPr txBox="1"/>
          <p:nvPr/>
        </p:nvSpPr>
        <p:spPr>
          <a:xfrm>
            <a:off x="1527110" y="2857969"/>
            <a:ext cx="2538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(Body)"/>
              </a:rPr>
              <a:t>Objectives</a:t>
            </a:r>
            <a:endParaRPr lang="en-US" sz="1800" dirty="0">
              <a:solidFill>
                <a:schemeClr val="bg1"/>
              </a:solidFill>
              <a:latin typeface="Roboto (Body)"/>
            </a:endParaRPr>
          </a:p>
        </p:txBody>
      </p:sp>
    </p:spTree>
    <p:extLst>
      <p:ext uri="{BB962C8B-B14F-4D97-AF65-F5344CB8AC3E}">
        <p14:creationId xmlns:p14="http://schemas.microsoft.com/office/powerpoint/2010/main" val="328807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349944-FD0D-4955-80E7-FC9ADB86F6DF}"/>
              </a:ext>
            </a:extLst>
          </p:cNvPr>
          <p:cNvGrpSpPr/>
          <p:nvPr/>
        </p:nvGrpSpPr>
        <p:grpSpPr>
          <a:xfrm>
            <a:off x="1224638" y="3070649"/>
            <a:ext cx="3684549" cy="2484594"/>
            <a:chOff x="676729" y="3593971"/>
            <a:chExt cx="4204370" cy="2731170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B412AF05-F289-4CFB-8C85-9F285882A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39" b="22514"/>
            <a:stretch/>
          </p:blipFill>
          <p:spPr>
            <a:xfrm>
              <a:off x="1207605" y="3593971"/>
              <a:ext cx="2477737" cy="273117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F99379-4C66-44F3-8E11-696C6ED02C61}"/>
                </a:ext>
              </a:extLst>
            </p:cNvPr>
            <p:cNvSpPr txBox="1"/>
            <p:nvPr/>
          </p:nvSpPr>
          <p:spPr>
            <a:xfrm>
              <a:off x="1482921" y="3955763"/>
              <a:ext cx="1256667" cy="338321"/>
            </a:xfrm>
            <a:prstGeom prst="rect">
              <a:avLst/>
            </a:prstGeom>
            <a:noFill/>
            <a:ln w="3175">
              <a:solidFill>
                <a:srgbClr val="BF0A12"/>
              </a:solidFill>
              <a:prstDash val="lgDashDotDot"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Target RNA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D33D9A0-D4C7-4E88-858B-A879D239D36C}"/>
                </a:ext>
              </a:extLst>
            </p:cNvPr>
            <p:cNvSpPr txBox="1"/>
            <p:nvPr/>
          </p:nvSpPr>
          <p:spPr>
            <a:xfrm>
              <a:off x="676729" y="4343789"/>
              <a:ext cx="1649838" cy="350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Cleavage site 2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2D2326B-398B-400A-B7CD-21B29DD3F3AF}"/>
                </a:ext>
              </a:extLst>
            </p:cNvPr>
            <p:cNvCxnSpPr>
              <a:cxnSpLocks/>
            </p:cNvCxnSpPr>
            <p:nvPr/>
          </p:nvCxnSpPr>
          <p:spPr>
            <a:xfrm>
              <a:off x="2209962" y="4520286"/>
              <a:ext cx="208782" cy="20468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EA12A59-3CAC-4F5A-ABCE-3F164E1DE6C1}"/>
                </a:ext>
              </a:extLst>
            </p:cNvPr>
            <p:cNvSpPr txBox="1"/>
            <p:nvPr/>
          </p:nvSpPr>
          <p:spPr>
            <a:xfrm>
              <a:off x="3190655" y="4824163"/>
              <a:ext cx="1690444" cy="350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Cleavage site 1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277BDF1-1310-4A11-A2EC-5EF9D49686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2556" y="4978367"/>
              <a:ext cx="132567" cy="2939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5DEE88A-017B-4268-90FD-FA15E9362CCE}"/>
                </a:ext>
              </a:extLst>
            </p:cNvPr>
            <p:cNvSpPr txBox="1"/>
            <p:nvPr/>
          </p:nvSpPr>
          <p:spPr>
            <a:xfrm>
              <a:off x="3825592" y="3642724"/>
              <a:ext cx="97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STR-58</a:t>
              </a:r>
              <a:endParaRPr lang="en-GB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75F8053-8490-4830-90ED-E23F8F1EBF3C}"/>
              </a:ext>
            </a:extLst>
          </p:cNvPr>
          <p:cNvGrpSpPr/>
          <p:nvPr/>
        </p:nvGrpSpPr>
        <p:grpSpPr>
          <a:xfrm>
            <a:off x="1014657" y="1136323"/>
            <a:ext cx="4169640" cy="1871476"/>
            <a:chOff x="642368" y="1420265"/>
            <a:chExt cx="4169640" cy="1871476"/>
          </a:xfrm>
        </p:grpSpPr>
        <p:pic>
          <p:nvPicPr>
            <p:cNvPr id="43" name="Picture 4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6B0DFFF-7347-40EC-AA3E-F13248FFA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59" y="1420265"/>
              <a:ext cx="2386589" cy="187147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F3F568F-E488-4056-A0A2-382F2FDBA427}"/>
                </a:ext>
              </a:extLst>
            </p:cNvPr>
            <p:cNvSpPr txBox="1"/>
            <p:nvPr/>
          </p:nvSpPr>
          <p:spPr>
            <a:xfrm>
              <a:off x="808732" y="1722392"/>
              <a:ext cx="127575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Binding arm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E9CADA1-A322-4A0C-90A1-6E39B55E6D2A}"/>
                </a:ext>
              </a:extLst>
            </p:cNvPr>
            <p:cNvSpPr txBox="1"/>
            <p:nvPr/>
          </p:nvSpPr>
          <p:spPr>
            <a:xfrm>
              <a:off x="2894586" y="1722392"/>
              <a:ext cx="127575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Binding arm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AB0BC6F-8812-4180-89BB-05A5A414C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8865" y="1542184"/>
              <a:ext cx="253001" cy="241236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69AAA5B-BC2C-4659-AA32-70A5D7FA4F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29792" y="1513029"/>
              <a:ext cx="169157" cy="266897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CAF54EC-8A77-48B4-AF72-410C8F14BBCB}"/>
                </a:ext>
              </a:extLst>
            </p:cNvPr>
            <p:cNvSpPr txBox="1"/>
            <p:nvPr/>
          </p:nvSpPr>
          <p:spPr>
            <a:xfrm>
              <a:off x="3643098" y="2376364"/>
              <a:ext cx="1168910" cy="584775"/>
            </a:xfrm>
            <a:prstGeom prst="rect">
              <a:avLst/>
            </a:prstGeom>
            <a:noFill/>
            <a:ln w="3175">
              <a:noFill/>
              <a:prstDash val="lgDashDotDot"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6699"/>
                  </a:solidFill>
                </a:rPr>
                <a:t>DZ 10-23</a:t>
              </a:r>
            </a:p>
            <a:p>
              <a:r>
                <a:rPr lang="en-US" sz="1400" dirty="0">
                  <a:solidFill>
                    <a:srgbClr val="FF0000"/>
                  </a:solidFill>
                </a:rPr>
                <a:t>Separate DZ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7A9112D-4D99-4EB5-ADA0-8A89C93684E1}"/>
                </a:ext>
              </a:extLst>
            </p:cNvPr>
            <p:cNvCxnSpPr>
              <a:cxnSpLocks/>
            </p:cNvCxnSpPr>
            <p:nvPr/>
          </p:nvCxnSpPr>
          <p:spPr>
            <a:xfrm>
              <a:off x="1912350" y="3049748"/>
              <a:ext cx="237979" cy="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14899CD-31B2-40BA-8CBB-6421810E7B22}"/>
                </a:ext>
              </a:extLst>
            </p:cNvPr>
            <p:cNvSpPr txBox="1"/>
            <p:nvPr/>
          </p:nvSpPr>
          <p:spPr>
            <a:xfrm>
              <a:off x="642368" y="2905966"/>
              <a:ext cx="13244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catalytic core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787B52-5AEA-4405-95E3-3B716756BF38}"/>
              </a:ext>
            </a:extLst>
          </p:cNvPr>
          <p:cNvSpPr txBox="1"/>
          <p:nvPr/>
        </p:nvSpPr>
        <p:spPr>
          <a:xfrm>
            <a:off x="6159964" y="1143500"/>
            <a:ext cx="5715661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Conjugation of two oligonucleotides by HEG linker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74C2C73-3C9F-41DC-23CD-CD81D217ED38}"/>
              </a:ext>
            </a:extLst>
          </p:cNvPr>
          <p:cNvGrpSpPr/>
          <p:nvPr/>
        </p:nvGrpSpPr>
        <p:grpSpPr>
          <a:xfrm>
            <a:off x="5419277" y="1617574"/>
            <a:ext cx="6226602" cy="3663273"/>
            <a:chOff x="5419277" y="1370422"/>
            <a:chExt cx="6226602" cy="3663273"/>
          </a:xfrm>
        </p:grpSpPr>
        <p:pic>
          <p:nvPicPr>
            <p:cNvPr id="24" name="Picture 23" descr="Diagram&#10;&#10;Description automatically generated">
              <a:extLst>
                <a:ext uri="{FF2B5EF4-FFF2-40B4-BE49-F238E27FC236}">
                  <a16:creationId xmlns:a16="http://schemas.microsoft.com/office/drawing/2014/main" id="{7B4E912A-967D-420E-865B-0A26B83CE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498" y="1370422"/>
              <a:ext cx="4840234" cy="320040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5E9FB2-B84C-4C2A-B0F7-AE1625E027AF}"/>
                </a:ext>
              </a:extLst>
            </p:cNvPr>
            <p:cNvSpPr txBox="1"/>
            <p:nvPr/>
          </p:nvSpPr>
          <p:spPr>
            <a:xfrm>
              <a:off x="9823263" y="4461997"/>
              <a:ext cx="158039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US" sz="1400" baseline="30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st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 catalytic core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2349FE9-0597-458A-A4D7-ADA5040B88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64172" y="4279665"/>
              <a:ext cx="86376" cy="239508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DDF624A-3832-4CFB-ABF0-D150E4A8D3C5}"/>
                </a:ext>
              </a:extLst>
            </p:cNvPr>
            <p:cNvSpPr txBox="1"/>
            <p:nvPr/>
          </p:nvSpPr>
          <p:spPr>
            <a:xfrm>
              <a:off x="6821248" y="4470362"/>
              <a:ext cx="16445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1400" baseline="30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nd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 catalytic core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1AB7329-D0C8-4378-A074-BF70F7FCFB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8534" y="4280338"/>
              <a:ext cx="114220" cy="232167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7FAC0A-CC9F-423C-B367-96C297374975}"/>
                </a:ext>
              </a:extLst>
            </p:cNvPr>
            <p:cNvSpPr txBox="1"/>
            <p:nvPr/>
          </p:nvSpPr>
          <p:spPr>
            <a:xfrm>
              <a:off x="6127509" y="2954406"/>
              <a:ext cx="14475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Cleavage site 2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18B529A-5CD7-4614-A01C-A1B5016172BC}"/>
                </a:ext>
              </a:extLst>
            </p:cNvPr>
            <p:cNvCxnSpPr>
              <a:cxnSpLocks/>
            </p:cNvCxnSpPr>
            <p:nvPr/>
          </p:nvCxnSpPr>
          <p:spPr>
            <a:xfrm>
              <a:off x="7355185" y="3222853"/>
              <a:ext cx="208782" cy="20468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850476-8489-4E42-AF92-36FC49144C4C}"/>
                </a:ext>
              </a:extLst>
            </p:cNvPr>
            <p:cNvSpPr txBox="1"/>
            <p:nvPr/>
          </p:nvSpPr>
          <p:spPr>
            <a:xfrm>
              <a:off x="10132145" y="3034503"/>
              <a:ext cx="15137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Cleavage site 1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6A1FA18-2869-4109-8EF1-2C5F6E57BC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06050" y="3262949"/>
              <a:ext cx="192206" cy="1601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447A05C-B57E-4848-ACAD-7E29E8B39F61}"/>
                </a:ext>
              </a:extLst>
            </p:cNvPr>
            <p:cNvSpPr/>
            <p:nvPr/>
          </p:nvSpPr>
          <p:spPr>
            <a:xfrm>
              <a:off x="8530978" y="3881549"/>
              <a:ext cx="303640" cy="7907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E99B0B3-2AFF-4DF6-8140-FA536A595364}"/>
                </a:ext>
              </a:extLst>
            </p:cNvPr>
            <p:cNvSpPr txBox="1"/>
            <p:nvPr/>
          </p:nvSpPr>
          <p:spPr>
            <a:xfrm>
              <a:off x="8698524" y="4725918"/>
              <a:ext cx="13075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Binding tiles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1161D3C-E18D-479E-969D-9EF70E54F9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09904" y="4518806"/>
              <a:ext cx="86376" cy="239508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03DEEBA-1029-42D4-AD02-98EF819E39EF}"/>
                </a:ext>
              </a:extLst>
            </p:cNvPr>
            <p:cNvSpPr txBox="1"/>
            <p:nvPr/>
          </p:nvSpPr>
          <p:spPr>
            <a:xfrm>
              <a:off x="8765907" y="3703164"/>
              <a:ext cx="6554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heg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49E26-8890-4D06-8D60-FB03D109BB02}"/>
                </a:ext>
              </a:extLst>
            </p:cNvPr>
            <p:cNvSpPr txBox="1"/>
            <p:nvPr/>
          </p:nvSpPr>
          <p:spPr>
            <a:xfrm>
              <a:off x="5419277" y="3868602"/>
              <a:ext cx="16445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i="0" dirty="0">
                  <a:solidFill>
                    <a:srgbClr val="202122"/>
                  </a:solidFill>
                  <a:effectLst/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Fluorescein amidites (FAM)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04ED70D-A72D-4485-9CB0-AB4BBBB38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4176" y="3543997"/>
              <a:ext cx="246322" cy="373982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F46F12D-FA83-4DA7-A095-A01A1A5FC299}"/>
              </a:ext>
            </a:extLst>
          </p:cNvPr>
          <p:cNvSpPr txBox="1"/>
          <p:nvPr/>
        </p:nvSpPr>
        <p:spPr>
          <a:xfrm>
            <a:off x="792678" y="5536334"/>
            <a:ext cx="4045910" cy="66870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effectLst/>
                <a:latin typeface="Roboto (Body)"/>
                <a:ea typeface="Calibri" panose="020F0502020204030204" pitchFamily="34" charset="0"/>
                <a:cs typeface="Arial" panose="020B0604020202020204" pitchFamily="34" charset="0"/>
              </a:rPr>
              <a:t>STR-58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  <a:cs typeface="Arial" panose="020B0604020202020204" pitchFamily="34" charset="0"/>
              </a:rPr>
              <a:t> is a fragment from streptomycin resistance cassette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  <a:cs typeface="Arial" panose="020B0604020202020204" pitchFamily="34" charset="0"/>
              </a:rPr>
              <a:t>strA</a:t>
            </a:r>
            <a:endParaRPr lang="en-GB" dirty="0">
              <a:solidFill>
                <a:schemeClr val="bg2">
                  <a:lumMod val="10000"/>
                </a:schemeClr>
              </a:solidFill>
              <a:effectLst/>
              <a:latin typeface="Roboto (Body)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3FF508E-81E7-C91A-E1F8-B58B3153119E}"/>
              </a:ext>
            </a:extLst>
          </p:cNvPr>
          <p:cNvSpPr txBox="1">
            <a:spLocks/>
          </p:cNvSpPr>
          <p:nvPr/>
        </p:nvSpPr>
        <p:spPr>
          <a:xfrm>
            <a:off x="145495" y="53631"/>
            <a:ext cx="6992828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sz="2400" b="1" dirty="0"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Design Concept</a:t>
            </a:r>
            <a:endParaRPr lang="ru-RU" sz="24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1A62C9-F755-2F66-ED86-1392A27B74BD}"/>
              </a:ext>
            </a:extLst>
          </p:cNvPr>
          <p:cNvSpPr txBox="1"/>
          <p:nvPr/>
        </p:nvSpPr>
        <p:spPr>
          <a:xfrm>
            <a:off x="1876883" y="602325"/>
            <a:ext cx="2380399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Monovalent DZ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4723C6-ADF2-1DA7-0A6D-CACBD0D6AC65}"/>
              </a:ext>
            </a:extLst>
          </p:cNvPr>
          <p:cNvSpPr txBox="1"/>
          <p:nvPr/>
        </p:nvSpPr>
        <p:spPr>
          <a:xfrm>
            <a:off x="6127509" y="5536334"/>
            <a:ext cx="5361658" cy="66870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effectLst/>
                <a:latin typeface="Roboto (Body)"/>
                <a:ea typeface="Calibri" panose="020F0502020204030204" pitchFamily="34" charset="0"/>
              </a:rPr>
              <a:t>HEG (</a:t>
            </a:r>
            <a:r>
              <a:rPr lang="en-GB" dirty="0" err="1">
                <a:solidFill>
                  <a:srgbClr val="FF0000"/>
                </a:solidFill>
                <a:effectLst/>
                <a:latin typeface="Roboto (Body)"/>
                <a:ea typeface="Calibri" panose="020F0502020204030204" pitchFamily="34" charset="0"/>
              </a:rPr>
              <a:t>hexaethylene</a:t>
            </a:r>
            <a:r>
              <a:rPr lang="en-GB" dirty="0">
                <a:solidFill>
                  <a:srgbClr val="FF0000"/>
                </a:solidFill>
                <a:effectLst/>
                <a:latin typeface="Roboto (Body)"/>
                <a:ea typeface="Calibri" panose="020F0502020204030204" pitchFamily="34" charset="0"/>
              </a:rPr>
              <a:t> glycol modification)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  <a:cs typeface="Arial" panose="020B0604020202020204" pitchFamily="34" charset="0"/>
              </a:rPr>
              <a:t> can be conjugated at the 5’ or 3’ end of oligonucleotides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3B9524-4F1B-6D38-1452-49DF986CCF0D}"/>
              </a:ext>
            </a:extLst>
          </p:cNvPr>
          <p:cNvSpPr txBox="1"/>
          <p:nvPr/>
        </p:nvSpPr>
        <p:spPr>
          <a:xfrm>
            <a:off x="7798401" y="602325"/>
            <a:ext cx="2380399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Bivalent DZ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CD175-2FB7-1369-55B9-164FAB2696DB}"/>
              </a:ext>
            </a:extLst>
          </p:cNvPr>
          <p:cNvSpPr txBox="1"/>
          <p:nvPr/>
        </p:nvSpPr>
        <p:spPr>
          <a:xfrm>
            <a:off x="4542628" y="618524"/>
            <a:ext cx="2380399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DZ = DNAzymes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DA65C5-ED39-0F72-2CA1-AA15AF85F3E1}"/>
              </a:ext>
            </a:extLst>
          </p:cNvPr>
          <p:cNvSpPr txBox="1"/>
          <p:nvPr/>
        </p:nvSpPr>
        <p:spPr>
          <a:xfrm>
            <a:off x="4563067" y="937254"/>
            <a:ext cx="2380399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 = Subunit</a:t>
            </a:r>
          </a:p>
        </p:txBody>
      </p:sp>
    </p:spTree>
    <p:extLst>
      <p:ext uri="{BB962C8B-B14F-4D97-AF65-F5344CB8AC3E}">
        <p14:creationId xmlns:p14="http://schemas.microsoft.com/office/powerpoint/2010/main" val="325041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AA7BA4EC-E335-EE15-4E17-9FDE84A8AC55}"/>
              </a:ext>
            </a:extLst>
          </p:cNvPr>
          <p:cNvGrpSpPr/>
          <p:nvPr/>
        </p:nvGrpSpPr>
        <p:grpSpPr>
          <a:xfrm>
            <a:off x="302962" y="2861729"/>
            <a:ext cx="5500889" cy="3549666"/>
            <a:chOff x="6111389" y="1422684"/>
            <a:chExt cx="5500889" cy="354966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AA365CD-8D07-6607-E451-2848C0C67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225" t="21004" r="10102" b="22790"/>
            <a:stretch/>
          </p:blipFill>
          <p:spPr>
            <a:xfrm>
              <a:off x="6781405" y="1422684"/>
              <a:ext cx="4699262" cy="2913096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32B7A1E-F1B4-4A9A-A853-697966790E66}"/>
                </a:ext>
              </a:extLst>
            </p:cNvPr>
            <p:cNvSpPr txBox="1"/>
            <p:nvPr/>
          </p:nvSpPr>
          <p:spPr>
            <a:xfrm rot="16200000">
              <a:off x="5226531" y="2703257"/>
              <a:ext cx="21082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STR-58 cleavage (%)</a:t>
              </a:r>
              <a:endParaRPr lang="en-GB" sz="1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23EC3BE-E088-B001-463D-9F84B83AA635}"/>
                </a:ext>
              </a:extLst>
            </p:cNvPr>
            <p:cNvSpPr txBox="1"/>
            <p:nvPr/>
          </p:nvSpPr>
          <p:spPr>
            <a:xfrm>
              <a:off x="7260755" y="4633796"/>
              <a:ext cx="35349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Bivalent and monovalent DNAzymes</a:t>
              </a:r>
              <a:endParaRPr lang="en-GB" sz="1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F37151C-92E5-510D-E3FF-BA19F105AB32}"/>
                </a:ext>
              </a:extLst>
            </p:cNvPr>
            <p:cNvSpPr txBox="1"/>
            <p:nvPr/>
          </p:nvSpPr>
          <p:spPr>
            <a:xfrm>
              <a:off x="6419413" y="1465900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70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229E44-3C0F-C819-26D0-1527586B0469}"/>
                </a:ext>
              </a:extLst>
            </p:cNvPr>
            <p:cNvSpPr txBox="1"/>
            <p:nvPr/>
          </p:nvSpPr>
          <p:spPr>
            <a:xfrm>
              <a:off x="6434381" y="1797349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60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6F61A3-6E68-4D83-BB7E-5C6CB8B932FC}"/>
                </a:ext>
              </a:extLst>
            </p:cNvPr>
            <p:cNvSpPr txBox="1"/>
            <p:nvPr/>
          </p:nvSpPr>
          <p:spPr>
            <a:xfrm>
              <a:off x="6415762" y="2182102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50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32F9C72-6246-04A5-0D7A-FFA55947F9D7}"/>
                </a:ext>
              </a:extLst>
            </p:cNvPr>
            <p:cNvSpPr txBox="1"/>
            <p:nvPr/>
          </p:nvSpPr>
          <p:spPr>
            <a:xfrm>
              <a:off x="6415762" y="2559851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40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A2AFD07-D5F1-C2FE-842D-9C9CDC1613C9}"/>
                </a:ext>
              </a:extLst>
            </p:cNvPr>
            <p:cNvSpPr txBox="1"/>
            <p:nvPr/>
          </p:nvSpPr>
          <p:spPr>
            <a:xfrm>
              <a:off x="6415762" y="2932267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30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8B98428-A126-8470-4C8C-BC8D32B4BB78}"/>
                </a:ext>
              </a:extLst>
            </p:cNvPr>
            <p:cNvSpPr txBox="1"/>
            <p:nvPr/>
          </p:nvSpPr>
          <p:spPr>
            <a:xfrm>
              <a:off x="6412073" y="3303422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20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03A8D7D-5364-5971-377E-1CEA672440CD}"/>
                </a:ext>
              </a:extLst>
            </p:cNvPr>
            <p:cNvSpPr txBox="1"/>
            <p:nvPr/>
          </p:nvSpPr>
          <p:spPr>
            <a:xfrm>
              <a:off x="6451334" y="3699181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10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A0C2AB2-5D09-76E8-BDE5-922D0F37F775}"/>
                </a:ext>
              </a:extLst>
            </p:cNvPr>
            <p:cNvSpPr txBox="1"/>
            <p:nvPr/>
          </p:nvSpPr>
          <p:spPr>
            <a:xfrm rot="19938141">
              <a:off x="6851023" y="4327711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BD1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B3A1347-1093-0B2E-4D93-959DEBF07BF4}"/>
                </a:ext>
              </a:extLst>
            </p:cNvPr>
            <p:cNvSpPr txBox="1"/>
            <p:nvPr/>
          </p:nvSpPr>
          <p:spPr>
            <a:xfrm rot="19938141">
              <a:off x="7358867" y="4307804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BD2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0824A61-6240-813B-8C41-8E02A9697731}"/>
                </a:ext>
              </a:extLst>
            </p:cNvPr>
            <p:cNvSpPr txBox="1"/>
            <p:nvPr/>
          </p:nvSpPr>
          <p:spPr>
            <a:xfrm rot="19938141">
              <a:off x="7841586" y="4316854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BD3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0CDCCF7-19D4-8099-9F23-ACB151B07D68}"/>
                </a:ext>
              </a:extLst>
            </p:cNvPr>
            <p:cNvSpPr txBox="1"/>
            <p:nvPr/>
          </p:nvSpPr>
          <p:spPr>
            <a:xfrm rot="19938141">
              <a:off x="8387653" y="4307804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BD4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307A1E-D825-F5F1-3F4F-0803D33F1957}"/>
                </a:ext>
              </a:extLst>
            </p:cNvPr>
            <p:cNvSpPr txBox="1"/>
            <p:nvPr/>
          </p:nvSpPr>
          <p:spPr>
            <a:xfrm rot="19938141">
              <a:off x="8887036" y="4323901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BD5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FF6C87E-C553-799E-C31A-6C97B7ED5A46}"/>
                </a:ext>
              </a:extLst>
            </p:cNvPr>
            <p:cNvSpPr txBox="1"/>
            <p:nvPr/>
          </p:nvSpPr>
          <p:spPr>
            <a:xfrm rot="19938141">
              <a:off x="9437149" y="4316855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BD6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FBACEE1-1749-E750-6249-DD677634FC5A}"/>
                </a:ext>
              </a:extLst>
            </p:cNvPr>
            <p:cNvSpPr txBox="1"/>
            <p:nvPr/>
          </p:nvSpPr>
          <p:spPr>
            <a:xfrm rot="19938141">
              <a:off x="9932225" y="4320952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DZ1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1B32962-5694-A615-2090-70820C655E59}"/>
                </a:ext>
              </a:extLst>
            </p:cNvPr>
            <p:cNvSpPr txBox="1"/>
            <p:nvPr/>
          </p:nvSpPr>
          <p:spPr>
            <a:xfrm rot="19938141">
              <a:off x="10486211" y="4316854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DZ2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704A8A2-41D4-8866-1D90-3103E3BAF41D}"/>
                </a:ext>
              </a:extLst>
            </p:cNvPr>
            <p:cNvSpPr txBox="1"/>
            <p:nvPr/>
          </p:nvSpPr>
          <p:spPr>
            <a:xfrm rot="19938141">
              <a:off x="10723893" y="4333167"/>
              <a:ext cx="888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DZ1-DZ2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3BD34909-110D-0F9A-6D6F-A3716C51FC20}"/>
              </a:ext>
            </a:extLst>
          </p:cNvPr>
          <p:cNvSpPr/>
          <p:nvPr/>
        </p:nvSpPr>
        <p:spPr>
          <a:xfrm>
            <a:off x="5192981" y="4690232"/>
            <a:ext cx="464742" cy="1010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D9D83E4-62AF-6305-E899-4634E6412C29}"/>
              </a:ext>
            </a:extLst>
          </p:cNvPr>
          <p:cNvSpPr/>
          <p:nvPr/>
        </p:nvSpPr>
        <p:spPr>
          <a:xfrm>
            <a:off x="1072651" y="3167776"/>
            <a:ext cx="464742" cy="2539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1097B9B-2F58-D1EA-CC19-24191CFC8E5C}"/>
              </a:ext>
            </a:extLst>
          </p:cNvPr>
          <p:cNvSpPr txBox="1"/>
          <p:nvPr/>
        </p:nvSpPr>
        <p:spPr>
          <a:xfrm rot="16200000">
            <a:off x="870987" y="3388604"/>
            <a:ext cx="804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effectLst/>
                <a:latin typeface="Roboto (Body)"/>
                <a:ea typeface="Calibri" panose="020F0502020204030204" pitchFamily="34" charset="0"/>
              </a:rPr>
              <a:t>44.5</a:t>
            </a:r>
            <a:endParaRPr lang="en-GB" dirty="0">
              <a:solidFill>
                <a:srgbClr val="FF0000"/>
              </a:solidFill>
              <a:latin typeface="Roboto (Body)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BBD9385-C537-495B-66B7-BC79B4654E32}"/>
              </a:ext>
            </a:extLst>
          </p:cNvPr>
          <p:cNvSpPr txBox="1"/>
          <p:nvPr/>
        </p:nvSpPr>
        <p:spPr>
          <a:xfrm rot="16200000">
            <a:off x="4918447" y="4860611"/>
            <a:ext cx="804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Roboto (Body)"/>
                <a:ea typeface="Calibri" panose="020F0502020204030204" pitchFamily="34" charset="0"/>
              </a:rPr>
              <a:t>6</a:t>
            </a:r>
            <a:r>
              <a:rPr lang="en-GB" sz="1800" dirty="0">
                <a:solidFill>
                  <a:srgbClr val="FF0000"/>
                </a:solidFill>
                <a:effectLst/>
                <a:latin typeface="Roboto (Body)"/>
                <a:ea typeface="Calibri" panose="020F0502020204030204" pitchFamily="34" charset="0"/>
              </a:rPr>
              <a:t>.5</a:t>
            </a:r>
            <a:endParaRPr lang="en-GB" dirty="0">
              <a:solidFill>
                <a:srgbClr val="FF0000"/>
              </a:solidFill>
              <a:latin typeface="Roboto (Body)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D8B87AC-489F-1733-21F9-B5E6F4F5DEE1}"/>
              </a:ext>
            </a:extLst>
          </p:cNvPr>
          <p:cNvGrpSpPr/>
          <p:nvPr/>
        </p:nvGrpSpPr>
        <p:grpSpPr>
          <a:xfrm>
            <a:off x="1298637" y="574302"/>
            <a:ext cx="3942150" cy="2072106"/>
            <a:chOff x="556323" y="627535"/>
            <a:chExt cx="3942150" cy="2072106"/>
          </a:xfrm>
        </p:grpSpPr>
        <p:pic>
          <p:nvPicPr>
            <p:cNvPr id="97" name="Picture 96" descr="A picture containing glass&#10;&#10;Description automatically generated">
              <a:extLst>
                <a:ext uri="{FF2B5EF4-FFF2-40B4-BE49-F238E27FC236}">
                  <a16:creationId xmlns:a16="http://schemas.microsoft.com/office/drawing/2014/main" id="{7813CBEE-F36B-E78F-9DC6-D86E5DD65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17" b="28916"/>
            <a:stretch/>
          </p:blipFill>
          <p:spPr>
            <a:xfrm>
              <a:off x="556323" y="657554"/>
              <a:ext cx="2105691" cy="479046"/>
            </a:xfrm>
            <a:prstGeom prst="rect">
              <a:avLst/>
            </a:prstGeom>
          </p:spPr>
        </p:pic>
        <p:pic>
          <p:nvPicPr>
            <p:cNvPr id="98" name="Picture 97" descr="A sheet of music&#10;&#10;Description automatically generated with low confidence">
              <a:extLst>
                <a:ext uri="{FF2B5EF4-FFF2-40B4-BE49-F238E27FC236}">
                  <a16:creationId xmlns:a16="http://schemas.microsoft.com/office/drawing/2014/main" id="{C7745A14-4089-6BF6-B3B4-6DC8C3946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49" b="70573"/>
            <a:stretch/>
          </p:blipFill>
          <p:spPr>
            <a:xfrm>
              <a:off x="556324" y="627535"/>
              <a:ext cx="2105690" cy="501024"/>
            </a:xfrm>
            <a:prstGeom prst="rect">
              <a:avLst/>
            </a:prstGeom>
          </p:spPr>
        </p:pic>
        <p:pic>
          <p:nvPicPr>
            <p:cNvPr id="99" name="Picture 98" descr="A picture containing text, close&#10;&#10;Description automatically generated">
              <a:extLst>
                <a:ext uri="{FF2B5EF4-FFF2-40B4-BE49-F238E27FC236}">
                  <a16:creationId xmlns:a16="http://schemas.microsoft.com/office/drawing/2014/main" id="{CD7AED64-30C5-BDD7-1636-04193AF53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83" y="1887337"/>
              <a:ext cx="2055398" cy="770774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7A05452-AEA2-56EA-F22D-8FDE60EB2551}"/>
                </a:ext>
              </a:extLst>
            </p:cNvPr>
            <p:cNvSpPr txBox="1"/>
            <p:nvPr/>
          </p:nvSpPr>
          <p:spPr>
            <a:xfrm>
              <a:off x="2826991" y="713388"/>
              <a:ext cx="1178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cs typeface="Times New Roman" panose="02020603050405020304" pitchFamily="18" charset="0"/>
                </a:rPr>
                <a:t>Initial RNA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endParaRPr>
            </a:p>
          </p:txBody>
        </p:sp>
        <p:pic>
          <p:nvPicPr>
            <p:cNvPr id="101" name="Picture 10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EDC0B97-E48C-A8A0-6F81-DCB28F9BF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83" y="1139610"/>
              <a:ext cx="2049455" cy="768545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AF24C97-C3AF-1FA5-EC1B-1D55FC31EB0B}"/>
                </a:ext>
              </a:extLst>
            </p:cNvPr>
            <p:cNvSpPr txBox="1"/>
            <p:nvPr/>
          </p:nvSpPr>
          <p:spPr>
            <a:xfrm>
              <a:off x="2780911" y="2391864"/>
              <a:ext cx="1704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cs typeface="Times New Roman" panose="02020603050405020304" pitchFamily="18" charset="0"/>
                </a:rPr>
                <a:t>cleavage product 2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endParaRP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984D3330-4F5F-0F0B-E367-1CD918BDD6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0976" y="852298"/>
              <a:ext cx="276687" cy="7376"/>
            </a:xfrm>
            <a:prstGeom prst="straightConnector1">
              <a:avLst/>
            </a:prstGeom>
            <a:ln w="3175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135EC3B-739D-CBB3-1E8A-7F420626175F}"/>
                </a:ext>
              </a:extLst>
            </p:cNvPr>
            <p:cNvSpPr txBox="1"/>
            <p:nvPr/>
          </p:nvSpPr>
          <p:spPr>
            <a:xfrm>
              <a:off x="2699872" y="1203179"/>
              <a:ext cx="1704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cs typeface="Times New Roman" panose="02020603050405020304" pitchFamily="18" charset="0"/>
                </a:rPr>
                <a:t>cleavage product 1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BE1DA52-3914-C89D-FD63-94BDD60952A9}"/>
                </a:ext>
              </a:extLst>
            </p:cNvPr>
            <p:cNvSpPr txBox="1"/>
            <p:nvPr/>
          </p:nvSpPr>
          <p:spPr>
            <a:xfrm>
              <a:off x="2734864" y="1685214"/>
              <a:ext cx="1704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cs typeface="Times New Roman" panose="02020603050405020304" pitchFamily="18" charset="0"/>
                </a:rPr>
                <a:t>cleavage product 2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endParaRP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D3B84C76-43F4-8549-C6D6-9D7AED10CFBC}"/>
                </a:ext>
              </a:extLst>
            </p:cNvPr>
            <p:cNvCxnSpPr>
              <a:cxnSpLocks/>
              <a:stCxn id="114" idx="2"/>
            </p:cNvCxnSpPr>
            <p:nvPr/>
          </p:nvCxnSpPr>
          <p:spPr>
            <a:xfrm flipH="1" flipV="1">
              <a:off x="1943259" y="1842190"/>
              <a:ext cx="821881" cy="12732"/>
            </a:xfrm>
            <a:prstGeom prst="straightConnector1">
              <a:avLst/>
            </a:prstGeom>
            <a:ln w="3175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1735055-CF1D-EBFE-96CC-15488E5EBC7A}"/>
                </a:ext>
              </a:extLst>
            </p:cNvPr>
            <p:cNvSpPr txBox="1"/>
            <p:nvPr/>
          </p:nvSpPr>
          <p:spPr>
            <a:xfrm>
              <a:off x="2794160" y="1996167"/>
              <a:ext cx="17043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cs typeface="Times New Roman" panose="02020603050405020304" pitchFamily="18" charset="0"/>
                </a:rPr>
                <a:t>cleavage product 1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814FCBD1-7F8D-A69C-850A-11D7672CC5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4649" y="2539523"/>
              <a:ext cx="189606" cy="19670"/>
            </a:xfrm>
            <a:prstGeom prst="straightConnector1">
              <a:avLst/>
            </a:prstGeom>
            <a:ln w="3175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5E661BD2-DCA5-F96D-2AB9-BA005A0643B6}"/>
                </a:ext>
              </a:extLst>
            </p:cNvPr>
            <p:cNvCxnSpPr>
              <a:cxnSpLocks/>
              <a:stCxn id="108" idx="1"/>
            </p:cNvCxnSpPr>
            <p:nvPr/>
          </p:nvCxnSpPr>
          <p:spPr>
            <a:xfrm flipH="1">
              <a:off x="2515540" y="2150056"/>
              <a:ext cx="278620" cy="8956"/>
            </a:xfrm>
            <a:prstGeom prst="straightConnector1">
              <a:avLst/>
            </a:prstGeom>
            <a:ln w="3175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0CE17DF-6330-F127-07C0-6F5B14732C61}"/>
                </a:ext>
              </a:extLst>
            </p:cNvPr>
            <p:cNvSpPr/>
            <p:nvPr/>
          </p:nvSpPr>
          <p:spPr>
            <a:xfrm>
              <a:off x="2313616" y="930155"/>
              <a:ext cx="934590" cy="2585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  <a:latin typeface="Roboto (Body)"/>
                  <a:cs typeface="Times New Roman" panose="02020603050405020304" pitchFamily="18" charset="0"/>
                </a:rPr>
                <a:t>1h</a:t>
              </a: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4F62F9EB-7360-3C3C-460D-04DAA1820B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7444" y="1387925"/>
              <a:ext cx="831875" cy="41059"/>
            </a:xfrm>
            <a:prstGeom prst="straightConnector1">
              <a:avLst/>
            </a:prstGeom>
            <a:ln w="3175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32555D0-17A4-9422-BCDC-A21C3DF18D46}"/>
                </a:ext>
              </a:extLst>
            </p:cNvPr>
            <p:cNvSpPr/>
            <p:nvPr/>
          </p:nvSpPr>
          <p:spPr>
            <a:xfrm>
              <a:off x="2297845" y="1500833"/>
              <a:ext cx="934590" cy="3540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  <a:latin typeface="Roboto (Body)"/>
                  <a:cs typeface="Times New Roman" panose="02020603050405020304" pitchFamily="18" charset="0"/>
                </a:rPr>
                <a:t>5h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FA93365-6F7F-E2BD-7231-5C2F02E3948A}"/>
                </a:ext>
              </a:extLst>
            </p:cNvPr>
            <p:cNvSpPr/>
            <p:nvPr/>
          </p:nvSpPr>
          <p:spPr>
            <a:xfrm>
              <a:off x="2354199" y="2194853"/>
              <a:ext cx="934590" cy="3192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  <a:latin typeface="Roboto (Body)"/>
                  <a:cs typeface="Times New Roman" panose="02020603050405020304" pitchFamily="18" charset="0"/>
                </a:rPr>
                <a:t>24h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D82FDD-F6C7-A63F-2E53-25692EE4F88B}"/>
              </a:ext>
            </a:extLst>
          </p:cNvPr>
          <p:cNvGrpSpPr/>
          <p:nvPr/>
        </p:nvGrpSpPr>
        <p:grpSpPr>
          <a:xfrm>
            <a:off x="5288478" y="739669"/>
            <a:ext cx="1904926" cy="1904007"/>
            <a:chOff x="5437774" y="702345"/>
            <a:chExt cx="1904926" cy="1904007"/>
          </a:xfrm>
        </p:grpSpPr>
        <p:sp>
          <p:nvSpPr>
            <p:cNvPr id="127" name="Plus Sign 126">
              <a:extLst>
                <a:ext uri="{FF2B5EF4-FFF2-40B4-BE49-F238E27FC236}">
                  <a16:creationId xmlns:a16="http://schemas.microsoft.com/office/drawing/2014/main" id="{FBBEBB21-D30A-50EF-3720-7C25C331203B}"/>
                </a:ext>
              </a:extLst>
            </p:cNvPr>
            <p:cNvSpPr/>
            <p:nvPr/>
          </p:nvSpPr>
          <p:spPr>
            <a:xfrm>
              <a:off x="6331821" y="1593130"/>
              <a:ext cx="257827" cy="250632"/>
            </a:xfrm>
            <a:prstGeom prst="mathPlus">
              <a:avLst/>
            </a:prstGeom>
            <a:solidFill>
              <a:srgbClr val="BF0A12"/>
            </a:solidFill>
            <a:ln>
              <a:solidFill>
                <a:srgbClr val="BF0A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8" name="Picture 12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8CF5A58-5B65-69F4-9890-26EC75847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99"/>
            <a:stretch/>
          </p:blipFill>
          <p:spPr>
            <a:xfrm>
              <a:off x="5437774" y="1754826"/>
              <a:ext cx="1893974" cy="851526"/>
            </a:xfrm>
            <a:prstGeom prst="rect">
              <a:avLst/>
            </a:prstGeom>
          </p:spPr>
        </p:pic>
        <p:pic>
          <p:nvPicPr>
            <p:cNvPr id="129" name="Picture 12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8FFDAD32-6249-8A10-2F29-ACD63163C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99"/>
            <a:stretch/>
          </p:blipFill>
          <p:spPr>
            <a:xfrm>
              <a:off x="5448726" y="702345"/>
              <a:ext cx="1893974" cy="812260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BEB44759-4911-1929-9E0D-947520720358}"/>
                </a:ext>
              </a:extLst>
            </p:cNvPr>
            <p:cNvSpPr txBox="1"/>
            <p:nvPr/>
          </p:nvSpPr>
          <p:spPr>
            <a:xfrm>
              <a:off x="5590445" y="990870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DZ1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88319F0-6D4C-6853-DB83-76A4520E8512}"/>
                </a:ext>
              </a:extLst>
            </p:cNvPr>
            <p:cNvSpPr txBox="1"/>
            <p:nvPr/>
          </p:nvSpPr>
          <p:spPr>
            <a:xfrm>
              <a:off x="5535367" y="2069160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DZ2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0C018D8F-0CF0-3B34-0CDF-948E9A0538CE}"/>
              </a:ext>
            </a:extLst>
          </p:cNvPr>
          <p:cNvSpPr txBox="1"/>
          <p:nvPr/>
        </p:nvSpPr>
        <p:spPr>
          <a:xfrm>
            <a:off x="8319251" y="469484"/>
            <a:ext cx="3738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BD = Bivalent </a:t>
            </a:r>
            <a:r>
              <a:rPr lang="en-US" sz="1600" dirty="0" err="1">
                <a:solidFill>
                  <a:srgbClr val="FF0000"/>
                </a:solidFill>
              </a:rPr>
              <a:t>Deoxyribozyme</a:t>
            </a:r>
            <a:r>
              <a:rPr lang="en-US" sz="1600" dirty="0">
                <a:solidFill>
                  <a:srgbClr val="FF0000"/>
                </a:solidFill>
              </a:rPr>
              <a:t>  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D878E3A-BDA5-79E5-0DCE-1BB9B1C0D883}"/>
              </a:ext>
            </a:extLst>
          </p:cNvPr>
          <p:cNvSpPr txBox="1"/>
          <p:nvPr/>
        </p:nvSpPr>
        <p:spPr>
          <a:xfrm>
            <a:off x="6670433" y="5752955"/>
            <a:ext cx="5443684" cy="64633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DZs conjugated with linker 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increased catalytic activity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AEC55F5-53D6-2396-2608-1A236D45F01C}"/>
              </a:ext>
            </a:extLst>
          </p:cNvPr>
          <p:cNvSpPr txBox="1"/>
          <p:nvPr/>
        </p:nvSpPr>
        <p:spPr>
          <a:xfrm>
            <a:off x="257273" y="587113"/>
            <a:ext cx="1413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rPr>
              <a:t>1- Control              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rPr>
              <a:t>2- BD1 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rPr>
              <a:t>3- BD2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rPr>
              <a:t>4- BD3 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rPr>
              <a:t>5- BD4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rPr>
              <a:t>6- BD5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rPr>
              <a:t>7- BD6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rPr>
              <a:t>8- DZ1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rPr>
              <a:t>9- DZ2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rPr>
              <a:t>10- DZ1-DZ2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BA468D63-E189-D92B-E725-893AA133CB35}"/>
              </a:ext>
            </a:extLst>
          </p:cNvPr>
          <p:cNvSpPr txBox="1">
            <a:spLocks/>
          </p:cNvSpPr>
          <p:nvPr/>
        </p:nvSpPr>
        <p:spPr>
          <a:xfrm>
            <a:off x="145495" y="71215"/>
            <a:ext cx="9530350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sz="2400" b="1" dirty="0"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 Bivalent and monovalent under multiple turnover conditions             </a:t>
            </a:r>
            <a:endParaRPr lang="ru-RU" sz="24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Прямоугольник 7">
            <a:extLst>
              <a:ext uri="{FF2B5EF4-FFF2-40B4-BE49-F238E27FC236}">
                <a16:creationId xmlns:a16="http://schemas.microsoft.com/office/drawing/2014/main" id="{8EB883BE-807B-4D85-BC85-F2250B56EFD9}"/>
              </a:ext>
            </a:extLst>
          </p:cNvPr>
          <p:cNvSpPr/>
          <p:nvPr/>
        </p:nvSpPr>
        <p:spPr>
          <a:xfrm flipV="1">
            <a:off x="7741107" y="5683865"/>
            <a:ext cx="4450893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635CB1-5C42-47A3-46C2-3640A48CDC93}"/>
              </a:ext>
            </a:extLst>
          </p:cNvPr>
          <p:cNvSpPr/>
          <p:nvPr/>
        </p:nvSpPr>
        <p:spPr>
          <a:xfrm>
            <a:off x="4792094" y="3344235"/>
            <a:ext cx="695551" cy="7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Picture 52">
            <a:extLst>
              <a:ext uri="{FF2B5EF4-FFF2-40B4-BE49-F238E27FC236}">
                <a16:creationId xmlns:a16="http://schemas.microsoft.com/office/drawing/2014/main" id="{6A0D9245-213B-B58F-9D36-83F903422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64" t="32480" r="17886" b="57914"/>
          <a:stretch/>
        </p:blipFill>
        <p:spPr>
          <a:xfrm>
            <a:off x="4464505" y="3419262"/>
            <a:ext cx="406077" cy="593588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5F7E5DEB-0C09-35FC-658A-C2472597C3E0}"/>
              </a:ext>
            </a:extLst>
          </p:cNvPr>
          <p:cNvSpPr txBox="1"/>
          <p:nvPr/>
        </p:nvSpPr>
        <p:spPr>
          <a:xfrm>
            <a:off x="4801759" y="3396861"/>
            <a:ext cx="39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1h</a:t>
            </a:r>
            <a:endParaRPr lang="en-GB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C563EBB-2395-7D56-901C-0FA9841154B9}"/>
              </a:ext>
            </a:extLst>
          </p:cNvPr>
          <p:cNvSpPr txBox="1"/>
          <p:nvPr/>
        </p:nvSpPr>
        <p:spPr>
          <a:xfrm>
            <a:off x="4807560" y="3586869"/>
            <a:ext cx="3992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5h</a:t>
            </a:r>
            <a:endParaRPr lang="en-GB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7B0619D-D60E-770C-5990-FAE52A0A3225}"/>
              </a:ext>
            </a:extLst>
          </p:cNvPr>
          <p:cNvSpPr txBox="1"/>
          <p:nvPr/>
        </p:nvSpPr>
        <p:spPr>
          <a:xfrm>
            <a:off x="4808161" y="3774170"/>
            <a:ext cx="51393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24h</a:t>
            </a:r>
            <a:endParaRPr lang="en-GB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D39377C-1804-2C94-14B1-A6C6C211737D}"/>
              </a:ext>
            </a:extLst>
          </p:cNvPr>
          <p:cNvSpPr txBox="1"/>
          <p:nvPr/>
        </p:nvSpPr>
        <p:spPr>
          <a:xfrm>
            <a:off x="5232590" y="2972520"/>
            <a:ext cx="2438136" cy="101566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At 5h  of incubation</a:t>
            </a:r>
          </a:p>
          <a:p>
            <a:r>
              <a:rPr lang="en-GB" sz="12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BD1 = 44.5%  (0.89 h</a:t>
            </a:r>
            <a:r>
              <a:rPr lang="en-GB" sz="1200" baseline="300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-1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)</a:t>
            </a:r>
          </a:p>
          <a:p>
            <a:r>
              <a:rPr lang="en-GB" sz="12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Dz1 = 2.6% (0.05 h</a:t>
            </a:r>
            <a:r>
              <a:rPr lang="en-GB" sz="1200" baseline="300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-1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)</a:t>
            </a:r>
          </a:p>
          <a:p>
            <a:r>
              <a:rPr lang="en-GB" sz="12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Dz2 = 3.3% (0.07 h</a:t>
            </a:r>
            <a:r>
              <a:rPr lang="en-GB" sz="1200" baseline="300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-1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) </a:t>
            </a:r>
          </a:p>
          <a:p>
            <a:r>
              <a:rPr lang="en-GB" sz="12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DZ1-DZ2 = 6.5% (0.13 h</a:t>
            </a:r>
            <a:r>
              <a:rPr lang="en-GB" sz="1200" baseline="300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-1</a:t>
            </a:r>
            <a:r>
              <a:rPr lang="en-GB" sz="1200" dirty="0">
                <a:solidFill>
                  <a:schemeClr val="bg2">
                    <a:lumMod val="10000"/>
                  </a:schemeClr>
                </a:solidFill>
                <a:effectLst/>
                <a:latin typeface="Roboto (Body)"/>
                <a:ea typeface="Calibri" panose="020F0502020204030204" pitchFamily="34" charset="0"/>
              </a:rPr>
              <a:t>)</a:t>
            </a:r>
            <a:endParaRPr lang="en-GB" sz="1200" dirty="0">
              <a:solidFill>
                <a:schemeClr val="bg2">
                  <a:lumMod val="10000"/>
                </a:schemeClr>
              </a:solidFill>
              <a:latin typeface="Roboto (Body)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521326-ECFF-8403-C1F4-7399A542F1AD}"/>
              </a:ext>
            </a:extLst>
          </p:cNvPr>
          <p:cNvSpPr txBox="1"/>
          <p:nvPr/>
        </p:nvSpPr>
        <p:spPr>
          <a:xfrm>
            <a:off x="5460216" y="472889"/>
            <a:ext cx="22808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Monovalent DZ  </a:t>
            </a:r>
            <a:endParaRPr lang="en-GB" sz="1600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6C1FCD-6593-34D5-76F7-89C6D1ECFCBC}"/>
              </a:ext>
            </a:extLst>
          </p:cNvPr>
          <p:cNvGrpSpPr/>
          <p:nvPr/>
        </p:nvGrpSpPr>
        <p:grpSpPr>
          <a:xfrm>
            <a:off x="7411903" y="663799"/>
            <a:ext cx="4716050" cy="4968402"/>
            <a:chOff x="7542537" y="663799"/>
            <a:chExt cx="4716050" cy="4968402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05E8319-3202-F730-C1C4-CA527477C7CD}"/>
                </a:ext>
              </a:extLst>
            </p:cNvPr>
            <p:cNvGrpSpPr/>
            <p:nvPr/>
          </p:nvGrpSpPr>
          <p:grpSpPr>
            <a:xfrm>
              <a:off x="7542537" y="769601"/>
              <a:ext cx="4356990" cy="4862600"/>
              <a:chOff x="7173219" y="615147"/>
              <a:chExt cx="4356990" cy="4862600"/>
            </a:xfrm>
          </p:grpSpPr>
          <p:pic>
            <p:nvPicPr>
              <p:cNvPr id="40" name="Picture 39" descr="A screenshot of a computer&#10;&#10;Description automatically generated with medium confidence">
                <a:extLst>
                  <a:ext uri="{FF2B5EF4-FFF2-40B4-BE49-F238E27FC236}">
                    <a16:creationId xmlns:a16="http://schemas.microsoft.com/office/drawing/2014/main" id="{27A027C8-DAC7-33AB-06EB-86B956E405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6113" y="3691279"/>
                <a:ext cx="4128531" cy="833960"/>
              </a:xfrm>
              <a:prstGeom prst="rect">
                <a:avLst/>
              </a:prstGeom>
            </p:spPr>
          </p:pic>
          <p:pic>
            <p:nvPicPr>
              <p:cNvPr id="41" name="Picture 40" descr="A picture containing chart&#10;&#10;Description automatically generated">
                <a:extLst>
                  <a:ext uri="{FF2B5EF4-FFF2-40B4-BE49-F238E27FC236}">
                    <a16:creationId xmlns:a16="http://schemas.microsoft.com/office/drawing/2014/main" id="{0765EF5C-BCF3-3554-EA9E-027FA00E4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6710" y="4537614"/>
                <a:ext cx="4183011" cy="940133"/>
              </a:xfrm>
              <a:prstGeom prst="rect">
                <a:avLst/>
              </a:prstGeom>
            </p:spPr>
          </p:pic>
          <p:pic>
            <p:nvPicPr>
              <p:cNvPr id="42" name="Picture 41" descr="Graphical user inter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B2373FA9-F890-8F18-266F-FD215B56AE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4069" y="1331111"/>
                <a:ext cx="4200576" cy="852857"/>
              </a:xfrm>
              <a:prstGeom prst="rect">
                <a:avLst/>
              </a:prstGeom>
            </p:spPr>
          </p:pic>
          <p:pic>
            <p:nvPicPr>
              <p:cNvPr id="43" name="Picture 42" descr="A screenshot of a video game&#10;&#10;Description automatically generated">
                <a:extLst>
                  <a:ext uri="{FF2B5EF4-FFF2-40B4-BE49-F238E27FC236}">
                    <a16:creationId xmlns:a16="http://schemas.microsoft.com/office/drawing/2014/main" id="{EDD4DE9F-E277-8829-FAE2-CF318B2CA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6112" y="2185180"/>
                <a:ext cx="4184097" cy="742782"/>
              </a:xfrm>
              <a:prstGeom prst="rect">
                <a:avLst/>
              </a:prstGeom>
            </p:spPr>
          </p:pic>
          <p:pic>
            <p:nvPicPr>
              <p:cNvPr id="44" name="Picture 43" descr="A screenshot of a video game&#10;&#10;Description automatically generated">
                <a:extLst>
                  <a:ext uri="{FF2B5EF4-FFF2-40B4-BE49-F238E27FC236}">
                    <a16:creationId xmlns:a16="http://schemas.microsoft.com/office/drawing/2014/main" id="{64128C40-4DA9-835C-2004-30C3D5174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6710" y="2928712"/>
                <a:ext cx="4184097" cy="742782"/>
              </a:xfrm>
              <a:prstGeom prst="rect">
                <a:avLst/>
              </a:prstGeom>
            </p:spPr>
          </p:pic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56EC229E-E843-0E5B-947E-9C68F14D0BA8}"/>
                  </a:ext>
                </a:extLst>
              </p:cNvPr>
              <p:cNvGrpSpPr/>
              <p:nvPr/>
            </p:nvGrpSpPr>
            <p:grpSpPr>
              <a:xfrm>
                <a:off x="7173219" y="615147"/>
                <a:ext cx="4301427" cy="747521"/>
                <a:chOff x="834371" y="1704500"/>
                <a:chExt cx="4530542" cy="732695"/>
              </a:xfrm>
            </p:grpSpPr>
            <p:pic>
              <p:nvPicPr>
                <p:cNvPr id="39" name="Picture 38" descr="A picture containing chart&#10;&#10;Description automatically generated">
                  <a:extLst>
                    <a:ext uri="{FF2B5EF4-FFF2-40B4-BE49-F238E27FC236}">
                      <a16:creationId xmlns:a16="http://schemas.microsoft.com/office/drawing/2014/main" id="{0E14147E-05FD-F27A-CACA-AFD1D0FDD7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1636" y="1704500"/>
                  <a:ext cx="4503277" cy="732695"/>
                </a:xfrm>
                <a:prstGeom prst="rect">
                  <a:avLst/>
                </a:prstGeom>
              </p:spPr>
            </p:pic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644CAD8-496A-98C5-EA55-E6EF6DF6CC82}"/>
                    </a:ext>
                  </a:extLst>
                </p:cNvPr>
                <p:cNvSpPr txBox="1"/>
                <p:nvPr/>
              </p:nvSpPr>
              <p:spPr>
                <a:xfrm>
                  <a:off x="834371" y="1895854"/>
                  <a:ext cx="8770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BD1</a:t>
                  </a:r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CC548C-2FAE-4A41-59F5-7D1ED73375AA}"/>
                  </a:ext>
                </a:extLst>
              </p:cNvPr>
              <p:cNvSpPr txBox="1"/>
              <p:nvPr/>
            </p:nvSpPr>
            <p:spPr>
              <a:xfrm>
                <a:off x="7173219" y="1469031"/>
                <a:ext cx="8429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BD2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7C68A6-FB0F-0974-F56A-C582FB2BBBAA}"/>
                  </a:ext>
                </a:extLst>
              </p:cNvPr>
              <p:cNvSpPr txBox="1"/>
              <p:nvPr/>
            </p:nvSpPr>
            <p:spPr>
              <a:xfrm>
                <a:off x="7185537" y="2394371"/>
                <a:ext cx="926672" cy="371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BD3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3AC639-2BA3-4AED-D666-0D92EAF0701A}"/>
                  </a:ext>
                </a:extLst>
              </p:cNvPr>
              <p:cNvSpPr txBox="1"/>
              <p:nvPr/>
            </p:nvSpPr>
            <p:spPr>
              <a:xfrm>
                <a:off x="7188004" y="3117044"/>
                <a:ext cx="828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BD4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CEBB0A-953B-F6BF-2F10-6DAE90259321}"/>
                  </a:ext>
                </a:extLst>
              </p:cNvPr>
              <p:cNvSpPr txBox="1"/>
              <p:nvPr/>
            </p:nvSpPr>
            <p:spPr>
              <a:xfrm>
                <a:off x="7188004" y="3883508"/>
                <a:ext cx="828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BD5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93DFBC3-1237-5A97-15C2-86BAD6D734D7}"/>
                  </a:ext>
                </a:extLst>
              </p:cNvPr>
              <p:cNvSpPr txBox="1"/>
              <p:nvPr/>
            </p:nvSpPr>
            <p:spPr>
              <a:xfrm>
                <a:off x="7178069" y="4736981"/>
                <a:ext cx="827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BD6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267A616-2E3E-E905-E065-96D62845D806}"/>
                </a:ext>
              </a:extLst>
            </p:cNvPr>
            <p:cNvSpPr txBox="1"/>
            <p:nvPr/>
          </p:nvSpPr>
          <p:spPr>
            <a:xfrm>
              <a:off x="11683503" y="4840343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5’</a:t>
              </a:r>
              <a:endParaRPr lang="en-GB" sz="10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ADFA8D9-42A3-C2F9-9EBF-0BC9765776DB}"/>
                </a:ext>
              </a:extLst>
            </p:cNvPr>
            <p:cNvSpPr txBox="1"/>
            <p:nvPr/>
          </p:nvSpPr>
          <p:spPr>
            <a:xfrm>
              <a:off x="11744569" y="4557253"/>
              <a:ext cx="51401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3’</a:t>
              </a:r>
              <a:endParaRPr lang="en-GB" sz="10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1353901-15D5-ABB0-ACD2-6D44EE190CF1}"/>
                </a:ext>
              </a:extLst>
            </p:cNvPr>
            <p:cNvSpPr txBox="1"/>
            <p:nvPr/>
          </p:nvSpPr>
          <p:spPr>
            <a:xfrm>
              <a:off x="8186927" y="4812822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3’</a:t>
              </a:r>
              <a:endParaRPr lang="en-GB" sz="10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BCEB2BC-FA8E-608B-3AC4-AA9CFF71F4BC}"/>
                </a:ext>
              </a:extLst>
            </p:cNvPr>
            <p:cNvSpPr txBox="1"/>
            <p:nvPr/>
          </p:nvSpPr>
          <p:spPr>
            <a:xfrm>
              <a:off x="8225522" y="4550176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5’</a:t>
              </a:r>
              <a:endParaRPr lang="en-GB" sz="10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B800DDE-74CE-5966-FB46-A99CA0D929F1}"/>
                </a:ext>
              </a:extLst>
            </p:cNvPr>
            <p:cNvSpPr txBox="1"/>
            <p:nvPr/>
          </p:nvSpPr>
          <p:spPr>
            <a:xfrm>
              <a:off x="11659188" y="3989708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5’</a:t>
              </a:r>
              <a:endParaRPr lang="en-GB" sz="10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015F01-E0B0-D5F3-65BE-99953B841ED5}"/>
                </a:ext>
              </a:extLst>
            </p:cNvPr>
            <p:cNvSpPr txBox="1"/>
            <p:nvPr/>
          </p:nvSpPr>
          <p:spPr>
            <a:xfrm>
              <a:off x="11726771" y="3708897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3’</a:t>
              </a:r>
              <a:endParaRPr lang="en-GB" sz="1000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0965220-0DFB-48CC-59C5-7EBF2AFA0129}"/>
                </a:ext>
              </a:extLst>
            </p:cNvPr>
            <p:cNvSpPr txBox="1"/>
            <p:nvPr/>
          </p:nvSpPr>
          <p:spPr>
            <a:xfrm>
              <a:off x="8178695" y="3971991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3’</a:t>
              </a:r>
              <a:endParaRPr lang="en-GB" sz="10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B393AB2-608C-6DBF-CE7F-F6734A9CACC0}"/>
                </a:ext>
              </a:extLst>
            </p:cNvPr>
            <p:cNvSpPr txBox="1"/>
            <p:nvPr/>
          </p:nvSpPr>
          <p:spPr>
            <a:xfrm>
              <a:off x="8180445" y="3711246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5’</a:t>
              </a:r>
              <a:endParaRPr lang="en-GB" sz="10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D044285-9209-701C-FDFE-3EE9A1B1ABD0}"/>
                </a:ext>
              </a:extLst>
            </p:cNvPr>
            <p:cNvSpPr txBox="1"/>
            <p:nvPr/>
          </p:nvSpPr>
          <p:spPr>
            <a:xfrm>
              <a:off x="11654506" y="3245402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5’</a:t>
              </a:r>
              <a:endParaRPr lang="en-GB" sz="10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2CC071F-0E9C-ED63-E1EB-D98734A2C3B4}"/>
                </a:ext>
              </a:extLst>
            </p:cNvPr>
            <p:cNvSpPr txBox="1"/>
            <p:nvPr/>
          </p:nvSpPr>
          <p:spPr>
            <a:xfrm>
              <a:off x="11722089" y="2964591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3’</a:t>
              </a:r>
              <a:endParaRPr lang="en-GB" sz="10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B9C451E-E7D4-56D7-EF6B-E892A3C62E88}"/>
                </a:ext>
              </a:extLst>
            </p:cNvPr>
            <p:cNvSpPr txBox="1"/>
            <p:nvPr/>
          </p:nvSpPr>
          <p:spPr>
            <a:xfrm>
              <a:off x="8174013" y="3227685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3’</a:t>
              </a:r>
              <a:endParaRPr lang="en-GB" sz="10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BC774DB-E3BE-49B9-1D68-B66FFA785787}"/>
                </a:ext>
              </a:extLst>
            </p:cNvPr>
            <p:cNvSpPr txBox="1"/>
            <p:nvPr/>
          </p:nvSpPr>
          <p:spPr>
            <a:xfrm>
              <a:off x="8175763" y="2966940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5’</a:t>
              </a:r>
              <a:endParaRPr lang="en-GB" sz="1000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BA9E409-D0E6-024A-FE18-41DC87662247}"/>
                </a:ext>
              </a:extLst>
            </p:cNvPr>
            <p:cNvSpPr txBox="1"/>
            <p:nvPr/>
          </p:nvSpPr>
          <p:spPr>
            <a:xfrm>
              <a:off x="11665670" y="2482267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5’</a:t>
              </a:r>
              <a:endParaRPr lang="en-GB" sz="1000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DBF49CD-F8CD-2B43-20B2-BA3D38DB6C6C}"/>
                </a:ext>
              </a:extLst>
            </p:cNvPr>
            <p:cNvSpPr txBox="1"/>
            <p:nvPr/>
          </p:nvSpPr>
          <p:spPr>
            <a:xfrm>
              <a:off x="11733253" y="2201456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3’</a:t>
              </a:r>
              <a:endParaRPr lang="en-GB" sz="1000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732B9F7-585E-6FDF-A256-DEFFC2E99FBD}"/>
                </a:ext>
              </a:extLst>
            </p:cNvPr>
            <p:cNvSpPr txBox="1"/>
            <p:nvPr/>
          </p:nvSpPr>
          <p:spPr>
            <a:xfrm>
              <a:off x="8185177" y="2464550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3’</a:t>
              </a:r>
              <a:endParaRPr lang="en-GB" sz="1000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4C3DDC5-7EC5-39ED-1EA8-F2333D46CF3A}"/>
                </a:ext>
              </a:extLst>
            </p:cNvPr>
            <p:cNvSpPr txBox="1"/>
            <p:nvPr/>
          </p:nvSpPr>
          <p:spPr>
            <a:xfrm>
              <a:off x="8152909" y="2232076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5’</a:t>
              </a:r>
              <a:endParaRPr lang="en-GB" sz="1000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3F9414D-4953-55C5-5304-9B88B8DA33CE}"/>
                </a:ext>
              </a:extLst>
            </p:cNvPr>
            <p:cNvSpPr txBox="1"/>
            <p:nvPr/>
          </p:nvSpPr>
          <p:spPr>
            <a:xfrm>
              <a:off x="11571598" y="1625371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5’</a:t>
              </a:r>
              <a:endParaRPr lang="en-GB" sz="1000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62E85F9-F82A-1578-40BA-4BAED702120C}"/>
                </a:ext>
              </a:extLst>
            </p:cNvPr>
            <p:cNvSpPr txBox="1"/>
            <p:nvPr/>
          </p:nvSpPr>
          <p:spPr>
            <a:xfrm>
              <a:off x="11657843" y="1344560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3’</a:t>
              </a:r>
              <a:endParaRPr lang="en-GB" sz="1000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CC45369-738E-DEE8-B547-1E01F1919AA0}"/>
                </a:ext>
              </a:extLst>
            </p:cNvPr>
            <p:cNvSpPr txBox="1"/>
            <p:nvPr/>
          </p:nvSpPr>
          <p:spPr>
            <a:xfrm>
              <a:off x="8091105" y="1607654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3’</a:t>
              </a:r>
              <a:endParaRPr lang="en-GB" sz="1000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1349227-9087-9373-169B-D669653137BB}"/>
                </a:ext>
              </a:extLst>
            </p:cNvPr>
            <p:cNvSpPr txBox="1"/>
            <p:nvPr/>
          </p:nvSpPr>
          <p:spPr>
            <a:xfrm>
              <a:off x="8092855" y="1346909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5’</a:t>
              </a:r>
              <a:endParaRPr lang="en-GB" sz="1000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FD4461B-F239-399C-BAA5-ED8930CF3E9B}"/>
                </a:ext>
              </a:extLst>
            </p:cNvPr>
            <p:cNvSpPr txBox="1"/>
            <p:nvPr/>
          </p:nvSpPr>
          <p:spPr>
            <a:xfrm>
              <a:off x="11555331" y="944610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5’</a:t>
              </a:r>
              <a:endParaRPr lang="en-GB" sz="10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31D2F29-1BDD-A9FF-84A9-F4B9D30373BD}"/>
                </a:ext>
              </a:extLst>
            </p:cNvPr>
            <p:cNvSpPr txBox="1"/>
            <p:nvPr/>
          </p:nvSpPr>
          <p:spPr>
            <a:xfrm>
              <a:off x="11716224" y="663799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3’</a:t>
              </a:r>
              <a:endParaRPr lang="en-GB" sz="1000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3857695-AF63-81AB-F846-20DF16F78AF4}"/>
                </a:ext>
              </a:extLst>
            </p:cNvPr>
            <p:cNvSpPr txBox="1"/>
            <p:nvPr/>
          </p:nvSpPr>
          <p:spPr>
            <a:xfrm>
              <a:off x="8074838" y="926893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3’</a:t>
              </a:r>
              <a:endParaRPr lang="en-GB" sz="10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D64A10C-D89C-BCC2-2958-45EE4530439D}"/>
                </a:ext>
              </a:extLst>
            </p:cNvPr>
            <p:cNvSpPr txBox="1"/>
            <p:nvPr/>
          </p:nvSpPr>
          <p:spPr>
            <a:xfrm>
              <a:off x="8076588" y="666148"/>
              <a:ext cx="3695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ea typeface="Tahoma" panose="020B0604030504040204" pitchFamily="34" charset="0"/>
                  <a:cs typeface="Tahoma" panose="020B0604030504040204" pitchFamily="34" charset="0"/>
                </a:rPr>
                <a:t>5’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834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CF312A-FC67-799D-6DBC-5956E2A8DE7A}"/>
              </a:ext>
            </a:extLst>
          </p:cNvPr>
          <p:cNvGrpSpPr/>
          <p:nvPr/>
        </p:nvGrpSpPr>
        <p:grpSpPr>
          <a:xfrm>
            <a:off x="414114" y="1799222"/>
            <a:ext cx="5078304" cy="2734235"/>
            <a:chOff x="380248" y="1143270"/>
            <a:chExt cx="5078304" cy="27342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107A70-05F9-0BDE-78F7-5B40A11514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20" t="39857" r="32555" b="27720"/>
            <a:stretch/>
          </p:blipFill>
          <p:spPr>
            <a:xfrm>
              <a:off x="949221" y="1143270"/>
              <a:ext cx="4509331" cy="223695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8503EA-99C1-B626-8C8A-03FFF67AA9FC}"/>
                </a:ext>
              </a:extLst>
            </p:cNvPr>
            <p:cNvSpPr txBox="1"/>
            <p:nvPr/>
          </p:nvSpPr>
          <p:spPr>
            <a:xfrm rot="16200000">
              <a:off x="-504610" y="2075143"/>
              <a:ext cx="21082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STR-58 cleavage (%)</a:t>
              </a:r>
              <a:endParaRPr lang="en-GB" sz="1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AC2197-678C-1819-58DB-CB951060BDEB}"/>
                </a:ext>
              </a:extLst>
            </p:cNvPr>
            <p:cNvSpPr txBox="1"/>
            <p:nvPr/>
          </p:nvSpPr>
          <p:spPr>
            <a:xfrm>
              <a:off x="662289" y="1166999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60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0C47C8-E0BC-EEB0-AD3E-009908465CD4}"/>
                </a:ext>
              </a:extLst>
            </p:cNvPr>
            <p:cNvSpPr txBox="1"/>
            <p:nvPr/>
          </p:nvSpPr>
          <p:spPr>
            <a:xfrm>
              <a:off x="651594" y="1487585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50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4E491D-B5DF-EC05-1281-D10795B50688}"/>
                </a:ext>
              </a:extLst>
            </p:cNvPr>
            <p:cNvSpPr txBox="1"/>
            <p:nvPr/>
          </p:nvSpPr>
          <p:spPr>
            <a:xfrm>
              <a:off x="651594" y="1832819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40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897986-0F46-D415-90BC-1C497B686557}"/>
                </a:ext>
              </a:extLst>
            </p:cNvPr>
            <p:cNvSpPr txBox="1"/>
            <p:nvPr/>
          </p:nvSpPr>
          <p:spPr>
            <a:xfrm>
              <a:off x="641434" y="2174755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30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F7F075-1CFF-0C8E-ABDF-82BB7642A514}"/>
                </a:ext>
              </a:extLst>
            </p:cNvPr>
            <p:cNvSpPr txBox="1"/>
            <p:nvPr/>
          </p:nvSpPr>
          <p:spPr>
            <a:xfrm>
              <a:off x="642825" y="2495110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20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D53603-70F9-C6AB-AF3B-E69D7263824E}"/>
                </a:ext>
              </a:extLst>
            </p:cNvPr>
            <p:cNvSpPr txBox="1"/>
            <p:nvPr/>
          </p:nvSpPr>
          <p:spPr>
            <a:xfrm>
              <a:off x="631286" y="2819749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10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31C392-3E33-7FB5-ABDA-C2496307A216}"/>
                </a:ext>
              </a:extLst>
            </p:cNvPr>
            <p:cNvSpPr txBox="1"/>
            <p:nvPr/>
          </p:nvSpPr>
          <p:spPr>
            <a:xfrm>
              <a:off x="2288388" y="3538951"/>
              <a:ext cx="19816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DZ1-DZ2 Efficiency</a:t>
              </a:r>
              <a:endParaRPr lang="en-GB" sz="1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D0C56E-5591-AA67-2949-AC58D5F94A41}"/>
                </a:ext>
              </a:extLst>
            </p:cNvPr>
            <p:cNvSpPr txBox="1"/>
            <p:nvPr/>
          </p:nvSpPr>
          <p:spPr>
            <a:xfrm>
              <a:off x="1217457" y="3302274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10nM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D8531C-44EA-92C2-7D9B-3E03720CB1A2}"/>
                </a:ext>
              </a:extLst>
            </p:cNvPr>
            <p:cNvSpPr txBox="1"/>
            <p:nvPr/>
          </p:nvSpPr>
          <p:spPr>
            <a:xfrm>
              <a:off x="2295966" y="3295793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25nM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B96D13-C9E7-5EB1-1327-04F9A9E37A95}"/>
                </a:ext>
              </a:extLst>
            </p:cNvPr>
            <p:cNvSpPr txBox="1"/>
            <p:nvPr/>
          </p:nvSpPr>
          <p:spPr>
            <a:xfrm>
              <a:off x="3392657" y="3306166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50nM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311AF5-1A9C-2B47-485D-C274950688EC}"/>
                </a:ext>
              </a:extLst>
            </p:cNvPr>
            <p:cNvSpPr txBox="1"/>
            <p:nvPr/>
          </p:nvSpPr>
          <p:spPr>
            <a:xfrm>
              <a:off x="4432787" y="3312967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100nM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0424E1-FE42-4C2C-3106-12477B1CE631}"/>
              </a:ext>
            </a:extLst>
          </p:cNvPr>
          <p:cNvGrpSpPr/>
          <p:nvPr/>
        </p:nvGrpSpPr>
        <p:grpSpPr>
          <a:xfrm>
            <a:off x="6197627" y="1829114"/>
            <a:ext cx="5289476" cy="2740329"/>
            <a:chOff x="273777" y="3474530"/>
            <a:chExt cx="5289476" cy="274032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F2C0A35-1B72-0F61-05CA-4ECAC0546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872" t="42796" r="25525" b="22783"/>
            <a:stretch/>
          </p:blipFill>
          <p:spPr>
            <a:xfrm>
              <a:off x="821070" y="3537116"/>
              <a:ext cx="4742183" cy="217761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9F09BC-3885-34C9-54A9-CAC0DA7B6BE2}"/>
                </a:ext>
              </a:extLst>
            </p:cNvPr>
            <p:cNvSpPr txBox="1"/>
            <p:nvPr/>
          </p:nvSpPr>
          <p:spPr>
            <a:xfrm rot="16200000">
              <a:off x="-611081" y="4359388"/>
              <a:ext cx="21082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STR-58 cleavage (%)</a:t>
              </a:r>
              <a:endParaRPr lang="en-GB" sz="1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1C252B-B73A-8136-D970-6291DF34F460}"/>
                </a:ext>
              </a:extLst>
            </p:cNvPr>
            <p:cNvSpPr txBox="1"/>
            <p:nvPr/>
          </p:nvSpPr>
          <p:spPr>
            <a:xfrm>
              <a:off x="564196" y="3540730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60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9347EC-A133-ECF9-7314-547968B9820B}"/>
                </a:ext>
              </a:extLst>
            </p:cNvPr>
            <p:cNvSpPr txBox="1"/>
            <p:nvPr/>
          </p:nvSpPr>
          <p:spPr>
            <a:xfrm>
              <a:off x="553501" y="3861316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50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2708AC-41E7-3C3B-EF1D-F2E416C87577}"/>
                </a:ext>
              </a:extLst>
            </p:cNvPr>
            <p:cNvSpPr txBox="1"/>
            <p:nvPr/>
          </p:nvSpPr>
          <p:spPr>
            <a:xfrm>
              <a:off x="553501" y="4191310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40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FDBAC5-ADE6-C109-C391-EBAB1CE338B5}"/>
                </a:ext>
              </a:extLst>
            </p:cNvPr>
            <p:cNvSpPr txBox="1"/>
            <p:nvPr/>
          </p:nvSpPr>
          <p:spPr>
            <a:xfrm>
              <a:off x="543341" y="4523086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30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ED5695-5316-2C23-78EB-A50381B2F1D2}"/>
                </a:ext>
              </a:extLst>
            </p:cNvPr>
            <p:cNvSpPr txBox="1"/>
            <p:nvPr/>
          </p:nvSpPr>
          <p:spPr>
            <a:xfrm>
              <a:off x="544732" y="4838361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20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0F420A-D163-19A8-3169-6DE5DE943717}"/>
                </a:ext>
              </a:extLst>
            </p:cNvPr>
            <p:cNvSpPr txBox="1"/>
            <p:nvPr/>
          </p:nvSpPr>
          <p:spPr>
            <a:xfrm>
              <a:off x="533193" y="5173160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10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5748CE-0CBC-F263-86A5-4ED8F811649B}"/>
                </a:ext>
              </a:extLst>
            </p:cNvPr>
            <p:cNvSpPr txBox="1"/>
            <p:nvPr/>
          </p:nvSpPr>
          <p:spPr>
            <a:xfrm>
              <a:off x="2229298" y="5876305"/>
              <a:ext cx="15327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BD1 Efficiency</a:t>
              </a:r>
              <a:endParaRPr lang="en-GB" sz="1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126E43-DDC9-CD0C-3A83-365E8A143754}"/>
                </a:ext>
              </a:extLst>
            </p:cNvPr>
            <p:cNvSpPr txBox="1"/>
            <p:nvPr/>
          </p:nvSpPr>
          <p:spPr>
            <a:xfrm>
              <a:off x="1097728" y="5649177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10nM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186DD6-DCB8-9916-9225-CA0FF2CBC794}"/>
                </a:ext>
              </a:extLst>
            </p:cNvPr>
            <p:cNvSpPr txBox="1"/>
            <p:nvPr/>
          </p:nvSpPr>
          <p:spPr>
            <a:xfrm>
              <a:off x="2298157" y="5642696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25nM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33BC454-2D68-C0AD-BA07-C4B536D1702A}"/>
                </a:ext>
              </a:extLst>
            </p:cNvPr>
            <p:cNvSpPr txBox="1"/>
            <p:nvPr/>
          </p:nvSpPr>
          <p:spPr>
            <a:xfrm>
              <a:off x="3440568" y="5622412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50nM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CB7798-9A96-FFD5-4E53-DEAB789A5F0F}"/>
                </a:ext>
              </a:extLst>
            </p:cNvPr>
            <p:cNvSpPr txBox="1"/>
            <p:nvPr/>
          </p:nvSpPr>
          <p:spPr>
            <a:xfrm>
              <a:off x="4572138" y="5629213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100nM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D8B7C86-62C9-7005-94C2-71CBDD497110}"/>
              </a:ext>
            </a:extLst>
          </p:cNvPr>
          <p:cNvGrpSpPr/>
          <p:nvPr/>
        </p:nvGrpSpPr>
        <p:grpSpPr>
          <a:xfrm>
            <a:off x="957167" y="4669040"/>
            <a:ext cx="3881002" cy="732949"/>
            <a:chOff x="1421733" y="4733709"/>
            <a:chExt cx="3881002" cy="732949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17FDC39-466E-DFBD-031D-251C9809AE41}"/>
                </a:ext>
              </a:extLst>
            </p:cNvPr>
            <p:cNvGrpSpPr/>
            <p:nvPr/>
          </p:nvGrpSpPr>
          <p:grpSpPr>
            <a:xfrm>
              <a:off x="1421733" y="4733709"/>
              <a:ext cx="3881002" cy="732949"/>
              <a:chOff x="1096486" y="2304496"/>
              <a:chExt cx="3881002" cy="732949"/>
            </a:xfrm>
          </p:grpSpPr>
          <p:sp>
            <p:nvSpPr>
              <p:cNvPr id="88" name="Plus Sign 87">
                <a:extLst>
                  <a:ext uri="{FF2B5EF4-FFF2-40B4-BE49-F238E27FC236}">
                    <a16:creationId xmlns:a16="http://schemas.microsoft.com/office/drawing/2014/main" id="{873CDD03-7346-2B8B-4DF3-8E87CBA84D01}"/>
                  </a:ext>
                </a:extLst>
              </p:cNvPr>
              <p:cNvSpPr/>
              <p:nvPr/>
            </p:nvSpPr>
            <p:spPr>
              <a:xfrm>
                <a:off x="2900962" y="2368914"/>
                <a:ext cx="238781" cy="236750"/>
              </a:xfrm>
              <a:prstGeom prst="mathPlus">
                <a:avLst/>
              </a:prstGeom>
              <a:solidFill>
                <a:srgbClr val="BF0A12"/>
              </a:solidFill>
              <a:ln>
                <a:solidFill>
                  <a:srgbClr val="BF0A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oboto (Body)"/>
                </a:endParaRPr>
              </a:p>
            </p:txBody>
          </p:sp>
          <p:pic>
            <p:nvPicPr>
              <p:cNvPr id="89" name="Picture 88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3E875D35-8DB8-157B-C1DA-96F5A8D2ED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899"/>
              <a:stretch/>
            </p:blipFill>
            <p:spPr>
              <a:xfrm>
                <a:off x="3192107" y="2304496"/>
                <a:ext cx="1785381" cy="729434"/>
              </a:xfrm>
              <a:prstGeom prst="rect">
                <a:avLst/>
              </a:prstGeom>
            </p:spPr>
          </p:pic>
          <p:pic>
            <p:nvPicPr>
              <p:cNvPr id="90" name="Picture 89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9ACB882B-C8C5-9102-E835-957D54FA69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899"/>
              <a:stretch/>
            </p:blipFill>
            <p:spPr>
              <a:xfrm>
                <a:off x="1096486" y="2308011"/>
                <a:ext cx="1785381" cy="729434"/>
              </a:xfrm>
              <a:prstGeom prst="rect">
                <a:avLst/>
              </a:prstGeom>
            </p:spPr>
          </p:pic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4B3DDFB-5B3F-8504-5417-F1CF794D3822}"/>
                </a:ext>
              </a:extLst>
            </p:cNvPr>
            <p:cNvSpPr txBox="1"/>
            <p:nvPr/>
          </p:nvSpPr>
          <p:spPr>
            <a:xfrm>
              <a:off x="1485724" y="5019609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Roboto (Body)"/>
                </a:rPr>
                <a:t>DZ1</a:t>
              </a:r>
              <a:endParaRPr lang="en-GB" b="1" dirty="0">
                <a:solidFill>
                  <a:srgbClr val="FF0000"/>
                </a:solidFill>
                <a:latin typeface="Roboto (Body)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89EF242-0768-C35F-8B16-1646EB1FAFC5}"/>
                </a:ext>
              </a:extLst>
            </p:cNvPr>
            <p:cNvSpPr txBox="1"/>
            <p:nvPr/>
          </p:nvSpPr>
          <p:spPr>
            <a:xfrm>
              <a:off x="3694334" y="500420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Roboto (Body)"/>
                </a:rPr>
                <a:t>DZ2</a:t>
              </a:r>
              <a:endParaRPr lang="en-GB" b="1" dirty="0">
                <a:solidFill>
                  <a:srgbClr val="FF0000"/>
                </a:solidFill>
                <a:latin typeface="Roboto (Body)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200F48F-EB24-6079-3BF9-64F7F6D090A7}"/>
              </a:ext>
            </a:extLst>
          </p:cNvPr>
          <p:cNvSpPr txBox="1"/>
          <p:nvPr/>
        </p:nvSpPr>
        <p:spPr>
          <a:xfrm>
            <a:off x="8543707" y="2520402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33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FC09B22-E045-215C-EAC7-41C83E9F27CE}"/>
              </a:ext>
            </a:extLst>
          </p:cNvPr>
          <p:cNvSpPr txBox="1"/>
          <p:nvPr/>
        </p:nvSpPr>
        <p:spPr>
          <a:xfrm>
            <a:off x="4825684" y="2808420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21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5BB4580-4D4F-5F51-64EE-4FAB44B866CF}"/>
              </a:ext>
            </a:extLst>
          </p:cNvPr>
          <p:cNvSpPr/>
          <p:nvPr/>
        </p:nvSpPr>
        <p:spPr>
          <a:xfrm>
            <a:off x="4334924" y="2791903"/>
            <a:ext cx="961542" cy="1191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5116F6A-CD06-50ED-878B-7FB52EF37758}"/>
              </a:ext>
            </a:extLst>
          </p:cNvPr>
          <p:cNvSpPr/>
          <p:nvPr/>
        </p:nvSpPr>
        <p:spPr>
          <a:xfrm>
            <a:off x="8058347" y="2526261"/>
            <a:ext cx="961542" cy="1482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3994CA5-ADC7-06C8-C50C-BB3D2AF10A48}"/>
              </a:ext>
            </a:extLst>
          </p:cNvPr>
          <p:cNvSpPr txBox="1"/>
          <p:nvPr/>
        </p:nvSpPr>
        <p:spPr>
          <a:xfrm>
            <a:off x="5938640" y="5793676"/>
            <a:ext cx="6153834" cy="58477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BD1 demonstrated higher catalytic efficiency at 25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nM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compared to DZ1-DZ2 at 100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nM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 after 5 h of incubation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855BF74-4D13-E1F9-CB47-81D948506ED0}"/>
              </a:ext>
            </a:extLst>
          </p:cNvPr>
          <p:cNvSpPr txBox="1"/>
          <p:nvPr/>
        </p:nvSpPr>
        <p:spPr>
          <a:xfrm>
            <a:off x="8079471" y="3256686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10.9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BBBE909-2F21-5421-80EE-F4242C7EF2E4}"/>
              </a:ext>
            </a:extLst>
          </p:cNvPr>
          <p:cNvSpPr txBox="1"/>
          <p:nvPr/>
        </p:nvSpPr>
        <p:spPr>
          <a:xfrm>
            <a:off x="4513269" y="3229479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8.0</a:t>
            </a:r>
            <a:endParaRPr lang="en-GB" sz="2000" dirty="0">
              <a:solidFill>
                <a:srgbClr val="FF0000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4AC0953-B876-3D95-DA9D-6CA3E1A2043E}"/>
              </a:ext>
            </a:extLst>
          </p:cNvPr>
          <p:cNvGrpSpPr/>
          <p:nvPr/>
        </p:nvGrpSpPr>
        <p:grpSpPr>
          <a:xfrm>
            <a:off x="6311687" y="4584690"/>
            <a:ext cx="5238342" cy="949797"/>
            <a:chOff x="5717881" y="3487920"/>
            <a:chExt cx="5238342" cy="949797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569A7DB-6B9A-F511-267A-E3B713C9905A}"/>
                </a:ext>
              </a:extLst>
            </p:cNvPr>
            <p:cNvGrpSpPr/>
            <p:nvPr/>
          </p:nvGrpSpPr>
          <p:grpSpPr>
            <a:xfrm>
              <a:off x="5717881" y="3619768"/>
              <a:ext cx="5027269" cy="817949"/>
              <a:chOff x="6233606" y="4629085"/>
              <a:chExt cx="5027269" cy="817949"/>
            </a:xfrm>
          </p:grpSpPr>
          <p:pic>
            <p:nvPicPr>
              <p:cNvPr id="105" name="Picture 104" descr="A picture containing chart&#10;&#10;Description automatically generated">
                <a:extLst>
                  <a:ext uri="{FF2B5EF4-FFF2-40B4-BE49-F238E27FC236}">
                    <a16:creationId xmlns:a16="http://schemas.microsoft.com/office/drawing/2014/main" id="{34A84332-42B1-CA4C-DB8D-9B8B58B6A2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3606" y="4629085"/>
                <a:ext cx="5027269" cy="817949"/>
              </a:xfrm>
              <a:prstGeom prst="rect">
                <a:avLst/>
              </a:prstGeom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25558D6-CF2F-79E6-4A5B-7AA1520487AC}"/>
                  </a:ext>
                </a:extLst>
              </p:cNvPr>
              <p:cNvSpPr txBox="1"/>
              <p:nvPr/>
            </p:nvSpPr>
            <p:spPr>
              <a:xfrm>
                <a:off x="10588205" y="5038059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Roboto (Body)"/>
                  </a:rPr>
                  <a:t>BD1</a:t>
                </a:r>
                <a:endParaRPr lang="en-GB" dirty="0">
                  <a:solidFill>
                    <a:srgbClr val="FF0000"/>
                  </a:solidFill>
                  <a:latin typeface="Roboto (Body)"/>
                </a:endParaRPr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B1A6F7A-1DA7-8A8B-2591-5590F6491AC3}"/>
                </a:ext>
              </a:extLst>
            </p:cNvPr>
            <p:cNvSpPr txBox="1"/>
            <p:nvPr/>
          </p:nvSpPr>
          <p:spPr>
            <a:xfrm>
              <a:off x="10529496" y="3782977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5’</a:t>
              </a:r>
              <a:endParaRPr lang="en-GB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DDC7C30-315E-FCE3-18AB-A3184B5DBDED}"/>
                </a:ext>
              </a:extLst>
            </p:cNvPr>
            <p:cNvSpPr txBox="1"/>
            <p:nvPr/>
          </p:nvSpPr>
          <p:spPr>
            <a:xfrm>
              <a:off x="6274227" y="3487921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5’</a:t>
              </a:r>
              <a:endParaRPr lang="en-GB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24652B3-9497-9F7E-239D-F8F05AA1318C}"/>
                </a:ext>
              </a:extLst>
            </p:cNvPr>
            <p:cNvSpPr txBox="1"/>
            <p:nvPr/>
          </p:nvSpPr>
          <p:spPr>
            <a:xfrm>
              <a:off x="10654537" y="3487920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3’</a:t>
              </a:r>
              <a:endParaRPr lang="en-GB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C2AD152-EB03-A4DB-B384-0095277E9337}"/>
                </a:ext>
              </a:extLst>
            </p:cNvPr>
            <p:cNvSpPr txBox="1"/>
            <p:nvPr/>
          </p:nvSpPr>
          <p:spPr>
            <a:xfrm>
              <a:off x="6353691" y="3786897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3’</a:t>
              </a:r>
              <a:endParaRPr lang="en-GB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07" name="Title 1">
            <a:extLst>
              <a:ext uri="{FF2B5EF4-FFF2-40B4-BE49-F238E27FC236}">
                <a16:creationId xmlns:a16="http://schemas.microsoft.com/office/drawing/2014/main" id="{B71107EC-0EB0-8014-579F-D18953A55146}"/>
              </a:ext>
            </a:extLst>
          </p:cNvPr>
          <p:cNvSpPr txBox="1">
            <a:spLocks/>
          </p:cNvSpPr>
          <p:nvPr/>
        </p:nvSpPr>
        <p:spPr>
          <a:xfrm>
            <a:off x="145495" y="53631"/>
            <a:ext cx="6992828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sz="2400" b="1" dirty="0"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 Catalytic efficiency of DZ1-DZ2 and BD1 </a:t>
            </a:r>
            <a:endParaRPr lang="ru-RU" sz="24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Прямоугольник 7">
            <a:extLst>
              <a:ext uri="{FF2B5EF4-FFF2-40B4-BE49-F238E27FC236}">
                <a16:creationId xmlns:a16="http://schemas.microsoft.com/office/drawing/2014/main" id="{98BE8176-E364-510B-9962-F434753F1BC8}"/>
              </a:ext>
            </a:extLst>
          </p:cNvPr>
          <p:cNvSpPr/>
          <p:nvPr/>
        </p:nvSpPr>
        <p:spPr>
          <a:xfrm>
            <a:off x="5938638" y="5728448"/>
            <a:ext cx="625336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73D3A8-4F55-3EE2-B825-3910B681E59C}"/>
              </a:ext>
            </a:extLst>
          </p:cNvPr>
          <p:cNvSpPr/>
          <p:nvPr/>
        </p:nvSpPr>
        <p:spPr>
          <a:xfrm>
            <a:off x="1090192" y="2011711"/>
            <a:ext cx="553178" cy="46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5AF30A81-BD23-C531-02E2-5CBA795635F9}"/>
              </a:ext>
            </a:extLst>
          </p:cNvPr>
          <p:cNvGrpSpPr/>
          <p:nvPr/>
        </p:nvGrpSpPr>
        <p:grpSpPr>
          <a:xfrm>
            <a:off x="1380240" y="2351214"/>
            <a:ext cx="831657" cy="706315"/>
            <a:chOff x="1227459" y="1672115"/>
            <a:chExt cx="831657" cy="706315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563C5BF-24EB-5908-B3D0-DD6879E8A554}"/>
                </a:ext>
              </a:extLst>
            </p:cNvPr>
            <p:cNvSpPr txBox="1"/>
            <p:nvPr/>
          </p:nvSpPr>
          <p:spPr>
            <a:xfrm>
              <a:off x="1544579" y="1870649"/>
              <a:ext cx="3992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5h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F02AB4E-ECAC-D5FB-3A0D-A270257D3175}"/>
                </a:ext>
              </a:extLst>
            </p:cNvPr>
            <p:cNvSpPr txBox="1"/>
            <p:nvPr/>
          </p:nvSpPr>
          <p:spPr>
            <a:xfrm>
              <a:off x="1545180" y="2070653"/>
              <a:ext cx="5139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24h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112" name="Picture 21">
              <a:extLst>
                <a:ext uri="{FF2B5EF4-FFF2-40B4-BE49-F238E27FC236}">
                  <a16:creationId xmlns:a16="http://schemas.microsoft.com/office/drawing/2014/main" id="{C87EAEC8-CF7D-A969-66DA-CBB87DCB8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7064" t="32480" r="17886" b="57914"/>
            <a:stretch/>
          </p:blipFill>
          <p:spPr>
            <a:xfrm>
              <a:off x="1227459" y="1752877"/>
              <a:ext cx="350853" cy="512863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9E11AD0-7E5D-6D7E-BB0C-7EE4E170323C}"/>
                </a:ext>
              </a:extLst>
            </p:cNvPr>
            <p:cNvSpPr txBox="1"/>
            <p:nvPr/>
          </p:nvSpPr>
          <p:spPr>
            <a:xfrm>
              <a:off x="1544579" y="1672115"/>
              <a:ext cx="3992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1h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BEF511-2D76-E000-27AD-4214623A63E4}"/>
              </a:ext>
            </a:extLst>
          </p:cNvPr>
          <p:cNvSpPr/>
          <p:nvPr/>
        </p:nvSpPr>
        <p:spPr>
          <a:xfrm>
            <a:off x="6841101" y="2011336"/>
            <a:ext cx="547286" cy="51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A4FFAC76-EE9F-1CF9-7584-FC064A786EA4}"/>
              </a:ext>
            </a:extLst>
          </p:cNvPr>
          <p:cNvGrpSpPr/>
          <p:nvPr/>
        </p:nvGrpSpPr>
        <p:grpSpPr>
          <a:xfrm>
            <a:off x="7194551" y="2190328"/>
            <a:ext cx="831657" cy="706315"/>
            <a:chOff x="1227459" y="1672115"/>
            <a:chExt cx="831657" cy="706315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83BD6C7-F78D-5104-6A32-8F6F1B57EDE9}"/>
                </a:ext>
              </a:extLst>
            </p:cNvPr>
            <p:cNvSpPr txBox="1"/>
            <p:nvPr/>
          </p:nvSpPr>
          <p:spPr>
            <a:xfrm>
              <a:off x="1544579" y="1870649"/>
              <a:ext cx="3992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5h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44CD4C2-B97A-C741-9837-C4F15F688983}"/>
                </a:ext>
              </a:extLst>
            </p:cNvPr>
            <p:cNvSpPr txBox="1"/>
            <p:nvPr/>
          </p:nvSpPr>
          <p:spPr>
            <a:xfrm>
              <a:off x="1545180" y="2070653"/>
              <a:ext cx="5139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24h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118" name="Picture 21">
              <a:extLst>
                <a:ext uri="{FF2B5EF4-FFF2-40B4-BE49-F238E27FC236}">
                  <a16:creationId xmlns:a16="http://schemas.microsoft.com/office/drawing/2014/main" id="{6BE6CE59-2986-331F-F97A-52297CBCD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7064" t="32480" r="17886" b="57914"/>
            <a:stretch/>
          </p:blipFill>
          <p:spPr>
            <a:xfrm>
              <a:off x="1227459" y="1752877"/>
              <a:ext cx="350853" cy="512863"/>
            </a:xfrm>
            <a:prstGeom prst="rect">
              <a:avLst/>
            </a:prstGeom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92F24E0-92C3-A4E0-2006-C210EC1B1C73}"/>
                </a:ext>
              </a:extLst>
            </p:cNvPr>
            <p:cNvSpPr txBox="1"/>
            <p:nvPr/>
          </p:nvSpPr>
          <p:spPr>
            <a:xfrm>
              <a:off x="1544579" y="1672115"/>
              <a:ext cx="3992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1h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EB024E-2EAB-8DA1-61F3-88FB96D6B7D6}"/>
              </a:ext>
            </a:extLst>
          </p:cNvPr>
          <p:cNvGrpSpPr/>
          <p:nvPr/>
        </p:nvGrpSpPr>
        <p:grpSpPr>
          <a:xfrm>
            <a:off x="6917907" y="833068"/>
            <a:ext cx="4978663" cy="872503"/>
            <a:chOff x="6811528" y="613947"/>
            <a:chExt cx="4978663" cy="872503"/>
          </a:xfrm>
        </p:grpSpPr>
        <p:pic>
          <p:nvPicPr>
            <p:cNvPr id="136" name="Picture 135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F4499D31-1153-EE22-5115-F7C4FCA4C1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52399"/>
            <a:stretch/>
          </p:blipFill>
          <p:spPr>
            <a:xfrm>
              <a:off x="6811528" y="613947"/>
              <a:ext cx="3118112" cy="870710"/>
            </a:xfrm>
            <a:prstGeom prst="rect">
              <a:avLst/>
            </a:prstGeom>
          </p:spPr>
        </p:pic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B39F2165-0EFE-87A6-E0BD-656C0A9921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40955" y="884481"/>
              <a:ext cx="291611" cy="0"/>
            </a:xfrm>
            <a:prstGeom prst="straightConnector1">
              <a:avLst/>
            </a:prstGeom>
            <a:ln w="3175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5C096A8-7A6A-3629-9C3B-3C5252547C35}"/>
                </a:ext>
              </a:extLst>
            </p:cNvPr>
            <p:cNvSpPr txBox="1"/>
            <p:nvPr/>
          </p:nvSpPr>
          <p:spPr>
            <a:xfrm>
              <a:off x="10031168" y="714598"/>
              <a:ext cx="1359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cs typeface="Times New Roman" panose="02020603050405020304" pitchFamily="18" charset="0"/>
                </a:rPr>
                <a:t>Initial RNA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B9403AC-DD7B-BE07-FA68-CA4993F65518}"/>
                </a:ext>
              </a:extLst>
            </p:cNvPr>
            <p:cNvSpPr txBox="1"/>
            <p:nvPr/>
          </p:nvSpPr>
          <p:spPr>
            <a:xfrm>
              <a:off x="10085878" y="1178673"/>
              <a:ext cx="1704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cs typeface="Times New Roman" panose="02020603050405020304" pitchFamily="18" charset="0"/>
                </a:rPr>
                <a:t>cleavage product 2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D282AC21-B540-1286-8B79-E95EF9E7E486}"/>
                </a:ext>
              </a:extLst>
            </p:cNvPr>
            <p:cNvSpPr txBox="1"/>
            <p:nvPr/>
          </p:nvSpPr>
          <p:spPr>
            <a:xfrm>
              <a:off x="10077501" y="893921"/>
              <a:ext cx="1704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cs typeface="Times New Roman" panose="02020603050405020304" pitchFamily="18" charset="0"/>
                </a:rPr>
                <a:t>cleavage product 1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endParaRP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2AE9C58B-C860-0C8F-C737-0655C310B5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49765" y="1025893"/>
              <a:ext cx="301851" cy="30600"/>
            </a:xfrm>
            <a:prstGeom prst="straightConnector1">
              <a:avLst/>
            </a:prstGeom>
            <a:ln w="3175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1DF95212-14F9-DFC7-BB5C-E832169637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46849" y="1347160"/>
              <a:ext cx="304130" cy="12756"/>
            </a:xfrm>
            <a:prstGeom prst="straightConnector1">
              <a:avLst/>
            </a:prstGeom>
            <a:ln w="3175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F0D7F4-6FD1-6241-84FB-CB7BDD5A905B}"/>
              </a:ext>
            </a:extLst>
          </p:cNvPr>
          <p:cNvGrpSpPr/>
          <p:nvPr/>
        </p:nvGrpSpPr>
        <p:grpSpPr>
          <a:xfrm>
            <a:off x="1152579" y="838615"/>
            <a:ext cx="4985650" cy="959559"/>
            <a:chOff x="1877949" y="677520"/>
            <a:chExt cx="4985650" cy="95955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8F988AA-5381-C34A-9B92-ED76DC4DC43E}"/>
                </a:ext>
              </a:extLst>
            </p:cNvPr>
            <p:cNvGrpSpPr/>
            <p:nvPr/>
          </p:nvGrpSpPr>
          <p:grpSpPr>
            <a:xfrm>
              <a:off x="1877949" y="677520"/>
              <a:ext cx="3129407" cy="959559"/>
              <a:chOff x="1877949" y="677520"/>
              <a:chExt cx="3129407" cy="959559"/>
            </a:xfrm>
          </p:grpSpPr>
          <p:pic>
            <p:nvPicPr>
              <p:cNvPr id="137" name="Picture 136" descr="A screenshot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97DC8416-60DC-D906-C2AC-C6817B0154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7548"/>
              <a:stretch/>
            </p:blipFill>
            <p:spPr>
              <a:xfrm>
                <a:off x="1889244" y="677520"/>
                <a:ext cx="3118112" cy="776539"/>
              </a:xfrm>
              <a:prstGeom prst="rect">
                <a:avLst/>
              </a:prstGeom>
            </p:spPr>
          </p:pic>
          <p:pic>
            <p:nvPicPr>
              <p:cNvPr id="138" name="Picture 137" descr="A screenshot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334168D9-BCD8-E570-8099-AD70087562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203" r="1218"/>
              <a:stretch/>
            </p:blipFill>
            <p:spPr>
              <a:xfrm>
                <a:off x="1877949" y="909117"/>
                <a:ext cx="3080123" cy="727962"/>
              </a:xfrm>
              <a:prstGeom prst="rect">
                <a:avLst/>
              </a:prstGeom>
            </p:spPr>
          </p:pic>
        </p:grp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3E1CB681-9D91-11CD-46A8-733932A55E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4363" y="918443"/>
              <a:ext cx="291611" cy="0"/>
            </a:xfrm>
            <a:prstGeom prst="straightConnector1">
              <a:avLst/>
            </a:prstGeom>
            <a:ln w="3175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9474597-320C-12B4-6F31-AFCB41DCA91D}"/>
                </a:ext>
              </a:extLst>
            </p:cNvPr>
            <p:cNvSpPr txBox="1"/>
            <p:nvPr/>
          </p:nvSpPr>
          <p:spPr>
            <a:xfrm>
              <a:off x="5104576" y="748560"/>
              <a:ext cx="1359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cs typeface="Times New Roman" panose="02020603050405020304" pitchFamily="18" charset="0"/>
                </a:rPr>
                <a:t>Initial RNA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3F267C6-671B-FBA3-71B2-7462DFEC8573}"/>
                </a:ext>
              </a:extLst>
            </p:cNvPr>
            <p:cNvSpPr txBox="1"/>
            <p:nvPr/>
          </p:nvSpPr>
          <p:spPr>
            <a:xfrm>
              <a:off x="5159286" y="1212635"/>
              <a:ext cx="1704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cs typeface="Times New Roman" panose="02020603050405020304" pitchFamily="18" charset="0"/>
                </a:rPr>
                <a:t>cleavage product 2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E4A3061-E73A-A284-D9F7-7A355AA06448}"/>
                </a:ext>
              </a:extLst>
            </p:cNvPr>
            <p:cNvSpPr txBox="1"/>
            <p:nvPr/>
          </p:nvSpPr>
          <p:spPr>
            <a:xfrm>
              <a:off x="5150909" y="927883"/>
              <a:ext cx="1704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cs typeface="Times New Roman" panose="02020603050405020304" pitchFamily="18" charset="0"/>
                </a:rPr>
                <a:t>cleavage product 1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endParaRP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A1E29AEB-8856-27B1-AEB4-BC3BA78BA7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23173" y="1059855"/>
              <a:ext cx="301851" cy="30600"/>
            </a:xfrm>
            <a:prstGeom prst="straightConnector1">
              <a:avLst/>
            </a:prstGeom>
            <a:ln w="3175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1F4B211C-F4EB-D612-D9CD-1724E9A23E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20257" y="1381122"/>
              <a:ext cx="304130" cy="12756"/>
            </a:xfrm>
            <a:prstGeom prst="straightConnector1">
              <a:avLst/>
            </a:prstGeom>
            <a:ln w="3175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818BFAF-8599-2652-4C19-E474F9C0C6A1}"/>
              </a:ext>
            </a:extLst>
          </p:cNvPr>
          <p:cNvSpPr txBox="1"/>
          <p:nvPr/>
        </p:nvSpPr>
        <p:spPr>
          <a:xfrm>
            <a:off x="284974" y="810899"/>
            <a:ext cx="961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rPr>
              <a:t>1- control              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rPr>
              <a:t>2- 10nM 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rPr>
              <a:t>3- 25nM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rPr>
              <a:t>4- 50nM 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rPr>
              <a:t>5- 100nM</a:t>
            </a:r>
          </a:p>
        </p:txBody>
      </p:sp>
    </p:spTree>
    <p:extLst>
      <p:ext uri="{BB962C8B-B14F-4D97-AF65-F5344CB8AC3E}">
        <p14:creationId xmlns:p14="http://schemas.microsoft.com/office/powerpoint/2010/main" val="38848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 animBg="1"/>
      <p:bldP spid="95" grpId="0" animBg="1"/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CAFE768-97D6-D557-7FC5-DFCFB67BCEC9}"/>
              </a:ext>
            </a:extLst>
          </p:cNvPr>
          <p:cNvGrpSpPr/>
          <p:nvPr/>
        </p:nvGrpSpPr>
        <p:grpSpPr>
          <a:xfrm>
            <a:off x="400432" y="3516161"/>
            <a:ext cx="11140292" cy="2870529"/>
            <a:chOff x="456420" y="3500145"/>
            <a:chExt cx="11140292" cy="2870529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7298E8F-B236-2370-3BAA-ECC513928047}"/>
                </a:ext>
              </a:extLst>
            </p:cNvPr>
            <p:cNvSpPr txBox="1"/>
            <p:nvPr/>
          </p:nvSpPr>
          <p:spPr>
            <a:xfrm rot="18952514">
              <a:off x="9504139" y="5376202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DZ1_13/13-DZ2_10/12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54D28C-40CA-CB5D-8D90-A1B6F4422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7" t="9425" r="2169" b="72991"/>
            <a:stretch/>
          </p:blipFill>
          <p:spPr>
            <a:xfrm>
              <a:off x="1416156" y="3566816"/>
              <a:ext cx="10074804" cy="1468099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55CBC49-B661-5247-316B-721E776DFD7A}"/>
                </a:ext>
              </a:extLst>
            </p:cNvPr>
            <p:cNvSpPr txBox="1"/>
            <p:nvPr/>
          </p:nvSpPr>
          <p:spPr>
            <a:xfrm rot="18952514">
              <a:off x="9703493" y="5388173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DZ1_13/12-DZ2_10/13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AF20B82-B9EC-150C-9ED3-65877DF16DE9}"/>
                </a:ext>
              </a:extLst>
            </p:cNvPr>
            <p:cNvSpPr txBox="1"/>
            <p:nvPr/>
          </p:nvSpPr>
          <p:spPr>
            <a:xfrm rot="16200000">
              <a:off x="291776" y="4175330"/>
              <a:ext cx="1627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</a:rPr>
                <a:t>STR-58 cleavage (%)</a:t>
              </a:r>
              <a:endParaRPr lang="en-GB" sz="1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FD8ADA5-5B61-84E0-90A4-3B122D341B7A}"/>
                </a:ext>
              </a:extLst>
            </p:cNvPr>
            <p:cNvSpPr txBox="1"/>
            <p:nvPr/>
          </p:nvSpPr>
          <p:spPr>
            <a:xfrm>
              <a:off x="1168771" y="4357895"/>
              <a:ext cx="357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10</a:t>
              </a:r>
              <a:endParaRPr lang="en-GB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F93E314-1D5F-9CB9-CE7D-91BE3D55DB86}"/>
                </a:ext>
              </a:extLst>
            </p:cNvPr>
            <p:cNvSpPr txBox="1"/>
            <p:nvPr/>
          </p:nvSpPr>
          <p:spPr>
            <a:xfrm>
              <a:off x="1228720" y="4603444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en-GB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BE8E404-63A9-716B-BBE9-60C77C51449F}"/>
                </a:ext>
              </a:extLst>
            </p:cNvPr>
            <p:cNvSpPr txBox="1"/>
            <p:nvPr/>
          </p:nvSpPr>
          <p:spPr>
            <a:xfrm>
              <a:off x="1174263" y="4106846"/>
              <a:ext cx="357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15</a:t>
              </a:r>
              <a:endParaRPr lang="en-GB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F87B384-D651-8384-CF3C-C383B98D9C26}"/>
                </a:ext>
              </a:extLst>
            </p:cNvPr>
            <p:cNvSpPr txBox="1"/>
            <p:nvPr/>
          </p:nvSpPr>
          <p:spPr>
            <a:xfrm>
              <a:off x="1183585" y="3871273"/>
              <a:ext cx="357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20</a:t>
              </a:r>
              <a:endParaRPr lang="en-GB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934E7B3-0CBB-DC8C-7CA0-437487317BB3}"/>
                </a:ext>
              </a:extLst>
            </p:cNvPr>
            <p:cNvSpPr txBox="1"/>
            <p:nvPr/>
          </p:nvSpPr>
          <p:spPr>
            <a:xfrm>
              <a:off x="1178073" y="3650654"/>
              <a:ext cx="357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25</a:t>
              </a:r>
              <a:endParaRPr lang="en-GB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7243847-7B2F-91CC-ECF5-5E40D9A82A66}"/>
                </a:ext>
              </a:extLst>
            </p:cNvPr>
            <p:cNvGrpSpPr/>
            <p:nvPr/>
          </p:nvGrpSpPr>
          <p:grpSpPr>
            <a:xfrm>
              <a:off x="1518033" y="3732593"/>
              <a:ext cx="718410" cy="276999"/>
              <a:chOff x="1703252" y="2203671"/>
              <a:chExt cx="718410" cy="276999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7E8D45-4BB9-EA37-C9E1-F5DDE6B3C50B}"/>
                  </a:ext>
                </a:extLst>
              </p:cNvPr>
              <p:cNvSpPr txBox="1"/>
              <p:nvPr/>
            </p:nvSpPr>
            <p:spPr>
              <a:xfrm>
                <a:off x="2022397" y="2203671"/>
                <a:ext cx="39926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2">
                        <a:lumMod val="10000"/>
                      </a:schemeClr>
                    </a:solidFill>
                  </a:rPr>
                  <a:t>5h</a:t>
                </a:r>
                <a:endParaRPr lang="en-GB" sz="1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8D1ED5AB-64C3-8589-BC47-B2141F5599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7064" t="32480" r="17886" b="64269"/>
              <a:stretch/>
            </p:blipFill>
            <p:spPr>
              <a:xfrm>
                <a:off x="1703252" y="2228042"/>
                <a:ext cx="399265" cy="197480"/>
              </a:xfrm>
              <a:prstGeom prst="rect">
                <a:avLst/>
              </a:prstGeom>
            </p:spPr>
          </p:pic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930F622-9230-4E31-07A4-0FBF0EBF130A}"/>
                </a:ext>
              </a:extLst>
            </p:cNvPr>
            <p:cNvSpPr txBox="1"/>
            <p:nvPr/>
          </p:nvSpPr>
          <p:spPr>
            <a:xfrm rot="18952514">
              <a:off x="456420" y="5360118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DZ1_10/10-DZ2_8/10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5B00C90-F6B6-7B6E-3236-725F6DF0298E}"/>
                </a:ext>
              </a:extLst>
            </p:cNvPr>
            <p:cNvSpPr txBox="1"/>
            <p:nvPr/>
          </p:nvSpPr>
          <p:spPr>
            <a:xfrm rot="18952514">
              <a:off x="654301" y="5355661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DZ1_10/10-DZ2_8/11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451A32B-900E-A944-3C4E-742D4BB5BE8B}"/>
                </a:ext>
              </a:extLst>
            </p:cNvPr>
            <p:cNvSpPr txBox="1"/>
            <p:nvPr/>
          </p:nvSpPr>
          <p:spPr>
            <a:xfrm rot="18952514">
              <a:off x="839710" y="5372259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DZ1_10/10-DZ2_9/10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35E967C-2B39-8C39-C103-667A51AE3999}"/>
                </a:ext>
              </a:extLst>
            </p:cNvPr>
            <p:cNvSpPr txBox="1"/>
            <p:nvPr/>
          </p:nvSpPr>
          <p:spPr>
            <a:xfrm rot="18952514">
              <a:off x="1048890" y="5346175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DZ1_10/10-DZ2_9/11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538D8FE-BBF8-4FF5-5D8F-ED1F8BE059B7}"/>
                </a:ext>
              </a:extLst>
            </p:cNvPr>
            <p:cNvSpPr txBox="1"/>
            <p:nvPr/>
          </p:nvSpPr>
          <p:spPr>
            <a:xfrm rot="18952514">
              <a:off x="1245982" y="5354707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DZ1_10/11-DZ2_8/10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19EFA16-DD09-4F82-AC2E-9BD53A5F8706}"/>
                </a:ext>
              </a:extLst>
            </p:cNvPr>
            <p:cNvSpPr txBox="1"/>
            <p:nvPr/>
          </p:nvSpPr>
          <p:spPr>
            <a:xfrm rot="18952514">
              <a:off x="1478642" y="5341218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DZ1_10/11-DZ2_8/11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4838C5F-061E-08FF-3E65-7AF9479AAC25}"/>
                </a:ext>
              </a:extLst>
            </p:cNvPr>
            <p:cNvSpPr txBox="1"/>
            <p:nvPr/>
          </p:nvSpPr>
          <p:spPr>
            <a:xfrm rot="18952514">
              <a:off x="1674187" y="5353925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DZ1_10/11-DZ2_9/10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55E9078-86BD-38B9-457F-B6049D3ED6C5}"/>
                </a:ext>
              </a:extLst>
            </p:cNvPr>
            <p:cNvSpPr txBox="1"/>
            <p:nvPr/>
          </p:nvSpPr>
          <p:spPr>
            <a:xfrm rot="18952514">
              <a:off x="1880849" y="5335753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DZ1_10/11-DZ2_9/11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0ADDA59-DB59-CFBE-C900-22C57799234D}"/>
                </a:ext>
              </a:extLst>
            </p:cNvPr>
            <p:cNvSpPr txBox="1"/>
            <p:nvPr/>
          </p:nvSpPr>
          <p:spPr>
            <a:xfrm rot="18952514">
              <a:off x="2079777" y="5340835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DZ1_11/10-DZ2_8/10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6BA704B-B154-B76E-3C02-5D7E01088C19}"/>
                </a:ext>
              </a:extLst>
            </p:cNvPr>
            <p:cNvSpPr txBox="1"/>
            <p:nvPr/>
          </p:nvSpPr>
          <p:spPr>
            <a:xfrm rot="18952514">
              <a:off x="2235945" y="5233916"/>
              <a:ext cx="17589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DZ1_11/10-DZ2_8/11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5285331-828B-0300-B65F-9758C36FE411}"/>
                </a:ext>
              </a:extLst>
            </p:cNvPr>
            <p:cNvSpPr txBox="1"/>
            <p:nvPr/>
          </p:nvSpPr>
          <p:spPr>
            <a:xfrm rot="18952514">
              <a:off x="2417796" y="5217884"/>
              <a:ext cx="18096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DZ1_11/10-DZ2_9/10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F6009F6-C769-087F-50D6-6DA42A836A42}"/>
                </a:ext>
              </a:extLst>
            </p:cNvPr>
            <p:cNvSpPr txBox="1"/>
            <p:nvPr/>
          </p:nvSpPr>
          <p:spPr>
            <a:xfrm rot="18952514">
              <a:off x="2632411" y="5266332"/>
              <a:ext cx="16836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DZ1_11/10-DZ2_9/11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DDE1F41-CEA8-22B5-CA45-0F31AFD0EB0D}"/>
                </a:ext>
              </a:extLst>
            </p:cNvPr>
            <p:cNvSpPr txBox="1"/>
            <p:nvPr/>
          </p:nvSpPr>
          <p:spPr>
            <a:xfrm rot="18952514">
              <a:off x="2821002" y="5266332"/>
              <a:ext cx="17134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DZ1_11/11-DZ2_8/10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AA9884-3A69-363E-1B4F-7F20A1F55C57}"/>
                </a:ext>
              </a:extLst>
            </p:cNvPr>
            <p:cNvSpPr txBox="1"/>
            <p:nvPr/>
          </p:nvSpPr>
          <p:spPr>
            <a:xfrm rot="18952514">
              <a:off x="3230156" y="5280485"/>
              <a:ext cx="16636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DZ1_11/11-DZ2_8/11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69736F9-5C17-B954-8746-8AB50404AB12}"/>
                </a:ext>
              </a:extLst>
            </p:cNvPr>
            <p:cNvSpPr txBox="1"/>
            <p:nvPr/>
          </p:nvSpPr>
          <p:spPr>
            <a:xfrm rot="18952514">
              <a:off x="3039009" y="5314142"/>
              <a:ext cx="15669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DZ1_11/11-DZ2_9/10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BFA6BD3-4B3A-2384-277F-B33B94E16864}"/>
                </a:ext>
              </a:extLst>
            </p:cNvPr>
            <p:cNvSpPr txBox="1"/>
            <p:nvPr/>
          </p:nvSpPr>
          <p:spPr>
            <a:xfrm rot="18952514">
              <a:off x="3691588" y="5356021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DZ1_11/11-DZ2_9/12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76647E7-47D4-76B0-F45D-529F778F8AAA}"/>
                </a:ext>
              </a:extLst>
            </p:cNvPr>
            <p:cNvSpPr txBox="1"/>
            <p:nvPr/>
          </p:nvSpPr>
          <p:spPr>
            <a:xfrm rot="18952514">
              <a:off x="3832557" y="5386371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DZ1_11/11-DZ2_10/11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6CFE961-A21A-2CE9-BCD9-B7BE28155EE4}"/>
                </a:ext>
              </a:extLst>
            </p:cNvPr>
            <p:cNvSpPr txBox="1"/>
            <p:nvPr/>
          </p:nvSpPr>
          <p:spPr>
            <a:xfrm rot="18952514">
              <a:off x="4014554" y="5391522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DZ1_11/11-DZ2_10/12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D27589B-CE09-9318-8E5F-82366ACD5301}"/>
                </a:ext>
              </a:extLst>
            </p:cNvPr>
            <p:cNvSpPr txBox="1"/>
            <p:nvPr/>
          </p:nvSpPr>
          <p:spPr>
            <a:xfrm rot="18952514">
              <a:off x="4489858" y="5376653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DZ1_11/12-DZ2_9/12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E3DD708-8442-CD4F-480D-87B822BD998F}"/>
                </a:ext>
              </a:extLst>
            </p:cNvPr>
            <p:cNvSpPr txBox="1"/>
            <p:nvPr/>
          </p:nvSpPr>
          <p:spPr>
            <a:xfrm rot="18952514">
              <a:off x="4630751" y="5401977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DZ1_11/12-DZ2_10/11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E2CF97C-5360-A34D-0072-D7D9E9AC47B0}"/>
                </a:ext>
              </a:extLst>
            </p:cNvPr>
            <p:cNvSpPr txBox="1"/>
            <p:nvPr/>
          </p:nvSpPr>
          <p:spPr>
            <a:xfrm rot="18952514">
              <a:off x="4826908" y="5376638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DZ1_11/11-DZ2_10/12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CE44AA8-4A42-E825-FFDA-AAAAB25DB327}"/>
                </a:ext>
              </a:extLst>
            </p:cNvPr>
            <p:cNvSpPr txBox="1"/>
            <p:nvPr/>
          </p:nvSpPr>
          <p:spPr>
            <a:xfrm rot="18952514">
              <a:off x="5104899" y="5339388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DZ1_12/11-DZ2_9/11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0AC8342-5248-B6E9-CB18-B65CC528C0C6}"/>
                </a:ext>
              </a:extLst>
            </p:cNvPr>
            <p:cNvSpPr txBox="1"/>
            <p:nvPr/>
          </p:nvSpPr>
          <p:spPr>
            <a:xfrm rot="18952514">
              <a:off x="5282717" y="5360841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DZ1_12/11-DZ2_9/12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6B0B290-1E4E-165B-56AB-61B2F0CC3E94}"/>
                </a:ext>
              </a:extLst>
            </p:cNvPr>
            <p:cNvSpPr txBox="1"/>
            <p:nvPr/>
          </p:nvSpPr>
          <p:spPr>
            <a:xfrm rot="18952514">
              <a:off x="5438997" y="5368904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DZ1_12/11-DZ2_10/11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CF996AD-5A97-7D8E-C28A-08FCE8DDCFEF}"/>
                </a:ext>
              </a:extLst>
            </p:cNvPr>
            <p:cNvSpPr txBox="1"/>
            <p:nvPr/>
          </p:nvSpPr>
          <p:spPr>
            <a:xfrm rot="18952514">
              <a:off x="5638585" y="5376022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DZ1_12/11-DZ2_10/12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973C24B-3FEE-7B10-F799-1BF7B21319DB}"/>
                </a:ext>
              </a:extLst>
            </p:cNvPr>
            <p:cNvSpPr txBox="1"/>
            <p:nvPr/>
          </p:nvSpPr>
          <p:spPr>
            <a:xfrm rot="18952514">
              <a:off x="5911877" y="5330384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DZ1_12/12-DZ2_9/11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021DA5C-1FE3-3513-2CAA-271B2A6041E0}"/>
                </a:ext>
              </a:extLst>
            </p:cNvPr>
            <p:cNvSpPr txBox="1"/>
            <p:nvPr/>
          </p:nvSpPr>
          <p:spPr>
            <a:xfrm rot="18952514">
              <a:off x="6087915" y="5357005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DZ1_12/12-DZ2_9/12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333E0E8-EF64-5A27-C966-9523B2FE8CDE}"/>
                </a:ext>
              </a:extLst>
            </p:cNvPr>
            <p:cNvSpPr txBox="1"/>
            <p:nvPr/>
          </p:nvSpPr>
          <p:spPr>
            <a:xfrm rot="18952514">
              <a:off x="6246520" y="5364575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DZ1_12/12-DZ2_10/11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101F03D-B508-D8F8-7A6C-9708DA2BA97A}"/>
                </a:ext>
              </a:extLst>
            </p:cNvPr>
            <p:cNvSpPr txBox="1"/>
            <p:nvPr/>
          </p:nvSpPr>
          <p:spPr>
            <a:xfrm rot="18952514">
              <a:off x="6443947" y="5372195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DZ1_12/12-DZ2_10/12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1AEB6DC-4A10-A138-1C49-1E690008538F}"/>
                </a:ext>
              </a:extLst>
            </p:cNvPr>
            <p:cNvSpPr txBox="1"/>
            <p:nvPr/>
          </p:nvSpPr>
          <p:spPr>
            <a:xfrm rot="18952514">
              <a:off x="6649033" y="5374927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DZ1_12/12-DZ2_10/13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E4254C4-2CDC-9D2C-0D98-7D671CD074FE}"/>
                </a:ext>
              </a:extLst>
            </p:cNvPr>
            <p:cNvSpPr txBox="1"/>
            <p:nvPr/>
          </p:nvSpPr>
          <p:spPr>
            <a:xfrm rot="18952514">
              <a:off x="6848524" y="5376627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DZ1_12/12-DZ2_10/12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9D8065B-6851-CE09-5FA0-BFDFF5168712}"/>
                </a:ext>
              </a:extLst>
            </p:cNvPr>
            <p:cNvSpPr txBox="1"/>
            <p:nvPr/>
          </p:nvSpPr>
          <p:spPr>
            <a:xfrm rot="18952514">
              <a:off x="7053920" y="5372195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DZ1_12/12-DZ2_11/13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C02B05C-3C4D-00CB-19CB-BC2AFE68AB8A}"/>
                </a:ext>
              </a:extLst>
            </p:cNvPr>
            <p:cNvSpPr txBox="1"/>
            <p:nvPr/>
          </p:nvSpPr>
          <p:spPr>
            <a:xfrm rot="18952514">
              <a:off x="7299232" y="5366880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DZ1_12/13-DZ2_9/12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533874F-9362-17D3-1759-B9B422EC09FE}"/>
                </a:ext>
              </a:extLst>
            </p:cNvPr>
            <p:cNvSpPr txBox="1"/>
            <p:nvPr/>
          </p:nvSpPr>
          <p:spPr>
            <a:xfrm rot="18952514">
              <a:off x="7455209" y="5375429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DZ1_12/13-DZ2_10/12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513F7BD-A7B3-C724-6528-8235C00DFF4E}"/>
                </a:ext>
              </a:extLst>
            </p:cNvPr>
            <p:cNvSpPr txBox="1"/>
            <p:nvPr/>
          </p:nvSpPr>
          <p:spPr>
            <a:xfrm rot="18952514">
              <a:off x="7658058" y="5374807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DZ1_12/13-DZ2_10/13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B51EAC9-F902-9CA2-1E70-95C85952B8CB}"/>
                </a:ext>
              </a:extLst>
            </p:cNvPr>
            <p:cNvSpPr txBox="1"/>
            <p:nvPr/>
          </p:nvSpPr>
          <p:spPr>
            <a:xfrm rot="18952514">
              <a:off x="8071839" y="5378403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DZ1_12/13-DZ2_11/13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B4E3CFD-583D-1A26-BCE2-CCBC1B13E790}"/>
                </a:ext>
              </a:extLst>
            </p:cNvPr>
            <p:cNvSpPr txBox="1"/>
            <p:nvPr/>
          </p:nvSpPr>
          <p:spPr>
            <a:xfrm rot="18952514">
              <a:off x="8307395" y="5385293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DZ1_13/12-DZ2_9/12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147A378-B8CE-2594-C188-32D08DF88436}"/>
                </a:ext>
              </a:extLst>
            </p:cNvPr>
            <p:cNvSpPr txBox="1"/>
            <p:nvPr/>
          </p:nvSpPr>
          <p:spPr>
            <a:xfrm rot="18952514">
              <a:off x="8485607" y="5384671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DZ1_13/12-DZ2_10/12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CD6635F-0841-18A7-9699-DDBD0D6F676E}"/>
                </a:ext>
              </a:extLst>
            </p:cNvPr>
            <p:cNvSpPr txBox="1"/>
            <p:nvPr/>
          </p:nvSpPr>
          <p:spPr>
            <a:xfrm rot="18952514">
              <a:off x="8676215" y="5386371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DZ1_13/12-DZ2_10/13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2C90EBF-365A-D71D-488E-8A9B6AC9CF5A}"/>
                </a:ext>
              </a:extLst>
            </p:cNvPr>
            <p:cNvSpPr txBox="1"/>
            <p:nvPr/>
          </p:nvSpPr>
          <p:spPr>
            <a:xfrm rot="18952514">
              <a:off x="8890675" y="5384113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DZ1_13/12-DZ2_11/12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E059837-F3CA-E7AA-8958-63E02263DE04}"/>
                </a:ext>
              </a:extLst>
            </p:cNvPr>
            <p:cNvSpPr txBox="1"/>
            <p:nvPr/>
          </p:nvSpPr>
          <p:spPr>
            <a:xfrm rot="18952514">
              <a:off x="9084217" y="5390223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DZ1_13/12-DZ2_11/13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FE36721-3056-998F-3E7C-B358076D233D}"/>
                </a:ext>
              </a:extLst>
            </p:cNvPr>
            <p:cNvSpPr txBox="1"/>
            <p:nvPr/>
          </p:nvSpPr>
          <p:spPr>
            <a:xfrm rot="18952514">
              <a:off x="9333657" y="5385521"/>
              <a:ext cx="1414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DZ1_13/13-DZ2_9/12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03240300-F040-A7EA-98E2-A51EB5A0CD56}"/>
                </a:ext>
              </a:extLst>
            </p:cNvPr>
            <p:cNvSpPr txBox="1"/>
            <p:nvPr/>
          </p:nvSpPr>
          <p:spPr>
            <a:xfrm rot="18952514">
              <a:off x="9897035" y="5394283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DZ1_13/12-DZ2_11/12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426DC30-278B-9A7C-01EF-DABB58C8535F}"/>
                </a:ext>
              </a:extLst>
            </p:cNvPr>
            <p:cNvSpPr txBox="1"/>
            <p:nvPr/>
          </p:nvSpPr>
          <p:spPr>
            <a:xfrm rot="18952514">
              <a:off x="10110408" y="5389581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DZ1_13/13-DZ2_11/13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D5A94CA-41E8-C0C7-96BA-B2B18DE6082E}"/>
                </a:ext>
              </a:extLst>
            </p:cNvPr>
            <p:cNvSpPr txBox="1"/>
            <p:nvPr/>
          </p:nvSpPr>
          <p:spPr>
            <a:xfrm>
              <a:off x="5051958" y="6093675"/>
              <a:ext cx="1707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</a:rPr>
                <a:t>DZ1-DZ2 optimization</a:t>
              </a:r>
              <a:endParaRPr lang="en-GB" sz="1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B796194-5ECE-BF10-7B8C-1C3B2B7FE8A2}"/>
              </a:ext>
            </a:extLst>
          </p:cNvPr>
          <p:cNvGrpSpPr/>
          <p:nvPr/>
        </p:nvGrpSpPr>
        <p:grpSpPr>
          <a:xfrm>
            <a:off x="674151" y="728809"/>
            <a:ext cx="4917888" cy="2394003"/>
            <a:chOff x="569205" y="898444"/>
            <a:chExt cx="4917888" cy="23940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B82976-2B2F-E494-8B3F-7FCDA9A47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369" t="30466" r="12084" b="38093"/>
            <a:stretch/>
          </p:blipFill>
          <p:spPr>
            <a:xfrm>
              <a:off x="1020815" y="970745"/>
              <a:ext cx="4466278" cy="152957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25AEA8-ED06-0705-EF3E-48275D457326}"/>
                </a:ext>
              </a:extLst>
            </p:cNvPr>
            <p:cNvSpPr txBox="1"/>
            <p:nvPr/>
          </p:nvSpPr>
          <p:spPr>
            <a:xfrm>
              <a:off x="2091933" y="3015448"/>
              <a:ext cx="1366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</a:rPr>
                <a:t>DZ1 optimization</a:t>
              </a:r>
              <a:endParaRPr lang="en-GB" sz="1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7BEDAA-1A0D-D13E-84FA-E690A909C082}"/>
                </a:ext>
              </a:extLst>
            </p:cNvPr>
            <p:cNvSpPr txBox="1"/>
            <p:nvPr/>
          </p:nvSpPr>
          <p:spPr>
            <a:xfrm rot="18952514">
              <a:off x="620951" y="2627202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DZ1_10/10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2523F5-24F8-9645-24F7-3F97677AEAAD}"/>
                </a:ext>
              </a:extLst>
            </p:cNvPr>
            <p:cNvSpPr txBox="1"/>
            <p:nvPr/>
          </p:nvSpPr>
          <p:spPr>
            <a:xfrm rot="18952514">
              <a:off x="1079521" y="2615098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DZ1_10/11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D44F88D-3C2E-4936-7EA2-970DDAEF7B0D}"/>
                </a:ext>
              </a:extLst>
            </p:cNvPr>
            <p:cNvSpPr txBox="1"/>
            <p:nvPr/>
          </p:nvSpPr>
          <p:spPr>
            <a:xfrm rot="18952514">
              <a:off x="1505691" y="2642220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DZ1_11/10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AC4B0E-0FD1-04AD-A518-6926042C2AB7}"/>
                </a:ext>
              </a:extLst>
            </p:cNvPr>
            <p:cNvSpPr txBox="1"/>
            <p:nvPr/>
          </p:nvSpPr>
          <p:spPr>
            <a:xfrm rot="18952514">
              <a:off x="2348604" y="2632242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DZ1_11/12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4BAF809-0A7F-7290-99E0-29B89AAE8734}"/>
                </a:ext>
              </a:extLst>
            </p:cNvPr>
            <p:cNvSpPr txBox="1"/>
            <p:nvPr/>
          </p:nvSpPr>
          <p:spPr>
            <a:xfrm rot="18952514">
              <a:off x="2793621" y="2632244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B0D6AF-1ED9-5FBD-7F91-CD35FD9AF9D4}"/>
                </a:ext>
              </a:extLst>
            </p:cNvPr>
            <p:cNvSpPr txBox="1"/>
            <p:nvPr/>
          </p:nvSpPr>
          <p:spPr>
            <a:xfrm rot="18952514">
              <a:off x="3215583" y="2628055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DZ1_12/12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B6854BD-E919-DECF-155C-E87FCA334F7D}"/>
                </a:ext>
              </a:extLst>
            </p:cNvPr>
            <p:cNvSpPr txBox="1"/>
            <p:nvPr/>
          </p:nvSpPr>
          <p:spPr>
            <a:xfrm rot="18952514">
              <a:off x="4505191" y="2632241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DZ1_13/13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870EAE-956F-329B-4835-098250EC78AC}"/>
                </a:ext>
              </a:extLst>
            </p:cNvPr>
            <p:cNvSpPr txBox="1"/>
            <p:nvPr/>
          </p:nvSpPr>
          <p:spPr>
            <a:xfrm rot="18952514">
              <a:off x="4082338" y="2631072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DZ1_13/12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93DE56-FC2C-2687-5317-16ACAB191255}"/>
                </a:ext>
              </a:extLst>
            </p:cNvPr>
            <p:cNvSpPr txBox="1"/>
            <p:nvPr/>
          </p:nvSpPr>
          <p:spPr>
            <a:xfrm rot="16200000">
              <a:off x="-105980" y="1573629"/>
              <a:ext cx="1627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</a:rPr>
                <a:t>STR-58 cleavage (%)</a:t>
              </a:r>
              <a:endParaRPr lang="en-GB" sz="1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45950FC-5B6E-D2BA-852C-F3413857CAE2}"/>
                </a:ext>
              </a:extLst>
            </p:cNvPr>
            <p:cNvSpPr txBox="1"/>
            <p:nvPr/>
          </p:nvSpPr>
          <p:spPr>
            <a:xfrm>
              <a:off x="771016" y="1812075"/>
              <a:ext cx="3289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10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7646AA6-E6C5-B3F0-F17B-5A8799491446}"/>
                </a:ext>
              </a:extLst>
            </p:cNvPr>
            <p:cNvSpPr txBox="1"/>
            <p:nvPr/>
          </p:nvSpPr>
          <p:spPr>
            <a:xfrm>
              <a:off x="830965" y="2062704"/>
              <a:ext cx="256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37B3B7C-03CE-335A-EDEB-9C0F298224F1}"/>
                </a:ext>
              </a:extLst>
            </p:cNvPr>
            <p:cNvSpPr txBox="1"/>
            <p:nvPr/>
          </p:nvSpPr>
          <p:spPr>
            <a:xfrm>
              <a:off x="780318" y="1561026"/>
              <a:ext cx="3289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15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4F35FF5-9B0F-927C-18F6-1FC131BD784B}"/>
                </a:ext>
              </a:extLst>
            </p:cNvPr>
            <p:cNvSpPr txBox="1"/>
            <p:nvPr/>
          </p:nvSpPr>
          <p:spPr>
            <a:xfrm>
              <a:off x="785830" y="1300053"/>
              <a:ext cx="3289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20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185D252-74E1-7009-9175-BBD5BCE20111}"/>
                </a:ext>
              </a:extLst>
            </p:cNvPr>
            <p:cNvSpPr txBox="1"/>
            <p:nvPr/>
          </p:nvSpPr>
          <p:spPr>
            <a:xfrm>
              <a:off x="780318" y="1048954"/>
              <a:ext cx="3289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25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36B47E8-5092-BEB5-3501-5E292668E4F4}"/>
                </a:ext>
              </a:extLst>
            </p:cNvPr>
            <p:cNvSpPr/>
            <p:nvPr/>
          </p:nvSpPr>
          <p:spPr>
            <a:xfrm>
              <a:off x="2374084" y="1965227"/>
              <a:ext cx="399638" cy="458471"/>
            </a:xfrm>
            <a:prstGeom prst="rect">
              <a:avLst/>
            </a:prstGeom>
            <a:noFill/>
            <a:ln>
              <a:solidFill>
                <a:srgbClr val="5265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FF0000"/>
                  </a:solidFill>
                </a:ln>
                <a:solidFill>
                  <a:srgbClr val="CCE294"/>
                </a:solidFill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76E8F995-5CE9-2928-1AB2-7C1676B41BF7}"/>
                </a:ext>
              </a:extLst>
            </p:cNvPr>
            <p:cNvSpPr txBox="1"/>
            <p:nvPr/>
          </p:nvSpPr>
          <p:spPr>
            <a:xfrm>
              <a:off x="2353689" y="1669276"/>
              <a:ext cx="6531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dirty="0">
                  <a:solidFill>
                    <a:srgbClr val="52658D"/>
                  </a:solidFill>
                  <a:effectLst/>
                  <a:latin typeface="Roboto (Body)"/>
                  <a:ea typeface="Calibri" panose="020F0502020204030204" pitchFamily="34" charset="0"/>
                </a:rPr>
                <a:t>2.0</a:t>
              </a:r>
              <a:endParaRPr lang="en-GB" dirty="0">
                <a:solidFill>
                  <a:srgbClr val="52658D"/>
                </a:solidFill>
                <a:latin typeface="Roboto (Body)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8F9F51D0-2D77-314B-F381-DBF6DAAAA90A}"/>
                </a:ext>
              </a:extLst>
            </p:cNvPr>
            <p:cNvSpPr/>
            <p:nvPr/>
          </p:nvSpPr>
          <p:spPr>
            <a:xfrm>
              <a:off x="1087767" y="1110786"/>
              <a:ext cx="490737" cy="28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78AACED-8E84-43E3-681D-A8E833D1C789}"/>
                </a:ext>
              </a:extLst>
            </p:cNvPr>
            <p:cNvGrpSpPr/>
            <p:nvPr/>
          </p:nvGrpSpPr>
          <p:grpSpPr>
            <a:xfrm>
              <a:off x="1279569" y="1130893"/>
              <a:ext cx="718410" cy="246221"/>
              <a:chOff x="1703252" y="2203671"/>
              <a:chExt cx="718410" cy="246221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107D174-20F5-801F-4604-AB4DEC3C69EB}"/>
                  </a:ext>
                </a:extLst>
              </p:cNvPr>
              <p:cNvSpPr txBox="1"/>
              <p:nvPr/>
            </p:nvSpPr>
            <p:spPr>
              <a:xfrm>
                <a:off x="2022397" y="2203671"/>
                <a:ext cx="39926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2">
                        <a:lumMod val="10000"/>
                      </a:schemeClr>
                    </a:solidFill>
                  </a:rPr>
                  <a:t>5h</a:t>
                </a:r>
                <a:endParaRPr lang="en-GB" sz="1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49D514-8B45-B587-062A-17639CA275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7064" t="32480" r="17886" b="64269"/>
              <a:stretch/>
            </p:blipFill>
            <p:spPr>
              <a:xfrm>
                <a:off x="1703252" y="2228042"/>
                <a:ext cx="399265" cy="197480"/>
              </a:xfrm>
              <a:prstGeom prst="rect">
                <a:avLst/>
              </a:prstGeom>
            </p:spPr>
          </p:pic>
        </p:grp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EF5E327-CD55-C823-01CB-8D94F52FD01D}"/>
              </a:ext>
            </a:extLst>
          </p:cNvPr>
          <p:cNvGrpSpPr/>
          <p:nvPr/>
        </p:nvGrpSpPr>
        <p:grpSpPr>
          <a:xfrm>
            <a:off x="6294100" y="771025"/>
            <a:ext cx="4433972" cy="2365189"/>
            <a:chOff x="6308456" y="836130"/>
            <a:chExt cx="4433972" cy="23651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54E7BD-E522-C593-038B-71792494E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748" t="25018" r="12746" b="41827"/>
            <a:stretch/>
          </p:blipFill>
          <p:spPr>
            <a:xfrm>
              <a:off x="6773893" y="1007013"/>
              <a:ext cx="3968535" cy="1434019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9AB18A0-2011-8CFB-E5CE-746779AF0AB6}"/>
                </a:ext>
              </a:extLst>
            </p:cNvPr>
            <p:cNvSpPr txBox="1"/>
            <p:nvPr/>
          </p:nvSpPr>
          <p:spPr>
            <a:xfrm rot="16200000">
              <a:off x="5633271" y="1511315"/>
              <a:ext cx="1627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</a:rPr>
                <a:t>STR-58 cleavage (%)</a:t>
              </a:r>
              <a:endParaRPr lang="en-GB" sz="1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D967F47-E613-5A60-B81E-2128233CE6B2}"/>
                </a:ext>
              </a:extLst>
            </p:cNvPr>
            <p:cNvSpPr txBox="1"/>
            <p:nvPr/>
          </p:nvSpPr>
          <p:spPr>
            <a:xfrm>
              <a:off x="6510087" y="1751548"/>
              <a:ext cx="3289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10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7444594-2612-3DF4-F1F9-1B816A5DC0E2}"/>
                </a:ext>
              </a:extLst>
            </p:cNvPr>
            <p:cNvSpPr txBox="1"/>
            <p:nvPr/>
          </p:nvSpPr>
          <p:spPr>
            <a:xfrm>
              <a:off x="6570003" y="2001679"/>
              <a:ext cx="256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71F3ADD-7B06-147A-2D4D-778BB6AAD14B}"/>
                </a:ext>
              </a:extLst>
            </p:cNvPr>
            <p:cNvSpPr txBox="1"/>
            <p:nvPr/>
          </p:nvSpPr>
          <p:spPr>
            <a:xfrm>
              <a:off x="6519569" y="1526705"/>
              <a:ext cx="3289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15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5683FB8-0701-78AB-1CC7-0463D31C47FD}"/>
                </a:ext>
              </a:extLst>
            </p:cNvPr>
            <p:cNvSpPr txBox="1"/>
            <p:nvPr/>
          </p:nvSpPr>
          <p:spPr>
            <a:xfrm>
              <a:off x="6525081" y="1265732"/>
              <a:ext cx="3289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20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C064133-8F97-6EE7-FABA-6D7973656E81}"/>
                </a:ext>
              </a:extLst>
            </p:cNvPr>
            <p:cNvSpPr txBox="1"/>
            <p:nvPr/>
          </p:nvSpPr>
          <p:spPr>
            <a:xfrm>
              <a:off x="6519569" y="1014633"/>
              <a:ext cx="3289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25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048C843-BD99-FC3C-C0BD-919AAFD61E0B}"/>
                </a:ext>
              </a:extLst>
            </p:cNvPr>
            <p:cNvSpPr txBox="1"/>
            <p:nvPr/>
          </p:nvSpPr>
          <p:spPr>
            <a:xfrm rot="18952514">
              <a:off x="6447893" y="2559196"/>
              <a:ext cx="7457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DZ2_8/10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E97740D-3A9C-8321-82D0-5552565D98B0}"/>
                </a:ext>
              </a:extLst>
            </p:cNvPr>
            <p:cNvSpPr txBox="1"/>
            <p:nvPr/>
          </p:nvSpPr>
          <p:spPr>
            <a:xfrm rot="18952514">
              <a:off x="6824067" y="2537642"/>
              <a:ext cx="7457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DZ2_8/11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6253FA8-3D7C-3F0B-1BF8-583CC6C92331}"/>
                </a:ext>
              </a:extLst>
            </p:cNvPr>
            <p:cNvSpPr txBox="1"/>
            <p:nvPr/>
          </p:nvSpPr>
          <p:spPr>
            <a:xfrm rot="18952514">
              <a:off x="7195393" y="2545313"/>
              <a:ext cx="7457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DZ2_9/10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FA178A3-2A16-81A3-14B2-EAE1601C1F72}"/>
                </a:ext>
              </a:extLst>
            </p:cNvPr>
            <p:cNvSpPr txBox="1"/>
            <p:nvPr/>
          </p:nvSpPr>
          <p:spPr>
            <a:xfrm rot="18952514">
              <a:off x="7955536" y="2554211"/>
              <a:ext cx="7457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DZ2_9/12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425BC06-5569-F3A9-62ED-303F5E713388}"/>
                </a:ext>
              </a:extLst>
            </p:cNvPr>
            <p:cNvSpPr txBox="1"/>
            <p:nvPr/>
          </p:nvSpPr>
          <p:spPr>
            <a:xfrm rot="18952514">
              <a:off x="8301706" y="2543885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DZ2_10/11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C35FA93-4A30-3991-A8B0-1768570F1584}"/>
                </a:ext>
              </a:extLst>
            </p:cNvPr>
            <p:cNvSpPr txBox="1"/>
            <p:nvPr/>
          </p:nvSpPr>
          <p:spPr>
            <a:xfrm rot="18952514">
              <a:off x="8684274" y="2553303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DZ2_10/12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5C86D78-CC33-6609-1C3D-63CE78A1A16F}"/>
                </a:ext>
              </a:extLst>
            </p:cNvPr>
            <p:cNvSpPr txBox="1"/>
            <p:nvPr/>
          </p:nvSpPr>
          <p:spPr>
            <a:xfrm rot="18952514">
              <a:off x="9067126" y="2542757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DZ2_10/13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7128985-0952-2CFF-40FB-E7B66F826853}"/>
                </a:ext>
              </a:extLst>
            </p:cNvPr>
            <p:cNvSpPr txBox="1"/>
            <p:nvPr/>
          </p:nvSpPr>
          <p:spPr>
            <a:xfrm rot="18952514">
              <a:off x="9830118" y="2550660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DZ2_11/13</a:t>
              </a:r>
              <a:endParaRPr lang="en-GB" sz="1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AE2C84E-7193-68F0-3C37-853E4B423F9B}"/>
                </a:ext>
              </a:extLst>
            </p:cNvPr>
            <p:cNvSpPr/>
            <p:nvPr/>
          </p:nvSpPr>
          <p:spPr>
            <a:xfrm>
              <a:off x="7987642" y="1944900"/>
              <a:ext cx="336785" cy="421612"/>
            </a:xfrm>
            <a:prstGeom prst="rect">
              <a:avLst/>
            </a:prstGeom>
            <a:noFill/>
            <a:ln>
              <a:solidFill>
                <a:srgbClr val="5265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946C70BC-146F-E8BD-5173-3AFB7B4C8024}"/>
                </a:ext>
              </a:extLst>
            </p:cNvPr>
            <p:cNvSpPr txBox="1"/>
            <p:nvPr/>
          </p:nvSpPr>
          <p:spPr>
            <a:xfrm>
              <a:off x="7924637" y="1633733"/>
              <a:ext cx="6531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52658D"/>
                  </a:solidFill>
                  <a:latin typeface="Roboto (Body)"/>
                  <a:ea typeface="Calibri" panose="020F0502020204030204" pitchFamily="34" charset="0"/>
                </a:rPr>
                <a:t>1</a:t>
              </a:r>
              <a:r>
                <a:rPr lang="en-GB" sz="1800" dirty="0">
                  <a:solidFill>
                    <a:srgbClr val="52658D"/>
                  </a:solidFill>
                  <a:effectLst/>
                  <a:latin typeface="Roboto (Body)"/>
                  <a:ea typeface="Calibri" panose="020F0502020204030204" pitchFamily="34" charset="0"/>
                </a:rPr>
                <a:t>.9</a:t>
              </a:r>
              <a:endParaRPr lang="en-GB" dirty="0">
                <a:solidFill>
                  <a:srgbClr val="52658D"/>
                </a:solidFill>
                <a:latin typeface="Roboto (Body)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5850EA6-72A0-6F56-A47F-7245A3B48FF4}"/>
                </a:ext>
              </a:extLst>
            </p:cNvPr>
            <p:cNvSpPr txBox="1"/>
            <p:nvPr/>
          </p:nvSpPr>
          <p:spPr>
            <a:xfrm>
              <a:off x="8003515" y="2924320"/>
              <a:ext cx="1366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</a:rPr>
                <a:t>DZ2 optimization</a:t>
              </a:r>
              <a:endParaRPr lang="en-GB" sz="1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78312AE-465C-1B55-2AB5-E35F89E1CDD9}"/>
                </a:ext>
              </a:extLst>
            </p:cNvPr>
            <p:cNvSpPr/>
            <p:nvPr/>
          </p:nvSpPr>
          <p:spPr>
            <a:xfrm>
              <a:off x="6854017" y="1073052"/>
              <a:ext cx="405632" cy="262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EFD8FC2-25A3-E7AE-04FF-FA792E862053}"/>
                </a:ext>
              </a:extLst>
            </p:cNvPr>
            <p:cNvGrpSpPr/>
            <p:nvPr/>
          </p:nvGrpSpPr>
          <p:grpSpPr>
            <a:xfrm>
              <a:off x="7107021" y="1088952"/>
              <a:ext cx="718410" cy="246221"/>
              <a:chOff x="1703252" y="2203671"/>
              <a:chExt cx="718410" cy="246221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5B521D-4C80-226A-9F0B-4B912CC56DED}"/>
                  </a:ext>
                </a:extLst>
              </p:cNvPr>
              <p:cNvSpPr txBox="1"/>
              <p:nvPr/>
            </p:nvSpPr>
            <p:spPr>
              <a:xfrm>
                <a:off x="2022397" y="2203671"/>
                <a:ext cx="39926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2">
                        <a:lumMod val="10000"/>
                      </a:schemeClr>
                    </a:solidFill>
                  </a:rPr>
                  <a:t>5h</a:t>
                </a:r>
                <a:endParaRPr lang="en-GB" sz="1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A7CAFEF5-9500-8151-64EC-2000674E91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7064" t="32480" r="17886" b="64269"/>
              <a:stretch/>
            </p:blipFill>
            <p:spPr>
              <a:xfrm>
                <a:off x="1703252" y="2228042"/>
                <a:ext cx="399265" cy="197480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663137E-5EEB-7CA1-7B1D-6B2921412151}"/>
              </a:ext>
            </a:extLst>
          </p:cNvPr>
          <p:cNvSpPr txBox="1"/>
          <p:nvPr/>
        </p:nvSpPr>
        <p:spPr>
          <a:xfrm>
            <a:off x="2297685" y="3285724"/>
            <a:ext cx="5634483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Cooperatively working DZ1-DZ2 association (</a:t>
            </a:r>
            <a:r>
              <a:rPr lang="en-US" sz="1600" b="1" dirty="0">
                <a:solidFill>
                  <a:srgbClr val="BF0A12"/>
                </a:solidFill>
              </a:rPr>
              <a:t>-/+1 or +2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92FD8F5-24C0-F902-1493-774597CCCAA0}"/>
              </a:ext>
            </a:extLst>
          </p:cNvPr>
          <p:cNvSpPr/>
          <p:nvPr/>
        </p:nvSpPr>
        <p:spPr>
          <a:xfrm>
            <a:off x="8293918" y="3548292"/>
            <a:ext cx="1022242" cy="1421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DA9A03D-16C0-01E5-8785-6BEFF77E0805}"/>
              </a:ext>
            </a:extLst>
          </p:cNvPr>
          <p:cNvSpPr/>
          <p:nvPr/>
        </p:nvSpPr>
        <p:spPr>
          <a:xfrm>
            <a:off x="4469559" y="4488812"/>
            <a:ext cx="190134" cy="480539"/>
          </a:xfrm>
          <a:prstGeom prst="rect">
            <a:avLst/>
          </a:prstGeom>
          <a:noFill/>
          <a:ln>
            <a:solidFill>
              <a:srgbClr val="526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3971B07-B3D3-B2C0-72D8-301FA4246DDC}"/>
              </a:ext>
            </a:extLst>
          </p:cNvPr>
          <p:cNvSpPr txBox="1"/>
          <p:nvPr/>
        </p:nvSpPr>
        <p:spPr>
          <a:xfrm>
            <a:off x="4342827" y="4186541"/>
            <a:ext cx="653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52658D"/>
                </a:solidFill>
                <a:effectLst/>
                <a:latin typeface="Roboto (Body)"/>
                <a:ea typeface="Calibri" panose="020F0502020204030204" pitchFamily="34" charset="0"/>
              </a:rPr>
              <a:t>3.8</a:t>
            </a:r>
            <a:endParaRPr lang="en-GB" dirty="0">
              <a:solidFill>
                <a:srgbClr val="52658D"/>
              </a:solidFill>
              <a:latin typeface="Roboto (Body)"/>
            </a:endParaRPr>
          </a:p>
        </p:txBody>
      </p:sp>
      <p:sp>
        <p:nvSpPr>
          <p:cNvPr id="130" name="Title 1">
            <a:extLst>
              <a:ext uri="{FF2B5EF4-FFF2-40B4-BE49-F238E27FC236}">
                <a16:creationId xmlns:a16="http://schemas.microsoft.com/office/drawing/2014/main" id="{BEFB3D20-2CB6-9A70-8634-9894DA103F88}"/>
              </a:ext>
            </a:extLst>
          </p:cNvPr>
          <p:cNvSpPr txBox="1">
            <a:spLocks/>
          </p:cNvSpPr>
          <p:nvPr/>
        </p:nvSpPr>
        <p:spPr>
          <a:xfrm>
            <a:off x="145495" y="53631"/>
            <a:ext cx="6992828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sz="2400" b="1" dirty="0"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Optimization of monovalent DZs </a:t>
            </a:r>
            <a:endParaRPr lang="ru-RU" sz="24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Прямоугольник 7">
            <a:extLst>
              <a:ext uri="{FF2B5EF4-FFF2-40B4-BE49-F238E27FC236}">
                <a16:creationId xmlns:a16="http://schemas.microsoft.com/office/drawing/2014/main" id="{BF3A7E72-1D3D-0696-A66D-1C5582D89671}"/>
              </a:ext>
            </a:extLst>
          </p:cNvPr>
          <p:cNvSpPr/>
          <p:nvPr/>
        </p:nvSpPr>
        <p:spPr>
          <a:xfrm flipV="1">
            <a:off x="1552114" y="3160421"/>
            <a:ext cx="8953796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38F1CCA-4533-03CE-D588-589D6751ED7A}"/>
              </a:ext>
            </a:extLst>
          </p:cNvPr>
          <p:cNvSpPr txBox="1"/>
          <p:nvPr/>
        </p:nvSpPr>
        <p:spPr>
          <a:xfrm rot="18952514">
            <a:off x="7725593" y="5422078"/>
            <a:ext cx="1592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DZ1_12/13-DZ2_11/12</a:t>
            </a:r>
            <a:endParaRPr lang="en-GB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1465C6C-8435-BCEB-EAF1-0B06116495EA}"/>
              </a:ext>
            </a:extLst>
          </p:cNvPr>
          <p:cNvSpPr txBox="1"/>
          <p:nvPr/>
        </p:nvSpPr>
        <p:spPr>
          <a:xfrm rot="18952514">
            <a:off x="9434963" y="2472111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DZ2_11/12</a:t>
            </a:r>
            <a:endParaRPr lang="en-GB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43156CA-65F5-7730-7DFF-4BA67D8075BF}"/>
              </a:ext>
            </a:extLst>
          </p:cNvPr>
          <p:cNvSpPr txBox="1"/>
          <p:nvPr/>
        </p:nvSpPr>
        <p:spPr>
          <a:xfrm rot="18952514">
            <a:off x="7572533" y="2469845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DZ2_9/11</a:t>
            </a:r>
            <a:endParaRPr lang="en-GB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DB43FAF-4615-2D15-B64F-8E6C6FE57474}"/>
              </a:ext>
            </a:extLst>
          </p:cNvPr>
          <p:cNvSpPr txBox="1"/>
          <p:nvPr/>
        </p:nvSpPr>
        <p:spPr>
          <a:xfrm rot="18952514">
            <a:off x="4235643" y="5380301"/>
            <a:ext cx="1414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DZ1_11/12-DZ2_9/11</a:t>
            </a:r>
            <a:endParaRPr lang="en-GB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FB33FAC-405C-598F-4B76-7BF0F49D53D5}"/>
              </a:ext>
            </a:extLst>
          </p:cNvPr>
          <p:cNvSpPr txBox="1"/>
          <p:nvPr/>
        </p:nvSpPr>
        <p:spPr>
          <a:xfrm rot="18952514">
            <a:off x="3756931" y="2465766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DZ1_12/13</a:t>
            </a:r>
            <a:endParaRPr lang="en-GB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0CD8D94-77B6-06C3-12B9-CFC38BFD90AD}"/>
              </a:ext>
            </a:extLst>
          </p:cNvPr>
          <p:cNvSpPr txBox="1"/>
          <p:nvPr/>
        </p:nvSpPr>
        <p:spPr>
          <a:xfrm rot="18952514">
            <a:off x="2044770" y="2445463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DZ1_11/11</a:t>
            </a:r>
            <a:endParaRPr lang="en-GB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E7BD0CE-49FA-1E94-F98C-054D23FA8AC6}"/>
              </a:ext>
            </a:extLst>
          </p:cNvPr>
          <p:cNvSpPr txBox="1"/>
          <p:nvPr/>
        </p:nvSpPr>
        <p:spPr>
          <a:xfrm>
            <a:off x="4039773" y="1048439"/>
            <a:ext cx="653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effectLst/>
                <a:latin typeface="Roboto (Body)"/>
                <a:ea typeface="Calibri" panose="020F0502020204030204" pitchFamily="34" charset="0"/>
              </a:rPr>
              <a:t>16.5</a:t>
            </a:r>
            <a:endParaRPr lang="en-GB" dirty="0">
              <a:solidFill>
                <a:srgbClr val="FF0000"/>
              </a:solidFill>
              <a:latin typeface="Roboto (Body)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51BC724-D8B0-954F-5269-FFE98284F417}"/>
              </a:ext>
            </a:extLst>
          </p:cNvPr>
          <p:cNvSpPr txBox="1"/>
          <p:nvPr/>
        </p:nvSpPr>
        <p:spPr>
          <a:xfrm>
            <a:off x="9819808" y="1591181"/>
            <a:ext cx="653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Roboto (Body)"/>
                <a:ea typeface="Calibri" panose="020F0502020204030204" pitchFamily="34" charset="0"/>
              </a:rPr>
              <a:t>8</a:t>
            </a:r>
            <a:r>
              <a:rPr lang="en-GB" sz="1800" dirty="0">
                <a:solidFill>
                  <a:srgbClr val="FF0000"/>
                </a:solidFill>
                <a:effectLst/>
                <a:latin typeface="Roboto (Body)"/>
                <a:ea typeface="Calibri" panose="020F0502020204030204" pitchFamily="34" charset="0"/>
              </a:rPr>
              <a:t>.8</a:t>
            </a:r>
            <a:endParaRPr lang="en-GB" dirty="0">
              <a:solidFill>
                <a:srgbClr val="FF0000"/>
              </a:solidFill>
              <a:latin typeface="Roboto (Body)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0B1BD7EF-416B-2ED0-DDE9-67771002ED9B}"/>
              </a:ext>
            </a:extLst>
          </p:cNvPr>
          <p:cNvSpPr txBox="1"/>
          <p:nvPr/>
        </p:nvSpPr>
        <p:spPr>
          <a:xfrm>
            <a:off x="8701817" y="3567132"/>
            <a:ext cx="653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 (Body)"/>
              </a:rPr>
              <a:t>2</a:t>
            </a:r>
            <a:r>
              <a:rPr lang="en-GB" dirty="0">
                <a:solidFill>
                  <a:srgbClr val="FF0000"/>
                </a:solidFill>
                <a:latin typeface="Roboto (Body)"/>
              </a:rPr>
              <a:t>1.0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9099CF4-F7C7-0B4A-47E3-7AD087945DA4}"/>
              </a:ext>
            </a:extLst>
          </p:cNvPr>
          <p:cNvSpPr txBox="1"/>
          <p:nvPr/>
        </p:nvSpPr>
        <p:spPr>
          <a:xfrm>
            <a:off x="7710078" y="459486"/>
            <a:ext cx="4567424" cy="64633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Increasing the length of the binding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arms, increased cleavage activity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9A55036-28F4-CC13-9249-117354E8ACF6}"/>
              </a:ext>
            </a:extLst>
          </p:cNvPr>
          <p:cNvSpPr txBox="1"/>
          <p:nvPr/>
        </p:nvSpPr>
        <p:spPr>
          <a:xfrm rot="18952514">
            <a:off x="3384117" y="5394378"/>
            <a:ext cx="1449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DZ1_11/11-DZ2_9/11</a:t>
            </a:r>
            <a:endParaRPr lang="en-GB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6E3DF03-19C1-D346-6A67-DDE84CC622A5}"/>
              </a:ext>
            </a:extLst>
          </p:cNvPr>
          <p:cNvSpPr txBox="1"/>
          <p:nvPr/>
        </p:nvSpPr>
        <p:spPr>
          <a:xfrm>
            <a:off x="1675526" y="472803"/>
            <a:ext cx="5865518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Separately working monovalent DZs (</a:t>
            </a:r>
            <a:r>
              <a:rPr lang="en-US" sz="1600" b="1" dirty="0">
                <a:solidFill>
                  <a:srgbClr val="BF0A12"/>
                </a:solidFill>
              </a:rPr>
              <a:t>-1/+1 or +2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FA845B-2D20-4112-F369-36098C80282D}"/>
              </a:ext>
            </a:extLst>
          </p:cNvPr>
          <p:cNvGrpSpPr/>
          <p:nvPr/>
        </p:nvGrpSpPr>
        <p:grpSpPr>
          <a:xfrm>
            <a:off x="2128491" y="3564118"/>
            <a:ext cx="4935437" cy="863756"/>
            <a:chOff x="2128491" y="3510778"/>
            <a:chExt cx="4935437" cy="863756"/>
          </a:xfrm>
        </p:grpSpPr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678AD009-151F-5862-A01C-9228D5EECCD1}"/>
                </a:ext>
              </a:extLst>
            </p:cNvPr>
            <p:cNvGrpSpPr/>
            <p:nvPr/>
          </p:nvGrpSpPr>
          <p:grpSpPr>
            <a:xfrm>
              <a:off x="2128491" y="3510778"/>
              <a:ext cx="4935437" cy="863756"/>
              <a:chOff x="2128204" y="3578842"/>
              <a:chExt cx="4935437" cy="863756"/>
            </a:xfrm>
          </p:grpSpPr>
          <p:pic>
            <p:nvPicPr>
              <p:cNvPr id="241" name="Picture 240" descr="Shape&#10;&#10;Description automatically generated">
                <a:extLst>
                  <a:ext uri="{FF2B5EF4-FFF2-40B4-BE49-F238E27FC236}">
                    <a16:creationId xmlns:a16="http://schemas.microsoft.com/office/drawing/2014/main" id="{E9F839D8-B6DD-361E-AFF7-E455613CD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0210" y="3578842"/>
                <a:ext cx="2333431" cy="863756"/>
              </a:xfrm>
              <a:prstGeom prst="rect">
                <a:avLst/>
              </a:prstGeom>
            </p:spPr>
          </p:pic>
          <p:pic>
            <p:nvPicPr>
              <p:cNvPr id="242" name="Picture 241" descr="Shape&#10;&#10;Description automatically generated">
                <a:extLst>
                  <a:ext uri="{FF2B5EF4-FFF2-40B4-BE49-F238E27FC236}">
                    <a16:creationId xmlns:a16="http://schemas.microsoft.com/office/drawing/2014/main" id="{1A72B4D3-B8AF-CC93-49B5-86D1CA692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8204" y="3578842"/>
                <a:ext cx="2333431" cy="863756"/>
              </a:xfrm>
              <a:prstGeom prst="rect">
                <a:avLst/>
              </a:prstGeom>
            </p:spPr>
          </p:pic>
          <p:sp>
            <p:nvSpPr>
              <p:cNvPr id="243" name="Plus Sign 242">
                <a:extLst>
                  <a:ext uri="{FF2B5EF4-FFF2-40B4-BE49-F238E27FC236}">
                    <a16:creationId xmlns:a16="http://schemas.microsoft.com/office/drawing/2014/main" id="{3F219BC0-6308-A3BB-611A-A2422A5B9BBC}"/>
                  </a:ext>
                </a:extLst>
              </p:cNvPr>
              <p:cNvSpPr/>
              <p:nvPr/>
            </p:nvSpPr>
            <p:spPr>
              <a:xfrm>
                <a:off x="4445882" y="3657286"/>
                <a:ext cx="284328" cy="353434"/>
              </a:xfrm>
              <a:prstGeom prst="mathPlus">
                <a:avLst/>
              </a:prstGeom>
              <a:solidFill>
                <a:srgbClr val="BF0A12"/>
              </a:solidFill>
              <a:ln>
                <a:solidFill>
                  <a:srgbClr val="BF0A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4FB4E42-91D3-9EF9-BE48-375930819879}"/>
                </a:ext>
              </a:extLst>
            </p:cNvPr>
            <p:cNvSpPr txBox="1"/>
            <p:nvPr/>
          </p:nvSpPr>
          <p:spPr>
            <a:xfrm>
              <a:off x="2542205" y="3833768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DZ1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E0497696-80F1-79EC-7409-CB1887638445}"/>
                </a:ext>
              </a:extLst>
            </p:cNvPr>
            <p:cNvSpPr txBox="1"/>
            <p:nvPr/>
          </p:nvSpPr>
          <p:spPr>
            <a:xfrm>
              <a:off x="5105026" y="3833768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DZ2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C1219-B176-F86E-719D-3A73E011604F}"/>
              </a:ext>
            </a:extLst>
          </p:cNvPr>
          <p:cNvGrpSpPr/>
          <p:nvPr/>
        </p:nvGrpSpPr>
        <p:grpSpPr>
          <a:xfrm>
            <a:off x="1974317" y="715288"/>
            <a:ext cx="2333431" cy="863756"/>
            <a:chOff x="2066918" y="732914"/>
            <a:chExt cx="2333431" cy="863756"/>
          </a:xfrm>
        </p:grpSpPr>
        <p:pic>
          <p:nvPicPr>
            <p:cNvPr id="244" name="Picture 243" descr="Shape&#10;&#10;Description automatically generated">
              <a:extLst>
                <a:ext uri="{FF2B5EF4-FFF2-40B4-BE49-F238E27FC236}">
                  <a16:creationId xmlns:a16="http://schemas.microsoft.com/office/drawing/2014/main" id="{05408EC7-6562-D3B7-7BF0-B1C98A505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918" y="732914"/>
              <a:ext cx="2333431" cy="863756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35D89F8A-F19F-935D-86AA-EB3B6F790B31}"/>
                </a:ext>
              </a:extLst>
            </p:cNvPr>
            <p:cNvSpPr txBox="1"/>
            <p:nvPr/>
          </p:nvSpPr>
          <p:spPr>
            <a:xfrm>
              <a:off x="2394629" y="1047160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DZ1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4CC9C0-F43C-9B3D-D509-18DD770033AC}"/>
              </a:ext>
            </a:extLst>
          </p:cNvPr>
          <p:cNvGrpSpPr/>
          <p:nvPr/>
        </p:nvGrpSpPr>
        <p:grpSpPr>
          <a:xfrm>
            <a:off x="7921479" y="1130622"/>
            <a:ext cx="2333431" cy="863756"/>
            <a:chOff x="7962220" y="1064024"/>
            <a:chExt cx="2333431" cy="863756"/>
          </a:xfrm>
        </p:grpSpPr>
        <p:pic>
          <p:nvPicPr>
            <p:cNvPr id="133" name="Picture 132" descr="Shape&#10;&#10;Description automatically generated">
              <a:extLst>
                <a:ext uri="{FF2B5EF4-FFF2-40B4-BE49-F238E27FC236}">
                  <a16:creationId xmlns:a16="http://schemas.microsoft.com/office/drawing/2014/main" id="{AE735180-8807-C57B-053E-8D4247CD4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220" y="1064024"/>
              <a:ext cx="2333431" cy="863756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D5A8D71-BF6E-3ADA-844A-E5E213432FB2}"/>
                </a:ext>
              </a:extLst>
            </p:cNvPr>
            <p:cNvSpPr txBox="1"/>
            <p:nvPr/>
          </p:nvSpPr>
          <p:spPr>
            <a:xfrm>
              <a:off x="8423156" y="1354257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DZ2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0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7" grpId="0" animBg="1"/>
      <p:bldP spid="152" grpId="0" animBg="1"/>
      <p:bldP spid="176" grpId="0"/>
      <p:bldP spid="148" grpId="0"/>
      <p:bldP spid="149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4ED9ABC-A0E8-E894-20FF-BF575AE23BBD}"/>
              </a:ext>
            </a:extLst>
          </p:cNvPr>
          <p:cNvGrpSpPr/>
          <p:nvPr/>
        </p:nvGrpSpPr>
        <p:grpSpPr>
          <a:xfrm>
            <a:off x="6324852" y="3412745"/>
            <a:ext cx="5238342" cy="949797"/>
            <a:chOff x="5717881" y="3487920"/>
            <a:chExt cx="5238342" cy="949797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435DDB6B-7396-88AF-670B-80F5B403323C}"/>
                </a:ext>
              </a:extLst>
            </p:cNvPr>
            <p:cNvGrpSpPr/>
            <p:nvPr/>
          </p:nvGrpSpPr>
          <p:grpSpPr>
            <a:xfrm>
              <a:off x="5717881" y="3619768"/>
              <a:ext cx="5027269" cy="817949"/>
              <a:chOff x="6233606" y="4629085"/>
              <a:chExt cx="5027269" cy="817949"/>
            </a:xfrm>
          </p:grpSpPr>
          <p:pic>
            <p:nvPicPr>
              <p:cNvPr id="190" name="Picture 189" descr="A picture containing chart&#10;&#10;Description automatically generated">
                <a:extLst>
                  <a:ext uri="{FF2B5EF4-FFF2-40B4-BE49-F238E27FC236}">
                    <a16:creationId xmlns:a16="http://schemas.microsoft.com/office/drawing/2014/main" id="{11A8AD02-6CA6-ED29-2C25-8A5835689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3606" y="4629085"/>
                <a:ext cx="5027269" cy="817949"/>
              </a:xfrm>
              <a:prstGeom prst="rect">
                <a:avLst/>
              </a:prstGeom>
            </p:spPr>
          </p:pic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DFD31878-EB95-A5DA-03FD-0506A5D5AAA0}"/>
                  </a:ext>
                </a:extLst>
              </p:cNvPr>
              <p:cNvSpPr txBox="1"/>
              <p:nvPr/>
            </p:nvSpPr>
            <p:spPr>
              <a:xfrm>
                <a:off x="10588205" y="5038059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Roboto (Body)"/>
                  </a:rPr>
                  <a:t>BD1</a:t>
                </a:r>
                <a:endParaRPr lang="en-GB" dirty="0">
                  <a:solidFill>
                    <a:srgbClr val="FF0000"/>
                  </a:solidFill>
                  <a:latin typeface="Roboto (Body)"/>
                </a:endParaRPr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9D98152-1D2E-EE10-94E6-9F176B3443D6}"/>
                </a:ext>
              </a:extLst>
            </p:cNvPr>
            <p:cNvSpPr txBox="1"/>
            <p:nvPr/>
          </p:nvSpPr>
          <p:spPr>
            <a:xfrm>
              <a:off x="10529496" y="3782977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5’</a:t>
              </a:r>
              <a:endParaRPr lang="en-GB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F1FCF49-9D6E-A090-00E3-DE985213929A}"/>
                </a:ext>
              </a:extLst>
            </p:cNvPr>
            <p:cNvSpPr txBox="1"/>
            <p:nvPr/>
          </p:nvSpPr>
          <p:spPr>
            <a:xfrm>
              <a:off x="6274227" y="3487921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5’</a:t>
              </a:r>
              <a:endParaRPr lang="en-GB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C2B3D71-DCCD-4CCF-99C9-288283D8A362}"/>
                </a:ext>
              </a:extLst>
            </p:cNvPr>
            <p:cNvSpPr txBox="1"/>
            <p:nvPr/>
          </p:nvSpPr>
          <p:spPr>
            <a:xfrm>
              <a:off x="10654537" y="3487920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3’</a:t>
              </a:r>
              <a:endParaRPr lang="en-GB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FA8E629F-2B9D-6A9C-1FEC-B826625A67D7}"/>
                </a:ext>
              </a:extLst>
            </p:cNvPr>
            <p:cNvSpPr txBox="1"/>
            <p:nvPr/>
          </p:nvSpPr>
          <p:spPr>
            <a:xfrm>
              <a:off x="6353691" y="3786897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3’</a:t>
              </a:r>
              <a:endParaRPr lang="en-GB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94D2CCE9-CE03-42D9-4001-A18F8C6469CA}"/>
              </a:ext>
            </a:extLst>
          </p:cNvPr>
          <p:cNvSpPr txBox="1"/>
          <p:nvPr/>
        </p:nvSpPr>
        <p:spPr>
          <a:xfrm>
            <a:off x="652699" y="610812"/>
            <a:ext cx="4112342" cy="83099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At 5 h of incubation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BD1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 =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51.8%            DZ2 opt = 10.7%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DZ1 opt = 21.1%     DZ1-DZ2 opt = 29.2%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B6D0EFF8-CF36-A4DE-D685-CA4CA6208B2F}"/>
              </a:ext>
            </a:extLst>
          </p:cNvPr>
          <p:cNvSpPr txBox="1"/>
          <p:nvPr/>
        </p:nvSpPr>
        <p:spPr>
          <a:xfrm>
            <a:off x="6331859" y="5650599"/>
            <a:ext cx="5983996" cy="58477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Covalently linked BD1in a single nanostructure increased hybridization of the cleavage agent to the substrate</a:t>
            </a:r>
            <a:endParaRPr lang="en-GB" sz="16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94" name="Title 1">
            <a:extLst>
              <a:ext uri="{FF2B5EF4-FFF2-40B4-BE49-F238E27FC236}">
                <a16:creationId xmlns:a16="http://schemas.microsoft.com/office/drawing/2014/main" id="{420FEB90-1269-8F25-AABD-95C92F8DA11E}"/>
              </a:ext>
            </a:extLst>
          </p:cNvPr>
          <p:cNvSpPr txBox="1">
            <a:spLocks/>
          </p:cNvSpPr>
          <p:nvPr/>
        </p:nvSpPr>
        <p:spPr>
          <a:xfrm>
            <a:off x="145495" y="53631"/>
            <a:ext cx="6992828" cy="63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rgbClr val="6666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sz="2400" b="1" dirty="0">
                <a:latin typeface="Roboto (Body)"/>
                <a:ea typeface="Tahoma" panose="020B0604030504040204" pitchFamily="34" charset="0"/>
                <a:cs typeface="Tahoma" panose="020B0604030504040204" pitchFamily="34" charset="0"/>
              </a:rPr>
              <a:t> Kinetics of optimized DZs and BD1 </a:t>
            </a:r>
            <a:endParaRPr lang="ru-RU" sz="2400" b="1" dirty="0">
              <a:latin typeface="Roboto (Body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8DBB7FA-D1F6-44B0-D1F0-2E268A27D981}"/>
              </a:ext>
            </a:extLst>
          </p:cNvPr>
          <p:cNvGrpSpPr/>
          <p:nvPr/>
        </p:nvGrpSpPr>
        <p:grpSpPr>
          <a:xfrm>
            <a:off x="405131" y="1472919"/>
            <a:ext cx="5875052" cy="4848706"/>
            <a:chOff x="316408" y="1490089"/>
            <a:chExt cx="5875052" cy="484870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DBFDF40-FB6C-45A5-7CC3-98D9251BD2A6}"/>
                </a:ext>
              </a:extLst>
            </p:cNvPr>
            <p:cNvGrpSpPr/>
            <p:nvPr/>
          </p:nvGrpSpPr>
          <p:grpSpPr>
            <a:xfrm>
              <a:off x="316408" y="1490089"/>
              <a:ext cx="5875052" cy="4848706"/>
              <a:chOff x="412690" y="1074748"/>
              <a:chExt cx="5875052" cy="4848706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76F2C742-5720-6A20-B1F4-C90826AC3D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7104" t="10076" r="12476" b="15179"/>
              <a:stretch/>
            </p:blipFill>
            <p:spPr>
              <a:xfrm>
                <a:off x="995555" y="1074748"/>
                <a:ext cx="5292187" cy="4316402"/>
              </a:xfrm>
              <a:prstGeom prst="rect">
                <a:avLst/>
              </a:prstGeom>
            </p:spPr>
          </p:pic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7FCBFEF-9159-323E-47BD-4BA8E688CFF0}"/>
                  </a:ext>
                </a:extLst>
              </p:cNvPr>
              <p:cNvSpPr txBox="1"/>
              <p:nvPr/>
            </p:nvSpPr>
            <p:spPr>
              <a:xfrm rot="16200000">
                <a:off x="-472168" y="3259723"/>
                <a:ext cx="21082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2">
                        <a:lumMod val="10000"/>
                      </a:schemeClr>
                    </a:solidFill>
                  </a:rPr>
                  <a:t>STR-58 cleavage (%)</a:t>
                </a:r>
                <a:endParaRPr lang="en-GB" sz="16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10D15D2-5639-E69F-6873-95ED43DBB5F3}"/>
                  </a:ext>
                </a:extLst>
              </p:cNvPr>
              <p:cNvSpPr txBox="1"/>
              <p:nvPr/>
            </p:nvSpPr>
            <p:spPr>
              <a:xfrm>
                <a:off x="675781" y="274838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60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929ED5F-368D-F8AA-1EBB-AF381B24AC21}"/>
                  </a:ext>
                </a:extLst>
              </p:cNvPr>
              <p:cNvSpPr txBox="1"/>
              <p:nvPr/>
            </p:nvSpPr>
            <p:spPr>
              <a:xfrm>
                <a:off x="673688" y="3132248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50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EED0DFE-1423-376A-A494-E831E65697F6}"/>
                  </a:ext>
                </a:extLst>
              </p:cNvPr>
              <p:cNvSpPr txBox="1"/>
              <p:nvPr/>
            </p:nvSpPr>
            <p:spPr>
              <a:xfrm>
                <a:off x="686876" y="3529838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40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F9B430B-CEFA-06F0-6A1D-8E3FD55775D9}"/>
                  </a:ext>
                </a:extLst>
              </p:cNvPr>
              <p:cNvSpPr txBox="1"/>
              <p:nvPr/>
            </p:nvSpPr>
            <p:spPr>
              <a:xfrm>
                <a:off x="673314" y="3944933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30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F5FCD86-8174-5D8D-5B3B-CFFDF46A53AC}"/>
                  </a:ext>
                </a:extLst>
              </p:cNvPr>
              <p:cNvSpPr txBox="1"/>
              <p:nvPr/>
            </p:nvSpPr>
            <p:spPr>
              <a:xfrm>
                <a:off x="673314" y="4349384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20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461BABA-31EB-DD3E-901A-69F6C4499A2A}"/>
                  </a:ext>
                </a:extLst>
              </p:cNvPr>
              <p:cNvSpPr txBox="1"/>
              <p:nvPr/>
            </p:nvSpPr>
            <p:spPr>
              <a:xfrm>
                <a:off x="657225" y="4740113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10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82A0E31-9309-7A35-951F-1B498D2D6B5A}"/>
                  </a:ext>
                </a:extLst>
              </p:cNvPr>
              <p:cNvSpPr txBox="1"/>
              <p:nvPr/>
            </p:nvSpPr>
            <p:spPr>
              <a:xfrm>
                <a:off x="686876" y="2337694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70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EE093A0-A01C-4576-F13D-E96A94A8E2C1}"/>
                  </a:ext>
                </a:extLst>
              </p:cNvPr>
              <p:cNvSpPr txBox="1"/>
              <p:nvPr/>
            </p:nvSpPr>
            <p:spPr>
              <a:xfrm>
                <a:off x="678865" y="1946965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80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DA12882-B6DA-40D1-B8BA-A748FCE13418}"/>
                  </a:ext>
                </a:extLst>
              </p:cNvPr>
              <p:cNvSpPr txBox="1"/>
              <p:nvPr/>
            </p:nvSpPr>
            <p:spPr>
              <a:xfrm>
                <a:off x="1547570" y="1229470"/>
                <a:ext cx="1845553" cy="11695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98DFF52-6C5B-7FB6-F578-002167272FA3}"/>
                  </a:ext>
                </a:extLst>
              </p:cNvPr>
              <p:cNvSpPr txBox="1"/>
              <p:nvPr/>
            </p:nvSpPr>
            <p:spPr>
              <a:xfrm>
                <a:off x="1459962" y="1161973"/>
                <a:ext cx="7473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control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CB72BAE-A122-9651-CB8D-177A52EDEF18}"/>
                  </a:ext>
                </a:extLst>
              </p:cNvPr>
              <p:cNvSpPr txBox="1"/>
              <p:nvPr/>
            </p:nvSpPr>
            <p:spPr>
              <a:xfrm>
                <a:off x="1459962" y="1398231"/>
                <a:ext cx="516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BD1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13639CF-B004-18CB-01FA-AA22A73300A8}"/>
                  </a:ext>
                </a:extLst>
              </p:cNvPr>
              <p:cNvSpPr txBox="1"/>
              <p:nvPr/>
            </p:nvSpPr>
            <p:spPr>
              <a:xfrm>
                <a:off x="1457009" y="1640730"/>
                <a:ext cx="17237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DZ1 opt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5C156E0-747E-D5C3-7F29-BD55F70AC346}"/>
                  </a:ext>
                </a:extLst>
              </p:cNvPr>
              <p:cNvSpPr txBox="1"/>
              <p:nvPr/>
            </p:nvSpPr>
            <p:spPr>
              <a:xfrm>
                <a:off x="1461557" y="2128199"/>
                <a:ext cx="21623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DZ1_DZ2 opt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E45D319-329B-8D52-D1ED-FCF71B94937B}"/>
                  </a:ext>
                </a:extLst>
              </p:cNvPr>
              <p:cNvSpPr txBox="1"/>
              <p:nvPr/>
            </p:nvSpPr>
            <p:spPr>
              <a:xfrm>
                <a:off x="1448459" y="1888936"/>
                <a:ext cx="16754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DZ2 opt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ED5E7F7-ADE9-C19B-41B1-25FEE776FDD3}"/>
                  </a:ext>
                </a:extLst>
              </p:cNvPr>
              <p:cNvSpPr txBox="1"/>
              <p:nvPr/>
            </p:nvSpPr>
            <p:spPr>
              <a:xfrm>
                <a:off x="2417577" y="5584900"/>
                <a:ext cx="19191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2">
                        <a:lumMod val="10000"/>
                      </a:schemeClr>
                    </a:solidFill>
                  </a:rPr>
                  <a:t>Time of incubation</a:t>
                </a:r>
                <a:endParaRPr lang="en-GB" sz="16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DDFDBF7-7F33-6159-3CC6-41AA09F1ADBE}"/>
                  </a:ext>
                </a:extLst>
              </p:cNvPr>
              <p:cNvSpPr txBox="1"/>
              <p:nvPr/>
            </p:nvSpPr>
            <p:spPr>
              <a:xfrm>
                <a:off x="901041" y="5322118"/>
                <a:ext cx="2856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0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5C21804-12CA-4DDD-0609-DD37D55FA712}"/>
                  </a:ext>
                </a:extLst>
              </p:cNvPr>
              <p:cNvSpPr txBox="1"/>
              <p:nvPr/>
            </p:nvSpPr>
            <p:spPr>
              <a:xfrm>
                <a:off x="1290044" y="5319163"/>
                <a:ext cx="2856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2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E82EA09-636B-92D6-1275-F5F9E6A0B799}"/>
                  </a:ext>
                </a:extLst>
              </p:cNvPr>
              <p:cNvSpPr txBox="1"/>
              <p:nvPr/>
            </p:nvSpPr>
            <p:spPr>
              <a:xfrm>
                <a:off x="1693187" y="5314879"/>
                <a:ext cx="2856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4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8580DB3-BA97-8AE7-4CD6-AB1E46C39D8B}"/>
                  </a:ext>
                </a:extLst>
              </p:cNvPr>
              <p:cNvSpPr txBox="1"/>
              <p:nvPr/>
            </p:nvSpPr>
            <p:spPr>
              <a:xfrm>
                <a:off x="2064454" y="5314879"/>
                <a:ext cx="2856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6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19EA77B-11E3-5D22-38F1-37EBAB22088D}"/>
                  </a:ext>
                </a:extLst>
              </p:cNvPr>
              <p:cNvSpPr txBox="1"/>
              <p:nvPr/>
            </p:nvSpPr>
            <p:spPr>
              <a:xfrm>
                <a:off x="2475925" y="5314879"/>
                <a:ext cx="2856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8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AC9C25D-AC1F-DA81-3CEF-C0E1A0C26E41}"/>
                  </a:ext>
                </a:extLst>
              </p:cNvPr>
              <p:cNvSpPr txBox="1"/>
              <p:nvPr/>
            </p:nvSpPr>
            <p:spPr>
              <a:xfrm>
                <a:off x="2869673" y="5314878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10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3732944-272A-AB00-53B4-5E205BE87431}"/>
                  </a:ext>
                </a:extLst>
              </p:cNvPr>
              <p:cNvSpPr txBox="1"/>
              <p:nvPr/>
            </p:nvSpPr>
            <p:spPr>
              <a:xfrm>
                <a:off x="3180788" y="5304758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12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56348D4-C5F9-0531-091F-5DA1EDDD3552}"/>
                  </a:ext>
                </a:extLst>
              </p:cNvPr>
              <p:cNvSpPr txBox="1"/>
              <p:nvPr/>
            </p:nvSpPr>
            <p:spPr>
              <a:xfrm>
                <a:off x="3599571" y="5304758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14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C72CD944-1FFA-6173-6290-21C99C4CA493}"/>
                  </a:ext>
                </a:extLst>
              </p:cNvPr>
              <p:cNvSpPr txBox="1"/>
              <p:nvPr/>
            </p:nvSpPr>
            <p:spPr>
              <a:xfrm>
                <a:off x="3985560" y="5312378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16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C5990DE-1F47-C32C-8904-467DABCB6364}"/>
                  </a:ext>
                </a:extLst>
              </p:cNvPr>
              <p:cNvSpPr txBox="1"/>
              <p:nvPr/>
            </p:nvSpPr>
            <p:spPr>
              <a:xfrm>
                <a:off x="4386279" y="5314877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18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3A6C7430-BA3B-32D6-E3A1-E919BBEBA302}"/>
                  </a:ext>
                </a:extLst>
              </p:cNvPr>
              <p:cNvSpPr txBox="1"/>
              <p:nvPr/>
            </p:nvSpPr>
            <p:spPr>
              <a:xfrm>
                <a:off x="4761207" y="5318514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20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17327F5A-06BC-D8EF-29A0-8ACA67E9CEED}"/>
                  </a:ext>
                </a:extLst>
              </p:cNvPr>
              <p:cNvSpPr txBox="1"/>
              <p:nvPr/>
            </p:nvSpPr>
            <p:spPr>
              <a:xfrm>
                <a:off x="5186381" y="5332849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22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8980559-39E8-3DFF-63ED-47289186F4CA}"/>
                  </a:ext>
                </a:extLst>
              </p:cNvPr>
              <p:cNvSpPr txBox="1"/>
              <p:nvPr/>
            </p:nvSpPr>
            <p:spPr>
              <a:xfrm>
                <a:off x="5585726" y="5332849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24</a:t>
                </a:r>
                <a:endParaRPr lang="en-GB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B9AA0156-806A-211B-75A4-2DCEB099276C}"/>
                </a:ext>
              </a:extLst>
            </p:cNvPr>
            <p:cNvSpPr/>
            <p:nvPr/>
          </p:nvSpPr>
          <p:spPr>
            <a:xfrm>
              <a:off x="969499" y="1609601"/>
              <a:ext cx="250165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рямоугольник 194">
              <a:extLst>
                <a:ext uri="{FF2B5EF4-FFF2-40B4-BE49-F238E27FC236}">
                  <a16:creationId xmlns:a16="http://schemas.microsoft.com/office/drawing/2014/main" id="{B32BC250-35E3-D317-D546-A7A0C1CA9A76}"/>
                </a:ext>
              </a:extLst>
            </p:cNvPr>
            <p:cNvSpPr/>
            <p:nvPr/>
          </p:nvSpPr>
          <p:spPr>
            <a:xfrm>
              <a:off x="1022050" y="2806688"/>
              <a:ext cx="250165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Прямоугольник 195">
              <a:extLst>
                <a:ext uri="{FF2B5EF4-FFF2-40B4-BE49-F238E27FC236}">
                  <a16:creationId xmlns:a16="http://schemas.microsoft.com/office/drawing/2014/main" id="{5D8511DD-19FF-061B-2CA7-06B29B19AB55}"/>
                </a:ext>
              </a:extLst>
            </p:cNvPr>
            <p:cNvSpPr/>
            <p:nvPr/>
          </p:nvSpPr>
          <p:spPr>
            <a:xfrm rot="5400000">
              <a:off x="2740784" y="2188177"/>
              <a:ext cx="118394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>
              <a:extLst>
                <a:ext uri="{FF2B5EF4-FFF2-40B4-BE49-F238E27FC236}">
                  <a16:creationId xmlns:a16="http://schemas.microsoft.com/office/drawing/2014/main" id="{75060F20-3318-1B92-D899-0CB87F3C1DF8}"/>
                </a:ext>
              </a:extLst>
            </p:cNvPr>
            <p:cNvSpPr/>
            <p:nvPr/>
          </p:nvSpPr>
          <p:spPr>
            <a:xfrm rot="5400000">
              <a:off x="439162" y="2188178"/>
              <a:ext cx="118394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EF5AB87-188B-C6D9-06FB-B5DBF179FDF8}"/>
              </a:ext>
            </a:extLst>
          </p:cNvPr>
          <p:cNvGrpSpPr/>
          <p:nvPr/>
        </p:nvGrpSpPr>
        <p:grpSpPr>
          <a:xfrm>
            <a:off x="6714110" y="799362"/>
            <a:ext cx="4679346" cy="2629638"/>
            <a:chOff x="6672599" y="530428"/>
            <a:chExt cx="4679346" cy="2629638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44DBF74A-DEBC-E978-525A-D29B808C73B1}"/>
                </a:ext>
              </a:extLst>
            </p:cNvPr>
            <p:cNvGrpSpPr/>
            <p:nvPr/>
          </p:nvGrpSpPr>
          <p:grpSpPr>
            <a:xfrm>
              <a:off x="6672599" y="530428"/>
              <a:ext cx="3625979" cy="2611079"/>
              <a:chOff x="6074786" y="1473241"/>
              <a:chExt cx="3625979" cy="2611079"/>
            </a:xfrm>
          </p:grpSpPr>
          <p:pic>
            <p:nvPicPr>
              <p:cNvPr id="205" name="Picture 204" descr="A picture containing application&#10;&#10;Description automatically generated">
                <a:extLst>
                  <a:ext uri="{FF2B5EF4-FFF2-40B4-BE49-F238E27FC236}">
                    <a16:creationId xmlns:a16="http://schemas.microsoft.com/office/drawing/2014/main" id="{9AAB8B85-5CC9-66AA-C8EF-05EFE03F8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4786" y="1702423"/>
                <a:ext cx="3410624" cy="2381897"/>
              </a:xfrm>
              <a:prstGeom prst="rect">
                <a:avLst/>
              </a:prstGeom>
            </p:spPr>
          </p:pic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DD83EB43-25F4-007E-43D4-5C2F25D00ABC}"/>
                  </a:ext>
                </a:extLst>
              </p:cNvPr>
              <p:cNvSpPr txBox="1"/>
              <p:nvPr/>
            </p:nvSpPr>
            <p:spPr>
              <a:xfrm>
                <a:off x="6393033" y="1473241"/>
                <a:ext cx="1007217" cy="2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2">
                        <a:lumMod val="10000"/>
                      </a:schemeClr>
                    </a:solidFill>
                    <a:latin typeface="Roboto (Body)"/>
                    <a:cs typeface="Times New Roman" panose="02020603050405020304" pitchFamily="18" charset="0"/>
                  </a:rPr>
                  <a:t>Control</a:t>
                </a: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ABFCC77D-93A3-7D02-A79D-657FD2F750ED}"/>
                  </a:ext>
                </a:extLst>
              </p:cNvPr>
              <p:cNvSpPr txBox="1"/>
              <p:nvPr/>
            </p:nvSpPr>
            <p:spPr>
              <a:xfrm>
                <a:off x="8069720" y="1473241"/>
                <a:ext cx="1007217" cy="2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2">
                        <a:lumMod val="10000"/>
                      </a:schemeClr>
                    </a:solidFill>
                    <a:latin typeface="Roboto (Body)"/>
                    <a:cs typeface="Times New Roman" panose="02020603050405020304" pitchFamily="18" charset="0"/>
                  </a:rPr>
                  <a:t>BD1</a:t>
                </a:r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20070D72-25D2-00F7-3CCD-7440B9A2F8B4}"/>
                  </a:ext>
                </a:extLst>
              </p:cNvPr>
              <p:cNvSpPr txBox="1"/>
              <p:nvPr/>
            </p:nvSpPr>
            <p:spPr>
              <a:xfrm>
                <a:off x="6369211" y="2013121"/>
                <a:ext cx="1329372" cy="284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2">
                        <a:lumMod val="10000"/>
                      </a:schemeClr>
                    </a:solidFill>
                    <a:latin typeface="Roboto (Body)"/>
                    <a:cs typeface="Times New Roman" panose="02020603050405020304" pitchFamily="18" charset="0"/>
                  </a:rPr>
                  <a:t>DZ1_12/13</a:t>
                </a: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26CC85F0-F6BE-E661-DF7E-5163A5AB08F3}"/>
                  </a:ext>
                </a:extLst>
              </p:cNvPr>
              <p:cNvSpPr txBox="1"/>
              <p:nvPr/>
            </p:nvSpPr>
            <p:spPr>
              <a:xfrm>
                <a:off x="6369211" y="2694044"/>
                <a:ext cx="1182115" cy="284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2">
                        <a:lumMod val="10000"/>
                      </a:schemeClr>
                    </a:solidFill>
                    <a:latin typeface="Roboto (Body)"/>
                    <a:cs typeface="Times New Roman" panose="02020603050405020304" pitchFamily="18" charset="0"/>
                  </a:rPr>
                  <a:t>DZ2_11/12</a:t>
                </a: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97391902-A980-151F-24B2-F59C296E7CEF}"/>
                  </a:ext>
                </a:extLst>
              </p:cNvPr>
              <p:cNvSpPr txBox="1"/>
              <p:nvPr/>
            </p:nvSpPr>
            <p:spPr>
              <a:xfrm>
                <a:off x="7680865" y="2704176"/>
                <a:ext cx="20199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2">
                        <a:lumMod val="10000"/>
                      </a:schemeClr>
                    </a:solidFill>
                    <a:latin typeface="Roboto (Body)"/>
                    <a:cs typeface="Times New Roman" panose="02020603050405020304" pitchFamily="18" charset="0"/>
                  </a:rPr>
                  <a:t>DZ1_12/13-DZ2_11/12</a:t>
                </a:r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2CECA6C0-EA34-2C3E-3C79-434EB76EAC9C}"/>
                </a:ext>
              </a:extLst>
            </p:cNvPr>
            <p:cNvSpPr txBox="1"/>
            <p:nvPr/>
          </p:nvSpPr>
          <p:spPr>
            <a:xfrm>
              <a:off x="10035885" y="2120256"/>
              <a:ext cx="1028621" cy="22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cs typeface="Times New Roman" panose="02020603050405020304" pitchFamily="18" charset="0"/>
                </a:rPr>
                <a:t>Initial RNA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EE1539FD-1E70-6005-CC22-3E5BF42B189B}"/>
                </a:ext>
              </a:extLst>
            </p:cNvPr>
            <p:cNvSpPr txBox="1"/>
            <p:nvPr/>
          </p:nvSpPr>
          <p:spPr>
            <a:xfrm>
              <a:off x="10062473" y="2930882"/>
              <a:ext cx="1289472" cy="22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cs typeface="Times New Roman" panose="02020603050405020304" pitchFamily="18" charset="0"/>
                </a:rPr>
                <a:t>cleavage product 2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F1D5D873-D889-83C1-9E02-2B402A453BC0}"/>
                </a:ext>
              </a:extLst>
            </p:cNvPr>
            <p:cNvSpPr txBox="1"/>
            <p:nvPr/>
          </p:nvSpPr>
          <p:spPr>
            <a:xfrm>
              <a:off x="10041722" y="2333713"/>
              <a:ext cx="1289472" cy="22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Roboto (Body)"/>
                  <a:cs typeface="Times New Roman" panose="02020603050405020304" pitchFamily="18" charset="0"/>
                </a:rPr>
                <a:t>cleavage product 1</a:t>
              </a:r>
              <a:endParaRPr lang="en-GB" sz="1400" dirty="0">
                <a:solidFill>
                  <a:schemeClr val="bg2">
                    <a:lumMod val="10000"/>
                  </a:schemeClr>
                </a:solidFill>
                <a:latin typeface="Roboto (Body)"/>
                <a:cs typeface="Times New Roman" panose="02020603050405020304" pitchFamily="18" charset="0"/>
              </a:endParaRPr>
            </a:p>
          </p:txBody>
        </p: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7904EADE-039D-B383-7CB7-8530D0961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0684" y="2262793"/>
              <a:ext cx="194204" cy="0"/>
            </a:xfrm>
            <a:prstGeom prst="straightConnector1">
              <a:avLst/>
            </a:prstGeom>
            <a:ln w="3175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2D0D8EE2-D6AE-1348-1EAA-6B2934EB7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0305" y="2454180"/>
              <a:ext cx="184582" cy="0"/>
            </a:xfrm>
            <a:prstGeom prst="straightConnector1">
              <a:avLst/>
            </a:prstGeom>
            <a:ln w="3175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1E301334-B5EA-EBAA-8CCA-833F5CBAE7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0421" y="3045473"/>
              <a:ext cx="201866" cy="0"/>
            </a:xfrm>
            <a:prstGeom prst="straightConnector1">
              <a:avLst/>
            </a:prstGeom>
            <a:ln w="3175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Прямоугольник 7">
            <a:extLst>
              <a:ext uri="{FF2B5EF4-FFF2-40B4-BE49-F238E27FC236}">
                <a16:creationId xmlns:a16="http://schemas.microsoft.com/office/drawing/2014/main" id="{AE681948-50A1-B834-7D58-F5588C6BAD11}"/>
              </a:ext>
            </a:extLst>
          </p:cNvPr>
          <p:cNvSpPr/>
          <p:nvPr/>
        </p:nvSpPr>
        <p:spPr>
          <a:xfrm>
            <a:off x="6437078" y="5493184"/>
            <a:ext cx="575492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ECFC0686-E5EB-D900-EFC0-99C51C13BAD8}"/>
              </a:ext>
            </a:extLst>
          </p:cNvPr>
          <p:cNvSpPr txBox="1"/>
          <p:nvPr/>
        </p:nvSpPr>
        <p:spPr>
          <a:xfrm>
            <a:off x="3486343" y="1624298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Opt</a:t>
            </a:r>
            <a:r>
              <a:rPr lang="en-US" sz="1400" b="1" dirty="0">
                <a:solidFill>
                  <a:srgbClr val="FF0000"/>
                </a:solidFill>
              </a:rPr>
              <a:t> = optimize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D79B7D-8EE6-AADA-447D-F2E59B720CF1}"/>
              </a:ext>
            </a:extLst>
          </p:cNvPr>
          <p:cNvGrpSpPr/>
          <p:nvPr/>
        </p:nvGrpSpPr>
        <p:grpSpPr>
          <a:xfrm>
            <a:off x="6511264" y="4315690"/>
            <a:ext cx="5003566" cy="992973"/>
            <a:chOff x="6501104" y="4315690"/>
            <a:chExt cx="5003566" cy="9929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739F97-A09D-636F-70CE-8A4034A25DDE}"/>
                </a:ext>
              </a:extLst>
            </p:cNvPr>
            <p:cNvSpPr txBox="1"/>
            <p:nvPr/>
          </p:nvSpPr>
          <p:spPr>
            <a:xfrm>
              <a:off x="6532016" y="5031664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DZ1_12/13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513183-4E9B-0681-2C94-9CF5AA8B09D1}"/>
                </a:ext>
              </a:extLst>
            </p:cNvPr>
            <p:cNvSpPr txBox="1"/>
            <p:nvPr/>
          </p:nvSpPr>
          <p:spPr>
            <a:xfrm>
              <a:off x="9233867" y="5007218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DZ2_11/12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E1FEC226-FE9A-A5FA-1CFA-62631093F29F}"/>
                </a:ext>
              </a:extLst>
            </p:cNvPr>
            <p:cNvSpPr txBox="1"/>
            <p:nvPr/>
          </p:nvSpPr>
          <p:spPr>
            <a:xfrm>
              <a:off x="6501104" y="4737714"/>
              <a:ext cx="9108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DZ1 opt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414E681D-80DC-DEB9-4AD4-B81F78F5473B}"/>
                </a:ext>
              </a:extLst>
            </p:cNvPr>
            <p:cNvSpPr txBox="1"/>
            <p:nvPr/>
          </p:nvSpPr>
          <p:spPr>
            <a:xfrm>
              <a:off x="9236333" y="4702030"/>
              <a:ext cx="9108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DZ2 opt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53C73291-253C-4501-93B3-782E486ADAA6}"/>
                </a:ext>
              </a:extLst>
            </p:cNvPr>
            <p:cNvGrpSpPr/>
            <p:nvPr/>
          </p:nvGrpSpPr>
          <p:grpSpPr>
            <a:xfrm>
              <a:off x="6507950" y="4315690"/>
              <a:ext cx="4996720" cy="916855"/>
              <a:chOff x="2128204" y="3578842"/>
              <a:chExt cx="4935437" cy="881702"/>
            </a:xfrm>
          </p:grpSpPr>
          <p:pic>
            <p:nvPicPr>
              <p:cNvPr id="222" name="Picture 221" descr="Shape&#10;&#10;Description automatically generated">
                <a:extLst>
                  <a:ext uri="{FF2B5EF4-FFF2-40B4-BE49-F238E27FC236}">
                    <a16:creationId xmlns:a16="http://schemas.microsoft.com/office/drawing/2014/main" id="{81EBB682-3302-A3A4-76E5-8875E5CA3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0210" y="3596788"/>
                <a:ext cx="2333431" cy="863756"/>
              </a:xfrm>
              <a:prstGeom prst="rect">
                <a:avLst/>
              </a:prstGeom>
            </p:spPr>
          </p:pic>
          <p:pic>
            <p:nvPicPr>
              <p:cNvPr id="223" name="Picture 222" descr="Shape&#10;&#10;Description automatically generated">
                <a:extLst>
                  <a:ext uri="{FF2B5EF4-FFF2-40B4-BE49-F238E27FC236}">
                    <a16:creationId xmlns:a16="http://schemas.microsoft.com/office/drawing/2014/main" id="{C71271CE-9741-693B-E3C5-917BA27EC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8204" y="3578842"/>
                <a:ext cx="2333431" cy="863756"/>
              </a:xfrm>
              <a:prstGeom prst="rect">
                <a:avLst/>
              </a:prstGeom>
            </p:spPr>
          </p:pic>
          <p:sp>
            <p:nvSpPr>
              <p:cNvPr id="224" name="Plus Sign 223">
                <a:extLst>
                  <a:ext uri="{FF2B5EF4-FFF2-40B4-BE49-F238E27FC236}">
                    <a16:creationId xmlns:a16="http://schemas.microsoft.com/office/drawing/2014/main" id="{7865466A-3233-9127-77FD-8EA19567372B}"/>
                  </a:ext>
                </a:extLst>
              </p:cNvPr>
              <p:cNvSpPr/>
              <p:nvPr/>
            </p:nvSpPr>
            <p:spPr>
              <a:xfrm>
                <a:off x="4445882" y="3657286"/>
                <a:ext cx="284328" cy="353434"/>
              </a:xfrm>
              <a:prstGeom prst="mathPlus">
                <a:avLst/>
              </a:prstGeom>
              <a:solidFill>
                <a:srgbClr val="BF0A12"/>
              </a:solidFill>
              <a:ln>
                <a:solidFill>
                  <a:srgbClr val="BF0A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4347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666699"/>
      </a:dk1>
      <a:lt1>
        <a:sysClr val="window" lastClr="FFFFFF"/>
      </a:lt1>
      <a:dk2>
        <a:srgbClr val="FFFFFF"/>
      </a:dk2>
      <a:lt2>
        <a:srgbClr val="E7E6E6"/>
      </a:lt2>
      <a:accent1>
        <a:srgbClr val="666699"/>
      </a:accent1>
      <a:accent2>
        <a:srgbClr val="C490AA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FFFFFF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169544</TotalTime>
  <Words>1199</Words>
  <Application>Microsoft Office PowerPoint</Application>
  <PresentationFormat>Widescreen</PresentationFormat>
  <Paragraphs>454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Roboto</vt:lpstr>
      <vt:lpstr>Roboto (Body)</vt:lpstr>
      <vt:lpstr>Tahoma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Batsa</dc:creator>
  <cp:lastModifiedBy>Michael Batsa</cp:lastModifiedBy>
  <cp:revision>539</cp:revision>
  <dcterms:created xsi:type="dcterms:W3CDTF">2020-10-02T04:35:09Z</dcterms:created>
  <dcterms:modified xsi:type="dcterms:W3CDTF">2022-07-20T19:39:18Z</dcterms:modified>
</cp:coreProperties>
</file>