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69" r:id="rId3"/>
    <p:sldId id="258" r:id="rId4"/>
    <p:sldId id="259" r:id="rId5"/>
    <p:sldId id="260" r:id="rId6"/>
    <p:sldId id="261" r:id="rId7"/>
    <p:sldId id="262" r:id="rId8"/>
    <p:sldId id="265" r:id="rId9"/>
    <p:sldId id="267" r:id="rId10"/>
    <p:sldId id="268"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3" d="100"/>
          <a:sy n="73" d="100"/>
        </p:scale>
        <p:origin x="-1296"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8EBE45-AEA5-4A8B-9F6B-A993E6AFD602}" type="datetimeFigureOut">
              <a:rPr lang="en-US" smtClean="0"/>
              <a:pPr/>
              <a:t>10/9/2022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C1154D-55BD-4B73-8C70-4A6E9517BC81}"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BC1154D-55BD-4B73-8C70-4A6E9517BC81}" type="slidenum">
              <a:rPr lang="en-IN" smtClean="0"/>
              <a:pPr/>
              <a:t>8</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EF044A5-ACCA-42FC-9FBE-9B845099D46B}" type="datetimeFigureOut">
              <a:rPr lang="en-US" smtClean="0"/>
              <a:pPr/>
              <a:t>10/9/2022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2B9683-7564-44ED-9B1C-6A69DA6ED5A2}"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EF044A5-ACCA-42FC-9FBE-9B845099D46B}" type="datetimeFigureOut">
              <a:rPr lang="en-US" smtClean="0"/>
              <a:pPr/>
              <a:t>10/9/2022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2B9683-7564-44ED-9B1C-6A69DA6ED5A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EF044A5-ACCA-42FC-9FBE-9B845099D46B}" type="datetimeFigureOut">
              <a:rPr lang="en-US" smtClean="0"/>
              <a:pPr/>
              <a:t>10/9/2022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2B9683-7564-44ED-9B1C-6A69DA6ED5A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EF044A5-ACCA-42FC-9FBE-9B845099D46B}" type="datetimeFigureOut">
              <a:rPr lang="en-US" smtClean="0"/>
              <a:pPr/>
              <a:t>10/9/2022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2B9683-7564-44ED-9B1C-6A69DA6ED5A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F044A5-ACCA-42FC-9FBE-9B845099D46B}" type="datetimeFigureOut">
              <a:rPr lang="en-US" smtClean="0"/>
              <a:pPr/>
              <a:t>10/9/2022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2B9683-7564-44ED-9B1C-6A69DA6ED5A2}"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EF044A5-ACCA-42FC-9FBE-9B845099D46B}" type="datetimeFigureOut">
              <a:rPr lang="en-US" smtClean="0"/>
              <a:pPr/>
              <a:t>10/9/2022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2B9683-7564-44ED-9B1C-6A69DA6ED5A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EF044A5-ACCA-42FC-9FBE-9B845099D46B}" type="datetimeFigureOut">
              <a:rPr lang="en-US" smtClean="0"/>
              <a:pPr/>
              <a:t>10/9/2022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92B9683-7564-44ED-9B1C-6A69DA6ED5A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EF044A5-ACCA-42FC-9FBE-9B845099D46B}" type="datetimeFigureOut">
              <a:rPr lang="en-US" smtClean="0"/>
              <a:pPr/>
              <a:t>10/9/2022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92B9683-7564-44ED-9B1C-6A69DA6ED5A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F044A5-ACCA-42FC-9FBE-9B845099D46B}" type="datetimeFigureOut">
              <a:rPr lang="en-US" smtClean="0"/>
              <a:pPr/>
              <a:t>10/9/2022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92B9683-7564-44ED-9B1C-6A69DA6ED5A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F044A5-ACCA-42FC-9FBE-9B845099D46B}" type="datetimeFigureOut">
              <a:rPr lang="en-US" smtClean="0"/>
              <a:pPr/>
              <a:t>10/9/2022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2B9683-7564-44ED-9B1C-6A69DA6ED5A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F044A5-ACCA-42FC-9FBE-9B845099D46B}" type="datetimeFigureOut">
              <a:rPr lang="en-US" smtClean="0"/>
              <a:pPr/>
              <a:t>10/9/2022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2B9683-7564-44ED-9B1C-6A69DA6ED5A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044A5-ACCA-42FC-9FBE-9B845099D46B}" type="datetimeFigureOut">
              <a:rPr lang="en-US" smtClean="0"/>
              <a:pPr/>
              <a:t>10/9/2022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2B9683-7564-44ED-9B1C-6A69DA6ED5A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142976" y="2285992"/>
            <a:ext cx="6643734" cy="1769715"/>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Modifications in Thermal and Anticorrosive Characteristics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err="1" smtClean="0">
                <a:ln>
                  <a:noFill/>
                </a:ln>
                <a:solidFill>
                  <a:schemeClr val="tx1"/>
                </a:solidFill>
                <a:effectLst/>
                <a:latin typeface="Arial Black" pitchFamily="34" charset="0"/>
                <a:ea typeface="Times New Roman" pitchFamily="18" charset="0"/>
                <a:cs typeface="Arial" pitchFamily="34" charset="0"/>
              </a:rPr>
              <a:t>Haemoglobin</a:t>
            </a:r>
            <a:r>
              <a:rPr kumimoji="0" lang="en-US" sz="2800" b="1"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-doped </a:t>
            </a:r>
            <a:r>
              <a:rPr kumimoji="0" lang="en-US" sz="2800" b="1" i="0" u="none" strike="noStrike" cap="none" normalizeH="0" baseline="0" dirty="0" err="1" smtClean="0">
                <a:ln>
                  <a:noFill/>
                </a:ln>
                <a:solidFill>
                  <a:schemeClr val="tx1"/>
                </a:solidFill>
                <a:effectLst/>
                <a:latin typeface="Arial Black" pitchFamily="34" charset="0"/>
                <a:ea typeface="Times New Roman" pitchFamily="18" charset="0"/>
                <a:cs typeface="Arial" pitchFamily="34" charset="0"/>
              </a:rPr>
              <a:t>Polyindole</a:t>
            </a:r>
            <a:endParaRPr kumimoji="0" lang="en-US" sz="2800" b="1"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Black" pitchFamily="34" charset="0"/>
              <a:cs typeface="Arial" pitchFamily="34" charset="0"/>
            </a:endParaRPr>
          </a:p>
        </p:txBody>
      </p:sp>
      <p:sp>
        <p:nvSpPr>
          <p:cNvPr id="5" name="Title 4"/>
          <p:cNvSpPr>
            <a:spLocks noGrp="1"/>
          </p:cNvSpPr>
          <p:nvPr>
            <p:ph type="title"/>
          </p:nvPr>
        </p:nvSpPr>
        <p:spPr/>
        <p:txBody>
          <a:bodyPr>
            <a:noAutofit/>
          </a:bodyPr>
          <a:lstStyle/>
          <a:p>
            <a:r>
              <a:rPr lang="en-US" sz="2800" dirty="0" smtClean="0">
                <a:solidFill>
                  <a:schemeClr val="tx2">
                    <a:lumMod val="75000"/>
                  </a:schemeClr>
                </a:solidFill>
                <a:latin typeface="Arial Black" pitchFamily="34" charset="0"/>
              </a:rPr>
              <a:t>The 26</a:t>
            </a:r>
            <a:r>
              <a:rPr lang="en-US" sz="2800" baseline="30000" dirty="0" smtClean="0">
                <a:solidFill>
                  <a:schemeClr val="tx2">
                    <a:lumMod val="75000"/>
                  </a:schemeClr>
                </a:solidFill>
                <a:latin typeface="Arial Black" pitchFamily="34" charset="0"/>
              </a:rPr>
              <a:t>th</a:t>
            </a:r>
            <a:r>
              <a:rPr lang="en-US" sz="2800" dirty="0" smtClean="0">
                <a:solidFill>
                  <a:schemeClr val="tx2">
                    <a:lumMod val="75000"/>
                  </a:schemeClr>
                </a:solidFill>
                <a:latin typeface="Arial Black" pitchFamily="34" charset="0"/>
              </a:rPr>
              <a:t> International Electronic Conference on Synthetic Organic Chemistry</a:t>
            </a:r>
            <a:endParaRPr lang="en-IN" sz="2800" dirty="0">
              <a:solidFill>
                <a:schemeClr val="tx2">
                  <a:lumMod val="75000"/>
                </a:schemeClr>
              </a:solidFill>
              <a:latin typeface="Arial Black" pitchFamily="34" charset="0"/>
            </a:endParaRPr>
          </a:p>
        </p:txBody>
      </p:sp>
      <p:sp>
        <p:nvSpPr>
          <p:cNvPr id="4" name="Subtitle 3"/>
          <p:cNvSpPr>
            <a:spLocks noGrp="1"/>
          </p:cNvSpPr>
          <p:nvPr>
            <p:ph type="subTitle" idx="4294967295"/>
          </p:nvPr>
        </p:nvSpPr>
        <p:spPr>
          <a:xfrm>
            <a:off x="1671638" y="4929188"/>
            <a:ext cx="7472362" cy="1752600"/>
          </a:xfrm>
        </p:spPr>
        <p:txBody>
          <a:bodyPr>
            <a:normAutofit/>
          </a:bodyPr>
          <a:lstStyle/>
          <a:p>
            <a:pPr algn="r">
              <a:buNone/>
            </a:pPr>
            <a:r>
              <a:rPr lang="en-US" sz="1600" b="1" dirty="0" smtClean="0">
                <a:solidFill>
                  <a:schemeClr val="tx1"/>
                </a:solidFill>
                <a:latin typeface="Arial Black" pitchFamily="34" charset="0"/>
              </a:rPr>
              <a:t> </a:t>
            </a:r>
            <a:r>
              <a:rPr lang="en-US" sz="1600" b="1" dirty="0" err="1" smtClean="0">
                <a:solidFill>
                  <a:schemeClr val="tx1"/>
                </a:solidFill>
                <a:latin typeface="Arial Black" pitchFamily="34" charset="0"/>
              </a:rPr>
              <a:t>Komal</a:t>
            </a:r>
            <a:r>
              <a:rPr lang="en-US" sz="1600" b="1" dirty="0" smtClean="0">
                <a:solidFill>
                  <a:schemeClr val="tx1"/>
                </a:solidFill>
                <a:latin typeface="Arial Black" pitchFamily="34" charset="0"/>
              </a:rPr>
              <a:t> </a:t>
            </a:r>
            <a:r>
              <a:rPr lang="en-US" sz="1600" b="1" dirty="0" err="1" smtClean="0">
                <a:solidFill>
                  <a:schemeClr val="tx1"/>
                </a:solidFill>
                <a:latin typeface="Arial Black" pitchFamily="34" charset="0"/>
              </a:rPr>
              <a:t>Khati</a:t>
            </a:r>
            <a:endParaRPr lang="en-US" sz="1600" b="1" dirty="0" smtClean="0">
              <a:solidFill>
                <a:schemeClr val="tx1"/>
              </a:solidFill>
              <a:latin typeface="Arial Black" pitchFamily="34" charset="0"/>
            </a:endParaRPr>
          </a:p>
          <a:p>
            <a:pPr algn="r">
              <a:buNone/>
            </a:pPr>
            <a:r>
              <a:rPr lang="en-US" sz="1600" b="1" dirty="0" smtClean="0">
                <a:latin typeface="Arial Black" pitchFamily="34" charset="0"/>
              </a:rPr>
              <a:t>Submission ID-066299</a:t>
            </a:r>
            <a:endParaRPr lang="en-US" sz="1600" b="1" dirty="0" smtClean="0">
              <a:solidFill>
                <a:schemeClr val="tx1"/>
              </a:solidFill>
              <a:latin typeface="Arial Black" pitchFamily="34" charset="0"/>
            </a:endParaRPr>
          </a:p>
          <a:p>
            <a:pPr algn="r">
              <a:buNone/>
            </a:pPr>
            <a:r>
              <a:rPr lang="en-US" sz="1600" b="1" dirty="0" smtClean="0">
                <a:solidFill>
                  <a:schemeClr val="tx1"/>
                </a:solidFill>
                <a:latin typeface="Arial Black" pitchFamily="34" charset="0"/>
              </a:rPr>
              <a:t>Department of </a:t>
            </a:r>
            <a:r>
              <a:rPr lang="en-US" sz="1600" b="1" dirty="0" smtClean="0">
                <a:solidFill>
                  <a:schemeClr val="tx1"/>
                </a:solidFill>
                <a:latin typeface="Arial Black" pitchFamily="34" charset="0"/>
              </a:rPr>
              <a:t>Higher Education,</a:t>
            </a:r>
            <a:endParaRPr lang="en-US" sz="1600" b="1" dirty="0" smtClean="0">
              <a:solidFill>
                <a:schemeClr val="tx1"/>
              </a:solidFill>
              <a:latin typeface="Arial Black" pitchFamily="34" charset="0"/>
            </a:endParaRPr>
          </a:p>
          <a:p>
            <a:pPr algn="r">
              <a:buNone/>
            </a:pPr>
            <a:r>
              <a:rPr lang="en-US" sz="1600" b="1" dirty="0" smtClean="0">
                <a:solidFill>
                  <a:schemeClr val="tx1"/>
                </a:solidFill>
                <a:latin typeface="Arial Black" pitchFamily="34" charset="0"/>
              </a:rPr>
              <a:t>RHGPG College </a:t>
            </a:r>
            <a:r>
              <a:rPr lang="en-US" sz="1600" b="1" dirty="0" err="1" smtClean="0">
                <a:solidFill>
                  <a:schemeClr val="tx1"/>
                </a:solidFill>
                <a:latin typeface="Arial Black" pitchFamily="34" charset="0"/>
              </a:rPr>
              <a:t>Kashipur,Uttarakhand</a:t>
            </a:r>
            <a:r>
              <a:rPr lang="en-US" sz="1600" b="1" dirty="0" smtClean="0">
                <a:solidFill>
                  <a:schemeClr val="tx1"/>
                </a:solidFill>
                <a:latin typeface="Arial Black" pitchFamily="34" charset="0"/>
              </a:rPr>
              <a:t>, India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85720" y="214290"/>
            <a:ext cx="8643998"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4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Conclusions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Development of HPC for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supercapacitor</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electrodes were through CTAB (1.15 g, 3.50 X10</a:t>
            </a:r>
            <a:r>
              <a:rPr kumimoji="0" lang="en-US" sz="1600" b="0" i="0" u="none" strike="noStrike" cap="none" normalizeH="0" baseline="30000" dirty="0" smtClean="0">
                <a:ln>
                  <a:noFill/>
                </a:ln>
                <a:solidFill>
                  <a:schemeClr val="tx1"/>
                </a:solidFill>
                <a:effectLst/>
                <a:latin typeface="Arial" pitchFamily="34" charset="0"/>
                <a:ea typeface="Calibri" pitchFamily="34" charset="0"/>
                <a:cs typeface="Arial" pitchFamily="34" charset="0"/>
              </a:rPr>
              <a:t>-3</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mol/</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dL</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assisted dilute solution polymerization of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Indole</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(0.12 mol/</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dL</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in presence of FeCl</a:t>
            </a:r>
            <a:r>
              <a:rPr kumimoji="0" lang="en-US" sz="1600" b="0" i="0" u="none" strike="noStrike" cap="none" normalizeH="0" baseline="-30000" dirty="0" smtClean="0">
                <a:ln>
                  <a:noFill/>
                </a:ln>
                <a:solidFill>
                  <a:schemeClr val="tx1"/>
                </a:solidFill>
                <a:effectLst/>
                <a:latin typeface="Arial" pitchFamily="34" charset="0"/>
                <a:ea typeface="Calibri" pitchFamily="34" charset="0"/>
                <a:cs typeface="Arial" pitchFamily="34" charset="0"/>
              </a:rPr>
              <a:t>3</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(30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mL</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1.85X10</a:t>
            </a:r>
            <a:r>
              <a:rPr kumimoji="0" lang="en-US" sz="1600" b="0" i="0" u="none" strike="noStrike" cap="none" normalizeH="0" baseline="30000" dirty="0" smtClean="0">
                <a:ln>
                  <a:noFill/>
                </a:ln>
                <a:solidFill>
                  <a:schemeClr val="tx1"/>
                </a:solidFill>
                <a:effectLst/>
                <a:latin typeface="Arial" pitchFamily="34" charset="0"/>
                <a:ea typeface="Calibri" pitchFamily="34" charset="0"/>
                <a:cs typeface="Arial" pitchFamily="34" charset="0"/>
              </a:rPr>
              <a:t>-2 </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mol/</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dL</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concentration of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Hb</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 w/w) at 30±1 </a:t>
            </a:r>
            <a:r>
              <a:rPr kumimoji="0" lang="en-US" sz="1600" b="0" i="0" u="none" strike="noStrike" cap="none" normalizeH="0" baseline="30000" dirty="0" err="1" smtClean="0">
                <a:ln>
                  <a:noFill/>
                </a:ln>
                <a:solidFill>
                  <a:schemeClr val="tx1"/>
                </a:solidFill>
                <a:effectLst/>
                <a:latin typeface="Arial" pitchFamily="34" charset="0"/>
                <a:ea typeface="Calibri" pitchFamily="34" charset="0"/>
                <a:cs typeface="Arial" pitchFamily="34" charset="0"/>
              </a:rPr>
              <a:t>o</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C</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over 24 h.</a:t>
            </a:r>
          </a:p>
          <a:p>
            <a:pPr marL="0" marR="0" lvl="0" indent="0" algn="just"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From thermal analysis, PIN and HPC shows two step decompositions</a:t>
            </a:r>
            <a:r>
              <a:rPr kumimoji="0" lang="en-US" sz="1600" b="0" i="0" u="none" strike="noStrike" cap="none" normalizeH="0" baseline="0" dirty="0" smtClean="0">
                <a:ln>
                  <a:noFill/>
                </a:ln>
                <a:solidFill>
                  <a:srgbClr val="000000"/>
                </a:solidFill>
                <a:effectLst/>
                <a:latin typeface="Arial" pitchFamily="34" charset="0"/>
                <a:ea typeface="GulliverRM"/>
                <a:cs typeface="Arial" pitchFamily="34" charset="0"/>
              </a:rPr>
              <a:t> which onset from 201 to </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398 </a:t>
            </a:r>
            <a:r>
              <a:rPr kumimoji="0" lang="en-US" sz="1600" b="0" i="0" u="none" strike="noStrike" cap="none" normalizeH="0" baseline="30000" dirty="0" err="1" smtClean="0">
                <a:ln>
                  <a:noFill/>
                </a:ln>
                <a:solidFill>
                  <a:schemeClr val="tx1"/>
                </a:solidFill>
                <a:effectLst/>
                <a:latin typeface="Arial" pitchFamily="34" charset="0"/>
                <a:ea typeface="Calibri" pitchFamily="34" charset="0"/>
                <a:cs typeface="Arial" pitchFamily="34" charset="0"/>
              </a:rPr>
              <a:t>o</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C</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and </a:t>
            </a:r>
            <a:r>
              <a:rPr kumimoji="0" lang="en-US" sz="1600" b="0" i="0" u="none" strike="noStrike" cap="none" normalizeH="0" baseline="0" dirty="0" smtClean="0">
                <a:ln>
                  <a:noFill/>
                </a:ln>
                <a:solidFill>
                  <a:srgbClr val="000000"/>
                </a:solidFill>
                <a:effectLst/>
                <a:latin typeface="Arial" pitchFamily="34" charset="0"/>
                <a:ea typeface="GulliverRM"/>
                <a:cs typeface="Arial" pitchFamily="34" charset="0"/>
              </a:rPr>
              <a:t>207 to </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411</a:t>
            </a:r>
            <a:r>
              <a:rPr kumimoji="0" lang="en-US" sz="1600" b="0" i="0" u="none" strike="noStrike" cap="none" normalizeH="0" baseline="30000" dirty="0" smtClean="0">
                <a:ln>
                  <a:noFill/>
                </a:ln>
                <a:solidFill>
                  <a:schemeClr val="tx1"/>
                </a:solidFill>
                <a:effectLst/>
                <a:latin typeface="Arial" pitchFamily="34" charset="0"/>
                <a:ea typeface="Calibri" pitchFamily="34" charset="0"/>
                <a:cs typeface="Arial" pitchFamily="34" charset="0"/>
              </a:rPr>
              <a:t>o</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 Hence, it can be concluded that incorporation of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Hb</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in PIN steadily increases its thermal stability.</a:t>
            </a:r>
          </a:p>
          <a:p>
            <a:pPr marL="0" marR="0" lvl="0" indent="0" algn="just"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131413"/>
                </a:solidFill>
                <a:effectLst/>
                <a:latin typeface="Arial" pitchFamily="34" charset="0"/>
                <a:ea typeface="Calibri" pitchFamily="34"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baseline="0" dirty="0" smtClean="0">
                <a:ln>
                  <a:noFill/>
                </a:ln>
                <a:solidFill>
                  <a:srgbClr val="131413"/>
                </a:solidFill>
                <a:effectLst/>
                <a:latin typeface="Arial" pitchFamily="34" charset="0"/>
                <a:ea typeface="Calibri" pitchFamily="34" charset="0"/>
                <a:cs typeface="Arial" pitchFamily="34" charset="0"/>
              </a:rPr>
              <a:t>PIN and respective HPC (1%), the </a:t>
            </a:r>
            <a:r>
              <a:rPr kumimoji="0" lang="en-US" sz="1600" b="0" i="1" u="none" strike="noStrike" cap="none" normalizeH="0" baseline="0" dirty="0" smtClean="0">
                <a:ln>
                  <a:noFill/>
                </a:ln>
                <a:solidFill>
                  <a:srgbClr val="131413"/>
                </a:solidFill>
                <a:effectLst/>
                <a:latin typeface="Arial" pitchFamily="34" charset="0"/>
                <a:ea typeface="Calibri" pitchFamily="34" charset="0"/>
                <a:cs typeface="Arial" pitchFamily="34" charset="0"/>
              </a:rPr>
              <a:t>C</a:t>
            </a:r>
            <a:r>
              <a:rPr kumimoji="0" lang="en-US" sz="1600" b="0" i="0" u="none" strike="noStrike" cap="none" normalizeH="0" baseline="0" dirty="0" smtClean="0">
                <a:ln>
                  <a:noFill/>
                </a:ln>
                <a:solidFill>
                  <a:srgbClr val="131413"/>
                </a:solidFill>
                <a:effectLst/>
                <a:latin typeface="Arial" pitchFamily="34" charset="0"/>
                <a:ea typeface="Calibri" pitchFamily="34" charset="0"/>
                <a:cs typeface="Arial" pitchFamily="34" charset="0"/>
              </a:rPr>
              <a:t>s (Fg</a:t>
            </a:r>
            <a:r>
              <a:rPr kumimoji="0" lang="en-US" sz="1600" b="0" i="0" u="none" strike="noStrike" cap="none" normalizeH="0" baseline="30000" dirty="0" smtClean="0">
                <a:ln>
                  <a:noFill/>
                </a:ln>
                <a:solidFill>
                  <a:srgbClr val="131413"/>
                </a:solidFill>
                <a:effectLst/>
                <a:latin typeface="Arial" pitchFamily="34" charset="0"/>
                <a:ea typeface="Calibri" pitchFamily="34" charset="0"/>
                <a:cs typeface="Arial" pitchFamily="34" charset="0"/>
              </a:rPr>
              <a:t>−1</a:t>
            </a:r>
            <a:r>
              <a:rPr kumimoji="0" lang="en-US" sz="1600" b="0" i="1" u="none" strike="noStrike" cap="none" normalizeH="0" baseline="0" dirty="0" smtClean="0">
                <a:ln>
                  <a:noFill/>
                </a:ln>
                <a:solidFill>
                  <a:srgbClr val="131413"/>
                </a:solidFill>
                <a:effectLst/>
                <a:latin typeface="Arial" pitchFamily="34" charset="0"/>
                <a:ea typeface="Calibri" pitchFamily="34" charset="0"/>
                <a:cs typeface="Arial" pitchFamily="34" charset="0"/>
              </a:rPr>
              <a:t>) </a:t>
            </a:r>
            <a:r>
              <a:rPr kumimoji="0" lang="en-US" sz="1600" b="0" i="0" u="none" strike="noStrike" cap="none" normalizeH="0" baseline="0" dirty="0" smtClean="0">
                <a:ln>
                  <a:noFill/>
                </a:ln>
                <a:solidFill>
                  <a:srgbClr val="131413"/>
                </a:solidFill>
                <a:effectLst/>
                <a:latin typeface="Arial" pitchFamily="34" charset="0"/>
                <a:ea typeface="Calibri" pitchFamily="34" charset="0"/>
                <a:cs typeface="Arial" pitchFamily="34" charset="0"/>
              </a:rPr>
              <a:t>of electrodes has been </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21.60 </a:t>
            </a:r>
            <a:r>
              <a:rPr kumimoji="0" lang="en-US" sz="1600" b="0" i="0" u="none" strike="noStrike" cap="none" normalizeH="0" baseline="0" dirty="0" smtClean="0">
                <a:ln>
                  <a:noFill/>
                </a:ln>
                <a:solidFill>
                  <a:srgbClr val="131413"/>
                </a:solidFill>
                <a:effectLst/>
                <a:latin typeface="Arial" pitchFamily="34" charset="0"/>
                <a:ea typeface="Calibri" pitchFamily="34" charset="0"/>
                <a:cs typeface="Arial" pitchFamily="34" charset="0"/>
              </a:rPr>
              <a:t>and </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39.40</a:t>
            </a:r>
            <a:r>
              <a:rPr kumimoji="0" lang="en-US" sz="1600" b="0" i="0" u="none" strike="noStrike" cap="none" normalizeH="0" baseline="0" dirty="0" smtClean="0">
                <a:ln>
                  <a:noFill/>
                </a:ln>
                <a:solidFill>
                  <a:srgbClr val="131413"/>
                </a:solidFill>
                <a:effectLst/>
                <a:latin typeface="Arial" pitchFamily="34" charset="0"/>
                <a:ea typeface="Calibri" pitchFamily="34" charset="0"/>
                <a:cs typeface="Arial" pitchFamily="34" charset="0"/>
              </a:rPr>
              <a:t> respectively</a:t>
            </a:r>
            <a:r>
              <a:rPr kumimoji="0" lang="en-US" sz="1600" b="0" i="0" u="none" strike="noStrike" cap="none" normalizeH="0" baseline="0" dirty="0" smtClean="0">
                <a:ln>
                  <a:noFill/>
                </a:ln>
                <a:solidFill>
                  <a:srgbClr val="131413"/>
                </a:solidFill>
                <a:effectLst/>
                <a:latin typeface="Arial" pitchFamily="34" charset="0"/>
                <a:ea typeface="Calibri" pitchFamily="34" charset="0"/>
                <a:cs typeface="Arial" pitchFamily="34" charset="0"/>
              </a:rPr>
              <a:t>.</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algn="just" eaLnBrk="0" fontAlgn="base" hangingPunct="0">
              <a:spcBef>
                <a:spcPct val="0"/>
              </a:spcBef>
              <a:spcAft>
                <a:spcPct val="0"/>
              </a:spcAft>
              <a:buFont typeface="Arial" pitchFamily="34" charset="0"/>
              <a:buChar char="•"/>
            </a:pPr>
            <a:r>
              <a:rPr kumimoji="0" lang="en-US" sz="1600" b="0" i="0" u="none" strike="noStrike" cap="none" normalizeH="0" baseline="0" dirty="0" smtClean="0">
                <a:ln>
                  <a:noFill/>
                </a:ln>
                <a:solidFill>
                  <a:srgbClr val="131413"/>
                </a:solidFill>
                <a:effectLst/>
                <a:latin typeface="Arial" pitchFamily="34" charset="0"/>
                <a:ea typeface="Calibri" pitchFamily="34" charset="0"/>
                <a:cs typeface="Arial" pitchFamily="34" charset="0"/>
              </a:rPr>
              <a:t>The Rs and </a:t>
            </a:r>
            <a:r>
              <a:rPr kumimoji="0" lang="en-US" sz="1600" b="0" i="0" u="none" strike="noStrike" cap="none" normalizeH="0" baseline="0" dirty="0" err="1" smtClean="0">
                <a:ln>
                  <a:noFill/>
                </a:ln>
                <a:solidFill>
                  <a:srgbClr val="131413"/>
                </a:solidFill>
                <a:effectLst/>
                <a:latin typeface="Arial" pitchFamily="34" charset="0"/>
                <a:ea typeface="Calibri" pitchFamily="34" charset="0"/>
                <a:cs typeface="Arial" pitchFamily="34" charset="0"/>
              </a:rPr>
              <a:t>Rct</a:t>
            </a:r>
            <a:r>
              <a:rPr kumimoji="0" lang="en-US" sz="1600" b="0" i="0" u="none" strike="noStrike" cap="none" normalizeH="0" baseline="0" dirty="0" smtClean="0">
                <a:ln>
                  <a:noFill/>
                </a:ln>
                <a:solidFill>
                  <a:srgbClr val="131413"/>
                </a:solidFill>
                <a:effectLst/>
                <a:latin typeface="Arial" pitchFamily="34" charset="0"/>
                <a:ea typeface="Calibri" pitchFamily="34" charset="0"/>
                <a:cs typeface="Arial" pitchFamily="34" charset="0"/>
              </a:rPr>
              <a:t> for HPC is less than the PIN, which conclude that HPC is immensely conductive as well as judiciously stable as an electrode material.</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algn="just" eaLnBrk="0" fontAlgn="base" hangingPunct="0">
              <a:spcBef>
                <a:spcPct val="0"/>
              </a:spcBef>
              <a:spcAft>
                <a:spcPct val="0"/>
              </a:spcAft>
            </a:pPr>
            <a:endPar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algn="just" eaLnBrk="0" fontAlgn="base" hangingPunct="0">
              <a:spcBef>
                <a:spcPct val="0"/>
              </a:spcBef>
              <a:spcAft>
                <a:spcPct val="0"/>
              </a:spcAft>
              <a:buFont typeface="Arial" pitchFamily="34" charset="0"/>
              <a:buChar char="•"/>
            </a:pPr>
            <a:r>
              <a:rPr lang="en-US" sz="1600" dirty="0" smtClean="0">
                <a:latin typeface="Arial" pitchFamily="34" charset="0"/>
                <a:ea typeface="Calibri" pitchFamily="34" charset="0"/>
                <a:cs typeface="Arial" pitchFamily="34" charset="0"/>
              </a:rPr>
              <a:t>PIN </a:t>
            </a:r>
            <a:r>
              <a:rPr lang="en-US" sz="1600" dirty="0" smtClean="0">
                <a:latin typeface="Arial" pitchFamily="34" charset="0"/>
                <a:ea typeface="Calibri" pitchFamily="34" charset="0"/>
                <a:cs typeface="Arial" pitchFamily="34" charset="0"/>
              </a:rPr>
              <a:t>and HPC shows granular and rod shape morphology which changes to phase separated morphology. Thus SEM based observations indicate that after the polarization experiments; the surface of the electrodes has been tarnished</a:t>
            </a:r>
            <a:r>
              <a:rPr lang="en-US" sz="1600" dirty="0" smtClean="0">
                <a:latin typeface="Arial" pitchFamily="34" charset="0"/>
                <a:ea typeface="Calibri" pitchFamily="34" charset="0"/>
                <a:cs typeface="Arial" pitchFamily="34" charset="0"/>
              </a:rPr>
              <a:t>.</a:t>
            </a:r>
          </a:p>
          <a:p>
            <a:pPr algn="just" eaLnBrk="0" fontAlgn="base" hangingPunct="0">
              <a:spcBef>
                <a:spcPct val="0"/>
              </a:spcBef>
              <a:spcAft>
                <a:spcPct val="0"/>
              </a:spcAft>
              <a:buFont typeface="Arial" pitchFamily="34" charset="0"/>
              <a:buChar char="•"/>
            </a:pPr>
            <a:endParaRPr lang="en-US" sz="1600" dirty="0" smtClean="0">
              <a:latin typeface="Arial" pitchFamily="34" charset="0"/>
              <a:ea typeface="Calibri" pitchFamily="34" charset="0"/>
              <a:cs typeface="Arial" pitchFamily="34" charset="0"/>
            </a:endParaRPr>
          </a:p>
          <a:p>
            <a:pPr algn="just" eaLnBrk="0" fontAlgn="base" hangingPunct="0">
              <a:spcBef>
                <a:spcPct val="0"/>
              </a:spcBef>
              <a:spcAft>
                <a:spcPct val="0"/>
              </a:spcAft>
              <a:buFont typeface="Arial" pitchFamily="34" charset="0"/>
              <a:buChar char="•"/>
            </a:pPr>
            <a:r>
              <a:rPr lang="en-US" sz="1600" dirty="0" smtClean="0">
                <a:latin typeface="Arial" pitchFamily="34" charset="0"/>
                <a:cs typeface="Arial" pitchFamily="34" charset="0"/>
              </a:rPr>
              <a:t>Present finding has been made and open new avenues for the fabrication of a new generation of </a:t>
            </a:r>
            <a:r>
              <a:rPr lang="en-US" sz="1600" dirty="0" smtClean="0">
                <a:latin typeface="Arial" pitchFamily="34" charset="0"/>
                <a:cs typeface="Arial" pitchFamily="34" charset="0"/>
              </a:rPr>
              <a:t>supercapacitors.</a:t>
            </a:r>
            <a:r>
              <a:rPr lang="en-US" sz="1600" dirty="0" smtClean="0"/>
              <a:t> </a:t>
            </a:r>
            <a:r>
              <a:rPr lang="en-US" sz="1600" dirty="0" smtClean="0">
                <a:latin typeface="Arial" pitchFamily="34" charset="0"/>
                <a:cs typeface="Arial" pitchFamily="34" charset="0"/>
              </a:rPr>
              <a:t>The current research reflects its usefulness towards economically viable development of electrode material for electrochemical supercapacitors.</a:t>
            </a:r>
            <a:endParaRPr lang="en-IN" sz="1600" dirty="0" smtClean="0">
              <a:latin typeface="Arial" pitchFamily="34" charset="0"/>
              <a:cs typeface="Arial" pitchFamily="34" charset="0"/>
            </a:endParaRPr>
          </a:p>
          <a:p>
            <a:pPr algn="just" eaLnBrk="0" fontAlgn="base" hangingPunct="0">
              <a:spcBef>
                <a:spcPct val="0"/>
              </a:spcBef>
              <a:spcAft>
                <a:spcPct val="0"/>
              </a:spcAft>
              <a:buFont typeface="Arial" pitchFamily="34" charset="0"/>
              <a:buChar char="•"/>
            </a:pPr>
            <a:endParaRPr lang="en-US" sz="1600" dirty="0" smtClean="0">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714620"/>
            <a:ext cx="8229600" cy="1143000"/>
          </a:xfrm>
        </p:spPr>
        <p:txBody>
          <a:bodyPr/>
          <a:lstStyle/>
          <a:p>
            <a:r>
              <a:rPr lang="en-US" dirty="0" smtClean="0">
                <a:latin typeface="Arial Black" pitchFamily="34" charset="0"/>
              </a:rPr>
              <a:t>THANK YOU</a:t>
            </a:r>
            <a:endParaRPr lang="en-IN" dirty="0">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71480"/>
            <a:ext cx="8229600" cy="1143000"/>
          </a:xfrm>
        </p:spPr>
        <p:txBody>
          <a:bodyPr>
            <a:normAutofit fontScale="90000"/>
          </a:bodyPr>
          <a:lstStyle/>
          <a:p>
            <a:r>
              <a:rPr lang="en-US" b="1" dirty="0" smtClean="0"/>
              <a:t> </a:t>
            </a:r>
            <a:r>
              <a:rPr lang="en-US" b="1" dirty="0" smtClean="0">
                <a:latin typeface="Arial" pitchFamily="34" charset="0"/>
                <a:cs typeface="Arial" pitchFamily="34" charset="0"/>
              </a:rPr>
              <a:t>Introduction</a:t>
            </a:r>
            <a:r>
              <a:rPr lang="en-IN" dirty="0" smtClean="0">
                <a:latin typeface="Arial" pitchFamily="34" charset="0"/>
                <a:cs typeface="Arial" pitchFamily="34" charset="0"/>
              </a:rPr>
              <a:t/>
            </a:r>
            <a:br>
              <a:rPr lang="en-IN" dirty="0" smtClean="0">
                <a:latin typeface="Arial" pitchFamily="34" charset="0"/>
                <a:cs typeface="Arial" pitchFamily="34" charset="0"/>
              </a:rPr>
            </a:br>
            <a:endParaRPr lang="en-IN"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en-IN" sz="1800" dirty="0" err="1" smtClean="0">
                <a:latin typeface="Arial" pitchFamily="34" charset="0"/>
                <a:cs typeface="Arial" pitchFamily="34" charset="0"/>
              </a:rPr>
              <a:t>Polyindole</a:t>
            </a:r>
            <a:r>
              <a:rPr lang="en-IN" sz="1800" dirty="0" smtClean="0">
                <a:latin typeface="Arial" pitchFamily="34" charset="0"/>
                <a:cs typeface="Arial" pitchFamily="34" charset="0"/>
              </a:rPr>
              <a:t>(PIN) and associated polymers have accepted emergent notice over decades for scientific and biomedical applications. </a:t>
            </a:r>
            <a:endParaRPr lang="en-IN" sz="1800" dirty="0" smtClean="0">
              <a:latin typeface="Arial" pitchFamily="34" charset="0"/>
              <a:cs typeface="Arial" pitchFamily="34" charset="0"/>
            </a:endParaRPr>
          </a:p>
          <a:p>
            <a:pPr algn="just"/>
            <a:r>
              <a:rPr lang="en-IN" sz="1800" dirty="0" smtClean="0">
                <a:latin typeface="Arial" pitchFamily="34" charset="0"/>
                <a:cs typeface="Arial" pitchFamily="34" charset="0"/>
              </a:rPr>
              <a:t>It has </a:t>
            </a:r>
            <a:r>
              <a:rPr lang="en-IN" sz="1800" dirty="0" smtClean="0">
                <a:latin typeface="Arial" pitchFamily="34" charset="0"/>
                <a:cs typeface="Arial" pitchFamily="34" charset="0"/>
              </a:rPr>
              <a:t>extensively been considered as  prophetic material due to its synthesis ease, cheapness, light weight, flexibility, thermal stability, tuneable conductivity, environmental stability, quick charge–discharge property, that can be regulated by doping and potential blending property confer them better hand to be exploited as a good challenger</a:t>
            </a:r>
            <a:r>
              <a:rPr lang="en-IN" sz="1800" dirty="0" smtClean="0">
                <a:latin typeface="Arial" pitchFamily="34" charset="0"/>
                <a:cs typeface="Arial" pitchFamily="34" charset="0"/>
              </a:rPr>
              <a:t>.</a:t>
            </a:r>
            <a:endParaRPr lang="en-US" sz="1800" dirty="0" smtClean="0">
              <a:latin typeface="Arial" pitchFamily="34" charset="0"/>
              <a:cs typeface="Arial" pitchFamily="34" charset="0"/>
            </a:endParaRPr>
          </a:p>
          <a:p>
            <a:pPr algn="just"/>
            <a:r>
              <a:rPr lang="en-IN" sz="1800" dirty="0" err="1" smtClean="0">
                <a:latin typeface="Arial" pitchFamily="34" charset="0"/>
                <a:cs typeface="Arial" pitchFamily="34" charset="0"/>
              </a:rPr>
              <a:t>Hb</a:t>
            </a:r>
            <a:r>
              <a:rPr lang="en-IN" sz="1800" dirty="0" smtClean="0">
                <a:latin typeface="Arial" pitchFamily="34" charset="0"/>
                <a:cs typeface="Arial" pitchFamily="34" charset="0"/>
              </a:rPr>
              <a:t> is </a:t>
            </a:r>
            <a:r>
              <a:rPr lang="en-IN" sz="1800" dirty="0" err="1" smtClean="0">
                <a:latin typeface="Arial" pitchFamily="34" charset="0"/>
                <a:cs typeface="Arial" pitchFamily="34" charset="0"/>
              </a:rPr>
              <a:t>porphyrin</a:t>
            </a:r>
            <a:r>
              <a:rPr lang="en-IN" sz="1800" dirty="0" smtClean="0">
                <a:latin typeface="Arial" pitchFamily="34" charset="0"/>
                <a:cs typeface="Arial" pitchFamily="34" charset="0"/>
              </a:rPr>
              <a:t>-originated </a:t>
            </a:r>
            <a:r>
              <a:rPr lang="en-IN" sz="1800" dirty="0" err="1" smtClean="0">
                <a:latin typeface="Arial" pitchFamily="34" charset="0"/>
                <a:cs typeface="Arial" pitchFamily="34" charset="0"/>
              </a:rPr>
              <a:t>haeme</a:t>
            </a:r>
            <a:r>
              <a:rPr lang="en-IN" sz="1800" dirty="0" smtClean="0">
                <a:latin typeface="Arial" pitchFamily="34" charset="0"/>
                <a:cs typeface="Arial" pitchFamily="34" charset="0"/>
              </a:rPr>
              <a:t> complex with well-known commercial availability and judicious price.</a:t>
            </a:r>
            <a:r>
              <a:rPr lang="en-US" sz="1800" dirty="0" smtClean="0">
                <a:latin typeface="Arial" pitchFamily="34" charset="0"/>
                <a:cs typeface="Arial" pitchFamily="34" charset="0"/>
              </a:rPr>
              <a:t> Recently, </a:t>
            </a:r>
            <a:r>
              <a:rPr lang="en-US" sz="1800" dirty="0" err="1" smtClean="0">
                <a:latin typeface="Arial" pitchFamily="34" charset="0"/>
                <a:cs typeface="Arial" pitchFamily="34" charset="0"/>
              </a:rPr>
              <a:t>hemeproteins</a:t>
            </a:r>
            <a:r>
              <a:rPr lang="en-US" sz="1800" dirty="0" smtClean="0">
                <a:latin typeface="Arial" pitchFamily="34" charset="0"/>
                <a:cs typeface="Arial" pitchFamily="34" charset="0"/>
              </a:rPr>
              <a:t> immobilized metal based electrodes showed interesting electrochemical behavior and greater charge/discharge cycling stability</a:t>
            </a:r>
            <a:r>
              <a:rPr lang="en-US" sz="1800" dirty="0" smtClean="0">
                <a:latin typeface="Arial" pitchFamily="34" charset="0"/>
                <a:cs typeface="Arial" pitchFamily="34" charset="0"/>
              </a:rPr>
              <a:t>.</a:t>
            </a:r>
          </a:p>
          <a:p>
            <a:pPr algn="just"/>
            <a:r>
              <a:rPr lang="en-IN" sz="1800" dirty="0" smtClean="0">
                <a:latin typeface="Arial" pitchFamily="34" charset="0"/>
                <a:cs typeface="Arial" pitchFamily="34" charset="0"/>
              </a:rPr>
              <a:t>These </a:t>
            </a:r>
            <a:r>
              <a:rPr lang="en-IN" sz="1800" dirty="0" smtClean="0">
                <a:latin typeface="Arial" pitchFamily="34" charset="0"/>
                <a:cs typeface="Arial" pitchFamily="34" charset="0"/>
              </a:rPr>
              <a:t>properties prompts to exploit </a:t>
            </a:r>
            <a:r>
              <a:rPr lang="en-IN" sz="1800" dirty="0" err="1" smtClean="0">
                <a:latin typeface="Arial" pitchFamily="34" charset="0"/>
                <a:cs typeface="Arial" pitchFamily="34" charset="0"/>
              </a:rPr>
              <a:t>Hb</a:t>
            </a:r>
            <a:r>
              <a:rPr lang="en-IN" sz="1800" dirty="0" smtClean="0">
                <a:latin typeface="Arial" pitchFamily="34" charset="0"/>
                <a:cs typeface="Arial" pitchFamily="34" charset="0"/>
              </a:rPr>
              <a:t> as </a:t>
            </a:r>
            <a:r>
              <a:rPr lang="en-IN" sz="1800" dirty="0" err="1" smtClean="0">
                <a:latin typeface="Arial" pitchFamily="34" charset="0"/>
                <a:cs typeface="Arial" pitchFamily="34" charset="0"/>
              </a:rPr>
              <a:t>dopant</a:t>
            </a:r>
            <a:r>
              <a:rPr lang="en-IN" sz="1800" dirty="0" smtClean="0">
                <a:latin typeface="Arial" pitchFamily="34" charset="0"/>
                <a:cs typeface="Arial" pitchFamily="34" charset="0"/>
              </a:rPr>
              <a:t> to develop the PIN-based HPC for potential application in the development of working electrodes for supercapacitors .</a:t>
            </a:r>
            <a:endParaRPr lang="en-IN"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57166"/>
            <a:ext cx="8229600" cy="1143000"/>
          </a:xfrm>
        </p:spPr>
        <p:txBody>
          <a:bodyPr>
            <a:normAutofit/>
          </a:bodyPr>
          <a:lstStyle/>
          <a:p>
            <a:r>
              <a:rPr lang="en-US" sz="4000" b="1" dirty="0" smtClean="0">
                <a:latin typeface="Arial" pitchFamily="34" charset="0"/>
                <a:cs typeface="Arial" pitchFamily="34" charset="0"/>
              </a:rPr>
              <a:t>Objectives </a:t>
            </a:r>
            <a:endParaRPr lang="en-IN" sz="4000" b="1" dirty="0">
              <a:latin typeface="Arial" pitchFamily="34" charset="0"/>
              <a:cs typeface="Arial" pitchFamily="34" charset="0"/>
            </a:endParaRPr>
          </a:p>
        </p:txBody>
      </p:sp>
      <p:sp>
        <p:nvSpPr>
          <p:cNvPr id="3" name="Content Placeholder 2"/>
          <p:cNvSpPr>
            <a:spLocks noGrp="1"/>
          </p:cNvSpPr>
          <p:nvPr>
            <p:ph idx="1"/>
          </p:nvPr>
        </p:nvSpPr>
        <p:spPr>
          <a:xfrm>
            <a:off x="500034" y="1785926"/>
            <a:ext cx="8229600" cy="4525963"/>
          </a:xfrm>
        </p:spPr>
        <p:txBody>
          <a:bodyPr>
            <a:normAutofit/>
          </a:bodyPr>
          <a:lstStyle/>
          <a:p>
            <a:pPr algn="just"/>
            <a:r>
              <a:rPr lang="en-US" sz="1800" dirty="0" smtClean="0">
                <a:latin typeface="Arial" pitchFamily="34" charset="0"/>
                <a:cs typeface="Arial" pitchFamily="34" charset="0"/>
              </a:rPr>
              <a:t>The present analysis deals with development of an environmentally gentle process of HPC </a:t>
            </a:r>
            <a:r>
              <a:rPr lang="en-IN" sz="1800" dirty="0" smtClean="0">
                <a:latin typeface="Arial" pitchFamily="34" charset="0"/>
                <a:cs typeface="Arial" pitchFamily="34" charset="0"/>
              </a:rPr>
              <a:t>through surfactant-assisted in-situ polymerization of </a:t>
            </a:r>
            <a:r>
              <a:rPr lang="en-IN" sz="1800" dirty="0" err="1" smtClean="0">
                <a:latin typeface="Arial" pitchFamily="34" charset="0"/>
                <a:cs typeface="Arial" pitchFamily="34" charset="0"/>
              </a:rPr>
              <a:t>indole</a:t>
            </a:r>
            <a:r>
              <a:rPr lang="en-IN" sz="1800" dirty="0" smtClean="0">
                <a:latin typeface="Arial" pitchFamily="34" charset="0"/>
                <a:cs typeface="Arial" pitchFamily="34" charset="0"/>
              </a:rPr>
              <a:t> (IN) in the presence of </a:t>
            </a:r>
            <a:r>
              <a:rPr lang="en-IN" sz="1800" dirty="0" err="1" smtClean="0">
                <a:latin typeface="Arial" pitchFamily="34" charset="0"/>
                <a:cs typeface="Arial" pitchFamily="34" charset="0"/>
              </a:rPr>
              <a:t>Hb</a:t>
            </a:r>
            <a:r>
              <a:rPr lang="en-IN" sz="1800" dirty="0" smtClean="0">
                <a:latin typeface="Arial" pitchFamily="34" charset="0"/>
                <a:cs typeface="Arial" pitchFamily="34" charset="0"/>
              </a:rPr>
              <a:t>(1%w/w) concentration. </a:t>
            </a:r>
          </a:p>
          <a:p>
            <a:pPr algn="just"/>
            <a:endParaRPr lang="en-IN" sz="1800" dirty="0" smtClean="0">
              <a:latin typeface="Arial" pitchFamily="34" charset="0"/>
              <a:cs typeface="Arial" pitchFamily="34" charset="0"/>
            </a:endParaRPr>
          </a:p>
          <a:p>
            <a:pPr algn="just"/>
            <a:r>
              <a:rPr lang="en-US" sz="1800" dirty="0" smtClean="0">
                <a:latin typeface="Arial" pitchFamily="34" charset="0"/>
                <a:cs typeface="Arial" pitchFamily="34" charset="0"/>
              </a:rPr>
              <a:t>The formation of HPC was ascertained through scanning electron microscopy (SEM), </a:t>
            </a:r>
            <a:r>
              <a:rPr lang="en-US" sz="1800" dirty="0" err="1" smtClean="0">
                <a:latin typeface="Arial" pitchFamily="34" charset="0"/>
                <a:cs typeface="Arial" pitchFamily="34" charset="0"/>
              </a:rPr>
              <a:t>thermogravimetric</a:t>
            </a:r>
            <a:r>
              <a:rPr lang="en-US" sz="1800" dirty="0" smtClean="0">
                <a:latin typeface="Arial" pitchFamily="34" charset="0"/>
                <a:cs typeface="Arial" pitchFamily="34" charset="0"/>
              </a:rPr>
              <a:t>-differential thermal analysis-differential </a:t>
            </a:r>
            <a:r>
              <a:rPr lang="en-US" sz="1800" dirty="0" err="1" smtClean="0">
                <a:latin typeface="Arial" pitchFamily="34" charset="0"/>
                <a:cs typeface="Arial" pitchFamily="34" charset="0"/>
              </a:rPr>
              <a:t>thermogravimetry</a:t>
            </a:r>
            <a:r>
              <a:rPr lang="en-US" sz="1800" dirty="0" smtClean="0">
                <a:latin typeface="Arial" pitchFamily="34" charset="0"/>
                <a:cs typeface="Arial" pitchFamily="34" charset="0"/>
              </a:rPr>
              <a:t> (</a:t>
            </a:r>
            <a:r>
              <a:rPr lang="en-IN" sz="1800" dirty="0" smtClean="0">
                <a:latin typeface="Arial" pitchFamily="34" charset="0"/>
                <a:cs typeface="Arial" pitchFamily="34" charset="0"/>
              </a:rPr>
              <a:t>TG-DTA-DTG)</a:t>
            </a:r>
            <a:r>
              <a:rPr lang="en-US" sz="1800" dirty="0" smtClean="0">
                <a:latin typeface="Arial" pitchFamily="34" charset="0"/>
                <a:cs typeface="Arial" pitchFamily="34" charset="0"/>
              </a:rPr>
              <a:t> and electrochemical impedance spectra (EIS). </a:t>
            </a:r>
          </a:p>
          <a:p>
            <a:pPr algn="just">
              <a:buNone/>
            </a:pPr>
            <a:endParaRPr lang="en-US" sz="1800" dirty="0" smtClean="0">
              <a:latin typeface="Arial" pitchFamily="34" charset="0"/>
              <a:cs typeface="Arial" pitchFamily="34" charset="0"/>
            </a:endParaRPr>
          </a:p>
          <a:p>
            <a:pPr algn="just"/>
            <a:r>
              <a:rPr lang="en-US" sz="1800" dirty="0" smtClean="0">
                <a:latin typeface="Arial" pitchFamily="34" charset="0"/>
                <a:cs typeface="Arial" pitchFamily="34" charset="0"/>
              </a:rPr>
              <a:t>The corrosion protective performance of PIN and HPC over the Stainless steel(SS) substrates in a 1.0 M KOH solution was investigated as a function of immersion time through </a:t>
            </a:r>
            <a:r>
              <a:rPr lang="en-US" sz="1800" dirty="0" err="1" smtClean="0">
                <a:latin typeface="Arial" pitchFamily="34" charset="0"/>
                <a:cs typeface="Arial" pitchFamily="34" charset="0"/>
              </a:rPr>
              <a:t>Potentiodynamic</a:t>
            </a:r>
            <a:r>
              <a:rPr lang="en-US" sz="1800" dirty="0" smtClean="0">
                <a:latin typeface="Arial" pitchFamily="34" charset="0"/>
                <a:cs typeface="Arial" pitchFamily="34" charset="0"/>
              </a:rPr>
              <a:t> Polarization measurements.</a:t>
            </a:r>
            <a:endParaRPr lang="en-IN" sz="1800" dirty="0" smtClean="0">
              <a:latin typeface="Arial" pitchFamily="34" charset="0"/>
              <a:cs typeface="Arial" pitchFamily="34" charset="0"/>
            </a:endParaRPr>
          </a:p>
          <a:p>
            <a:pPr algn="just"/>
            <a:endParaRPr lang="en-US" sz="1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N" b="1" dirty="0" smtClean="0">
                <a:latin typeface="Arial" pitchFamily="34" charset="0"/>
                <a:cs typeface="Arial" pitchFamily="34" charset="0"/>
              </a:rPr>
              <a:t>Experimental</a:t>
            </a:r>
            <a:r>
              <a:rPr lang="en-IN" dirty="0" smtClean="0">
                <a:latin typeface="Arial" pitchFamily="34" charset="0"/>
                <a:cs typeface="Arial" pitchFamily="34" charset="0"/>
              </a:rPr>
              <a:t/>
            </a:r>
            <a:br>
              <a:rPr lang="en-IN" dirty="0" smtClean="0">
                <a:latin typeface="Arial" pitchFamily="34" charset="0"/>
                <a:cs typeface="Arial" pitchFamily="34" charset="0"/>
              </a:rPr>
            </a:br>
            <a:endParaRPr lang="en-IN" dirty="0">
              <a:latin typeface="Arial" pitchFamily="34" charset="0"/>
              <a:cs typeface="Arial" pitchFamily="34" charset="0"/>
            </a:endParaRPr>
          </a:p>
        </p:txBody>
      </p:sp>
      <p:sp>
        <p:nvSpPr>
          <p:cNvPr id="4" name="Content Placeholder 3"/>
          <p:cNvSpPr>
            <a:spLocks noGrp="1"/>
          </p:cNvSpPr>
          <p:nvPr>
            <p:ph idx="1"/>
          </p:nvPr>
        </p:nvSpPr>
        <p:spPr>
          <a:xfrm>
            <a:off x="428596" y="1071546"/>
            <a:ext cx="8229600" cy="4525963"/>
          </a:xfrm>
        </p:spPr>
        <p:txBody>
          <a:bodyPr>
            <a:noAutofit/>
          </a:bodyPr>
          <a:lstStyle/>
          <a:p>
            <a:pPr algn="just"/>
            <a:r>
              <a:rPr lang="en-IN" sz="1800" b="1" dirty="0" smtClean="0">
                <a:latin typeface="Arial" pitchFamily="34" charset="0"/>
                <a:cs typeface="Arial" pitchFamily="34" charset="0"/>
              </a:rPr>
              <a:t>Synthesis of HPC</a:t>
            </a:r>
            <a:endParaRPr lang="en-IN" sz="1800" dirty="0" smtClean="0">
              <a:latin typeface="Arial" pitchFamily="34" charset="0"/>
              <a:cs typeface="Arial" pitchFamily="34" charset="0"/>
            </a:endParaRPr>
          </a:p>
          <a:p>
            <a:pPr algn="just">
              <a:buNone/>
            </a:pPr>
            <a:r>
              <a:rPr lang="en-IN" sz="1800" dirty="0" smtClean="0">
                <a:latin typeface="Arial" pitchFamily="34" charset="0"/>
                <a:cs typeface="Arial" pitchFamily="34" charset="0"/>
              </a:rPr>
              <a:t>     The </a:t>
            </a:r>
            <a:r>
              <a:rPr lang="en-IN" sz="1800" dirty="0" smtClean="0">
                <a:latin typeface="Arial" pitchFamily="34" charset="0"/>
                <a:cs typeface="Arial" pitchFamily="34" charset="0"/>
              </a:rPr>
              <a:t>route of synthesis was accomplished through CTAB (1</a:t>
            </a:r>
            <a:r>
              <a:rPr lang="en-IN" sz="1800" i="1" dirty="0" smtClean="0">
                <a:latin typeface="Arial" pitchFamily="34" charset="0"/>
                <a:cs typeface="Arial" pitchFamily="34" charset="0"/>
              </a:rPr>
              <a:t>.</a:t>
            </a:r>
            <a:r>
              <a:rPr lang="en-IN" sz="1800" dirty="0" smtClean="0">
                <a:latin typeface="Arial" pitchFamily="34" charset="0"/>
                <a:cs typeface="Arial" pitchFamily="34" charset="0"/>
              </a:rPr>
              <a:t>15 g, 3</a:t>
            </a:r>
            <a:r>
              <a:rPr lang="en-IN" sz="1800" i="1" dirty="0" smtClean="0">
                <a:latin typeface="Arial" pitchFamily="34" charset="0"/>
                <a:cs typeface="Arial" pitchFamily="34" charset="0"/>
              </a:rPr>
              <a:t>.</a:t>
            </a:r>
            <a:r>
              <a:rPr lang="en-IN" sz="1800" dirty="0" smtClean="0">
                <a:latin typeface="Arial" pitchFamily="34" charset="0"/>
                <a:cs typeface="Arial" pitchFamily="34" charset="0"/>
              </a:rPr>
              <a:t>50×10</a:t>
            </a:r>
            <a:r>
              <a:rPr lang="en-IN" sz="1800" baseline="30000" dirty="0" smtClean="0">
                <a:latin typeface="Arial" pitchFamily="34" charset="0"/>
                <a:cs typeface="Arial" pitchFamily="34" charset="0"/>
              </a:rPr>
              <a:t>−3</a:t>
            </a:r>
            <a:r>
              <a:rPr lang="en-IN" sz="1800" dirty="0" smtClean="0">
                <a:latin typeface="Arial" pitchFamily="34" charset="0"/>
                <a:cs typeface="Arial" pitchFamily="34" charset="0"/>
              </a:rPr>
              <a:t> mol dl</a:t>
            </a:r>
            <a:r>
              <a:rPr lang="en-IN" sz="1800" baseline="30000" dirty="0" smtClean="0">
                <a:latin typeface="Arial" pitchFamily="34" charset="0"/>
                <a:cs typeface="Arial" pitchFamily="34" charset="0"/>
              </a:rPr>
              <a:t>−1</a:t>
            </a:r>
            <a:r>
              <a:rPr lang="en-IN" sz="1800" i="1" dirty="0" smtClean="0">
                <a:latin typeface="Arial" pitchFamily="34" charset="0"/>
                <a:cs typeface="Arial" pitchFamily="34" charset="0"/>
              </a:rPr>
              <a:t>)</a:t>
            </a:r>
            <a:r>
              <a:rPr lang="en-IN" sz="1800" dirty="0" smtClean="0">
                <a:latin typeface="Arial" pitchFamily="34" charset="0"/>
                <a:cs typeface="Arial" pitchFamily="34" charset="0"/>
              </a:rPr>
              <a:t>-assisted dilute solution polymerization of </a:t>
            </a:r>
            <a:r>
              <a:rPr lang="en-IN" sz="1800" dirty="0" err="1" smtClean="0">
                <a:latin typeface="Arial" pitchFamily="34" charset="0"/>
                <a:cs typeface="Arial" pitchFamily="34" charset="0"/>
              </a:rPr>
              <a:t>Indole</a:t>
            </a:r>
            <a:r>
              <a:rPr lang="en-IN" sz="1800" dirty="0" smtClean="0">
                <a:latin typeface="Arial" pitchFamily="34" charset="0"/>
                <a:cs typeface="Arial" pitchFamily="34" charset="0"/>
              </a:rPr>
              <a:t> </a:t>
            </a:r>
            <a:r>
              <a:rPr lang="en-IN" sz="1800" dirty="0" smtClean="0">
                <a:latin typeface="Arial" pitchFamily="34" charset="0"/>
                <a:cs typeface="Arial" pitchFamily="34" charset="0"/>
              </a:rPr>
              <a:t>(0</a:t>
            </a:r>
            <a:r>
              <a:rPr lang="en-IN" sz="1800" i="1" dirty="0" smtClean="0">
                <a:latin typeface="Arial" pitchFamily="34" charset="0"/>
                <a:cs typeface="Arial" pitchFamily="34" charset="0"/>
              </a:rPr>
              <a:t>.</a:t>
            </a:r>
            <a:r>
              <a:rPr lang="en-IN" sz="1800" dirty="0" smtClean="0">
                <a:latin typeface="Arial" pitchFamily="34" charset="0"/>
                <a:cs typeface="Arial" pitchFamily="34" charset="0"/>
              </a:rPr>
              <a:t>12 mol dl</a:t>
            </a:r>
            <a:r>
              <a:rPr lang="en-IN" sz="1800" baseline="30000" dirty="0" smtClean="0">
                <a:latin typeface="Arial" pitchFamily="34" charset="0"/>
                <a:cs typeface="Arial" pitchFamily="34" charset="0"/>
              </a:rPr>
              <a:t>−1</a:t>
            </a:r>
            <a:r>
              <a:rPr lang="en-IN" sz="1800" i="1" dirty="0" smtClean="0">
                <a:latin typeface="Arial" pitchFamily="34" charset="0"/>
                <a:cs typeface="Arial" pitchFamily="34" charset="0"/>
              </a:rPr>
              <a:t>) </a:t>
            </a:r>
            <a:r>
              <a:rPr lang="en-IN" sz="1800" dirty="0" smtClean="0">
                <a:latin typeface="Arial" pitchFamily="34" charset="0"/>
                <a:cs typeface="Arial" pitchFamily="34" charset="0"/>
              </a:rPr>
              <a:t>in the presence of ferric chloride (FeCl</a:t>
            </a:r>
            <a:r>
              <a:rPr lang="en-IN" sz="1800" baseline="-25000" dirty="0" smtClean="0">
                <a:latin typeface="Arial" pitchFamily="34" charset="0"/>
                <a:cs typeface="Arial" pitchFamily="34" charset="0"/>
              </a:rPr>
              <a:t>3</a:t>
            </a:r>
            <a:r>
              <a:rPr lang="en-IN" sz="1800" dirty="0" smtClean="0">
                <a:latin typeface="Arial" pitchFamily="34" charset="0"/>
                <a:cs typeface="Arial" pitchFamily="34" charset="0"/>
              </a:rPr>
              <a:t> 30 ml, 1</a:t>
            </a:r>
            <a:r>
              <a:rPr lang="en-IN" sz="1800" i="1" dirty="0" smtClean="0">
                <a:latin typeface="Arial" pitchFamily="34" charset="0"/>
                <a:cs typeface="Arial" pitchFamily="34" charset="0"/>
              </a:rPr>
              <a:t>.</a:t>
            </a:r>
            <a:r>
              <a:rPr lang="en-IN" sz="1800" dirty="0" smtClean="0">
                <a:latin typeface="Arial" pitchFamily="34" charset="0"/>
                <a:cs typeface="Arial" pitchFamily="34" charset="0"/>
              </a:rPr>
              <a:t>85×10</a:t>
            </a:r>
            <a:r>
              <a:rPr lang="en-IN" sz="1800" baseline="30000" dirty="0" smtClean="0">
                <a:latin typeface="Arial" pitchFamily="34" charset="0"/>
                <a:cs typeface="Arial" pitchFamily="34" charset="0"/>
              </a:rPr>
              <a:t>−2</a:t>
            </a:r>
            <a:r>
              <a:rPr lang="en-IN" sz="1800" dirty="0" smtClean="0">
                <a:latin typeface="Arial" pitchFamily="34" charset="0"/>
                <a:cs typeface="Arial" pitchFamily="34" charset="0"/>
              </a:rPr>
              <a:t> mol dl</a:t>
            </a:r>
            <a:r>
              <a:rPr lang="en-IN" sz="1800" baseline="30000" dirty="0" smtClean="0">
                <a:latin typeface="Arial" pitchFamily="34" charset="0"/>
                <a:cs typeface="Arial" pitchFamily="34" charset="0"/>
              </a:rPr>
              <a:t>−1</a:t>
            </a:r>
            <a:r>
              <a:rPr lang="en-IN" sz="1800" i="1" dirty="0" smtClean="0">
                <a:latin typeface="Arial" pitchFamily="34" charset="0"/>
                <a:cs typeface="Arial" pitchFamily="34" charset="0"/>
              </a:rPr>
              <a:t>) </a:t>
            </a:r>
            <a:r>
              <a:rPr lang="en-IN" sz="1800" dirty="0" smtClean="0">
                <a:latin typeface="Arial" pitchFamily="34" charset="0"/>
                <a:cs typeface="Arial" pitchFamily="34" charset="0"/>
              </a:rPr>
              <a:t>along with essential concentrations of </a:t>
            </a:r>
            <a:r>
              <a:rPr lang="en-IN" sz="1800" dirty="0" err="1" smtClean="0">
                <a:latin typeface="Arial" pitchFamily="34" charset="0"/>
                <a:cs typeface="Arial" pitchFamily="34" charset="0"/>
              </a:rPr>
              <a:t>Hb</a:t>
            </a:r>
            <a:r>
              <a:rPr lang="en-IN" sz="1800" dirty="0" smtClean="0">
                <a:latin typeface="Arial" pitchFamily="34" charset="0"/>
                <a:cs typeface="Arial" pitchFamily="34" charset="0"/>
              </a:rPr>
              <a:t> 1% (w/w). </a:t>
            </a:r>
            <a:endParaRPr lang="en-IN" sz="1800" dirty="0" smtClean="0">
              <a:latin typeface="Arial" pitchFamily="34" charset="0"/>
              <a:cs typeface="Arial" pitchFamily="34" charset="0"/>
            </a:endParaRPr>
          </a:p>
          <a:p>
            <a:pPr algn="just">
              <a:buNone/>
            </a:pPr>
            <a:r>
              <a:rPr lang="en-IN" sz="1800" dirty="0" smtClean="0">
                <a:latin typeface="Arial" pitchFamily="34" charset="0"/>
                <a:cs typeface="Arial" pitchFamily="34" charset="0"/>
              </a:rPr>
              <a:t> </a:t>
            </a:r>
            <a:r>
              <a:rPr lang="en-IN" sz="1800" dirty="0" smtClean="0">
                <a:latin typeface="Arial" pitchFamily="34" charset="0"/>
                <a:cs typeface="Arial" pitchFamily="34" charset="0"/>
              </a:rPr>
              <a:t>    </a:t>
            </a:r>
            <a:r>
              <a:rPr lang="en-IN" sz="1800" dirty="0" smtClean="0">
                <a:latin typeface="Arial" pitchFamily="34" charset="0"/>
                <a:cs typeface="Arial" pitchFamily="34" charset="0"/>
              </a:rPr>
              <a:t>The </a:t>
            </a:r>
            <a:r>
              <a:rPr lang="en-IN" sz="1800" dirty="0" smtClean="0">
                <a:latin typeface="Arial" pitchFamily="34" charset="0"/>
                <a:cs typeface="Arial" pitchFamily="34" charset="0"/>
              </a:rPr>
              <a:t>contents were under mechanical stirring at the rate of 500 rpm over 24 h at 30 ± 1</a:t>
            </a:r>
            <a:r>
              <a:rPr lang="en-IN" sz="1800" baseline="30000" dirty="0" smtClean="0">
                <a:latin typeface="Arial" pitchFamily="34" charset="0"/>
                <a:cs typeface="Arial" pitchFamily="34" charset="0"/>
              </a:rPr>
              <a:t>◦</a:t>
            </a:r>
            <a:r>
              <a:rPr lang="en-IN" sz="1800" dirty="0" smtClean="0">
                <a:latin typeface="Arial" pitchFamily="34" charset="0"/>
                <a:cs typeface="Arial" pitchFamily="34" charset="0"/>
              </a:rPr>
              <a:t>C. HPC was obtained through centrifugation at 3000 rpm over 20 min, followed by filtration, washing and drying at 50 ±1</a:t>
            </a:r>
            <a:r>
              <a:rPr lang="en-IN" sz="1800" baseline="30000" dirty="0" smtClean="0">
                <a:latin typeface="Arial" pitchFamily="34" charset="0"/>
                <a:cs typeface="Arial" pitchFamily="34" charset="0"/>
              </a:rPr>
              <a:t>◦</a:t>
            </a:r>
            <a:r>
              <a:rPr lang="en-IN" sz="1800" dirty="0" smtClean="0">
                <a:latin typeface="Arial" pitchFamily="34" charset="0"/>
                <a:cs typeface="Arial" pitchFamily="34" charset="0"/>
              </a:rPr>
              <a:t>C</a:t>
            </a:r>
            <a:r>
              <a:rPr lang="en-IN" sz="1800" i="1" dirty="0" smtClean="0">
                <a:latin typeface="Arial" pitchFamily="34" charset="0"/>
                <a:cs typeface="Arial" pitchFamily="34" charset="0"/>
              </a:rPr>
              <a:t>/</a:t>
            </a:r>
            <a:r>
              <a:rPr lang="en-IN" sz="1800" dirty="0" smtClean="0">
                <a:latin typeface="Arial" pitchFamily="34" charset="0"/>
                <a:cs typeface="Arial" pitchFamily="34" charset="0"/>
              </a:rPr>
              <a:t>400 mmHg for over 5 h. </a:t>
            </a:r>
            <a:endParaRPr lang="en-IN" sz="1800" dirty="0" smtClean="0">
              <a:latin typeface="Arial" pitchFamily="34" charset="0"/>
              <a:cs typeface="Arial" pitchFamily="34" charset="0"/>
            </a:endParaRPr>
          </a:p>
          <a:p>
            <a:pPr algn="just">
              <a:buNone/>
            </a:pPr>
            <a:r>
              <a:rPr lang="en-IN" sz="1800" dirty="0" smtClean="0">
                <a:latin typeface="Arial" pitchFamily="34" charset="0"/>
                <a:cs typeface="Arial" pitchFamily="34" charset="0"/>
              </a:rPr>
              <a:t> </a:t>
            </a:r>
            <a:r>
              <a:rPr lang="en-IN" sz="1800" dirty="0" smtClean="0">
                <a:latin typeface="Arial" pitchFamily="34" charset="0"/>
                <a:cs typeface="Arial" pitchFamily="34" charset="0"/>
              </a:rPr>
              <a:t>    </a:t>
            </a:r>
            <a:r>
              <a:rPr lang="en-IN" sz="1800" dirty="0" smtClean="0">
                <a:latin typeface="Arial" pitchFamily="34" charset="0"/>
                <a:cs typeface="Arial" pitchFamily="34" charset="0"/>
              </a:rPr>
              <a:t>PIN </a:t>
            </a:r>
            <a:r>
              <a:rPr lang="en-IN" sz="1800" dirty="0" smtClean="0">
                <a:latin typeface="Arial" pitchFamily="34" charset="0"/>
                <a:cs typeface="Arial" pitchFamily="34" charset="0"/>
              </a:rPr>
              <a:t>was also synthesized under identical reaction conditions and served as the control.</a:t>
            </a:r>
          </a:p>
          <a:p>
            <a:pPr algn="just">
              <a:buNone/>
            </a:pPr>
            <a:endParaRPr lang="en-IN" sz="1800" dirty="0" smtClean="0">
              <a:latin typeface="Arial" pitchFamily="34" charset="0"/>
              <a:cs typeface="Arial" pitchFamily="34" charset="0"/>
            </a:endParaRPr>
          </a:p>
          <a:p>
            <a:pPr algn="just"/>
            <a:r>
              <a:rPr lang="en-IN" sz="1800" b="1" dirty="0" smtClean="0">
                <a:latin typeface="Arial" pitchFamily="34" charset="0"/>
                <a:cs typeface="Arial" pitchFamily="34" charset="0"/>
              </a:rPr>
              <a:t> Preparation of </a:t>
            </a:r>
            <a:r>
              <a:rPr lang="en-IN" sz="1800" b="1" dirty="0" err="1" smtClean="0">
                <a:latin typeface="Arial" pitchFamily="34" charset="0"/>
                <a:cs typeface="Arial" pitchFamily="34" charset="0"/>
              </a:rPr>
              <a:t>sulphonated</a:t>
            </a:r>
            <a:r>
              <a:rPr lang="en-IN" sz="1800" b="1" dirty="0" smtClean="0">
                <a:latin typeface="Arial" pitchFamily="34" charset="0"/>
                <a:cs typeface="Arial" pitchFamily="34" charset="0"/>
              </a:rPr>
              <a:t> </a:t>
            </a:r>
            <a:r>
              <a:rPr lang="en-IN" sz="1800" b="1" dirty="0" err="1" smtClean="0">
                <a:latin typeface="Arial" pitchFamily="34" charset="0"/>
                <a:cs typeface="Arial" pitchFamily="34" charset="0"/>
              </a:rPr>
              <a:t>polysulphone</a:t>
            </a:r>
            <a:r>
              <a:rPr lang="en-IN" sz="1800" dirty="0" smtClean="0">
                <a:latin typeface="Arial" pitchFamily="34" charset="0"/>
                <a:cs typeface="Arial" pitchFamily="34" charset="0"/>
              </a:rPr>
              <a:t> (</a:t>
            </a:r>
            <a:r>
              <a:rPr lang="en-IN" sz="1800" b="1" dirty="0" smtClean="0">
                <a:latin typeface="Arial" pitchFamily="34" charset="0"/>
                <a:cs typeface="Arial" pitchFamily="34" charset="0"/>
              </a:rPr>
              <a:t>SPS)</a:t>
            </a:r>
            <a:endParaRPr lang="en-IN" sz="1800" dirty="0" smtClean="0">
              <a:latin typeface="Arial" pitchFamily="34" charset="0"/>
              <a:cs typeface="Arial" pitchFamily="34" charset="0"/>
            </a:endParaRPr>
          </a:p>
          <a:p>
            <a:pPr algn="just">
              <a:buNone/>
            </a:pPr>
            <a:r>
              <a:rPr lang="en-IN" sz="1800" dirty="0" smtClean="0">
                <a:latin typeface="Arial" pitchFamily="34" charset="0"/>
                <a:cs typeface="Arial" pitchFamily="34" charset="0"/>
              </a:rPr>
              <a:t>     </a:t>
            </a:r>
            <a:r>
              <a:rPr lang="en-IN" sz="1800" dirty="0" smtClean="0">
                <a:latin typeface="Arial" pitchFamily="34" charset="0"/>
                <a:cs typeface="Arial" pitchFamily="34" charset="0"/>
              </a:rPr>
              <a:t>SPS exploit as a binder and one of the constituents in the matrix was synthesized through </a:t>
            </a:r>
            <a:r>
              <a:rPr lang="en-IN" sz="1800" dirty="0" err="1" smtClean="0">
                <a:latin typeface="Arial" pitchFamily="34" charset="0"/>
                <a:cs typeface="Arial" pitchFamily="34" charset="0"/>
              </a:rPr>
              <a:t>sulphonation</a:t>
            </a:r>
            <a:r>
              <a:rPr lang="en-IN" sz="1800" dirty="0" smtClean="0">
                <a:latin typeface="Arial" pitchFamily="34" charset="0"/>
                <a:cs typeface="Arial" pitchFamily="34" charset="0"/>
              </a:rPr>
              <a:t> of </a:t>
            </a:r>
            <a:r>
              <a:rPr lang="en-IN" sz="1800" dirty="0" err="1" smtClean="0">
                <a:latin typeface="Arial" pitchFamily="34" charset="0"/>
                <a:cs typeface="Arial" pitchFamily="34" charset="0"/>
              </a:rPr>
              <a:t>polysulphone</a:t>
            </a:r>
            <a:r>
              <a:rPr lang="en-IN" sz="1800" dirty="0" smtClean="0">
                <a:latin typeface="Arial" pitchFamily="34" charset="0"/>
                <a:cs typeface="Arial" pitchFamily="34" charset="0"/>
              </a:rPr>
              <a:t> resin (PSO) with </a:t>
            </a:r>
            <a:r>
              <a:rPr lang="en-IN" sz="1800" dirty="0" err="1" smtClean="0">
                <a:latin typeface="Arial" pitchFamily="34" charset="0"/>
                <a:cs typeface="Arial" pitchFamily="34" charset="0"/>
              </a:rPr>
              <a:t>chlorosulphonic</a:t>
            </a:r>
            <a:r>
              <a:rPr lang="en-IN" sz="1800" dirty="0" smtClean="0">
                <a:latin typeface="Arial" pitchFamily="34" charset="0"/>
                <a:cs typeface="Arial" pitchFamily="34" charset="0"/>
              </a:rPr>
              <a:t> acid in dichloromethane (DCM).</a:t>
            </a:r>
            <a:endParaRPr lang="en-IN"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571480"/>
            <a:ext cx="4082208" cy="369332"/>
          </a:xfrm>
          <a:prstGeom prst="rect">
            <a:avLst/>
          </a:prstGeom>
        </p:spPr>
        <p:txBody>
          <a:bodyPr wrap="none">
            <a:spAutoFit/>
          </a:bodyPr>
          <a:lstStyle/>
          <a:p>
            <a:pPr>
              <a:buFont typeface="Arial" pitchFamily="34" charset="0"/>
              <a:buChar char="•"/>
            </a:pPr>
            <a:r>
              <a:rPr lang="en-IN" b="1" dirty="0" smtClean="0">
                <a:latin typeface="Arial" pitchFamily="34" charset="0"/>
                <a:cs typeface="Arial" pitchFamily="34" charset="0"/>
              </a:rPr>
              <a:t> Fabrication of Working Electrodes</a:t>
            </a:r>
            <a:endParaRPr lang="en-IN" dirty="0">
              <a:latin typeface="Arial" pitchFamily="34" charset="0"/>
              <a:cs typeface="Arial" pitchFamily="34" charset="0"/>
            </a:endParaRPr>
          </a:p>
        </p:txBody>
      </p:sp>
      <p:pic>
        <p:nvPicPr>
          <p:cNvPr id="3" name="Picture 2"/>
          <p:cNvPicPr/>
          <p:nvPr/>
        </p:nvPicPr>
        <p:blipFill>
          <a:blip r:embed="rId2"/>
          <a:srcRect/>
          <a:stretch>
            <a:fillRect/>
          </a:stretch>
        </p:blipFill>
        <p:spPr bwMode="auto">
          <a:xfrm>
            <a:off x="2143108" y="1214422"/>
            <a:ext cx="4742857" cy="4525007"/>
          </a:xfrm>
          <a:prstGeom prst="rect">
            <a:avLst/>
          </a:prstGeom>
          <a:noFill/>
          <a:ln w="9525">
            <a:noFill/>
            <a:miter lim="800000"/>
            <a:headEnd/>
            <a:tailEnd/>
          </a:ln>
        </p:spPr>
      </p:pic>
      <p:sp>
        <p:nvSpPr>
          <p:cNvPr id="4" name="Rectangle 3"/>
          <p:cNvSpPr/>
          <p:nvPr/>
        </p:nvSpPr>
        <p:spPr>
          <a:xfrm>
            <a:off x="1000100" y="5786454"/>
            <a:ext cx="7072362" cy="646331"/>
          </a:xfrm>
          <a:prstGeom prst="rect">
            <a:avLst/>
          </a:prstGeom>
        </p:spPr>
        <p:txBody>
          <a:bodyPr wrap="square">
            <a:spAutoFit/>
          </a:bodyPr>
          <a:lstStyle/>
          <a:p>
            <a:r>
              <a:rPr lang="en-IN" b="1" dirty="0" smtClean="0">
                <a:latin typeface="Arial" pitchFamily="34" charset="0"/>
                <a:cs typeface="Arial" pitchFamily="34" charset="0"/>
              </a:rPr>
              <a:t>Scheme </a:t>
            </a:r>
            <a:r>
              <a:rPr lang="en-IN" b="1" dirty="0" smtClean="0">
                <a:latin typeface="Arial" pitchFamily="34" charset="0"/>
                <a:cs typeface="Arial" pitchFamily="34" charset="0"/>
              </a:rPr>
              <a:t>1. </a:t>
            </a:r>
            <a:r>
              <a:rPr lang="en-IN" b="1" dirty="0" smtClean="0">
                <a:latin typeface="Arial" pitchFamily="34" charset="0"/>
                <a:cs typeface="Arial" pitchFamily="34" charset="0"/>
              </a:rPr>
              <a:t>Coating of SS with HPC to developed working electrode</a:t>
            </a:r>
            <a:endParaRPr lang="en-IN"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214414" y="357166"/>
            <a:ext cx="685804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131413"/>
                </a:solidFill>
                <a:effectLst/>
                <a:latin typeface="Arial" pitchFamily="34" charset="0"/>
                <a:ea typeface="Calibri" pitchFamily="34" charset="0"/>
                <a:cs typeface="Times New Roman" pitchFamily="18" charset="0"/>
              </a:rPr>
              <a:t>Results and discussion</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0" name="Rectangle 2"/>
          <p:cNvSpPr>
            <a:spLocks noChangeArrowheads="1"/>
          </p:cNvSpPr>
          <p:nvPr/>
        </p:nvSpPr>
        <p:spPr bwMode="auto">
          <a:xfrm>
            <a:off x="285720" y="1285860"/>
            <a:ext cx="821533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Thermal Properties</a:t>
            </a:r>
            <a:endParaRPr kumimoji="0" lang="en-US"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lvl="0" algn="just"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Arial" pitchFamily="34" charset="0"/>
                <a:ea typeface="Calibri" pitchFamily="34" charset="0"/>
                <a:cs typeface="Arial" pitchFamily="34" charset="0"/>
              </a:rPr>
              <a:t>The thermal characteristics of PIN and HPC have been investigated through simultaneous TG-DTA-DTG .</a:t>
            </a:r>
            <a:r>
              <a:rPr lang="en-IN" dirty="0" smtClean="0">
                <a:latin typeface="Arial" pitchFamily="34" charset="0"/>
                <a:cs typeface="Arial" pitchFamily="34" charset="0"/>
              </a:rPr>
              <a:t> Due to the existence of </a:t>
            </a:r>
            <a:r>
              <a:rPr lang="en-IN" dirty="0" err="1" smtClean="0">
                <a:latin typeface="Arial" pitchFamily="34" charset="0"/>
                <a:cs typeface="Arial" pitchFamily="34" charset="0"/>
              </a:rPr>
              <a:t>Hb</a:t>
            </a:r>
            <a:r>
              <a:rPr lang="en-IN" dirty="0" smtClean="0">
                <a:latin typeface="Arial" pitchFamily="34" charset="0"/>
                <a:cs typeface="Arial" pitchFamily="34" charset="0"/>
              </a:rPr>
              <a:t>, the HPC are accountable for high-thermal stability contrast with the </a:t>
            </a:r>
            <a:r>
              <a:rPr lang="en-IN" dirty="0" smtClean="0">
                <a:latin typeface="Arial" pitchFamily="34" charset="0"/>
                <a:cs typeface="Arial" pitchFamily="34" charset="0"/>
              </a:rPr>
              <a:t>polymer.</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3" descr="C:\Users\compaq\Desktop\Untitled tga pin.jpg"/>
          <p:cNvPicPr/>
          <p:nvPr/>
        </p:nvPicPr>
        <p:blipFill>
          <a:blip r:embed="rId2"/>
          <a:srcRect/>
          <a:stretch>
            <a:fillRect/>
          </a:stretch>
        </p:blipFill>
        <p:spPr bwMode="auto">
          <a:xfrm>
            <a:off x="928662" y="2571744"/>
            <a:ext cx="3357586" cy="3143272"/>
          </a:xfrm>
          <a:prstGeom prst="rect">
            <a:avLst/>
          </a:prstGeom>
          <a:noFill/>
          <a:ln w="9525">
            <a:noFill/>
            <a:miter lim="800000"/>
            <a:headEnd/>
            <a:tailEnd/>
          </a:ln>
        </p:spPr>
      </p:pic>
      <p:pic>
        <p:nvPicPr>
          <p:cNvPr id="5" name="Picture 4" descr="C:\Users\compaq\Desktop\pintga.jpg"/>
          <p:cNvPicPr/>
          <p:nvPr/>
        </p:nvPicPr>
        <p:blipFill>
          <a:blip r:embed="rId3"/>
          <a:srcRect/>
          <a:stretch>
            <a:fillRect/>
          </a:stretch>
        </p:blipFill>
        <p:spPr bwMode="auto">
          <a:xfrm>
            <a:off x="4286248" y="2571744"/>
            <a:ext cx="3439763" cy="3115246"/>
          </a:xfrm>
          <a:prstGeom prst="rect">
            <a:avLst/>
          </a:prstGeom>
          <a:noFill/>
          <a:ln w="9525">
            <a:noFill/>
            <a:miter lim="800000"/>
            <a:headEnd/>
            <a:tailEnd/>
          </a:ln>
        </p:spPr>
      </p:pic>
      <p:sp>
        <p:nvSpPr>
          <p:cNvPr id="6" name="Rectangle 5"/>
          <p:cNvSpPr/>
          <p:nvPr/>
        </p:nvSpPr>
        <p:spPr>
          <a:xfrm>
            <a:off x="1428728" y="5786454"/>
            <a:ext cx="6072230" cy="369332"/>
          </a:xfrm>
          <a:prstGeom prst="rect">
            <a:avLst/>
          </a:prstGeom>
        </p:spPr>
        <p:txBody>
          <a:bodyPr wrap="square">
            <a:spAutoFit/>
          </a:bodyPr>
          <a:lstStyle/>
          <a:p>
            <a:pPr lvl="0" algn="ctr" fontAlgn="base">
              <a:spcBef>
                <a:spcPct val="0"/>
              </a:spcBef>
              <a:spcAft>
                <a:spcPct val="0"/>
              </a:spcAft>
            </a:pPr>
            <a:r>
              <a:rPr lang="en-US" b="1" dirty="0" smtClean="0">
                <a:latin typeface="Arial" pitchFamily="34" charset="0"/>
                <a:ea typeface="Calibri" pitchFamily="34" charset="0"/>
                <a:cs typeface="Arial" pitchFamily="34" charset="0"/>
              </a:rPr>
              <a:t>Figure1. </a:t>
            </a:r>
            <a:r>
              <a:rPr lang="en-US" b="1" dirty="0" smtClean="0">
                <a:latin typeface="Arial" pitchFamily="34" charset="0"/>
                <a:ea typeface="Calibri" pitchFamily="34" charset="0"/>
                <a:cs typeface="Arial" pitchFamily="34" charset="0"/>
              </a:rPr>
              <a:t>TG–DTA–DTG curves of (a) PIN (b) HPC</a:t>
            </a:r>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85720" y="285728"/>
            <a:ext cx="2389308" cy="646331"/>
          </a:xfrm>
          <a:prstGeom prst="rect">
            <a:avLst/>
          </a:prstGeom>
        </p:spPr>
        <p:txBody>
          <a:bodyPr wrap="none">
            <a:spAutoFit/>
          </a:bodyPr>
          <a:lstStyle/>
          <a:p>
            <a:pPr>
              <a:buFont typeface="Arial" pitchFamily="34" charset="0"/>
              <a:buChar char="•"/>
            </a:pPr>
            <a:r>
              <a:rPr lang="en-IN" b="1" dirty="0" smtClean="0">
                <a:latin typeface="Arial" pitchFamily="34" charset="0"/>
                <a:cs typeface="Arial" pitchFamily="34" charset="0"/>
              </a:rPr>
              <a:t>Cyclic Voltammetry</a:t>
            </a:r>
          </a:p>
          <a:p>
            <a:endParaRPr lang="en-IN" dirty="0"/>
          </a:p>
        </p:txBody>
      </p:sp>
      <p:sp>
        <p:nvSpPr>
          <p:cNvPr id="11" name="Rectangle 10"/>
          <p:cNvSpPr/>
          <p:nvPr/>
        </p:nvSpPr>
        <p:spPr>
          <a:xfrm>
            <a:off x="214282" y="642918"/>
            <a:ext cx="8501090" cy="2723823"/>
          </a:xfrm>
          <a:prstGeom prst="rect">
            <a:avLst/>
          </a:prstGeom>
        </p:spPr>
        <p:txBody>
          <a:bodyPr wrap="square">
            <a:spAutoFit/>
          </a:bodyPr>
          <a:lstStyle/>
          <a:p>
            <a:pPr algn="just"/>
            <a:r>
              <a:rPr lang="en-IN" sz="1700" dirty="0" smtClean="0">
                <a:latin typeface="Arial" pitchFamily="34" charset="0"/>
                <a:cs typeface="Arial" pitchFamily="34" charset="0"/>
              </a:rPr>
              <a:t>The electrochemical performance of PIN and respective HPC electrodes synthesized at </a:t>
            </a:r>
            <a:r>
              <a:rPr lang="en-IN" sz="1700" dirty="0" err="1" smtClean="0">
                <a:latin typeface="Arial" pitchFamily="34" charset="0"/>
                <a:cs typeface="Arial" pitchFamily="34" charset="0"/>
              </a:rPr>
              <a:t>Hb</a:t>
            </a:r>
            <a:r>
              <a:rPr lang="en-IN" sz="1700" dirty="0" smtClean="0">
                <a:latin typeface="Arial" pitchFamily="34" charset="0"/>
                <a:cs typeface="Arial" pitchFamily="34" charset="0"/>
              </a:rPr>
              <a:t> concentrations 1% (w/w) has been investigated for electrochemical supercapacitors. PIN and respective HPC (1%), the </a:t>
            </a:r>
            <a:r>
              <a:rPr lang="en-IN" sz="1700" i="1" dirty="0" smtClean="0">
                <a:latin typeface="Arial" pitchFamily="34" charset="0"/>
                <a:cs typeface="Arial" pitchFamily="34" charset="0"/>
              </a:rPr>
              <a:t>C</a:t>
            </a:r>
            <a:r>
              <a:rPr lang="en-IN" sz="1700" dirty="0" smtClean="0">
                <a:latin typeface="Arial" pitchFamily="34" charset="0"/>
                <a:cs typeface="Arial" pitchFamily="34" charset="0"/>
              </a:rPr>
              <a:t>s (Fg</a:t>
            </a:r>
            <a:r>
              <a:rPr lang="en-IN" sz="1700" baseline="30000" dirty="0" smtClean="0">
                <a:latin typeface="Arial" pitchFamily="34" charset="0"/>
                <a:cs typeface="Arial" pitchFamily="34" charset="0"/>
              </a:rPr>
              <a:t>−1</a:t>
            </a:r>
            <a:r>
              <a:rPr lang="en-IN" sz="1700" i="1" dirty="0" smtClean="0">
                <a:latin typeface="Arial" pitchFamily="34" charset="0"/>
                <a:cs typeface="Arial" pitchFamily="34" charset="0"/>
              </a:rPr>
              <a:t>) </a:t>
            </a:r>
            <a:r>
              <a:rPr lang="en-IN" sz="1700" dirty="0" smtClean="0">
                <a:latin typeface="Arial" pitchFamily="34" charset="0"/>
                <a:cs typeface="Arial" pitchFamily="34" charset="0"/>
              </a:rPr>
              <a:t>of electrodes has been </a:t>
            </a:r>
            <a:r>
              <a:rPr lang="en-US" sz="1700" dirty="0" smtClean="0">
                <a:latin typeface="Arial" pitchFamily="34" charset="0"/>
                <a:cs typeface="Arial" pitchFamily="34" charset="0"/>
              </a:rPr>
              <a:t>21.60 </a:t>
            </a:r>
            <a:r>
              <a:rPr lang="en-IN" sz="1700" dirty="0" smtClean="0">
                <a:latin typeface="Arial" pitchFamily="34" charset="0"/>
                <a:cs typeface="Arial" pitchFamily="34" charset="0"/>
              </a:rPr>
              <a:t>and </a:t>
            </a:r>
            <a:r>
              <a:rPr lang="en-US" sz="1700" dirty="0" smtClean="0">
                <a:latin typeface="Arial" pitchFamily="34" charset="0"/>
                <a:cs typeface="Arial" pitchFamily="34" charset="0"/>
              </a:rPr>
              <a:t>39.40</a:t>
            </a:r>
            <a:r>
              <a:rPr lang="en-IN" sz="1700" dirty="0" smtClean="0">
                <a:latin typeface="Arial" pitchFamily="34" charset="0"/>
                <a:cs typeface="Arial" pitchFamily="34" charset="0"/>
              </a:rPr>
              <a:t> respectively</a:t>
            </a:r>
            <a:r>
              <a:rPr lang="en-IN" sz="1700" b="1" dirty="0" smtClean="0">
                <a:latin typeface="Arial" pitchFamily="34" charset="0"/>
                <a:cs typeface="Arial" pitchFamily="34" charset="0"/>
              </a:rPr>
              <a:t>.</a:t>
            </a:r>
            <a:r>
              <a:rPr lang="en-IN" sz="1700" dirty="0" smtClean="0">
                <a:latin typeface="Arial" pitchFamily="34" charset="0"/>
                <a:cs typeface="Arial" pitchFamily="34" charset="0"/>
              </a:rPr>
              <a:t> </a:t>
            </a:r>
          </a:p>
          <a:p>
            <a:pPr algn="just"/>
            <a:r>
              <a:rPr lang="en-US" sz="1700" dirty="0" smtClean="0">
                <a:latin typeface="Arial" pitchFamily="34" charset="0"/>
                <a:cs typeface="Arial" pitchFamily="34" charset="0"/>
              </a:rPr>
              <a:t>	The EIS spectra were represented through </a:t>
            </a:r>
            <a:r>
              <a:rPr lang="en-US" sz="1700" dirty="0" err="1" smtClean="0">
                <a:latin typeface="Arial" pitchFamily="34" charset="0"/>
                <a:cs typeface="Arial" pitchFamily="34" charset="0"/>
              </a:rPr>
              <a:t>Nyquist</a:t>
            </a:r>
            <a:r>
              <a:rPr lang="en-US" sz="1700" dirty="0" smtClean="0">
                <a:latin typeface="Arial" pitchFamily="34" charset="0"/>
                <a:cs typeface="Arial" pitchFamily="34" charset="0"/>
              </a:rPr>
              <a:t> plot to study the stability or any loss in the protective properties of the coating over the SS surface in KOH (1.0M). </a:t>
            </a:r>
            <a:r>
              <a:rPr lang="en-IN" sz="1700" dirty="0" smtClean="0">
                <a:latin typeface="Arial" pitchFamily="34" charset="0"/>
                <a:cs typeface="Arial" pitchFamily="34" charset="0"/>
              </a:rPr>
              <a:t>The electrolyte resistance( Rs) and charge transfer resistance (</a:t>
            </a:r>
            <a:r>
              <a:rPr lang="en-IN" sz="1700" dirty="0" err="1" smtClean="0">
                <a:latin typeface="Arial" pitchFamily="34" charset="0"/>
                <a:cs typeface="Arial" pitchFamily="34" charset="0"/>
              </a:rPr>
              <a:t>Rct</a:t>
            </a:r>
            <a:r>
              <a:rPr lang="en-IN" sz="1700" dirty="0" smtClean="0">
                <a:latin typeface="Arial" pitchFamily="34" charset="0"/>
                <a:cs typeface="Arial" pitchFamily="34" charset="0"/>
              </a:rPr>
              <a:t>) for HPC is less than the PIN, which conclude that HPC is vastly conductive as well as moderately stable as an electrode material.</a:t>
            </a:r>
          </a:p>
          <a:p>
            <a:pPr algn="just"/>
            <a:endParaRPr lang="en-IN" dirty="0">
              <a:latin typeface="Arial" pitchFamily="34" charset="0"/>
              <a:cs typeface="Arial" pitchFamily="34" charset="0"/>
            </a:endParaRPr>
          </a:p>
        </p:txBody>
      </p:sp>
      <p:pic>
        <p:nvPicPr>
          <p:cNvPr id="14" name="Picture 13"/>
          <p:cNvPicPr/>
          <p:nvPr/>
        </p:nvPicPr>
        <p:blipFill>
          <a:blip r:embed="rId2"/>
          <a:srcRect/>
          <a:stretch>
            <a:fillRect/>
          </a:stretch>
        </p:blipFill>
        <p:spPr bwMode="auto">
          <a:xfrm>
            <a:off x="428596" y="3071810"/>
            <a:ext cx="3857652" cy="3071834"/>
          </a:xfrm>
          <a:prstGeom prst="rect">
            <a:avLst/>
          </a:prstGeom>
          <a:noFill/>
          <a:ln w="9525">
            <a:noFill/>
            <a:miter lim="800000"/>
            <a:headEnd/>
            <a:tailEnd/>
          </a:ln>
        </p:spPr>
      </p:pic>
      <p:pic>
        <p:nvPicPr>
          <p:cNvPr id="15" name="Picture 14" descr="C:\Users\compaq\Downloads\komal mam ny 1 (1).jpg"/>
          <p:cNvPicPr/>
          <p:nvPr/>
        </p:nvPicPr>
        <p:blipFill>
          <a:blip r:embed="rId3" cstate="print"/>
          <a:srcRect/>
          <a:stretch>
            <a:fillRect/>
          </a:stretch>
        </p:blipFill>
        <p:spPr bwMode="auto">
          <a:xfrm>
            <a:off x="4500562" y="3071810"/>
            <a:ext cx="3929090" cy="3071834"/>
          </a:xfrm>
          <a:prstGeom prst="rect">
            <a:avLst/>
          </a:prstGeom>
          <a:noFill/>
          <a:ln w="9525">
            <a:noFill/>
            <a:miter lim="800000"/>
            <a:headEnd/>
            <a:tailEnd/>
          </a:ln>
        </p:spPr>
      </p:pic>
      <p:sp>
        <p:nvSpPr>
          <p:cNvPr id="16" name="Rectangle 1"/>
          <p:cNvSpPr>
            <a:spLocks noChangeArrowheads="1"/>
          </p:cNvSpPr>
          <p:nvPr/>
        </p:nvSpPr>
        <p:spPr bwMode="auto">
          <a:xfrm>
            <a:off x="1071538" y="6088559"/>
            <a:ext cx="7215174"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Figure</a:t>
            </a:r>
            <a:r>
              <a:rPr kumimoji="0" lang="en-US" sz="1400" b="1"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en-US"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2. </a:t>
            </a:r>
            <a:r>
              <a:rPr kumimoji="0" lang="en-US"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CV of (a) PIN and (b) HPC at scan rate (VS</a:t>
            </a:r>
            <a:r>
              <a:rPr kumimoji="0" lang="en-US" sz="1400" b="1" i="0" u="none" strike="noStrike" cap="none" normalizeH="0" baseline="30000" dirty="0" smtClean="0">
                <a:ln>
                  <a:noFill/>
                </a:ln>
                <a:solidFill>
                  <a:schemeClr val="tx1"/>
                </a:solidFill>
                <a:effectLst/>
                <a:latin typeface="Arial" pitchFamily="34" charset="0"/>
                <a:ea typeface="Calibri" pitchFamily="34" charset="0"/>
                <a:cs typeface="Arial" pitchFamily="34" charset="0"/>
              </a:rPr>
              <a:t>-1</a:t>
            </a:r>
            <a:r>
              <a:rPr kumimoji="0" lang="en-US"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with reference to Ag/</a:t>
            </a:r>
            <a:r>
              <a:rPr kumimoji="0" lang="en-US" sz="14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AgCl</a:t>
            </a:r>
            <a:r>
              <a:rPr kumimoji="0" lang="en-US"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and </a:t>
            </a:r>
            <a:r>
              <a:rPr kumimoji="0" lang="en-US" sz="1400" b="1" i="0" u="none" strike="noStrike" cap="none" normalizeH="0" baseline="0" dirty="0" err="1" smtClean="0">
                <a:ln>
                  <a:noFill/>
                </a:ln>
                <a:solidFill>
                  <a:srgbClr val="131413"/>
                </a:solidFill>
                <a:effectLst/>
                <a:latin typeface="Arial" pitchFamily="34" charset="0"/>
                <a:ea typeface="Calibri" pitchFamily="34" charset="0"/>
                <a:cs typeface="Arial" pitchFamily="34" charset="0"/>
              </a:rPr>
              <a:t>Nyquist</a:t>
            </a:r>
            <a:r>
              <a:rPr kumimoji="0" lang="en-US" sz="1400" b="1" i="0" u="none" strike="noStrike" cap="none" normalizeH="0" baseline="0" dirty="0" smtClean="0">
                <a:ln>
                  <a:noFill/>
                </a:ln>
                <a:solidFill>
                  <a:srgbClr val="131413"/>
                </a:solidFill>
                <a:effectLst/>
                <a:latin typeface="Arial" pitchFamily="34" charset="0"/>
                <a:ea typeface="Calibri" pitchFamily="34" charset="0"/>
                <a:cs typeface="Arial" pitchFamily="34" charset="0"/>
              </a:rPr>
              <a:t> plot of PIN (red) and HPC (black 1%) in KOH</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14282" y="285728"/>
            <a:ext cx="435768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Corrosion Analysis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2" name="Rectangle 2"/>
          <p:cNvSpPr>
            <a:spLocks noChangeArrowheads="1"/>
          </p:cNvSpPr>
          <p:nvPr/>
        </p:nvSpPr>
        <p:spPr bwMode="auto">
          <a:xfrm>
            <a:off x="214282" y="714356"/>
            <a:ext cx="821537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n-US" dirty="0" smtClean="0">
                <a:latin typeface="Arial" pitchFamily="34" charset="0"/>
                <a:cs typeface="Arial" pitchFamily="34" charset="0"/>
              </a:rPr>
              <a:t>The </a:t>
            </a:r>
            <a:r>
              <a:rPr lang="en-US" dirty="0" smtClean="0">
                <a:latin typeface="Arial" pitchFamily="34" charset="0"/>
                <a:cs typeface="Arial" pitchFamily="34" charset="0"/>
              </a:rPr>
              <a:t>extent of corrosion inhibition ability of PIN and HPC coatings deposited over SS substrate has been investigated through the </a:t>
            </a:r>
            <a:r>
              <a:rPr lang="en-US" dirty="0" err="1" smtClean="0">
                <a:latin typeface="Arial" pitchFamily="34" charset="0"/>
                <a:cs typeface="Arial" pitchFamily="34" charset="0"/>
              </a:rPr>
              <a:t>Tafel</a:t>
            </a:r>
            <a:r>
              <a:rPr lang="en-US" dirty="0" smtClean="0">
                <a:latin typeface="Arial" pitchFamily="34" charset="0"/>
                <a:cs typeface="Arial" pitchFamily="34" charset="0"/>
              </a:rPr>
              <a:t> plot. The electrochemical data has been presented in terms of </a:t>
            </a:r>
            <a:r>
              <a:rPr lang="en-US" dirty="0" err="1" smtClean="0">
                <a:latin typeface="Arial" pitchFamily="34" charset="0"/>
                <a:cs typeface="Arial" pitchFamily="34" charset="0"/>
              </a:rPr>
              <a:t>Ecorr</a:t>
            </a:r>
            <a:r>
              <a:rPr lang="en-US" dirty="0" smtClean="0">
                <a:latin typeface="Arial" pitchFamily="34" charset="0"/>
                <a:cs typeface="Arial" pitchFamily="34" charset="0"/>
              </a:rPr>
              <a:t> (V), </a:t>
            </a:r>
            <a:r>
              <a:rPr lang="en-US" dirty="0" err="1" smtClean="0">
                <a:latin typeface="Arial" pitchFamily="34" charset="0"/>
                <a:cs typeface="Arial" pitchFamily="34" charset="0"/>
              </a:rPr>
              <a:t>Icorr</a:t>
            </a:r>
            <a:r>
              <a:rPr lang="en-US" dirty="0" smtClean="0">
                <a:latin typeface="Arial" pitchFamily="34" charset="0"/>
                <a:cs typeface="Arial" pitchFamily="34" charset="0"/>
              </a:rPr>
              <a:t> (A/cm</a:t>
            </a:r>
            <a:r>
              <a:rPr lang="en-US" baseline="30000" dirty="0" smtClean="0">
                <a:latin typeface="Arial" pitchFamily="34" charset="0"/>
                <a:cs typeface="Arial" pitchFamily="34" charset="0"/>
              </a:rPr>
              <a:t>2</a:t>
            </a:r>
            <a:r>
              <a:rPr lang="en-US" dirty="0" smtClean="0">
                <a:latin typeface="Arial" pitchFamily="34" charset="0"/>
                <a:cs typeface="Arial" pitchFamily="34" charset="0"/>
              </a:rPr>
              <a:t>) and CR (mm/year) under </a:t>
            </a:r>
            <a:r>
              <a:rPr lang="en-US" dirty="0" err="1" smtClean="0">
                <a:latin typeface="Arial" pitchFamily="34" charset="0"/>
                <a:cs typeface="Arial" pitchFamily="34" charset="0"/>
              </a:rPr>
              <a:t>potentiodynamic</a:t>
            </a:r>
            <a:r>
              <a:rPr lang="en-US" dirty="0" smtClean="0">
                <a:latin typeface="Arial" pitchFamily="34" charset="0"/>
                <a:cs typeface="Arial" pitchFamily="34" charset="0"/>
              </a:rPr>
              <a:t> conditions from −1.0V to 1.0V, 0.1Vs</a:t>
            </a:r>
            <a:r>
              <a:rPr lang="en-US" baseline="30000" dirty="0" smtClean="0">
                <a:latin typeface="Arial" pitchFamily="34" charset="0"/>
                <a:cs typeface="Arial" pitchFamily="34" charset="0"/>
              </a:rPr>
              <a:t>-1</a:t>
            </a:r>
            <a:r>
              <a:rPr lang="en-US" dirty="0" smtClean="0">
                <a:latin typeface="Arial" pitchFamily="34" charset="0"/>
                <a:cs typeface="Arial" pitchFamily="34" charset="0"/>
              </a:rPr>
              <a:t> at room temperature</a:t>
            </a:r>
            <a:r>
              <a:rPr lang="en-US" sz="1600" dirty="0" smtClean="0">
                <a:latin typeface="Arial" pitchFamily="34" charset="0"/>
                <a:cs typeface="Arial" pitchFamily="34"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715008" y="3571876"/>
            <a:ext cx="2714644" cy="738664"/>
          </a:xfrm>
          <a:prstGeom prst="rect">
            <a:avLst/>
          </a:prstGeom>
        </p:spPr>
        <p:txBody>
          <a:bodyPr wrap="square">
            <a:spAutoFit/>
          </a:bodyPr>
          <a:lstStyle/>
          <a:p>
            <a:pPr lvl="0" algn="just" fontAlgn="base">
              <a:spcBef>
                <a:spcPct val="0"/>
              </a:spcBef>
              <a:spcAft>
                <a:spcPct val="0"/>
              </a:spcAft>
            </a:pPr>
            <a:r>
              <a:rPr lang="en-US" sz="1400" b="1" dirty="0" smtClean="0">
                <a:latin typeface="Arial" pitchFamily="34" charset="0"/>
                <a:ea typeface="Calibri" pitchFamily="34" charset="0"/>
                <a:cs typeface="Arial" pitchFamily="34" charset="0"/>
              </a:rPr>
              <a:t>Figure.3 </a:t>
            </a:r>
            <a:r>
              <a:rPr lang="en-US" sz="1400" b="1" dirty="0" err="1" smtClean="0">
                <a:latin typeface="Arial" pitchFamily="34" charset="0"/>
                <a:ea typeface="Calibri" pitchFamily="34" charset="0"/>
                <a:cs typeface="Arial" pitchFamily="34" charset="0"/>
              </a:rPr>
              <a:t>Tafel</a:t>
            </a:r>
            <a:r>
              <a:rPr lang="en-US" sz="1400" b="1" dirty="0" smtClean="0">
                <a:latin typeface="Arial" pitchFamily="34" charset="0"/>
                <a:ea typeface="Calibri" pitchFamily="34" charset="0"/>
                <a:cs typeface="Arial" pitchFamily="34" charset="0"/>
              </a:rPr>
              <a:t> plot @0.1(Blue-bare SS, Green-PIN and HPC (Red-1%) in KOH</a:t>
            </a:r>
            <a:endParaRPr lang="en-US" sz="1400" dirty="0" smtClean="0">
              <a:latin typeface="Arial" pitchFamily="34" charset="0"/>
              <a:cs typeface="Arial" pitchFamily="34" charset="0"/>
            </a:endParaRPr>
          </a:p>
        </p:txBody>
      </p:sp>
      <p:pic>
        <p:nvPicPr>
          <p:cNvPr id="7" name="Picture 6" descr="C:\Users\compaq\Desktop\Untitled tafel.jpg"/>
          <p:cNvPicPr/>
          <p:nvPr/>
        </p:nvPicPr>
        <p:blipFill>
          <a:blip r:embed="rId3"/>
          <a:srcRect/>
          <a:stretch>
            <a:fillRect/>
          </a:stretch>
        </p:blipFill>
        <p:spPr bwMode="auto">
          <a:xfrm>
            <a:off x="2214546" y="2285992"/>
            <a:ext cx="3500462" cy="2571768"/>
          </a:xfrm>
          <a:prstGeom prst="rect">
            <a:avLst/>
          </a:prstGeom>
          <a:noFill/>
          <a:ln w="9525">
            <a:noFill/>
            <a:miter lim="800000"/>
            <a:headEnd/>
            <a:tailEnd/>
          </a:ln>
        </p:spPr>
      </p:pic>
      <p:graphicFrame>
        <p:nvGraphicFramePr>
          <p:cNvPr id="8" name="Table 7"/>
          <p:cNvGraphicFramePr>
            <a:graphicFrameLocks noGrp="1"/>
          </p:cNvGraphicFramePr>
          <p:nvPr/>
        </p:nvGraphicFramePr>
        <p:xfrm>
          <a:off x="1857356" y="5643578"/>
          <a:ext cx="5347998" cy="869696"/>
        </p:xfrm>
        <a:graphic>
          <a:graphicData uri="http://schemas.openxmlformats.org/drawingml/2006/table">
            <a:tbl>
              <a:tblPr/>
              <a:tblGrid>
                <a:gridCol w="1258116"/>
                <a:gridCol w="909309"/>
                <a:gridCol w="999379"/>
                <a:gridCol w="999379"/>
                <a:gridCol w="1181815"/>
              </a:tblGrid>
              <a:tr h="272415">
                <a:tc>
                  <a:txBody>
                    <a:bodyPr/>
                    <a:lstStyle/>
                    <a:p>
                      <a:pPr algn="l">
                        <a:lnSpc>
                          <a:spcPct val="107000"/>
                        </a:lnSpc>
                        <a:spcAft>
                          <a:spcPts val="0"/>
                        </a:spcAft>
                      </a:pPr>
                      <a:r>
                        <a:rPr lang="en-US" sz="1100" b="1" dirty="0">
                          <a:latin typeface="Times New Roman"/>
                          <a:ea typeface="PLKHG H+ MTSY"/>
                          <a:cs typeface="Times New Roman"/>
                        </a:rPr>
                        <a:t>Substrate</a:t>
                      </a:r>
                      <a:r>
                        <a:rPr lang="en-US" sz="1100" dirty="0">
                          <a:latin typeface="Times New Roman"/>
                          <a:ea typeface="PLKHG H+ MTSY"/>
                          <a:cs typeface="Times New Roman"/>
                        </a:rPr>
                        <a:t> </a:t>
                      </a:r>
                      <a:endParaRPr lang="en-IN" sz="1100" dirty="0">
                        <a:latin typeface="Calibri"/>
                        <a:ea typeface="Times New Roman"/>
                        <a:cs typeface="Times New Roman"/>
                      </a:endParaRPr>
                    </a:p>
                  </a:txBody>
                  <a:tcPr marL="68580" marR="68580" marT="1016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100" b="1">
                          <a:latin typeface="Times New Roman"/>
                          <a:ea typeface="PLKHG H+ MTSY"/>
                          <a:cs typeface="Times New Roman"/>
                        </a:rPr>
                        <a:t>  Ecorr  (V)</a:t>
                      </a:r>
                      <a:r>
                        <a:rPr lang="en-US" sz="1100">
                          <a:latin typeface="Times New Roman"/>
                          <a:ea typeface="PLKHG H+ MTSY"/>
                          <a:cs typeface="Times New Roman"/>
                        </a:rPr>
                        <a:t> </a:t>
                      </a:r>
                      <a:endParaRPr lang="en-IN" sz="1100">
                        <a:latin typeface="Calibri"/>
                        <a:ea typeface="Times New Roman"/>
                        <a:cs typeface="Times New Roman"/>
                      </a:endParaRPr>
                    </a:p>
                  </a:txBody>
                  <a:tcPr marL="68580" marR="68580" marT="1016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100" b="1">
                          <a:latin typeface="Times New Roman"/>
                          <a:ea typeface="PLKHG H+ MTSY"/>
                          <a:cs typeface="Times New Roman"/>
                        </a:rPr>
                        <a:t>Icorr (Acm</a:t>
                      </a:r>
                      <a:r>
                        <a:rPr lang="en-US" sz="1100" b="1" baseline="30000">
                          <a:latin typeface="Times New Roman"/>
                          <a:ea typeface="PLKHG H+ MTSY"/>
                          <a:cs typeface="Times New Roman"/>
                        </a:rPr>
                        <a:t>-2</a:t>
                      </a:r>
                      <a:r>
                        <a:rPr lang="en-US" sz="1100" b="1">
                          <a:latin typeface="Times New Roman"/>
                          <a:ea typeface="PLKHG H+ MTSY"/>
                          <a:cs typeface="Times New Roman"/>
                        </a:rPr>
                        <a:t>)</a:t>
                      </a:r>
                      <a:r>
                        <a:rPr lang="en-US" sz="1100">
                          <a:latin typeface="Times New Roman"/>
                          <a:ea typeface="PLKHG H+ MTSY"/>
                          <a:cs typeface="Times New Roman"/>
                        </a:rPr>
                        <a:t> </a:t>
                      </a:r>
                      <a:endParaRPr lang="en-IN" sz="1100">
                        <a:latin typeface="Calibri"/>
                        <a:ea typeface="Times New Roman"/>
                        <a:cs typeface="Times New Roman"/>
                      </a:endParaRPr>
                    </a:p>
                  </a:txBody>
                  <a:tcPr marL="68580" marR="68580" marT="1016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100" b="1">
                          <a:latin typeface="Times New Roman"/>
                          <a:ea typeface="PLKHG H+ MTSY"/>
                          <a:cs typeface="Times New Roman"/>
                        </a:rPr>
                        <a:t>   Rp (Ohm)</a:t>
                      </a:r>
                      <a:r>
                        <a:rPr lang="en-US" sz="1100">
                          <a:latin typeface="Times New Roman"/>
                          <a:ea typeface="PLKHG H+ MTSY"/>
                          <a:cs typeface="Times New Roman"/>
                        </a:rPr>
                        <a:t> </a:t>
                      </a:r>
                      <a:endParaRPr lang="en-IN" sz="1100">
                        <a:latin typeface="Calibri"/>
                        <a:ea typeface="Times New Roman"/>
                        <a:cs typeface="Times New Roman"/>
                      </a:endParaRPr>
                    </a:p>
                  </a:txBody>
                  <a:tcPr marL="68580" marR="68580" marT="1016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100" b="1">
                          <a:latin typeface="Times New Roman"/>
                          <a:ea typeface="PLKHG H+ MTSY"/>
                          <a:cs typeface="Times New Roman"/>
                        </a:rPr>
                        <a:t>CR (mm yr</a:t>
                      </a:r>
                      <a:r>
                        <a:rPr lang="en-US" sz="1100" b="1" baseline="30000">
                          <a:latin typeface="Times New Roman"/>
                          <a:ea typeface="PLKHG H+ MTSY"/>
                          <a:cs typeface="Times New Roman"/>
                        </a:rPr>
                        <a:t>-1</a:t>
                      </a:r>
                      <a:r>
                        <a:rPr lang="en-US" sz="1100" b="1">
                          <a:latin typeface="Times New Roman"/>
                          <a:ea typeface="PLKHG H+ MTSY"/>
                          <a:cs typeface="Times New Roman"/>
                        </a:rPr>
                        <a:t>)</a:t>
                      </a:r>
                      <a:r>
                        <a:rPr lang="en-US" sz="1100">
                          <a:latin typeface="Times New Roman"/>
                          <a:ea typeface="PLKHG H+ MTSY"/>
                          <a:cs typeface="Times New Roman"/>
                        </a:rPr>
                        <a:t> </a:t>
                      </a:r>
                      <a:endParaRPr lang="en-IN" sz="1100">
                        <a:latin typeface="Calibri"/>
                        <a:ea typeface="Times New Roman"/>
                        <a:cs typeface="Times New Roman"/>
                      </a:endParaRPr>
                    </a:p>
                  </a:txBody>
                  <a:tcPr marL="68580" marR="68580" marT="1016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05">
                <a:tc>
                  <a:txBody>
                    <a:bodyPr/>
                    <a:lstStyle/>
                    <a:p>
                      <a:pPr algn="l">
                        <a:lnSpc>
                          <a:spcPct val="107000"/>
                        </a:lnSpc>
                        <a:spcAft>
                          <a:spcPts val="0"/>
                        </a:spcAft>
                      </a:pPr>
                      <a:r>
                        <a:rPr lang="en-US" sz="1200" dirty="0">
                          <a:latin typeface="Times New Roman"/>
                          <a:ea typeface="PLKHG H+ MTSY"/>
                          <a:cs typeface="Times New Roman"/>
                        </a:rPr>
                        <a:t>Stainless </a:t>
                      </a:r>
                      <a:r>
                        <a:rPr lang="en-US" sz="1200" dirty="0" smtClean="0">
                          <a:latin typeface="Times New Roman"/>
                          <a:ea typeface="PLKHG H+ MTSY"/>
                          <a:cs typeface="Times New Roman"/>
                        </a:rPr>
                        <a:t>Steel</a:t>
                      </a:r>
                      <a:endParaRPr lang="en-IN" sz="1200" dirty="0">
                        <a:latin typeface="Calibri"/>
                        <a:ea typeface="Times New Roman"/>
                        <a:cs typeface="Times New Roman"/>
                      </a:endParaRPr>
                    </a:p>
                    <a:p>
                      <a:pPr algn="l">
                        <a:lnSpc>
                          <a:spcPct val="107000"/>
                        </a:lnSpc>
                        <a:spcAft>
                          <a:spcPts val="0"/>
                        </a:spcAft>
                      </a:pPr>
                      <a:r>
                        <a:rPr lang="en-US" sz="1200" dirty="0">
                          <a:latin typeface="Times New Roman"/>
                          <a:ea typeface="PLKHG H+ MTSY"/>
                          <a:cs typeface="Times New Roman"/>
                        </a:rPr>
                        <a:t>PIN </a:t>
                      </a:r>
                      <a:endParaRPr lang="en-IN" sz="1200" dirty="0">
                        <a:latin typeface="Calibri"/>
                        <a:ea typeface="Times New Roman"/>
                        <a:cs typeface="Times New Roman"/>
                      </a:endParaRPr>
                    </a:p>
                    <a:p>
                      <a:pPr algn="l">
                        <a:lnSpc>
                          <a:spcPct val="107000"/>
                        </a:lnSpc>
                        <a:spcAft>
                          <a:spcPts val="0"/>
                        </a:spcAft>
                      </a:pPr>
                      <a:r>
                        <a:rPr lang="en-US" sz="1200" dirty="0">
                          <a:latin typeface="Times New Roman"/>
                          <a:ea typeface="PLKHG H+ MTSY"/>
                          <a:cs typeface="Times New Roman"/>
                        </a:rPr>
                        <a:t>HPC(1%) </a:t>
                      </a:r>
                      <a:endParaRPr lang="en-IN" sz="1200" dirty="0">
                        <a:latin typeface="Calibri"/>
                        <a:ea typeface="Times New Roman"/>
                        <a:cs typeface="Times New Roman"/>
                      </a:endParaRPr>
                    </a:p>
                  </a:txBody>
                  <a:tcPr marL="68580" marR="68580" marT="1016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200" dirty="0">
                          <a:latin typeface="Times New Roman"/>
                          <a:ea typeface="PLKHG H+ MTSY"/>
                          <a:cs typeface="Times New Roman"/>
                        </a:rPr>
                        <a:t>    -1.27 </a:t>
                      </a:r>
                      <a:endParaRPr lang="en-IN" sz="1200" dirty="0">
                        <a:latin typeface="Calibri"/>
                        <a:ea typeface="Times New Roman"/>
                        <a:cs typeface="Times New Roman"/>
                      </a:endParaRPr>
                    </a:p>
                    <a:p>
                      <a:pPr algn="l">
                        <a:lnSpc>
                          <a:spcPct val="107000"/>
                        </a:lnSpc>
                        <a:spcAft>
                          <a:spcPts val="0"/>
                        </a:spcAft>
                      </a:pPr>
                      <a:r>
                        <a:rPr lang="en-US" sz="1200" dirty="0">
                          <a:latin typeface="Times New Roman"/>
                          <a:ea typeface="PLKHG H+ MTSY"/>
                          <a:cs typeface="Times New Roman"/>
                        </a:rPr>
                        <a:t>    -0.77 </a:t>
                      </a:r>
                      <a:endParaRPr lang="en-IN" sz="1200" dirty="0">
                        <a:latin typeface="Calibri"/>
                        <a:ea typeface="Times New Roman"/>
                        <a:cs typeface="Times New Roman"/>
                      </a:endParaRPr>
                    </a:p>
                    <a:p>
                      <a:pPr algn="l">
                        <a:lnSpc>
                          <a:spcPct val="107000"/>
                        </a:lnSpc>
                        <a:spcAft>
                          <a:spcPts val="0"/>
                        </a:spcAft>
                      </a:pPr>
                      <a:r>
                        <a:rPr lang="en-US" sz="1200" dirty="0">
                          <a:latin typeface="Times New Roman"/>
                          <a:ea typeface="PLKHG H+ MTSY"/>
                          <a:cs typeface="Times New Roman"/>
                        </a:rPr>
                        <a:t>    -0.63 </a:t>
                      </a:r>
                      <a:endParaRPr lang="en-IN" sz="1200" dirty="0">
                        <a:latin typeface="Calibri"/>
                        <a:ea typeface="Times New Roman"/>
                        <a:cs typeface="Times New Roman"/>
                      </a:endParaRPr>
                    </a:p>
                  </a:txBody>
                  <a:tcPr marL="68580" marR="68580" marT="1016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200" dirty="0">
                          <a:latin typeface="Times New Roman"/>
                          <a:ea typeface="PLKHG H+ MTSY"/>
                          <a:cs typeface="Times New Roman"/>
                        </a:rPr>
                        <a:t>   1.90X10</a:t>
                      </a:r>
                      <a:r>
                        <a:rPr lang="en-US" sz="1200" baseline="30000" dirty="0">
                          <a:latin typeface="Times New Roman"/>
                          <a:ea typeface="PLKHG H+ MTSY"/>
                          <a:cs typeface="Times New Roman"/>
                        </a:rPr>
                        <a:t>-4</a:t>
                      </a:r>
                      <a:r>
                        <a:rPr lang="en-US" sz="1200" dirty="0">
                          <a:latin typeface="Times New Roman"/>
                          <a:ea typeface="PLKHG H+ MTSY"/>
                          <a:cs typeface="Times New Roman"/>
                        </a:rPr>
                        <a:t> </a:t>
                      </a:r>
                      <a:endParaRPr lang="en-IN" sz="1200" dirty="0">
                        <a:latin typeface="Calibri"/>
                        <a:ea typeface="Times New Roman"/>
                        <a:cs typeface="Times New Roman"/>
                      </a:endParaRPr>
                    </a:p>
                    <a:p>
                      <a:pPr algn="l">
                        <a:lnSpc>
                          <a:spcPct val="107000"/>
                        </a:lnSpc>
                        <a:spcAft>
                          <a:spcPts val="0"/>
                        </a:spcAft>
                      </a:pPr>
                      <a:r>
                        <a:rPr lang="en-US" sz="1200" dirty="0">
                          <a:latin typeface="Times New Roman"/>
                          <a:ea typeface="PLKHG H+ MTSY"/>
                          <a:cs typeface="Times New Roman"/>
                        </a:rPr>
                        <a:t>   1.19X10</a:t>
                      </a:r>
                      <a:r>
                        <a:rPr lang="en-US" sz="1200" baseline="30000" dirty="0">
                          <a:latin typeface="Times New Roman"/>
                          <a:ea typeface="PLKHG H+ MTSY"/>
                          <a:cs typeface="Times New Roman"/>
                        </a:rPr>
                        <a:t>-4</a:t>
                      </a:r>
                      <a:r>
                        <a:rPr lang="en-US" sz="1200" dirty="0">
                          <a:latin typeface="Times New Roman"/>
                          <a:ea typeface="PLKHG H+ MTSY"/>
                          <a:cs typeface="Times New Roman"/>
                        </a:rPr>
                        <a:t> </a:t>
                      </a:r>
                      <a:endParaRPr lang="en-IN" sz="1200" dirty="0">
                        <a:latin typeface="Calibri"/>
                        <a:ea typeface="Times New Roman"/>
                        <a:cs typeface="Times New Roman"/>
                      </a:endParaRPr>
                    </a:p>
                    <a:p>
                      <a:pPr algn="l">
                        <a:lnSpc>
                          <a:spcPct val="107000"/>
                        </a:lnSpc>
                        <a:spcAft>
                          <a:spcPts val="0"/>
                        </a:spcAft>
                      </a:pPr>
                      <a:r>
                        <a:rPr lang="en-US" sz="1200" dirty="0">
                          <a:latin typeface="Times New Roman"/>
                          <a:ea typeface="PLKHG H+ MTSY"/>
                          <a:cs typeface="Times New Roman"/>
                        </a:rPr>
                        <a:t>   1.82X10</a:t>
                      </a:r>
                      <a:r>
                        <a:rPr lang="en-US" sz="1200" baseline="30000" dirty="0">
                          <a:latin typeface="Times New Roman"/>
                          <a:ea typeface="PLKHG H+ MTSY"/>
                          <a:cs typeface="Times New Roman"/>
                        </a:rPr>
                        <a:t>-</a:t>
                      </a:r>
                      <a:r>
                        <a:rPr lang="en-US" sz="1200" b="1" baseline="30000" dirty="0">
                          <a:latin typeface="Times New Roman"/>
                          <a:ea typeface="PLKHG H+ MTSY"/>
                          <a:cs typeface="Times New Roman"/>
                        </a:rPr>
                        <a:t>5</a:t>
                      </a:r>
                      <a:r>
                        <a:rPr lang="en-US" sz="1200" dirty="0">
                          <a:latin typeface="Times New Roman"/>
                          <a:ea typeface="PLKHG H+ MTSY"/>
                          <a:cs typeface="Times New Roman"/>
                        </a:rPr>
                        <a:t> </a:t>
                      </a:r>
                      <a:endParaRPr lang="en-IN" sz="1200" dirty="0">
                        <a:latin typeface="Calibri"/>
                        <a:ea typeface="Times New Roman"/>
                        <a:cs typeface="Times New Roman"/>
                      </a:endParaRPr>
                    </a:p>
                  </a:txBody>
                  <a:tcPr marL="68580" marR="68580" marT="1016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200" dirty="0">
                          <a:latin typeface="Times New Roman"/>
                          <a:ea typeface="PLKHG H+ MTSY"/>
                          <a:cs typeface="Times New Roman"/>
                        </a:rPr>
                        <a:t>   1.22 X10</a:t>
                      </a:r>
                      <a:r>
                        <a:rPr lang="en-US" sz="1200" baseline="30000" dirty="0">
                          <a:latin typeface="Times New Roman"/>
                          <a:ea typeface="PLKHG H+ MTSY"/>
                          <a:cs typeface="Times New Roman"/>
                        </a:rPr>
                        <a:t>-2</a:t>
                      </a:r>
                      <a:r>
                        <a:rPr lang="en-US" sz="1200" dirty="0">
                          <a:latin typeface="Times New Roman"/>
                          <a:ea typeface="PLKHG H+ MTSY"/>
                          <a:cs typeface="Times New Roman"/>
                        </a:rPr>
                        <a:t> </a:t>
                      </a:r>
                      <a:endParaRPr lang="en-IN" sz="1200" dirty="0">
                        <a:latin typeface="Calibri"/>
                        <a:ea typeface="Times New Roman"/>
                        <a:cs typeface="Times New Roman"/>
                      </a:endParaRPr>
                    </a:p>
                    <a:p>
                      <a:pPr algn="l">
                        <a:lnSpc>
                          <a:spcPct val="107000"/>
                        </a:lnSpc>
                        <a:spcAft>
                          <a:spcPts val="0"/>
                        </a:spcAft>
                      </a:pPr>
                      <a:r>
                        <a:rPr lang="en-US" sz="1200" dirty="0">
                          <a:latin typeface="Times New Roman"/>
                          <a:ea typeface="PLKHG H+ MTSY"/>
                          <a:cs typeface="Times New Roman"/>
                        </a:rPr>
                        <a:t>   6.48 X10</a:t>
                      </a:r>
                      <a:r>
                        <a:rPr lang="en-US" sz="1200" baseline="30000" dirty="0">
                          <a:latin typeface="Times New Roman"/>
                          <a:ea typeface="PLKHG H+ MTSY"/>
                          <a:cs typeface="Times New Roman"/>
                        </a:rPr>
                        <a:t>-2</a:t>
                      </a:r>
                      <a:r>
                        <a:rPr lang="en-US" sz="1200" dirty="0">
                          <a:latin typeface="Times New Roman"/>
                          <a:ea typeface="PLKHG H+ MTSY"/>
                          <a:cs typeface="Times New Roman"/>
                        </a:rPr>
                        <a:t> </a:t>
                      </a:r>
                      <a:endParaRPr lang="en-IN" sz="1200" dirty="0">
                        <a:latin typeface="Calibri"/>
                        <a:ea typeface="Times New Roman"/>
                        <a:cs typeface="Times New Roman"/>
                      </a:endParaRPr>
                    </a:p>
                    <a:p>
                      <a:pPr algn="l">
                        <a:lnSpc>
                          <a:spcPct val="107000"/>
                        </a:lnSpc>
                        <a:spcAft>
                          <a:spcPts val="0"/>
                        </a:spcAft>
                      </a:pPr>
                      <a:r>
                        <a:rPr lang="en-US" sz="1200" dirty="0">
                          <a:latin typeface="Times New Roman"/>
                          <a:ea typeface="PLKHG H+ MTSY"/>
                          <a:cs typeface="Times New Roman"/>
                        </a:rPr>
                        <a:t>   1.28 X10</a:t>
                      </a:r>
                      <a:r>
                        <a:rPr lang="en-US" sz="1200" baseline="30000" dirty="0">
                          <a:latin typeface="Times New Roman"/>
                          <a:ea typeface="PLKHG H+ MTSY"/>
                          <a:cs typeface="Times New Roman"/>
                        </a:rPr>
                        <a:t>4</a:t>
                      </a:r>
                      <a:r>
                        <a:rPr lang="en-US" sz="1200" dirty="0">
                          <a:latin typeface="Times New Roman"/>
                          <a:ea typeface="PLKHG H+ MTSY"/>
                          <a:cs typeface="Times New Roman"/>
                        </a:rPr>
                        <a:t> </a:t>
                      </a:r>
                      <a:endParaRPr lang="en-IN" sz="1200" dirty="0">
                        <a:latin typeface="Calibri"/>
                        <a:ea typeface="Times New Roman"/>
                        <a:cs typeface="Times New Roman"/>
                      </a:endParaRPr>
                    </a:p>
                  </a:txBody>
                  <a:tcPr marL="68580" marR="68580" marT="1016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200" dirty="0">
                          <a:latin typeface="Times New Roman"/>
                          <a:ea typeface="PLKHG H+ MTSY"/>
                          <a:cs typeface="Times New Roman"/>
                        </a:rPr>
                        <a:t>    6.219 </a:t>
                      </a:r>
                      <a:endParaRPr lang="en-IN" sz="1200" dirty="0">
                        <a:latin typeface="Calibri"/>
                        <a:ea typeface="Times New Roman"/>
                        <a:cs typeface="Times New Roman"/>
                      </a:endParaRPr>
                    </a:p>
                    <a:p>
                      <a:pPr algn="l">
                        <a:lnSpc>
                          <a:spcPct val="107000"/>
                        </a:lnSpc>
                        <a:spcAft>
                          <a:spcPts val="0"/>
                        </a:spcAft>
                      </a:pPr>
                      <a:r>
                        <a:rPr lang="en-US" sz="1200" dirty="0">
                          <a:latin typeface="Times New Roman"/>
                          <a:ea typeface="PLKHG H+ MTSY"/>
                          <a:cs typeface="Times New Roman"/>
                        </a:rPr>
                        <a:t>    0.389 </a:t>
                      </a:r>
                      <a:endParaRPr lang="en-IN" sz="1200" dirty="0">
                        <a:latin typeface="Calibri"/>
                        <a:ea typeface="Times New Roman"/>
                        <a:cs typeface="Times New Roman"/>
                      </a:endParaRPr>
                    </a:p>
                    <a:p>
                      <a:pPr algn="l">
                        <a:lnSpc>
                          <a:spcPct val="107000"/>
                        </a:lnSpc>
                        <a:spcAft>
                          <a:spcPts val="0"/>
                        </a:spcAft>
                      </a:pPr>
                      <a:r>
                        <a:rPr lang="en-US" sz="1200" dirty="0">
                          <a:latin typeface="Times New Roman"/>
                          <a:ea typeface="PLKHG H+ MTSY"/>
                          <a:cs typeface="Times New Roman"/>
                        </a:rPr>
                        <a:t>    0.059 </a:t>
                      </a:r>
                      <a:endParaRPr lang="en-IN" sz="1200" dirty="0">
                        <a:latin typeface="Calibri"/>
                        <a:ea typeface="Times New Roman"/>
                        <a:cs typeface="Times New Roman"/>
                      </a:endParaRPr>
                    </a:p>
                  </a:txBody>
                  <a:tcPr marL="68580" marR="68580" marT="1016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121" name="Rectangle 1"/>
          <p:cNvSpPr>
            <a:spLocks noChangeArrowheads="1"/>
          </p:cNvSpPr>
          <p:nvPr/>
        </p:nvSpPr>
        <p:spPr bwMode="auto">
          <a:xfrm>
            <a:off x="1357290" y="5072074"/>
            <a:ext cx="557213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Table 1. Corrosion parameters (</a:t>
            </a:r>
            <a:r>
              <a:rPr kumimoji="0" lang="en-US" sz="14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Ecorr</a:t>
            </a:r>
            <a:r>
              <a:rPr kumimoji="0" lang="en-US"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14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Icorr</a:t>
            </a:r>
            <a:r>
              <a:rPr kumimoji="0" lang="en-US" sz="14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14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Rp</a:t>
            </a:r>
            <a:r>
              <a:rPr kumimoji="0" lang="en-US"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CR) obtained from </a:t>
            </a:r>
            <a:r>
              <a:rPr kumimoji="0" lang="en-US" sz="14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Tafel</a:t>
            </a:r>
            <a:r>
              <a:rPr kumimoji="0" lang="en-US"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plots of bare SS electrode, PIN and HPC(1%)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2143108" y="1214422"/>
            <a:ext cx="5000660" cy="4000528"/>
          </a:xfrm>
          <a:prstGeom prst="rect">
            <a:avLst/>
          </a:prstGeom>
          <a:noFill/>
          <a:ln w="9525">
            <a:noFill/>
            <a:miter lim="800000"/>
            <a:headEnd/>
            <a:tailEnd/>
          </a:ln>
        </p:spPr>
      </p:pic>
      <p:sp>
        <p:nvSpPr>
          <p:cNvPr id="23553" name="Rectangle 1"/>
          <p:cNvSpPr>
            <a:spLocks noChangeArrowheads="1"/>
          </p:cNvSpPr>
          <p:nvPr/>
        </p:nvSpPr>
        <p:spPr bwMode="auto">
          <a:xfrm>
            <a:off x="1857356" y="5286388"/>
            <a:ext cx="5786478"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Figure.4  SEM images of (a) PIN and (b) HPC before recording polarization </a:t>
            </a:r>
            <a:r>
              <a:rPr kumimoji="0" lang="en-US"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experiment</a:t>
            </a:r>
            <a:r>
              <a:rPr kumimoji="0" lang="en-US" sz="1600" b="1"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en-US"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(c</a:t>
            </a:r>
            <a:r>
              <a:rPr kumimoji="0" lang="en-US"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PIN and (d) HPC SEM images after recording EIS data and polarization </a:t>
            </a:r>
            <a:r>
              <a:rPr lang="en-US" sz="1600" b="1" dirty="0" smtClean="0">
                <a:latin typeface="Arial" pitchFamily="34" charset="0"/>
                <a:ea typeface="Calibri" pitchFamily="34" charset="0"/>
                <a:cs typeface="Arial" pitchFamily="34" charset="0"/>
              </a:rPr>
              <a:t>experiment </a:t>
            </a:r>
            <a:r>
              <a:rPr kumimoji="0" lang="en-US"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in KOH</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itle 3"/>
          <p:cNvSpPr>
            <a:spLocks noGrp="1"/>
          </p:cNvSpPr>
          <p:nvPr>
            <p:ph type="title"/>
          </p:nvPr>
        </p:nvSpPr>
        <p:spPr>
          <a:xfrm>
            <a:off x="642910" y="0"/>
            <a:ext cx="3286148" cy="1143000"/>
          </a:xfrm>
        </p:spPr>
        <p:txBody>
          <a:bodyPr>
            <a:normAutofit/>
          </a:bodyPr>
          <a:lstStyle/>
          <a:p>
            <a:pPr>
              <a:buFont typeface="Arial" pitchFamily="34" charset="0"/>
              <a:buChar char="•"/>
            </a:pPr>
            <a:r>
              <a:rPr lang="en-US" sz="2800" b="1" dirty="0" smtClean="0">
                <a:latin typeface="Arial" pitchFamily="34" charset="0"/>
                <a:cs typeface="Arial" pitchFamily="34" charset="0"/>
              </a:rPr>
              <a:t>Microstructure</a:t>
            </a:r>
            <a:endParaRPr lang="en-IN"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1011</Words>
  <Application>Microsoft Office PowerPoint</Application>
  <PresentationFormat>On-screen Show (4:3)</PresentationFormat>
  <Paragraphs>78</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26th International Electronic Conference on Synthetic Organic Chemistry</vt:lpstr>
      <vt:lpstr> Introduction </vt:lpstr>
      <vt:lpstr>Objectives </vt:lpstr>
      <vt:lpstr>Experimental </vt:lpstr>
      <vt:lpstr>Slide 5</vt:lpstr>
      <vt:lpstr>Slide 6</vt:lpstr>
      <vt:lpstr>Slide 7</vt:lpstr>
      <vt:lpstr>Slide 8</vt:lpstr>
      <vt:lpstr>Microstructure</vt:lpstr>
      <vt:lpstr>Slide 10</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compaq</dc:creator>
  <cp:lastModifiedBy>compaq</cp:lastModifiedBy>
  <cp:revision>63</cp:revision>
  <dcterms:created xsi:type="dcterms:W3CDTF">2022-09-26T16:02:39Z</dcterms:created>
  <dcterms:modified xsi:type="dcterms:W3CDTF">2022-10-09T16:32:53Z</dcterms:modified>
</cp:coreProperties>
</file>