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9" r:id="rId5"/>
    <p:sldId id="261" r:id="rId6"/>
    <p:sldId id="262" r:id="rId7"/>
    <p:sldId id="275" r:id="rId8"/>
    <p:sldId id="265" r:id="rId9"/>
    <p:sldId id="280" r:id="rId10"/>
    <p:sldId id="271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AA750-C910-AC40-5E65-D983B6C405B7}" name="Helena P. Felgueiras" initials="HPF" userId="Helena P. Felgueira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rina Miranda" initials="CM" lastIdx="2" clrIdx="0">
    <p:extLst>
      <p:ext uri="{19B8F6BF-5375-455C-9EA6-DF929625EA0E}">
        <p15:presenceInfo xmlns:p15="http://schemas.microsoft.com/office/powerpoint/2012/main" userId="Catarina Miranda" providerId="None"/>
      </p:ext>
    </p:extLst>
  </p:cmAuthor>
  <p:cmAuthor id="2" name="Catarina" initials="C" lastIdx="23" clrIdx="1">
    <p:extLst>
      <p:ext uri="{19B8F6BF-5375-455C-9EA6-DF929625EA0E}">
        <p15:presenceInfo xmlns:p15="http://schemas.microsoft.com/office/powerpoint/2012/main" userId="c8b5b58050177e5a" providerId="Windows Live"/>
      </p:ext>
    </p:extLst>
  </p:cmAuthor>
  <p:cmAuthor id="3" name="Helena P. Felgueiras" initials="HPF" lastIdx="16" clrIdx="2">
    <p:extLst>
      <p:ext uri="{19B8F6BF-5375-455C-9EA6-DF929625EA0E}">
        <p15:presenceInfo xmlns:p15="http://schemas.microsoft.com/office/powerpoint/2012/main" userId="Helena P. Felguei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B6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0040" autoAdjust="0"/>
  </p:normalViewPr>
  <p:slideViewPr>
    <p:cSldViewPr>
      <p:cViewPr varScale="1">
        <p:scale>
          <a:sx n="60" d="100"/>
          <a:sy n="60" d="100"/>
        </p:scale>
        <p:origin x="13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1B57-19F1-485C-A86B-D98550437298}" type="datetimeFigureOut">
              <a:rPr lang="pt-PT" smtClean="0"/>
              <a:pPr/>
              <a:t>11/10/2022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5C02-4E5B-4880-AA56-C6B51AC238C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5C02-4E5B-4880-AA56-C6B51AC238C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44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5C02-4E5B-4880-AA56-C6B51AC238C8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030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5C02-4E5B-4880-AA56-C6B51AC238C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758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45C02-4E5B-4880-AA56-C6B51AC238C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18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elena P. Felgueiras\MEOCloud\2C2T_UMinho\Template 2C2T\2c2t-identity-09.jpg">
            <a:extLst>
              <a:ext uri="{FF2B5EF4-FFF2-40B4-BE49-F238E27FC236}">
                <a16:creationId xmlns:a16="http://schemas.microsoft.com/office/drawing/2014/main" id="{532F0D66-62EC-4ADF-A8EB-79F4F4B06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28832" t="9190" r="28328" b="9190"/>
          <a:stretch>
            <a:fillRect/>
          </a:stretch>
        </p:blipFill>
        <p:spPr bwMode="auto">
          <a:xfrm>
            <a:off x="4365886" y="0"/>
            <a:ext cx="4778114" cy="6858000"/>
          </a:xfrm>
          <a:prstGeom prst="rect">
            <a:avLst/>
          </a:prstGeom>
          <a:noFill/>
        </p:spPr>
      </p:pic>
      <p:grpSp>
        <p:nvGrpSpPr>
          <p:cNvPr id="8" name="Grupo 10">
            <a:extLst>
              <a:ext uri="{FF2B5EF4-FFF2-40B4-BE49-F238E27FC236}">
                <a16:creationId xmlns:a16="http://schemas.microsoft.com/office/drawing/2014/main" id="{7E8656E4-78AF-4356-9CAC-FBFB985A0E7E}"/>
              </a:ext>
            </a:extLst>
          </p:cNvPr>
          <p:cNvGrpSpPr/>
          <p:nvPr userDrawn="1"/>
        </p:nvGrpSpPr>
        <p:grpSpPr>
          <a:xfrm>
            <a:off x="1739099" y="290452"/>
            <a:ext cx="1608765" cy="1051986"/>
            <a:chOff x="1635409" y="290452"/>
            <a:chExt cx="1608765" cy="1051986"/>
          </a:xfrm>
        </p:grpSpPr>
        <p:pic>
          <p:nvPicPr>
            <p:cNvPr id="9" name="Picture 2" descr="Resultado de imagem para 2c2t">
              <a:extLst>
                <a:ext uri="{FF2B5EF4-FFF2-40B4-BE49-F238E27FC236}">
                  <a16:creationId xmlns:a16="http://schemas.microsoft.com/office/drawing/2014/main" id="{CF195041-27F8-4544-84DD-5D452C29A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2201"/>
            <a:stretch>
              <a:fillRect/>
            </a:stretch>
          </p:blipFill>
          <p:spPr bwMode="auto">
            <a:xfrm>
              <a:off x="1742422" y="290452"/>
              <a:ext cx="1501752" cy="659509"/>
            </a:xfrm>
            <a:prstGeom prst="rect">
              <a:avLst/>
            </a:prstGeom>
            <a:noFill/>
          </p:spPr>
        </p:pic>
        <p:pic>
          <p:nvPicPr>
            <p:cNvPr id="10" name="Picture 2" descr="Resultado de imagem para 2c2t">
              <a:extLst>
                <a:ext uri="{FF2B5EF4-FFF2-40B4-BE49-F238E27FC236}">
                  <a16:creationId xmlns:a16="http://schemas.microsoft.com/office/drawing/2014/main" id="{798BEFC8-E019-410D-8DF5-1A7FBF60A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45183" t="45541" r="15505"/>
            <a:stretch>
              <a:fillRect/>
            </a:stretch>
          </p:blipFill>
          <p:spPr bwMode="auto">
            <a:xfrm>
              <a:off x="1635409" y="1011293"/>
              <a:ext cx="1440000" cy="331145"/>
            </a:xfrm>
            <a:prstGeom prst="rect">
              <a:avLst/>
            </a:prstGeom>
            <a:noFill/>
          </p:spPr>
        </p:pic>
      </p:grpSp>
      <p:pic>
        <p:nvPicPr>
          <p:cNvPr id="11" name="Picture 5" descr="EENG.jpg">
            <a:extLst>
              <a:ext uri="{FF2B5EF4-FFF2-40B4-BE49-F238E27FC236}">
                <a16:creationId xmlns:a16="http://schemas.microsoft.com/office/drawing/2014/main" id="{E91C85F1-57E4-40DC-873D-5E97E69456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768"/>
            <a:ext cx="1209600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elena P. Felgueiras\MEOCloud\2C2T_UMinho\Template 2C2T\2c2t-identity-09.jpg">
            <a:extLst>
              <a:ext uri="{FF2B5EF4-FFF2-40B4-BE49-F238E27FC236}">
                <a16:creationId xmlns:a16="http://schemas.microsoft.com/office/drawing/2014/main" id="{0D558C1E-21D9-4270-9071-2AF51E8AF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81000"/>
          </a:blip>
          <a:srcRect l="28832" t="9190" r="28328" b="9190"/>
          <a:stretch>
            <a:fillRect/>
          </a:stretch>
        </p:blipFill>
        <p:spPr bwMode="auto">
          <a:xfrm>
            <a:off x="4365886" y="0"/>
            <a:ext cx="4778114" cy="6858000"/>
          </a:xfrm>
          <a:prstGeom prst="rect">
            <a:avLst/>
          </a:prstGeom>
          <a:noFill/>
        </p:spPr>
      </p:pic>
      <p:pic>
        <p:nvPicPr>
          <p:cNvPr id="8" name="Picture 4" descr="Resultado de imagem para universidade do minho escola de engenharia">
            <a:extLst>
              <a:ext uri="{FF2B5EF4-FFF2-40B4-BE49-F238E27FC236}">
                <a16:creationId xmlns:a16="http://schemas.microsoft.com/office/drawing/2014/main" id="{29FDFF7B-9042-4DEC-B501-6F4D7A1BF6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412" y="1"/>
            <a:ext cx="900000" cy="448539"/>
          </a:xfrm>
          <a:prstGeom prst="rect">
            <a:avLst/>
          </a:prstGeom>
          <a:noFill/>
        </p:spPr>
      </p:pic>
      <p:grpSp>
        <p:nvGrpSpPr>
          <p:cNvPr id="9" name="Grupo 7">
            <a:extLst>
              <a:ext uri="{FF2B5EF4-FFF2-40B4-BE49-F238E27FC236}">
                <a16:creationId xmlns:a16="http://schemas.microsoft.com/office/drawing/2014/main" id="{ADA904BE-2E72-42D6-B832-B84E848E47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64344" y="518876"/>
            <a:ext cx="900000" cy="588518"/>
            <a:chOff x="1635409" y="290452"/>
            <a:chExt cx="1608765" cy="1051986"/>
          </a:xfrm>
        </p:grpSpPr>
        <p:pic>
          <p:nvPicPr>
            <p:cNvPr id="10" name="Picture 2" descr="Resultado de imagem para 2c2t">
              <a:extLst>
                <a:ext uri="{FF2B5EF4-FFF2-40B4-BE49-F238E27FC236}">
                  <a16:creationId xmlns:a16="http://schemas.microsoft.com/office/drawing/2014/main" id="{33E33C71-45FA-4ABC-B003-68A96A43C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62201"/>
            <a:stretch>
              <a:fillRect/>
            </a:stretch>
          </p:blipFill>
          <p:spPr bwMode="auto">
            <a:xfrm>
              <a:off x="1742422" y="290452"/>
              <a:ext cx="1501752" cy="659509"/>
            </a:xfrm>
            <a:prstGeom prst="rect">
              <a:avLst/>
            </a:prstGeom>
            <a:noFill/>
          </p:spPr>
        </p:pic>
        <p:pic>
          <p:nvPicPr>
            <p:cNvPr id="11" name="Picture 2" descr="Resultado de imagem para 2c2t">
              <a:extLst>
                <a:ext uri="{FF2B5EF4-FFF2-40B4-BE49-F238E27FC236}">
                  <a16:creationId xmlns:a16="http://schemas.microsoft.com/office/drawing/2014/main" id="{271688A1-085E-4393-B51D-BA2A846C6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5183" t="45541" r="15505"/>
            <a:stretch>
              <a:fillRect/>
            </a:stretch>
          </p:blipFill>
          <p:spPr bwMode="auto">
            <a:xfrm>
              <a:off x="1635409" y="1011293"/>
              <a:ext cx="1440000" cy="3311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*catarina.miranda@2c2t.uminho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FE1C9-9833-4DB2-912F-7D286C1DBCAF}"/>
              </a:ext>
            </a:extLst>
          </p:cNvPr>
          <p:cNvSpPr txBox="1">
            <a:spLocks/>
          </p:cNvSpPr>
          <p:nvPr/>
        </p:nvSpPr>
        <p:spPr>
          <a:xfrm>
            <a:off x="240699" y="2420888"/>
            <a:ext cx="72008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Co-axial wet-spun fibers: an innovative strategy for chronic wound healing applications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222C0E-BB29-48C3-9F45-1CD12B771D56}"/>
              </a:ext>
            </a:extLst>
          </p:cNvPr>
          <p:cNvSpPr txBox="1"/>
          <p:nvPr/>
        </p:nvSpPr>
        <p:spPr>
          <a:xfrm>
            <a:off x="228599" y="4623018"/>
            <a:ext cx="57606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itchFamily="34" charset="0"/>
                <a:cs typeface="Arial" pitchFamily="34" charset="0"/>
              </a:rPr>
              <a:t>Catarina S. Miranda</a:t>
            </a:r>
            <a:r>
              <a:rPr lang="en-US" sz="1600" b="1" u="sng" baseline="30000" dirty="0">
                <a:latin typeface="Arial" pitchFamily="34" charset="0"/>
                <a:cs typeface="Arial" pitchFamily="34" charset="0"/>
              </a:rPr>
              <a:t>1,*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A. F. G. Silva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S. M. M. A. Pereira-Lima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S. P. G. Costa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N. C. Homem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H. P. Felgueiras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n-US" sz="1200" b="1" baseline="30000" dirty="0">
              <a:latin typeface="Arial" pitchFamily="34" charset="0"/>
              <a:cs typeface="Arial" pitchFamily="34" charset="0"/>
            </a:endParaRPr>
          </a:p>
          <a:p>
            <a:r>
              <a:rPr lang="en-US" sz="1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Centre for Textile Science and Technology (2C2T)</a:t>
            </a:r>
          </a:p>
          <a:p>
            <a:r>
              <a:rPr lang="en-US" sz="1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Centre of Chemistry (CQ)</a:t>
            </a:r>
          </a:p>
          <a:p>
            <a:r>
              <a:rPr lang="en-US" sz="12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Digital Transformation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DTx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University of Minho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Portugal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  <a:hlinkClick r:id="rId2"/>
              </a:rPr>
              <a:t>*catarina.miranda@2c2t.uminho.pt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8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3"/>
    </mc:Choice>
    <mc:Fallback xmlns="">
      <p:transition spd="slow" advTm="195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FEAB84-248A-436F-AD25-77CAC57D23AB}"/>
              </a:ext>
            </a:extLst>
          </p:cNvPr>
          <p:cNvSpPr/>
          <p:nvPr/>
        </p:nvSpPr>
        <p:spPr>
          <a:xfrm>
            <a:off x="87359" y="302962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 of HNE activity</a:t>
            </a:r>
            <a:endParaRPr lang="pt-PT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6E026-02DD-428D-84FA-F4AEAC2C9C53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C03BF-59B4-4D2D-975B-F18E05AB61FE}"/>
              </a:ext>
            </a:extLst>
          </p:cNvPr>
          <p:cNvSpPr txBox="1"/>
          <p:nvPr/>
        </p:nvSpPr>
        <p:spPr>
          <a:xfrm>
            <a:off x="195329" y="1114011"/>
            <a:ext cx="864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Evaluate AAPV’s action towards HNE’s enzymatic levels</a:t>
            </a:r>
            <a:endParaRPr lang="pt-PT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83E0D-24EF-4A76-9FF0-C6047353C992}"/>
              </a:ext>
            </a:extLst>
          </p:cNvPr>
          <p:cNvSpPr txBox="1"/>
          <p:nvPr/>
        </p:nvSpPr>
        <p:spPr>
          <a:xfrm>
            <a:off x="195329" y="1466200"/>
            <a:ext cx="3627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- Tris-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-buffer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-Ala-Ala-Pro-Val-p-NA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B4215A65-183A-4388-8B3A-20B5209102F4}"/>
              </a:ext>
            </a:extLst>
          </p:cNvPr>
          <p:cNvSpPr/>
          <p:nvPr/>
        </p:nvSpPr>
        <p:spPr>
          <a:xfrm>
            <a:off x="3022045" y="1603237"/>
            <a:ext cx="360040" cy="322443"/>
          </a:xfrm>
          <a:prstGeom prst="mathPlu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A271F-4DB0-4348-914D-26296FCECDC2}"/>
              </a:ext>
            </a:extLst>
          </p:cNvPr>
          <p:cNvSpPr txBox="1"/>
          <p:nvPr/>
        </p:nvSpPr>
        <p:spPr>
          <a:xfrm>
            <a:off x="3563888" y="1603237"/>
            <a:ext cx="747262" cy="30777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ABCE9-19F5-4861-8B27-FFF0A21C4160}"/>
              </a:ext>
            </a:extLst>
          </p:cNvPr>
          <p:cNvSpPr txBox="1"/>
          <p:nvPr/>
        </p:nvSpPr>
        <p:spPr>
          <a:xfrm>
            <a:off x="7290798" y="1475828"/>
            <a:ext cx="165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readings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405 </a:t>
            </a:r>
            <a:r>
              <a:rPr lang="pt-P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AD651-668B-435F-9D5E-3A456C61E437}"/>
              </a:ext>
            </a:extLst>
          </p:cNvPr>
          <p:cNvSpPr txBox="1"/>
          <p:nvPr/>
        </p:nvSpPr>
        <p:spPr>
          <a:xfrm>
            <a:off x="4932040" y="1603237"/>
            <a:ext cx="75273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18AED-47A3-4333-9E44-5F3AD2D676FF}"/>
              </a:ext>
            </a:extLst>
          </p:cNvPr>
          <p:cNvSpPr txBox="1"/>
          <p:nvPr/>
        </p:nvSpPr>
        <p:spPr>
          <a:xfrm>
            <a:off x="5799110" y="1240220"/>
            <a:ext cx="142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Soybean tripsin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to stop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Plus Sign 6">
            <a:extLst>
              <a:ext uri="{FF2B5EF4-FFF2-40B4-BE49-F238E27FC236}">
                <a16:creationId xmlns:a16="http://schemas.microsoft.com/office/drawing/2014/main" id="{CF9BC495-94E0-41BB-8E7C-D06FC983A1A2}"/>
              </a:ext>
            </a:extLst>
          </p:cNvPr>
          <p:cNvSpPr/>
          <p:nvPr/>
        </p:nvSpPr>
        <p:spPr>
          <a:xfrm>
            <a:off x="4427984" y="1603237"/>
            <a:ext cx="360040" cy="322443"/>
          </a:xfrm>
          <a:prstGeom prst="mathPlu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sp>
        <p:nvSpPr>
          <p:cNvPr id="15" name="Seta: Para a Direita 9">
            <a:extLst>
              <a:ext uri="{FF2B5EF4-FFF2-40B4-BE49-F238E27FC236}">
                <a16:creationId xmlns:a16="http://schemas.microsoft.com/office/drawing/2014/main" id="{FB5F29A1-9D26-4637-8434-D9A46CA6ADBC}"/>
              </a:ext>
            </a:extLst>
          </p:cNvPr>
          <p:cNvSpPr/>
          <p:nvPr/>
        </p:nvSpPr>
        <p:spPr>
          <a:xfrm>
            <a:off x="5868144" y="1675244"/>
            <a:ext cx="1422654" cy="188259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97128-D872-45EC-BD8D-6E2DA92AB6A5}"/>
              </a:ext>
            </a:extLst>
          </p:cNvPr>
          <p:cNvSpPr/>
          <p:nvPr/>
        </p:nvSpPr>
        <p:spPr>
          <a:xfrm>
            <a:off x="86146" y="6525344"/>
            <a:ext cx="866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Santos, F.C., </a:t>
            </a:r>
            <a:r>
              <a:rPr lang="pt-PT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pt-PT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Amino Acids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2017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PT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1077–108; Castro, V.I.B., </a:t>
            </a:r>
            <a:r>
              <a:rPr lang="pt-PT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Tetrahedron 2016, 72, 1024–1030.</a:t>
            </a:r>
          </a:p>
          <a:p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C91F3D-C661-49D4-A07A-18F8BCFCC933}"/>
              </a:ext>
            </a:extLst>
          </p:cNvPr>
          <p:cNvSpPr txBox="1"/>
          <p:nvPr/>
        </p:nvSpPr>
        <p:spPr>
          <a:xfrm>
            <a:off x="4593805" y="1920195"/>
            <a:ext cx="142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45 mU/</a:t>
            </a:r>
            <a:r>
              <a:rPr lang="pt-P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, [HNE] in </a:t>
            </a:r>
            <a:r>
              <a:rPr lang="pt-P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wounds</a:t>
            </a:r>
            <a:endParaRPr lang="pt-P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90638-06C3-44B6-B1CB-3627D7955078}"/>
              </a:ext>
            </a:extLst>
          </p:cNvPr>
          <p:cNvSpPr txBox="1"/>
          <p:nvPr/>
        </p:nvSpPr>
        <p:spPr>
          <a:xfrm>
            <a:off x="467543" y="5877272"/>
            <a:ext cx="8208913" cy="523220"/>
          </a:xfrm>
          <a:prstGeom prst="rect">
            <a:avLst/>
          </a:prstGeom>
          <a:solidFill>
            <a:srgbClr val="B6DFE8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1 h: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initial burst release</a:t>
            </a:r>
          </a:p>
          <a:p>
            <a:pPr algn="ctr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SA-NCMC-PCL-AAPV fibers presented the highest HNE inhibition at the 6 h mark.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0AAFD2-6357-42D4-B18F-ED0EED49D3B3}"/>
              </a:ext>
            </a:extLst>
          </p:cNvPr>
          <p:cNvPicPr/>
          <p:nvPr/>
        </p:nvPicPr>
        <p:blipFill rotWithShape="1">
          <a:blip r:embed="rId3"/>
          <a:srcRect l="4703" t="3848" r="6516" b="2221"/>
          <a:stretch/>
        </p:blipFill>
        <p:spPr bwMode="auto">
          <a:xfrm>
            <a:off x="2158321" y="2459464"/>
            <a:ext cx="4539326" cy="3377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54"/>
    </mc:Choice>
    <mc:Fallback xmlns="">
      <p:transition spd="slow" advTm="383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7EC6B-C982-4734-83B0-36C9F38D8464}"/>
              </a:ext>
            </a:extLst>
          </p:cNvPr>
          <p:cNvSpPr/>
          <p:nvPr/>
        </p:nvSpPr>
        <p:spPr>
          <a:xfrm>
            <a:off x="87359" y="302962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activity</a:t>
            </a:r>
            <a:endParaRPr lang="pt-PT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776EC-6621-40F3-BFF1-70128FF8A183}"/>
              </a:ext>
            </a:extLst>
          </p:cNvPr>
          <p:cNvSpPr txBox="1"/>
          <p:nvPr/>
        </p:nvSpPr>
        <p:spPr>
          <a:xfrm>
            <a:off x="1112422" y="5859036"/>
            <a:ext cx="7056784" cy="584775"/>
          </a:xfrm>
          <a:prstGeom prst="rect">
            <a:avLst/>
          </a:prstGeom>
          <a:solidFill>
            <a:srgbClr val="B6DFE8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NCMC-loaded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inhibited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S. aureus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activity was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90-99%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6 h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2E19B-D6E8-4265-93D3-7E12ABFB0B4E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77B2C2-6CFC-4799-8481-2E2BDD4D4274}"/>
              </a:ext>
            </a:extLst>
          </p:cNvPr>
          <p:cNvSpPr/>
          <p:nvPr/>
        </p:nvSpPr>
        <p:spPr>
          <a:xfrm>
            <a:off x="261264" y="6525344"/>
            <a:ext cx="8712968" cy="14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Homem, N.C. </a:t>
            </a:r>
            <a:r>
              <a:rPr lang="pt-PT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 Int. J. Mol. Sci. </a:t>
            </a:r>
            <a:r>
              <a:rPr lang="pt-PT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5B96D-428E-4514-8CD7-C18480F624E7}"/>
              </a:ext>
            </a:extLst>
          </p:cNvPr>
          <p:cNvSpPr txBox="1"/>
          <p:nvPr/>
        </p:nvSpPr>
        <p:spPr>
          <a:xfrm>
            <a:off x="119407" y="1136546"/>
            <a:ext cx="8424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Testing Parameters:</a:t>
            </a:r>
          </a:p>
          <a:p>
            <a:pPr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 × 10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CFUs/mL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S. aureus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suspension in Mueller Hinton Broth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Samples of 10 mg immersed in 1 mL of bacteria suspension and incubated at 37 ºC and 120 rpm, for 1, 2, 4, 6 and 24 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each time point, bacteria suspensions were serially diluted in PBS and incubated at 37 ºC for 24 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Grown colonies were counted, and results were expressed in log reduction.</a:t>
            </a: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2499B-C447-4D7F-8CF1-B84110C4C776}"/>
              </a:ext>
            </a:extLst>
          </p:cNvPr>
          <p:cNvPicPr/>
          <p:nvPr/>
        </p:nvPicPr>
        <p:blipFill rotWithShape="1">
          <a:blip r:embed="rId3"/>
          <a:srcRect l="6820" t="5218" r="10747" b="3652"/>
          <a:stretch/>
        </p:blipFill>
        <p:spPr bwMode="auto">
          <a:xfrm>
            <a:off x="1835696" y="2375401"/>
            <a:ext cx="5176842" cy="336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49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9"/>
    </mc:Choice>
    <mc:Fallback xmlns="">
      <p:transition spd="slow" advTm="290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5E760B-015E-4795-811D-3421482B5AB5}"/>
              </a:ext>
            </a:extLst>
          </p:cNvPr>
          <p:cNvSpPr/>
          <p:nvPr/>
        </p:nvSpPr>
        <p:spPr>
          <a:xfrm>
            <a:off x="87359" y="3029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t-PT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7E616-87AD-4A26-8C5F-4FF2600FDC83}"/>
              </a:ext>
            </a:extLst>
          </p:cNvPr>
          <p:cNvSpPr txBox="1"/>
          <p:nvPr/>
        </p:nvSpPr>
        <p:spPr>
          <a:xfrm>
            <a:off x="251520" y="1919635"/>
            <a:ext cx="864096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potential of the engineered co-axial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serve as controlled release platforms for AAPV was demonstrated, along its inhibitory effect against HNE, particularly after 6 h of incubation.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NCMC antibacterial activity against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S. aureus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 also established. 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Data confirmed the potential of this system to function as a multi-action delivery platform, suitable for prospective wound healing applications.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F9185-5BEB-482B-8E11-FF856642EBA9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3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0"/>
    </mc:Choice>
    <mc:Fallback xmlns="">
      <p:transition spd="slow" advTm="255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DFAA2-5A98-4CF6-91F8-3F797A25B21E}"/>
              </a:ext>
            </a:extLst>
          </p:cNvPr>
          <p:cNvSpPr/>
          <p:nvPr/>
        </p:nvSpPr>
        <p:spPr>
          <a:xfrm>
            <a:off x="251520" y="302962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pt-PT" sz="3600" dirty="0"/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53F35912-A97D-44EA-A188-402191DCD172}"/>
              </a:ext>
            </a:extLst>
          </p:cNvPr>
          <p:cNvSpPr txBox="1"/>
          <p:nvPr/>
        </p:nvSpPr>
        <p:spPr>
          <a:xfrm>
            <a:off x="539552" y="1487472"/>
            <a:ext cx="344839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itchFamily="34" charset="0"/>
                <a:cs typeface="Arial" pitchFamily="34" charset="0"/>
              </a:rPr>
              <a:t>2C2T and CQ Teams</a:t>
            </a: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E5051AEF-4DD8-4C1D-9DED-DA8791AB5CF9}"/>
              </a:ext>
            </a:extLst>
          </p:cNvPr>
          <p:cNvSpPr txBox="1"/>
          <p:nvPr/>
        </p:nvSpPr>
        <p:spPr>
          <a:xfrm>
            <a:off x="1098086" y="2348880"/>
            <a:ext cx="6947825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Thank you for your attention.</a:t>
            </a:r>
          </a:p>
        </p:txBody>
      </p:sp>
      <p:pic>
        <p:nvPicPr>
          <p:cNvPr id="5" name="Picture 3" descr="BarraLogotiposArtigos">
            <a:extLst>
              <a:ext uri="{FF2B5EF4-FFF2-40B4-BE49-F238E27FC236}">
                <a16:creationId xmlns:a16="http://schemas.microsoft.com/office/drawing/2014/main" id="{648819A7-E7B1-4035-8BAF-8F7914D1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584" y="3933056"/>
            <a:ext cx="7604243" cy="133496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1E0863-507A-45FE-A4E8-98C47F6DF470}"/>
              </a:ext>
            </a:extLst>
          </p:cNvPr>
          <p:cNvSpPr/>
          <p:nvPr/>
        </p:nvSpPr>
        <p:spPr>
          <a:xfrm>
            <a:off x="251520" y="546816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work is financed by FEDER funds through COMPETE and by national funds through FCT via the projects POCI-01-0145-FEDER-028074 (PEPTEX) and UID/CTM/00264/2021. C.S.M. acknowledges FCT for the PhD grant with reference 2020.08547.BD.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A108-E828-4660-9B57-4F35752B3DEB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405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"/>
    </mc:Choice>
    <mc:Fallback xmlns="">
      <p:transition spd="slow" advTm="24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>
            <a:extLst>
              <a:ext uri="{FF2B5EF4-FFF2-40B4-BE49-F238E27FC236}">
                <a16:creationId xmlns:a16="http://schemas.microsoft.com/office/drawing/2014/main" id="{2978CB77-C85A-4261-B37D-24012A8035C2}"/>
              </a:ext>
            </a:extLst>
          </p:cNvPr>
          <p:cNvGrpSpPr>
            <a:grpSpLocks noChangeAspect="1"/>
          </p:cNvGrpSpPr>
          <p:nvPr/>
        </p:nvGrpSpPr>
        <p:grpSpPr>
          <a:xfrm>
            <a:off x="7964344" y="518876"/>
            <a:ext cx="900000" cy="588518"/>
            <a:chOff x="1635409" y="290452"/>
            <a:chExt cx="1608765" cy="1051986"/>
          </a:xfrm>
        </p:grpSpPr>
        <p:pic>
          <p:nvPicPr>
            <p:cNvPr id="3" name="Picture 2" descr="Resultado de imagem para 2c2t">
              <a:extLst>
                <a:ext uri="{FF2B5EF4-FFF2-40B4-BE49-F238E27FC236}">
                  <a16:creationId xmlns:a16="http://schemas.microsoft.com/office/drawing/2014/main" id="{BDBF077B-7360-430E-A07E-2AF7C08B7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62201"/>
            <a:stretch>
              <a:fillRect/>
            </a:stretch>
          </p:blipFill>
          <p:spPr bwMode="auto">
            <a:xfrm>
              <a:off x="1742422" y="290452"/>
              <a:ext cx="1501752" cy="659509"/>
            </a:xfrm>
            <a:prstGeom prst="rect">
              <a:avLst/>
            </a:prstGeom>
            <a:noFill/>
          </p:spPr>
        </p:pic>
        <p:pic>
          <p:nvPicPr>
            <p:cNvPr id="4" name="Picture 2" descr="Resultado de imagem para 2c2t">
              <a:extLst>
                <a:ext uri="{FF2B5EF4-FFF2-40B4-BE49-F238E27FC236}">
                  <a16:creationId xmlns:a16="http://schemas.microsoft.com/office/drawing/2014/main" id="{099E2941-AAAA-4931-92BC-6CB4C7254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45183" t="45541" r="15505"/>
            <a:stretch>
              <a:fillRect/>
            </a:stretch>
          </p:blipFill>
          <p:spPr bwMode="auto">
            <a:xfrm>
              <a:off x="1635409" y="1011293"/>
              <a:ext cx="1440000" cy="331145"/>
            </a:xfrm>
            <a:prstGeom prst="rect">
              <a:avLst/>
            </a:prstGeom>
            <a:noFill/>
          </p:spPr>
        </p:pic>
      </p:grpSp>
      <p:sp>
        <p:nvSpPr>
          <p:cNvPr id="5" name="Título 10">
            <a:extLst>
              <a:ext uri="{FF2B5EF4-FFF2-40B4-BE49-F238E27FC236}">
                <a16:creationId xmlns:a16="http://schemas.microsoft.com/office/drawing/2014/main" id="{4836A1B4-EF40-4770-A2EF-05131EFC726A}"/>
              </a:ext>
            </a:extLst>
          </p:cNvPr>
          <p:cNvSpPr txBox="1">
            <a:spLocks/>
          </p:cNvSpPr>
          <p:nvPr/>
        </p:nvSpPr>
        <p:spPr>
          <a:xfrm>
            <a:off x="470024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e Conteúdo 11">
            <a:extLst>
              <a:ext uri="{FF2B5EF4-FFF2-40B4-BE49-F238E27FC236}">
                <a16:creationId xmlns:a16="http://schemas.microsoft.com/office/drawing/2014/main" id="{7CBC72CE-F027-4A70-BE5C-42B5C702248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2ABB28-47F6-4BA7-BDCE-01216A720832}"/>
              </a:ext>
            </a:extLst>
          </p:cNvPr>
          <p:cNvSpPr/>
          <p:nvPr/>
        </p:nvSpPr>
        <p:spPr>
          <a:xfrm>
            <a:off x="164642" y="214254"/>
            <a:ext cx="5713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peptides</a:t>
            </a:r>
            <a:endParaRPr lang="pt-PT" sz="4000" dirty="0"/>
          </a:p>
        </p:txBody>
      </p:sp>
      <p:pic>
        <p:nvPicPr>
          <p:cNvPr id="18" name="Picture 2" descr="AAPV estrutura com H">
            <a:extLst>
              <a:ext uri="{FF2B5EF4-FFF2-40B4-BE49-F238E27FC236}">
                <a16:creationId xmlns:a16="http://schemas.microsoft.com/office/drawing/2014/main" id="{028C3B91-96BC-4C45-8F58-46D394D7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10393" r="26270" b="15099"/>
          <a:stretch>
            <a:fillRect/>
          </a:stretch>
        </p:blipFill>
        <p:spPr bwMode="auto">
          <a:xfrm>
            <a:off x="191929" y="2607917"/>
            <a:ext cx="3961795" cy="30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96CB67-B7A1-41E4-8FDC-FB4C7616A991}"/>
              </a:ext>
            </a:extLst>
          </p:cNvPr>
          <p:cNvSpPr txBox="1"/>
          <p:nvPr/>
        </p:nvSpPr>
        <p:spPr>
          <a:xfrm>
            <a:off x="4264433" y="2705703"/>
            <a:ext cx="3600400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Alanine-Alanine-Proline-Valine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(Ala-Ala-Pro-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AAPV)</a:t>
            </a:r>
          </a:p>
          <a:p>
            <a:pPr algn="ctr"/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Inhibits human neutrophil elastase (HNE), which levels are abnormally high in the case of inflammatory processes related to CWs.</a:t>
            </a:r>
          </a:p>
        </p:txBody>
      </p:sp>
      <p:sp>
        <p:nvSpPr>
          <p:cNvPr id="20" name="Retângulo Arredondado 8">
            <a:extLst>
              <a:ext uri="{FF2B5EF4-FFF2-40B4-BE49-F238E27FC236}">
                <a16:creationId xmlns:a16="http://schemas.microsoft.com/office/drawing/2014/main" id="{57A5A342-A1DA-4FF6-8EA8-0CF93F3942C0}"/>
              </a:ext>
            </a:extLst>
          </p:cNvPr>
          <p:cNvSpPr/>
          <p:nvPr/>
        </p:nvSpPr>
        <p:spPr>
          <a:xfrm>
            <a:off x="5354815" y="1565717"/>
            <a:ext cx="1305416" cy="845648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microbial proliferation</a:t>
            </a:r>
          </a:p>
        </p:txBody>
      </p:sp>
      <p:sp>
        <p:nvSpPr>
          <p:cNvPr id="21" name="Retângulo Arredondado 67">
            <a:extLst>
              <a:ext uri="{FF2B5EF4-FFF2-40B4-BE49-F238E27FC236}">
                <a16:creationId xmlns:a16="http://schemas.microsoft.com/office/drawing/2014/main" id="{D453DA4B-2DA8-43F1-B236-2CE75F75CFBB}"/>
              </a:ext>
            </a:extLst>
          </p:cNvPr>
          <p:cNvSpPr/>
          <p:nvPr/>
        </p:nvSpPr>
        <p:spPr>
          <a:xfrm>
            <a:off x="6815300" y="1565717"/>
            <a:ext cx="1141076" cy="845648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Modulate immune response</a:t>
            </a:r>
          </a:p>
        </p:txBody>
      </p:sp>
      <p:sp>
        <p:nvSpPr>
          <p:cNvPr id="22" name="Retângulo Arredondado 68">
            <a:extLst>
              <a:ext uri="{FF2B5EF4-FFF2-40B4-BE49-F238E27FC236}">
                <a16:creationId xmlns:a16="http://schemas.microsoft.com/office/drawing/2014/main" id="{ADD7D7A1-C2CC-44BA-A77B-E5D076E81A0E}"/>
              </a:ext>
            </a:extLst>
          </p:cNvPr>
          <p:cNvSpPr/>
          <p:nvPr/>
        </p:nvSpPr>
        <p:spPr>
          <a:xfrm>
            <a:off x="2327896" y="1565718"/>
            <a:ext cx="1130314" cy="845647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MW molecules</a:t>
            </a:r>
          </a:p>
        </p:txBody>
      </p:sp>
      <p:sp>
        <p:nvSpPr>
          <p:cNvPr id="23" name="Retângulo Arredondado 84">
            <a:extLst>
              <a:ext uri="{FF2B5EF4-FFF2-40B4-BE49-F238E27FC236}">
                <a16:creationId xmlns:a16="http://schemas.microsoft.com/office/drawing/2014/main" id="{8957DC66-415A-4D69-8D40-80B879F32FC4}"/>
              </a:ext>
            </a:extLst>
          </p:cNvPr>
          <p:cNvSpPr/>
          <p:nvPr/>
        </p:nvSpPr>
        <p:spPr>
          <a:xfrm>
            <a:off x="3635895" y="1565717"/>
            <a:ext cx="1526612" cy="845648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amino acid residues</a:t>
            </a:r>
          </a:p>
        </p:txBody>
      </p:sp>
      <p:sp>
        <p:nvSpPr>
          <p:cNvPr id="24" name="Retângulo Arredondado 68">
            <a:extLst>
              <a:ext uri="{FF2B5EF4-FFF2-40B4-BE49-F238E27FC236}">
                <a16:creationId xmlns:a16="http://schemas.microsoft.com/office/drawing/2014/main" id="{81899813-8C65-4583-970C-620E00FC83F1}"/>
              </a:ext>
            </a:extLst>
          </p:cNvPr>
          <p:cNvSpPr/>
          <p:nvPr/>
        </p:nvSpPr>
        <p:spPr>
          <a:xfrm>
            <a:off x="323527" y="1569840"/>
            <a:ext cx="1849300" cy="8456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Peptides</a:t>
            </a:r>
          </a:p>
        </p:txBody>
      </p:sp>
      <p:sp>
        <p:nvSpPr>
          <p:cNvPr id="25" name="Retângulo Arredondado 68">
            <a:extLst>
              <a:ext uri="{FF2B5EF4-FFF2-40B4-BE49-F238E27FC236}">
                <a16:creationId xmlns:a16="http://schemas.microsoft.com/office/drawing/2014/main" id="{0847243F-8C24-4AAC-90F4-43DDC7179476}"/>
              </a:ext>
            </a:extLst>
          </p:cNvPr>
          <p:cNvSpPr/>
          <p:nvPr/>
        </p:nvSpPr>
        <p:spPr>
          <a:xfrm>
            <a:off x="4119622" y="4810470"/>
            <a:ext cx="2695678" cy="845647"/>
          </a:xfrm>
          <a:prstGeom prst="roundRect">
            <a:avLst/>
          </a:prstGeom>
          <a:solidFill>
            <a:srgbClr val="C0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stability in physiological media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EF85897-7BE1-430E-8B92-0B54AA05D6D9}"/>
              </a:ext>
            </a:extLst>
          </p:cNvPr>
          <p:cNvSpPr/>
          <p:nvPr/>
        </p:nvSpPr>
        <p:spPr>
          <a:xfrm rot="18140780">
            <a:off x="7156689" y="4959264"/>
            <a:ext cx="612742" cy="828966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Arredondado 68">
            <a:extLst>
              <a:ext uri="{FF2B5EF4-FFF2-40B4-BE49-F238E27FC236}">
                <a16:creationId xmlns:a16="http://schemas.microsoft.com/office/drawing/2014/main" id="{C8799F82-9E3B-4D62-8E01-4CE31A1F260C}"/>
              </a:ext>
            </a:extLst>
          </p:cNvPr>
          <p:cNvSpPr/>
          <p:nvPr/>
        </p:nvSpPr>
        <p:spPr>
          <a:xfrm>
            <a:off x="6196862" y="5787823"/>
            <a:ext cx="2695678" cy="845647"/>
          </a:xfrm>
          <a:prstGeom prst="roundRect">
            <a:avLst/>
          </a:prstGeom>
          <a:solidFill>
            <a:srgbClr val="00B05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within polymeric structures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292943-56C1-4042-B841-1F3E6E4F5A79}"/>
              </a:ext>
            </a:extLst>
          </p:cNvPr>
          <p:cNvSpPr/>
          <p:nvPr/>
        </p:nvSpPr>
        <p:spPr>
          <a:xfrm>
            <a:off x="251520" y="6366520"/>
            <a:ext cx="24032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Santos, F.C. et al. Amino Acids, 49 (2017).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5FFD6-9DEC-4126-8038-FDD77BEEDA74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48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0"/>
    </mc:Choice>
    <mc:Fallback xmlns="">
      <p:transition spd="slow" advTm="316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F3FD4-635D-481A-93C9-C25EE6DA9BCD}"/>
              </a:ext>
            </a:extLst>
          </p:cNvPr>
          <p:cNvSpPr/>
          <p:nvPr/>
        </p:nvSpPr>
        <p:spPr>
          <a:xfrm>
            <a:off x="179512" y="303491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Polymers</a:t>
            </a:r>
            <a:endParaRPr lang="pt-PT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36189-EAE1-4821-95E8-5BA162654FF8}"/>
              </a:ext>
            </a:extLst>
          </p:cNvPr>
          <p:cNvSpPr txBox="1"/>
          <p:nvPr/>
        </p:nvSpPr>
        <p:spPr>
          <a:xfrm>
            <a:off x="-292515" y="1425839"/>
            <a:ext cx="440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alginate (SA)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AA18C-10EE-4747-A3C9-39AFEF978CE7}"/>
              </a:ext>
            </a:extLst>
          </p:cNvPr>
          <p:cNvSpPr txBox="1"/>
          <p:nvPr/>
        </p:nvSpPr>
        <p:spPr>
          <a:xfrm>
            <a:off x="361318" y="4391688"/>
            <a:ext cx="3427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Antiseptic properties;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Water absorbent (elevated swelling capacity);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Creates a moist environment.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0895C6-37F6-4D10-B4FB-295286F4C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6" y="1897161"/>
            <a:ext cx="3148580" cy="16940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7DF0CC-C82D-43C6-A59B-219C0EE227D5}"/>
              </a:ext>
            </a:extLst>
          </p:cNvPr>
          <p:cNvSpPr txBox="1"/>
          <p:nvPr/>
        </p:nvSpPr>
        <p:spPr>
          <a:xfrm>
            <a:off x="4499992" y="1425839"/>
            <a:ext cx="440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Polycaprolactone (PCL)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ED6A9-840A-4F2F-8C76-A427D55C989C}"/>
              </a:ext>
            </a:extLst>
          </p:cNvPr>
          <p:cNvSpPr txBox="1"/>
          <p:nvPr/>
        </p:nvSpPr>
        <p:spPr>
          <a:xfrm>
            <a:off x="5364088" y="4398933"/>
            <a:ext cx="380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Synthetic polymer;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Excellent mechanical properties;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Slow degradation rate.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D535FD-C646-4633-A3FF-18D5595AD301}"/>
              </a:ext>
            </a:extLst>
          </p:cNvPr>
          <p:cNvSpPr txBox="1"/>
          <p:nvPr/>
        </p:nvSpPr>
        <p:spPr>
          <a:xfrm>
            <a:off x="287524" y="6331763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Plotczyk, M. et al. Elsevier. 1 (2019)</a:t>
            </a:r>
          </a:p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Eskandarinia, A. et al. Scientific Reports. (2020)   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4F62AB5-8BCC-42DA-9AC5-34C637B5768B}"/>
              </a:ext>
            </a:extLst>
          </p:cNvPr>
          <p:cNvSpPr txBox="1"/>
          <p:nvPr/>
        </p:nvSpPr>
        <p:spPr>
          <a:xfrm>
            <a:off x="2699792" y="4005064"/>
            <a:ext cx="276839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Biocompatible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Biodegradable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0AF1E-1E44-4445-B4BA-F8E8F1C043AB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74C0F-F7F8-43E6-A261-1C7DA84E8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98651"/>
            <a:ext cx="3241767" cy="16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5"/>
    </mc:Choice>
    <mc:Fallback xmlns="">
      <p:transition spd="slow" advTm="822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69473-E00A-4539-B60B-E2ED6BFA41A4}"/>
              </a:ext>
            </a:extLst>
          </p:cNvPr>
          <p:cNvSpPr/>
          <p:nvPr/>
        </p:nvSpPr>
        <p:spPr>
          <a:xfrm>
            <a:off x="179512" y="303491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Polymers</a:t>
            </a:r>
            <a:endParaRPr lang="pt-PT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F7F77-B422-46EE-9447-747D3D3DC58D}"/>
              </a:ext>
            </a:extLst>
          </p:cNvPr>
          <p:cNvSpPr txBox="1"/>
          <p:nvPr/>
        </p:nvSpPr>
        <p:spPr>
          <a:xfrm>
            <a:off x="3720352" y="2922909"/>
            <a:ext cx="149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Chemically modified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0406E-4519-40DC-9AF5-8D0CD4D3BB69}"/>
              </a:ext>
            </a:extLst>
          </p:cNvPr>
          <p:cNvSpPr txBox="1"/>
          <p:nvPr/>
        </p:nvSpPr>
        <p:spPr>
          <a:xfrm>
            <a:off x="863592" y="1590923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Chitosan (CS)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DC617-2D69-4D4C-8D33-B265FA199D75}"/>
              </a:ext>
            </a:extLst>
          </p:cNvPr>
          <p:cNvSpPr txBox="1"/>
          <p:nvPr/>
        </p:nvSpPr>
        <p:spPr>
          <a:xfrm>
            <a:off x="4852065" y="1590923"/>
            <a:ext cx="387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carboxymethyl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chitosan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(NCMC)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33675-8087-42CD-93A0-0A3A8DE0AF40}"/>
              </a:ext>
            </a:extLst>
          </p:cNvPr>
          <p:cNvSpPr txBox="1"/>
          <p:nvPr/>
        </p:nvSpPr>
        <p:spPr>
          <a:xfrm>
            <a:off x="5796136" y="4490536"/>
            <a:ext cx="38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Non-toxic;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Soluble at neutral to basic pH’s;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Antimicrobial activity.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8A51E1-B1D8-4782-9578-684C42E642BF}"/>
              </a:ext>
            </a:extLst>
          </p:cNvPr>
          <p:cNvCxnSpPr>
            <a:cxnSpLocks/>
          </p:cNvCxnSpPr>
          <p:nvPr/>
        </p:nvCxnSpPr>
        <p:spPr>
          <a:xfrm>
            <a:off x="3959932" y="3160772"/>
            <a:ext cx="104411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2E5381-3DAF-4E81-B20A-163F45BB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396533"/>
            <a:ext cx="3181639" cy="154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A32DA-9E88-4291-8E25-72F4DCE2B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11" y="2415626"/>
            <a:ext cx="2453105" cy="158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BC91A5-0B90-4F80-A339-621E7BDD1022}"/>
              </a:ext>
            </a:extLst>
          </p:cNvPr>
          <p:cNvSpPr txBox="1"/>
          <p:nvPr/>
        </p:nvSpPr>
        <p:spPr>
          <a:xfrm>
            <a:off x="287524" y="6331763"/>
            <a:ext cx="8568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Plotczyk, M. et al. Elsevier. 1 (2019)</a:t>
            </a:r>
          </a:p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Song, Q.; Zhang, Z.; Gao, J.; Ding, C. J. Appl. Polym. Sci. 2011, 119, 3282–3285</a:t>
            </a:r>
          </a:p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5FF71-09A7-4FEE-BAAD-1CBA6DA8F865}"/>
              </a:ext>
            </a:extLst>
          </p:cNvPr>
          <p:cNvSpPr txBox="1"/>
          <p:nvPr/>
        </p:nvSpPr>
        <p:spPr>
          <a:xfrm>
            <a:off x="179512" y="4490536"/>
            <a:ext cx="318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 tissue adhesive properties;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Accelerates tissue repair;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Acts as a hemostatic agent.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BE7B460-057E-407E-A27E-196957C9A0DE}"/>
              </a:ext>
            </a:extLst>
          </p:cNvPr>
          <p:cNvSpPr txBox="1"/>
          <p:nvPr/>
        </p:nvSpPr>
        <p:spPr>
          <a:xfrm>
            <a:off x="3099751" y="4057327"/>
            <a:ext cx="276839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Biocompatible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Biodegradable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536DF-A266-4D5C-B33D-7DDD67946F30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34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4"/>
    </mc:Choice>
    <mc:Fallback xmlns="">
      <p:transition spd="slow" advTm="208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3F663-48C7-4842-8750-971DD42D531A}"/>
              </a:ext>
            </a:extLst>
          </p:cNvPr>
          <p:cNvSpPr/>
          <p:nvPr/>
        </p:nvSpPr>
        <p:spPr>
          <a:xfrm>
            <a:off x="179512" y="276560"/>
            <a:ext cx="310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Wet-spinning</a:t>
            </a:r>
            <a:endParaRPr lang="pt-PT" sz="3600" dirty="0"/>
          </a:p>
        </p:txBody>
      </p:sp>
      <p:sp>
        <p:nvSpPr>
          <p:cNvPr id="6" name="Retângulo Arredondado 6">
            <a:extLst>
              <a:ext uri="{FF2B5EF4-FFF2-40B4-BE49-F238E27FC236}">
                <a16:creationId xmlns:a16="http://schemas.microsoft.com/office/drawing/2014/main" id="{836F2601-2E4F-4A4B-B367-9087B888E551}"/>
              </a:ext>
            </a:extLst>
          </p:cNvPr>
          <p:cNvSpPr/>
          <p:nvPr/>
        </p:nvSpPr>
        <p:spPr>
          <a:xfrm>
            <a:off x="421190" y="1750095"/>
            <a:ext cx="8301619" cy="1478552"/>
          </a:xfrm>
          <a:prstGeom prst="roundRect">
            <a:avLst/>
          </a:prstGeom>
          <a:solidFill>
            <a:srgbClr val="B6DFE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based on a non-solvent-induced phase inversion process, in which a polymeric solution is extruded into a coagulation bath composed of a poor solvent or a non-solvent, giving rise to a continuous polymeric fiber, with a diameter of tens to hundreds of micrometers.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D504B-6B23-4491-8FEA-FD6AEE6E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4" y="3573016"/>
            <a:ext cx="7020272" cy="2056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2DF7DB-5D09-4BC4-97C7-A28E384258E7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0A928-7928-4798-83E2-CBE0030A90F1}"/>
              </a:ext>
            </a:extLst>
          </p:cNvPr>
          <p:cNvSpPr/>
          <p:nvPr/>
        </p:nvSpPr>
        <p:spPr>
          <a:xfrm>
            <a:off x="260399" y="6318198"/>
            <a:ext cx="86320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Miranda, C.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Pharmaceutics, 2022, 14. 164</a:t>
            </a:r>
          </a:p>
        </p:txBody>
      </p:sp>
    </p:spTree>
    <p:extLst>
      <p:ext uri="{BB962C8B-B14F-4D97-AF65-F5344CB8AC3E}">
        <p14:creationId xmlns:p14="http://schemas.microsoft.com/office/powerpoint/2010/main" val="2901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9"/>
    </mc:Choice>
    <mc:Fallback xmlns="">
      <p:transition spd="slow" advTm="172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08229A-4305-4CC8-85AE-7472DB26EE03}"/>
              </a:ext>
            </a:extLst>
          </p:cNvPr>
          <p:cNvSpPr/>
          <p:nvPr/>
        </p:nvSpPr>
        <p:spPr>
          <a:xfrm>
            <a:off x="123716" y="297637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Co-axial wet-spinning</a:t>
            </a:r>
            <a:endParaRPr lang="pt-PT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16B370-D3B7-4BE2-97C3-9B175E6B45F0}"/>
              </a:ext>
            </a:extLst>
          </p:cNvPr>
          <p:cNvSpPr/>
          <p:nvPr/>
        </p:nvSpPr>
        <p:spPr>
          <a:xfrm>
            <a:off x="260906" y="6161529"/>
            <a:ext cx="86404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Mirabedini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A. (2017). A thesis submitted in the fulfilment of the. 1–235.</a:t>
            </a:r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Gao, L., Zhou, Y., Peng, J., Xu, C., Xu, Q., Xing, M., &amp; Chang, J. (2019). </a:t>
            </a:r>
            <a:r>
              <a:rPr lang="en-US" sz="9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NPG Asia Materials</a:t>
            </a:r>
            <a:r>
              <a:rPr lang="en-US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9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11</a:t>
            </a:r>
            <a:r>
              <a:rPr lang="en-US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(1), 66. </a:t>
            </a:r>
          </a:p>
          <a:p>
            <a:pPr algn="just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McKeen, L. W. (2012).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Permeability Properties of Plastics and Elastomers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59–75. </a:t>
            </a:r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A0452-BC8D-4D45-AD23-CE1757325D49}"/>
              </a:ext>
            </a:extLst>
          </p:cNvPr>
          <p:cNvSpPr txBox="1"/>
          <p:nvPr/>
        </p:nvSpPr>
        <p:spPr>
          <a:xfrm>
            <a:off x="1763688" y="220486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11377-9695-4D91-B7E3-0607703B2486}"/>
              </a:ext>
            </a:extLst>
          </p:cNvPr>
          <p:cNvSpPr txBox="1"/>
          <p:nvPr/>
        </p:nvSpPr>
        <p:spPr>
          <a:xfrm>
            <a:off x="2314630" y="2386607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grpSp>
        <p:nvGrpSpPr>
          <p:cNvPr id="16" name="Agrupar 50">
            <a:extLst>
              <a:ext uri="{FF2B5EF4-FFF2-40B4-BE49-F238E27FC236}">
                <a16:creationId xmlns:a16="http://schemas.microsoft.com/office/drawing/2014/main" id="{83A8E2B8-E3A5-4B2C-8EC2-7EDBB8A64097}"/>
              </a:ext>
            </a:extLst>
          </p:cNvPr>
          <p:cNvGrpSpPr/>
          <p:nvPr/>
        </p:nvGrpSpPr>
        <p:grpSpPr>
          <a:xfrm>
            <a:off x="526906" y="1111186"/>
            <a:ext cx="3156155" cy="3047186"/>
            <a:chOff x="526906" y="1111186"/>
            <a:chExt cx="3156155" cy="30471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43946B-747D-470E-9748-55117B744F8F}"/>
                </a:ext>
              </a:extLst>
            </p:cNvPr>
            <p:cNvSpPr txBox="1"/>
            <p:nvPr/>
          </p:nvSpPr>
          <p:spPr>
            <a:xfrm>
              <a:off x="526906" y="1111186"/>
              <a:ext cx="315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Co-axial spinneret</a:t>
              </a:r>
            </a:p>
          </p:txBody>
        </p:sp>
        <p:grpSp>
          <p:nvGrpSpPr>
            <p:cNvPr id="18" name="Agrupar 15">
              <a:extLst>
                <a:ext uri="{FF2B5EF4-FFF2-40B4-BE49-F238E27FC236}">
                  <a16:creationId xmlns:a16="http://schemas.microsoft.com/office/drawing/2014/main" id="{A2BA721C-0AC6-497B-AAD9-02AF0CB9A2F5}"/>
                </a:ext>
              </a:extLst>
            </p:cNvPr>
            <p:cNvGrpSpPr/>
            <p:nvPr/>
          </p:nvGrpSpPr>
          <p:grpSpPr>
            <a:xfrm>
              <a:off x="779891" y="2276424"/>
              <a:ext cx="2304257" cy="1881948"/>
              <a:chOff x="827583" y="1484784"/>
              <a:chExt cx="2304257" cy="1881948"/>
            </a:xfrm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DC9C4CC-9C90-4094-B298-3A99F7A02EF1}"/>
                  </a:ext>
                </a:extLst>
              </p:cNvPr>
              <p:cNvPicPr/>
              <p:nvPr/>
            </p:nvPicPr>
            <p:blipFill rotWithShape="1">
              <a:blip r:embed="rId2"/>
              <a:srcRect l="39622" t="41011" r="43058" b="31616"/>
              <a:stretch/>
            </p:blipFill>
            <p:spPr bwMode="auto">
              <a:xfrm>
                <a:off x="827583" y="1484784"/>
                <a:ext cx="2304257" cy="188194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14A2629A-BE67-4562-B9CD-199F43C689D8}"/>
                  </a:ext>
                </a:extLst>
              </p:cNvPr>
              <p:cNvSpPr txBox="1"/>
              <p:nvPr/>
            </p:nvSpPr>
            <p:spPr>
              <a:xfrm>
                <a:off x="1763688" y="1484784"/>
                <a:ext cx="430271" cy="3617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99CEA60E-6866-4450-A230-D34F2B936715}"/>
                  </a:ext>
                </a:extLst>
              </p:cNvPr>
              <p:cNvSpPr txBox="1"/>
              <p:nvPr/>
            </p:nvSpPr>
            <p:spPr>
              <a:xfrm>
                <a:off x="2295128" y="1781528"/>
                <a:ext cx="504056" cy="3617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</p:txBody>
          </p:sp>
        </p:grpSp>
      </p:grpSp>
      <p:sp>
        <p:nvSpPr>
          <p:cNvPr id="32" name="Retângulo Arredondado 21">
            <a:extLst>
              <a:ext uri="{FF2B5EF4-FFF2-40B4-BE49-F238E27FC236}">
                <a16:creationId xmlns:a16="http://schemas.microsoft.com/office/drawing/2014/main" id="{99C9E846-5F37-4F44-A346-FDD65A0B1CDA}"/>
              </a:ext>
            </a:extLst>
          </p:cNvPr>
          <p:cNvSpPr/>
          <p:nvPr/>
        </p:nvSpPr>
        <p:spPr>
          <a:xfrm>
            <a:off x="536791" y="4370998"/>
            <a:ext cx="3635592" cy="1521133"/>
          </a:xfrm>
          <a:prstGeom prst="roundRect">
            <a:avLst/>
          </a:prstGeom>
          <a:solidFill>
            <a:srgbClr val="B6DFE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polymer solutions are injected together into a co-axial spinneret and co-extruded towards a coagulation bath, generating a core-shell structure. In case of hollow fibers, air or coagulation bath is introduced through the innermost port.</a:t>
            </a:r>
          </a:p>
        </p:txBody>
      </p:sp>
      <p:sp>
        <p:nvSpPr>
          <p:cNvPr id="33" name="Seta para Baixo 6">
            <a:extLst>
              <a:ext uri="{FF2B5EF4-FFF2-40B4-BE49-F238E27FC236}">
                <a16:creationId xmlns:a16="http://schemas.microsoft.com/office/drawing/2014/main" id="{F1CBB292-E0D9-4557-8E48-55F081227A33}"/>
              </a:ext>
            </a:extLst>
          </p:cNvPr>
          <p:cNvSpPr/>
          <p:nvPr/>
        </p:nvSpPr>
        <p:spPr>
          <a:xfrm>
            <a:off x="2398371" y="2610280"/>
            <a:ext cx="168332" cy="287572"/>
          </a:xfrm>
          <a:prstGeom prst="downArrow">
            <a:avLst/>
          </a:prstGeom>
          <a:solidFill>
            <a:srgbClr val="95B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eta para Baixo 22">
            <a:extLst>
              <a:ext uri="{FF2B5EF4-FFF2-40B4-BE49-F238E27FC236}">
                <a16:creationId xmlns:a16="http://schemas.microsoft.com/office/drawing/2014/main" id="{DA332DA7-5769-40C1-99F2-05AD50008948}"/>
              </a:ext>
            </a:extLst>
          </p:cNvPr>
          <p:cNvSpPr/>
          <p:nvPr/>
        </p:nvSpPr>
        <p:spPr>
          <a:xfrm>
            <a:off x="1523348" y="1989300"/>
            <a:ext cx="168332" cy="287572"/>
          </a:xfrm>
          <a:prstGeom prst="downArrow">
            <a:avLst/>
          </a:prstGeom>
          <a:solidFill>
            <a:srgbClr val="B6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039394-5B14-4EBA-9B65-5717B589DB63}"/>
              </a:ext>
            </a:extLst>
          </p:cNvPr>
          <p:cNvSpPr txBox="1"/>
          <p:nvPr/>
        </p:nvSpPr>
        <p:spPr>
          <a:xfrm>
            <a:off x="5546208" y="1595614"/>
            <a:ext cx="25107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Core-sheath fibers</a:t>
            </a:r>
          </a:p>
        </p:txBody>
      </p:sp>
      <p:sp>
        <p:nvSpPr>
          <p:cNvPr id="38" name="Lata 24">
            <a:extLst>
              <a:ext uri="{FF2B5EF4-FFF2-40B4-BE49-F238E27FC236}">
                <a16:creationId xmlns:a16="http://schemas.microsoft.com/office/drawing/2014/main" id="{0A0B26DF-78A4-4B15-87DB-BBEFC421B8EA}"/>
              </a:ext>
            </a:extLst>
          </p:cNvPr>
          <p:cNvSpPr/>
          <p:nvPr/>
        </p:nvSpPr>
        <p:spPr>
          <a:xfrm rot="16200000">
            <a:off x="7091932" y="1863565"/>
            <a:ext cx="407658" cy="2136696"/>
          </a:xfrm>
          <a:prstGeom prst="can">
            <a:avLst/>
          </a:prstGeom>
          <a:solidFill>
            <a:srgbClr val="B6B3B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ata 25">
            <a:extLst>
              <a:ext uri="{FF2B5EF4-FFF2-40B4-BE49-F238E27FC236}">
                <a16:creationId xmlns:a16="http://schemas.microsoft.com/office/drawing/2014/main" id="{27DF4A44-2CD5-4F18-A148-B6A09A57296D}"/>
              </a:ext>
            </a:extLst>
          </p:cNvPr>
          <p:cNvSpPr/>
          <p:nvPr/>
        </p:nvSpPr>
        <p:spPr>
          <a:xfrm rot="16200000">
            <a:off x="6071998" y="2823603"/>
            <a:ext cx="222407" cy="216618"/>
          </a:xfrm>
          <a:prstGeom prst="can">
            <a:avLst/>
          </a:prstGeom>
          <a:solidFill>
            <a:srgbClr val="B5C7E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ixaDeTexto 26">
            <a:extLst>
              <a:ext uri="{FF2B5EF4-FFF2-40B4-BE49-F238E27FC236}">
                <a16:creationId xmlns:a16="http://schemas.microsoft.com/office/drawing/2014/main" id="{020F7523-A967-438C-A689-9CDE8CDA9C8A}"/>
              </a:ext>
            </a:extLst>
          </p:cNvPr>
          <p:cNvSpPr txBox="1"/>
          <p:nvPr/>
        </p:nvSpPr>
        <p:spPr>
          <a:xfrm>
            <a:off x="6993975" y="2026864"/>
            <a:ext cx="640320" cy="330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Sheath </a:t>
            </a:r>
          </a:p>
        </p:txBody>
      </p:sp>
      <p:sp>
        <p:nvSpPr>
          <p:cNvPr id="41" name="CaixaDeTexto 27">
            <a:extLst>
              <a:ext uri="{FF2B5EF4-FFF2-40B4-BE49-F238E27FC236}">
                <a16:creationId xmlns:a16="http://schemas.microsoft.com/office/drawing/2014/main" id="{541064A4-4E36-4E33-8AA1-264124D203AA}"/>
              </a:ext>
            </a:extLst>
          </p:cNvPr>
          <p:cNvSpPr txBox="1"/>
          <p:nvPr/>
        </p:nvSpPr>
        <p:spPr>
          <a:xfrm>
            <a:off x="5264264" y="2911755"/>
            <a:ext cx="510188" cy="330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Core </a:t>
            </a:r>
          </a:p>
        </p:txBody>
      </p:sp>
      <p:cxnSp>
        <p:nvCxnSpPr>
          <p:cNvPr id="42" name="Conexão Curva 28">
            <a:extLst>
              <a:ext uri="{FF2B5EF4-FFF2-40B4-BE49-F238E27FC236}">
                <a16:creationId xmlns:a16="http://schemas.microsoft.com/office/drawing/2014/main" id="{BA695AD7-C50C-4244-8C1D-501220C45E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2067" y="2400517"/>
            <a:ext cx="407434" cy="247699"/>
          </a:xfrm>
          <a:prstGeom prst="curvedConnector3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Curva 29">
            <a:extLst>
              <a:ext uri="{FF2B5EF4-FFF2-40B4-BE49-F238E27FC236}">
                <a16:creationId xmlns:a16="http://schemas.microsoft.com/office/drawing/2014/main" id="{CE4AE8E2-9372-4500-8E7C-C853ABEA5467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5678003" y="2931911"/>
            <a:ext cx="396891" cy="1733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B9174F9-196A-4A1E-A64F-BC426E628BFB}"/>
              </a:ext>
            </a:extLst>
          </p:cNvPr>
          <p:cNvSpPr txBox="1"/>
          <p:nvPr/>
        </p:nvSpPr>
        <p:spPr>
          <a:xfrm>
            <a:off x="5663321" y="3744825"/>
            <a:ext cx="193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Hollow fibers</a:t>
            </a:r>
          </a:p>
        </p:txBody>
      </p:sp>
      <p:sp>
        <p:nvSpPr>
          <p:cNvPr id="47" name="CaixaDeTexto 39">
            <a:extLst>
              <a:ext uri="{FF2B5EF4-FFF2-40B4-BE49-F238E27FC236}">
                <a16:creationId xmlns:a16="http://schemas.microsoft.com/office/drawing/2014/main" id="{019F4BF2-70B4-47BE-8787-D1146C732E74}"/>
              </a:ext>
            </a:extLst>
          </p:cNvPr>
          <p:cNvSpPr txBox="1"/>
          <p:nvPr/>
        </p:nvSpPr>
        <p:spPr>
          <a:xfrm>
            <a:off x="6743130" y="4331608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Sheath </a:t>
            </a:r>
          </a:p>
        </p:txBody>
      </p:sp>
      <p:sp>
        <p:nvSpPr>
          <p:cNvPr id="48" name="CaixaDeTexto 40">
            <a:extLst>
              <a:ext uri="{FF2B5EF4-FFF2-40B4-BE49-F238E27FC236}">
                <a16:creationId xmlns:a16="http://schemas.microsoft.com/office/drawing/2014/main" id="{E9E9F6F5-8137-4C18-956D-339EC44AF1E9}"/>
              </a:ext>
            </a:extLst>
          </p:cNvPr>
          <p:cNvSpPr txBox="1"/>
          <p:nvPr/>
        </p:nvSpPr>
        <p:spPr>
          <a:xfrm>
            <a:off x="4893064" y="5282747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Hollow interior </a:t>
            </a:r>
          </a:p>
        </p:txBody>
      </p:sp>
      <p:cxnSp>
        <p:nvCxnSpPr>
          <p:cNvPr id="49" name="Conexão Curva 41">
            <a:extLst>
              <a:ext uri="{FF2B5EF4-FFF2-40B4-BE49-F238E27FC236}">
                <a16:creationId xmlns:a16="http://schemas.microsoft.com/office/drawing/2014/main" id="{D77E5793-6FC4-4479-A4ED-F45F4832D09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74877" y="4621804"/>
            <a:ext cx="459354" cy="252952"/>
          </a:xfrm>
          <a:prstGeom prst="curvedConnector3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Curva 42">
            <a:extLst>
              <a:ext uri="{FF2B5EF4-FFF2-40B4-BE49-F238E27FC236}">
                <a16:creationId xmlns:a16="http://schemas.microsoft.com/office/drawing/2014/main" id="{2F345468-951D-44D2-B341-E5E53358FC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57661" y="5185029"/>
            <a:ext cx="405308" cy="1954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ata 43">
            <a:extLst>
              <a:ext uri="{FF2B5EF4-FFF2-40B4-BE49-F238E27FC236}">
                <a16:creationId xmlns:a16="http://schemas.microsoft.com/office/drawing/2014/main" id="{E47F2EC5-E99F-46C6-B849-10E120ADCFB6}"/>
              </a:ext>
            </a:extLst>
          </p:cNvPr>
          <p:cNvSpPr/>
          <p:nvPr/>
        </p:nvSpPr>
        <p:spPr>
          <a:xfrm rot="16200000">
            <a:off x="7032410" y="4090505"/>
            <a:ext cx="459607" cy="2203796"/>
          </a:xfrm>
          <a:prstGeom prst="can">
            <a:avLst>
              <a:gd name="adj" fmla="val 47363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2" name="Lata 44">
            <a:extLst>
              <a:ext uri="{FF2B5EF4-FFF2-40B4-BE49-F238E27FC236}">
                <a16:creationId xmlns:a16="http://schemas.microsoft.com/office/drawing/2014/main" id="{DD2032F0-27B6-42C8-81C1-6748354375D1}"/>
              </a:ext>
            </a:extLst>
          </p:cNvPr>
          <p:cNvSpPr/>
          <p:nvPr/>
        </p:nvSpPr>
        <p:spPr>
          <a:xfrm rot="16200000">
            <a:off x="7097988" y="4105324"/>
            <a:ext cx="350227" cy="2182016"/>
          </a:xfrm>
          <a:prstGeom prst="can">
            <a:avLst>
              <a:gd name="adj" fmla="val 49713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CaixaDeTexto 47">
            <a:extLst>
              <a:ext uri="{FF2B5EF4-FFF2-40B4-BE49-F238E27FC236}">
                <a16:creationId xmlns:a16="http://schemas.microsoft.com/office/drawing/2014/main" id="{534A4CAD-4A00-44CF-BD86-CE2EFB938AAC}"/>
              </a:ext>
            </a:extLst>
          </p:cNvPr>
          <p:cNvSpPr txBox="1"/>
          <p:nvPr/>
        </p:nvSpPr>
        <p:spPr>
          <a:xfrm>
            <a:off x="932305" y="159016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6B3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Sheath solution</a:t>
            </a:r>
          </a:p>
        </p:txBody>
      </p:sp>
      <p:sp>
        <p:nvSpPr>
          <p:cNvPr id="54" name="CaixaDeTexto 48">
            <a:extLst>
              <a:ext uri="{FF2B5EF4-FFF2-40B4-BE49-F238E27FC236}">
                <a16:creationId xmlns:a16="http://schemas.microsoft.com/office/drawing/2014/main" id="{CDB5F69E-E05D-4000-BC9D-CA7E6673458F}"/>
              </a:ext>
            </a:extLst>
          </p:cNvPr>
          <p:cNvSpPr txBox="1"/>
          <p:nvPr/>
        </p:nvSpPr>
        <p:spPr>
          <a:xfrm>
            <a:off x="1849624" y="222687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5B3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solution</a:t>
            </a:r>
          </a:p>
        </p:txBody>
      </p:sp>
      <p:sp>
        <p:nvSpPr>
          <p:cNvPr id="55" name="CaixaDeTexto 49">
            <a:extLst>
              <a:ext uri="{FF2B5EF4-FFF2-40B4-BE49-F238E27FC236}">
                <a16:creationId xmlns:a16="http://schemas.microsoft.com/office/drawing/2014/main" id="{A06C2012-8386-4EDF-9861-25B9E23DECB8}"/>
              </a:ext>
            </a:extLst>
          </p:cNvPr>
          <p:cNvSpPr txBox="1"/>
          <p:nvPr/>
        </p:nvSpPr>
        <p:spPr>
          <a:xfrm>
            <a:off x="3386806" y="3450666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Co-axial fibers</a:t>
            </a:r>
          </a:p>
        </p:txBody>
      </p:sp>
      <p:sp>
        <p:nvSpPr>
          <p:cNvPr id="56" name="Arrow: Right 6">
            <a:extLst>
              <a:ext uri="{FF2B5EF4-FFF2-40B4-BE49-F238E27FC236}">
                <a16:creationId xmlns:a16="http://schemas.microsoft.com/office/drawing/2014/main" id="{B22F72B5-6E36-446B-A063-22C8C9276BE0}"/>
              </a:ext>
            </a:extLst>
          </p:cNvPr>
          <p:cNvSpPr/>
          <p:nvPr/>
        </p:nvSpPr>
        <p:spPr>
          <a:xfrm>
            <a:off x="2882957" y="3507845"/>
            <a:ext cx="514561" cy="19342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89D74B-E55E-436A-860D-2F4B6CE815ED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929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FAD998-F02C-489F-9077-2A332D70C447}"/>
              </a:ext>
            </a:extLst>
          </p:cNvPr>
          <p:cNvSpPr/>
          <p:nvPr/>
        </p:nvSpPr>
        <p:spPr>
          <a:xfrm>
            <a:off x="123716" y="29763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pt-PT" sz="3600" dirty="0"/>
          </a:p>
        </p:txBody>
      </p:sp>
      <p:sp>
        <p:nvSpPr>
          <p:cNvPr id="3" name="Retângulo Arredondado 68">
            <a:extLst>
              <a:ext uri="{FF2B5EF4-FFF2-40B4-BE49-F238E27FC236}">
                <a16:creationId xmlns:a16="http://schemas.microsoft.com/office/drawing/2014/main" id="{E543F5AF-D290-45DF-99C1-651B9AD612FF}"/>
              </a:ext>
            </a:extLst>
          </p:cNvPr>
          <p:cNvSpPr/>
          <p:nvPr/>
        </p:nvSpPr>
        <p:spPr>
          <a:xfrm>
            <a:off x="216243" y="2151305"/>
            <a:ext cx="8729195" cy="1709743"/>
          </a:xfrm>
          <a:prstGeom prst="round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AAPV-loaded microfibers doped with NCMC via wet-spinning for human neutrophil elastase control and </a:t>
            </a:r>
            <a:r>
              <a:rPr lang="en-US" sz="20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aureus </a:t>
            </a:r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37EDB-B3E2-4904-9F63-308F02B8CBFC}"/>
              </a:ext>
            </a:extLst>
          </p:cNvPr>
          <p:cNvSpPr txBox="1"/>
          <p:nvPr/>
        </p:nvSpPr>
        <p:spPr>
          <a:xfrm>
            <a:off x="8892480" y="6550223"/>
            <a:ext cx="25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6C8F202-4DF4-4739-B1A4-94739EF1408B}"/>
              </a:ext>
            </a:extLst>
          </p:cNvPr>
          <p:cNvSpPr/>
          <p:nvPr/>
        </p:nvSpPr>
        <p:spPr>
          <a:xfrm>
            <a:off x="4391980" y="3717032"/>
            <a:ext cx="360040" cy="576064"/>
          </a:xfrm>
          <a:prstGeom prst="downArrow">
            <a:avLst/>
          </a:prstGeom>
          <a:solidFill>
            <a:srgbClr val="B6DFE8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Arredondado 6">
            <a:extLst>
              <a:ext uri="{FF2B5EF4-FFF2-40B4-BE49-F238E27FC236}">
                <a16:creationId xmlns:a16="http://schemas.microsoft.com/office/drawing/2014/main" id="{FD9A2676-96A4-4D34-A9EE-077B1F8156BD}"/>
              </a:ext>
            </a:extLst>
          </p:cNvPr>
          <p:cNvSpPr/>
          <p:nvPr/>
        </p:nvSpPr>
        <p:spPr>
          <a:xfrm>
            <a:off x="421190" y="4581128"/>
            <a:ext cx="8301619" cy="1080120"/>
          </a:xfrm>
          <a:prstGeom prst="roundRect">
            <a:avLst/>
          </a:prstGeom>
          <a:solidFill>
            <a:srgbClr val="B6DFE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chronic wounds, neutrophil elastase is 10-40% more abundant than in acute wounds. 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World Health Organization, </a:t>
            </a:r>
            <a:r>
              <a:rPr lang="en-US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aureus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the most prevalent bacteria in chronic wounds.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D73DF-8828-4730-8255-FE7C843A86D2}"/>
              </a:ext>
            </a:extLst>
          </p:cNvPr>
          <p:cNvSpPr/>
          <p:nvPr/>
        </p:nvSpPr>
        <p:spPr>
          <a:xfrm>
            <a:off x="260906" y="6161529"/>
            <a:ext cx="864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Felgueiras, H. et al. Colloids Surf B Biointerfaces 2017</a:t>
            </a:r>
          </a:p>
          <a:p>
            <a:pPr algn="just"/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</a:t>
            </a:r>
          </a:p>
        </p:txBody>
      </p:sp>
    </p:spTree>
    <p:extLst>
      <p:ext uri="{BB962C8B-B14F-4D97-AF65-F5344CB8AC3E}">
        <p14:creationId xmlns:p14="http://schemas.microsoft.com/office/powerpoint/2010/main" val="39693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2"/>
    </mc:Choice>
    <mc:Fallback xmlns="">
      <p:transition spd="slow" advTm="131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EE4D95-ED66-422D-87C2-D3D5F87E9DED}"/>
              </a:ext>
            </a:extLst>
          </p:cNvPr>
          <p:cNvSpPr/>
          <p:nvPr/>
        </p:nvSpPr>
        <p:spPr>
          <a:xfrm>
            <a:off x="87359" y="302962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Co-axial wet-spun fibers</a:t>
            </a:r>
            <a:endParaRPr lang="pt-PT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CA079C-EE3E-4D5E-AD5E-6887B4500F82}"/>
              </a:ext>
            </a:extLst>
          </p:cNvPr>
          <p:cNvGrpSpPr/>
          <p:nvPr/>
        </p:nvGrpSpPr>
        <p:grpSpPr>
          <a:xfrm>
            <a:off x="5148064" y="1714658"/>
            <a:ext cx="4132506" cy="2311147"/>
            <a:chOff x="5724128" y="1950135"/>
            <a:chExt cx="4132506" cy="23111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1A87E1-B23E-41BC-8231-D7A3889995E6}"/>
                </a:ext>
              </a:extLst>
            </p:cNvPr>
            <p:cNvSpPr txBox="1"/>
            <p:nvPr/>
          </p:nvSpPr>
          <p:spPr>
            <a:xfrm>
              <a:off x="7972033" y="3285625"/>
              <a:ext cx="1659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PCL</a:t>
              </a:r>
              <a:r>
                <a:rPr lang="pt-PT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10% w/v + </a:t>
              </a:r>
              <a:r>
                <a:rPr lang="pt-PT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AAPV</a:t>
              </a:r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 IC</a:t>
              </a:r>
            </a:p>
            <a:p>
              <a:r>
                <a:rPr lang="pt-P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0.10 mL/min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B6E58C-D094-41D5-B5C2-B5E2491AFFCF}"/>
                </a:ext>
              </a:extLst>
            </p:cNvPr>
            <p:cNvSpPr/>
            <p:nvPr/>
          </p:nvSpPr>
          <p:spPr>
            <a:xfrm>
              <a:off x="5724128" y="2338882"/>
              <a:ext cx="1923068" cy="1922400"/>
            </a:xfrm>
            <a:prstGeom prst="ellipse">
              <a:avLst/>
            </a:prstGeom>
            <a:solidFill>
              <a:srgbClr val="DF2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805E5B-F528-4AA4-8FEF-5AF1A7390620}"/>
                </a:ext>
              </a:extLst>
            </p:cNvPr>
            <p:cNvSpPr/>
            <p:nvPr/>
          </p:nvSpPr>
          <p:spPr>
            <a:xfrm>
              <a:off x="6228184" y="2833182"/>
              <a:ext cx="925200" cy="923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BD6247-8EA7-4545-B95E-77293A51867F}"/>
                </a:ext>
              </a:extLst>
            </p:cNvPr>
            <p:cNvCxnSpPr/>
            <p:nvPr/>
          </p:nvCxnSpPr>
          <p:spPr>
            <a:xfrm flipV="1">
              <a:off x="6882478" y="2211519"/>
              <a:ext cx="930895" cy="4760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1A1467-9FEC-4942-82D8-39FAEADC962D}"/>
                </a:ext>
              </a:extLst>
            </p:cNvPr>
            <p:cNvSpPr txBox="1"/>
            <p:nvPr/>
          </p:nvSpPr>
          <p:spPr>
            <a:xfrm>
              <a:off x="7754457" y="1950135"/>
              <a:ext cx="2102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</a:t>
              </a:r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 2% w/v +</a:t>
              </a:r>
            </a:p>
            <a:p>
              <a:r>
                <a:rPr lang="pt-PT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NCMC</a:t>
              </a:r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 2xMBC</a:t>
              </a:r>
            </a:p>
            <a:p>
              <a:r>
                <a:rPr lang="pt-P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0.15 mL/min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926BC4-B58B-4661-BB51-CDB9FD61BEAB}"/>
                </a:ext>
              </a:extLst>
            </p:cNvPr>
            <p:cNvCxnSpPr>
              <a:cxnSpLocks/>
            </p:cNvCxnSpPr>
            <p:nvPr/>
          </p:nvCxnSpPr>
          <p:spPr>
            <a:xfrm>
              <a:off x="6730017" y="3350718"/>
              <a:ext cx="1083356" cy="2923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334793-6F06-41CC-A082-A8D866D80796}"/>
              </a:ext>
            </a:extLst>
          </p:cNvPr>
          <p:cNvGrpSpPr/>
          <p:nvPr/>
        </p:nvGrpSpPr>
        <p:grpSpPr>
          <a:xfrm>
            <a:off x="350181" y="1960949"/>
            <a:ext cx="5571172" cy="1724701"/>
            <a:chOff x="260740" y="2314706"/>
            <a:chExt cx="5571172" cy="1724701"/>
          </a:xfrm>
        </p:grpSpPr>
        <p:sp>
          <p:nvSpPr>
            <p:cNvPr id="3" name="Cylinder 2">
              <a:extLst>
                <a:ext uri="{FF2B5EF4-FFF2-40B4-BE49-F238E27FC236}">
                  <a16:creationId xmlns:a16="http://schemas.microsoft.com/office/drawing/2014/main" id="{52611FF0-A584-4D23-B515-CDED07EBD7FD}"/>
                </a:ext>
              </a:extLst>
            </p:cNvPr>
            <p:cNvSpPr/>
            <p:nvPr/>
          </p:nvSpPr>
          <p:spPr>
            <a:xfrm rot="5400000">
              <a:off x="1038451" y="2168187"/>
              <a:ext cx="1093509" cy="2648932"/>
            </a:xfrm>
            <a:prstGeom prst="can">
              <a:avLst/>
            </a:prstGeom>
            <a:solidFill>
              <a:srgbClr val="DF2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86DF805A-1639-47E8-8F46-6A8833C466B7}"/>
                </a:ext>
              </a:extLst>
            </p:cNvPr>
            <p:cNvSpPr/>
            <p:nvPr/>
          </p:nvSpPr>
          <p:spPr>
            <a:xfrm rot="5400000">
              <a:off x="2864896" y="3023670"/>
              <a:ext cx="537328" cy="937967"/>
            </a:xfrm>
            <a:prstGeom prst="ca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FF6709F-97AB-4CCD-B4F5-A1FFCCC49940}"/>
                </a:ext>
              </a:extLst>
            </p:cNvPr>
            <p:cNvCxnSpPr/>
            <p:nvPr/>
          </p:nvCxnSpPr>
          <p:spPr>
            <a:xfrm flipV="1">
              <a:off x="3548339" y="2960037"/>
              <a:ext cx="930895" cy="4760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2A0300-4412-49C4-A657-3A17FA6FD89B}"/>
                </a:ext>
              </a:extLst>
            </p:cNvPr>
            <p:cNvCxnSpPr/>
            <p:nvPr/>
          </p:nvCxnSpPr>
          <p:spPr>
            <a:xfrm flipV="1">
              <a:off x="2790661" y="2615959"/>
              <a:ext cx="930895" cy="47605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B2E6AF-E03A-4517-B78E-5EA0760BE24C}"/>
                </a:ext>
              </a:extLst>
            </p:cNvPr>
            <p:cNvSpPr txBox="1"/>
            <p:nvPr/>
          </p:nvSpPr>
          <p:spPr>
            <a:xfrm>
              <a:off x="3364559" y="2314706"/>
              <a:ext cx="1659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Sheath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2588A2-C0E0-462F-A4C3-361B3B79940B}"/>
                </a:ext>
              </a:extLst>
            </p:cNvPr>
            <p:cNvSpPr txBox="1"/>
            <p:nvPr/>
          </p:nvSpPr>
          <p:spPr>
            <a:xfrm>
              <a:off x="4172403" y="2684709"/>
              <a:ext cx="1659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43EDCB-6994-4AEC-B55B-5D643DBB91C5}"/>
              </a:ext>
            </a:extLst>
          </p:cNvPr>
          <p:cNvSpPr txBox="1"/>
          <p:nvPr/>
        </p:nvSpPr>
        <p:spPr>
          <a:xfrm>
            <a:off x="869949" y="1444750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Side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70086-771F-4A3B-B4DE-7313CCCDE877}"/>
              </a:ext>
            </a:extLst>
          </p:cNvPr>
          <p:cNvSpPr txBox="1"/>
          <p:nvPr/>
        </p:nvSpPr>
        <p:spPr>
          <a:xfrm>
            <a:off x="5341122" y="1401584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Cross-section 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CEECA-FA27-47A0-9359-AA96070D92BF}"/>
              </a:ext>
            </a:extLst>
          </p:cNvPr>
          <p:cNvSpPr txBox="1"/>
          <p:nvPr/>
        </p:nvSpPr>
        <p:spPr>
          <a:xfrm>
            <a:off x="375391" y="4109246"/>
            <a:ext cx="3764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Microfiber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AAPV: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regulate HNE enzymatic levels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SA: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create and maintain a moist environment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PCL: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maintain fibers’ structural integrity</a:t>
            </a:r>
          </a:p>
          <a:p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NCMC: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antimicrobial activity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B120B-9945-4C1D-B6A5-3776641CD6AA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1A6A2E-AAD9-4FC7-AAD6-1A8EF1D713D6}"/>
              </a:ext>
            </a:extLst>
          </p:cNvPr>
          <p:cNvSpPr txBox="1"/>
          <p:nvPr/>
        </p:nvSpPr>
        <p:spPr>
          <a:xfrm>
            <a:off x="4675107" y="4450731"/>
            <a:ext cx="4104456" cy="193899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Produced fibers: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 hollow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coagulation bath; shell: SA);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SA-NCMC hollow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coagulation bath; shell: SA combined </a:t>
            </a:r>
          </a:p>
          <a:p>
            <a:pPr algn="just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with NCMC);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PCL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PCL; shell: coagulation bath);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PCL-AAPV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AAPV; shell: coagulation </a:t>
            </a:r>
          </a:p>
          <a:p>
            <a:pPr algn="just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bath);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SA-PCL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PCL; shell: SA);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SA-PCL-AAPV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AAPV; shell: SA);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SA-NCMC-PCL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PCL; shell: SA  combined with NCMC);</a:t>
            </a:r>
          </a:p>
          <a:p>
            <a:pPr marL="285750" indent="-285750" algn="just">
              <a:buFontTx/>
              <a:buChar char="-"/>
            </a:pPr>
            <a:r>
              <a:rPr lang="pt-PT" sz="1000" b="1" dirty="0">
                <a:latin typeface="Arial" panose="020B0604020202020204" pitchFamily="34" charset="0"/>
                <a:cs typeface="Arial" panose="020B0604020202020204" pitchFamily="34" charset="0"/>
              </a:rPr>
              <a:t>SA-NCMC-PCL-AAPV 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AAPV; shell: </a:t>
            </a:r>
          </a:p>
          <a:p>
            <a:pPr algn="just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SA combined with NCMC)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612AFD-7CBA-475C-A929-A84CF1574411}"/>
              </a:ext>
            </a:extLst>
          </p:cNvPr>
          <p:cNvSpPr txBox="1"/>
          <p:nvPr/>
        </p:nvSpPr>
        <p:spPr>
          <a:xfrm>
            <a:off x="364437" y="5014917"/>
            <a:ext cx="376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Coagulation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bath: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2% w/v CaCl</a:t>
            </a:r>
            <a:r>
              <a:rPr lang="pt-PT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30819B-5180-4A7A-9F1C-FEE7416EDBCC}"/>
              </a:ext>
            </a:extLst>
          </p:cNvPr>
          <p:cNvSpPr/>
          <p:nvPr/>
        </p:nvSpPr>
        <p:spPr>
          <a:xfrm>
            <a:off x="143150" y="6134269"/>
            <a:ext cx="334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MBC – Minimum Bactericidal Concentration</a:t>
            </a:r>
          </a:p>
          <a:p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IC - Concentration providing maximum % of inhibition of HNE activity </a:t>
            </a:r>
            <a:r>
              <a:rPr lang="pt-PT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1"/>
    </mc:Choice>
    <mc:Fallback xmlns="">
      <p:transition spd="slow" advTm="496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4EA2F-B883-4FDE-8D2A-3D85A7F6962E}"/>
              </a:ext>
            </a:extLst>
          </p:cNvPr>
          <p:cNvSpPr/>
          <p:nvPr/>
        </p:nvSpPr>
        <p:spPr>
          <a:xfrm>
            <a:off x="87359" y="302962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 morphology</a:t>
            </a:r>
            <a:endParaRPr lang="pt-PT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BEF59-0FD0-4092-8E5F-05B68CA0B39D}"/>
              </a:ext>
            </a:extLst>
          </p:cNvPr>
          <p:cNvSpPr txBox="1"/>
          <p:nvPr/>
        </p:nvSpPr>
        <p:spPr>
          <a:xfrm>
            <a:off x="8748464" y="6550223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CEBEE-CF36-41B9-8E26-1D442035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04038"/>
            <a:ext cx="2952328" cy="2198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C1B0C-1225-4E25-8A54-07C759879119}"/>
              </a:ext>
            </a:extLst>
          </p:cNvPr>
          <p:cNvSpPr txBox="1"/>
          <p:nvPr/>
        </p:nvSpPr>
        <p:spPr>
          <a:xfrm>
            <a:off x="576063" y="1848503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Macroscopic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4B365-0D75-4B2C-862A-23EA93B187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62109" y="2291233"/>
            <a:ext cx="3139029" cy="2154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A1E6B-B530-4929-8D50-EF2D9BDB20F2}"/>
              </a:ext>
            </a:extLst>
          </p:cNvPr>
          <p:cNvSpPr txBox="1"/>
          <p:nvPr/>
        </p:nvSpPr>
        <p:spPr>
          <a:xfrm>
            <a:off x="3711032" y="1848503"/>
            <a:ext cx="1914042" cy="355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 view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79F9-808E-483A-BB7A-F43001AC0F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6" b="5807"/>
          <a:stretch/>
        </p:blipFill>
        <p:spPr>
          <a:xfrm>
            <a:off x="6246830" y="2215091"/>
            <a:ext cx="2897170" cy="2231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D9070B-A7E2-495A-9154-10B628743C30}"/>
              </a:ext>
            </a:extLst>
          </p:cNvPr>
          <p:cNvSpPr txBox="1"/>
          <p:nvPr/>
        </p:nvSpPr>
        <p:spPr>
          <a:xfrm>
            <a:off x="6877809" y="1844824"/>
            <a:ext cx="16352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observation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70FB54-01DF-4BE9-9A7A-5DFC5D00B992}"/>
              </a:ext>
            </a:extLst>
          </p:cNvPr>
          <p:cNvSpPr/>
          <p:nvPr/>
        </p:nvSpPr>
        <p:spPr>
          <a:xfrm>
            <a:off x="264348" y="6131192"/>
            <a:ext cx="3348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SEM – Scanning Electron Microscopy</a:t>
            </a:r>
          </a:p>
          <a:p>
            <a:endParaRPr lang="pt-P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8"/>
    </mc:Choice>
    <mc:Fallback xmlns="">
      <p:transition spd="slow" advTm="15648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1164</Words>
  <Application>Microsoft Office PowerPoint</Application>
  <PresentationFormat>On-screen Show (4:3)</PresentationFormat>
  <Paragraphs>159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PT.COM</dc:creator>
  <cp:lastModifiedBy>Catarina</cp:lastModifiedBy>
  <cp:revision>304</cp:revision>
  <dcterms:created xsi:type="dcterms:W3CDTF">2018-12-19T10:20:14Z</dcterms:created>
  <dcterms:modified xsi:type="dcterms:W3CDTF">2022-10-11T09:32:43Z</dcterms:modified>
</cp:coreProperties>
</file>