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Azevedo" initials="A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4" autoAdjust="0"/>
    <p:restoredTop sz="94660"/>
  </p:normalViewPr>
  <p:slideViewPr>
    <p:cSldViewPr snapToGrid="0">
      <p:cViewPr>
        <p:scale>
          <a:sx n="12" d="100"/>
          <a:sy n="12" d="100"/>
        </p:scale>
        <p:origin x="2419" y="205"/>
      </p:cViewPr>
      <p:guideLst>
        <p:guide orient="horz" pos="13481"/>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ADFCD3-E8B4-495C-B8A7-DE9D2283D699}"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180E5-F901-4399-AB75-A3F8845D5B62}" type="slidenum">
              <a:rPr lang="en-GB" smtClean="0"/>
              <a:t>‹nº›</a:t>
            </a:fld>
            <a:endParaRPr lang="en-GB"/>
          </a:p>
        </p:txBody>
      </p:sp>
    </p:spTree>
    <p:extLst>
      <p:ext uri="{BB962C8B-B14F-4D97-AF65-F5344CB8AC3E}">
        <p14:creationId xmlns:p14="http://schemas.microsoft.com/office/powerpoint/2010/main" val="3567314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ADFCD3-E8B4-495C-B8A7-DE9D2283D699}"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180E5-F901-4399-AB75-A3F8845D5B62}" type="slidenum">
              <a:rPr lang="en-GB" smtClean="0"/>
              <a:t>‹nº›</a:t>
            </a:fld>
            <a:endParaRPr lang="en-GB"/>
          </a:p>
        </p:txBody>
      </p:sp>
    </p:spTree>
    <p:extLst>
      <p:ext uri="{BB962C8B-B14F-4D97-AF65-F5344CB8AC3E}">
        <p14:creationId xmlns:p14="http://schemas.microsoft.com/office/powerpoint/2010/main" val="322326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ADFCD3-E8B4-495C-B8A7-DE9D2283D699}"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180E5-F901-4399-AB75-A3F8845D5B62}" type="slidenum">
              <a:rPr lang="en-GB" smtClean="0"/>
              <a:t>‹nº›</a:t>
            </a:fld>
            <a:endParaRPr lang="en-GB"/>
          </a:p>
        </p:txBody>
      </p:sp>
    </p:spTree>
    <p:extLst>
      <p:ext uri="{BB962C8B-B14F-4D97-AF65-F5344CB8AC3E}">
        <p14:creationId xmlns:p14="http://schemas.microsoft.com/office/powerpoint/2010/main" val="236242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ADFCD3-E8B4-495C-B8A7-DE9D2283D699}"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180E5-F901-4399-AB75-A3F8845D5B62}" type="slidenum">
              <a:rPr lang="en-GB" smtClean="0"/>
              <a:t>‹nº›</a:t>
            </a:fld>
            <a:endParaRPr lang="en-GB"/>
          </a:p>
        </p:txBody>
      </p:sp>
    </p:spTree>
    <p:extLst>
      <p:ext uri="{BB962C8B-B14F-4D97-AF65-F5344CB8AC3E}">
        <p14:creationId xmlns:p14="http://schemas.microsoft.com/office/powerpoint/2010/main" val="153890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ADFCD3-E8B4-495C-B8A7-DE9D2283D699}"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180E5-F901-4399-AB75-A3F8845D5B62}" type="slidenum">
              <a:rPr lang="en-GB" smtClean="0"/>
              <a:t>‹nº›</a:t>
            </a:fld>
            <a:endParaRPr lang="en-GB"/>
          </a:p>
        </p:txBody>
      </p:sp>
    </p:spTree>
    <p:extLst>
      <p:ext uri="{BB962C8B-B14F-4D97-AF65-F5344CB8AC3E}">
        <p14:creationId xmlns:p14="http://schemas.microsoft.com/office/powerpoint/2010/main" val="124481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ADFCD3-E8B4-495C-B8A7-DE9D2283D699}"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180E5-F901-4399-AB75-A3F8845D5B62}" type="slidenum">
              <a:rPr lang="en-GB" smtClean="0"/>
              <a:t>‹nº›</a:t>
            </a:fld>
            <a:endParaRPr lang="en-GB"/>
          </a:p>
        </p:txBody>
      </p:sp>
    </p:spTree>
    <p:extLst>
      <p:ext uri="{BB962C8B-B14F-4D97-AF65-F5344CB8AC3E}">
        <p14:creationId xmlns:p14="http://schemas.microsoft.com/office/powerpoint/2010/main" val="223763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ADFCD3-E8B4-495C-B8A7-DE9D2283D699}" type="datetimeFigureOut">
              <a:rPr lang="en-GB" smtClean="0"/>
              <a:t>13/10/2022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2180E5-F901-4399-AB75-A3F8845D5B62}" type="slidenum">
              <a:rPr lang="en-GB" smtClean="0"/>
              <a:t>‹nº›</a:t>
            </a:fld>
            <a:endParaRPr lang="en-GB"/>
          </a:p>
        </p:txBody>
      </p:sp>
    </p:spTree>
    <p:extLst>
      <p:ext uri="{BB962C8B-B14F-4D97-AF65-F5344CB8AC3E}">
        <p14:creationId xmlns:p14="http://schemas.microsoft.com/office/powerpoint/2010/main" val="372394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ADFCD3-E8B4-495C-B8A7-DE9D2283D699}" type="datetimeFigureOut">
              <a:rPr lang="en-GB" smtClean="0"/>
              <a:t>13/10/2022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2180E5-F901-4399-AB75-A3F8845D5B62}" type="slidenum">
              <a:rPr lang="en-GB" smtClean="0"/>
              <a:t>‹nº›</a:t>
            </a:fld>
            <a:endParaRPr lang="en-GB"/>
          </a:p>
        </p:txBody>
      </p:sp>
    </p:spTree>
    <p:extLst>
      <p:ext uri="{BB962C8B-B14F-4D97-AF65-F5344CB8AC3E}">
        <p14:creationId xmlns:p14="http://schemas.microsoft.com/office/powerpoint/2010/main" val="3448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DFCD3-E8B4-495C-B8A7-DE9D2283D699}" type="datetimeFigureOut">
              <a:rPr lang="en-GB" smtClean="0"/>
              <a:t>13/10/2022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2180E5-F901-4399-AB75-A3F8845D5B62}" type="slidenum">
              <a:rPr lang="en-GB" smtClean="0"/>
              <a:t>‹nº›</a:t>
            </a:fld>
            <a:endParaRPr lang="en-GB"/>
          </a:p>
        </p:txBody>
      </p:sp>
    </p:spTree>
    <p:extLst>
      <p:ext uri="{BB962C8B-B14F-4D97-AF65-F5344CB8AC3E}">
        <p14:creationId xmlns:p14="http://schemas.microsoft.com/office/powerpoint/2010/main" val="2184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64ADFCD3-E8B4-495C-B8A7-DE9D2283D699}"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180E5-F901-4399-AB75-A3F8845D5B62}" type="slidenum">
              <a:rPr lang="en-GB" smtClean="0"/>
              <a:t>‹nº›</a:t>
            </a:fld>
            <a:endParaRPr lang="en-GB"/>
          </a:p>
        </p:txBody>
      </p:sp>
    </p:spTree>
    <p:extLst>
      <p:ext uri="{BB962C8B-B14F-4D97-AF65-F5344CB8AC3E}">
        <p14:creationId xmlns:p14="http://schemas.microsoft.com/office/powerpoint/2010/main" val="215285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64ADFCD3-E8B4-495C-B8A7-DE9D2283D699}"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180E5-F901-4399-AB75-A3F8845D5B62}" type="slidenum">
              <a:rPr lang="en-GB" smtClean="0"/>
              <a:t>‹nº›</a:t>
            </a:fld>
            <a:endParaRPr lang="en-GB"/>
          </a:p>
        </p:txBody>
      </p:sp>
    </p:spTree>
    <p:extLst>
      <p:ext uri="{BB962C8B-B14F-4D97-AF65-F5344CB8AC3E}">
        <p14:creationId xmlns:p14="http://schemas.microsoft.com/office/powerpoint/2010/main" val="130639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64ADFCD3-E8B4-495C-B8A7-DE9D2283D699}" type="datetimeFigureOut">
              <a:rPr lang="en-GB" smtClean="0"/>
              <a:t>13/10/2022</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92180E5-F901-4399-AB75-A3F8845D5B62}" type="slidenum">
              <a:rPr lang="en-GB" smtClean="0"/>
              <a:t>‹nº›</a:t>
            </a:fld>
            <a:endParaRPr lang="en-GB"/>
          </a:p>
        </p:txBody>
      </p:sp>
    </p:spTree>
    <p:extLst>
      <p:ext uri="{BB962C8B-B14F-4D97-AF65-F5344CB8AC3E}">
        <p14:creationId xmlns:p14="http://schemas.microsoft.com/office/powerpoint/2010/main" val="3044609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0" Type="http://schemas.openxmlformats.org/officeDocument/2006/relationships/image" Target="../media/image240.png"/><Relationship Id="rId55" Type="http://schemas.openxmlformats.org/officeDocument/2006/relationships/image" Target="../media/image6.jpeg"/><Relationship Id="rId63" Type="http://schemas.openxmlformats.org/officeDocument/2006/relationships/image" Target="../media/image730.png"/><Relationship Id="rId68" Type="http://schemas.openxmlformats.org/officeDocument/2006/relationships/image" Target="../media/image14.emf"/><Relationship Id="rId76" Type="http://schemas.openxmlformats.org/officeDocument/2006/relationships/image" Target="../media/image18.emf"/><Relationship Id="rId84" Type="http://schemas.openxmlformats.org/officeDocument/2006/relationships/image" Target="../media/image26.jpeg"/><Relationship Id="rId89" Type="http://schemas.openxmlformats.org/officeDocument/2006/relationships/image" Target="../media/image30.png"/><Relationship Id="rId71" Type="http://schemas.openxmlformats.org/officeDocument/2006/relationships/oleObject" Target="../embeddings/oleObject5.bin"/><Relationship Id="rId92" Type="http://schemas.openxmlformats.org/officeDocument/2006/relationships/oleObject" Target="../embeddings/oleObject8.bin"/><Relationship Id="rId2" Type="http://schemas.openxmlformats.org/officeDocument/2006/relationships/image" Target="../media/image1.png"/><Relationship Id="rId53" Type="http://schemas.openxmlformats.org/officeDocument/2006/relationships/image" Target="../media/image4.jpeg"/><Relationship Id="rId58" Type="http://schemas.openxmlformats.org/officeDocument/2006/relationships/image" Target="../media/image9.jpeg"/><Relationship Id="rId66" Type="http://schemas.openxmlformats.org/officeDocument/2006/relationships/image" Target="../media/image13.jpeg"/><Relationship Id="rId74" Type="http://schemas.openxmlformats.org/officeDocument/2006/relationships/image" Target="../media/image17.emf"/><Relationship Id="rId79" Type="http://schemas.openxmlformats.org/officeDocument/2006/relationships/image" Target="../media/image21.png"/><Relationship Id="rId32" Type="http://schemas.openxmlformats.org/officeDocument/2006/relationships/image" Target="../media/image84.png"/><Relationship Id="rId37" Type="http://schemas.openxmlformats.org/officeDocument/2006/relationships/image" Target="../media/image73.png"/><Relationship Id="rId87" Type="http://schemas.openxmlformats.org/officeDocument/2006/relationships/image" Target="../media/image28.png"/><Relationship Id="rId61" Type="http://schemas.openxmlformats.org/officeDocument/2006/relationships/oleObject" Target="../embeddings/oleObject2.bin"/><Relationship Id="rId82" Type="http://schemas.openxmlformats.org/officeDocument/2006/relationships/image" Target="../media/image24.jpeg"/><Relationship Id="rId90" Type="http://schemas.openxmlformats.org/officeDocument/2006/relationships/image" Target="../media/image31.png"/><Relationship Id="rId95" Type="http://schemas.openxmlformats.org/officeDocument/2006/relationships/image" Target="../media/image34.emf"/><Relationship Id="rId52" Type="http://schemas.openxmlformats.org/officeDocument/2006/relationships/image" Target="../media/image720.png"/><Relationship Id="rId60" Type="http://schemas.openxmlformats.org/officeDocument/2006/relationships/image" Target="../media/image10.emf"/><Relationship Id="rId65" Type="http://schemas.openxmlformats.org/officeDocument/2006/relationships/image" Target="../media/image12.jpeg"/><Relationship Id="rId73" Type="http://schemas.openxmlformats.org/officeDocument/2006/relationships/oleObject" Target="../embeddings/oleObject6.bin"/><Relationship Id="rId78" Type="http://schemas.openxmlformats.org/officeDocument/2006/relationships/image" Target="../media/image20.png"/><Relationship Id="rId81" Type="http://schemas.openxmlformats.org/officeDocument/2006/relationships/image" Target="../media/image23.jpeg"/><Relationship Id="rId86" Type="http://schemas.microsoft.com/office/2007/relationships/hdphoto" Target="../media/hdphoto1.wdp"/><Relationship Id="rId94" Type="http://schemas.openxmlformats.org/officeDocument/2006/relationships/oleObject" Target="../embeddings/oleObject9.bin"/><Relationship Id="rId4" Type="http://schemas.openxmlformats.org/officeDocument/2006/relationships/image" Target="../media/image3.png"/><Relationship Id="rId56" Type="http://schemas.openxmlformats.org/officeDocument/2006/relationships/image" Target="../media/image7.jpeg"/><Relationship Id="rId64" Type="http://schemas.openxmlformats.org/officeDocument/2006/relationships/image" Target="../media/image720.png"/><Relationship Id="rId69" Type="http://schemas.openxmlformats.org/officeDocument/2006/relationships/oleObject" Target="../embeddings/oleObject4.bin"/><Relationship Id="rId77" Type="http://schemas.openxmlformats.org/officeDocument/2006/relationships/image" Target="../media/image19.png"/><Relationship Id="rId51" Type="http://schemas.openxmlformats.org/officeDocument/2006/relationships/image" Target="../media/image730.png"/><Relationship Id="rId72" Type="http://schemas.openxmlformats.org/officeDocument/2006/relationships/image" Target="../media/image16.emf"/><Relationship Id="rId80" Type="http://schemas.openxmlformats.org/officeDocument/2006/relationships/image" Target="../media/image22.png"/><Relationship Id="rId85" Type="http://schemas.openxmlformats.org/officeDocument/2006/relationships/image" Target="../media/image27.png"/><Relationship Id="rId93" Type="http://schemas.openxmlformats.org/officeDocument/2006/relationships/image" Target="../media/image33.emf"/><Relationship Id="rId3" Type="http://schemas.openxmlformats.org/officeDocument/2006/relationships/image" Target="../media/image2.jpeg"/><Relationship Id="rId59" Type="http://schemas.openxmlformats.org/officeDocument/2006/relationships/oleObject" Target="../embeddings/oleObject1.bin"/><Relationship Id="rId67" Type="http://schemas.openxmlformats.org/officeDocument/2006/relationships/oleObject" Target="../embeddings/oleObject3.bin"/><Relationship Id="rId54" Type="http://schemas.openxmlformats.org/officeDocument/2006/relationships/image" Target="../media/image5.jpeg"/><Relationship Id="rId62" Type="http://schemas.openxmlformats.org/officeDocument/2006/relationships/image" Target="../media/image11.emf"/><Relationship Id="rId70" Type="http://schemas.openxmlformats.org/officeDocument/2006/relationships/image" Target="../media/image15.emf"/><Relationship Id="rId75" Type="http://schemas.openxmlformats.org/officeDocument/2006/relationships/oleObject" Target="../embeddings/oleObject7.bin"/><Relationship Id="rId83" Type="http://schemas.openxmlformats.org/officeDocument/2006/relationships/image" Target="../media/image25.jpeg"/><Relationship Id="rId88" Type="http://schemas.openxmlformats.org/officeDocument/2006/relationships/image" Target="../media/image29.png"/><Relationship Id="rId91" Type="http://schemas.openxmlformats.org/officeDocument/2006/relationships/image" Target="../media/image32.jpeg"/><Relationship Id="rId96" Type="http://schemas.openxmlformats.org/officeDocument/2006/relationships/image" Target="../media/image35.png"/><Relationship Id="rId1" Type="http://schemas.openxmlformats.org/officeDocument/2006/relationships/slideLayout" Target="../slideLayouts/slideLayout6.xml"/><Relationship Id="rId49" Type="http://schemas.openxmlformats.org/officeDocument/2006/relationships/image" Target="../media/image220.png"/><Relationship Id="rId57"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CaixaDeTexto 487">
            <a:extLst>
              <a:ext uri="{FF2B5EF4-FFF2-40B4-BE49-F238E27FC236}">
                <a16:creationId xmlns:a16="http://schemas.microsoft.com/office/drawing/2014/main" id="{8A7DEF47-965E-C063-5713-89907AFDDCC5}"/>
              </a:ext>
            </a:extLst>
          </p:cNvPr>
          <p:cNvSpPr txBox="1"/>
          <p:nvPr/>
        </p:nvSpPr>
        <p:spPr>
          <a:xfrm>
            <a:off x="674883" y="7591557"/>
            <a:ext cx="14513846" cy="5411738"/>
          </a:xfrm>
          <a:prstGeom prst="rect">
            <a:avLst/>
          </a:prstGeom>
          <a:noFill/>
        </p:spPr>
        <p:txBody>
          <a:bodyPr wrap="square">
            <a:spAutoFit/>
          </a:bodyPr>
          <a:lstStyle/>
          <a:p>
            <a:pPr algn="just">
              <a:spcAft>
                <a:spcPts val="800"/>
              </a:spcAft>
            </a:pPr>
            <a:r>
              <a:rPr lang="en-US" sz="2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Periodontitis</a:t>
            </a:r>
            <a:r>
              <a:rPr lang="en-US" sz="2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is a prevalent disease worldwide that causes the destruction of periodontal tissues (</a:t>
            </a:r>
            <a:r>
              <a:rPr lang="en-US" sz="2900" b="1" dirty="0">
                <a:solidFill>
                  <a:srgbClr val="000000"/>
                </a:solidFill>
                <a:latin typeface="Arial" panose="020B0604020202020204" pitchFamily="34" charset="0"/>
                <a:ea typeface="Times New Roman" panose="02020603050405020304" pitchFamily="18" charset="0"/>
                <a:cs typeface="Arial" panose="020B0604020202020204" pitchFamily="34" charset="0"/>
              </a:rPr>
              <a:t>periodontal ligament</a:t>
            </a:r>
            <a:r>
              <a:rPr lang="en-US" sz="2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00" b="1" dirty="0">
                <a:solidFill>
                  <a:srgbClr val="000000"/>
                </a:solidFill>
                <a:latin typeface="Arial" panose="020B0604020202020204" pitchFamily="34" charset="0"/>
                <a:ea typeface="Times New Roman" panose="02020603050405020304" pitchFamily="18" charset="0"/>
                <a:cs typeface="Arial" panose="020B0604020202020204" pitchFamily="34" charset="0"/>
              </a:rPr>
              <a:t>cementum</a:t>
            </a:r>
            <a:r>
              <a:rPr lang="en-US" sz="2900" dirty="0">
                <a:solidFill>
                  <a:srgbClr val="000000"/>
                </a:solidFill>
                <a:latin typeface="Arial" panose="020B0604020202020204" pitchFamily="34" charset="0"/>
                <a:ea typeface="Times New Roman" panose="02020603050405020304" pitchFamily="18" charset="0"/>
                <a:cs typeface="Arial" panose="020B0604020202020204" pitchFamily="34" charset="0"/>
              </a:rPr>
              <a:t> and </a:t>
            </a:r>
            <a:r>
              <a:rPr lang="en-US" sz="2900" b="1" dirty="0">
                <a:solidFill>
                  <a:srgbClr val="000000"/>
                </a:solidFill>
                <a:latin typeface="Arial" panose="020B0604020202020204" pitchFamily="34" charset="0"/>
                <a:ea typeface="Times New Roman" panose="02020603050405020304" pitchFamily="18" charset="0"/>
                <a:cs typeface="Arial" panose="020B0604020202020204" pitchFamily="34" charset="0"/>
              </a:rPr>
              <a:t>alveolar bone</a:t>
            </a:r>
            <a:r>
              <a:rPr lang="en-US" sz="29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ultimately can lead to tooth loss. </a:t>
            </a:r>
          </a:p>
          <a:p>
            <a:pPr algn="just">
              <a:spcAft>
                <a:spcPts val="800"/>
              </a:spcAft>
            </a:pPr>
            <a:endParaRPr lang="en-US" sz="2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800"/>
              </a:spcAft>
            </a:pPr>
            <a:r>
              <a:rPr lang="en-US" sz="2900" dirty="0">
                <a:solidFill>
                  <a:srgbClr val="000000"/>
                </a:solidFill>
                <a:latin typeface="Arial" panose="020B0604020202020204" pitchFamily="34" charset="0"/>
                <a:ea typeface="Times New Roman" panose="02020603050405020304" pitchFamily="18" charset="0"/>
                <a:cs typeface="Arial" panose="020B0604020202020204" pitchFamily="34" charset="0"/>
              </a:rPr>
              <a:t>Most of the treatments, such as the use of membranes and bone grafts, </a:t>
            </a:r>
            <a:r>
              <a:rPr lang="en-US" sz="29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lack bioactive signals that accelerate the process of tissue regeneration</a:t>
            </a:r>
            <a:r>
              <a:rPr lang="en-US" sz="2900" dirty="0">
                <a:solidFill>
                  <a:srgbClr val="000000"/>
                </a:solidFill>
                <a:latin typeface="Arial" panose="020B0604020202020204" pitchFamily="34" charset="0"/>
                <a:ea typeface="Times New Roman" panose="02020603050405020304" pitchFamily="18" charset="0"/>
                <a:cs typeface="Arial" panose="020B0604020202020204" pitchFamily="34" charset="0"/>
              </a:rPr>
              <a:t>, leading to tooth loss.</a:t>
            </a:r>
            <a:endParaRPr lang="en-US" sz="2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800"/>
              </a:spcAft>
            </a:pPr>
            <a:endParaRPr lang="en-US" sz="2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800"/>
              </a:spcAft>
            </a:pPr>
            <a:r>
              <a:rPr lang="en-US" sz="2900" dirty="0">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en-US" sz="2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this work, we exploit alternative strategies to repair </a:t>
            </a:r>
            <a:r>
              <a:rPr lang="en-US" sz="29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periodontal tissues</a:t>
            </a:r>
            <a:r>
              <a:rPr lang="en-US" sz="2900" dirty="0">
                <a:solidFill>
                  <a:srgbClr val="000000"/>
                </a:solidFill>
                <a:latin typeface="Arial" panose="020B0604020202020204" pitchFamily="34" charset="0"/>
                <a:ea typeface="Times New Roman" panose="02020603050405020304" pitchFamily="18" charset="0"/>
                <a:cs typeface="Arial" panose="020B0604020202020204" pitchFamily="34" charset="0"/>
              </a:rPr>
              <a:t> by using </a:t>
            </a:r>
            <a:r>
              <a:rPr lang="en-US" sz="2900" b="1" dirty="0">
                <a:solidFill>
                  <a:srgbClr val="000000"/>
                </a:solidFill>
                <a:latin typeface="Arial" panose="020B0604020202020204" pitchFamily="34" charset="0"/>
                <a:ea typeface="Times New Roman" panose="02020603050405020304" pitchFamily="18" charset="0"/>
                <a:cs typeface="Arial" panose="020B0604020202020204" pitchFamily="34" charset="0"/>
              </a:rPr>
              <a:t>decellularized extracellular matrix (ECM) </a:t>
            </a:r>
            <a:r>
              <a:rPr lang="en-US" sz="2900" dirty="0">
                <a:solidFill>
                  <a:srgbClr val="000000"/>
                </a:solidFill>
                <a:latin typeface="Arial" panose="020B0604020202020204" pitchFamily="34" charset="0"/>
                <a:ea typeface="Times New Roman" panose="02020603050405020304" pitchFamily="18" charset="0"/>
                <a:cs typeface="Arial" panose="020B0604020202020204" pitchFamily="34" charset="0"/>
              </a:rPr>
              <a:t>from </a:t>
            </a:r>
            <a:r>
              <a:rPr lang="en-US" sz="2900" b="1" dirty="0">
                <a:solidFill>
                  <a:srgbClr val="000000"/>
                </a:solidFill>
                <a:latin typeface="Arial" panose="020B0604020202020204" pitchFamily="34" charset="0"/>
                <a:ea typeface="Times New Roman" panose="02020603050405020304" pitchFamily="18" charset="0"/>
                <a:cs typeface="Arial" panose="020B0604020202020204" pitchFamily="34" charset="0"/>
              </a:rPr>
              <a:t>periodontal ligament stem cells (PDLSCs)</a:t>
            </a:r>
            <a:r>
              <a:rPr lang="en-US" sz="2900" dirty="0">
                <a:solidFill>
                  <a:srgbClr val="000000"/>
                </a:solidFill>
                <a:latin typeface="Arial" panose="020B0604020202020204" pitchFamily="34" charset="0"/>
                <a:ea typeface="Times New Roman" panose="02020603050405020304" pitchFamily="18" charset="0"/>
                <a:cs typeface="Arial" panose="020B0604020202020204" pitchFamily="34" charset="0"/>
              </a:rPr>
              <a:t>. We hypothesized that the PDLSC ECM incorporated into collagen sponges would enhance the </a:t>
            </a:r>
            <a:r>
              <a:rPr lang="en-US" sz="2900" b="1" dirty="0">
                <a:solidFill>
                  <a:srgbClr val="000000"/>
                </a:solidFill>
                <a:latin typeface="Arial" panose="020B0604020202020204" pitchFamily="34" charset="0"/>
                <a:ea typeface="Times New Roman" panose="02020603050405020304" pitchFamily="18" charset="0"/>
                <a:cs typeface="Arial" panose="020B0604020202020204" pitchFamily="34" charset="0"/>
              </a:rPr>
              <a:t>biofunctionality </a:t>
            </a:r>
            <a:r>
              <a:rPr lang="en-US" sz="2900" dirty="0">
                <a:solidFill>
                  <a:srgbClr val="000000"/>
                </a:solidFill>
                <a:latin typeface="Arial" panose="020B0604020202020204" pitchFamily="34" charset="0"/>
                <a:ea typeface="Times New Roman" panose="02020603050405020304" pitchFamily="18" charset="0"/>
                <a:cs typeface="Arial" panose="020B0604020202020204" pitchFamily="34" charset="0"/>
              </a:rPr>
              <a:t>of the scaffold and </a:t>
            </a:r>
            <a:r>
              <a:rPr lang="en-US" sz="2900" b="1" dirty="0">
                <a:solidFill>
                  <a:srgbClr val="000000"/>
                </a:solidFill>
                <a:latin typeface="Arial" panose="020B0604020202020204" pitchFamily="34" charset="0"/>
                <a:ea typeface="Times New Roman" panose="02020603050405020304" pitchFamily="18" charset="0"/>
                <a:cs typeface="Arial" panose="020B0604020202020204" pitchFamily="34" charset="0"/>
              </a:rPr>
              <a:t>periodontal regeneration</a:t>
            </a:r>
            <a:r>
              <a:rPr lang="en-US" sz="29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8" name="Rectangle 229">
            <a:extLst>
              <a:ext uri="{FF2B5EF4-FFF2-40B4-BE49-F238E27FC236}">
                <a16:creationId xmlns:a16="http://schemas.microsoft.com/office/drawing/2014/main" id="{5FFD7871-5728-826C-DF25-10F497F6F5B4}"/>
              </a:ext>
            </a:extLst>
          </p:cNvPr>
          <p:cNvSpPr/>
          <p:nvPr/>
        </p:nvSpPr>
        <p:spPr>
          <a:xfrm>
            <a:off x="23326090" y="25429728"/>
            <a:ext cx="6454520" cy="9154675"/>
          </a:xfrm>
          <a:prstGeom prst="rect">
            <a:avLst/>
          </a:prstGeom>
          <a:solidFill>
            <a:srgbClr val="EEECE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2057400" eaLnBrk="1" fontAlgn="auto" latinLnBrk="0" hangingPunct="1">
              <a:lnSpc>
                <a:spcPct val="100000"/>
              </a:lnSpc>
              <a:spcBef>
                <a:spcPts val="0"/>
              </a:spcBef>
              <a:spcAft>
                <a:spcPts val="0"/>
              </a:spcAft>
              <a:buClrTx/>
              <a:buSzTx/>
              <a:buFontTx/>
              <a:buNone/>
              <a:tabLst/>
              <a:defRPr/>
            </a:pPr>
            <a:endParaRPr kumimoji="0" lang="en-US" sz="81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ectangle 229">
            <a:extLst>
              <a:ext uri="{FF2B5EF4-FFF2-40B4-BE49-F238E27FC236}">
                <a16:creationId xmlns:a16="http://schemas.microsoft.com/office/drawing/2014/main" id="{BF36E0A8-6885-96F0-D2F3-90EDBF8336D3}"/>
              </a:ext>
            </a:extLst>
          </p:cNvPr>
          <p:cNvSpPr/>
          <p:nvPr/>
        </p:nvSpPr>
        <p:spPr>
          <a:xfrm>
            <a:off x="9443451" y="25440772"/>
            <a:ext cx="13696201" cy="9155859"/>
          </a:xfrm>
          <a:prstGeom prst="rect">
            <a:avLst/>
          </a:prstGeom>
          <a:solidFill>
            <a:srgbClr val="EEECE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2057400" eaLnBrk="1" fontAlgn="auto" latinLnBrk="0" hangingPunct="1">
              <a:lnSpc>
                <a:spcPct val="100000"/>
              </a:lnSpc>
              <a:spcBef>
                <a:spcPts val="0"/>
              </a:spcBef>
              <a:spcAft>
                <a:spcPts val="0"/>
              </a:spcAft>
              <a:buClrTx/>
              <a:buSzTx/>
              <a:buFontTx/>
              <a:buNone/>
              <a:tabLst/>
              <a:defRPr/>
            </a:pPr>
            <a:endParaRPr kumimoji="0" lang="en-US" sz="8100" b="0" i="0" u="none" strike="noStrike" kern="0" cap="none" spc="0" normalizeH="0" baseline="0" noProof="0" dirty="0">
              <a:ln>
                <a:noFill/>
              </a:ln>
              <a:solidFill>
                <a:prstClr val="white"/>
              </a:solidFill>
              <a:effectLst/>
              <a:uLnTx/>
              <a:uFillTx/>
              <a:latin typeface="Calibri"/>
              <a:ea typeface="+mn-ea"/>
              <a:cs typeface="+mn-cs"/>
            </a:endParaRPr>
          </a:p>
        </p:txBody>
      </p:sp>
      <p:sp>
        <p:nvSpPr>
          <p:cNvPr id="535" name="Retângulo 534">
            <a:extLst>
              <a:ext uri="{FF2B5EF4-FFF2-40B4-BE49-F238E27FC236}">
                <a16:creationId xmlns:a16="http://schemas.microsoft.com/office/drawing/2014/main" id="{EF7BDA98-1537-B073-0397-D20583A276E9}"/>
              </a:ext>
            </a:extLst>
          </p:cNvPr>
          <p:cNvSpPr/>
          <p:nvPr/>
        </p:nvSpPr>
        <p:spPr>
          <a:xfrm>
            <a:off x="9591322" y="30804706"/>
            <a:ext cx="8932276" cy="3538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534" name="Retângulo 533">
            <a:extLst>
              <a:ext uri="{FF2B5EF4-FFF2-40B4-BE49-F238E27FC236}">
                <a16:creationId xmlns:a16="http://schemas.microsoft.com/office/drawing/2014/main" id="{F069353C-E288-7D61-E69D-B795ADE3061D}"/>
              </a:ext>
            </a:extLst>
          </p:cNvPr>
          <p:cNvSpPr/>
          <p:nvPr/>
        </p:nvSpPr>
        <p:spPr>
          <a:xfrm>
            <a:off x="17143885" y="26188812"/>
            <a:ext cx="4257654" cy="258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533" name="Retângulo 532">
            <a:extLst>
              <a:ext uri="{FF2B5EF4-FFF2-40B4-BE49-F238E27FC236}">
                <a16:creationId xmlns:a16="http://schemas.microsoft.com/office/drawing/2014/main" id="{CAE27DB4-A89A-DD40-3E74-61A194A29920}"/>
              </a:ext>
            </a:extLst>
          </p:cNvPr>
          <p:cNvSpPr/>
          <p:nvPr/>
        </p:nvSpPr>
        <p:spPr>
          <a:xfrm>
            <a:off x="9867690" y="25970605"/>
            <a:ext cx="5714799" cy="3093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477" name="Rectangle 36">
            <a:extLst>
              <a:ext uri="{FF2B5EF4-FFF2-40B4-BE49-F238E27FC236}">
                <a16:creationId xmlns:a16="http://schemas.microsoft.com/office/drawing/2014/main" id="{D0B67D2F-1338-C068-0986-571143A5A2A8}"/>
              </a:ext>
            </a:extLst>
          </p:cNvPr>
          <p:cNvSpPr/>
          <p:nvPr/>
        </p:nvSpPr>
        <p:spPr>
          <a:xfrm>
            <a:off x="19364715" y="15237351"/>
            <a:ext cx="10355719" cy="9339428"/>
          </a:xfrm>
          <a:prstGeom prst="rect">
            <a:avLst/>
          </a:prstGeom>
          <a:solidFill>
            <a:srgbClr val="EEECE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2057400" eaLnBrk="1" fontAlgn="auto" latinLnBrk="0" hangingPunct="1">
              <a:lnSpc>
                <a:spcPct val="100000"/>
              </a:lnSpc>
              <a:spcBef>
                <a:spcPts val="0"/>
              </a:spcBef>
              <a:spcAft>
                <a:spcPts val="0"/>
              </a:spcAft>
              <a:buClrTx/>
              <a:buSzTx/>
              <a:buFontTx/>
              <a:buNone/>
              <a:tabLst/>
              <a:defRPr/>
            </a:pPr>
            <a:endParaRPr kumimoji="0" lang="en-US" sz="1600" b="0" i="0" u="sng" strike="noStrike" kern="0" cap="none" spc="0" normalizeH="0" baseline="0" noProof="0" dirty="0">
              <a:ln>
                <a:noFill/>
              </a:ln>
              <a:solidFill>
                <a:prstClr val="white"/>
              </a:solidFill>
              <a:effectLst/>
              <a:uLnTx/>
              <a:uFillTx/>
              <a:latin typeface="Calibri"/>
              <a:ea typeface="+mn-ea"/>
              <a:cs typeface="+mn-cs"/>
            </a:endParaRPr>
          </a:p>
        </p:txBody>
      </p:sp>
      <p:sp>
        <p:nvSpPr>
          <p:cNvPr id="484" name="Retângulo 483">
            <a:extLst>
              <a:ext uri="{FF2B5EF4-FFF2-40B4-BE49-F238E27FC236}">
                <a16:creationId xmlns:a16="http://schemas.microsoft.com/office/drawing/2014/main" id="{3D7CD604-23A7-4A19-EA1B-E607CA9350EA}"/>
              </a:ext>
            </a:extLst>
          </p:cNvPr>
          <p:cNvSpPr/>
          <p:nvPr/>
        </p:nvSpPr>
        <p:spPr>
          <a:xfrm>
            <a:off x="19630257" y="16062311"/>
            <a:ext cx="9854792" cy="5128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Rectangle 36">
            <a:extLst>
              <a:ext uri="{FF2B5EF4-FFF2-40B4-BE49-F238E27FC236}">
                <a16:creationId xmlns:a16="http://schemas.microsoft.com/office/drawing/2014/main" id="{160A88DE-E1D2-1204-2447-87BE5CE7B2D5}"/>
              </a:ext>
            </a:extLst>
          </p:cNvPr>
          <p:cNvSpPr/>
          <p:nvPr/>
        </p:nvSpPr>
        <p:spPr>
          <a:xfrm>
            <a:off x="9467864" y="15251217"/>
            <a:ext cx="9701253" cy="9325562"/>
          </a:xfrm>
          <a:prstGeom prst="rect">
            <a:avLst/>
          </a:prstGeom>
          <a:solidFill>
            <a:srgbClr val="EEECE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2057400" eaLnBrk="1" fontAlgn="auto" latinLnBrk="0" hangingPunct="1">
              <a:lnSpc>
                <a:spcPct val="100000"/>
              </a:lnSpc>
              <a:spcBef>
                <a:spcPts val="0"/>
              </a:spcBef>
              <a:spcAft>
                <a:spcPts val="0"/>
              </a:spcAft>
              <a:buClrTx/>
              <a:buSzTx/>
              <a:buFontTx/>
              <a:buNone/>
              <a:tabLst/>
              <a:defRPr/>
            </a:pPr>
            <a:endParaRPr kumimoji="0" lang="en-US" sz="1600" b="0" i="0" u="sng" strike="noStrike" kern="0" cap="none" spc="0" normalizeH="0" baseline="0" noProof="0" dirty="0">
              <a:ln>
                <a:noFill/>
              </a:ln>
              <a:solidFill>
                <a:prstClr val="white"/>
              </a:solidFill>
              <a:effectLst/>
              <a:uLnTx/>
              <a:uFillTx/>
              <a:latin typeface="Calibri"/>
              <a:ea typeface="+mn-ea"/>
              <a:cs typeface="+mn-cs"/>
            </a:endParaRPr>
          </a:p>
        </p:txBody>
      </p:sp>
      <p:sp>
        <p:nvSpPr>
          <p:cNvPr id="478" name="Retângulo 477">
            <a:extLst>
              <a:ext uri="{FF2B5EF4-FFF2-40B4-BE49-F238E27FC236}">
                <a16:creationId xmlns:a16="http://schemas.microsoft.com/office/drawing/2014/main" id="{957A34A7-DBCD-BFD0-9D2F-15D53660A11E}"/>
              </a:ext>
            </a:extLst>
          </p:cNvPr>
          <p:cNvSpPr/>
          <p:nvPr/>
        </p:nvSpPr>
        <p:spPr>
          <a:xfrm>
            <a:off x="9542850" y="16061368"/>
            <a:ext cx="9598096" cy="263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56" name="Rectangle 36">
            <a:extLst>
              <a:ext uri="{FF2B5EF4-FFF2-40B4-BE49-F238E27FC236}">
                <a16:creationId xmlns:a16="http://schemas.microsoft.com/office/drawing/2014/main" id="{1D342D04-6EBF-8875-5BBB-5EA3F6F95919}"/>
              </a:ext>
            </a:extLst>
          </p:cNvPr>
          <p:cNvSpPr/>
          <p:nvPr/>
        </p:nvSpPr>
        <p:spPr>
          <a:xfrm>
            <a:off x="612726" y="15260560"/>
            <a:ext cx="8656859" cy="9325562"/>
          </a:xfrm>
          <a:prstGeom prst="rect">
            <a:avLst/>
          </a:prstGeom>
          <a:solidFill>
            <a:srgbClr val="EEECE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2057400" eaLnBrk="1" fontAlgn="auto" latinLnBrk="0" hangingPunct="1">
              <a:lnSpc>
                <a:spcPct val="100000"/>
              </a:lnSpc>
              <a:spcBef>
                <a:spcPts val="0"/>
              </a:spcBef>
              <a:spcAft>
                <a:spcPts val="0"/>
              </a:spcAft>
              <a:buClrTx/>
              <a:buSzTx/>
              <a:buFontTx/>
              <a:buNone/>
              <a:tabLst/>
              <a:defRPr/>
            </a:pPr>
            <a:endParaRPr kumimoji="0" lang="en-US" sz="1600" b="0" i="0" u="sng" strike="noStrike" kern="0" cap="none" spc="0" normalizeH="0" baseline="0" noProof="0" dirty="0">
              <a:ln>
                <a:noFill/>
              </a:ln>
              <a:solidFill>
                <a:prstClr val="white"/>
              </a:solidFill>
              <a:effectLst/>
              <a:uLnTx/>
              <a:uFillTx/>
              <a:latin typeface="Calibri"/>
              <a:ea typeface="+mn-ea"/>
              <a:cs typeface="+mn-cs"/>
            </a:endParaRPr>
          </a:p>
        </p:txBody>
      </p:sp>
      <p:sp>
        <p:nvSpPr>
          <p:cNvPr id="473" name="Retângulo 472">
            <a:extLst>
              <a:ext uri="{FF2B5EF4-FFF2-40B4-BE49-F238E27FC236}">
                <a16:creationId xmlns:a16="http://schemas.microsoft.com/office/drawing/2014/main" id="{562AAEC6-C865-FE52-D472-0108F3072089}"/>
              </a:ext>
            </a:extLst>
          </p:cNvPr>
          <p:cNvSpPr/>
          <p:nvPr/>
        </p:nvSpPr>
        <p:spPr>
          <a:xfrm>
            <a:off x="9692617" y="20908765"/>
            <a:ext cx="9396467" cy="2383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3297" t="22344" r="9174" b="35645"/>
          <a:stretch/>
        </p:blipFill>
        <p:spPr>
          <a:xfrm>
            <a:off x="24896676" y="465855"/>
            <a:ext cx="4869837" cy="1709623"/>
          </a:xfrm>
          <a:prstGeom prst="rect">
            <a:avLst/>
          </a:prstGeom>
        </p:spPr>
      </p:pic>
      <p:sp>
        <p:nvSpPr>
          <p:cNvPr id="7" name="TextBox 6"/>
          <p:cNvSpPr txBox="1"/>
          <p:nvPr/>
        </p:nvSpPr>
        <p:spPr>
          <a:xfrm>
            <a:off x="6078383" y="737237"/>
            <a:ext cx="17808570" cy="2102114"/>
          </a:xfrm>
          <a:prstGeom prst="rect">
            <a:avLst/>
          </a:prstGeom>
          <a:noFill/>
        </p:spPr>
        <p:txBody>
          <a:bodyPr wrap="square" rtlCol="0">
            <a:spAutoFit/>
          </a:bodyPr>
          <a:lstStyle/>
          <a:p>
            <a:pPr algn="ctr"/>
            <a:r>
              <a:rPr lang="en-US" sz="6530" b="1" dirty="0">
                <a:solidFill>
                  <a:schemeClr val="accent1">
                    <a:lumMod val="75000"/>
                  </a:schemeClr>
                </a:solidFill>
                <a:latin typeface="Arial" panose="020B0604020202020204" pitchFamily="34" charset="0"/>
                <a:cs typeface="Arial" panose="020B0604020202020204" pitchFamily="34" charset="0"/>
              </a:rPr>
              <a:t>Exploiting the power of decellularized ECM for periodontal tissue regeneration</a:t>
            </a:r>
            <a:endParaRPr lang="en-GB" sz="6530" b="1" dirty="0">
              <a:solidFill>
                <a:schemeClr val="accent1">
                  <a:lumMod val="75000"/>
                </a:schemeClr>
              </a:solidFill>
              <a:latin typeface="Arial" panose="020B0604020202020204" pitchFamily="34" charset="0"/>
              <a:cs typeface="Arial" panose="020B0604020202020204" pitchFamily="34" charset="0"/>
            </a:endParaRPr>
          </a:p>
        </p:txBody>
      </p:sp>
      <p:pic>
        <p:nvPicPr>
          <p:cNvPr id="8" name="Picture 2" descr="F:\IST_A_RGB_POS.jpg"/>
          <p:cNvPicPr>
            <a:picLocks noChangeAspect="1" noChangeArrowheads="1"/>
          </p:cNvPicPr>
          <p:nvPr/>
        </p:nvPicPr>
        <p:blipFill>
          <a:blip r:embed="rId3" cstate="print"/>
          <a:srcRect l="19531" t="31433" r="17834" b="29513"/>
          <a:stretch>
            <a:fillRect/>
          </a:stretch>
        </p:blipFill>
        <p:spPr bwMode="auto">
          <a:xfrm>
            <a:off x="549789" y="432473"/>
            <a:ext cx="4955652" cy="2184750"/>
          </a:xfrm>
          <a:prstGeom prst="rect">
            <a:avLst/>
          </a:prstGeom>
          <a:noFill/>
        </p:spPr>
      </p:pic>
      <p:sp>
        <p:nvSpPr>
          <p:cNvPr id="9" name="Rectangle 5"/>
          <p:cNvSpPr>
            <a:spLocks noChangeArrowheads="1"/>
          </p:cNvSpPr>
          <p:nvPr/>
        </p:nvSpPr>
        <p:spPr bwMode="auto">
          <a:xfrm>
            <a:off x="123564" y="3548577"/>
            <a:ext cx="30275212" cy="2754600"/>
          </a:xfrm>
          <a:prstGeom prst="rect">
            <a:avLst/>
          </a:prstGeom>
          <a:noFill/>
          <a:ln w="9525">
            <a:noFill/>
            <a:miter lim="800000"/>
            <a:headEnd/>
            <a:tailEnd/>
          </a:ln>
        </p:spPr>
        <p:txBody>
          <a:bodyPr wrap="square" anchor="ctr">
            <a:spAutoFit/>
          </a:bodyPr>
          <a:lstStyle/>
          <a:p>
            <a:pPr marL="325118" algn="ctr">
              <a:spcAft>
                <a:spcPts val="2375"/>
              </a:spcAft>
            </a:pPr>
            <a:r>
              <a:rPr lang="pt-PT" sz="3700" u="sng" dirty="0">
                <a:solidFill>
                  <a:schemeClr val="tx2"/>
                </a:solidFill>
                <a:latin typeface="Arial" panose="020B0604020202020204" pitchFamily="34" charset="0"/>
                <a:cs typeface="Arial" panose="020B0604020202020204" pitchFamily="34" charset="0"/>
              </a:rPr>
              <a:t>Marta S. Carvalho</a:t>
            </a:r>
            <a:r>
              <a:rPr lang="pt-PT" sz="3700" baseline="30000" dirty="0">
                <a:solidFill>
                  <a:schemeClr val="tx2"/>
                </a:solidFill>
                <a:latin typeface="Arial" panose="020B0604020202020204" pitchFamily="34" charset="0"/>
                <a:cs typeface="Arial" panose="020B0604020202020204" pitchFamily="34" charset="0"/>
              </a:rPr>
              <a:t>1,2</a:t>
            </a:r>
          </a:p>
          <a:p>
            <a:pPr marL="325118" algn="ctr">
              <a:spcAft>
                <a:spcPts val="2375"/>
              </a:spcAft>
            </a:pPr>
            <a:r>
              <a:rPr lang="en-GB" sz="2800" dirty="0">
                <a:latin typeface="Arial" panose="020B0604020202020204" pitchFamily="34" charset="0"/>
                <a:ea typeface="Times New Roman" pitchFamily="18" charset="0"/>
                <a:cs typeface="Arial" panose="020B0604020202020204" pitchFamily="34" charset="0"/>
              </a:rPr>
              <a:t>1. Department </a:t>
            </a:r>
            <a:r>
              <a:rPr lang="pt-PT" sz="2800" b="0" i="0" dirty="0">
                <a:effectLst/>
                <a:latin typeface="Arial" panose="020B0604020202020204" pitchFamily="34" charset="0"/>
                <a:cs typeface="Arial" panose="020B0604020202020204" pitchFamily="34" charset="0"/>
              </a:rPr>
              <a:t>of Bioengineering and iBB-Institute for Bioengineering and Biosciences, Instituto Superior Técnico, Universidade de Lisboa, Av. Rovisco Pais, 1049-001 Lisbon, Portugal</a:t>
            </a:r>
            <a:endParaRPr lang="pt-PT" sz="2800" dirty="0">
              <a:latin typeface="Arial" panose="020B0604020202020204" pitchFamily="34" charset="0"/>
              <a:cs typeface="Arial" panose="020B0604020202020204" pitchFamily="34" charset="0"/>
            </a:endParaRPr>
          </a:p>
          <a:p>
            <a:pPr marL="339265"/>
            <a:r>
              <a:rPr lang="pt-PT" sz="2800" b="0" i="0" dirty="0">
                <a:effectLst/>
                <a:latin typeface="Arial" panose="020B0604020202020204" pitchFamily="34" charset="0"/>
                <a:cs typeface="Arial" panose="020B0604020202020204" pitchFamily="34" charset="0"/>
              </a:rPr>
              <a:t>  2. Associate Laboratory i4HB-Institute for Health and Bioeconomy, Instituto Superior Técnico, Universidade de Lisboa, Av. Rovisco Pais, 1049-001 Lisbon, Portugal</a:t>
            </a:r>
          </a:p>
          <a:p>
            <a:pPr marL="339265" algn="ctr"/>
            <a:endParaRPr lang="en-GB" sz="4000" dirty="0">
              <a:solidFill>
                <a:schemeClr val="tx2"/>
              </a:solidFill>
              <a:latin typeface="Arial" panose="020B0604020202020204" pitchFamily="34" charset="0"/>
              <a:ea typeface="Times New Roman" pitchFamily="18" charset="0"/>
              <a:cs typeface="Arial" panose="020B0604020202020204" pitchFamily="34" charset="0"/>
            </a:endParaRPr>
          </a:p>
        </p:txBody>
      </p:sp>
      <p:sp>
        <p:nvSpPr>
          <p:cNvPr id="10" name="Rounded Rectangle 9"/>
          <p:cNvSpPr/>
          <p:nvPr/>
        </p:nvSpPr>
        <p:spPr>
          <a:xfrm>
            <a:off x="549788" y="5972725"/>
            <a:ext cx="14587817" cy="1205668"/>
          </a:xfrm>
          <a:prstGeom prst="roundRect">
            <a:avLst>
              <a:gd name="adj" fmla="val 643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5400" b="1" dirty="0">
                <a:solidFill>
                  <a:schemeClr val="bg1"/>
                </a:solidFill>
                <a:latin typeface="Arial" panose="020B0604020202020204" pitchFamily="34" charset="0"/>
                <a:cs typeface="Arial" panose="020B0604020202020204" pitchFamily="34" charset="0"/>
              </a:rPr>
              <a:t>Motivation</a:t>
            </a:r>
            <a:endParaRPr lang="en-US" sz="5400" b="1" dirty="0">
              <a:solidFill>
                <a:schemeClr val="bg1"/>
              </a:solidFill>
              <a:latin typeface="Arial" panose="020B0604020202020204" pitchFamily="34" charset="0"/>
              <a:cs typeface="Arial" panose="020B0604020202020204" pitchFamily="34" charset="0"/>
            </a:endParaRPr>
          </a:p>
        </p:txBody>
      </p:sp>
      <p:sp>
        <p:nvSpPr>
          <p:cNvPr id="145" name="Rounded Rectangle 144"/>
          <p:cNvSpPr/>
          <p:nvPr/>
        </p:nvSpPr>
        <p:spPr>
          <a:xfrm>
            <a:off x="594547" y="13292860"/>
            <a:ext cx="29099204" cy="1205668"/>
          </a:xfrm>
          <a:prstGeom prst="roundRect">
            <a:avLst>
              <a:gd name="adj" fmla="val 643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latin typeface="Arial" panose="020B0604020202020204" pitchFamily="34" charset="0"/>
                <a:cs typeface="Arial" panose="020B0604020202020204" pitchFamily="34" charset="0"/>
              </a:rPr>
              <a:t>Results and Discussion</a:t>
            </a:r>
          </a:p>
        </p:txBody>
      </p:sp>
      <p:sp>
        <p:nvSpPr>
          <p:cNvPr id="245" name="Rounded Rectangle 244"/>
          <p:cNvSpPr/>
          <p:nvPr/>
        </p:nvSpPr>
        <p:spPr>
          <a:xfrm>
            <a:off x="15350114" y="5972725"/>
            <a:ext cx="14424942" cy="1205668"/>
          </a:xfrm>
          <a:prstGeom prst="roundRect">
            <a:avLst>
              <a:gd name="adj" fmla="val 643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5400" b="1" dirty="0">
                <a:solidFill>
                  <a:schemeClr val="bg1"/>
                </a:solidFill>
                <a:latin typeface="Arial" panose="020B0604020202020204" pitchFamily="34" charset="0"/>
                <a:cs typeface="Arial" panose="020B0604020202020204" pitchFamily="34" charset="0"/>
              </a:rPr>
              <a:t>Background</a:t>
            </a:r>
            <a:endParaRPr lang="en-US" sz="5400" b="1" dirty="0">
              <a:solidFill>
                <a:schemeClr val="bg1"/>
              </a:solidFill>
              <a:latin typeface="Arial" panose="020B0604020202020204" pitchFamily="34" charset="0"/>
              <a:cs typeface="Arial" panose="020B0604020202020204" pitchFamily="34" charset="0"/>
            </a:endParaRPr>
          </a:p>
        </p:txBody>
      </p:sp>
      <p:sp>
        <p:nvSpPr>
          <p:cNvPr id="307" name="Rectângulo 89"/>
          <p:cNvSpPr/>
          <p:nvPr/>
        </p:nvSpPr>
        <p:spPr>
          <a:xfrm>
            <a:off x="606785" y="41603094"/>
            <a:ext cx="18945643" cy="887935"/>
          </a:xfrm>
          <a:prstGeom prst="rect">
            <a:avLst/>
          </a:prstGeom>
        </p:spPr>
        <p:txBody>
          <a:bodyPr wrap="square">
            <a:spAutoFit/>
          </a:bodyPr>
          <a:lstStyle/>
          <a:p>
            <a:r>
              <a:rPr lang="en-US" sz="2770" b="1" dirty="0">
                <a:solidFill>
                  <a:schemeClr val="accent1">
                    <a:lumMod val="75000"/>
                  </a:schemeClr>
                </a:solidFill>
                <a:effectLst>
                  <a:outerShdw blurRad="38100" dist="38100" dir="2700000" algn="tl">
                    <a:srgbClr val="C0C0C0"/>
                  </a:outerShdw>
                </a:effectLst>
                <a:latin typeface="Arial" pitchFamily="34" charset="0"/>
                <a:cs typeface="Arial" pitchFamily="34" charset="0"/>
              </a:rPr>
              <a:t>Acknowledgments: </a:t>
            </a:r>
            <a:r>
              <a:rPr lang="pt-PT" sz="2400" dirty="0">
                <a:latin typeface="Arial" panose="020B0604020202020204" pitchFamily="34" charset="0"/>
                <a:cs typeface="Arial" panose="020B0604020202020204" pitchFamily="34" charset="0"/>
              </a:rPr>
              <a:t>The authors acknowledge FCT- Fundação para a Ciência e Tecnologia for funding through iBB (UIDB/04565/2020 and UIDP/04565/2020), Laboratório Associado i4HB (LA/P/0140/2020) and DentalBioMatrix (PTDC/BTMMAT/3538/2020).</a:t>
            </a:r>
            <a:endParaRPr lang="en-US" sz="2400" dirty="0">
              <a:latin typeface="Arial" panose="020B0604020202020204" pitchFamily="34" charset="0"/>
              <a:cs typeface="Arial" pitchFamily="34" charset="0"/>
            </a:endParaRPr>
          </a:p>
        </p:txBody>
      </p:sp>
      <p:sp>
        <p:nvSpPr>
          <p:cNvPr id="82" name="Rounded Rectangle 81"/>
          <p:cNvSpPr/>
          <p:nvPr/>
        </p:nvSpPr>
        <p:spPr>
          <a:xfrm>
            <a:off x="602547" y="34743898"/>
            <a:ext cx="14424942" cy="1205668"/>
          </a:xfrm>
          <a:prstGeom prst="roundRect">
            <a:avLst>
              <a:gd name="adj" fmla="val 643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5400" b="1" dirty="0">
                <a:solidFill>
                  <a:schemeClr val="bg1"/>
                </a:solidFill>
                <a:latin typeface="Arial" panose="020B0604020202020204" pitchFamily="34" charset="0"/>
                <a:cs typeface="Arial" panose="020B0604020202020204" pitchFamily="34" charset="0"/>
              </a:rPr>
              <a:t>Materials and Methods</a:t>
            </a:r>
            <a:endParaRPr lang="en-US" sz="5400" b="1" dirty="0">
              <a:solidFill>
                <a:schemeClr val="bg1"/>
              </a:solidFill>
              <a:latin typeface="Arial" panose="020B0604020202020204" pitchFamily="34" charset="0"/>
              <a:cs typeface="Arial" panose="020B0604020202020204" pitchFamily="34" charset="0"/>
            </a:endParaRPr>
          </a:p>
        </p:txBody>
      </p:sp>
      <p:sp>
        <p:nvSpPr>
          <p:cNvPr id="83" name="Rounded Rectangle 82"/>
          <p:cNvSpPr/>
          <p:nvPr/>
        </p:nvSpPr>
        <p:spPr>
          <a:xfrm>
            <a:off x="15402871" y="34751612"/>
            <a:ext cx="14424942" cy="1205668"/>
          </a:xfrm>
          <a:prstGeom prst="roundRect">
            <a:avLst>
              <a:gd name="adj" fmla="val 643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5400" b="1" dirty="0">
                <a:solidFill>
                  <a:schemeClr val="bg1"/>
                </a:solidFill>
                <a:latin typeface="Arial" panose="020B0604020202020204" pitchFamily="34" charset="0"/>
                <a:cs typeface="Arial" panose="020B0604020202020204" pitchFamily="34" charset="0"/>
              </a:rPr>
              <a:t>Conclusions</a:t>
            </a:r>
            <a:endParaRPr lang="en-US" sz="5400" b="1" dirty="0">
              <a:solidFill>
                <a:schemeClr val="bg1"/>
              </a:solidFill>
              <a:latin typeface="Arial" panose="020B0604020202020204" pitchFamily="34" charset="0"/>
              <a:cs typeface="Arial" panose="020B0604020202020204" pitchFamily="34" charset="0"/>
            </a:endParaRPr>
          </a:p>
        </p:txBody>
      </p:sp>
      <p:pic>
        <p:nvPicPr>
          <p:cNvPr id="18" name="Picture 17" descr="FCT"/>
          <p:cNvPicPr>
            <a:picLocks noChangeAspect="1" noChangeArrowheads="1"/>
          </p:cNvPicPr>
          <p:nvPr/>
        </p:nvPicPr>
        <p:blipFill>
          <a:blip r:embed="rId4" cstate="print"/>
          <a:srcRect/>
          <a:stretch>
            <a:fillRect/>
          </a:stretch>
        </p:blipFill>
        <p:spPr bwMode="auto">
          <a:xfrm>
            <a:off x="20334896" y="41481126"/>
            <a:ext cx="8964000" cy="874132"/>
          </a:xfrm>
          <a:prstGeom prst="rect">
            <a:avLst/>
          </a:prstGeom>
          <a:noFill/>
          <a:ln w="9525">
            <a:noFill/>
            <a:miter lim="800000"/>
            <a:headEnd/>
            <a:tailEnd/>
          </a:ln>
        </p:spPr>
      </p:pic>
      <p:sp>
        <p:nvSpPr>
          <p:cNvPr id="55" name="Rectangle 229">
            <a:extLst>
              <a:ext uri="{FF2B5EF4-FFF2-40B4-BE49-F238E27FC236}">
                <a16:creationId xmlns:a16="http://schemas.microsoft.com/office/drawing/2014/main" id="{E3C90EA2-A878-33AD-7046-98A85915338B}"/>
              </a:ext>
            </a:extLst>
          </p:cNvPr>
          <p:cNvSpPr/>
          <p:nvPr/>
        </p:nvSpPr>
        <p:spPr>
          <a:xfrm>
            <a:off x="602547" y="25441445"/>
            <a:ext cx="8661564" cy="9142958"/>
          </a:xfrm>
          <a:prstGeom prst="rect">
            <a:avLst/>
          </a:prstGeom>
          <a:solidFill>
            <a:srgbClr val="EEECE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2057400" eaLnBrk="1" fontAlgn="auto" latinLnBrk="0" hangingPunct="1">
              <a:lnSpc>
                <a:spcPct val="100000"/>
              </a:lnSpc>
              <a:spcBef>
                <a:spcPts val="0"/>
              </a:spcBef>
              <a:spcAft>
                <a:spcPts val="0"/>
              </a:spcAft>
              <a:buClrTx/>
              <a:buSzTx/>
              <a:buFontTx/>
              <a:buNone/>
              <a:tabLst/>
              <a:defRPr/>
            </a:pPr>
            <a:endParaRPr kumimoji="0" lang="en-US" sz="8100" b="0" i="0" u="none" strike="noStrike" kern="0" cap="none" spc="0" normalizeH="0" baseline="0" noProof="0">
              <a:ln>
                <a:noFill/>
              </a:ln>
              <a:solidFill>
                <a:prstClr val="white"/>
              </a:solidFill>
              <a:effectLst/>
              <a:uLnTx/>
              <a:uFillTx/>
              <a:latin typeface="Calibri"/>
              <a:ea typeface="+mn-ea"/>
              <a:cs typeface="+mn-cs"/>
            </a:endParaRPr>
          </a:p>
        </p:txBody>
      </p:sp>
      <p:sp>
        <p:nvSpPr>
          <p:cNvPr id="57" name="TextBox 87">
            <a:extLst>
              <a:ext uri="{FF2B5EF4-FFF2-40B4-BE49-F238E27FC236}">
                <a16:creationId xmlns:a16="http://schemas.microsoft.com/office/drawing/2014/main" id="{46303DC0-A6E2-E258-6EF1-8B5FC29CE28A}"/>
              </a:ext>
            </a:extLst>
          </p:cNvPr>
          <p:cNvSpPr txBox="1"/>
          <p:nvPr/>
        </p:nvSpPr>
        <p:spPr>
          <a:xfrm>
            <a:off x="713876" y="22771114"/>
            <a:ext cx="8441470" cy="1846659"/>
          </a:xfrm>
          <a:prstGeom prst="rect">
            <a:avLst/>
          </a:prstGeom>
          <a:noFill/>
        </p:spPr>
        <p:txBody>
          <a:bodyPr wrap="square" rtlCol="0">
            <a:spAutoFit/>
          </a:bodyPr>
          <a:lstStyle/>
          <a:p>
            <a:pPr algn="just" defTabSz="2057400"/>
            <a:r>
              <a:rPr lang="en-GB" sz="1900" b="1" dirty="0">
                <a:solidFill>
                  <a:prstClr val="black"/>
                </a:solidFill>
                <a:latin typeface="Arial" charset="0"/>
                <a:ea typeface="Arial" charset="0"/>
                <a:cs typeface="Arial" charset="0"/>
              </a:rPr>
              <a:t>Figure 1: </a:t>
            </a:r>
            <a:r>
              <a:rPr lang="en-US" sz="1900" dirty="0">
                <a:solidFill>
                  <a:prstClr val="black"/>
                </a:solidFill>
                <a:latin typeface="Arial" charset="0"/>
                <a:ea typeface="Arial" charset="0"/>
                <a:cs typeface="Arial" charset="0"/>
              </a:rPr>
              <a:t>Characterization of decellularized ECM derived from PDLSCs. </a:t>
            </a:r>
            <a:r>
              <a:rPr lang="en-US" sz="1900" b="1" dirty="0">
                <a:solidFill>
                  <a:prstClr val="black"/>
                </a:solidFill>
                <a:latin typeface="Arial" charset="0"/>
                <a:ea typeface="Arial" charset="0"/>
                <a:cs typeface="Arial" charset="0"/>
              </a:rPr>
              <a:t>(A) </a:t>
            </a:r>
            <a:r>
              <a:rPr lang="en-US" sz="1900" dirty="0">
                <a:solidFill>
                  <a:prstClr val="black"/>
                </a:solidFill>
                <a:latin typeface="Arial" charset="0"/>
                <a:ea typeface="Arial" charset="0"/>
                <a:cs typeface="Arial" charset="0"/>
              </a:rPr>
              <a:t>Bright field and DAPI/Phalloidin images of PDLSCs before and after decellularization treatment. </a:t>
            </a:r>
            <a:r>
              <a:rPr lang="en-US" sz="1900" b="1" dirty="0">
                <a:solidFill>
                  <a:prstClr val="black"/>
                </a:solidFill>
                <a:latin typeface="Arial" charset="0"/>
                <a:ea typeface="Arial" charset="0"/>
                <a:cs typeface="Arial" charset="0"/>
              </a:rPr>
              <a:t>(B)</a:t>
            </a:r>
            <a:r>
              <a:rPr lang="en-US" sz="1900" dirty="0">
                <a:solidFill>
                  <a:prstClr val="black"/>
                </a:solidFill>
                <a:latin typeface="Arial" charset="0"/>
                <a:ea typeface="Arial" charset="0"/>
                <a:cs typeface="Arial" charset="0"/>
              </a:rPr>
              <a:t> Immunofluorescent staining images of ECM proteins collagen I (Col I), fibronectin (Fib), laminin (Lam) and osteopontin (OPN) before and after decellularization. </a:t>
            </a:r>
            <a:r>
              <a:rPr lang="en-GB" sz="1900" dirty="0">
                <a:solidFill>
                  <a:prstClr val="black"/>
                </a:solidFill>
                <a:latin typeface="Arial" charset="0"/>
                <a:ea typeface="Arial" charset="0"/>
                <a:cs typeface="Arial" charset="0"/>
              </a:rPr>
              <a:t>DAPI was used to confirm the complete decellularization</a:t>
            </a:r>
            <a:r>
              <a:rPr lang="en-US" sz="1900" dirty="0">
                <a:solidFill>
                  <a:prstClr val="black"/>
                </a:solidFill>
                <a:latin typeface="Arial" charset="0"/>
                <a:ea typeface="Arial" charset="0"/>
                <a:cs typeface="Arial" charset="0"/>
              </a:rPr>
              <a:t> Scale bar, 100 </a:t>
            </a:r>
            <a:r>
              <a:rPr lang="en-GB" sz="1900" dirty="0">
                <a:solidFill>
                  <a:prstClr val="black"/>
                </a:solidFill>
                <a:latin typeface="Arial" charset="0"/>
                <a:ea typeface="Arial" charset="0"/>
                <a:cs typeface="Arial" charset="0"/>
              </a:rPr>
              <a:t>μm.</a:t>
            </a:r>
            <a:endParaRPr lang="en-US" sz="1900" i="1" dirty="0">
              <a:solidFill>
                <a:prstClr val="black"/>
              </a:solidFill>
              <a:latin typeface="Arial" charset="0"/>
              <a:ea typeface="Arial" charset="0"/>
              <a:cs typeface="Arial" charset="0"/>
            </a:endParaRPr>
          </a:p>
        </p:txBody>
      </p:sp>
      <p:sp>
        <p:nvSpPr>
          <p:cNvPr id="58" name="Rectangle 293">
            <a:extLst>
              <a:ext uri="{FF2B5EF4-FFF2-40B4-BE49-F238E27FC236}">
                <a16:creationId xmlns:a16="http://schemas.microsoft.com/office/drawing/2014/main" id="{90C118B7-A655-260A-18CD-9F41491F7CE6}"/>
              </a:ext>
            </a:extLst>
          </p:cNvPr>
          <p:cNvSpPr/>
          <p:nvPr/>
        </p:nvSpPr>
        <p:spPr>
          <a:xfrm>
            <a:off x="9748102" y="15398411"/>
            <a:ext cx="3617662" cy="461665"/>
          </a:xfrm>
          <a:prstGeom prst="rect">
            <a:avLst/>
          </a:prstGeom>
          <a:noFill/>
          <a:ln w="38100">
            <a:noFill/>
          </a:ln>
        </p:spPr>
        <p:txBody>
          <a:bodyPr wrap="square">
            <a:spAutoFit/>
          </a:bodyPr>
          <a:lstStyle/>
          <a:p>
            <a:pPr marL="457200" indent="-457200" algn="just" defTabSz="2057400">
              <a:buFont typeface="Arial"/>
              <a:buChar char="•"/>
            </a:pPr>
            <a:r>
              <a:rPr lang="en-GB" sz="2400" b="1" u="sng" dirty="0">
                <a:solidFill>
                  <a:prstClr val="black"/>
                </a:solidFill>
                <a:latin typeface="Arial" charset="0"/>
                <a:ea typeface="Arial" charset="0"/>
                <a:cs typeface="Arial" charset="0"/>
              </a:rPr>
              <a:t>Cell proliferation</a:t>
            </a:r>
            <a:endParaRPr lang="en-GB" sz="2400" u="sng" dirty="0">
              <a:solidFill>
                <a:prstClr val="black"/>
              </a:solidFill>
              <a:latin typeface="Arial" charset="0"/>
              <a:ea typeface="Arial" charset="0"/>
              <a:cs typeface="Arial" charset="0"/>
            </a:endParaRPr>
          </a:p>
        </p:txBody>
      </p:sp>
      <p:sp>
        <p:nvSpPr>
          <p:cNvPr id="59" name="Rectangle 310">
            <a:extLst>
              <a:ext uri="{FF2B5EF4-FFF2-40B4-BE49-F238E27FC236}">
                <a16:creationId xmlns:a16="http://schemas.microsoft.com/office/drawing/2014/main" id="{909118FD-167F-F089-9437-5A1AE27438B3}"/>
              </a:ext>
            </a:extLst>
          </p:cNvPr>
          <p:cNvSpPr/>
          <p:nvPr/>
        </p:nvSpPr>
        <p:spPr>
          <a:xfrm>
            <a:off x="9801924" y="20326031"/>
            <a:ext cx="8099486" cy="461665"/>
          </a:xfrm>
          <a:prstGeom prst="rect">
            <a:avLst/>
          </a:prstGeom>
          <a:noFill/>
          <a:ln w="38100">
            <a:noFill/>
          </a:ln>
        </p:spPr>
        <p:txBody>
          <a:bodyPr wrap="square">
            <a:spAutoFit/>
          </a:bodyPr>
          <a:lstStyle/>
          <a:p>
            <a:pPr marL="457200" indent="-457200" algn="just" defTabSz="2057400">
              <a:buFont typeface="Arial"/>
              <a:buChar char="•"/>
            </a:pPr>
            <a:r>
              <a:rPr lang="en-GB" sz="2400" b="1" u="sng" dirty="0">
                <a:solidFill>
                  <a:prstClr val="black"/>
                </a:solidFill>
                <a:latin typeface="Arial" charset="0"/>
                <a:ea typeface="Arial" charset="0"/>
                <a:cs typeface="Arial" charset="0"/>
              </a:rPr>
              <a:t>Gene expression</a:t>
            </a:r>
            <a:endParaRPr lang="en-GB" sz="2400" u="sng" dirty="0">
              <a:solidFill>
                <a:prstClr val="black"/>
              </a:solidFill>
              <a:latin typeface="Arial" charset="0"/>
              <a:ea typeface="Arial" charset="0"/>
              <a:cs typeface="Arial" charset="0"/>
            </a:endParaRPr>
          </a:p>
        </p:txBody>
      </p:sp>
      <p:sp>
        <p:nvSpPr>
          <p:cNvPr id="60" name="TextBox 319">
            <a:extLst>
              <a:ext uri="{FF2B5EF4-FFF2-40B4-BE49-F238E27FC236}">
                <a16:creationId xmlns:a16="http://schemas.microsoft.com/office/drawing/2014/main" id="{1B6A85A6-C10D-F04D-B27D-DEFFBD534C41}"/>
              </a:ext>
            </a:extLst>
          </p:cNvPr>
          <p:cNvSpPr txBox="1"/>
          <p:nvPr/>
        </p:nvSpPr>
        <p:spPr>
          <a:xfrm>
            <a:off x="9548883" y="23286224"/>
            <a:ext cx="9659043" cy="1261884"/>
          </a:xfrm>
          <a:prstGeom prst="rect">
            <a:avLst/>
          </a:prstGeom>
          <a:noFill/>
        </p:spPr>
        <p:txBody>
          <a:bodyPr wrap="square" rtlCol="0">
            <a:spAutoFit/>
          </a:bodyPr>
          <a:lstStyle/>
          <a:p>
            <a:pPr algn="just" defTabSz="2057400"/>
            <a:r>
              <a:rPr lang="en-GB" sz="1900" b="1" dirty="0">
                <a:solidFill>
                  <a:srgbClr val="000000"/>
                </a:solidFill>
                <a:latin typeface="Arial" charset="0"/>
                <a:ea typeface="Arial" charset="0"/>
                <a:cs typeface="Arial" charset="0"/>
              </a:rPr>
              <a:t>Figure 3: </a:t>
            </a:r>
            <a:r>
              <a:rPr lang="en-GB" sz="1900" dirty="0">
                <a:solidFill>
                  <a:prstClr val="black"/>
                </a:solidFill>
                <a:latin typeface="Arial" charset="0"/>
                <a:ea typeface="Arial" charset="0"/>
                <a:cs typeface="Arial" charset="0"/>
              </a:rPr>
              <a:t>Effects of  PDLSC ECM on </a:t>
            </a:r>
            <a:r>
              <a:rPr lang="en-GB" sz="1900" i="1" dirty="0">
                <a:solidFill>
                  <a:prstClr val="black"/>
                </a:solidFill>
                <a:latin typeface="Arial" charset="0"/>
                <a:ea typeface="Arial" charset="0"/>
                <a:cs typeface="Arial" charset="0"/>
              </a:rPr>
              <a:t>OPN</a:t>
            </a:r>
            <a:r>
              <a:rPr lang="en-GB" sz="1900" dirty="0">
                <a:solidFill>
                  <a:prstClr val="black"/>
                </a:solidFill>
                <a:latin typeface="Arial" charset="0"/>
                <a:ea typeface="Arial" charset="0"/>
                <a:cs typeface="Arial" charset="0"/>
              </a:rPr>
              <a:t>, </a:t>
            </a:r>
            <a:r>
              <a:rPr lang="en-GB" sz="1900" i="1" dirty="0">
                <a:solidFill>
                  <a:prstClr val="black"/>
                </a:solidFill>
                <a:latin typeface="Arial" charset="0"/>
                <a:ea typeface="Arial" charset="0"/>
                <a:cs typeface="Arial" charset="0"/>
              </a:rPr>
              <a:t>Runx2</a:t>
            </a:r>
            <a:r>
              <a:rPr lang="en-GB" sz="1900" dirty="0">
                <a:solidFill>
                  <a:prstClr val="black"/>
                </a:solidFill>
                <a:latin typeface="Arial" charset="0"/>
                <a:ea typeface="Arial" charset="0"/>
                <a:cs typeface="Arial" charset="0"/>
              </a:rPr>
              <a:t> and </a:t>
            </a:r>
            <a:r>
              <a:rPr lang="en-GB" sz="1900" i="1" dirty="0">
                <a:solidFill>
                  <a:prstClr val="black"/>
                </a:solidFill>
                <a:latin typeface="Arial" charset="0"/>
                <a:ea typeface="Arial" charset="0"/>
                <a:cs typeface="Arial" charset="0"/>
              </a:rPr>
              <a:t>CMP-1</a:t>
            </a:r>
            <a:r>
              <a:rPr lang="en-GB" sz="1900" dirty="0">
                <a:solidFill>
                  <a:prstClr val="black"/>
                </a:solidFill>
                <a:latin typeface="Arial" charset="0"/>
                <a:ea typeface="Arial" charset="0"/>
                <a:cs typeface="Arial" charset="0"/>
              </a:rPr>
              <a:t> gene expression by PDLSCs. Results are normalized to the endogenous control </a:t>
            </a:r>
            <a:r>
              <a:rPr lang="en-GB" sz="1900" i="1" dirty="0">
                <a:solidFill>
                  <a:prstClr val="black"/>
                </a:solidFill>
                <a:latin typeface="Arial" charset="0"/>
                <a:ea typeface="Arial" charset="0"/>
                <a:cs typeface="Arial" charset="0"/>
              </a:rPr>
              <a:t>GAPDH</a:t>
            </a:r>
            <a:r>
              <a:rPr lang="en-GB" sz="1900" dirty="0">
                <a:solidFill>
                  <a:prstClr val="black"/>
                </a:solidFill>
                <a:latin typeface="Arial" charset="0"/>
                <a:ea typeface="Arial" charset="0"/>
                <a:cs typeface="Arial" charset="0"/>
              </a:rPr>
              <a:t> and presented as fold change expression relative to PDLSCs at day 0. Values are expressed as mean ± SD (n=3); *p &lt; 0.05.</a:t>
            </a:r>
          </a:p>
        </p:txBody>
      </p:sp>
      <p:sp>
        <p:nvSpPr>
          <p:cNvPr id="61" name="Rectangle 320">
            <a:extLst>
              <a:ext uri="{FF2B5EF4-FFF2-40B4-BE49-F238E27FC236}">
                <a16:creationId xmlns:a16="http://schemas.microsoft.com/office/drawing/2014/main" id="{45CE5A95-BA41-EB31-4918-5BDB22469D05}"/>
              </a:ext>
            </a:extLst>
          </p:cNvPr>
          <p:cNvSpPr/>
          <p:nvPr/>
        </p:nvSpPr>
        <p:spPr>
          <a:xfrm>
            <a:off x="847042" y="25398522"/>
            <a:ext cx="5573581" cy="461665"/>
          </a:xfrm>
          <a:prstGeom prst="rect">
            <a:avLst/>
          </a:prstGeom>
          <a:noFill/>
          <a:ln w="38100">
            <a:noFill/>
          </a:ln>
        </p:spPr>
        <p:txBody>
          <a:bodyPr wrap="square">
            <a:spAutoFit/>
          </a:bodyPr>
          <a:lstStyle/>
          <a:p>
            <a:pPr marL="457200" indent="-457200" algn="just" defTabSz="2057400">
              <a:buFont typeface="Arial"/>
              <a:buChar char="•"/>
            </a:pPr>
            <a:r>
              <a:rPr lang="en-GB" sz="2400" b="1" u="sng" dirty="0">
                <a:solidFill>
                  <a:prstClr val="black"/>
                </a:solidFill>
                <a:latin typeface="Arial" charset="0"/>
                <a:ea typeface="Arial" charset="0"/>
                <a:cs typeface="Arial" charset="0"/>
              </a:rPr>
              <a:t>Scaffold characterization</a:t>
            </a:r>
            <a:endParaRPr lang="en-GB" sz="2400" u="sng" dirty="0">
              <a:solidFill>
                <a:prstClr val="black"/>
              </a:solidFill>
              <a:latin typeface="Arial" charset="0"/>
              <a:ea typeface="Arial" charset="0"/>
              <a:cs typeface="Arial" charset="0"/>
            </a:endParaRPr>
          </a:p>
        </p:txBody>
      </p:sp>
      <p:sp>
        <p:nvSpPr>
          <p:cNvPr id="63" name="Rectangle 407">
            <a:extLst>
              <a:ext uri="{FF2B5EF4-FFF2-40B4-BE49-F238E27FC236}">
                <a16:creationId xmlns:a16="http://schemas.microsoft.com/office/drawing/2014/main" id="{5AA35D2B-7079-2FC1-0116-30216F40AF7F}"/>
              </a:ext>
            </a:extLst>
          </p:cNvPr>
          <p:cNvSpPr/>
          <p:nvPr/>
        </p:nvSpPr>
        <p:spPr>
          <a:xfrm>
            <a:off x="19636361" y="15395389"/>
            <a:ext cx="5275776" cy="461665"/>
          </a:xfrm>
          <a:prstGeom prst="rect">
            <a:avLst/>
          </a:prstGeom>
          <a:noFill/>
          <a:ln w="38100">
            <a:noFill/>
          </a:ln>
        </p:spPr>
        <p:txBody>
          <a:bodyPr wrap="square">
            <a:spAutoFit/>
          </a:bodyPr>
          <a:lstStyle/>
          <a:p>
            <a:pPr marL="457200" indent="-457200" algn="just" defTabSz="2057400">
              <a:buFont typeface="Arial"/>
              <a:buChar char="•"/>
            </a:pPr>
            <a:r>
              <a:rPr lang="en-GB" sz="2400" b="1" u="sng" dirty="0">
                <a:solidFill>
                  <a:prstClr val="black"/>
                </a:solidFill>
                <a:latin typeface="Arial" charset="0"/>
                <a:ea typeface="Arial" charset="0"/>
                <a:cs typeface="Arial" charset="0"/>
              </a:rPr>
              <a:t>Mineralization</a:t>
            </a:r>
            <a:endParaRPr lang="en-GB" sz="2400" u="sng" dirty="0">
              <a:solidFill>
                <a:prstClr val="black"/>
              </a:solidFill>
              <a:latin typeface="Arial" charset="0"/>
              <a:ea typeface="Arial" charset="0"/>
              <a:cs typeface="Arial" charset="0"/>
            </a:endParaRPr>
          </a:p>
        </p:txBody>
      </p:sp>
      <p:sp>
        <p:nvSpPr>
          <p:cNvPr id="64" name="TextBox 428">
            <a:extLst>
              <a:ext uri="{FF2B5EF4-FFF2-40B4-BE49-F238E27FC236}">
                <a16:creationId xmlns:a16="http://schemas.microsoft.com/office/drawing/2014/main" id="{EF4E719E-6191-8D80-C4D6-9FEFCB455BE2}"/>
              </a:ext>
            </a:extLst>
          </p:cNvPr>
          <p:cNvSpPr txBox="1"/>
          <p:nvPr/>
        </p:nvSpPr>
        <p:spPr>
          <a:xfrm>
            <a:off x="19633112" y="21330016"/>
            <a:ext cx="9983241" cy="3308598"/>
          </a:xfrm>
          <a:prstGeom prst="rect">
            <a:avLst/>
          </a:prstGeom>
          <a:noFill/>
        </p:spPr>
        <p:txBody>
          <a:bodyPr wrap="square" rtlCol="0">
            <a:spAutoFit/>
          </a:bodyPr>
          <a:lstStyle/>
          <a:p>
            <a:pPr algn="just" defTabSz="2057400"/>
            <a:r>
              <a:rPr lang="en-GB" sz="1900" b="1" dirty="0">
                <a:solidFill>
                  <a:srgbClr val="000000"/>
                </a:solidFill>
                <a:latin typeface="Arial" charset="0"/>
                <a:ea typeface="Arial" charset="0"/>
                <a:cs typeface="Arial" charset="0"/>
              </a:rPr>
              <a:t>Figure 4: </a:t>
            </a:r>
            <a:r>
              <a:rPr lang="en-GB" sz="1900" dirty="0">
                <a:solidFill>
                  <a:prstClr val="black"/>
                </a:solidFill>
                <a:latin typeface="Arial" charset="0"/>
                <a:ea typeface="Arial" charset="0"/>
                <a:cs typeface="Arial" charset="0"/>
              </a:rPr>
              <a:t>Osteogenic differentiation of PDLSCs cultured on decellularized ECM derived from PDLSCs. </a:t>
            </a:r>
            <a:r>
              <a:rPr lang="en-GB" sz="1900" b="1" dirty="0">
                <a:solidFill>
                  <a:prstClr val="black"/>
                </a:solidFill>
                <a:latin typeface="Arial" charset="0"/>
                <a:ea typeface="Arial" charset="0"/>
                <a:cs typeface="Arial" charset="0"/>
              </a:rPr>
              <a:t>(A) </a:t>
            </a:r>
            <a:r>
              <a:rPr lang="en-GB" sz="1900" dirty="0">
                <a:solidFill>
                  <a:prstClr val="black"/>
                </a:solidFill>
                <a:latin typeface="Arial" charset="0"/>
                <a:ea typeface="Arial" charset="0"/>
                <a:cs typeface="Arial" charset="0"/>
              </a:rPr>
              <a:t>Calcium deposition quantification of PDLSCs cultured on PDLSC ECM and without ECM after 21 days under osteogenic differentiation conditions (OSTEO) (control-DMEM). </a:t>
            </a:r>
            <a:r>
              <a:rPr lang="en-GB" sz="1900" b="1" dirty="0">
                <a:solidFill>
                  <a:prstClr val="black"/>
                </a:solidFill>
                <a:latin typeface="Arial" charset="0"/>
                <a:ea typeface="Arial" charset="0"/>
                <a:cs typeface="Arial" charset="0"/>
              </a:rPr>
              <a:t>(B)</a:t>
            </a:r>
            <a:r>
              <a:rPr lang="en-GB" sz="1900" dirty="0">
                <a:solidFill>
                  <a:prstClr val="black"/>
                </a:solidFill>
                <a:latin typeface="Arial" charset="0"/>
                <a:ea typeface="Arial" charset="0"/>
                <a:cs typeface="Arial" charset="0"/>
              </a:rPr>
              <a:t> Alizarin Red, ALP/von Kossa and Xylenol Orange stainings of PDLSCs differentiated on PDLSC ECM after 21 days. Alizarin Red staining confirmed the presence of calcium deposits (reddish areas). ALP/von Kossa staining demonstrated ALP activity of PDLSCs cultured on PDLSC ECM (reddish areas) and the presence of mineralized deposits (darker areas). Xylenol Orange fluorescent staining confirmed the presence of calcium deposits. DAPI was used to counterstain the cell nuclei in blue. Values are expressed as mean ± SD (n=3); *p &lt; 0.05, **p &lt; 0.01. Scale bar, 100 μm.</a:t>
            </a:r>
          </a:p>
          <a:p>
            <a:pPr algn="just" defTabSz="2057400"/>
            <a:endParaRPr lang="en-GB" sz="1900" dirty="0">
              <a:solidFill>
                <a:prstClr val="black"/>
              </a:solidFill>
              <a:latin typeface="Arial" charset="0"/>
              <a:ea typeface="Arial" charset="0"/>
              <a:cs typeface="Arial" charset="0"/>
            </a:endParaRPr>
          </a:p>
        </p:txBody>
      </p:sp>
      <p:sp>
        <p:nvSpPr>
          <p:cNvPr id="70" name="Rectangle 339">
            <a:extLst>
              <a:ext uri="{FF2B5EF4-FFF2-40B4-BE49-F238E27FC236}">
                <a16:creationId xmlns:a16="http://schemas.microsoft.com/office/drawing/2014/main" id="{E9F93647-9046-4051-116D-0E1BAA2A4F25}"/>
              </a:ext>
            </a:extLst>
          </p:cNvPr>
          <p:cNvSpPr/>
          <p:nvPr/>
        </p:nvSpPr>
        <p:spPr>
          <a:xfrm>
            <a:off x="602547" y="24772035"/>
            <a:ext cx="29172364" cy="615553"/>
          </a:xfrm>
          <a:prstGeom prst="rect">
            <a:avLst/>
          </a:prstGeom>
          <a:solidFill>
            <a:srgbClr val="1F497D"/>
          </a:solidFill>
          <a:ln w="38100">
            <a:solidFill>
              <a:sysClr val="windowText" lastClr="000000"/>
            </a:solidFill>
          </a:ln>
        </p:spPr>
        <p:txBody>
          <a:bodyPr wrap="square">
            <a:spAutoFit/>
          </a:bodyPr>
          <a:lstStyle/>
          <a:p>
            <a:pPr marL="457200" marR="0" lvl="0" indent="-457200" algn="ctr" defTabSz="2057400" eaLnBrk="1" fontAlgn="auto" latinLnBrk="0" hangingPunct="1">
              <a:lnSpc>
                <a:spcPct val="100000"/>
              </a:lnSpc>
              <a:spcBef>
                <a:spcPts val="0"/>
              </a:spcBef>
              <a:spcAft>
                <a:spcPts val="0"/>
              </a:spcAft>
              <a:buClrTx/>
              <a:buSzTx/>
              <a:buFont typeface="Wingdings" charset="2"/>
              <a:buChar char="v"/>
              <a:tabLst/>
              <a:defRPr/>
            </a:pPr>
            <a:r>
              <a:rPr kumimoji="0" lang="en-GB" sz="3400" b="1" i="0" u="none" strike="noStrike" kern="0" cap="none" spc="0" normalizeH="0" baseline="0" noProof="0" dirty="0">
                <a:ln>
                  <a:noFill/>
                </a:ln>
                <a:solidFill>
                  <a:prstClr val="white"/>
                </a:solidFill>
                <a:effectLst/>
                <a:uLnTx/>
                <a:uFillTx/>
                <a:latin typeface="Arial" charset="0"/>
                <a:ea typeface="Arial" charset="0"/>
                <a:cs typeface="Arial" charset="0"/>
              </a:rPr>
              <a:t>ECM-derived sponges for periodontal regeneration</a:t>
            </a:r>
          </a:p>
        </p:txBody>
      </p:sp>
      <p:sp>
        <p:nvSpPr>
          <p:cNvPr id="71" name="TextBox 180">
            <a:extLst>
              <a:ext uri="{FF2B5EF4-FFF2-40B4-BE49-F238E27FC236}">
                <a16:creationId xmlns:a16="http://schemas.microsoft.com/office/drawing/2014/main" id="{60F688B5-9F85-1A8C-0744-01126B1CF476}"/>
              </a:ext>
            </a:extLst>
          </p:cNvPr>
          <p:cNvSpPr txBox="1"/>
          <p:nvPr/>
        </p:nvSpPr>
        <p:spPr>
          <a:xfrm>
            <a:off x="689264" y="32895077"/>
            <a:ext cx="8553434" cy="1554272"/>
          </a:xfrm>
          <a:prstGeom prst="rect">
            <a:avLst/>
          </a:prstGeom>
          <a:noFill/>
        </p:spPr>
        <p:txBody>
          <a:bodyPr wrap="square" rtlCol="0">
            <a:spAutoFit/>
          </a:bodyPr>
          <a:lstStyle/>
          <a:p>
            <a:pPr algn="just" defTabSz="2057400"/>
            <a:r>
              <a:rPr lang="en-GB" sz="1900" b="1" dirty="0">
                <a:solidFill>
                  <a:prstClr val="black"/>
                </a:solidFill>
                <a:latin typeface="Arial" charset="0"/>
                <a:ea typeface="Arial" charset="0"/>
                <a:cs typeface="Arial" charset="0"/>
              </a:rPr>
              <a:t>Figure 5: </a:t>
            </a:r>
            <a:r>
              <a:rPr lang="en-GB" sz="1900" dirty="0">
                <a:solidFill>
                  <a:prstClr val="black"/>
                </a:solidFill>
                <a:latin typeface="Arial" charset="0"/>
                <a:ea typeface="Arial" charset="0"/>
                <a:cs typeface="Arial" charset="0"/>
              </a:rPr>
              <a:t>Decellularized ECM (dECM) – sponges for periodontal treatment. </a:t>
            </a:r>
            <a:r>
              <a:rPr lang="en-GB" sz="1900" b="1" dirty="0">
                <a:solidFill>
                  <a:prstClr val="black"/>
                </a:solidFill>
                <a:latin typeface="Arial" charset="0"/>
                <a:ea typeface="Arial" charset="0"/>
                <a:cs typeface="Arial" charset="0"/>
              </a:rPr>
              <a:t>(A)</a:t>
            </a:r>
            <a:r>
              <a:rPr lang="en-GB" sz="1900" dirty="0">
                <a:solidFill>
                  <a:prstClr val="black"/>
                </a:solidFill>
                <a:latin typeface="Arial" charset="0"/>
                <a:ea typeface="Arial" charset="0"/>
                <a:cs typeface="Arial" charset="0"/>
              </a:rPr>
              <a:t> </a:t>
            </a:r>
            <a:r>
              <a:rPr lang="en-US" sz="1900" dirty="0">
                <a:solidFill>
                  <a:prstClr val="black"/>
                </a:solidFill>
                <a:latin typeface="Arial" charset="0"/>
                <a:ea typeface="Arial" charset="0"/>
                <a:cs typeface="Arial" charset="0"/>
              </a:rPr>
              <a:t>SEM micrographs of collagen sponges enhanced with PDLSC ECM. </a:t>
            </a:r>
            <a:r>
              <a:rPr lang="en-US" sz="1900" b="1" dirty="0">
                <a:solidFill>
                  <a:prstClr val="black"/>
                </a:solidFill>
                <a:latin typeface="Arial" charset="0"/>
                <a:ea typeface="Arial" charset="0"/>
                <a:cs typeface="Arial" charset="0"/>
              </a:rPr>
              <a:t>(B) </a:t>
            </a:r>
            <a:r>
              <a:rPr lang="en-US" sz="1900" dirty="0">
                <a:solidFill>
                  <a:prstClr val="black"/>
                </a:solidFill>
                <a:latin typeface="Arial" charset="0"/>
                <a:ea typeface="Arial" charset="0"/>
                <a:cs typeface="Arial" charset="0"/>
              </a:rPr>
              <a:t>Immunofluorescent staining of collagen I, fibronectin and laminin produced by PDLSCs cultured on sponges before and after decellularization treatment. </a:t>
            </a:r>
            <a:r>
              <a:rPr lang="en-GB" sz="1900" dirty="0">
                <a:solidFill>
                  <a:prstClr val="black"/>
                </a:solidFill>
                <a:latin typeface="Arial" charset="0"/>
                <a:ea typeface="Arial" charset="0"/>
                <a:cs typeface="Arial" charset="0"/>
              </a:rPr>
              <a:t>DAPI was used to confirm the complete decellularization.</a:t>
            </a:r>
            <a:r>
              <a:rPr lang="en-US" sz="1900" dirty="0">
                <a:solidFill>
                  <a:prstClr val="black"/>
                </a:solidFill>
                <a:latin typeface="Arial" charset="0"/>
                <a:ea typeface="Arial" charset="0"/>
                <a:cs typeface="Arial" charset="0"/>
              </a:rPr>
              <a:t> Scale bar, 50</a:t>
            </a:r>
            <a:r>
              <a:rPr lang="en-GB" sz="1900" dirty="0">
                <a:solidFill>
                  <a:prstClr val="black"/>
                </a:solidFill>
                <a:latin typeface="Arial" charset="0"/>
                <a:ea typeface="Arial" charset="0"/>
                <a:cs typeface="Arial" charset="0"/>
              </a:rPr>
              <a:t> μm. </a:t>
            </a:r>
            <a:endParaRPr lang="en-US" sz="1900" i="1" dirty="0">
              <a:solidFill>
                <a:prstClr val="black"/>
              </a:solidFill>
              <a:latin typeface="Arial" charset="0"/>
              <a:ea typeface="Arial" charset="0"/>
              <a:cs typeface="Arial" charset="0"/>
            </a:endParaRPr>
          </a:p>
        </p:txBody>
      </p:sp>
      <p:sp>
        <p:nvSpPr>
          <p:cNvPr id="73" name="TextBox 207">
            <a:extLst>
              <a:ext uri="{FF2B5EF4-FFF2-40B4-BE49-F238E27FC236}">
                <a16:creationId xmlns:a16="http://schemas.microsoft.com/office/drawing/2014/main" id="{74FA89CB-E25D-81A5-090A-1DE066192C8C}"/>
              </a:ext>
            </a:extLst>
          </p:cNvPr>
          <p:cNvSpPr txBox="1"/>
          <p:nvPr/>
        </p:nvSpPr>
        <p:spPr>
          <a:xfrm>
            <a:off x="9582103" y="18938859"/>
            <a:ext cx="9313748" cy="1261884"/>
          </a:xfrm>
          <a:prstGeom prst="rect">
            <a:avLst/>
          </a:prstGeom>
          <a:noFill/>
        </p:spPr>
        <p:txBody>
          <a:bodyPr wrap="square" rtlCol="0">
            <a:spAutoFit/>
          </a:bodyPr>
          <a:lstStyle/>
          <a:p>
            <a:pPr algn="just" defTabSz="2057400"/>
            <a:r>
              <a:rPr lang="en-GB" sz="1900" b="1" dirty="0">
                <a:solidFill>
                  <a:prstClr val="black"/>
                </a:solidFill>
                <a:latin typeface="Arial" charset="0"/>
                <a:ea typeface="Arial" charset="0"/>
                <a:cs typeface="Arial" charset="0"/>
              </a:rPr>
              <a:t>Figure 2: </a:t>
            </a:r>
            <a:r>
              <a:rPr lang="en-US" sz="1900" dirty="0">
                <a:solidFill>
                  <a:prstClr val="black"/>
                </a:solidFill>
                <a:latin typeface="Arial" charset="0"/>
                <a:ea typeface="Arial" charset="0"/>
                <a:cs typeface="Arial" charset="0"/>
              </a:rPr>
              <a:t>Effects of cell-derived ECM (PDLSC ECM) on PDLSC proliferation. </a:t>
            </a:r>
            <a:r>
              <a:rPr lang="en-US" sz="1900" b="1" dirty="0">
                <a:solidFill>
                  <a:prstClr val="black"/>
                </a:solidFill>
                <a:latin typeface="Arial" charset="0"/>
                <a:ea typeface="Arial" charset="0"/>
                <a:cs typeface="Arial" charset="0"/>
              </a:rPr>
              <a:t>(A) </a:t>
            </a:r>
            <a:r>
              <a:rPr lang="en-US" sz="1900" dirty="0">
                <a:solidFill>
                  <a:prstClr val="black"/>
                </a:solidFill>
                <a:latin typeface="Arial" charset="0"/>
                <a:ea typeface="Arial" charset="0"/>
                <a:cs typeface="Arial" charset="0"/>
              </a:rPr>
              <a:t>Cell numbers after 7 days of expansion. </a:t>
            </a:r>
            <a:r>
              <a:rPr lang="en-US" sz="1900" b="1" dirty="0">
                <a:solidFill>
                  <a:prstClr val="black"/>
                </a:solidFill>
                <a:latin typeface="Arial" charset="0"/>
                <a:ea typeface="Arial" charset="0"/>
                <a:cs typeface="Arial" charset="0"/>
              </a:rPr>
              <a:t>(B)</a:t>
            </a:r>
            <a:r>
              <a:rPr lang="en-US" sz="1900" dirty="0">
                <a:solidFill>
                  <a:prstClr val="black"/>
                </a:solidFill>
                <a:latin typeface="Arial" charset="0"/>
                <a:ea typeface="Arial" charset="0"/>
                <a:cs typeface="Arial" charset="0"/>
              </a:rPr>
              <a:t> PDLSC morphology after 7 days of expansion on PDLSC ECM (control-No ECM). Values are expressed as mean ± SD (n=3); *p &lt; 0.05. Scale bar, </a:t>
            </a:r>
            <a:r>
              <a:rPr lang="en-GB" sz="1900" dirty="0">
                <a:solidFill>
                  <a:prstClr val="black"/>
                </a:solidFill>
                <a:latin typeface="Arial" charset="0"/>
                <a:ea typeface="Arial" charset="0"/>
                <a:cs typeface="Arial" charset="0"/>
              </a:rPr>
              <a:t>100 μm.</a:t>
            </a:r>
            <a:endParaRPr lang="en-US" sz="1900" dirty="0">
              <a:solidFill>
                <a:prstClr val="black"/>
              </a:solidFill>
              <a:latin typeface="Arial" charset="0"/>
              <a:ea typeface="Arial" charset="0"/>
              <a:cs typeface="Arial" charset="0"/>
            </a:endParaRPr>
          </a:p>
        </p:txBody>
      </p:sp>
      <p:sp>
        <p:nvSpPr>
          <p:cNvPr id="86" name="Rectangle 292">
            <a:extLst>
              <a:ext uri="{FF2B5EF4-FFF2-40B4-BE49-F238E27FC236}">
                <a16:creationId xmlns:a16="http://schemas.microsoft.com/office/drawing/2014/main" id="{6E8307C6-659D-4260-0701-0253870EFFEA}"/>
              </a:ext>
            </a:extLst>
          </p:cNvPr>
          <p:cNvSpPr/>
          <p:nvPr/>
        </p:nvSpPr>
        <p:spPr>
          <a:xfrm>
            <a:off x="594547" y="14591111"/>
            <a:ext cx="29108848" cy="617881"/>
          </a:xfrm>
          <a:prstGeom prst="rect">
            <a:avLst/>
          </a:prstGeom>
          <a:solidFill>
            <a:srgbClr val="1F497D"/>
          </a:solidFill>
          <a:ln w="38100">
            <a:solidFill>
              <a:sysClr val="windowText" lastClr="000000"/>
            </a:solidFill>
          </a:ln>
        </p:spPr>
        <p:txBody>
          <a:bodyPr wrap="square">
            <a:spAutoFit/>
          </a:bodyPr>
          <a:lstStyle/>
          <a:p>
            <a:pPr marL="457200" marR="0" lvl="0" indent="-457200" algn="ctr" defTabSz="2057400" eaLnBrk="1" fontAlgn="auto" latinLnBrk="0" hangingPunct="1">
              <a:lnSpc>
                <a:spcPct val="100000"/>
              </a:lnSpc>
              <a:spcBef>
                <a:spcPts val="0"/>
              </a:spcBef>
              <a:spcAft>
                <a:spcPts val="0"/>
              </a:spcAft>
              <a:buClrTx/>
              <a:buSzTx/>
              <a:buFont typeface="Wingdings" charset="2"/>
              <a:buChar char="v"/>
              <a:tabLst/>
              <a:defRPr/>
            </a:pPr>
            <a:r>
              <a:rPr lang="en-GB" sz="3400" b="1" kern="0" dirty="0">
                <a:solidFill>
                  <a:prstClr val="white"/>
                </a:solidFill>
                <a:latin typeface="Arial" charset="0"/>
                <a:ea typeface="Arial" charset="0"/>
                <a:cs typeface="Arial" charset="0"/>
              </a:rPr>
              <a:t>Effect of decellularized</a:t>
            </a:r>
            <a:r>
              <a:rPr kumimoji="0" lang="en-GB" sz="3400" b="1" i="0" u="none" strike="noStrike" kern="0" cap="none" spc="0" normalizeH="0" baseline="0" noProof="0" dirty="0">
                <a:ln>
                  <a:noFill/>
                </a:ln>
                <a:solidFill>
                  <a:prstClr val="white"/>
                </a:solidFill>
                <a:effectLst/>
                <a:uLnTx/>
                <a:uFillTx/>
                <a:latin typeface="Arial" charset="0"/>
                <a:ea typeface="Arial" charset="0"/>
                <a:cs typeface="Arial" charset="0"/>
              </a:rPr>
              <a:t> ECM derived from PDLSCs</a:t>
            </a:r>
          </a:p>
        </p:txBody>
      </p:sp>
      <p:grpSp>
        <p:nvGrpSpPr>
          <p:cNvPr id="90" name="Agrupar 89">
            <a:extLst>
              <a:ext uri="{FF2B5EF4-FFF2-40B4-BE49-F238E27FC236}">
                <a16:creationId xmlns:a16="http://schemas.microsoft.com/office/drawing/2014/main" id="{7BA80295-D073-BAA6-E504-49E7742B2327}"/>
              </a:ext>
            </a:extLst>
          </p:cNvPr>
          <p:cNvGrpSpPr/>
          <p:nvPr/>
        </p:nvGrpSpPr>
        <p:grpSpPr>
          <a:xfrm>
            <a:off x="838736" y="38056194"/>
            <a:ext cx="14567388" cy="3214656"/>
            <a:chOff x="-203512" y="2678003"/>
            <a:chExt cx="13681833" cy="2446275"/>
          </a:xfrm>
        </p:grpSpPr>
        <p:sp>
          <p:nvSpPr>
            <p:cNvPr id="155" name="Oval 154">
              <a:extLst>
                <a:ext uri="{FF2B5EF4-FFF2-40B4-BE49-F238E27FC236}">
                  <a16:creationId xmlns:a16="http://schemas.microsoft.com/office/drawing/2014/main" id="{CA876791-5C0B-A9D5-B6C4-4E607285799A}"/>
                </a:ext>
              </a:extLst>
            </p:cNvPr>
            <p:cNvSpPr/>
            <p:nvPr/>
          </p:nvSpPr>
          <p:spPr>
            <a:xfrm>
              <a:off x="2057096" y="4391974"/>
              <a:ext cx="148590" cy="702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56" name="Agrupar 155">
              <a:extLst>
                <a:ext uri="{FF2B5EF4-FFF2-40B4-BE49-F238E27FC236}">
                  <a16:creationId xmlns:a16="http://schemas.microsoft.com/office/drawing/2014/main" id="{0CB3E200-3E6F-9F9A-A280-9D545E5BB95D}"/>
                </a:ext>
              </a:extLst>
            </p:cNvPr>
            <p:cNvGrpSpPr/>
            <p:nvPr/>
          </p:nvGrpSpPr>
          <p:grpSpPr>
            <a:xfrm>
              <a:off x="282382" y="3594836"/>
              <a:ext cx="1002058" cy="496735"/>
              <a:chOff x="1348740" y="4011931"/>
              <a:chExt cx="1423322" cy="1133350"/>
            </a:xfrm>
          </p:grpSpPr>
          <p:sp>
            <p:nvSpPr>
              <p:cNvPr id="311" name="Cilindro 310">
                <a:extLst>
                  <a:ext uri="{FF2B5EF4-FFF2-40B4-BE49-F238E27FC236}">
                    <a16:creationId xmlns:a16="http://schemas.microsoft.com/office/drawing/2014/main" id="{52E2E4DF-BA5F-A6FF-5088-15FFCFD8B34F}"/>
                  </a:ext>
                </a:extLst>
              </p:cNvPr>
              <p:cNvSpPr/>
              <p:nvPr/>
            </p:nvSpPr>
            <p:spPr>
              <a:xfrm>
                <a:off x="1348740" y="4011931"/>
                <a:ext cx="1423322" cy="1133350"/>
              </a:xfrm>
              <a:prstGeom prst="can">
                <a:avLst>
                  <a:gd name="adj" fmla="val 50000"/>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2" name="Oval 311">
                <a:extLst>
                  <a:ext uri="{FF2B5EF4-FFF2-40B4-BE49-F238E27FC236}">
                    <a16:creationId xmlns:a16="http://schemas.microsoft.com/office/drawing/2014/main" id="{2854BF4A-1091-1855-5185-2512923033B4}"/>
                  </a:ext>
                </a:extLst>
              </p:cNvPr>
              <p:cNvSpPr/>
              <p:nvPr/>
            </p:nvSpPr>
            <p:spPr>
              <a:xfrm>
                <a:off x="1634581" y="4082325"/>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3" name="Oval 312">
                <a:extLst>
                  <a:ext uri="{FF2B5EF4-FFF2-40B4-BE49-F238E27FC236}">
                    <a16:creationId xmlns:a16="http://schemas.microsoft.com/office/drawing/2014/main" id="{F6330069-E7A7-26F8-647D-9873B0734269}"/>
                  </a:ext>
                </a:extLst>
              </p:cNvPr>
              <p:cNvSpPr/>
              <p:nvPr/>
            </p:nvSpPr>
            <p:spPr>
              <a:xfrm>
                <a:off x="1530465" y="425701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4" name="Oval 313">
                <a:extLst>
                  <a:ext uri="{FF2B5EF4-FFF2-40B4-BE49-F238E27FC236}">
                    <a16:creationId xmlns:a16="http://schemas.microsoft.com/office/drawing/2014/main" id="{91E79646-5D71-9AEF-6AEE-49B29207CF0E}"/>
                  </a:ext>
                </a:extLst>
              </p:cNvPr>
              <p:cNvSpPr/>
              <p:nvPr/>
            </p:nvSpPr>
            <p:spPr>
              <a:xfrm>
                <a:off x="1754481" y="437403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5" name="Oval 314">
                <a:extLst>
                  <a:ext uri="{FF2B5EF4-FFF2-40B4-BE49-F238E27FC236}">
                    <a16:creationId xmlns:a16="http://schemas.microsoft.com/office/drawing/2014/main" id="{0E5CC818-BF78-1AA1-3599-E83B872F8BA3}"/>
                  </a:ext>
                </a:extLst>
              </p:cNvPr>
              <p:cNvSpPr/>
              <p:nvPr/>
            </p:nvSpPr>
            <p:spPr>
              <a:xfrm>
                <a:off x="1783080" y="4187858"/>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6" name="Oval 315">
                <a:extLst>
                  <a:ext uri="{FF2B5EF4-FFF2-40B4-BE49-F238E27FC236}">
                    <a16:creationId xmlns:a16="http://schemas.microsoft.com/office/drawing/2014/main" id="{693EC079-29B0-0F24-3440-C90B0445EBC7}"/>
                  </a:ext>
                </a:extLst>
              </p:cNvPr>
              <p:cNvSpPr/>
              <p:nvPr/>
            </p:nvSpPr>
            <p:spPr>
              <a:xfrm>
                <a:off x="2266694" y="4081471"/>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7" name="Oval 316">
                <a:extLst>
                  <a:ext uri="{FF2B5EF4-FFF2-40B4-BE49-F238E27FC236}">
                    <a16:creationId xmlns:a16="http://schemas.microsoft.com/office/drawing/2014/main" id="{2A4A4B58-EE2B-17B4-2390-BED9BD479760}"/>
                  </a:ext>
                </a:extLst>
              </p:cNvPr>
              <p:cNvSpPr/>
              <p:nvPr/>
            </p:nvSpPr>
            <p:spPr>
              <a:xfrm>
                <a:off x="2139347" y="428009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8" name="Oval 317">
                <a:extLst>
                  <a:ext uri="{FF2B5EF4-FFF2-40B4-BE49-F238E27FC236}">
                    <a16:creationId xmlns:a16="http://schemas.microsoft.com/office/drawing/2014/main" id="{6183C86A-1803-16BE-808F-E1D9382587D9}"/>
                  </a:ext>
                </a:extLst>
              </p:cNvPr>
              <p:cNvSpPr/>
              <p:nvPr/>
            </p:nvSpPr>
            <p:spPr>
              <a:xfrm>
                <a:off x="2374793" y="436282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9" name="Oval 318">
                <a:extLst>
                  <a:ext uri="{FF2B5EF4-FFF2-40B4-BE49-F238E27FC236}">
                    <a16:creationId xmlns:a16="http://schemas.microsoft.com/office/drawing/2014/main" id="{E9BDABEF-8F91-E403-9F27-5D2D593CFC1B}"/>
                  </a:ext>
                </a:extLst>
              </p:cNvPr>
              <p:cNvSpPr/>
              <p:nvPr/>
            </p:nvSpPr>
            <p:spPr>
              <a:xfrm>
                <a:off x="2506262" y="417665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0" name="Oval 319">
                <a:extLst>
                  <a:ext uri="{FF2B5EF4-FFF2-40B4-BE49-F238E27FC236}">
                    <a16:creationId xmlns:a16="http://schemas.microsoft.com/office/drawing/2014/main" id="{CADB4A76-4DAF-D41A-171B-9F9A10FD1752}"/>
                  </a:ext>
                </a:extLst>
              </p:cNvPr>
              <p:cNvSpPr/>
              <p:nvPr/>
            </p:nvSpPr>
            <p:spPr>
              <a:xfrm>
                <a:off x="1880362" y="403930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1" name="Oval 320">
                <a:extLst>
                  <a:ext uri="{FF2B5EF4-FFF2-40B4-BE49-F238E27FC236}">
                    <a16:creationId xmlns:a16="http://schemas.microsoft.com/office/drawing/2014/main" id="{95A38F3A-DD8F-FC13-9FE6-0C72E0D888D8}"/>
                  </a:ext>
                </a:extLst>
              </p:cNvPr>
              <p:cNvSpPr/>
              <p:nvPr/>
            </p:nvSpPr>
            <p:spPr>
              <a:xfrm>
                <a:off x="1776246" y="421399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2" name="Oval 321">
                <a:extLst>
                  <a:ext uri="{FF2B5EF4-FFF2-40B4-BE49-F238E27FC236}">
                    <a16:creationId xmlns:a16="http://schemas.microsoft.com/office/drawing/2014/main" id="{50E2F1C7-1147-3C90-2E29-09A844CD82A4}"/>
                  </a:ext>
                </a:extLst>
              </p:cNvPr>
              <p:cNvSpPr/>
              <p:nvPr/>
            </p:nvSpPr>
            <p:spPr>
              <a:xfrm>
                <a:off x="2000262" y="438816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3" name="Oval 322">
                <a:extLst>
                  <a:ext uri="{FF2B5EF4-FFF2-40B4-BE49-F238E27FC236}">
                    <a16:creationId xmlns:a16="http://schemas.microsoft.com/office/drawing/2014/main" id="{3A057622-3BE7-F106-3C1E-F7FAFE42E088}"/>
                  </a:ext>
                </a:extLst>
              </p:cNvPr>
              <p:cNvSpPr/>
              <p:nvPr/>
            </p:nvSpPr>
            <p:spPr>
              <a:xfrm>
                <a:off x="2062500" y="412379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4" name="Oval 323">
                <a:extLst>
                  <a:ext uri="{FF2B5EF4-FFF2-40B4-BE49-F238E27FC236}">
                    <a16:creationId xmlns:a16="http://schemas.microsoft.com/office/drawing/2014/main" id="{296C537E-9084-3B49-40E1-084825F5A816}"/>
                  </a:ext>
                </a:extLst>
              </p:cNvPr>
              <p:cNvSpPr/>
              <p:nvPr/>
            </p:nvSpPr>
            <p:spPr>
              <a:xfrm>
                <a:off x="1437756" y="462489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5" name="Oval 324">
                <a:extLst>
                  <a:ext uri="{FF2B5EF4-FFF2-40B4-BE49-F238E27FC236}">
                    <a16:creationId xmlns:a16="http://schemas.microsoft.com/office/drawing/2014/main" id="{B554241F-574B-D0AB-1035-6DEF3889D119}"/>
                  </a:ext>
                </a:extLst>
              </p:cNvPr>
              <p:cNvSpPr/>
              <p:nvPr/>
            </p:nvSpPr>
            <p:spPr>
              <a:xfrm>
                <a:off x="1660505" y="4636095"/>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6" name="Oval 325">
                <a:extLst>
                  <a:ext uri="{FF2B5EF4-FFF2-40B4-BE49-F238E27FC236}">
                    <a16:creationId xmlns:a16="http://schemas.microsoft.com/office/drawing/2014/main" id="{B5BA79C4-081C-FF90-10AF-7E373C76E2E1}"/>
                  </a:ext>
                </a:extLst>
              </p:cNvPr>
              <p:cNvSpPr/>
              <p:nvPr/>
            </p:nvSpPr>
            <p:spPr>
              <a:xfrm>
                <a:off x="1499239" y="481078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7" name="Oval 326">
                <a:extLst>
                  <a:ext uri="{FF2B5EF4-FFF2-40B4-BE49-F238E27FC236}">
                    <a16:creationId xmlns:a16="http://schemas.microsoft.com/office/drawing/2014/main" id="{8A2D7C52-5E98-4246-27BA-8EC3490AB997}"/>
                  </a:ext>
                </a:extLst>
              </p:cNvPr>
              <p:cNvSpPr/>
              <p:nvPr/>
            </p:nvSpPr>
            <p:spPr>
              <a:xfrm>
                <a:off x="1780405" y="492780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8" name="Oval 327">
                <a:extLst>
                  <a:ext uri="{FF2B5EF4-FFF2-40B4-BE49-F238E27FC236}">
                    <a16:creationId xmlns:a16="http://schemas.microsoft.com/office/drawing/2014/main" id="{D5720FD1-7A6D-E3CE-2530-10F8CA96B88E}"/>
                  </a:ext>
                </a:extLst>
              </p:cNvPr>
              <p:cNvSpPr/>
              <p:nvPr/>
            </p:nvSpPr>
            <p:spPr>
              <a:xfrm>
                <a:off x="1809004" y="4741628"/>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9" name="Oval 328">
                <a:extLst>
                  <a:ext uri="{FF2B5EF4-FFF2-40B4-BE49-F238E27FC236}">
                    <a16:creationId xmlns:a16="http://schemas.microsoft.com/office/drawing/2014/main" id="{74F217E3-2F5A-5A8F-8EC4-1EEEE2FF1E9C}"/>
                  </a:ext>
                </a:extLst>
              </p:cNvPr>
              <p:cNvSpPr/>
              <p:nvPr/>
            </p:nvSpPr>
            <p:spPr>
              <a:xfrm>
                <a:off x="2257957" y="462489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0" name="Oval 329">
                <a:extLst>
                  <a:ext uri="{FF2B5EF4-FFF2-40B4-BE49-F238E27FC236}">
                    <a16:creationId xmlns:a16="http://schemas.microsoft.com/office/drawing/2014/main" id="{96C8AEC0-220D-14FE-CF3D-C303326AFE75}"/>
                  </a:ext>
                </a:extLst>
              </p:cNvPr>
              <p:cNvSpPr/>
              <p:nvPr/>
            </p:nvSpPr>
            <p:spPr>
              <a:xfrm>
                <a:off x="2165271" y="483386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1" name="Oval 330">
                <a:extLst>
                  <a:ext uri="{FF2B5EF4-FFF2-40B4-BE49-F238E27FC236}">
                    <a16:creationId xmlns:a16="http://schemas.microsoft.com/office/drawing/2014/main" id="{2D1BC65D-2A14-6688-953A-3C66A97DD825}"/>
                  </a:ext>
                </a:extLst>
              </p:cNvPr>
              <p:cNvSpPr/>
              <p:nvPr/>
            </p:nvSpPr>
            <p:spPr>
              <a:xfrm>
                <a:off x="2366427" y="491659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2" name="Oval 331">
                <a:extLst>
                  <a:ext uri="{FF2B5EF4-FFF2-40B4-BE49-F238E27FC236}">
                    <a16:creationId xmlns:a16="http://schemas.microsoft.com/office/drawing/2014/main" id="{BE00F89C-E62B-DD76-6F61-CA30716A75A9}"/>
                  </a:ext>
                </a:extLst>
              </p:cNvPr>
              <p:cNvSpPr/>
              <p:nvPr/>
            </p:nvSpPr>
            <p:spPr>
              <a:xfrm>
                <a:off x="2532186" y="473042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3" name="Oval 332">
                <a:extLst>
                  <a:ext uri="{FF2B5EF4-FFF2-40B4-BE49-F238E27FC236}">
                    <a16:creationId xmlns:a16="http://schemas.microsoft.com/office/drawing/2014/main" id="{0CE2BCE5-7B73-461D-4F19-0E090A0BE5FF}"/>
                  </a:ext>
                </a:extLst>
              </p:cNvPr>
              <p:cNvSpPr/>
              <p:nvPr/>
            </p:nvSpPr>
            <p:spPr>
              <a:xfrm>
                <a:off x="1906286" y="459307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4" name="Oval 333">
                <a:extLst>
                  <a:ext uri="{FF2B5EF4-FFF2-40B4-BE49-F238E27FC236}">
                    <a16:creationId xmlns:a16="http://schemas.microsoft.com/office/drawing/2014/main" id="{B052B4E7-AA17-51F1-5EAC-1EACB9C3DE20}"/>
                  </a:ext>
                </a:extLst>
              </p:cNvPr>
              <p:cNvSpPr/>
              <p:nvPr/>
            </p:nvSpPr>
            <p:spPr>
              <a:xfrm>
                <a:off x="1802170" y="476776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5" name="Oval 334">
                <a:extLst>
                  <a:ext uri="{FF2B5EF4-FFF2-40B4-BE49-F238E27FC236}">
                    <a16:creationId xmlns:a16="http://schemas.microsoft.com/office/drawing/2014/main" id="{B68DA836-BA4E-D8E7-C753-9C9FDAA8D90B}"/>
                  </a:ext>
                </a:extLst>
              </p:cNvPr>
              <p:cNvSpPr/>
              <p:nvPr/>
            </p:nvSpPr>
            <p:spPr>
              <a:xfrm>
                <a:off x="2026186" y="494193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6" name="Oval 335">
                <a:extLst>
                  <a:ext uri="{FF2B5EF4-FFF2-40B4-BE49-F238E27FC236}">
                    <a16:creationId xmlns:a16="http://schemas.microsoft.com/office/drawing/2014/main" id="{56263A32-1571-5465-EDD0-3503E427B8F7}"/>
                  </a:ext>
                </a:extLst>
              </p:cNvPr>
              <p:cNvSpPr/>
              <p:nvPr/>
            </p:nvSpPr>
            <p:spPr>
              <a:xfrm>
                <a:off x="2054785" y="4698606"/>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7" name="Oval 336">
                <a:extLst>
                  <a:ext uri="{FF2B5EF4-FFF2-40B4-BE49-F238E27FC236}">
                    <a16:creationId xmlns:a16="http://schemas.microsoft.com/office/drawing/2014/main" id="{37E13D69-0F02-909F-7A74-7140D09CC514}"/>
                  </a:ext>
                </a:extLst>
              </p:cNvPr>
              <p:cNvSpPr/>
              <p:nvPr/>
            </p:nvSpPr>
            <p:spPr>
              <a:xfrm>
                <a:off x="2531508" y="4561525"/>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157" name="Agrupar 156">
              <a:extLst>
                <a:ext uri="{FF2B5EF4-FFF2-40B4-BE49-F238E27FC236}">
                  <a16:creationId xmlns:a16="http://schemas.microsoft.com/office/drawing/2014/main" id="{A8DAF7CD-41D0-2089-2EF5-4A0EE5A0C052}"/>
                </a:ext>
              </a:extLst>
            </p:cNvPr>
            <p:cNvGrpSpPr/>
            <p:nvPr/>
          </p:nvGrpSpPr>
          <p:grpSpPr>
            <a:xfrm>
              <a:off x="130500" y="3032761"/>
              <a:ext cx="519994" cy="286839"/>
              <a:chOff x="1158970" y="3498733"/>
              <a:chExt cx="603605" cy="433885"/>
            </a:xfrm>
          </p:grpSpPr>
          <p:sp>
            <p:nvSpPr>
              <p:cNvPr id="304" name="Oval 303">
                <a:extLst>
                  <a:ext uri="{FF2B5EF4-FFF2-40B4-BE49-F238E27FC236}">
                    <a16:creationId xmlns:a16="http://schemas.microsoft.com/office/drawing/2014/main" id="{BF19DD8D-D135-4B4D-1B25-3F923350E2FD}"/>
                  </a:ext>
                </a:extLst>
              </p:cNvPr>
              <p:cNvSpPr/>
              <p:nvPr/>
            </p:nvSpPr>
            <p:spPr>
              <a:xfrm>
                <a:off x="1378461" y="3691148"/>
                <a:ext cx="384114" cy="121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5" name="Oval 304">
                <a:extLst>
                  <a:ext uri="{FF2B5EF4-FFF2-40B4-BE49-F238E27FC236}">
                    <a16:creationId xmlns:a16="http://schemas.microsoft.com/office/drawing/2014/main" id="{1F4C9A6D-9650-A0AE-51B2-64FE9167F28F}"/>
                  </a:ext>
                </a:extLst>
              </p:cNvPr>
              <p:cNvSpPr/>
              <p:nvPr/>
            </p:nvSpPr>
            <p:spPr>
              <a:xfrm>
                <a:off x="1532231" y="3712031"/>
                <a:ext cx="72000" cy="72000"/>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6" name="Oval 305">
                <a:extLst>
                  <a:ext uri="{FF2B5EF4-FFF2-40B4-BE49-F238E27FC236}">
                    <a16:creationId xmlns:a16="http://schemas.microsoft.com/office/drawing/2014/main" id="{B88E56DB-0419-E559-304A-32172AD6B4E4}"/>
                  </a:ext>
                </a:extLst>
              </p:cNvPr>
              <p:cNvSpPr/>
              <p:nvPr/>
            </p:nvSpPr>
            <p:spPr>
              <a:xfrm rot="519860">
                <a:off x="1158970" y="3811414"/>
                <a:ext cx="384114" cy="121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8" name="Oval 307">
                <a:extLst>
                  <a:ext uri="{FF2B5EF4-FFF2-40B4-BE49-F238E27FC236}">
                    <a16:creationId xmlns:a16="http://schemas.microsoft.com/office/drawing/2014/main" id="{FB44FA0E-F320-2820-EF9D-CE628AA4ED29}"/>
                  </a:ext>
                </a:extLst>
              </p:cNvPr>
              <p:cNvSpPr/>
              <p:nvPr/>
            </p:nvSpPr>
            <p:spPr>
              <a:xfrm>
                <a:off x="1312740" y="3832298"/>
                <a:ext cx="72000" cy="72000"/>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9" name="Oval 308">
                <a:extLst>
                  <a:ext uri="{FF2B5EF4-FFF2-40B4-BE49-F238E27FC236}">
                    <a16:creationId xmlns:a16="http://schemas.microsoft.com/office/drawing/2014/main" id="{CE69E5A6-9385-6C39-888F-F5D0DEE61F5B}"/>
                  </a:ext>
                </a:extLst>
              </p:cNvPr>
              <p:cNvSpPr/>
              <p:nvPr/>
            </p:nvSpPr>
            <p:spPr>
              <a:xfrm rot="704480">
                <a:off x="1348696" y="3498733"/>
                <a:ext cx="384114" cy="121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0" name="Oval 309">
                <a:extLst>
                  <a:ext uri="{FF2B5EF4-FFF2-40B4-BE49-F238E27FC236}">
                    <a16:creationId xmlns:a16="http://schemas.microsoft.com/office/drawing/2014/main" id="{651D4C42-7385-DCBF-672E-92F64686BDA9}"/>
                  </a:ext>
                </a:extLst>
              </p:cNvPr>
              <p:cNvSpPr/>
              <p:nvPr/>
            </p:nvSpPr>
            <p:spPr>
              <a:xfrm rot="704480">
                <a:off x="1502466" y="3519616"/>
                <a:ext cx="72000" cy="72000"/>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58" name="CaixaDeTexto 157">
              <a:extLst>
                <a:ext uri="{FF2B5EF4-FFF2-40B4-BE49-F238E27FC236}">
                  <a16:creationId xmlns:a16="http://schemas.microsoft.com/office/drawing/2014/main" id="{E260D729-BEA7-4904-1C1C-39E08DCDEEF3}"/>
                </a:ext>
              </a:extLst>
            </p:cNvPr>
            <p:cNvSpPr txBox="1"/>
            <p:nvPr/>
          </p:nvSpPr>
          <p:spPr>
            <a:xfrm>
              <a:off x="-203512" y="4172012"/>
              <a:ext cx="2585370" cy="304474"/>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Collagen sponge</a:t>
              </a:r>
            </a:p>
          </p:txBody>
        </p:sp>
        <p:cxnSp>
          <p:nvCxnSpPr>
            <p:cNvPr id="159" name="Conexão reta unidirecional 158">
              <a:extLst>
                <a:ext uri="{FF2B5EF4-FFF2-40B4-BE49-F238E27FC236}">
                  <a16:creationId xmlns:a16="http://schemas.microsoft.com/office/drawing/2014/main" id="{55E21549-ADB7-1084-0829-D220E178E50A}"/>
                </a:ext>
              </a:extLst>
            </p:cNvPr>
            <p:cNvCxnSpPr/>
            <p:nvPr/>
          </p:nvCxnSpPr>
          <p:spPr>
            <a:xfrm>
              <a:off x="1490791" y="3809085"/>
              <a:ext cx="113260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0" name="CaixaDeTexto 159">
              <a:extLst>
                <a:ext uri="{FF2B5EF4-FFF2-40B4-BE49-F238E27FC236}">
                  <a16:creationId xmlns:a16="http://schemas.microsoft.com/office/drawing/2014/main" id="{A51DCA04-A343-B699-2489-C129F517B5BF}"/>
                </a:ext>
              </a:extLst>
            </p:cNvPr>
            <p:cNvSpPr txBox="1"/>
            <p:nvPr/>
          </p:nvSpPr>
          <p:spPr>
            <a:xfrm>
              <a:off x="764573" y="2997681"/>
              <a:ext cx="2482774" cy="304474"/>
            </a:xfrm>
            <a:prstGeom prst="rect">
              <a:avLst/>
            </a:prstGeom>
            <a:noFill/>
          </p:spPr>
          <p:txBody>
            <a:bodyPr wrap="square" rtlCol="0">
              <a:spAutoFit/>
            </a:bodyPr>
            <a:lstStyle/>
            <a:p>
              <a:r>
                <a:rPr lang="pt-PT" sz="2000" dirty="0">
                  <a:latin typeface="Arial Nova Cond Light" panose="020B0306020202020204" pitchFamily="34" charset="0"/>
                  <a:cs typeface="Arial" panose="020B0604020202020204" pitchFamily="34" charset="0"/>
                </a:rPr>
                <a:t>PDLSC seeding</a:t>
              </a:r>
            </a:p>
          </p:txBody>
        </p:sp>
        <p:cxnSp>
          <p:nvCxnSpPr>
            <p:cNvPr id="161" name="Conexão reta unidirecional 160">
              <a:extLst>
                <a:ext uri="{FF2B5EF4-FFF2-40B4-BE49-F238E27FC236}">
                  <a16:creationId xmlns:a16="http://schemas.microsoft.com/office/drawing/2014/main" id="{D4093B2D-050A-41D0-7E69-D430591AF0C8}"/>
                </a:ext>
              </a:extLst>
            </p:cNvPr>
            <p:cNvCxnSpPr>
              <a:cxnSpLocks/>
            </p:cNvCxnSpPr>
            <p:nvPr/>
          </p:nvCxnSpPr>
          <p:spPr>
            <a:xfrm>
              <a:off x="592504" y="3319727"/>
              <a:ext cx="156617" cy="2522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2" name="Agrupar 161">
              <a:extLst>
                <a:ext uri="{FF2B5EF4-FFF2-40B4-BE49-F238E27FC236}">
                  <a16:creationId xmlns:a16="http://schemas.microsoft.com/office/drawing/2014/main" id="{F8A1BF82-501E-B9FF-63F4-35D2DE8A82A8}"/>
                </a:ext>
              </a:extLst>
            </p:cNvPr>
            <p:cNvGrpSpPr/>
            <p:nvPr/>
          </p:nvGrpSpPr>
          <p:grpSpPr>
            <a:xfrm>
              <a:off x="2829837" y="3578691"/>
              <a:ext cx="1002058" cy="496735"/>
              <a:chOff x="1348740" y="4011931"/>
              <a:chExt cx="1423322" cy="1133350"/>
            </a:xfrm>
          </p:grpSpPr>
          <p:sp>
            <p:nvSpPr>
              <p:cNvPr id="277" name="Cilindro 276">
                <a:extLst>
                  <a:ext uri="{FF2B5EF4-FFF2-40B4-BE49-F238E27FC236}">
                    <a16:creationId xmlns:a16="http://schemas.microsoft.com/office/drawing/2014/main" id="{D2B059BF-2E13-4936-6487-D59746A1CD19}"/>
                  </a:ext>
                </a:extLst>
              </p:cNvPr>
              <p:cNvSpPr/>
              <p:nvPr/>
            </p:nvSpPr>
            <p:spPr>
              <a:xfrm>
                <a:off x="1348740" y="4011931"/>
                <a:ext cx="1423322" cy="1133350"/>
              </a:xfrm>
              <a:prstGeom prst="can">
                <a:avLst>
                  <a:gd name="adj" fmla="val 50000"/>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8" name="Oval 277">
                <a:extLst>
                  <a:ext uri="{FF2B5EF4-FFF2-40B4-BE49-F238E27FC236}">
                    <a16:creationId xmlns:a16="http://schemas.microsoft.com/office/drawing/2014/main" id="{85D36ADA-B912-0BDC-9BDA-5F586F14FA7E}"/>
                  </a:ext>
                </a:extLst>
              </p:cNvPr>
              <p:cNvSpPr/>
              <p:nvPr/>
            </p:nvSpPr>
            <p:spPr>
              <a:xfrm>
                <a:off x="1634581" y="4082325"/>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9" name="Oval 278">
                <a:extLst>
                  <a:ext uri="{FF2B5EF4-FFF2-40B4-BE49-F238E27FC236}">
                    <a16:creationId xmlns:a16="http://schemas.microsoft.com/office/drawing/2014/main" id="{2C5A758B-426C-D3EC-6A44-3DF1A8340F65}"/>
                  </a:ext>
                </a:extLst>
              </p:cNvPr>
              <p:cNvSpPr/>
              <p:nvPr/>
            </p:nvSpPr>
            <p:spPr>
              <a:xfrm>
                <a:off x="1530465" y="425701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0" name="Oval 279">
                <a:extLst>
                  <a:ext uri="{FF2B5EF4-FFF2-40B4-BE49-F238E27FC236}">
                    <a16:creationId xmlns:a16="http://schemas.microsoft.com/office/drawing/2014/main" id="{94626A18-14F6-486F-B718-9AD2FE948AFC}"/>
                  </a:ext>
                </a:extLst>
              </p:cNvPr>
              <p:cNvSpPr/>
              <p:nvPr/>
            </p:nvSpPr>
            <p:spPr>
              <a:xfrm>
                <a:off x="1754481" y="437403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1" name="Oval 280">
                <a:extLst>
                  <a:ext uri="{FF2B5EF4-FFF2-40B4-BE49-F238E27FC236}">
                    <a16:creationId xmlns:a16="http://schemas.microsoft.com/office/drawing/2014/main" id="{5EC1D5A2-BB68-AAF0-5DAB-9DE6BE923FC5}"/>
                  </a:ext>
                </a:extLst>
              </p:cNvPr>
              <p:cNvSpPr/>
              <p:nvPr/>
            </p:nvSpPr>
            <p:spPr>
              <a:xfrm>
                <a:off x="1783080" y="4187858"/>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2" name="Oval 281">
                <a:extLst>
                  <a:ext uri="{FF2B5EF4-FFF2-40B4-BE49-F238E27FC236}">
                    <a16:creationId xmlns:a16="http://schemas.microsoft.com/office/drawing/2014/main" id="{848BA2CD-4BA9-AE55-DAD3-D9C48BAD79F4}"/>
                  </a:ext>
                </a:extLst>
              </p:cNvPr>
              <p:cNvSpPr/>
              <p:nvPr/>
            </p:nvSpPr>
            <p:spPr>
              <a:xfrm>
                <a:off x="2266694" y="4081471"/>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3" name="Oval 282">
                <a:extLst>
                  <a:ext uri="{FF2B5EF4-FFF2-40B4-BE49-F238E27FC236}">
                    <a16:creationId xmlns:a16="http://schemas.microsoft.com/office/drawing/2014/main" id="{AF757C3B-2E0B-D0E7-BC57-E8F1CF19C8C3}"/>
                  </a:ext>
                </a:extLst>
              </p:cNvPr>
              <p:cNvSpPr/>
              <p:nvPr/>
            </p:nvSpPr>
            <p:spPr>
              <a:xfrm>
                <a:off x="2139347" y="428009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4" name="Oval 283">
                <a:extLst>
                  <a:ext uri="{FF2B5EF4-FFF2-40B4-BE49-F238E27FC236}">
                    <a16:creationId xmlns:a16="http://schemas.microsoft.com/office/drawing/2014/main" id="{FC87EE72-BFFB-AD64-29C4-861297E1F0F8}"/>
                  </a:ext>
                </a:extLst>
              </p:cNvPr>
              <p:cNvSpPr/>
              <p:nvPr/>
            </p:nvSpPr>
            <p:spPr>
              <a:xfrm>
                <a:off x="2374793" y="436282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5" name="Oval 284">
                <a:extLst>
                  <a:ext uri="{FF2B5EF4-FFF2-40B4-BE49-F238E27FC236}">
                    <a16:creationId xmlns:a16="http://schemas.microsoft.com/office/drawing/2014/main" id="{52AAB33B-759E-30E5-FA77-2C9C44091EB5}"/>
                  </a:ext>
                </a:extLst>
              </p:cNvPr>
              <p:cNvSpPr/>
              <p:nvPr/>
            </p:nvSpPr>
            <p:spPr>
              <a:xfrm>
                <a:off x="2506262" y="417665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6" name="Oval 285">
                <a:extLst>
                  <a:ext uri="{FF2B5EF4-FFF2-40B4-BE49-F238E27FC236}">
                    <a16:creationId xmlns:a16="http://schemas.microsoft.com/office/drawing/2014/main" id="{902A9542-D436-9C62-BAE5-D74DE30B8440}"/>
                  </a:ext>
                </a:extLst>
              </p:cNvPr>
              <p:cNvSpPr/>
              <p:nvPr/>
            </p:nvSpPr>
            <p:spPr>
              <a:xfrm>
                <a:off x="1880362" y="403930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7" name="Oval 286">
                <a:extLst>
                  <a:ext uri="{FF2B5EF4-FFF2-40B4-BE49-F238E27FC236}">
                    <a16:creationId xmlns:a16="http://schemas.microsoft.com/office/drawing/2014/main" id="{B1A44109-28EC-4C85-5F1B-606A6C858007}"/>
                  </a:ext>
                </a:extLst>
              </p:cNvPr>
              <p:cNvSpPr/>
              <p:nvPr/>
            </p:nvSpPr>
            <p:spPr>
              <a:xfrm>
                <a:off x="1776246" y="421399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8" name="Oval 287">
                <a:extLst>
                  <a:ext uri="{FF2B5EF4-FFF2-40B4-BE49-F238E27FC236}">
                    <a16:creationId xmlns:a16="http://schemas.microsoft.com/office/drawing/2014/main" id="{37E5295F-1DFA-8765-2C77-26ABF0B2E2ED}"/>
                  </a:ext>
                </a:extLst>
              </p:cNvPr>
              <p:cNvSpPr/>
              <p:nvPr/>
            </p:nvSpPr>
            <p:spPr>
              <a:xfrm>
                <a:off x="2000262" y="438816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9" name="Oval 288">
                <a:extLst>
                  <a:ext uri="{FF2B5EF4-FFF2-40B4-BE49-F238E27FC236}">
                    <a16:creationId xmlns:a16="http://schemas.microsoft.com/office/drawing/2014/main" id="{C7BF0EBA-1C9C-EDAB-0011-125908F4CFFC}"/>
                  </a:ext>
                </a:extLst>
              </p:cNvPr>
              <p:cNvSpPr/>
              <p:nvPr/>
            </p:nvSpPr>
            <p:spPr>
              <a:xfrm>
                <a:off x="2062500" y="412379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0" name="Oval 289">
                <a:extLst>
                  <a:ext uri="{FF2B5EF4-FFF2-40B4-BE49-F238E27FC236}">
                    <a16:creationId xmlns:a16="http://schemas.microsoft.com/office/drawing/2014/main" id="{6CFAD5E9-8C44-98EB-A96D-1D987CCD0106}"/>
                  </a:ext>
                </a:extLst>
              </p:cNvPr>
              <p:cNvSpPr/>
              <p:nvPr/>
            </p:nvSpPr>
            <p:spPr>
              <a:xfrm>
                <a:off x="1437756" y="462489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1" name="Oval 290">
                <a:extLst>
                  <a:ext uri="{FF2B5EF4-FFF2-40B4-BE49-F238E27FC236}">
                    <a16:creationId xmlns:a16="http://schemas.microsoft.com/office/drawing/2014/main" id="{AC629CCA-EDDF-ED8B-8ED9-43F7206F95DA}"/>
                  </a:ext>
                </a:extLst>
              </p:cNvPr>
              <p:cNvSpPr/>
              <p:nvPr/>
            </p:nvSpPr>
            <p:spPr>
              <a:xfrm>
                <a:off x="1660505" y="4636095"/>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2" name="Oval 291">
                <a:extLst>
                  <a:ext uri="{FF2B5EF4-FFF2-40B4-BE49-F238E27FC236}">
                    <a16:creationId xmlns:a16="http://schemas.microsoft.com/office/drawing/2014/main" id="{FC1670E8-CE43-3C8C-A00E-BDD92DAF0FD5}"/>
                  </a:ext>
                </a:extLst>
              </p:cNvPr>
              <p:cNvSpPr/>
              <p:nvPr/>
            </p:nvSpPr>
            <p:spPr>
              <a:xfrm>
                <a:off x="1499239" y="481078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3" name="Oval 292">
                <a:extLst>
                  <a:ext uri="{FF2B5EF4-FFF2-40B4-BE49-F238E27FC236}">
                    <a16:creationId xmlns:a16="http://schemas.microsoft.com/office/drawing/2014/main" id="{6E23D399-9E35-B932-69DA-21FE66550101}"/>
                  </a:ext>
                </a:extLst>
              </p:cNvPr>
              <p:cNvSpPr/>
              <p:nvPr/>
            </p:nvSpPr>
            <p:spPr>
              <a:xfrm>
                <a:off x="1780405" y="492780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4" name="Oval 293">
                <a:extLst>
                  <a:ext uri="{FF2B5EF4-FFF2-40B4-BE49-F238E27FC236}">
                    <a16:creationId xmlns:a16="http://schemas.microsoft.com/office/drawing/2014/main" id="{8608FBC0-506D-D6F7-71C5-3C3875CD52EC}"/>
                  </a:ext>
                </a:extLst>
              </p:cNvPr>
              <p:cNvSpPr/>
              <p:nvPr/>
            </p:nvSpPr>
            <p:spPr>
              <a:xfrm>
                <a:off x="1809004" y="4741628"/>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5" name="Oval 294">
                <a:extLst>
                  <a:ext uri="{FF2B5EF4-FFF2-40B4-BE49-F238E27FC236}">
                    <a16:creationId xmlns:a16="http://schemas.microsoft.com/office/drawing/2014/main" id="{6C298D9E-2034-2B6D-FACC-CA932DAE594A}"/>
                  </a:ext>
                </a:extLst>
              </p:cNvPr>
              <p:cNvSpPr/>
              <p:nvPr/>
            </p:nvSpPr>
            <p:spPr>
              <a:xfrm>
                <a:off x="2257957" y="462489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6" name="Oval 295">
                <a:extLst>
                  <a:ext uri="{FF2B5EF4-FFF2-40B4-BE49-F238E27FC236}">
                    <a16:creationId xmlns:a16="http://schemas.microsoft.com/office/drawing/2014/main" id="{BA45DACD-8C42-5CAA-F536-173A4C3A743E}"/>
                  </a:ext>
                </a:extLst>
              </p:cNvPr>
              <p:cNvSpPr/>
              <p:nvPr/>
            </p:nvSpPr>
            <p:spPr>
              <a:xfrm>
                <a:off x="2165271" y="483386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7" name="Oval 296">
                <a:extLst>
                  <a:ext uri="{FF2B5EF4-FFF2-40B4-BE49-F238E27FC236}">
                    <a16:creationId xmlns:a16="http://schemas.microsoft.com/office/drawing/2014/main" id="{1A6A68DF-7BA9-D953-7906-8353C16FE29D}"/>
                  </a:ext>
                </a:extLst>
              </p:cNvPr>
              <p:cNvSpPr/>
              <p:nvPr/>
            </p:nvSpPr>
            <p:spPr>
              <a:xfrm>
                <a:off x="2366427" y="491659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8" name="Oval 297">
                <a:extLst>
                  <a:ext uri="{FF2B5EF4-FFF2-40B4-BE49-F238E27FC236}">
                    <a16:creationId xmlns:a16="http://schemas.microsoft.com/office/drawing/2014/main" id="{2E914CF3-D7F6-9B94-1BE5-748384BB99D1}"/>
                  </a:ext>
                </a:extLst>
              </p:cNvPr>
              <p:cNvSpPr/>
              <p:nvPr/>
            </p:nvSpPr>
            <p:spPr>
              <a:xfrm>
                <a:off x="2532186" y="473042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9" name="Oval 298">
                <a:extLst>
                  <a:ext uri="{FF2B5EF4-FFF2-40B4-BE49-F238E27FC236}">
                    <a16:creationId xmlns:a16="http://schemas.microsoft.com/office/drawing/2014/main" id="{9CE49F11-C143-FEE6-FD29-0662392DC339}"/>
                  </a:ext>
                </a:extLst>
              </p:cNvPr>
              <p:cNvSpPr/>
              <p:nvPr/>
            </p:nvSpPr>
            <p:spPr>
              <a:xfrm>
                <a:off x="1906286" y="459307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0" name="Oval 299">
                <a:extLst>
                  <a:ext uri="{FF2B5EF4-FFF2-40B4-BE49-F238E27FC236}">
                    <a16:creationId xmlns:a16="http://schemas.microsoft.com/office/drawing/2014/main" id="{4D952E83-3442-D64A-8046-3803A565B5C7}"/>
                  </a:ext>
                </a:extLst>
              </p:cNvPr>
              <p:cNvSpPr/>
              <p:nvPr/>
            </p:nvSpPr>
            <p:spPr>
              <a:xfrm>
                <a:off x="1802170" y="476776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1" name="Oval 300">
                <a:extLst>
                  <a:ext uri="{FF2B5EF4-FFF2-40B4-BE49-F238E27FC236}">
                    <a16:creationId xmlns:a16="http://schemas.microsoft.com/office/drawing/2014/main" id="{E7F6759B-A5FA-27D6-C95A-CC2028782770}"/>
                  </a:ext>
                </a:extLst>
              </p:cNvPr>
              <p:cNvSpPr/>
              <p:nvPr/>
            </p:nvSpPr>
            <p:spPr>
              <a:xfrm>
                <a:off x="2026186" y="494193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2" name="Oval 301">
                <a:extLst>
                  <a:ext uri="{FF2B5EF4-FFF2-40B4-BE49-F238E27FC236}">
                    <a16:creationId xmlns:a16="http://schemas.microsoft.com/office/drawing/2014/main" id="{B8EC2BE7-418B-C2D1-E588-F433CE7219AF}"/>
                  </a:ext>
                </a:extLst>
              </p:cNvPr>
              <p:cNvSpPr/>
              <p:nvPr/>
            </p:nvSpPr>
            <p:spPr>
              <a:xfrm>
                <a:off x="2054785" y="4698606"/>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3" name="Oval 302">
                <a:extLst>
                  <a:ext uri="{FF2B5EF4-FFF2-40B4-BE49-F238E27FC236}">
                    <a16:creationId xmlns:a16="http://schemas.microsoft.com/office/drawing/2014/main" id="{69C4CA21-F9DD-2CF0-2874-D08E978806D3}"/>
                  </a:ext>
                </a:extLst>
              </p:cNvPr>
              <p:cNvSpPr/>
              <p:nvPr/>
            </p:nvSpPr>
            <p:spPr>
              <a:xfrm>
                <a:off x="2531508" y="4561525"/>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63" name="Oval 162">
              <a:extLst>
                <a:ext uri="{FF2B5EF4-FFF2-40B4-BE49-F238E27FC236}">
                  <a16:creationId xmlns:a16="http://schemas.microsoft.com/office/drawing/2014/main" id="{3C22B28E-885A-06FD-232E-59351CA5FE71}"/>
                </a:ext>
              </a:extLst>
            </p:cNvPr>
            <p:cNvSpPr/>
            <p:nvPr/>
          </p:nvSpPr>
          <p:spPr>
            <a:xfrm rot="704480">
              <a:off x="3356970" y="3608813"/>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4" name="Oval 163">
              <a:extLst>
                <a:ext uri="{FF2B5EF4-FFF2-40B4-BE49-F238E27FC236}">
                  <a16:creationId xmlns:a16="http://schemas.microsoft.com/office/drawing/2014/main" id="{E38444C7-257A-8943-CE1B-A1A051D998D6}"/>
                </a:ext>
              </a:extLst>
            </p:cNvPr>
            <p:cNvSpPr/>
            <p:nvPr/>
          </p:nvSpPr>
          <p:spPr>
            <a:xfrm rot="704480">
              <a:off x="3489440" y="3622619"/>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5" name="Oval 164">
              <a:extLst>
                <a:ext uri="{FF2B5EF4-FFF2-40B4-BE49-F238E27FC236}">
                  <a16:creationId xmlns:a16="http://schemas.microsoft.com/office/drawing/2014/main" id="{7C8716EF-8EBD-346F-E516-ECBB85368276}"/>
                </a:ext>
              </a:extLst>
            </p:cNvPr>
            <p:cNvSpPr/>
            <p:nvPr/>
          </p:nvSpPr>
          <p:spPr>
            <a:xfrm rot="455366">
              <a:off x="3407281" y="3875063"/>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6" name="Oval 165">
              <a:extLst>
                <a:ext uri="{FF2B5EF4-FFF2-40B4-BE49-F238E27FC236}">
                  <a16:creationId xmlns:a16="http://schemas.microsoft.com/office/drawing/2014/main" id="{43A6932E-D1FD-3A99-82DE-A30516779B2D}"/>
                </a:ext>
              </a:extLst>
            </p:cNvPr>
            <p:cNvSpPr/>
            <p:nvPr/>
          </p:nvSpPr>
          <p:spPr>
            <a:xfrm rot="455366">
              <a:off x="3539751" y="3888869"/>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7" name="Oval 166">
              <a:extLst>
                <a:ext uri="{FF2B5EF4-FFF2-40B4-BE49-F238E27FC236}">
                  <a16:creationId xmlns:a16="http://schemas.microsoft.com/office/drawing/2014/main" id="{9E72B390-51F2-143C-26B6-D4C755EBAF0A}"/>
                </a:ext>
              </a:extLst>
            </p:cNvPr>
            <p:cNvSpPr/>
            <p:nvPr/>
          </p:nvSpPr>
          <p:spPr>
            <a:xfrm>
              <a:off x="2931571" y="3650487"/>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8" name="Oval 167">
              <a:extLst>
                <a:ext uri="{FF2B5EF4-FFF2-40B4-BE49-F238E27FC236}">
                  <a16:creationId xmlns:a16="http://schemas.microsoft.com/office/drawing/2014/main" id="{3FEFF9B4-CB67-6E2D-5A56-B4F07C9F419C}"/>
                </a:ext>
              </a:extLst>
            </p:cNvPr>
            <p:cNvSpPr/>
            <p:nvPr/>
          </p:nvSpPr>
          <p:spPr>
            <a:xfrm>
              <a:off x="3064041" y="3664293"/>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9" name="Oval 168">
              <a:extLst>
                <a:ext uri="{FF2B5EF4-FFF2-40B4-BE49-F238E27FC236}">
                  <a16:creationId xmlns:a16="http://schemas.microsoft.com/office/drawing/2014/main" id="{12A8E3D9-DF9D-849D-B94C-C4860F907DF6}"/>
                </a:ext>
              </a:extLst>
            </p:cNvPr>
            <p:cNvSpPr/>
            <p:nvPr/>
          </p:nvSpPr>
          <p:spPr>
            <a:xfrm>
              <a:off x="2922363" y="3871315"/>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0" name="Oval 169">
              <a:extLst>
                <a:ext uri="{FF2B5EF4-FFF2-40B4-BE49-F238E27FC236}">
                  <a16:creationId xmlns:a16="http://schemas.microsoft.com/office/drawing/2014/main" id="{B824EB72-3536-3FFC-D362-95EA75A32BE7}"/>
                </a:ext>
              </a:extLst>
            </p:cNvPr>
            <p:cNvSpPr/>
            <p:nvPr/>
          </p:nvSpPr>
          <p:spPr>
            <a:xfrm>
              <a:off x="3054833" y="3885121"/>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1" name="Oval 170">
              <a:extLst>
                <a:ext uri="{FF2B5EF4-FFF2-40B4-BE49-F238E27FC236}">
                  <a16:creationId xmlns:a16="http://schemas.microsoft.com/office/drawing/2014/main" id="{E37F9EAB-D4A7-E8F3-886F-D451A4424A61}"/>
                </a:ext>
              </a:extLst>
            </p:cNvPr>
            <p:cNvSpPr/>
            <p:nvPr/>
          </p:nvSpPr>
          <p:spPr>
            <a:xfrm>
              <a:off x="3212205" y="3748372"/>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2" name="Oval 171">
              <a:extLst>
                <a:ext uri="{FF2B5EF4-FFF2-40B4-BE49-F238E27FC236}">
                  <a16:creationId xmlns:a16="http://schemas.microsoft.com/office/drawing/2014/main" id="{F7D6D609-9B8E-CEFD-CA07-0B1BE05AB14F}"/>
                </a:ext>
              </a:extLst>
            </p:cNvPr>
            <p:cNvSpPr/>
            <p:nvPr/>
          </p:nvSpPr>
          <p:spPr>
            <a:xfrm>
              <a:off x="3344675" y="3762178"/>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3" name="Oval 172">
              <a:extLst>
                <a:ext uri="{FF2B5EF4-FFF2-40B4-BE49-F238E27FC236}">
                  <a16:creationId xmlns:a16="http://schemas.microsoft.com/office/drawing/2014/main" id="{70AC626D-A284-9E4A-2E2D-35EC1E323402}"/>
                </a:ext>
              </a:extLst>
            </p:cNvPr>
            <p:cNvSpPr/>
            <p:nvPr/>
          </p:nvSpPr>
          <p:spPr>
            <a:xfrm>
              <a:off x="3177231" y="3954847"/>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4" name="Oval 173">
              <a:extLst>
                <a:ext uri="{FF2B5EF4-FFF2-40B4-BE49-F238E27FC236}">
                  <a16:creationId xmlns:a16="http://schemas.microsoft.com/office/drawing/2014/main" id="{12AA2746-E1F9-1E0B-289B-1D960C6B1D39}"/>
                </a:ext>
              </a:extLst>
            </p:cNvPr>
            <p:cNvSpPr/>
            <p:nvPr/>
          </p:nvSpPr>
          <p:spPr>
            <a:xfrm>
              <a:off x="3309701" y="3968653"/>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75" name="Conexão reta unidirecional 174">
              <a:extLst>
                <a:ext uri="{FF2B5EF4-FFF2-40B4-BE49-F238E27FC236}">
                  <a16:creationId xmlns:a16="http://schemas.microsoft.com/office/drawing/2014/main" id="{D71F9F89-121D-9AFA-9D40-E934DB98C437}"/>
                </a:ext>
              </a:extLst>
            </p:cNvPr>
            <p:cNvCxnSpPr/>
            <p:nvPr/>
          </p:nvCxnSpPr>
          <p:spPr>
            <a:xfrm>
              <a:off x="4146361" y="3791664"/>
              <a:ext cx="113260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6" name="Agrupar 175">
              <a:extLst>
                <a:ext uri="{FF2B5EF4-FFF2-40B4-BE49-F238E27FC236}">
                  <a16:creationId xmlns:a16="http://schemas.microsoft.com/office/drawing/2014/main" id="{C2078603-EF93-F907-DC6F-2F0ABE4E8EB9}"/>
                </a:ext>
              </a:extLst>
            </p:cNvPr>
            <p:cNvGrpSpPr/>
            <p:nvPr/>
          </p:nvGrpSpPr>
          <p:grpSpPr>
            <a:xfrm>
              <a:off x="5533588" y="3494606"/>
              <a:ext cx="1002058" cy="496735"/>
              <a:chOff x="1348740" y="4011931"/>
              <a:chExt cx="1423322" cy="1133350"/>
            </a:xfrm>
          </p:grpSpPr>
          <p:sp>
            <p:nvSpPr>
              <p:cNvPr id="250" name="Cilindro 249">
                <a:extLst>
                  <a:ext uri="{FF2B5EF4-FFF2-40B4-BE49-F238E27FC236}">
                    <a16:creationId xmlns:a16="http://schemas.microsoft.com/office/drawing/2014/main" id="{27C6BDEA-12DD-9BEB-D0C3-52ACA8F5BDC4}"/>
                  </a:ext>
                </a:extLst>
              </p:cNvPr>
              <p:cNvSpPr/>
              <p:nvPr/>
            </p:nvSpPr>
            <p:spPr>
              <a:xfrm>
                <a:off x="1348740" y="4011931"/>
                <a:ext cx="1423322" cy="1133350"/>
              </a:xfrm>
              <a:prstGeom prst="can">
                <a:avLst>
                  <a:gd name="adj" fmla="val 50000"/>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1" name="Oval 250">
                <a:extLst>
                  <a:ext uri="{FF2B5EF4-FFF2-40B4-BE49-F238E27FC236}">
                    <a16:creationId xmlns:a16="http://schemas.microsoft.com/office/drawing/2014/main" id="{D2BFA9DA-FCE4-F50E-5587-19D9CF55D360}"/>
                  </a:ext>
                </a:extLst>
              </p:cNvPr>
              <p:cNvSpPr/>
              <p:nvPr/>
            </p:nvSpPr>
            <p:spPr>
              <a:xfrm>
                <a:off x="1634581" y="4082325"/>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2" name="Oval 251">
                <a:extLst>
                  <a:ext uri="{FF2B5EF4-FFF2-40B4-BE49-F238E27FC236}">
                    <a16:creationId xmlns:a16="http://schemas.microsoft.com/office/drawing/2014/main" id="{042BE6BB-CABF-E98C-651E-05226F19BA5A}"/>
                  </a:ext>
                </a:extLst>
              </p:cNvPr>
              <p:cNvSpPr/>
              <p:nvPr/>
            </p:nvSpPr>
            <p:spPr>
              <a:xfrm>
                <a:off x="1530465" y="425701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3" name="Oval 252">
                <a:extLst>
                  <a:ext uri="{FF2B5EF4-FFF2-40B4-BE49-F238E27FC236}">
                    <a16:creationId xmlns:a16="http://schemas.microsoft.com/office/drawing/2014/main" id="{DB6040CB-7087-8352-A6CF-FBB613759CB7}"/>
                  </a:ext>
                </a:extLst>
              </p:cNvPr>
              <p:cNvSpPr/>
              <p:nvPr/>
            </p:nvSpPr>
            <p:spPr>
              <a:xfrm>
                <a:off x="1754481" y="437403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4" name="Oval 253">
                <a:extLst>
                  <a:ext uri="{FF2B5EF4-FFF2-40B4-BE49-F238E27FC236}">
                    <a16:creationId xmlns:a16="http://schemas.microsoft.com/office/drawing/2014/main" id="{CBA75D2F-8D1A-AE37-BAB4-CB35A8FE65F2}"/>
                  </a:ext>
                </a:extLst>
              </p:cNvPr>
              <p:cNvSpPr/>
              <p:nvPr/>
            </p:nvSpPr>
            <p:spPr>
              <a:xfrm>
                <a:off x="1783080" y="4187858"/>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5" name="Oval 254">
                <a:extLst>
                  <a:ext uri="{FF2B5EF4-FFF2-40B4-BE49-F238E27FC236}">
                    <a16:creationId xmlns:a16="http://schemas.microsoft.com/office/drawing/2014/main" id="{C81FCA46-6D43-027C-D155-13D783F44FDC}"/>
                  </a:ext>
                </a:extLst>
              </p:cNvPr>
              <p:cNvSpPr/>
              <p:nvPr/>
            </p:nvSpPr>
            <p:spPr>
              <a:xfrm>
                <a:off x="2266694" y="4081471"/>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6" name="Oval 255">
                <a:extLst>
                  <a:ext uri="{FF2B5EF4-FFF2-40B4-BE49-F238E27FC236}">
                    <a16:creationId xmlns:a16="http://schemas.microsoft.com/office/drawing/2014/main" id="{0937F4D1-9A7D-2BD0-2683-03D724A120C1}"/>
                  </a:ext>
                </a:extLst>
              </p:cNvPr>
              <p:cNvSpPr/>
              <p:nvPr/>
            </p:nvSpPr>
            <p:spPr>
              <a:xfrm>
                <a:off x="2139347" y="428009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7" name="Oval 256">
                <a:extLst>
                  <a:ext uri="{FF2B5EF4-FFF2-40B4-BE49-F238E27FC236}">
                    <a16:creationId xmlns:a16="http://schemas.microsoft.com/office/drawing/2014/main" id="{E1AE5A8F-6EAB-7877-BF05-0D609B919747}"/>
                  </a:ext>
                </a:extLst>
              </p:cNvPr>
              <p:cNvSpPr/>
              <p:nvPr/>
            </p:nvSpPr>
            <p:spPr>
              <a:xfrm>
                <a:off x="2374793" y="436282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8" name="Oval 257">
                <a:extLst>
                  <a:ext uri="{FF2B5EF4-FFF2-40B4-BE49-F238E27FC236}">
                    <a16:creationId xmlns:a16="http://schemas.microsoft.com/office/drawing/2014/main" id="{41C9BA7A-C464-A50E-3C27-C0F3E611ABC3}"/>
                  </a:ext>
                </a:extLst>
              </p:cNvPr>
              <p:cNvSpPr/>
              <p:nvPr/>
            </p:nvSpPr>
            <p:spPr>
              <a:xfrm>
                <a:off x="2506262" y="417665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9" name="Oval 258">
                <a:extLst>
                  <a:ext uri="{FF2B5EF4-FFF2-40B4-BE49-F238E27FC236}">
                    <a16:creationId xmlns:a16="http://schemas.microsoft.com/office/drawing/2014/main" id="{1943F9F6-32B5-B218-0B8A-803E09B237F9}"/>
                  </a:ext>
                </a:extLst>
              </p:cNvPr>
              <p:cNvSpPr/>
              <p:nvPr/>
            </p:nvSpPr>
            <p:spPr>
              <a:xfrm>
                <a:off x="1880362" y="403930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0" name="Oval 259">
                <a:extLst>
                  <a:ext uri="{FF2B5EF4-FFF2-40B4-BE49-F238E27FC236}">
                    <a16:creationId xmlns:a16="http://schemas.microsoft.com/office/drawing/2014/main" id="{8D9F55BE-0C36-FEDC-4127-6235056115AB}"/>
                  </a:ext>
                </a:extLst>
              </p:cNvPr>
              <p:cNvSpPr/>
              <p:nvPr/>
            </p:nvSpPr>
            <p:spPr>
              <a:xfrm>
                <a:off x="1776246" y="421399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1" name="Oval 260">
                <a:extLst>
                  <a:ext uri="{FF2B5EF4-FFF2-40B4-BE49-F238E27FC236}">
                    <a16:creationId xmlns:a16="http://schemas.microsoft.com/office/drawing/2014/main" id="{266C06B7-C23D-49E8-B797-4C7F2A4BF9AE}"/>
                  </a:ext>
                </a:extLst>
              </p:cNvPr>
              <p:cNvSpPr/>
              <p:nvPr/>
            </p:nvSpPr>
            <p:spPr>
              <a:xfrm>
                <a:off x="2000262" y="438816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2" name="Oval 261">
                <a:extLst>
                  <a:ext uri="{FF2B5EF4-FFF2-40B4-BE49-F238E27FC236}">
                    <a16:creationId xmlns:a16="http://schemas.microsoft.com/office/drawing/2014/main" id="{D1BB5670-4EBF-F215-1DE3-0E63FF901411}"/>
                  </a:ext>
                </a:extLst>
              </p:cNvPr>
              <p:cNvSpPr/>
              <p:nvPr/>
            </p:nvSpPr>
            <p:spPr>
              <a:xfrm>
                <a:off x="2062500" y="412379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3" name="Oval 262">
                <a:extLst>
                  <a:ext uri="{FF2B5EF4-FFF2-40B4-BE49-F238E27FC236}">
                    <a16:creationId xmlns:a16="http://schemas.microsoft.com/office/drawing/2014/main" id="{C3D574A5-F51A-0572-5DE5-70743EF573AF}"/>
                  </a:ext>
                </a:extLst>
              </p:cNvPr>
              <p:cNvSpPr/>
              <p:nvPr/>
            </p:nvSpPr>
            <p:spPr>
              <a:xfrm>
                <a:off x="1437756" y="462489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4" name="Oval 263">
                <a:extLst>
                  <a:ext uri="{FF2B5EF4-FFF2-40B4-BE49-F238E27FC236}">
                    <a16:creationId xmlns:a16="http://schemas.microsoft.com/office/drawing/2014/main" id="{701DBD35-C421-55E9-42B7-8FE2F4ED10FD}"/>
                  </a:ext>
                </a:extLst>
              </p:cNvPr>
              <p:cNvSpPr/>
              <p:nvPr/>
            </p:nvSpPr>
            <p:spPr>
              <a:xfrm>
                <a:off x="1660505" y="4636095"/>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5" name="Oval 264">
                <a:extLst>
                  <a:ext uri="{FF2B5EF4-FFF2-40B4-BE49-F238E27FC236}">
                    <a16:creationId xmlns:a16="http://schemas.microsoft.com/office/drawing/2014/main" id="{9BBD5779-6E98-ABFB-068B-18103C611378}"/>
                  </a:ext>
                </a:extLst>
              </p:cNvPr>
              <p:cNvSpPr/>
              <p:nvPr/>
            </p:nvSpPr>
            <p:spPr>
              <a:xfrm>
                <a:off x="1499239" y="481078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6" name="Oval 265">
                <a:extLst>
                  <a:ext uri="{FF2B5EF4-FFF2-40B4-BE49-F238E27FC236}">
                    <a16:creationId xmlns:a16="http://schemas.microsoft.com/office/drawing/2014/main" id="{0549B0D9-9185-F59F-1339-2D765E425249}"/>
                  </a:ext>
                </a:extLst>
              </p:cNvPr>
              <p:cNvSpPr/>
              <p:nvPr/>
            </p:nvSpPr>
            <p:spPr>
              <a:xfrm>
                <a:off x="1780405" y="492780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7" name="Oval 266">
                <a:extLst>
                  <a:ext uri="{FF2B5EF4-FFF2-40B4-BE49-F238E27FC236}">
                    <a16:creationId xmlns:a16="http://schemas.microsoft.com/office/drawing/2014/main" id="{2269ECE2-6EA6-F059-9741-25B9A6AF81BD}"/>
                  </a:ext>
                </a:extLst>
              </p:cNvPr>
              <p:cNvSpPr/>
              <p:nvPr/>
            </p:nvSpPr>
            <p:spPr>
              <a:xfrm>
                <a:off x="1809004" y="4741628"/>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8" name="Oval 267">
                <a:extLst>
                  <a:ext uri="{FF2B5EF4-FFF2-40B4-BE49-F238E27FC236}">
                    <a16:creationId xmlns:a16="http://schemas.microsoft.com/office/drawing/2014/main" id="{43AA4529-D76D-49AD-69A7-2118552AD243}"/>
                  </a:ext>
                </a:extLst>
              </p:cNvPr>
              <p:cNvSpPr/>
              <p:nvPr/>
            </p:nvSpPr>
            <p:spPr>
              <a:xfrm>
                <a:off x="2257957" y="462489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9" name="Oval 268">
                <a:extLst>
                  <a:ext uri="{FF2B5EF4-FFF2-40B4-BE49-F238E27FC236}">
                    <a16:creationId xmlns:a16="http://schemas.microsoft.com/office/drawing/2014/main" id="{F15D37FF-2F04-2D7D-8CE6-DDF5F277F565}"/>
                  </a:ext>
                </a:extLst>
              </p:cNvPr>
              <p:cNvSpPr/>
              <p:nvPr/>
            </p:nvSpPr>
            <p:spPr>
              <a:xfrm>
                <a:off x="2165271" y="483386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0" name="Oval 269">
                <a:extLst>
                  <a:ext uri="{FF2B5EF4-FFF2-40B4-BE49-F238E27FC236}">
                    <a16:creationId xmlns:a16="http://schemas.microsoft.com/office/drawing/2014/main" id="{F39211AD-AEBD-D283-350D-6DC2E7152076}"/>
                  </a:ext>
                </a:extLst>
              </p:cNvPr>
              <p:cNvSpPr/>
              <p:nvPr/>
            </p:nvSpPr>
            <p:spPr>
              <a:xfrm>
                <a:off x="2366427" y="491659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1" name="Oval 270">
                <a:extLst>
                  <a:ext uri="{FF2B5EF4-FFF2-40B4-BE49-F238E27FC236}">
                    <a16:creationId xmlns:a16="http://schemas.microsoft.com/office/drawing/2014/main" id="{4D260872-B5CB-4E3F-4ECC-36E559C57256}"/>
                  </a:ext>
                </a:extLst>
              </p:cNvPr>
              <p:cNvSpPr/>
              <p:nvPr/>
            </p:nvSpPr>
            <p:spPr>
              <a:xfrm>
                <a:off x="2532186" y="473042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2" name="Oval 271">
                <a:extLst>
                  <a:ext uri="{FF2B5EF4-FFF2-40B4-BE49-F238E27FC236}">
                    <a16:creationId xmlns:a16="http://schemas.microsoft.com/office/drawing/2014/main" id="{02A32F00-5B31-D2E2-E29B-E96063563F39}"/>
                  </a:ext>
                </a:extLst>
              </p:cNvPr>
              <p:cNvSpPr/>
              <p:nvPr/>
            </p:nvSpPr>
            <p:spPr>
              <a:xfrm>
                <a:off x="1906286" y="459307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3" name="Oval 272">
                <a:extLst>
                  <a:ext uri="{FF2B5EF4-FFF2-40B4-BE49-F238E27FC236}">
                    <a16:creationId xmlns:a16="http://schemas.microsoft.com/office/drawing/2014/main" id="{D71B409F-C300-1B95-FF6A-B9BA5E10AE31}"/>
                  </a:ext>
                </a:extLst>
              </p:cNvPr>
              <p:cNvSpPr/>
              <p:nvPr/>
            </p:nvSpPr>
            <p:spPr>
              <a:xfrm>
                <a:off x="1802170" y="476776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4" name="Oval 273">
                <a:extLst>
                  <a:ext uri="{FF2B5EF4-FFF2-40B4-BE49-F238E27FC236}">
                    <a16:creationId xmlns:a16="http://schemas.microsoft.com/office/drawing/2014/main" id="{611B8E2C-085E-2159-5F7D-BF10BCB178A5}"/>
                  </a:ext>
                </a:extLst>
              </p:cNvPr>
              <p:cNvSpPr/>
              <p:nvPr/>
            </p:nvSpPr>
            <p:spPr>
              <a:xfrm>
                <a:off x="2026186" y="494193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5" name="Oval 274">
                <a:extLst>
                  <a:ext uri="{FF2B5EF4-FFF2-40B4-BE49-F238E27FC236}">
                    <a16:creationId xmlns:a16="http://schemas.microsoft.com/office/drawing/2014/main" id="{36EDDB6F-A74C-BA74-6335-D31FECAC70A4}"/>
                  </a:ext>
                </a:extLst>
              </p:cNvPr>
              <p:cNvSpPr/>
              <p:nvPr/>
            </p:nvSpPr>
            <p:spPr>
              <a:xfrm>
                <a:off x="2054785" y="4698606"/>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6" name="Oval 275">
                <a:extLst>
                  <a:ext uri="{FF2B5EF4-FFF2-40B4-BE49-F238E27FC236}">
                    <a16:creationId xmlns:a16="http://schemas.microsoft.com/office/drawing/2014/main" id="{73A4E6BB-8F77-C80B-CB67-CC5E09DF54BC}"/>
                  </a:ext>
                </a:extLst>
              </p:cNvPr>
              <p:cNvSpPr/>
              <p:nvPr/>
            </p:nvSpPr>
            <p:spPr>
              <a:xfrm>
                <a:off x="2531508" y="4561525"/>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77" name="Arco 176">
              <a:extLst>
                <a:ext uri="{FF2B5EF4-FFF2-40B4-BE49-F238E27FC236}">
                  <a16:creationId xmlns:a16="http://schemas.microsoft.com/office/drawing/2014/main" id="{D0FB32DB-46FF-C850-030C-722279D727FA}"/>
                </a:ext>
              </a:extLst>
            </p:cNvPr>
            <p:cNvSpPr/>
            <p:nvPr/>
          </p:nvSpPr>
          <p:spPr>
            <a:xfrm>
              <a:off x="5219890" y="3525085"/>
              <a:ext cx="914400" cy="914400"/>
            </a:xfrm>
            <a:prstGeom prst="arc">
              <a:avLst>
                <a:gd name="adj1" fmla="val 16200000"/>
                <a:gd name="adj2" fmla="val 21422344"/>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78" name="Arco 177">
              <a:extLst>
                <a:ext uri="{FF2B5EF4-FFF2-40B4-BE49-F238E27FC236}">
                  <a16:creationId xmlns:a16="http://schemas.microsoft.com/office/drawing/2014/main" id="{4F0D5793-92DE-D9B1-92EB-86263706A210}"/>
                </a:ext>
              </a:extLst>
            </p:cNvPr>
            <p:cNvSpPr/>
            <p:nvPr/>
          </p:nvSpPr>
          <p:spPr>
            <a:xfrm>
              <a:off x="5473640" y="3515536"/>
              <a:ext cx="914400" cy="914400"/>
            </a:xfrm>
            <a:prstGeom prst="arc">
              <a:avLst>
                <a:gd name="adj1" fmla="val 16200000"/>
                <a:gd name="adj2" fmla="val 21422344"/>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79" name="Forma livre: Forma 178">
              <a:extLst>
                <a:ext uri="{FF2B5EF4-FFF2-40B4-BE49-F238E27FC236}">
                  <a16:creationId xmlns:a16="http://schemas.microsoft.com/office/drawing/2014/main" id="{F8F2062B-55CA-AD86-C017-56F7290E657B}"/>
                </a:ext>
              </a:extLst>
            </p:cNvPr>
            <p:cNvSpPr/>
            <p:nvPr/>
          </p:nvSpPr>
          <p:spPr>
            <a:xfrm>
              <a:off x="5643052" y="3560545"/>
              <a:ext cx="777240" cy="377190"/>
            </a:xfrm>
            <a:custGeom>
              <a:avLst/>
              <a:gdLst>
                <a:gd name="connsiteX0" fmla="*/ 777240 w 777240"/>
                <a:gd name="connsiteY0" fmla="*/ 0 h 377190"/>
                <a:gd name="connsiteX1" fmla="*/ 377190 w 777240"/>
                <a:gd name="connsiteY1" fmla="*/ 102870 h 377190"/>
                <a:gd name="connsiteX2" fmla="*/ 0 w 777240"/>
                <a:gd name="connsiteY2" fmla="*/ 377190 h 377190"/>
              </a:gdLst>
              <a:ahLst/>
              <a:cxnLst>
                <a:cxn ang="0">
                  <a:pos x="connsiteX0" y="connsiteY0"/>
                </a:cxn>
                <a:cxn ang="0">
                  <a:pos x="connsiteX1" y="connsiteY1"/>
                </a:cxn>
                <a:cxn ang="0">
                  <a:pos x="connsiteX2" y="connsiteY2"/>
                </a:cxn>
              </a:cxnLst>
              <a:rect l="l" t="t" r="r" b="b"/>
              <a:pathLst>
                <a:path w="777240" h="377190">
                  <a:moveTo>
                    <a:pt x="777240" y="0"/>
                  </a:moveTo>
                  <a:cubicBezTo>
                    <a:pt x="641985" y="20002"/>
                    <a:pt x="506730" y="40005"/>
                    <a:pt x="377190" y="102870"/>
                  </a:cubicBezTo>
                  <a:cubicBezTo>
                    <a:pt x="247650" y="165735"/>
                    <a:pt x="51435" y="354330"/>
                    <a:pt x="0" y="37719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0" name="Forma livre: Forma 179">
              <a:extLst>
                <a:ext uri="{FF2B5EF4-FFF2-40B4-BE49-F238E27FC236}">
                  <a16:creationId xmlns:a16="http://schemas.microsoft.com/office/drawing/2014/main" id="{F954EFBD-9073-F9F4-72D8-5B477A469011}"/>
                </a:ext>
              </a:extLst>
            </p:cNvPr>
            <p:cNvSpPr/>
            <p:nvPr/>
          </p:nvSpPr>
          <p:spPr>
            <a:xfrm>
              <a:off x="5833818" y="3668734"/>
              <a:ext cx="646422" cy="301464"/>
            </a:xfrm>
            <a:custGeom>
              <a:avLst/>
              <a:gdLst>
                <a:gd name="connsiteX0" fmla="*/ 777240 w 777240"/>
                <a:gd name="connsiteY0" fmla="*/ 0 h 377190"/>
                <a:gd name="connsiteX1" fmla="*/ 377190 w 777240"/>
                <a:gd name="connsiteY1" fmla="*/ 102870 h 377190"/>
                <a:gd name="connsiteX2" fmla="*/ 0 w 777240"/>
                <a:gd name="connsiteY2" fmla="*/ 377190 h 377190"/>
              </a:gdLst>
              <a:ahLst/>
              <a:cxnLst>
                <a:cxn ang="0">
                  <a:pos x="connsiteX0" y="connsiteY0"/>
                </a:cxn>
                <a:cxn ang="0">
                  <a:pos x="connsiteX1" y="connsiteY1"/>
                </a:cxn>
                <a:cxn ang="0">
                  <a:pos x="connsiteX2" y="connsiteY2"/>
                </a:cxn>
              </a:cxnLst>
              <a:rect l="l" t="t" r="r" b="b"/>
              <a:pathLst>
                <a:path w="777240" h="377190">
                  <a:moveTo>
                    <a:pt x="777240" y="0"/>
                  </a:moveTo>
                  <a:cubicBezTo>
                    <a:pt x="641985" y="20002"/>
                    <a:pt x="506730" y="40005"/>
                    <a:pt x="377190" y="102870"/>
                  </a:cubicBezTo>
                  <a:cubicBezTo>
                    <a:pt x="247650" y="165735"/>
                    <a:pt x="51435" y="354330"/>
                    <a:pt x="0" y="37719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1" name="Forma livre: Forma 180">
              <a:extLst>
                <a:ext uri="{FF2B5EF4-FFF2-40B4-BE49-F238E27FC236}">
                  <a16:creationId xmlns:a16="http://schemas.microsoft.com/office/drawing/2014/main" id="{FD8DDA77-1E2F-A912-C99E-3D313CA4241F}"/>
                </a:ext>
              </a:extLst>
            </p:cNvPr>
            <p:cNvSpPr/>
            <p:nvPr/>
          </p:nvSpPr>
          <p:spPr>
            <a:xfrm>
              <a:off x="5517080" y="3489606"/>
              <a:ext cx="646422" cy="301464"/>
            </a:xfrm>
            <a:custGeom>
              <a:avLst/>
              <a:gdLst>
                <a:gd name="connsiteX0" fmla="*/ 777240 w 777240"/>
                <a:gd name="connsiteY0" fmla="*/ 0 h 377190"/>
                <a:gd name="connsiteX1" fmla="*/ 377190 w 777240"/>
                <a:gd name="connsiteY1" fmla="*/ 102870 h 377190"/>
                <a:gd name="connsiteX2" fmla="*/ 0 w 777240"/>
                <a:gd name="connsiteY2" fmla="*/ 377190 h 377190"/>
              </a:gdLst>
              <a:ahLst/>
              <a:cxnLst>
                <a:cxn ang="0">
                  <a:pos x="connsiteX0" y="connsiteY0"/>
                </a:cxn>
                <a:cxn ang="0">
                  <a:pos x="connsiteX1" y="connsiteY1"/>
                </a:cxn>
                <a:cxn ang="0">
                  <a:pos x="connsiteX2" y="connsiteY2"/>
                </a:cxn>
              </a:cxnLst>
              <a:rect l="l" t="t" r="r" b="b"/>
              <a:pathLst>
                <a:path w="777240" h="377190">
                  <a:moveTo>
                    <a:pt x="777240" y="0"/>
                  </a:moveTo>
                  <a:cubicBezTo>
                    <a:pt x="641985" y="20002"/>
                    <a:pt x="506730" y="40005"/>
                    <a:pt x="377190" y="102870"/>
                  </a:cubicBezTo>
                  <a:cubicBezTo>
                    <a:pt x="247650" y="165735"/>
                    <a:pt x="51435" y="354330"/>
                    <a:pt x="0" y="37719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2" name="Oval 181">
              <a:extLst>
                <a:ext uri="{FF2B5EF4-FFF2-40B4-BE49-F238E27FC236}">
                  <a16:creationId xmlns:a16="http://schemas.microsoft.com/office/drawing/2014/main" id="{E1691EFF-E761-6941-8783-F3E30FF8C87A}"/>
                </a:ext>
              </a:extLst>
            </p:cNvPr>
            <p:cNvSpPr/>
            <p:nvPr/>
          </p:nvSpPr>
          <p:spPr>
            <a:xfrm>
              <a:off x="4628487" y="4030520"/>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3" name="Oval 182">
              <a:extLst>
                <a:ext uri="{FF2B5EF4-FFF2-40B4-BE49-F238E27FC236}">
                  <a16:creationId xmlns:a16="http://schemas.microsoft.com/office/drawing/2014/main" id="{505F3950-86B0-1329-0A70-ABBC2AD162D7}"/>
                </a:ext>
              </a:extLst>
            </p:cNvPr>
            <p:cNvSpPr/>
            <p:nvPr/>
          </p:nvSpPr>
          <p:spPr>
            <a:xfrm>
              <a:off x="4760957" y="4044325"/>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4" name="Oval 183">
              <a:extLst>
                <a:ext uri="{FF2B5EF4-FFF2-40B4-BE49-F238E27FC236}">
                  <a16:creationId xmlns:a16="http://schemas.microsoft.com/office/drawing/2014/main" id="{A5EA2484-1D4C-72C7-FE0E-4824223EFD98}"/>
                </a:ext>
              </a:extLst>
            </p:cNvPr>
            <p:cNvSpPr/>
            <p:nvPr/>
          </p:nvSpPr>
          <p:spPr>
            <a:xfrm rot="519860">
              <a:off x="4439400" y="4110027"/>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5" name="Oval 184">
              <a:extLst>
                <a:ext uri="{FF2B5EF4-FFF2-40B4-BE49-F238E27FC236}">
                  <a16:creationId xmlns:a16="http://schemas.microsoft.com/office/drawing/2014/main" id="{C111376D-6327-E516-A261-64E030CA712E}"/>
                </a:ext>
              </a:extLst>
            </p:cNvPr>
            <p:cNvSpPr/>
            <p:nvPr/>
          </p:nvSpPr>
          <p:spPr>
            <a:xfrm>
              <a:off x="4571870" y="4123833"/>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86" name="Oval 185">
              <a:extLst>
                <a:ext uri="{FF2B5EF4-FFF2-40B4-BE49-F238E27FC236}">
                  <a16:creationId xmlns:a16="http://schemas.microsoft.com/office/drawing/2014/main" id="{EEAE3682-9D5E-BE3B-B6A0-529E0442537C}"/>
                </a:ext>
              </a:extLst>
            </p:cNvPr>
            <p:cNvSpPr/>
            <p:nvPr/>
          </p:nvSpPr>
          <p:spPr>
            <a:xfrm>
              <a:off x="4359757" y="3965287"/>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7" name="Oval 186">
              <a:extLst>
                <a:ext uri="{FF2B5EF4-FFF2-40B4-BE49-F238E27FC236}">
                  <a16:creationId xmlns:a16="http://schemas.microsoft.com/office/drawing/2014/main" id="{F78986A0-4EAC-B155-D306-BD585DB81607}"/>
                </a:ext>
              </a:extLst>
            </p:cNvPr>
            <p:cNvSpPr/>
            <p:nvPr/>
          </p:nvSpPr>
          <p:spPr>
            <a:xfrm>
              <a:off x="4492227" y="3979092"/>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88" name="Conexão reta 187">
              <a:extLst>
                <a:ext uri="{FF2B5EF4-FFF2-40B4-BE49-F238E27FC236}">
                  <a16:creationId xmlns:a16="http://schemas.microsoft.com/office/drawing/2014/main" id="{0F9BA1BA-CED2-52B1-A851-C35EE8743BC6}"/>
                </a:ext>
              </a:extLst>
            </p:cNvPr>
            <p:cNvCxnSpPr>
              <a:cxnSpLocks/>
            </p:cNvCxnSpPr>
            <p:nvPr/>
          </p:nvCxnSpPr>
          <p:spPr>
            <a:xfrm>
              <a:off x="4377052" y="3890905"/>
              <a:ext cx="499378" cy="419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Conexão reta 188">
              <a:extLst>
                <a:ext uri="{FF2B5EF4-FFF2-40B4-BE49-F238E27FC236}">
                  <a16:creationId xmlns:a16="http://schemas.microsoft.com/office/drawing/2014/main" id="{0B3EC2C3-31B2-39C6-0869-C7AC55E601D5}"/>
                </a:ext>
              </a:extLst>
            </p:cNvPr>
            <p:cNvCxnSpPr>
              <a:cxnSpLocks/>
            </p:cNvCxnSpPr>
            <p:nvPr/>
          </p:nvCxnSpPr>
          <p:spPr>
            <a:xfrm flipH="1">
              <a:off x="4419172" y="3868400"/>
              <a:ext cx="403812" cy="4421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0" name="CaixaDeTexto 189">
              <a:extLst>
                <a:ext uri="{FF2B5EF4-FFF2-40B4-BE49-F238E27FC236}">
                  <a16:creationId xmlns:a16="http://schemas.microsoft.com/office/drawing/2014/main" id="{AE4B0B3B-D3D7-3E4B-AA4B-8AF2A9555186}"/>
                </a:ext>
              </a:extLst>
            </p:cNvPr>
            <p:cNvSpPr txBox="1"/>
            <p:nvPr/>
          </p:nvSpPr>
          <p:spPr>
            <a:xfrm>
              <a:off x="3840030" y="3298421"/>
              <a:ext cx="1863801" cy="304474"/>
            </a:xfrm>
            <a:prstGeom prst="rect">
              <a:avLst/>
            </a:prstGeom>
            <a:noFill/>
          </p:spPr>
          <p:txBody>
            <a:bodyPr wrap="square" rtlCol="0">
              <a:spAutoFit/>
            </a:bodyPr>
            <a:lstStyle/>
            <a:p>
              <a:r>
                <a:rPr lang="pt-PT" sz="2000" dirty="0">
                  <a:latin typeface="Arial Nova Cond Light" panose="020B0306020202020204" pitchFamily="34" charset="0"/>
                  <a:cs typeface="Arial" panose="020B0604020202020204" pitchFamily="34" charset="0"/>
                </a:rPr>
                <a:t>Decellularization</a:t>
              </a:r>
            </a:p>
          </p:txBody>
        </p:sp>
        <p:sp>
          <p:nvSpPr>
            <p:cNvPr id="191" name="CaixaDeTexto 190">
              <a:extLst>
                <a:ext uri="{FF2B5EF4-FFF2-40B4-BE49-F238E27FC236}">
                  <a16:creationId xmlns:a16="http://schemas.microsoft.com/office/drawing/2014/main" id="{FBFC6B14-0493-1EB1-43CE-0F92919B7137}"/>
                </a:ext>
              </a:extLst>
            </p:cNvPr>
            <p:cNvSpPr txBox="1"/>
            <p:nvPr/>
          </p:nvSpPr>
          <p:spPr>
            <a:xfrm>
              <a:off x="5280157" y="4156204"/>
              <a:ext cx="1880537" cy="304474"/>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dECM- sponge</a:t>
              </a:r>
            </a:p>
          </p:txBody>
        </p:sp>
        <p:grpSp>
          <p:nvGrpSpPr>
            <p:cNvPr id="192" name="Agrupar 191">
              <a:extLst>
                <a:ext uri="{FF2B5EF4-FFF2-40B4-BE49-F238E27FC236}">
                  <a16:creationId xmlns:a16="http://schemas.microsoft.com/office/drawing/2014/main" id="{EAA4302B-6894-45F3-9FF3-90C6A2EF2B1C}"/>
                </a:ext>
              </a:extLst>
            </p:cNvPr>
            <p:cNvGrpSpPr/>
            <p:nvPr/>
          </p:nvGrpSpPr>
          <p:grpSpPr>
            <a:xfrm>
              <a:off x="8081803" y="3505065"/>
              <a:ext cx="1018566" cy="501735"/>
              <a:chOff x="9148161" y="3898199"/>
              <a:chExt cx="1018566" cy="501735"/>
            </a:xfrm>
          </p:grpSpPr>
          <p:grpSp>
            <p:nvGrpSpPr>
              <p:cNvPr id="205" name="Agrupar 204">
                <a:extLst>
                  <a:ext uri="{FF2B5EF4-FFF2-40B4-BE49-F238E27FC236}">
                    <a16:creationId xmlns:a16="http://schemas.microsoft.com/office/drawing/2014/main" id="{0861529A-A02A-45CB-4408-E63386AA5E74}"/>
                  </a:ext>
                </a:extLst>
              </p:cNvPr>
              <p:cNvGrpSpPr/>
              <p:nvPr/>
            </p:nvGrpSpPr>
            <p:grpSpPr>
              <a:xfrm>
                <a:off x="9148161" y="3898199"/>
                <a:ext cx="1018566" cy="501735"/>
                <a:chOff x="9148161" y="3898199"/>
                <a:chExt cx="1018566" cy="501735"/>
              </a:xfrm>
            </p:grpSpPr>
            <p:grpSp>
              <p:nvGrpSpPr>
                <p:cNvPr id="218" name="Agrupar 217">
                  <a:extLst>
                    <a:ext uri="{FF2B5EF4-FFF2-40B4-BE49-F238E27FC236}">
                      <a16:creationId xmlns:a16="http://schemas.microsoft.com/office/drawing/2014/main" id="{D63C9FB7-D2D0-063F-44B9-92F5434035B5}"/>
                    </a:ext>
                  </a:extLst>
                </p:cNvPr>
                <p:cNvGrpSpPr/>
                <p:nvPr/>
              </p:nvGrpSpPr>
              <p:grpSpPr>
                <a:xfrm>
                  <a:off x="9164669" y="3903199"/>
                  <a:ext cx="1002058" cy="496735"/>
                  <a:chOff x="1348740" y="4011931"/>
                  <a:chExt cx="1423322" cy="1133350"/>
                </a:xfrm>
              </p:grpSpPr>
              <p:sp>
                <p:nvSpPr>
                  <p:cNvPr id="222" name="Cilindro 221">
                    <a:extLst>
                      <a:ext uri="{FF2B5EF4-FFF2-40B4-BE49-F238E27FC236}">
                        <a16:creationId xmlns:a16="http://schemas.microsoft.com/office/drawing/2014/main" id="{455B2432-9A60-5B3A-C4AF-CA4A6643F875}"/>
                      </a:ext>
                    </a:extLst>
                  </p:cNvPr>
                  <p:cNvSpPr/>
                  <p:nvPr/>
                </p:nvSpPr>
                <p:spPr>
                  <a:xfrm>
                    <a:off x="1348740" y="4011931"/>
                    <a:ext cx="1423322" cy="1133350"/>
                  </a:xfrm>
                  <a:prstGeom prst="can">
                    <a:avLst>
                      <a:gd name="adj" fmla="val 50000"/>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3" name="Oval 222">
                    <a:extLst>
                      <a:ext uri="{FF2B5EF4-FFF2-40B4-BE49-F238E27FC236}">
                        <a16:creationId xmlns:a16="http://schemas.microsoft.com/office/drawing/2014/main" id="{4959936C-0080-A3CD-2EC1-E0F3E89DC8D2}"/>
                      </a:ext>
                    </a:extLst>
                  </p:cNvPr>
                  <p:cNvSpPr/>
                  <p:nvPr/>
                </p:nvSpPr>
                <p:spPr>
                  <a:xfrm>
                    <a:off x="1634581" y="4082325"/>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4" name="Oval 223">
                    <a:extLst>
                      <a:ext uri="{FF2B5EF4-FFF2-40B4-BE49-F238E27FC236}">
                        <a16:creationId xmlns:a16="http://schemas.microsoft.com/office/drawing/2014/main" id="{8414E116-6F1A-065A-7635-60B46C82ADF3}"/>
                      </a:ext>
                    </a:extLst>
                  </p:cNvPr>
                  <p:cNvSpPr/>
                  <p:nvPr/>
                </p:nvSpPr>
                <p:spPr>
                  <a:xfrm>
                    <a:off x="1530465" y="425701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5" name="Oval 224">
                    <a:extLst>
                      <a:ext uri="{FF2B5EF4-FFF2-40B4-BE49-F238E27FC236}">
                        <a16:creationId xmlns:a16="http://schemas.microsoft.com/office/drawing/2014/main" id="{8448C3E3-9298-6D1A-44C6-A83B1929598D}"/>
                      </a:ext>
                    </a:extLst>
                  </p:cNvPr>
                  <p:cNvSpPr/>
                  <p:nvPr/>
                </p:nvSpPr>
                <p:spPr>
                  <a:xfrm>
                    <a:off x="1754481" y="437403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6" name="Oval 225">
                    <a:extLst>
                      <a:ext uri="{FF2B5EF4-FFF2-40B4-BE49-F238E27FC236}">
                        <a16:creationId xmlns:a16="http://schemas.microsoft.com/office/drawing/2014/main" id="{CB4F2CEA-2719-30AE-E51B-5C6A0756BFF4}"/>
                      </a:ext>
                    </a:extLst>
                  </p:cNvPr>
                  <p:cNvSpPr/>
                  <p:nvPr/>
                </p:nvSpPr>
                <p:spPr>
                  <a:xfrm>
                    <a:off x="1783080" y="4187858"/>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7" name="Oval 226">
                    <a:extLst>
                      <a:ext uri="{FF2B5EF4-FFF2-40B4-BE49-F238E27FC236}">
                        <a16:creationId xmlns:a16="http://schemas.microsoft.com/office/drawing/2014/main" id="{51A1EF99-1B78-B454-981D-6A58320D48E3}"/>
                      </a:ext>
                    </a:extLst>
                  </p:cNvPr>
                  <p:cNvSpPr/>
                  <p:nvPr/>
                </p:nvSpPr>
                <p:spPr>
                  <a:xfrm>
                    <a:off x="2266694" y="4081471"/>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8" name="Oval 227">
                    <a:extLst>
                      <a:ext uri="{FF2B5EF4-FFF2-40B4-BE49-F238E27FC236}">
                        <a16:creationId xmlns:a16="http://schemas.microsoft.com/office/drawing/2014/main" id="{41647D1F-E177-7DD7-BF1A-0E30E2AE11F5}"/>
                      </a:ext>
                    </a:extLst>
                  </p:cNvPr>
                  <p:cNvSpPr/>
                  <p:nvPr/>
                </p:nvSpPr>
                <p:spPr>
                  <a:xfrm>
                    <a:off x="2139347" y="428009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9" name="Oval 228">
                    <a:extLst>
                      <a:ext uri="{FF2B5EF4-FFF2-40B4-BE49-F238E27FC236}">
                        <a16:creationId xmlns:a16="http://schemas.microsoft.com/office/drawing/2014/main" id="{740794A5-A89A-017D-7CBD-A67DDE9C5FBF}"/>
                      </a:ext>
                    </a:extLst>
                  </p:cNvPr>
                  <p:cNvSpPr/>
                  <p:nvPr/>
                </p:nvSpPr>
                <p:spPr>
                  <a:xfrm>
                    <a:off x="2374793" y="436282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0" name="Oval 229">
                    <a:extLst>
                      <a:ext uri="{FF2B5EF4-FFF2-40B4-BE49-F238E27FC236}">
                        <a16:creationId xmlns:a16="http://schemas.microsoft.com/office/drawing/2014/main" id="{99543A62-1A82-1BF9-7F6F-CF8B886FB421}"/>
                      </a:ext>
                    </a:extLst>
                  </p:cNvPr>
                  <p:cNvSpPr/>
                  <p:nvPr/>
                </p:nvSpPr>
                <p:spPr>
                  <a:xfrm>
                    <a:off x="2506262" y="417665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1" name="Oval 230">
                    <a:extLst>
                      <a:ext uri="{FF2B5EF4-FFF2-40B4-BE49-F238E27FC236}">
                        <a16:creationId xmlns:a16="http://schemas.microsoft.com/office/drawing/2014/main" id="{DA0C759E-7357-AE3B-0311-F41ECBA2DDF3}"/>
                      </a:ext>
                    </a:extLst>
                  </p:cNvPr>
                  <p:cNvSpPr/>
                  <p:nvPr/>
                </p:nvSpPr>
                <p:spPr>
                  <a:xfrm>
                    <a:off x="1880362" y="403930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2" name="Oval 231">
                    <a:extLst>
                      <a:ext uri="{FF2B5EF4-FFF2-40B4-BE49-F238E27FC236}">
                        <a16:creationId xmlns:a16="http://schemas.microsoft.com/office/drawing/2014/main" id="{00176129-E73D-BF78-DBD3-CA73EFDE7EB3}"/>
                      </a:ext>
                    </a:extLst>
                  </p:cNvPr>
                  <p:cNvSpPr/>
                  <p:nvPr/>
                </p:nvSpPr>
                <p:spPr>
                  <a:xfrm>
                    <a:off x="1776246" y="421399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3" name="Oval 232">
                    <a:extLst>
                      <a:ext uri="{FF2B5EF4-FFF2-40B4-BE49-F238E27FC236}">
                        <a16:creationId xmlns:a16="http://schemas.microsoft.com/office/drawing/2014/main" id="{9CB0AC8C-B90D-3271-BC6A-FEA61D8758EC}"/>
                      </a:ext>
                    </a:extLst>
                  </p:cNvPr>
                  <p:cNvSpPr/>
                  <p:nvPr/>
                </p:nvSpPr>
                <p:spPr>
                  <a:xfrm>
                    <a:off x="2000262" y="438816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4" name="Oval 233">
                    <a:extLst>
                      <a:ext uri="{FF2B5EF4-FFF2-40B4-BE49-F238E27FC236}">
                        <a16:creationId xmlns:a16="http://schemas.microsoft.com/office/drawing/2014/main" id="{07790131-C8F8-4F8F-3A3B-27A794DD70A0}"/>
                      </a:ext>
                    </a:extLst>
                  </p:cNvPr>
                  <p:cNvSpPr/>
                  <p:nvPr/>
                </p:nvSpPr>
                <p:spPr>
                  <a:xfrm>
                    <a:off x="2062500" y="412379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5" name="Oval 234">
                    <a:extLst>
                      <a:ext uri="{FF2B5EF4-FFF2-40B4-BE49-F238E27FC236}">
                        <a16:creationId xmlns:a16="http://schemas.microsoft.com/office/drawing/2014/main" id="{144B99F8-9DCB-BA07-1AFC-4D63C5D3CFEA}"/>
                      </a:ext>
                    </a:extLst>
                  </p:cNvPr>
                  <p:cNvSpPr/>
                  <p:nvPr/>
                </p:nvSpPr>
                <p:spPr>
                  <a:xfrm>
                    <a:off x="1437756" y="462489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6" name="Oval 235">
                    <a:extLst>
                      <a:ext uri="{FF2B5EF4-FFF2-40B4-BE49-F238E27FC236}">
                        <a16:creationId xmlns:a16="http://schemas.microsoft.com/office/drawing/2014/main" id="{CCBDD10F-75A2-42A1-5FD2-B2EAA220CCA7}"/>
                      </a:ext>
                    </a:extLst>
                  </p:cNvPr>
                  <p:cNvSpPr/>
                  <p:nvPr/>
                </p:nvSpPr>
                <p:spPr>
                  <a:xfrm>
                    <a:off x="1660505" y="4636095"/>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7" name="Oval 236">
                    <a:extLst>
                      <a:ext uri="{FF2B5EF4-FFF2-40B4-BE49-F238E27FC236}">
                        <a16:creationId xmlns:a16="http://schemas.microsoft.com/office/drawing/2014/main" id="{38D20EDD-F92B-3BB0-30D7-B36AB854F3DF}"/>
                      </a:ext>
                    </a:extLst>
                  </p:cNvPr>
                  <p:cNvSpPr/>
                  <p:nvPr/>
                </p:nvSpPr>
                <p:spPr>
                  <a:xfrm>
                    <a:off x="1499239" y="481078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8" name="Oval 237">
                    <a:extLst>
                      <a:ext uri="{FF2B5EF4-FFF2-40B4-BE49-F238E27FC236}">
                        <a16:creationId xmlns:a16="http://schemas.microsoft.com/office/drawing/2014/main" id="{5854ED3D-F450-FE4B-F242-8BEFCE8E9515}"/>
                      </a:ext>
                    </a:extLst>
                  </p:cNvPr>
                  <p:cNvSpPr/>
                  <p:nvPr/>
                </p:nvSpPr>
                <p:spPr>
                  <a:xfrm>
                    <a:off x="1780405" y="4927802"/>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9" name="Oval 238">
                    <a:extLst>
                      <a:ext uri="{FF2B5EF4-FFF2-40B4-BE49-F238E27FC236}">
                        <a16:creationId xmlns:a16="http://schemas.microsoft.com/office/drawing/2014/main" id="{716BF9D7-B4FD-EC54-0138-E5C38EB9D312}"/>
                      </a:ext>
                    </a:extLst>
                  </p:cNvPr>
                  <p:cNvSpPr/>
                  <p:nvPr/>
                </p:nvSpPr>
                <p:spPr>
                  <a:xfrm>
                    <a:off x="1809004" y="4741628"/>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0" name="Oval 239">
                    <a:extLst>
                      <a:ext uri="{FF2B5EF4-FFF2-40B4-BE49-F238E27FC236}">
                        <a16:creationId xmlns:a16="http://schemas.microsoft.com/office/drawing/2014/main" id="{3C4EA463-9BD9-A0CB-CFEE-4C68D08081BF}"/>
                      </a:ext>
                    </a:extLst>
                  </p:cNvPr>
                  <p:cNvSpPr/>
                  <p:nvPr/>
                </p:nvSpPr>
                <p:spPr>
                  <a:xfrm>
                    <a:off x="2257957" y="462489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1" name="Oval 240">
                    <a:extLst>
                      <a:ext uri="{FF2B5EF4-FFF2-40B4-BE49-F238E27FC236}">
                        <a16:creationId xmlns:a16="http://schemas.microsoft.com/office/drawing/2014/main" id="{88BFF27B-632C-05E1-7B28-3FAE4D74F119}"/>
                      </a:ext>
                    </a:extLst>
                  </p:cNvPr>
                  <p:cNvSpPr/>
                  <p:nvPr/>
                </p:nvSpPr>
                <p:spPr>
                  <a:xfrm>
                    <a:off x="2165271" y="483386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2" name="Oval 241">
                    <a:extLst>
                      <a:ext uri="{FF2B5EF4-FFF2-40B4-BE49-F238E27FC236}">
                        <a16:creationId xmlns:a16="http://schemas.microsoft.com/office/drawing/2014/main" id="{3AD5D49B-A434-02DA-5455-0AD7075B290E}"/>
                      </a:ext>
                    </a:extLst>
                  </p:cNvPr>
                  <p:cNvSpPr/>
                  <p:nvPr/>
                </p:nvSpPr>
                <p:spPr>
                  <a:xfrm>
                    <a:off x="2366427" y="4916597"/>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3" name="Oval 242">
                    <a:extLst>
                      <a:ext uri="{FF2B5EF4-FFF2-40B4-BE49-F238E27FC236}">
                        <a16:creationId xmlns:a16="http://schemas.microsoft.com/office/drawing/2014/main" id="{DC81413B-B12F-DEB5-F32C-3DB9785A2E08}"/>
                      </a:ext>
                    </a:extLst>
                  </p:cNvPr>
                  <p:cNvSpPr/>
                  <p:nvPr/>
                </p:nvSpPr>
                <p:spPr>
                  <a:xfrm>
                    <a:off x="2532186" y="473042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4" name="Oval 243">
                    <a:extLst>
                      <a:ext uri="{FF2B5EF4-FFF2-40B4-BE49-F238E27FC236}">
                        <a16:creationId xmlns:a16="http://schemas.microsoft.com/office/drawing/2014/main" id="{6F9BF4B5-2C52-A915-0496-4CD2BD7984BF}"/>
                      </a:ext>
                    </a:extLst>
                  </p:cNvPr>
                  <p:cNvSpPr/>
                  <p:nvPr/>
                </p:nvSpPr>
                <p:spPr>
                  <a:xfrm>
                    <a:off x="1906286" y="4593073"/>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6" name="Oval 245">
                    <a:extLst>
                      <a:ext uri="{FF2B5EF4-FFF2-40B4-BE49-F238E27FC236}">
                        <a16:creationId xmlns:a16="http://schemas.microsoft.com/office/drawing/2014/main" id="{71D18946-1E93-F2DA-3C9B-08AD0562C797}"/>
                      </a:ext>
                    </a:extLst>
                  </p:cNvPr>
                  <p:cNvSpPr/>
                  <p:nvPr/>
                </p:nvSpPr>
                <p:spPr>
                  <a:xfrm>
                    <a:off x="1802170" y="476776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7" name="Oval 246">
                    <a:extLst>
                      <a:ext uri="{FF2B5EF4-FFF2-40B4-BE49-F238E27FC236}">
                        <a16:creationId xmlns:a16="http://schemas.microsoft.com/office/drawing/2014/main" id="{3714ED0E-CC78-B479-80CA-7B2945A0CC9E}"/>
                      </a:ext>
                    </a:extLst>
                  </p:cNvPr>
                  <p:cNvSpPr/>
                  <p:nvPr/>
                </p:nvSpPr>
                <p:spPr>
                  <a:xfrm>
                    <a:off x="2026186" y="4941930"/>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8" name="Oval 247">
                    <a:extLst>
                      <a:ext uri="{FF2B5EF4-FFF2-40B4-BE49-F238E27FC236}">
                        <a16:creationId xmlns:a16="http://schemas.microsoft.com/office/drawing/2014/main" id="{3690C606-3E19-9141-7B03-BCA4FDE8F184}"/>
                      </a:ext>
                    </a:extLst>
                  </p:cNvPr>
                  <p:cNvSpPr/>
                  <p:nvPr/>
                </p:nvSpPr>
                <p:spPr>
                  <a:xfrm>
                    <a:off x="2054785" y="4698606"/>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9" name="Oval 248">
                    <a:extLst>
                      <a:ext uri="{FF2B5EF4-FFF2-40B4-BE49-F238E27FC236}">
                        <a16:creationId xmlns:a16="http://schemas.microsoft.com/office/drawing/2014/main" id="{0EB55CDA-2DD6-9F8F-DB74-92178BD4D24F}"/>
                      </a:ext>
                    </a:extLst>
                  </p:cNvPr>
                  <p:cNvSpPr/>
                  <p:nvPr/>
                </p:nvSpPr>
                <p:spPr>
                  <a:xfrm>
                    <a:off x="2531508" y="4561525"/>
                    <a:ext cx="148499" cy="12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19" name="Forma livre: Forma 218">
                  <a:extLst>
                    <a:ext uri="{FF2B5EF4-FFF2-40B4-BE49-F238E27FC236}">
                      <a16:creationId xmlns:a16="http://schemas.microsoft.com/office/drawing/2014/main" id="{0D6F033F-7EBE-DC38-C3DE-DA4828470D9A}"/>
                    </a:ext>
                  </a:extLst>
                </p:cNvPr>
                <p:cNvSpPr/>
                <p:nvPr/>
              </p:nvSpPr>
              <p:spPr>
                <a:xfrm>
                  <a:off x="9274133" y="3969138"/>
                  <a:ext cx="777240" cy="377190"/>
                </a:xfrm>
                <a:custGeom>
                  <a:avLst/>
                  <a:gdLst>
                    <a:gd name="connsiteX0" fmla="*/ 777240 w 777240"/>
                    <a:gd name="connsiteY0" fmla="*/ 0 h 377190"/>
                    <a:gd name="connsiteX1" fmla="*/ 377190 w 777240"/>
                    <a:gd name="connsiteY1" fmla="*/ 102870 h 377190"/>
                    <a:gd name="connsiteX2" fmla="*/ 0 w 777240"/>
                    <a:gd name="connsiteY2" fmla="*/ 377190 h 377190"/>
                  </a:gdLst>
                  <a:ahLst/>
                  <a:cxnLst>
                    <a:cxn ang="0">
                      <a:pos x="connsiteX0" y="connsiteY0"/>
                    </a:cxn>
                    <a:cxn ang="0">
                      <a:pos x="connsiteX1" y="connsiteY1"/>
                    </a:cxn>
                    <a:cxn ang="0">
                      <a:pos x="connsiteX2" y="connsiteY2"/>
                    </a:cxn>
                  </a:cxnLst>
                  <a:rect l="l" t="t" r="r" b="b"/>
                  <a:pathLst>
                    <a:path w="777240" h="377190">
                      <a:moveTo>
                        <a:pt x="777240" y="0"/>
                      </a:moveTo>
                      <a:cubicBezTo>
                        <a:pt x="641985" y="20002"/>
                        <a:pt x="506730" y="40005"/>
                        <a:pt x="377190" y="102870"/>
                      </a:cubicBezTo>
                      <a:cubicBezTo>
                        <a:pt x="247650" y="165735"/>
                        <a:pt x="51435" y="354330"/>
                        <a:pt x="0" y="37719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0" name="Forma livre: Forma 219">
                  <a:extLst>
                    <a:ext uri="{FF2B5EF4-FFF2-40B4-BE49-F238E27FC236}">
                      <a16:creationId xmlns:a16="http://schemas.microsoft.com/office/drawing/2014/main" id="{4599907B-8524-C939-E9B8-359D1203D5AA}"/>
                    </a:ext>
                  </a:extLst>
                </p:cNvPr>
                <p:cNvSpPr/>
                <p:nvPr/>
              </p:nvSpPr>
              <p:spPr>
                <a:xfrm>
                  <a:off x="9464899" y="4077327"/>
                  <a:ext cx="646422" cy="301464"/>
                </a:xfrm>
                <a:custGeom>
                  <a:avLst/>
                  <a:gdLst>
                    <a:gd name="connsiteX0" fmla="*/ 777240 w 777240"/>
                    <a:gd name="connsiteY0" fmla="*/ 0 h 377190"/>
                    <a:gd name="connsiteX1" fmla="*/ 377190 w 777240"/>
                    <a:gd name="connsiteY1" fmla="*/ 102870 h 377190"/>
                    <a:gd name="connsiteX2" fmla="*/ 0 w 777240"/>
                    <a:gd name="connsiteY2" fmla="*/ 377190 h 377190"/>
                  </a:gdLst>
                  <a:ahLst/>
                  <a:cxnLst>
                    <a:cxn ang="0">
                      <a:pos x="connsiteX0" y="connsiteY0"/>
                    </a:cxn>
                    <a:cxn ang="0">
                      <a:pos x="connsiteX1" y="connsiteY1"/>
                    </a:cxn>
                    <a:cxn ang="0">
                      <a:pos x="connsiteX2" y="connsiteY2"/>
                    </a:cxn>
                  </a:cxnLst>
                  <a:rect l="l" t="t" r="r" b="b"/>
                  <a:pathLst>
                    <a:path w="777240" h="377190">
                      <a:moveTo>
                        <a:pt x="777240" y="0"/>
                      </a:moveTo>
                      <a:cubicBezTo>
                        <a:pt x="641985" y="20002"/>
                        <a:pt x="506730" y="40005"/>
                        <a:pt x="377190" y="102870"/>
                      </a:cubicBezTo>
                      <a:cubicBezTo>
                        <a:pt x="247650" y="165735"/>
                        <a:pt x="51435" y="354330"/>
                        <a:pt x="0" y="37719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1" name="Forma livre: Forma 220">
                  <a:extLst>
                    <a:ext uri="{FF2B5EF4-FFF2-40B4-BE49-F238E27FC236}">
                      <a16:creationId xmlns:a16="http://schemas.microsoft.com/office/drawing/2014/main" id="{7D07F79D-DD9B-FFD4-3DCF-69F19515F292}"/>
                    </a:ext>
                  </a:extLst>
                </p:cNvPr>
                <p:cNvSpPr/>
                <p:nvPr/>
              </p:nvSpPr>
              <p:spPr>
                <a:xfrm>
                  <a:off x="9148161" y="3898199"/>
                  <a:ext cx="646422" cy="301464"/>
                </a:xfrm>
                <a:custGeom>
                  <a:avLst/>
                  <a:gdLst>
                    <a:gd name="connsiteX0" fmla="*/ 777240 w 777240"/>
                    <a:gd name="connsiteY0" fmla="*/ 0 h 377190"/>
                    <a:gd name="connsiteX1" fmla="*/ 377190 w 777240"/>
                    <a:gd name="connsiteY1" fmla="*/ 102870 h 377190"/>
                    <a:gd name="connsiteX2" fmla="*/ 0 w 777240"/>
                    <a:gd name="connsiteY2" fmla="*/ 377190 h 377190"/>
                  </a:gdLst>
                  <a:ahLst/>
                  <a:cxnLst>
                    <a:cxn ang="0">
                      <a:pos x="connsiteX0" y="connsiteY0"/>
                    </a:cxn>
                    <a:cxn ang="0">
                      <a:pos x="connsiteX1" y="connsiteY1"/>
                    </a:cxn>
                    <a:cxn ang="0">
                      <a:pos x="connsiteX2" y="connsiteY2"/>
                    </a:cxn>
                  </a:cxnLst>
                  <a:rect l="l" t="t" r="r" b="b"/>
                  <a:pathLst>
                    <a:path w="777240" h="377190">
                      <a:moveTo>
                        <a:pt x="777240" y="0"/>
                      </a:moveTo>
                      <a:cubicBezTo>
                        <a:pt x="641985" y="20002"/>
                        <a:pt x="506730" y="40005"/>
                        <a:pt x="377190" y="102870"/>
                      </a:cubicBezTo>
                      <a:cubicBezTo>
                        <a:pt x="247650" y="165735"/>
                        <a:pt x="51435" y="354330"/>
                        <a:pt x="0" y="37719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06" name="Oval 205">
                <a:extLst>
                  <a:ext uri="{FF2B5EF4-FFF2-40B4-BE49-F238E27FC236}">
                    <a16:creationId xmlns:a16="http://schemas.microsoft.com/office/drawing/2014/main" id="{5A2EF703-5168-B146-6045-15B84A2BD736}"/>
                  </a:ext>
                </a:extLst>
              </p:cNvPr>
              <p:cNvSpPr/>
              <p:nvPr/>
            </p:nvSpPr>
            <p:spPr>
              <a:xfrm rot="704480">
                <a:off x="9673587" y="3936908"/>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7" name="Oval 206">
                <a:extLst>
                  <a:ext uri="{FF2B5EF4-FFF2-40B4-BE49-F238E27FC236}">
                    <a16:creationId xmlns:a16="http://schemas.microsoft.com/office/drawing/2014/main" id="{9FAABF0E-8709-57DE-1B7D-873867CEB8BD}"/>
                  </a:ext>
                </a:extLst>
              </p:cNvPr>
              <p:cNvSpPr/>
              <p:nvPr/>
            </p:nvSpPr>
            <p:spPr>
              <a:xfrm rot="704480">
                <a:off x="9806057" y="3950714"/>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8" name="Oval 207">
                <a:extLst>
                  <a:ext uri="{FF2B5EF4-FFF2-40B4-BE49-F238E27FC236}">
                    <a16:creationId xmlns:a16="http://schemas.microsoft.com/office/drawing/2014/main" id="{674471BA-5FA0-12A1-A43A-DD00306192D0}"/>
                  </a:ext>
                </a:extLst>
              </p:cNvPr>
              <p:cNvSpPr/>
              <p:nvPr/>
            </p:nvSpPr>
            <p:spPr>
              <a:xfrm rot="455366">
                <a:off x="9723898" y="4203158"/>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9" name="Oval 208">
                <a:extLst>
                  <a:ext uri="{FF2B5EF4-FFF2-40B4-BE49-F238E27FC236}">
                    <a16:creationId xmlns:a16="http://schemas.microsoft.com/office/drawing/2014/main" id="{823FD60B-81A2-481C-DDDF-C01703B84550}"/>
                  </a:ext>
                </a:extLst>
              </p:cNvPr>
              <p:cNvSpPr/>
              <p:nvPr/>
            </p:nvSpPr>
            <p:spPr>
              <a:xfrm rot="455366">
                <a:off x="9856368" y="4216964"/>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0" name="Oval 209">
                <a:extLst>
                  <a:ext uri="{FF2B5EF4-FFF2-40B4-BE49-F238E27FC236}">
                    <a16:creationId xmlns:a16="http://schemas.microsoft.com/office/drawing/2014/main" id="{D44735F2-D543-E8B2-0964-97C42603C912}"/>
                  </a:ext>
                </a:extLst>
              </p:cNvPr>
              <p:cNvSpPr/>
              <p:nvPr/>
            </p:nvSpPr>
            <p:spPr>
              <a:xfrm>
                <a:off x="9248188" y="3978582"/>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1" name="Oval 210">
                <a:extLst>
                  <a:ext uri="{FF2B5EF4-FFF2-40B4-BE49-F238E27FC236}">
                    <a16:creationId xmlns:a16="http://schemas.microsoft.com/office/drawing/2014/main" id="{49FD2288-BAC6-59E1-08B3-C3FA30BCBF63}"/>
                  </a:ext>
                </a:extLst>
              </p:cNvPr>
              <p:cNvSpPr/>
              <p:nvPr/>
            </p:nvSpPr>
            <p:spPr>
              <a:xfrm>
                <a:off x="9380658" y="3992388"/>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2" name="Oval 211">
                <a:extLst>
                  <a:ext uri="{FF2B5EF4-FFF2-40B4-BE49-F238E27FC236}">
                    <a16:creationId xmlns:a16="http://schemas.microsoft.com/office/drawing/2014/main" id="{95DD28FB-D4B0-1BF9-8DEA-9C15AF87FBA2}"/>
                  </a:ext>
                </a:extLst>
              </p:cNvPr>
              <p:cNvSpPr/>
              <p:nvPr/>
            </p:nvSpPr>
            <p:spPr>
              <a:xfrm>
                <a:off x="9238980" y="4199410"/>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3" name="Oval 212">
                <a:extLst>
                  <a:ext uri="{FF2B5EF4-FFF2-40B4-BE49-F238E27FC236}">
                    <a16:creationId xmlns:a16="http://schemas.microsoft.com/office/drawing/2014/main" id="{B1D3D012-9E0F-D975-F456-91A5A26D5A5D}"/>
                  </a:ext>
                </a:extLst>
              </p:cNvPr>
              <p:cNvSpPr/>
              <p:nvPr/>
            </p:nvSpPr>
            <p:spPr>
              <a:xfrm>
                <a:off x="9371450" y="4213216"/>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4" name="Oval 213">
                <a:extLst>
                  <a:ext uri="{FF2B5EF4-FFF2-40B4-BE49-F238E27FC236}">
                    <a16:creationId xmlns:a16="http://schemas.microsoft.com/office/drawing/2014/main" id="{98ED0486-960F-779C-0F23-6934A2F90BCD}"/>
                  </a:ext>
                </a:extLst>
              </p:cNvPr>
              <p:cNvSpPr/>
              <p:nvPr/>
            </p:nvSpPr>
            <p:spPr>
              <a:xfrm>
                <a:off x="9528822" y="4076467"/>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5" name="Oval 214">
                <a:extLst>
                  <a:ext uri="{FF2B5EF4-FFF2-40B4-BE49-F238E27FC236}">
                    <a16:creationId xmlns:a16="http://schemas.microsoft.com/office/drawing/2014/main" id="{71FC038C-5BBD-469F-0E76-B69AC660422E}"/>
                  </a:ext>
                </a:extLst>
              </p:cNvPr>
              <p:cNvSpPr/>
              <p:nvPr/>
            </p:nvSpPr>
            <p:spPr>
              <a:xfrm>
                <a:off x="9661292" y="4090273"/>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6" name="Oval 215">
                <a:extLst>
                  <a:ext uri="{FF2B5EF4-FFF2-40B4-BE49-F238E27FC236}">
                    <a16:creationId xmlns:a16="http://schemas.microsoft.com/office/drawing/2014/main" id="{8C47C201-C215-F807-FC40-D8E272D6FF8C}"/>
                  </a:ext>
                </a:extLst>
              </p:cNvPr>
              <p:cNvSpPr/>
              <p:nvPr/>
            </p:nvSpPr>
            <p:spPr>
              <a:xfrm>
                <a:off x="9493848" y="4282942"/>
                <a:ext cx="330907" cy="8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7" name="Oval 216">
                <a:extLst>
                  <a:ext uri="{FF2B5EF4-FFF2-40B4-BE49-F238E27FC236}">
                    <a16:creationId xmlns:a16="http://schemas.microsoft.com/office/drawing/2014/main" id="{A26BD932-7C8C-6DF5-781E-A0281946C464}"/>
                  </a:ext>
                </a:extLst>
              </p:cNvPr>
              <p:cNvSpPr/>
              <p:nvPr/>
            </p:nvSpPr>
            <p:spPr>
              <a:xfrm>
                <a:off x="9626318" y="4296748"/>
                <a:ext cx="62027" cy="47599"/>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cxnSp>
          <p:nvCxnSpPr>
            <p:cNvPr id="193" name="Conexão reta unidirecional 192">
              <a:extLst>
                <a:ext uri="{FF2B5EF4-FFF2-40B4-BE49-F238E27FC236}">
                  <a16:creationId xmlns:a16="http://schemas.microsoft.com/office/drawing/2014/main" id="{3E70B50A-56B6-C252-8301-19A12B2090F1}"/>
                </a:ext>
              </a:extLst>
            </p:cNvPr>
            <p:cNvCxnSpPr/>
            <p:nvPr/>
          </p:nvCxnSpPr>
          <p:spPr>
            <a:xfrm>
              <a:off x="6705623" y="3782729"/>
              <a:ext cx="113260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4" name="CaixaDeTexto 193">
              <a:extLst>
                <a:ext uri="{FF2B5EF4-FFF2-40B4-BE49-F238E27FC236}">
                  <a16:creationId xmlns:a16="http://schemas.microsoft.com/office/drawing/2014/main" id="{9D1D84A4-B443-2F7B-6ACE-AEBACADD4E1F}"/>
                </a:ext>
              </a:extLst>
            </p:cNvPr>
            <p:cNvSpPr txBox="1"/>
            <p:nvPr/>
          </p:nvSpPr>
          <p:spPr>
            <a:xfrm>
              <a:off x="7860659" y="3069915"/>
              <a:ext cx="1530927" cy="307777"/>
            </a:xfrm>
            <a:prstGeom prst="rect">
              <a:avLst/>
            </a:prstGeom>
            <a:noFill/>
          </p:spPr>
          <p:txBody>
            <a:bodyPr wrap="square" rtlCol="0">
              <a:spAutoFit/>
            </a:bodyPr>
            <a:lstStyle/>
            <a:p>
              <a:r>
                <a:rPr lang="pt-PT" sz="2000" dirty="0">
                  <a:latin typeface="Arial Nova Cond Light" panose="020B0306020202020204" pitchFamily="34" charset="0"/>
                  <a:cs typeface="Arial" panose="020B0604020202020204" pitchFamily="34" charset="0"/>
                </a:rPr>
                <a:t>PDLSC seeding</a:t>
              </a:r>
            </a:p>
          </p:txBody>
        </p:sp>
        <p:cxnSp>
          <p:nvCxnSpPr>
            <p:cNvPr id="195" name="Conexão reta unidirecional 194">
              <a:extLst>
                <a:ext uri="{FF2B5EF4-FFF2-40B4-BE49-F238E27FC236}">
                  <a16:creationId xmlns:a16="http://schemas.microsoft.com/office/drawing/2014/main" id="{3A16F79F-005D-D9D5-3E88-727AD4EE5CB9}"/>
                </a:ext>
              </a:extLst>
            </p:cNvPr>
            <p:cNvCxnSpPr/>
            <p:nvPr/>
          </p:nvCxnSpPr>
          <p:spPr>
            <a:xfrm>
              <a:off x="9169721" y="3727487"/>
              <a:ext cx="113260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6" name="Agrupar 195">
              <a:extLst>
                <a:ext uri="{FF2B5EF4-FFF2-40B4-BE49-F238E27FC236}">
                  <a16:creationId xmlns:a16="http://schemas.microsoft.com/office/drawing/2014/main" id="{41FA332D-13C1-B1A0-92EF-8FEFE53205FF}"/>
                </a:ext>
              </a:extLst>
            </p:cNvPr>
            <p:cNvGrpSpPr/>
            <p:nvPr/>
          </p:nvGrpSpPr>
          <p:grpSpPr>
            <a:xfrm>
              <a:off x="10529413" y="2678003"/>
              <a:ext cx="2948908" cy="1943792"/>
              <a:chOff x="2029964" y="428543"/>
              <a:chExt cx="2948908" cy="1943792"/>
            </a:xfrm>
          </p:grpSpPr>
          <p:sp>
            <p:nvSpPr>
              <p:cNvPr id="202" name="Retângulo 201">
                <a:extLst>
                  <a:ext uri="{FF2B5EF4-FFF2-40B4-BE49-F238E27FC236}">
                    <a16:creationId xmlns:a16="http://schemas.microsoft.com/office/drawing/2014/main" id="{79B5B888-42DB-B484-8999-823BC15962D8}"/>
                  </a:ext>
                </a:extLst>
              </p:cNvPr>
              <p:cNvSpPr/>
              <p:nvPr/>
            </p:nvSpPr>
            <p:spPr>
              <a:xfrm>
                <a:off x="2029964" y="428543"/>
                <a:ext cx="2652503" cy="194379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3" name="CaixaDeTexto 202">
                <a:extLst>
                  <a:ext uri="{FF2B5EF4-FFF2-40B4-BE49-F238E27FC236}">
                    <a16:creationId xmlns:a16="http://schemas.microsoft.com/office/drawing/2014/main" id="{4848081B-1974-2D3D-0091-24259C44AF07}"/>
                  </a:ext>
                </a:extLst>
              </p:cNvPr>
              <p:cNvSpPr txBox="1"/>
              <p:nvPr/>
            </p:nvSpPr>
            <p:spPr>
              <a:xfrm>
                <a:off x="2097318" y="450198"/>
                <a:ext cx="2585588" cy="632368"/>
              </a:xfrm>
              <a:prstGeom prst="rect">
                <a:avLst/>
              </a:prstGeom>
              <a:noFill/>
            </p:spPr>
            <p:txBody>
              <a:bodyPr wrap="square" rtlCol="0">
                <a:spAutoFit/>
              </a:bodyPr>
              <a:lstStyle/>
              <a:p>
                <a:pPr algn="ctr"/>
                <a:r>
                  <a:rPr lang="pt-PT" sz="2400" b="1" dirty="0">
                    <a:latin typeface="Arial Nova Cond Light" panose="020B0306020202020204" pitchFamily="34" charset="0"/>
                  </a:rPr>
                  <a:t>Periodontal TE sponge assessment</a:t>
                </a:r>
              </a:p>
            </p:txBody>
          </p:sp>
          <p:sp>
            <p:nvSpPr>
              <p:cNvPr id="204" name="CaixaDeTexto 203">
                <a:extLst>
                  <a:ext uri="{FF2B5EF4-FFF2-40B4-BE49-F238E27FC236}">
                    <a16:creationId xmlns:a16="http://schemas.microsoft.com/office/drawing/2014/main" id="{7C7F3919-90E1-C1DF-D84D-048756ABEFEA}"/>
                  </a:ext>
                </a:extLst>
              </p:cNvPr>
              <p:cNvSpPr txBox="1"/>
              <p:nvPr/>
            </p:nvSpPr>
            <p:spPr>
              <a:xfrm>
                <a:off x="2095575" y="1093807"/>
                <a:ext cx="2883297" cy="1194472"/>
              </a:xfrm>
              <a:prstGeom prst="rect">
                <a:avLst/>
              </a:prstGeom>
              <a:noFill/>
            </p:spPr>
            <p:txBody>
              <a:bodyPr wrap="square" rtlCol="0">
                <a:spAutoFit/>
              </a:bodyPr>
              <a:lstStyle/>
              <a:p>
                <a:pPr marL="285750" indent="-285750">
                  <a:buFont typeface="Arial" panose="020B0604020202020204" pitchFamily="34" charset="0"/>
                  <a:buChar char="•"/>
                </a:pPr>
                <a:r>
                  <a:rPr lang="pt-PT" sz="2400" dirty="0">
                    <a:latin typeface="Arial Nova Cond Light" panose="020B0306020202020204" pitchFamily="34" charset="0"/>
                  </a:rPr>
                  <a:t>Cell proliferation</a:t>
                </a:r>
              </a:p>
              <a:p>
                <a:pPr marL="285750" indent="-285750">
                  <a:buFont typeface="Arial" panose="020B0604020202020204" pitchFamily="34" charset="0"/>
                  <a:buChar char="•"/>
                </a:pPr>
                <a:r>
                  <a:rPr lang="pt-PT" sz="2400" dirty="0">
                    <a:latin typeface="Arial Nova Cond Light" panose="020B0306020202020204" pitchFamily="34" charset="0"/>
                  </a:rPr>
                  <a:t>Calcium production</a:t>
                </a:r>
              </a:p>
              <a:p>
                <a:pPr marL="285750" indent="-285750">
                  <a:buFont typeface="Arial" panose="020B0604020202020204" pitchFamily="34" charset="0"/>
                  <a:buChar char="•"/>
                </a:pPr>
                <a:r>
                  <a:rPr lang="pt-PT" sz="2400" dirty="0">
                    <a:latin typeface="Arial Nova Cond Light" panose="020B0306020202020204" pitchFamily="34" charset="0"/>
                  </a:rPr>
                  <a:t>Periodontal stainings</a:t>
                </a:r>
              </a:p>
              <a:p>
                <a:pPr marL="285750" indent="-285750">
                  <a:buFont typeface="Arial" panose="020B0604020202020204" pitchFamily="34" charset="0"/>
                  <a:buChar char="•"/>
                </a:pPr>
                <a:r>
                  <a:rPr lang="pt-PT" sz="2400" dirty="0">
                    <a:latin typeface="Arial Nova Cond Light" panose="020B0306020202020204" pitchFamily="34" charset="0"/>
                  </a:rPr>
                  <a:t>qRT-PCR analysis</a:t>
                </a:r>
              </a:p>
            </p:txBody>
          </p:sp>
        </p:grpSp>
        <p:grpSp>
          <p:nvGrpSpPr>
            <p:cNvPr id="197" name="Agrupar 196">
              <a:extLst>
                <a:ext uri="{FF2B5EF4-FFF2-40B4-BE49-F238E27FC236}">
                  <a16:creationId xmlns:a16="http://schemas.microsoft.com/office/drawing/2014/main" id="{9E8C81D2-AA37-8016-5212-70D9EA5E1F9C}"/>
                </a:ext>
              </a:extLst>
            </p:cNvPr>
            <p:cNvGrpSpPr/>
            <p:nvPr/>
          </p:nvGrpSpPr>
          <p:grpSpPr>
            <a:xfrm>
              <a:off x="6193294" y="4683121"/>
              <a:ext cx="6670847" cy="441157"/>
              <a:chOff x="7309228" y="5422232"/>
              <a:chExt cx="6670847" cy="441157"/>
            </a:xfrm>
          </p:grpSpPr>
          <p:cxnSp>
            <p:nvCxnSpPr>
              <p:cNvPr id="199" name="Conexão reta 198">
                <a:extLst>
                  <a:ext uri="{FF2B5EF4-FFF2-40B4-BE49-F238E27FC236}">
                    <a16:creationId xmlns:a16="http://schemas.microsoft.com/office/drawing/2014/main" id="{0F5021BE-1F80-8310-C351-3C5629C2F942}"/>
                  </a:ext>
                </a:extLst>
              </p:cNvPr>
              <p:cNvCxnSpPr/>
              <p:nvPr/>
            </p:nvCxnSpPr>
            <p:spPr>
              <a:xfrm>
                <a:off x="7317730" y="5646821"/>
                <a:ext cx="66623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Conexão reta 199">
                <a:extLst>
                  <a:ext uri="{FF2B5EF4-FFF2-40B4-BE49-F238E27FC236}">
                    <a16:creationId xmlns:a16="http://schemas.microsoft.com/office/drawing/2014/main" id="{BC0CE5D5-8BF2-087A-94CB-E8A663B22D69}"/>
                  </a:ext>
                </a:extLst>
              </p:cNvPr>
              <p:cNvCxnSpPr/>
              <p:nvPr/>
            </p:nvCxnSpPr>
            <p:spPr>
              <a:xfrm>
                <a:off x="7309228" y="5422232"/>
                <a:ext cx="0" cy="4331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Conexão reta 200">
                <a:extLst>
                  <a:ext uri="{FF2B5EF4-FFF2-40B4-BE49-F238E27FC236}">
                    <a16:creationId xmlns:a16="http://schemas.microsoft.com/office/drawing/2014/main" id="{A048D951-681A-DD59-D6D6-C15C9F98C9E9}"/>
                  </a:ext>
                </a:extLst>
              </p:cNvPr>
              <p:cNvCxnSpPr/>
              <p:nvPr/>
            </p:nvCxnSpPr>
            <p:spPr>
              <a:xfrm>
                <a:off x="13980075" y="5430252"/>
                <a:ext cx="0" cy="4331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8" name="CaixaDeTexto 197">
              <a:extLst>
                <a:ext uri="{FF2B5EF4-FFF2-40B4-BE49-F238E27FC236}">
                  <a16:creationId xmlns:a16="http://schemas.microsoft.com/office/drawing/2014/main" id="{EFD1934E-B661-2523-E773-313404D7F02A}"/>
                </a:ext>
              </a:extLst>
            </p:cNvPr>
            <p:cNvSpPr txBox="1"/>
            <p:nvPr/>
          </p:nvSpPr>
          <p:spPr>
            <a:xfrm>
              <a:off x="7540394" y="4648215"/>
              <a:ext cx="3926780" cy="281052"/>
            </a:xfrm>
            <a:prstGeom prst="rect">
              <a:avLst/>
            </a:prstGeom>
            <a:noFill/>
          </p:spPr>
          <p:txBody>
            <a:bodyPr wrap="square" rtlCol="0">
              <a:spAutoFit/>
            </a:bodyPr>
            <a:lstStyle/>
            <a:p>
              <a:r>
                <a:rPr lang="pt-PT" b="1" dirty="0">
                  <a:latin typeface="Arial" panose="020B0604020202020204" pitchFamily="34" charset="0"/>
                  <a:cs typeface="Arial" panose="020B0604020202020204" pitchFamily="34" charset="0"/>
                </a:rPr>
                <a:t>21 days of osteogenic differentiation</a:t>
              </a:r>
            </a:p>
          </p:txBody>
        </p:sp>
      </p:grpSp>
      <p:sp>
        <p:nvSpPr>
          <p:cNvPr id="68" name="Rectangle 293">
            <a:extLst>
              <a:ext uri="{FF2B5EF4-FFF2-40B4-BE49-F238E27FC236}">
                <a16:creationId xmlns:a16="http://schemas.microsoft.com/office/drawing/2014/main" id="{0BC51EA8-CCF7-41A8-57AB-9DD41E755218}"/>
              </a:ext>
            </a:extLst>
          </p:cNvPr>
          <p:cNvSpPr/>
          <p:nvPr/>
        </p:nvSpPr>
        <p:spPr>
          <a:xfrm>
            <a:off x="982744" y="15395390"/>
            <a:ext cx="6903070" cy="461665"/>
          </a:xfrm>
          <a:prstGeom prst="rect">
            <a:avLst/>
          </a:prstGeom>
          <a:noFill/>
          <a:ln w="38100">
            <a:noFill/>
          </a:ln>
        </p:spPr>
        <p:txBody>
          <a:bodyPr wrap="square">
            <a:spAutoFit/>
          </a:bodyPr>
          <a:lstStyle/>
          <a:p>
            <a:pPr marL="457200" indent="-457200" algn="just" defTabSz="2057400">
              <a:buFont typeface="Arial"/>
              <a:buChar char="•"/>
            </a:pPr>
            <a:r>
              <a:rPr lang="en-GB" sz="2400" b="1" u="sng" dirty="0">
                <a:solidFill>
                  <a:prstClr val="black"/>
                </a:solidFill>
                <a:latin typeface="Arial" charset="0"/>
                <a:ea typeface="Arial" charset="0"/>
                <a:cs typeface="Arial" charset="0"/>
              </a:rPr>
              <a:t>Cell-derived ECM characterization</a:t>
            </a:r>
            <a:endParaRPr lang="en-GB" sz="2400" u="sng" dirty="0">
              <a:solidFill>
                <a:prstClr val="black"/>
              </a:solidFill>
              <a:latin typeface="Arial" charset="0"/>
              <a:ea typeface="Arial" charset="0"/>
              <a:cs typeface="Arial" charset="0"/>
            </a:endParaRPr>
          </a:p>
        </p:txBody>
      </p:sp>
      <p:grpSp>
        <p:nvGrpSpPr>
          <p:cNvPr id="3" name="Agrupar 2">
            <a:extLst>
              <a:ext uri="{FF2B5EF4-FFF2-40B4-BE49-F238E27FC236}">
                <a16:creationId xmlns:a16="http://schemas.microsoft.com/office/drawing/2014/main" id="{CBF0D747-4C77-FACA-D361-D8843A80142C}"/>
              </a:ext>
            </a:extLst>
          </p:cNvPr>
          <p:cNvGrpSpPr/>
          <p:nvPr/>
        </p:nvGrpSpPr>
        <p:grpSpPr>
          <a:xfrm>
            <a:off x="25383722" y="16308952"/>
            <a:ext cx="3788342" cy="4590351"/>
            <a:chOff x="30911607" y="16528726"/>
            <a:chExt cx="3788342" cy="4590351"/>
          </a:xfrm>
        </p:grpSpPr>
        <p:grpSp>
          <p:nvGrpSpPr>
            <p:cNvPr id="342" name="Agrupar 341">
              <a:extLst>
                <a:ext uri="{FF2B5EF4-FFF2-40B4-BE49-F238E27FC236}">
                  <a16:creationId xmlns:a16="http://schemas.microsoft.com/office/drawing/2014/main" id="{C5D8D2AA-3D44-E37D-2BC7-E5B7681E4789}"/>
                </a:ext>
              </a:extLst>
            </p:cNvPr>
            <p:cNvGrpSpPr/>
            <p:nvPr/>
          </p:nvGrpSpPr>
          <p:grpSpPr>
            <a:xfrm>
              <a:off x="30911607" y="16528726"/>
              <a:ext cx="3788342" cy="4590351"/>
              <a:chOff x="6650570" y="2853214"/>
              <a:chExt cx="4179091" cy="4948567"/>
            </a:xfrm>
          </p:grpSpPr>
          <p:grpSp>
            <p:nvGrpSpPr>
              <p:cNvPr id="374" name="Agrupar 373">
                <a:extLst>
                  <a:ext uri="{FF2B5EF4-FFF2-40B4-BE49-F238E27FC236}">
                    <a16:creationId xmlns:a16="http://schemas.microsoft.com/office/drawing/2014/main" id="{9DA7DFB0-27FF-E6F9-88E4-E96219810199}"/>
                  </a:ext>
                </a:extLst>
              </p:cNvPr>
              <p:cNvGrpSpPr/>
              <p:nvPr/>
            </p:nvGrpSpPr>
            <p:grpSpPr>
              <a:xfrm>
                <a:off x="6650570" y="2862518"/>
                <a:ext cx="4179091" cy="4939263"/>
                <a:chOff x="7358309" y="816730"/>
                <a:chExt cx="4639312" cy="5025273"/>
              </a:xfrm>
            </p:grpSpPr>
            <p:grpSp>
              <p:nvGrpSpPr>
                <p:cNvPr id="376" name="Agrupar 375">
                  <a:extLst>
                    <a:ext uri="{FF2B5EF4-FFF2-40B4-BE49-F238E27FC236}">
                      <a16:creationId xmlns:a16="http://schemas.microsoft.com/office/drawing/2014/main" id="{ABA6B6D3-DC84-817C-14DC-EBA92EB0DF9B}"/>
                    </a:ext>
                  </a:extLst>
                </p:cNvPr>
                <p:cNvGrpSpPr/>
                <p:nvPr/>
              </p:nvGrpSpPr>
              <p:grpSpPr>
                <a:xfrm>
                  <a:off x="7358309" y="1132388"/>
                  <a:ext cx="410003" cy="1540799"/>
                  <a:chOff x="327106" y="387819"/>
                  <a:chExt cx="489514" cy="1584223"/>
                </a:xfrm>
              </p:grpSpPr>
              <p:sp>
                <p:nvSpPr>
                  <p:cNvPr id="414" name="Retângulo 413">
                    <a:extLst>
                      <a:ext uri="{FF2B5EF4-FFF2-40B4-BE49-F238E27FC236}">
                        <a16:creationId xmlns:a16="http://schemas.microsoft.com/office/drawing/2014/main" id="{2AE71A8B-4A83-1DB8-E70C-3EBFEAB076F0}"/>
                      </a:ext>
                    </a:extLst>
                  </p:cNvPr>
                  <p:cNvSpPr/>
                  <p:nvPr/>
                </p:nvSpPr>
                <p:spPr>
                  <a:xfrm>
                    <a:off x="475790" y="387819"/>
                    <a:ext cx="315817" cy="158422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000"/>
                  </a:p>
                </p:txBody>
              </p:sp>
              <p:sp>
                <p:nvSpPr>
                  <p:cNvPr id="415" name="CaixaDeTexto 414">
                    <a:extLst>
                      <a:ext uri="{FF2B5EF4-FFF2-40B4-BE49-F238E27FC236}">
                        <a16:creationId xmlns:a16="http://schemas.microsoft.com/office/drawing/2014/main" id="{D7BC0E6C-D8B2-5E08-1E09-E249C19DAB52}"/>
                      </a:ext>
                    </a:extLst>
                  </p:cNvPr>
                  <p:cNvSpPr txBox="1"/>
                  <p:nvPr/>
                </p:nvSpPr>
                <p:spPr>
                  <a:xfrm>
                    <a:off x="327106" y="422924"/>
                    <a:ext cx="489514" cy="1327114"/>
                  </a:xfrm>
                  <a:prstGeom prst="rect">
                    <a:avLst/>
                  </a:prstGeom>
                  <a:noFill/>
                </p:spPr>
                <p:txBody>
                  <a:bodyPr vert="vert270" wrap="square" rtlCol="0">
                    <a:spAutoFit/>
                  </a:bodyPr>
                  <a:lstStyle/>
                  <a:p>
                    <a:r>
                      <a:rPr lang="pt-PT" sz="1200" b="1" dirty="0">
                        <a:solidFill>
                          <a:schemeClr val="bg1"/>
                        </a:solidFill>
                        <a:latin typeface="Arial" panose="020B0604020202020204" pitchFamily="34" charset="0"/>
                        <a:cs typeface="Arial" panose="020B0604020202020204" pitchFamily="34" charset="0"/>
                      </a:rPr>
                      <a:t>Alizarin Red</a:t>
                    </a:r>
                  </a:p>
                </p:txBody>
              </p:sp>
            </p:grpSp>
            <p:sp>
              <p:nvSpPr>
                <p:cNvPr id="377" name="Retângulo 376">
                  <a:extLst>
                    <a:ext uri="{FF2B5EF4-FFF2-40B4-BE49-F238E27FC236}">
                      <a16:creationId xmlns:a16="http://schemas.microsoft.com/office/drawing/2014/main" id="{0AA50434-4D42-1B3C-1E0B-DDB7961F1565}"/>
                    </a:ext>
                  </a:extLst>
                </p:cNvPr>
                <p:cNvSpPr/>
                <p:nvPr/>
              </p:nvSpPr>
              <p:spPr>
                <a:xfrm>
                  <a:off x="7768312" y="832172"/>
                  <a:ext cx="2098800" cy="28183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78" name="CaixaDeTexto 377">
                  <a:extLst>
                    <a:ext uri="{FF2B5EF4-FFF2-40B4-BE49-F238E27FC236}">
                      <a16:creationId xmlns:a16="http://schemas.microsoft.com/office/drawing/2014/main" id="{5C18E9F3-FA55-534F-77FC-ED94C0FE9ED7}"/>
                    </a:ext>
                  </a:extLst>
                </p:cNvPr>
                <p:cNvSpPr txBox="1"/>
                <p:nvPr/>
              </p:nvSpPr>
              <p:spPr>
                <a:xfrm>
                  <a:off x="8326631" y="816730"/>
                  <a:ext cx="336023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No ECM</a:t>
                  </a:r>
                </a:p>
              </p:txBody>
            </p:sp>
            <p:grpSp>
              <p:nvGrpSpPr>
                <p:cNvPr id="379" name="Agrupar 378">
                  <a:extLst>
                    <a:ext uri="{FF2B5EF4-FFF2-40B4-BE49-F238E27FC236}">
                      <a16:creationId xmlns:a16="http://schemas.microsoft.com/office/drawing/2014/main" id="{411B99D2-9EFF-FD64-2A44-5E5A95BE20EE}"/>
                    </a:ext>
                  </a:extLst>
                </p:cNvPr>
                <p:cNvGrpSpPr/>
                <p:nvPr/>
              </p:nvGrpSpPr>
              <p:grpSpPr>
                <a:xfrm>
                  <a:off x="11362510" y="3934517"/>
                  <a:ext cx="366944" cy="257574"/>
                  <a:chOff x="6361857" y="7028783"/>
                  <a:chExt cx="298125" cy="213975"/>
                </a:xfrm>
              </p:grpSpPr>
              <mc:AlternateContent xmlns:mc="http://schemas.openxmlformats.org/markup-compatibility/2006" xmlns:a14="http://schemas.microsoft.com/office/drawing/2010/main">
                <mc:Choice Requires="a14">
                  <p:sp>
                    <p:nvSpPr>
                      <p:cNvPr id="412" name="TextBox 10">
                        <a:extLst>
                          <a:ext uri="{FF2B5EF4-FFF2-40B4-BE49-F238E27FC236}">
                            <a16:creationId xmlns:a16="http://schemas.microsoft.com/office/drawing/2014/main" id="{6485EEA8-C50D-5ADB-7B7E-16F6E6355F7D}"/>
                          </a:ext>
                        </a:extLst>
                      </p:cNvPr>
                      <p:cNvSpPr txBox="1"/>
                      <p:nvPr/>
                    </p:nvSpPr>
                    <p:spPr>
                      <a:xfrm>
                        <a:off x="6361857" y="7028783"/>
                        <a:ext cx="298125" cy="1149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900" smtClean="0">
                                  <a:solidFill>
                                    <a:schemeClr val="bg1"/>
                                  </a:solidFill>
                                  <a:latin typeface="Cambria Math" charset="0"/>
                                  <a:ea typeface="Times New Roman" charset="0"/>
                                  <a:cs typeface="Times New Roman" charset="0"/>
                                </a:rPr>
                                <m:t>5</m:t>
                              </m:r>
                              <m:r>
                                <a:rPr lang="pt-PT" sz="900" b="0" i="0" smtClean="0">
                                  <a:solidFill>
                                    <a:schemeClr val="bg1"/>
                                  </a:solidFill>
                                  <a:latin typeface="Cambria Math" charset="0"/>
                                  <a:ea typeface="Times New Roman" charset="0"/>
                                  <a:cs typeface="Times New Roman" charset="0"/>
                                </a:rPr>
                                <m:t>0 </m:t>
                              </m:r>
                              <m:r>
                                <m:rPr>
                                  <m:sty m:val="p"/>
                                </m:rPr>
                                <a:rPr lang="en-US" sz="900" i="0" smtClean="0">
                                  <a:solidFill>
                                    <a:schemeClr val="bg1"/>
                                  </a:solidFill>
                                  <a:latin typeface="Cambria Math" charset="0"/>
                                  <a:ea typeface="Times New Roman" charset="0"/>
                                  <a:cs typeface="Times New Roman" charset="0"/>
                                </a:rPr>
                                <m:t>μ</m:t>
                              </m:r>
                              <m:r>
                                <m:rPr>
                                  <m:sty m:val="p"/>
                                </m:rPr>
                                <a:rPr lang="pt-PT" sz="900" b="0" i="0" smtClean="0">
                                  <a:solidFill>
                                    <a:schemeClr val="bg1"/>
                                  </a:solidFill>
                                  <a:latin typeface="Cambria Math" charset="0"/>
                                  <a:ea typeface="Times New Roman" charset="0"/>
                                  <a:cs typeface="Times New Roman" charset="0"/>
                                </a:rPr>
                                <m:t>m</m:t>
                              </m:r>
                            </m:oMath>
                          </m:oMathPara>
                        </a14:m>
                        <a:endParaRPr lang="en-US" sz="900" dirty="0">
                          <a:solidFill>
                            <a:schemeClr val="bg1"/>
                          </a:solidFill>
                          <a:latin typeface="Times New Roman" charset="0"/>
                          <a:ea typeface="Times New Roman" charset="0"/>
                          <a:cs typeface="Times New Roman" charset="0"/>
                        </a:endParaRPr>
                      </a:p>
                    </p:txBody>
                  </p:sp>
                </mc:Choice>
                <mc:Fallback xmlns="">
                  <p:sp>
                    <p:nvSpPr>
                      <p:cNvPr id="42" name="TextBox 10">
                        <a:extLst>
                          <a:ext uri="{FF2B5EF4-FFF2-40B4-BE49-F238E27FC236}">
                            <a16:creationId xmlns:a16="http://schemas.microsoft.com/office/drawing/2014/main" id="{BED78A0D-8364-430C-A384-38636ADA4796}"/>
                          </a:ext>
                        </a:extLst>
                      </p:cNvPr>
                      <p:cNvSpPr txBox="1">
                        <a:spLocks noRot="1" noChangeAspect="1" noMove="1" noResize="1" noEditPoints="1" noAdjustHandles="1" noChangeArrowheads="1" noChangeShapeType="1" noTextEdit="1"/>
                      </p:cNvSpPr>
                      <p:nvPr/>
                    </p:nvSpPr>
                    <p:spPr>
                      <a:xfrm>
                        <a:off x="6361857" y="7028783"/>
                        <a:ext cx="298125" cy="114945"/>
                      </a:xfrm>
                      <a:prstGeom prst="rect">
                        <a:avLst/>
                      </a:prstGeom>
                      <a:blipFill>
                        <a:blip r:embed="rId49"/>
                        <a:stretch>
                          <a:fillRect r="-20000" b="-63636"/>
                        </a:stretch>
                      </a:blipFill>
                    </p:spPr>
                    <p:txBody>
                      <a:bodyPr/>
                      <a:lstStyle/>
                      <a:p>
                        <a:r>
                          <a:rPr lang="pt-PT">
                            <a:noFill/>
                          </a:rPr>
                          <a:t> </a:t>
                        </a:r>
                      </a:p>
                    </p:txBody>
                  </p:sp>
                </mc:Fallback>
              </mc:AlternateContent>
              <p:cxnSp>
                <p:nvCxnSpPr>
                  <p:cNvPr id="413" name="Straight Connector 11">
                    <a:extLst>
                      <a:ext uri="{FF2B5EF4-FFF2-40B4-BE49-F238E27FC236}">
                        <a16:creationId xmlns:a16="http://schemas.microsoft.com/office/drawing/2014/main" id="{26AAA06D-431C-44B2-24FD-AE2725D24DD7}"/>
                      </a:ext>
                    </a:extLst>
                  </p:cNvPr>
                  <p:cNvCxnSpPr/>
                  <p:nvPr/>
                </p:nvCxnSpPr>
                <p:spPr>
                  <a:xfrm>
                    <a:off x="6474991" y="7242758"/>
                    <a:ext cx="1475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0" name="Agrupar 379">
                  <a:extLst>
                    <a:ext uri="{FF2B5EF4-FFF2-40B4-BE49-F238E27FC236}">
                      <a16:creationId xmlns:a16="http://schemas.microsoft.com/office/drawing/2014/main" id="{36E20A53-B9BC-9EAE-F9BF-6EC91E563ED0}"/>
                    </a:ext>
                  </a:extLst>
                </p:cNvPr>
                <p:cNvGrpSpPr/>
                <p:nvPr/>
              </p:nvGrpSpPr>
              <p:grpSpPr>
                <a:xfrm>
                  <a:off x="11362510" y="5467895"/>
                  <a:ext cx="366944" cy="257574"/>
                  <a:chOff x="6361857" y="8288755"/>
                  <a:chExt cx="298125" cy="213975"/>
                </a:xfrm>
              </p:grpSpPr>
              <mc:AlternateContent xmlns:mc="http://schemas.openxmlformats.org/markup-compatibility/2006" xmlns:a14="http://schemas.microsoft.com/office/drawing/2010/main">
                <mc:Choice Requires="a14">
                  <p:sp>
                    <p:nvSpPr>
                      <p:cNvPr id="410" name="TextBox 10">
                        <a:extLst>
                          <a:ext uri="{FF2B5EF4-FFF2-40B4-BE49-F238E27FC236}">
                            <a16:creationId xmlns:a16="http://schemas.microsoft.com/office/drawing/2014/main" id="{870CBE79-59B3-A410-613D-806375D4E9A1}"/>
                          </a:ext>
                        </a:extLst>
                      </p:cNvPr>
                      <p:cNvSpPr txBox="1"/>
                      <p:nvPr/>
                    </p:nvSpPr>
                    <p:spPr>
                      <a:xfrm>
                        <a:off x="6361857" y="8288755"/>
                        <a:ext cx="298125" cy="1149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900" smtClean="0">
                                  <a:solidFill>
                                    <a:schemeClr val="bg1"/>
                                  </a:solidFill>
                                  <a:latin typeface="Cambria Math" charset="0"/>
                                  <a:ea typeface="Times New Roman" charset="0"/>
                                  <a:cs typeface="Times New Roman" charset="0"/>
                                </a:rPr>
                                <m:t>5</m:t>
                              </m:r>
                              <m:r>
                                <a:rPr lang="pt-PT" sz="900" b="0" i="0" smtClean="0">
                                  <a:solidFill>
                                    <a:schemeClr val="bg1"/>
                                  </a:solidFill>
                                  <a:latin typeface="Cambria Math" charset="0"/>
                                  <a:ea typeface="Times New Roman" charset="0"/>
                                  <a:cs typeface="Times New Roman" charset="0"/>
                                </a:rPr>
                                <m:t>0 </m:t>
                              </m:r>
                              <m:r>
                                <m:rPr>
                                  <m:sty m:val="p"/>
                                </m:rPr>
                                <a:rPr lang="en-US" sz="900" i="0" smtClean="0">
                                  <a:solidFill>
                                    <a:schemeClr val="bg1"/>
                                  </a:solidFill>
                                  <a:latin typeface="Cambria Math" charset="0"/>
                                  <a:ea typeface="Times New Roman" charset="0"/>
                                  <a:cs typeface="Times New Roman" charset="0"/>
                                </a:rPr>
                                <m:t>μ</m:t>
                              </m:r>
                              <m:r>
                                <m:rPr>
                                  <m:sty m:val="p"/>
                                </m:rPr>
                                <a:rPr lang="pt-PT" sz="900" b="0" i="0" smtClean="0">
                                  <a:solidFill>
                                    <a:schemeClr val="bg1"/>
                                  </a:solidFill>
                                  <a:latin typeface="Cambria Math" charset="0"/>
                                  <a:ea typeface="Times New Roman" charset="0"/>
                                  <a:cs typeface="Times New Roman" charset="0"/>
                                </a:rPr>
                                <m:t>m</m:t>
                              </m:r>
                            </m:oMath>
                          </m:oMathPara>
                        </a14:m>
                        <a:endParaRPr lang="en-US" sz="900" dirty="0">
                          <a:solidFill>
                            <a:schemeClr val="bg1"/>
                          </a:solidFill>
                          <a:latin typeface="Times New Roman" charset="0"/>
                          <a:ea typeface="Times New Roman" charset="0"/>
                          <a:cs typeface="Times New Roman" charset="0"/>
                        </a:endParaRPr>
                      </a:p>
                    </p:txBody>
                  </p:sp>
                </mc:Choice>
                <mc:Fallback xmlns="">
                  <p:sp>
                    <p:nvSpPr>
                      <p:cNvPr id="46" name="TextBox 10">
                        <a:extLst>
                          <a:ext uri="{FF2B5EF4-FFF2-40B4-BE49-F238E27FC236}">
                            <a16:creationId xmlns:a16="http://schemas.microsoft.com/office/drawing/2014/main" id="{A00D9F6F-9958-4B26-813D-80877E606A0C}"/>
                          </a:ext>
                        </a:extLst>
                      </p:cNvPr>
                      <p:cNvSpPr txBox="1">
                        <a:spLocks noRot="1" noChangeAspect="1" noMove="1" noResize="1" noEditPoints="1" noAdjustHandles="1" noChangeArrowheads="1" noChangeShapeType="1" noTextEdit="1"/>
                      </p:cNvSpPr>
                      <p:nvPr/>
                    </p:nvSpPr>
                    <p:spPr>
                      <a:xfrm>
                        <a:off x="6361857" y="8288755"/>
                        <a:ext cx="298125" cy="114945"/>
                      </a:xfrm>
                      <a:prstGeom prst="rect">
                        <a:avLst/>
                      </a:prstGeom>
                      <a:blipFill>
                        <a:blip r:embed="rId50"/>
                        <a:stretch>
                          <a:fillRect r="-20000" b="-60870"/>
                        </a:stretch>
                      </a:blipFill>
                    </p:spPr>
                    <p:txBody>
                      <a:bodyPr/>
                      <a:lstStyle/>
                      <a:p>
                        <a:r>
                          <a:rPr lang="pt-PT">
                            <a:noFill/>
                          </a:rPr>
                          <a:t> </a:t>
                        </a:r>
                      </a:p>
                    </p:txBody>
                  </p:sp>
                </mc:Fallback>
              </mc:AlternateContent>
              <p:cxnSp>
                <p:nvCxnSpPr>
                  <p:cNvPr id="411" name="Straight Connector 11">
                    <a:extLst>
                      <a:ext uri="{FF2B5EF4-FFF2-40B4-BE49-F238E27FC236}">
                        <a16:creationId xmlns:a16="http://schemas.microsoft.com/office/drawing/2014/main" id="{2AAB7710-EAF8-72FA-8ABF-93808002364F}"/>
                      </a:ext>
                    </a:extLst>
                  </p:cNvPr>
                  <p:cNvCxnSpPr/>
                  <p:nvPr/>
                </p:nvCxnSpPr>
                <p:spPr>
                  <a:xfrm>
                    <a:off x="6474991" y="8502730"/>
                    <a:ext cx="1475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1" name="Agrupar 380">
                  <a:extLst>
                    <a:ext uri="{FF2B5EF4-FFF2-40B4-BE49-F238E27FC236}">
                      <a16:creationId xmlns:a16="http://schemas.microsoft.com/office/drawing/2014/main" id="{BC85E18F-27A6-6E11-4C25-DED3DCE8A523}"/>
                    </a:ext>
                  </a:extLst>
                </p:cNvPr>
                <p:cNvGrpSpPr/>
                <p:nvPr/>
              </p:nvGrpSpPr>
              <p:grpSpPr>
                <a:xfrm>
                  <a:off x="9309723" y="5436181"/>
                  <a:ext cx="366944" cy="257574"/>
                  <a:chOff x="2934511" y="4144327"/>
                  <a:chExt cx="298125" cy="213975"/>
                </a:xfrm>
              </p:grpSpPr>
              <mc:AlternateContent xmlns:mc="http://schemas.openxmlformats.org/markup-compatibility/2006" xmlns:a14="http://schemas.microsoft.com/office/drawing/2010/main">
                <mc:Choice Requires="a14">
                  <p:sp>
                    <p:nvSpPr>
                      <p:cNvPr id="408" name="TextBox 10">
                        <a:extLst>
                          <a:ext uri="{FF2B5EF4-FFF2-40B4-BE49-F238E27FC236}">
                            <a16:creationId xmlns:a16="http://schemas.microsoft.com/office/drawing/2014/main" id="{35DD4F54-8A8D-5FC2-B2D0-4375CE4E5A0A}"/>
                          </a:ext>
                        </a:extLst>
                      </p:cNvPr>
                      <p:cNvSpPr txBox="1"/>
                      <p:nvPr/>
                    </p:nvSpPr>
                    <p:spPr>
                      <a:xfrm>
                        <a:off x="2934511" y="4144327"/>
                        <a:ext cx="298125" cy="1149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900" smtClean="0">
                                  <a:solidFill>
                                    <a:schemeClr val="bg1"/>
                                  </a:solidFill>
                                  <a:latin typeface="Cambria Math" charset="0"/>
                                  <a:ea typeface="Times New Roman" charset="0"/>
                                  <a:cs typeface="Times New Roman" charset="0"/>
                                </a:rPr>
                                <m:t>5</m:t>
                              </m:r>
                              <m:r>
                                <a:rPr lang="pt-PT" sz="900" b="0" i="0" smtClean="0">
                                  <a:solidFill>
                                    <a:schemeClr val="bg1"/>
                                  </a:solidFill>
                                  <a:latin typeface="Cambria Math" charset="0"/>
                                  <a:ea typeface="Times New Roman" charset="0"/>
                                  <a:cs typeface="Times New Roman" charset="0"/>
                                </a:rPr>
                                <m:t>0 </m:t>
                              </m:r>
                              <m:r>
                                <m:rPr>
                                  <m:sty m:val="p"/>
                                </m:rPr>
                                <a:rPr lang="en-US" sz="900" i="0" smtClean="0">
                                  <a:solidFill>
                                    <a:schemeClr val="bg1"/>
                                  </a:solidFill>
                                  <a:latin typeface="Cambria Math" charset="0"/>
                                  <a:ea typeface="Times New Roman" charset="0"/>
                                  <a:cs typeface="Times New Roman" charset="0"/>
                                </a:rPr>
                                <m:t>μ</m:t>
                              </m:r>
                              <m:r>
                                <m:rPr>
                                  <m:sty m:val="p"/>
                                </m:rPr>
                                <a:rPr lang="pt-PT" sz="900" b="0" i="0" smtClean="0">
                                  <a:solidFill>
                                    <a:schemeClr val="bg1"/>
                                  </a:solidFill>
                                  <a:latin typeface="Cambria Math" charset="0"/>
                                  <a:ea typeface="Times New Roman" charset="0"/>
                                  <a:cs typeface="Times New Roman" charset="0"/>
                                </a:rPr>
                                <m:t>m</m:t>
                              </m:r>
                            </m:oMath>
                          </m:oMathPara>
                        </a14:m>
                        <a:endParaRPr lang="en-US" sz="900" dirty="0">
                          <a:solidFill>
                            <a:schemeClr val="bg1"/>
                          </a:solidFill>
                          <a:latin typeface="Times New Roman" charset="0"/>
                          <a:ea typeface="Times New Roman" charset="0"/>
                          <a:cs typeface="Times New Roman" charset="0"/>
                        </a:endParaRPr>
                      </a:p>
                    </p:txBody>
                  </p:sp>
                </mc:Choice>
                <mc:Fallback xmlns="">
                  <p:sp>
                    <p:nvSpPr>
                      <p:cNvPr id="50" name="TextBox 10">
                        <a:extLst>
                          <a:ext uri="{FF2B5EF4-FFF2-40B4-BE49-F238E27FC236}">
                            <a16:creationId xmlns:a16="http://schemas.microsoft.com/office/drawing/2014/main" id="{3F7A7226-B859-40C5-9AAA-5A46DD72CEF4}"/>
                          </a:ext>
                        </a:extLst>
                      </p:cNvPr>
                      <p:cNvSpPr txBox="1">
                        <a:spLocks noRot="1" noChangeAspect="1" noMove="1" noResize="1" noEditPoints="1" noAdjustHandles="1" noChangeArrowheads="1" noChangeShapeType="1" noTextEdit="1"/>
                      </p:cNvSpPr>
                      <p:nvPr/>
                    </p:nvSpPr>
                    <p:spPr>
                      <a:xfrm>
                        <a:off x="2934511" y="4144327"/>
                        <a:ext cx="298125" cy="114945"/>
                      </a:xfrm>
                      <a:prstGeom prst="rect">
                        <a:avLst/>
                      </a:prstGeom>
                      <a:blipFill>
                        <a:blip r:embed="rId49"/>
                        <a:stretch>
                          <a:fillRect r="-20000" b="-56522"/>
                        </a:stretch>
                      </a:blipFill>
                    </p:spPr>
                    <p:txBody>
                      <a:bodyPr/>
                      <a:lstStyle/>
                      <a:p>
                        <a:r>
                          <a:rPr lang="pt-PT">
                            <a:noFill/>
                          </a:rPr>
                          <a:t> </a:t>
                        </a:r>
                      </a:p>
                    </p:txBody>
                  </p:sp>
                </mc:Fallback>
              </mc:AlternateContent>
              <p:cxnSp>
                <p:nvCxnSpPr>
                  <p:cNvPr id="409" name="Straight Connector 11">
                    <a:extLst>
                      <a:ext uri="{FF2B5EF4-FFF2-40B4-BE49-F238E27FC236}">
                        <a16:creationId xmlns:a16="http://schemas.microsoft.com/office/drawing/2014/main" id="{531A4EFC-26CC-FF43-D865-D5B41E9A17FD}"/>
                      </a:ext>
                    </a:extLst>
                  </p:cNvPr>
                  <p:cNvCxnSpPr/>
                  <p:nvPr/>
                </p:nvCxnSpPr>
                <p:spPr>
                  <a:xfrm>
                    <a:off x="3047645" y="4358302"/>
                    <a:ext cx="1475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2" name="Agrupar 381">
                  <a:extLst>
                    <a:ext uri="{FF2B5EF4-FFF2-40B4-BE49-F238E27FC236}">
                      <a16:creationId xmlns:a16="http://schemas.microsoft.com/office/drawing/2014/main" id="{DC08A36B-F02F-A273-212A-8F03D7628768}"/>
                    </a:ext>
                  </a:extLst>
                </p:cNvPr>
                <p:cNvGrpSpPr/>
                <p:nvPr/>
              </p:nvGrpSpPr>
              <p:grpSpPr>
                <a:xfrm>
                  <a:off x="9309723" y="3901361"/>
                  <a:ext cx="366944" cy="257574"/>
                  <a:chOff x="2934511" y="2855447"/>
                  <a:chExt cx="298125" cy="213975"/>
                </a:xfrm>
              </p:grpSpPr>
              <mc:AlternateContent xmlns:mc="http://schemas.openxmlformats.org/markup-compatibility/2006" xmlns:a14="http://schemas.microsoft.com/office/drawing/2010/main">
                <mc:Choice Requires="a14">
                  <p:sp>
                    <p:nvSpPr>
                      <p:cNvPr id="406" name="TextBox 10">
                        <a:extLst>
                          <a:ext uri="{FF2B5EF4-FFF2-40B4-BE49-F238E27FC236}">
                            <a16:creationId xmlns:a16="http://schemas.microsoft.com/office/drawing/2014/main" id="{3B49EDD4-7C0D-0AD6-6A23-6C4523C402E2}"/>
                          </a:ext>
                        </a:extLst>
                      </p:cNvPr>
                      <p:cNvSpPr txBox="1"/>
                      <p:nvPr/>
                    </p:nvSpPr>
                    <p:spPr>
                      <a:xfrm>
                        <a:off x="2934511" y="2855447"/>
                        <a:ext cx="298125" cy="1149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900" smtClean="0">
                                  <a:solidFill>
                                    <a:schemeClr val="bg1"/>
                                  </a:solidFill>
                                  <a:latin typeface="Cambria Math" charset="0"/>
                                  <a:ea typeface="Times New Roman" charset="0"/>
                                  <a:cs typeface="Times New Roman" charset="0"/>
                                </a:rPr>
                                <m:t>5</m:t>
                              </m:r>
                              <m:r>
                                <a:rPr lang="pt-PT" sz="900" b="0" i="0" smtClean="0">
                                  <a:solidFill>
                                    <a:schemeClr val="bg1"/>
                                  </a:solidFill>
                                  <a:latin typeface="Cambria Math" charset="0"/>
                                  <a:ea typeface="Times New Roman" charset="0"/>
                                  <a:cs typeface="Times New Roman" charset="0"/>
                                </a:rPr>
                                <m:t>0 </m:t>
                              </m:r>
                              <m:r>
                                <m:rPr>
                                  <m:sty m:val="p"/>
                                </m:rPr>
                                <a:rPr lang="en-US" sz="900" i="0" smtClean="0">
                                  <a:solidFill>
                                    <a:schemeClr val="bg1"/>
                                  </a:solidFill>
                                  <a:latin typeface="Cambria Math" charset="0"/>
                                  <a:ea typeface="Times New Roman" charset="0"/>
                                  <a:cs typeface="Times New Roman" charset="0"/>
                                </a:rPr>
                                <m:t>μ</m:t>
                              </m:r>
                              <m:r>
                                <m:rPr>
                                  <m:sty m:val="p"/>
                                </m:rPr>
                                <a:rPr lang="pt-PT" sz="900" b="0" i="0" smtClean="0">
                                  <a:solidFill>
                                    <a:schemeClr val="bg1"/>
                                  </a:solidFill>
                                  <a:latin typeface="Cambria Math" charset="0"/>
                                  <a:ea typeface="Times New Roman" charset="0"/>
                                  <a:cs typeface="Times New Roman" charset="0"/>
                                </a:rPr>
                                <m:t>m</m:t>
                              </m:r>
                            </m:oMath>
                          </m:oMathPara>
                        </a14:m>
                        <a:endParaRPr lang="en-US" sz="900" dirty="0">
                          <a:solidFill>
                            <a:schemeClr val="bg1"/>
                          </a:solidFill>
                          <a:latin typeface="Times New Roman" charset="0"/>
                          <a:ea typeface="Times New Roman" charset="0"/>
                          <a:cs typeface="Times New Roman" charset="0"/>
                        </a:endParaRPr>
                      </a:p>
                    </p:txBody>
                  </p:sp>
                </mc:Choice>
                <mc:Fallback xmlns="">
                  <p:sp>
                    <p:nvSpPr>
                      <p:cNvPr id="54" name="TextBox 10">
                        <a:extLst>
                          <a:ext uri="{FF2B5EF4-FFF2-40B4-BE49-F238E27FC236}">
                            <a16:creationId xmlns:a16="http://schemas.microsoft.com/office/drawing/2014/main" id="{19067237-1F27-46FF-9E4A-AE724B469B01}"/>
                          </a:ext>
                        </a:extLst>
                      </p:cNvPr>
                      <p:cNvSpPr txBox="1">
                        <a:spLocks noRot="1" noChangeAspect="1" noMove="1" noResize="1" noEditPoints="1" noAdjustHandles="1" noChangeArrowheads="1" noChangeShapeType="1" noTextEdit="1"/>
                      </p:cNvSpPr>
                      <p:nvPr/>
                    </p:nvSpPr>
                    <p:spPr>
                      <a:xfrm>
                        <a:off x="2934511" y="2855447"/>
                        <a:ext cx="298125" cy="114945"/>
                      </a:xfrm>
                      <a:prstGeom prst="rect">
                        <a:avLst/>
                      </a:prstGeom>
                      <a:blipFill>
                        <a:blip r:embed="rId50"/>
                        <a:stretch>
                          <a:fillRect r="-20000" b="-60870"/>
                        </a:stretch>
                      </a:blipFill>
                    </p:spPr>
                    <p:txBody>
                      <a:bodyPr/>
                      <a:lstStyle/>
                      <a:p>
                        <a:r>
                          <a:rPr lang="pt-PT">
                            <a:noFill/>
                          </a:rPr>
                          <a:t> </a:t>
                        </a:r>
                      </a:p>
                    </p:txBody>
                  </p:sp>
                </mc:Fallback>
              </mc:AlternateContent>
              <p:cxnSp>
                <p:nvCxnSpPr>
                  <p:cNvPr id="407" name="Straight Connector 11">
                    <a:extLst>
                      <a:ext uri="{FF2B5EF4-FFF2-40B4-BE49-F238E27FC236}">
                        <a16:creationId xmlns:a16="http://schemas.microsoft.com/office/drawing/2014/main" id="{50337447-64D3-B23F-1413-DECC7A8AF969}"/>
                      </a:ext>
                    </a:extLst>
                  </p:cNvPr>
                  <p:cNvCxnSpPr/>
                  <p:nvPr/>
                </p:nvCxnSpPr>
                <p:spPr>
                  <a:xfrm>
                    <a:off x="3047645" y="3069422"/>
                    <a:ext cx="1475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3" name="Agrupar 382">
                  <a:extLst>
                    <a:ext uri="{FF2B5EF4-FFF2-40B4-BE49-F238E27FC236}">
                      <a16:creationId xmlns:a16="http://schemas.microsoft.com/office/drawing/2014/main" id="{DE0AD01A-C3D1-0E8B-F93C-11379256E25D}"/>
                    </a:ext>
                  </a:extLst>
                </p:cNvPr>
                <p:cNvGrpSpPr/>
                <p:nvPr/>
              </p:nvGrpSpPr>
              <p:grpSpPr>
                <a:xfrm>
                  <a:off x="9224786" y="2315355"/>
                  <a:ext cx="364343" cy="249257"/>
                  <a:chOff x="5047797" y="3268932"/>
                  <a:chExt cx="399707" cy="298046"/>
                </a:xfrm>
              </p:grpSpPr>
              <mc:AlternateContent xmlns:mc="http://schemas.openxmlformats.org/markup-compatibility/2006" xmlns:a14="http://schemas.microsoft.com/office/drawing/2010/main">
                <mc:Choice Requires="a14">
                  <p:sp>
                    <p:nvSpPr>
                      <p:cNvPr id="404" name="TextBox 10">
                        <a:extLst>
                          <a:ext uri="{FF2B5EF4-FFF2-40B4-BE49-F238E27FC236}">
                            <a16:creationId xmlns:a16="http://schemas.microsoft.com/office/drawing/2014/main" id="{69AF62DA-8988-98BF-0511-4F34D94B5668}"/>
                          </a:ext>
                        </a:extLst>
                      </p:cNvPr>
                      <p:cNvSpPr txBox="1"/>
                      <p:nvPr/>
                    </p:nvSpPr>
                    <p:spPr>
                      <a:xfrm>
                        <a:off x="5047797" y="3268932"/>
                        <a:ext cx="399707" cy="1636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900" smtClean="0">
                                  <a:solidFill>
                                    <a:schemeClr val="bg1"/>
                                  </a:solidFill>
                                  <a:latin typeface="Cambria Math" charset="0"/>
                                  <a:ea typeface="Times New Roman" charset="0"/>
                                  <a:cs typeface="Times New Roman" charset="0"/>
                                </a:rPr>
                                <m:t>5</m:t>
                              </m:r>
                              <m:r>
                                <a:rPr lang="pt-PT" sz="900" b="0" i="0" smtClean="0">
                                  <a:solidFill>
                                    <a:schemeClr val="bg1"/>
                                  </a:solidFill>
                                  <a:latin typeface="Cambria Math" charset="0"/>
                                  <a:ea typeface="Times New Roman" charset="0"/>
                                  <a:cs typeface="Times New Roman" charset="0"/>
                                </a:rPr>
                                <m:t>0 </m:t>
                              </m:r>
                              <m:r>
                                <m:rPr>
                                  <m:sty m:val="p"/>
                                </m:rPr>
                                <a:rPr lang="en-US" sz="900" i="0" smtClean="0">
                                  <a:solidFill>
                                    <a:schemeClr val="bg1"/>
                                  </a:solidFill>
                                  <a:latin typeface="Cambria Math" charset="0"/>
                                  <a:ea typeface="Times New Roman" charset="0"/>
                                  <a:cs typeface="Times New Roman" charset="0"/>
                                </a:rPr>
                                <m:t>μ</m:t>
                              </m:r>
                              <m:r>
                                <m:rPr>
                                  <m:sty m:val="p"/>
                                </m:rPr>
                                <a:rPr lang="pt-PT" sz="900" b="0" i="0" smtClean="0">
                                  <a:solidFill>
                                    <a:schemeClr val="bg1"/>
                                  </a:solidFill>
                                  <a:latin typeface="Cambria Math" charset="0"/>
                                  <a:ea typeface="Times New Roman" charset="0"/>
                                  <a:cs typeface="Times New Roman" charset="0"/>
                                </a:rPr>
                                <m:t>m</m:t>
                              </m:r>
                            </m:oMath>
                          </m:oMathPara>
                        </a14:m>
                        <a:endParaRPr lang="en-US" sz="900" dirty="0">
                          <a:solidFill>
                            <a:schemeClr val="bg1"/>
                          </a:solidFill>
                          <a:latin typeface="Times New Roman" charset="0"/>
                          <a:ea typeface="Times New Roman" charset="0"/>
                          <a:cs typeface="Times New Roman" charset="0"/>
                        </a:endParaRPr>
                      </a:p>
                    </p:txBody>
                  </p:sp>
                </mc:Choice>
                <mc:Fallback xmlns="">
                  <p:sp>
                    <p:nvSpPr>
                      <p:cNvPr id="125" name="TextBox 10">
                        <a:extLst>
                          <a:ext uri="{FF2B5EF4-FFF2-40B4-BE49-F238E27FC236}">
                            <a16:creationId xmlns:a16="http://schemas.microsoft.com/office/drawing/2014/main" id="{FEEBF081-6C4C-4BF8-A3A9-2FE91DB42659}"/>
                          </a:ext>
                        </a:extLst>
                      </p:cNvPr>
                      <p:cNvSpPr txBox="1">
                        <a:spLocks noRot="1" noChangeAspect="1" noMove="1" noResize="1" noEditPoints="1" noAdjustHandles="1" noChangeArrowheads="1" noChangeShapeType="1" noTextEdit="1"/>
                      </p:cNvSpPr>
                      <p:nvPr/>
                    </p:nvSpPr>
                    <p:spPr>
                      <a:xfrm>
                        <a:off x="5047797" y="3268932"/>
                        <a:ext cx="399707" cy="163695"/>
                      </a:xfrm>
                      <a:prstGeom prst="rect">
                        <a:avLst/>
                      </a:prstGeom>
                      <a:blipFill>
                        <a:blip r:embed="rId51"/>
                        <a:stretch>
                          <a:fillRect r="-46939" b="-100000"/>
                        </a:stretch>
                      </a:blipFill>
                    </p:spPr>
                    <p:txBody>
                      <a:bodyPr/>
                      <a:lstStyle/>
                      <a:p>
                        <a:r>
                          <a:rPr lang="pt-PT">
                            <a:noFill/>
                          </a:rPr>
                          <a:t> </a:t>
                        </a:r>
                      </a:p>
                    </p:txBody>
                  </p:sp>
                </mc:Fallback>
              </mc:AlternateContent>
              <p:cxnSp>
                <p:nvCxnSpPr>
                  <p:cNvPr id="405" name="Straight Connector 11">
                    <a:extLst>
                      <a:ext uri="{FF2B5EF4-FFF2-40B4-BE49-F238E27FC236}">
                        <a16:creationId xmlns:a16="http://schemas.microsoft.com/office/drawing/2014/main" id="{CD72F5B4-3889-28FC-83CA-CABA726B4DD5}"/>
                      </a:ext>
                    </a:extLst>
                  </p:cNvPr>
                  <p:cNvCxnSpPr/>
                  <p:nvPr/>
                </p:nvCxnSpPr>
                <p:spPr>
                  <a:xfrm>
                    <a:off x="5227487" y="3566978"/>
                    <a:ext cx="1978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4" name="Agrupar 383">
                  <a:extLst>
                    <a:ext uri="{FF2B5EF4-FFF2-40B4-BE49-F238E27FC236}">
                      <a16:creationId xmlns:a16="http://schemas.microsoft.com/office/drawing/2014/main" id="{C9750D1D-D46F-90B3-AD19-1DADE9BB469F}"/>
                    </a:ext>
                  </a:extLst>
                </p:cNvPr>
                <p:cNvGrpSpPr/>
                <p:nvPr/>
              </p:nvGrpSpPr>
              <p:grpSpPr>
                <a:xfrm>
                  <a:off x="11398291" y="2316096"/>
                  <a:ext cx="365548" cy="248484"/>
                  <a:chOff x="4622616" y="5317959"/>
                  <a:chExt cx="399707" cy="295211"/>
                </a:xfrm>
              </p:grpSpPr>
              <mc:AlternateContent xmlns:mc="http://schemas.openxmlformats.org/markup-compatibility/2006" xmlns:a14="http://schemas.microsoft.com/office/drawing/2010/main">
                <mc:Choice Requires="a14">
                  <p:sp>
                    <p:nvSpPr>
                      <p:cNvPr id="402" name="TextBox 10">
                        <a:extLst>
                          <a:ext uri="{FF2B5EF4-FFF2-40B4-BE49-F238E27FC236}">
                            <a16:creationId xmlns:a16="http://schemas.microsoft.com/office/drawing/2014/main" id="{C6C9DC73-6B54-DE8D-3348-1DB6D70A0522}"/>
                          </a:ext>
                        </a:extLst>
                      </p:cNvPr>
                      <p:cNvSpPr txBox="1"/>
                      <p:nvPr/>
                    </p:nvSpPr>
                    <p:spPr>
                      <a:xfrm>
                        <a:off x="4622616" y="5317959"/>
                        <a:ext cx="399707" cy="1636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900" smtClean="0">
                                  <a:solidFill>
                                    <a:schemeClr val="bg1"/>
                                  </a:solidFill>
                                  <a:latin typeface="Cambria Math" charset="0"/>
                                  <a:ea typeface="Times New Roman" charset="0"/>
                                  <a:cs typeface="Times New Roman" charset="0"/>
                                </a:rPr>
                                <m:t>5</m:t>
                              </m:r>
                              <m:r>
                                <a:rPr lang="pt-PT" sz="900" b="0" i="0" smtClean="0">
                                  <a:solidFill>
                                    <a:schemeClr val="bg1"/>
                                  </a:solidFill>
                                  <a:latin typeface="Cambria Math" charset="0"/>
                                  <a:ea typeface="Times New Roman" charset="0"/>
                                  <a:cs typeface="Times New Roman" charset="0"/>
                                </a:rPr>
                                <m:t>0 </m:t>
                              </m:r>
                              <m:r>
                                <m:rPr>
                                  <m:sty m:val="p"/>
                                </m:rPr>
                                <a:rPr lang="en-US" sz="900" i="0" smtClean="0">
                                  <a:solidFill>
                                    <a:schemeClr val="bg1"/>
                                  </a:solidFill>
                                  <a:latin typeface="Cambria Math" charset="0"/>
                                  <a:ea typeface="Times New Roman" charset="0"/>
                                  <a:cs typeface="Times New Roman" charset="0"/>
                                </a:rPr>
                                <m:t>μ</m:t>
                              </m:r>
                              <m:r>
                                <m:rPr>
                                  <m:sty m:val="p"/>
                                </m:rPr>
                                <a:rPr lang="pt-PT" sz="900" b="0" i="0" smtClean="0">
                                  <a:solidFill>
                                    <a:schemeClr val="bg1"/>
                                  </a:solidFill>
                                  <a:latin typeface="Cambria Math" charset="0"/>
                                  <a:ea typeface="Times New Roman" charset="0"/>
                                  <a:cs typeface="Times New Roman" charset="0"/>
                                </a:rPr>
                                <m:t>m</m:t>
                              </m:r>
                            </m:oMath>
                          </m:oMathPara>
                        </a14:m>
                        <a:endParaRPr lang="en-US" sz="900" dirty="0">
                          <a:solidFill>
                            <a:schemeClr val="bg1"/>
                          </a:solidFill>
                          <a:latin typeface="Times New Roman" charset="0"/>
                          <a:ea typeface="Times New Roman" charset="0"/>
                          <a:cs typeface="Times New Roman" charset="0"/>
                        </a:endParaRPr>
                      </a:p>
                    </p:txBody>
                  </p:sp>
                </mc:Choice>
                <mc:Fallback xmlns="">
                  <p:sp>
                    <p:nvSpPr>
                      <p:cNvPr id="133" name="TextBox 10">
                        <a:extLst>
                          <a:ext uri="{FF2B5EF4-FFF2-40B4-BE49-F238E27FC236}">
                            <a16:creationId xmlns:a16="http://schemas.microsoft.com/office/drawing/2014/main" id="{E692F296-4098-42D7-9FD9-6D47E83DB740}"/>
                          </a:ext>
                        </a:extLst>
                      </p:cNvPr>
                      <p:cNvSpPr txBox="1">
                        <a:spLocks noRot="1" noChangeAspect="1" noMove="1" noResize="1" noEditPoints="1" noAdjustHandles="1" noChangeArrowheads="1" noChangeShapeType="1" noTextEdit="1"/>
                      </p:cNvSpPr>
                      <p:nvPr/>
                    </p:nvSpPr>
                    <p:spPr>
                      <a:xfrm>
                        <a:off x="4622616" y="5317959"/>
                        <a:ext cx="399707" cy="163695"/>
                      </a:xfrm>
                      <a:prstGeom prst="rect">
                        <a:avLst/>
                      </a:prstGeom>
                      <a:blipFill>
                        <a:blip r:embed="rId52"/>
                        <a:stretch>
                          <a:fillRect r="-46939" b="-94737"/>
                        </a:stretch>
                      </a:blipFill>
                    </p:spPr>
                    <p:txBody>
                      <a:bodyPr/>
                      <a:lstStyle/>
                      <a:p>
                        <a:r>
                          <a:rPr lang="pt-PT">
                            <a:noFill/>
                          </a:rPr>
                          <a:t> </a:t>
                        </a:r>
                      </a:p>
                    </p:txBody>
                  </p:sp>
                </mc:Fallback>
              </mc:AlternateContent>
              <p:cxnSp>
                <p:nvCxnSpPr>
                  <p:cNvPr id="403" name="Straight Connector 11">
                    <a:extLst>
                      <a:ext uri="{FF2B5EF4-FFF2-40B4-BE49-F238E27FC236}">
                        <a16:creationId xmlns:a16="http://schemas.microsoft.com/office/drawing/2014/main" id="{FDEE4645-8C20-E8A6-0F3D-4637FD22F959}"/>
                      </a:ext>
                    </a:extLst>
                  </p:cNvPr>
                  <p:cNvCxnSpPr/>
                  <p:nvPr/>
                </p:nvCxnSpPr>
                <p:spPr>
                  <a:xfrm>
                    <a:off x="4771281" y="5613170"/>
                    <a:ext cx="1978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5" name="Retângulo 384">
                  <a:extLst>
                    <a:ext uri="{FF2B5EF4-FFF2-40B4-BE49-F238E27FC236}">
                      <a16:creationId xmlns:a16="http://schemas.microsoft.com/office/drawing/2014/main" id="{BC897E82-2BB9-8E83-3924-2D72E1C27B1C}"/>
                    </a:ext>
                  </a:extLst>
                </p:cNvPr>
                <p:cNvSpPr/>
                <p:nvPr/>
              </p:nvSpPr>
              <p:spPr>
                <a:xfrm>
                  <a:off x="9889919" y="831891"/>
                  <a:ext cx="2098800" cy="28183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86" name="Retângulo 385">
                  <a:extLst>
                    <a:ext uri="{FF2B5EF4-FFF2-40B4-BE49-F238E27FC236}">
                      <a16:creationId xmlns:a16="http://schemas.microsoft.com/office/drawing/2014/main" id="{42F7C613-C875-2EB7-A7BF-9EA5972FEA0F}"/>
                    </a:ext>
                  </a:extLst>
                </p:cNvPr>
                <p:cNvSpPr/>
                <p:nvPr/>
              </p:nvSpPr>
              <p:spPr>
                <a:xfrm>
                  <a:off x="7480108" y="2714471"/>
                  <a:ext cx="264520" cy="1540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000"/>
                </a:p>
              </p:txBody>
            </p:sp>
            <p:sp>
              <p:nvSpPr>
                <p:cNvPr id="387" name="Retângulo 386">
                  <a:extLst>
                    <a:ext uri="{FF2B5EF4-FFF2-40B4-BE49-F238E27FC236}">
                      <a16:creationId xmlns:a16="http://schemas.microsoft.com/office/drawing/2014/main" id="{D9D62655-F16E-D209-F95B-2D3DE855646B}"/>
                    </a:ext>
                  </a:extLst>
                </p:cNvPr>
                <p:cNvSpPr/>
                <p:nvPr/>
              </p:nvSpPr>
              <p:spPr>
                <a:xfrm>
                  <a:off x="7477219" y="4300405"/>
                  <a:ext cx="264520" cy="1540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000"/>
                </a:p>
              </p:txBody>
            </p:sp>
            <p:sp>
              <p:nvSpPr>
                <p:cNvPr id="388" name="CaixaDeTexto 387">
                  <a:extLst>
                    <a:ext uri="{FF2B5EF4-FFF2-40B4-BE49-F238E27FC236}">
                      <a16:creationId xmlns:a16="http://schemas.microsoft.com/office/drawing/2014/main" id="{9B56D9F1-67C3-5590-9DFD-76714F13B358}"/>
                    </a:ext>
                  </a:extLst>
                </p:cNvPr>
                <p:cNvSpPr txBox="1"/>
                <p:nvPr/>
              </p:nvSpPr>
              <p:spPr>
                <a:xfrm>
                  <a:off x="7369998" y="2564580"/>
                  <a:ext cx="452295" cy="1585259"/>
                </a:xfrm>
                <a:prstGeom prst="rect">
                  <a:avLst/>
                </a:prstGeom>
                <a:noFill/>
              </p:spPr>
              <p:txBody>
                <a:bodyPr vert="vert270" wrap="square" rtlCol="0">
                  <a:spAutoFit/>
                </a:bodyPr>
                <a:lstStyle/>
                <a:p>
                  <a:r>
                    <a:rPr lang="pt-PT" sz="1200" b="1" dirty="0">
                      <a:solidFill>
                        <a:schemeClr val="bg1"/>
                      </a:solidFill>
                      <a:latin typeface="Arial" panose="020B0604020202020204" pitchFamily="34" charset="0"/>
                      <a:cs typeface="Arial" panose="020B0604020202020204" pitchFamily="34" charset="0"/>
                    </a:rPr>
                    <a:t>ALP/von Kossa</a:t>
                  </a:r>
                </a:p>
              </p:txBody>
            </p:sp>
            <p:sp>
              <p:nvSpPr>
                <p:cNvPr id="389" name="CaixaDeTexto 388">
                  <a:extLst>
                    <a:ext uri="{FF2B5EF4-FFF2-40B4-BE49-F238E27FC236}">
                      <a16:creationId xmlns:a16="http://schemas.microsoft.com/office/drawing/2014/main" id="{892DC48D-6536-6FFA-5C85-B0D1F747C3A3}"/>
                    </a:ext>
                  </a:extLst>
                </p:cNvPr>
                <p:cNvSpPr txBox="1"/>
                <p:nvPr/>
              </p:nvSpPr>
              <p:spPr>
                <a:xfrm>
                  <a:off x="7391142" y="4135322"/>
                  <a:ext cx="410004" cy="1585259"/>
                </a:xfrm>
                <a:prstGeom prst="rect">
                  <a:avLst/>
                </a:prstGeom>
                <a:noFill/>
              </p:spPr>
              <p:txBody>
                <a:bodyPr vert="vert270" wrap="square" rtlCol="0">
                  <a:spAutoFit/>
                </a:bodyPr>
                <a:lstStyle/>
                <a:p>
                  <a:r>
                    <a:rPr lang="pt-PT" sz="1200" b="1" dirty="0">
                      <a:solidFill>
                        <a:schemeClr val="bg1"/>
                      </a:solidFill>
                      <a:latin typeface="Arial" panose="020B0604020202020204" pitchFamily="34" charset="0"/>
                      <a:cs typeface="Arial" panose="020B0604020202020204" pitchFamily="34" charset="0"/>
                    </a:rPr>
                    <a:t>Xylenol Orange</a:t>
                  </a:r>
                </a:p>
              </p:txBody>
            </p:sp>
            <p:pic>
              <p:nvPicPr>
                <p:cNvPr id="390" name="Imagem 389" descr="Uma imagem com chão, terra, rampa, macho&#10;&#10;Descrição gerada automaticamente">
                  <a:extLst>
                    <a:ext uri="{FF2B5EF4-FFF2-40B4-BE49-F238E27FC236}">
                      <a16:creationId xmlns:a16="http://schemas.microsoft.com/office/drawing/2014/main" id="{B396E178-779C-C73F-5766-0B3AFC47B046}"/>
                    </a:ext>
                  </a:extLst>
                </p:cNvPr>
                <p:cNvPicPr>
                  <a:picLocks/>
                </p:cNvPicPr>
                <p:nvPr/>
              </p:nvPicPr>
              <p:blipFill>
                <a:blip r:embed="rId53" cstate="print">
                  <a:extLst>
                    <a:ext uri="{28A0092B-C50C-407E-A947-70E740481C1C}">
                      <a14:useLocalDpi xmlns:a14="http://schemas.microsoft.com/office/drawing/2010/main" val="0"/>
                    </a:ext>
                  </a:extLst>
                </a:blip>
                <a:stretch>
                  <a:fillRect/>
                </a:stretch>
              </p:blipFill>
              <p:spPr>
                <a:xfrm>
                  <a:off x="7764480" y="1124661"/>
                  <a:ext cx="2098800" cy="1540800"/>
                </a:xfrm>
                <a:prstGeom prst="rect">
                  <a:avLst/>
                </a:prstGeom>
              </p:spPr>
            </p:pic>
            <p:pic>
              <p:nvPicPr>
                <p:cNvPr id="391" name="Imagem 390" descr="Uma imagem com chão&#10;&#10;Descrição gerada automaticamente">
                  <a:extLst>
                    <a:ext uri="{FF2B5EF4-FFF2-40B4-BE49-F238E27FC236}">
                      <a16:creationId xmlns:a16="http://schemas.microsoft.com/office/drawing/2014/main" id="{68DCA9A1-9493-6D77-BD4C-0050903878D7}"/>
                    </a:ext>
                  </a:extLst>
                </p:cNvPr>
                <p:cNvPicPr>
                  <a:picLocks/>
                </p:cNvPicPr>
                <p:nvPr/>
              </p:nvPicPr>
              <p:blipFill>
                <a:blip r:embed="rId54" cstate="print">
                  <a:extLst>
                    <a:ext uri="{28A0092B-C50C-407E-A947-70E740481C1C}">
                      <a14:useLocalDpi xmlns:a14="http://schemas.microsoft.com/office/drawing/2010/main" val="0"/>
                    </a:ext>
                  </a:extLst>
                </a:blip>
                <a:stretch>
                  <a:fillRect/>
                </a:stretch>
              </p:blipFill>
              <p:spPr>
                <a:xfrm>
                  <a:off x="9896903" y="1127078"/>
                  <a:ext cx="2098800" cy="1540800"/>
                </a:xfrm>
                <a:prstGeom prst="rect">
                  <a:avLst/>
                </a:prstGeom>
              </p:spPr>
            </p:pic>
            <p:pic>
              <p:nvPicPr>
                <p:cNvPr id="392" name="Imagem 391">
                  <a:extLst>
                    <a:ext uri="{FF2B5EF4-FFF2-40B4-BE49-F238E27FC236}">
                      <a16:creationId xmlns:a16="http://schemas.microsoft.com/office/drawing/2014/main" id="{A257C58C-28A8-5EBD-FA21-DAC5747F01CC}"/>
                    </a:ext>
                  </a:extLst>
                </p:cNvPr>
                <p:cNvPicPr>
                  <a:picLocks/>
                </p:cNvPicPr>
                <p:nvPr/>
              </p:nvPicPr>
              <p:blipFill>
                <a:blip r:embed="rId55" cstate="print">
                  <a:extLst>
                    <a:ext uri="{28A0092B-C50C-407E-A947-70E740481C1C}">
                      <a14:useLocalDpi xmlns:a14="http://schemas.microsoft.com/office/drawing/2010/main" val="0"/>
                    </a:ext>
                  </a:extLst>
                </a:blip>
                <a:stretch>
                  <a:fillRect/>
                </a:stretch>
              </p:blipFill>
              <p:spPr>
                <a:xfrm>
                  <a:off x="7764480" y="2716351"/>
                  <a:ext cx="2098800" cy="1540800"/>
                </a:xfrm>
                <a:prstGeom prst="rect">
                  <a:avLst/>
                </a:prstGeom>
              </p:spPr>
            </p:pic>
            <p:pic>
              <p:nvPicPr>
                <p:cNvPr id="393" name="Imagem 392">
                  <a:extLst>
                    <a:ext uri="{FF2B5EF4-FFF2-40B4-BE49-F238E27FC236}">
                      <a16:creationId xmlns:a16="http://schemas.microsoft.com/office/drawing/2014/main" id="{8CFE053B-C586-82C1-C923-757D34E08CE5}"/>
                    </a:ext>
                  </a:extLst>
                </p:cNvPr>
                <p:cNvPicPr>
                  <a:picLocks/>
                </p:cNvPicPr>
                <p:nvPr/>
              </p:nvPicPr>
              <p:blipFill>
                <a:blip r:embed="rId56" cstate="print">
                  <a:extLst>
                    <a:ext uri="{28A0092B-C50C-407E-A947-70E740481C1C}">
                      <a14:useLocalDpi xmlns:a14="http://schemas.microsoft.com/office/drawing/2010/main" val="0"/>
                    </a:ext>
                  </a:extLst>
                </a:blip>
                <a:stretch>
                  <a:fillRect/>
                </a:stretch>
              </p:blipFill>
              <p:spPr>
                <a:xfrm>
                  <a:off x="9897092" y="2714819"/>
                  <a:ext cx="2098800" cy="1540800"/>
                </a:xfrm>
                <a:prstGeom prst="rect">
                  <a:avLst/>
                </a:prstGeom>
              </p:spPr>
            </p:pic>
            <p:pic>
              <p:nvPicPr>
                <p:cNvPr id="394" name="Imagem 393">
                  <a:extLst>
                    <a:ext uri="{FF2B5EF4-FFF2-40B4-BE49-F238E27FC236}">
                      <a16:creationId xmlns:a16="http://schemas.microsoft.com/office/drawing/2014/main" id="{71BC0EC9-E977-7685-8638-112D76DC04D9}"/>
                    </a:ext>
                  </a:extLst>
                </p:cNvPr>
                <p:cNvPicPr>
                  <a:picLocks/>
                </p:cNvPicPr>
                <p:nvPr/>
              </p:nvPicPr>
              <p:blipFill>
                <a:blip r:embed="rId57" cstate="print">
                  <a:extLst>
                    <a:ext uri="{28A0092B-C50C-407E-A947-70E740481C1C}">
                      <a14:useLocalDpi xmlns:a14="http://schemas.microsoft.com/office/drawing/2010/main" val="0"/>
                    </a:ext>
                  </a:extLst>
                </a:blip>
                <a:stretch>
                  <a:fillRect/>
                </a:stretch>
              </p:blipFill>
              <p:spPr>
                <a:xfrm>
                  <a:off x="9898821" y="4299926"/>
                  <a:ext cx="2098800" cy="1540800"/>
                </a:xfrm>
                <a:prstGeom prst="rect">
                  <a:avLst/>
                </a:prstGeom>
              </p:spPr>
            </p:pic>
            <p:pic>
              <p:nvPicPr>
                <p:cNvPr id="395" name="Imagem 394">
                  <a:extLst>
                    <a:ext uri="{FF2B5EF4-FFF2-40B4-BE49-F238E27FC236}">
                      <a16:creationId xmlns:a16="http://schemas.microsoft.com/office/drawing/2014/main" id="{E130081C-CF84-181D-FED2-6D18D77EC748}"/>
                    </a:ext>
                  </a:extLst>
                </p:cNvPr>
                <p:cNvPicPr>
                  <a:picLocks/>
                </p:cNvPicPr>
                <p:nvPr/>
              </p:nvPicPr>
              <p:blipFill>
                <a:blip r:embed="rId58" cstate="print">
                  <a:extLst>
                    <a:ext uri="{28A0092B-C50C-407E-A947-70E740481C1C}">
                      <a14:useLocalDpi xmlns:a14="http://schemas.microsoft.com/office/drawing/2010/main" val="0"/>
                    </a:ext>
                  </a:extLst>
                </a:blip>
                <a:stretch>
                  <a:fillRect/>
                </a:stretch>
              </p:blipFill>
              <p:spPr>
                <a:xfrm>
                  <a:off x="7759535" y="4301203"/>
                  <a:ext cx="2098800" cy="1540800"/>
                </a:xfrm>
                <a:prstGeom prst="rect">
                  <a:avLst/>
                </a:prstGeom>
              </p:spPr>
            </p:pic>
            <p:cxnSp>
              <p:nvCxnSpPr>
                <p:cNvPr id="396" name="Straight Connector 11">
                  <a:extLst>
                    <a:ext uri="{FF2B5EF4-FFF2-40B4-BE49-F238E27FC236}">
                      <a16:creationId xmlns:a16="http://schemas.microsoft.com/office/drawing/2014/main" id="{2C286CA3-D83A-886C-6A13-3C7A25279C6F}"/>
                    </a:ext>
                  </a:extLst>
                </p:cNvPr>
                <p:cNvCxnSpPr/>
                <p:nvPr/>
              </p:nvCxnSpPr>
              <p:spPr>
                <a:xfrm>
                  <a:off x="9286044" y="2494551"/>
                  <a:ext cx="1816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7" name="Straight Connector 11">
                  <a:extLst>
                    <a:ext uri="{FF2B5EF4-FFF2-40B4-BE49-F238E27FC236}">
                      <a16:creationId xmlns:a16="http://schemas.microsoft.com/office/drawing/2014/main" id="{46AD7DDD-2467-E89E-E83D-140E1A0810DF}"/>
                    </a:ext>
                  </a:extLst>
                </p:cNvPr>
                <p:cNvCxnSpPr/>
                <p:nvPr/>
              </p:nvCxnSpPr>
              <p:spPr>
                <a:xfrm>
                  <a:off x="11393041" y="2519610"/>
                  <a:ext cx="1816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8" name="Straight Connector 11">
                  <a:extLst>
                    <a:ext uri="{FF2B5EF4-FFF2-40B4-BE49-F238E27FC236}">
                      <a16:creationId xmlns:a16="http://schemas.microsoft.com/office/drawing/2014/main" id="{15468E73-8650-780A-EC1E-70A3428812AD}"/>
                    </a:ext>
                  </a:extLst>
                </p:cNvPr>
                <p:cNvCxnSpPr/>
                <p:nvPr/>
              </p:nvCxnSpPr>
              <p:spPr>
                <a:xfrm>
                  <a:off x="9374592" y="4137954"/>
                  <a:ext cx="1816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9" name="Straight Connector 11">
                  <a:extLst>
                    <a:ext uri="{FF2B5EF4-FFF2-40B4-BE49-F238E27FC236}">
                      <a16:creationId xmlns:a16="http://schemas.microsoft.com/office/drawing/2014/main" id="{9EE494DA-F965-64D6-F660-8F8C531F5AE3}"/>
                    </a:ext>
                  </a:extLst>
                </p:cNvPr>
                <p:cNvCxnSpPr/>
                <p:nvPr/>
              </p:nvCxnSpPr>
              <p:spPr>
                <a:xfrm>
                  <a:off x="11556548" y="4139878"/>
                  <a:ext cx="1816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0" name="Straight Connector 11">
                  <a:extLst>
                    <a:ext uri="{FF2B5EF4-FFF2-40B4-BE49-F238E27FC236}">
                      <a16:creationId xmlns:a16="http://schemas.microsoft.com/office/drawing/2014/main" id="{55BC3E6A-F187-287D-2DEF-FF7DDCC622F1}"/>
                    </a:ext>
                  </a:extLst>
                </p:cNvPr>
                <p:cNvCxnSpPr/>
                <p:nvPr/>
              </p:nvCxnSpPr>
              <p:spPr>
                <a:xfrm>
                  <a:off x="9415381" y="5707853"/>
                  <a:ext cx="1816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1" name="Straight Connector 11">
                  <a:extLst>
                    <a:ext uri="{FF2B5EF4-FFF2-40B4-BE49-F238E27FC236}">
                      <a16:creationId xmlns:a16="http://schemas.microsoft.com/office/drawing/2014/main" id="{BC7E4226-1234-C51B-966C-F1C1A40083CF}"/>
                    </a:ext>
                  </a:extLst>
                </p:cNvPr>
                <p:cNvCxnSpPr/>
                <p:nvPr/>
              </p:nvCxnSpPr>
              <p:spPr>
                <a:xfrm>
                  <a:off x="11499000" y="5680678"/>
                  <a:ext cx="1816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5" name="CaixaDeTexto 374">
                <a:extLst>
                  <a:ext uri="{FF2B5EF4-FFF2-40B4-BE49-F238E27FC236}">
                    <a16:creationId xmlns:a16="http://schemas.microsoft.com/office/drawing/2014/main" id="{B733AFA9-A42E-F596-6719-3E8237BEA4FC}"/>
                  </a:ext>
                </a:extLst>
              </p:cNvPr>
              <p:cNvSpPr txBox="1"/>
              <p:nvPr/>
            </p:nvSpPr>
            <p:spPr>
              <a:xfrm>
                <a:off x="9569658" y="2853214"/>
                <a:ext cx="811539"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ECM</a:t>
                </a:r>
              </a:p>
            </p:txBody>
          </p:sp>
        </p:grpSp>
        <p:sp>
          <p:nvSpPr>
            <p:cNvPr id="349" name="CaixaDeTexto 348">
              <a:extLst>
                <a:ext uri="{FF2B5EF4-FFF2-40B4-BE49-F238E27FC236}">
                  <a16:creationId xmlns:a16="http://schemas.microsoft.com/office/drawing/2014/main" id="{564F4312-8A23-4BB5-C57A-15726AAA1C7C}"/>
                </a:ext>
              </a:extLst>
            </p:cNvPr>
            <p:cNvSpPr txBox="1"/>
            <p:nvPr/>
          </p:nvSpPr>
          <p:spPr>
            <a:xfrm>
              <a:off x="32306695" y="17875898"/>
              <a:ext cx="1800815" cy="215444"/>
            </a:xfrm>
            <a:prstGeom prst="rect">
              <a:avLst/>
            </a:prstGeom>
            <a:noFill/>
          </p:spPr>
          <p:txBody>
            <a:bodyPr wrap="square" rtlCol="0">
              <a:spAutoFit/>
            </a:bodyPr>
            <a:lstStyle/>
            <a:p>
              <a:r>
                <a:rPr lang="pt-PT" sz="800" b="1" dirty="0">
                  <a:solidFill>
                    <a:schemeClr val="bg1"/>
                  </a:solidFill>
                  <a:latin typeface="Arial" panose="020B0604020202020204" pitchFamily="34" charset="0"/>
                  <a:cs typeface="Arial" panose="020B0604020202020204" pitchFamily="34" charset="0"/>
                </a:rPr>
                <a:t>100 µm</a:t>
              </a:r>
            </a:p>
          </p:txBody>
        </p:sp>
      </p:grpSp>
      <p:grpSp>
        <p:nvGrpSpPr>
          <p:cNvPr id="427" name="Agrupar 426">
            <a:extLst>
              <a:ext uri="{FF2B5EF4-FFF2-40B4-BE49-F238E27FC236}">
                <a16:creationId xmlns:a16="http://schemas.microsoft.com/office/drawing/2014/main" id="{36D62229-CD5C-03B7-C1FA-78C11FAADD6E}"/>
              </a:ext>
            </a:extLst>
          </p:cNvPr>
          <p:cNvGrpSpPr/>
          <p:nvPr/>
        </p:nvGrpSpPr>
        <p:grpSpPr>
          <a:xfrm>
            <a:off x="9414795" y="16030187"/>
            <a:ext cx="4926523" cy="2755693"/>
            <a:chOff x="10274136" y="18801423"/>
            <a:chExt cx="4926523" cy="2755693"/>
          </a:xfrm>
        </p:grpSpPr>
        <p:graphicFrame>
          <p:nvGraphicFramePr>
            <p:cNvPr id="78" name="Objeto 77">
              <a:extLst>
                <a:ext uri="{FF2B5EF4-FFF2-40B4-BE49-F238E27FC236}">
                  <a16:creationId xmlns:a16="http://schemas.microsoft.com/office/drawing/2014/main" id="{9D7BF3ED-5E73-E5A1-459F-A891B674D877}"/>
                </a:ext>
              </a:extLst>
            </p:cNvPr>
            <p:cNvGraphicFramePr>
              <a:graphicFrameLocks noChangeAspect="1"/>
            </p:cNvGraphicFramePr>
            <p:nvPr>
              <p:extLst>
                <p:ext uri="{D42A27DB-BD31-4B8C-83A1-F6EECF244321}">
                  <p14:modId xmlns:p14="http://schemas.microsoft.com/office/powerpoint/2010/main" val="1842259662"/>
                </p:ext>
              </p:extLst>
            </p:nvPr>
          </p:nvGraphicFramePr>
          <p:xfrm>
            <a:off x="10274136" y="18801423"/>
            <a:ext cx="4926523" cy="2755693"/>
          </p:xfrm>
          <a:graphic>
            <a:graphicData uri="http://schemas.openxmlformats.org/presentationml/2006/ole">
              <mc:AlternateContent xmlns:mc="http://schemas.openxmlformats.org/markup-compatibility/2006">
                <mc:Choice xmlns:v="urn:schemas-microsoft-com:vml" Requires="v">
                  <p:oleObj name="Prism 5" r:id="rId59" imgW="5148000" imgH="2880000" progId="Prism5.Document">
                    <p:embed/>
                  </p:oleObj>
                </mc:Choice>
                <mc:Fallback>
                  <p:oleObj name="Prism 5" r:id="rId59" imgW="5148000" imgH="2880000" progId="Prism5.Document">
                    <p:embed/>
                    <p:pic>
                      <p:nvPicPr>
                        <p:cNvPr id="166" name="Objeto 165">
                          <a:extLst>
                            <a:ext uri="{FF2B5EF4-FFF2-40B4-BE49-F238E27FC236}">
                              <a16:creationId xmlns:a16="http://schemas.microsoft.com/office/drawing/2014/main" id="{69D82432-506E-89F7-93D2-24DEDF29869A}"/>
                            </a:ext>
                          </a:extLst>
                        </p:cNvPr>
                        <p:cNvPicPr/>
                        <p:nvPr/>
                      </p:nvPicPr>
                      <p:blipFill>
                        <a:blip r:embed="rId60"/>
                        <a:stretch>
                          <a:fillRect/>
                        </a:stretch>
                      </p:blipFill>
                      <p:spPr>
                        <a:xfrm>
                          <a:off x="10274136" y="18801423"/>
                          <a:ext cx="4926523" cy="2755693"/>
                        </a:xfrm>
                        <a:prstGeom prst="rect">
                          <a:avLst/>
                        </a:prstGeom>
                      </p:spPr>
                    </p:pic>
                  </p:oleObj>
                </mc:Fallback>
              </mc:AlternateContent>
            </a:graphicData>
          </a:graphic>
        </p:graphicFrame>
        <p:cxnSp>
          <p:nvCxnSpPr>
            <p:cNvPr id="350" name="Conexão reta 349">
              <a:extLst>
                <a:ext uri="{FF2B5EF4-FFF2-40B4-BE49-F238E27FC236}">
                  <a16:creationId xmlns:a16="http://schemas.microsoft.com/office/drawing/2014/main" id="{10C4A31D-BBE2-EBEF-A1A1-D4C0CB895DD3}"/>
                </a:ext>
              </a:extLst>
            </p:cNvPr>
            <p:cNvCxnSpPr/>
            <p:nvPr/>
          </p:nvCxnSpPr>
          <p:spPr>
            <a:xfrm>
              <a:off x="13615624" y="19719977"/>
              <a:ext cx="32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CaixaDeTexto 350">
              <a:extLst>
                <a:ext uri="{FF2B5EF4-FFF2-40B4-BE49-F238E27FC236}">
                  <a16:creationId xmlns:a16="http://schemas.microsoft.com/office/drawing/2014/main" id="{A52A4F4F-FAA4-EAD3-79C3-5CE74D34FD74}"/>
                </a:ext>
              </a:extLst>
            </p:cNvPr>
            <p:cNvSpPr txBox="1"/>
            <p:nvPr/>
          </p:nvSpPr>
          <p:spPr>
            <a:xfrm>
              <a:off x="13628644" y="19499940"/>
              <a:ext cx="855846" cy="338554"/>
            </a:xfrm>
            <a:prstGeom prst="rect">
              <a:avLst/>
            </a:prstGeom>
            <a:noFill/>
          </p:spPr>
          <p:txBody>
            <a:bodyPr wrap="square" rtlCol="0">
              <a:spAutoFit/>
            </a:bodyPr>
            <a:lstStyle/>
            <a:p>
              <a:r>
                <a:rPr lang="pt-PT" sz="1600" b="1" dirty="0">
                  <a:latin typeface="Arial" panose="020B0604020202020204" pitchFamily="34" charset="0"/>
                  <a:cs typeface="Arial" panose="020B0604020202020204" pitchFamily="34" charset="0"/>
                </a:rPr>
                <a:t>*</a:t>
              </a:r>
            </a:p>
          </p:txBody>
        </p:sp>
      </p:grpSp>
      <p:grpSp>
        <p:nvGrpSpPr>
          <p:cNvPr id="54" name="Agrupar 53">
            <a:extLst>
              <a:ext uri="{FF2B5EF4-FFF2-40B4-BE49-F238E27FC236}">
                <a16:creationId xmlns:a16="http://schemas.microsoft.com/office/drawing/2014/main" id="{0BB57F74-4705-A8C4-F8C8-C8E525266EDF}"/>
              </a:ext>
            </a:extLst>
          </p:cNvPr>
          <p:cNvGrpSpPr/>
          <p:nvPr/>
        </p:nvGrpSpPr>
        <p:grpSpPr>
          <a:xfrm>
            <a:off x="19674829" y="16513572"/>
            <a:ext cx="4653962" cy="3197336"/>
            <a:chOff x="905924" y="3762336"/>
            <a:chExt cx="4653962" cy="3197336"/>
          </a:xfrm>
        </p:grpSpPr>
        <p:graphicFrame>
          <p:nvGraphicFramePr>
            <p:cNvPr id="341" name="Objeto 340">
              <a:extLst>
                <a:ext uri="{FF2B5EF4-FFF2-40B4-BE49-F238E27FC236}">
                  <a16:creationId xmlns:a16="http://schemas.microsoft.com/office/drawing/2014/main" id="{AB81C067-45BD-D843-4002-7214A70A06CB}"/>
                </a:ext>
              </a:extLst>
            </p:cNvPr>
            <p:cNvGraphicFramePr>
              <a:graphicFrameLocks noChangeAspect="1"/>
            </p:cNvGraphicFramePr>
            <p:nvPr>
              <p:extLst>
                <p:ext uri="{D42A27DB-BD31-4B8C-83A1-F6EECF244321}">
                  <p14:modId xmlns:p14="http://schemas.microsoft.com/office/powerpoint/2010/main" val="1472638395"/>
                </p:ext>
              </p:extLst>
            </p:nvPr>
          </p:nvGraphicFramePr>
          <p:xfrm>
            <a:off x="905924" y="4265436"/>
            <a:ext cx="4653962" cy="2694236"/>
          </p:xfrm>
          <a:graphic>
            <a:graphicData uri="http://schemas.openxmlformats.org/presentationml/2006/ole">
              <mc:AlternateContent xmlns:mc="http://schemas.openxmlformats.org/markup-compatibility/2006">
                <mc:Choice xmlns:v="urn:schemas-microsoft-com:vml" Requires="v">
                  <p:oleObj name="Prism 5" r:id="rId61" imgW="4788000" imgH="2772000" progId="Prism5.Document">
                    <p:embed/>
                  </p:oleObj>
                </mc:Choice>
                <mc:Fallback>
                  <p:oleObj name="Prism 5" r:id="rId61" imgW="4788000" imgH="2772000" progId="Prism5.Document">
                    <p:embed/>
                    <p:pic>
                      <p:nvPicPr>
                        <p:cNvPr id="98" name="Objeto 97">
                          <a:extLst>
                            <a:ext uri="{FF2B5EF4-FFF2-40B4-BE49-F238E27FC236}">
                              <a16:creationId xmlns:a16="http://schemas.microsoft.com/office/drawing/2014/main" id="{369F01B1-FE1B-EED4-FB85-23CB5DE7AC32}"/>
                            </a:ext>
                          </a:extLst>
                        </p:cNvPr>
                        <p:cNvPicPr/>
                        <p:nvPr/>
                      </p:nvPicPr>
                      <p:blipFill>
                        <a:blip r:embed="rId62"/>
                        <a:stretch>
                          <a:fillRect/>
                        </a:stretch>
                      </p:blipFill>
                      <p:spPr>
                        <a:xfrm>
                          <a:off x="905924" y="4265436"/>
                          <a:ext cx="4653962" cy="2694236"/>
                        </a:xfrm>
                        <a:prstGeom prst="rect">
                          <a:avLst/>
                        </a:prstGeom>
                      </p:spPr>
                    </p:pic>
                  </p:oleObj>
                </mc:Fallback>
              </mc:AlternateContent>
            </a:graphicData>
          </a:graphic>
        </p:graphicFrame>
        <p:sp>
          <p:nvSpPr>
            <p:cNvPr id="346" name="CaixaDeTexto 345">
              <a:extLst>
                <a:ext uri="{FF2B5EF4-FFF2-40B4-BE49-F238E27FC236}">
                  <a16:creationId xmlns:a16="http://schemas.microsoft.com/office/drawing/2014/main" id="{7DB3A4B2-450F-C869-C1C8-1B24DDFC90D2}"/>
                </a:ext>
              </a:extLst>
            </p:cNvPr>
            <p:cNvSpPr txBox="1"/>
            <p:nvPr/>
          </p:nvSpPr>
          <p:spPr>
            <a:xfrm>
              <a:off x="1374387" y="3762336"/>
              <a:ext cx="972799" cy="369332"/>
            </a:xfrm>
            <a:prstGeom prst="rect">
              <a:avLst/>
            </a:prstGeom>
            <a:noFill/>
          </p:spPr>
          <p:txBody>
            <a:bodyPr wrap="square" rtlCol="0">
              <a:spAutoFit/>
            </a:bodyPr>
            <a:lstStyle/>
            <a:p>
              <a:r>
                <a:rPr lang="pt-PT" b="1" dirty="0">
                  <a:latin typeface="Arial" panose="020B0604020202020204" pitchFamily="34" charset="0"/>
                  <a:cs typeface="Arial" panose="020B0604020202020204" pitchFamily="34" charset="0"/>
                </a:rPr>
                <a:t>A</a:t>
              </a:r>
            </a:p>
          </p:txBody>
        </p:sp>
        <p:sp>
          <p:nvSpPr>
            <p:cNvPr id="352" name="CaixaDeTexto 351">
              <a:extLst>
                <a:ext uri="{FF2B5EF4-FFF2-40B4-BE49-F238E27FC236}">
                  <a16:creationId xmlns:a16="http://schemas.microsoft.com/office/drawing/2014/main" id="{3953BA85-2CA1-9F82-2272-990B08B4709A}"/>
                </a:ext>
              </a:extLst>
            </p:cNvPr>
            <p:cNvSpPr txBox="1"/>
            <p:nvPr/>
          </p:nvSpPr>
          <p:spPr>
            <a:xfrm>
              <a:off x="2288635" y="5226823"/>
              <a:ext cx="855846" cy="338554"/>
            </a:xfrm>
            <a:prstGeom prst="rect">
              <a:avLst/>
            </a:prstGeom>
            <a:noFill/>
          </p:spPr>
          <p:txBody>
            <a:bodyPr wrap="square" rtlCol="0">
              <a:spAutoFit/>
            </a:bodyPr>
            <a:lstStyle/>
            <a:p>
              <a:r>
                <a:rPr lang="pt-PT" sz="1600" b="1" dirty="0">
                  <a:latin typeface="Arial" panose="020B0604020202020204" pitchFamily="34" charset="0"/>
                  <a:cs typeface="Arial" panose="020B0604020202020204" pitchFamily="34" charset="0"/>
                </a:rPr>
                <a:t>**</a:t>
              </a:r>
            </a:p>
          </p:txBody>
        </p:sp>
        <p:cxnSp>
          <p:nvCxnSpPr>
            <p:cNvPr id="353" name="Conexão reta 352">
              <a:extLst>
                <a:ext uri="{FF2B5EF4-FFF2-40B4-BE49-F238E27FC236}">
                  <a16:creationId xmlns:a16="http://schemas.microsoft.com/office/drawing/2014/main" id="{5BB832CC-49CD-F8E3-5A23-12C10138A2D5}"/>
                </a:ext>
              </a:extLst>
            </p:cNvPr>
            <p:cNvCxnSpPr/>
            <p:nvPr/>
          </p:nvCxnSpPr>
          <p:spPr>
            <a:xfrm>
              <a:off x="2173163" y="5450009"/>
              <a:ext cx="5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Conexão reta 353">
              <a:extLst>
                <a:ext uri="{FF2B5EF4-FFF2-40B4-BE49-F238E27FC236}">
                  <a16:creationId xmlns:a16="http://schemas.microsoft.com/office/drawing/2014/main" id="{426682B4-6A83-8BB3-F1EA-9273EA3E34ED}"/>
                </a:ext>
              </a:extLst>
            </p:cNvPr>
            <p:cNvCxnSpPr/>
            <p:nvPr/>
          </p:nvCxnSpPr>
          <p:spPr>
            <a:xfrm>
              <a:off x="3644284" y="4996122"/>
              <a:ext cx="5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CaixaDeTexto 354">
              <a:extLst>
                <a:ext uri="{FF2B5EF4-FFF2-40B4-BE49-F238E27FC236}">
                  <a16:creationId xmlns:a16="http://schemas.microsoft.com/office/drawing/2014/main" id="{E04B4832-AE97-6570-310E-CD24287AFB38}"/>
                </a:ext>
              </a:extLst>
            </p:cNvPr>
            <p:cNvSpPr txBox="1"/>
            <p:nvPr/>
          </p:nvSpPr>
          <p:spPr>
            <a:xfrm>
              <a:off x="3812686" y="4788716"/>
              <a:ext cx="855846" cy="338554"/>
            </a:xfrm>
            <a:prstGeom prst="rect">
              <a:avLst/>
            </a:prstGeom>
            <a:noFill/>
          </p:spPr>
          <p:txBody>
            <a:bodyPr wrap="square" rtlCol="0">
              <a:spAutoFit/>
            </a:bodyPr>
            <a:lstStyle/>
            <a:p>
              <a:r>
                <a:rPr lang="pt-PT" sz="1600" b="1" dirty="0">
                  <a:latin typeface="Arial" panose="020B0604020202020204" pitchFamily="34" charset="0"/>
                  <a:cs typeface="Arial" panose="020B0604020202020204" pitchFamily="34" charset="0"/>
                </a:rPr>
                <a:t>*</a:t>
              </a:r>
            </a:p>
          </p:txBody>
        </p:sp>
      </p:grpSp>
      <p:sp>
        <p:nvSpPr>
          <p:cNvPr id="425" name="CaixaDeTexto 424">
            <a:extLst>
              <a:ext uri="{FF2B5EF4-FFF2-40B4-BE49-F238E27FC236}">
                <a16:creationId xmlns:a16="http://schemas.microsoft.com/office/drawing/2014/main" id="{C94C33B0-1D6F-0149-449D-FDE3A80342C1}"/>
              </a:ext>
            </a:extLst>
          </p:cNvPr>
          <p:cNvSpPr txBox="1"/>
          <p:nvPr/>
        </p:nvSpPr>
        <p:spPr>
          <a:xfrm>
            <a:off x="14447979" y="16161704"/>
            <a:ext cx="972799" cy="369332"/>
          </a:xfrm>
          <a:prstGeom prst="rect">
            <a:avLst/>
          </a:prstGeom>
          <a:noFill/>
        </p:spPr>
        <p:txBody>
          <a:bodyPr wrap="square" rtlCol="0">
            <a:spAutoFit/>
          </a:bodyPr>
          <a:lstStyle/>
          <a:p>
            <a:r>
              <a:rPr lang="pt-PT" b="1" dirty="0">
                <a:latin typeface="Arial" panose="020B0604020202020204" pitchFamily="34" charset="0"/>
                <a:cs typeface="Arial" panose="020B0604020202020204" pitchFamily="34" charset="0"/>
              </a:rPr>
              <a:t>B</a:t>
            </a:r>
          </a:p>
        </p:txBody>
      </p:sp>
      <p:grpSp>
        <p:nvGrpSpPr>
          <p:cNvPr id="428" name="Agrupar 427">
            <a:extLst>
              <a:ext uri="{FF2B5EF4-FFF2-40B4-BE49-F238E27FC236}">
                <a16:creationId xmlns:a16="http://schemas.microsoft.com/office/drawing/2014/main" id="{39279E37-8599-CCA7-71F6-A4B02E2489A2}"/>
              </a:ext>
            </a:extLst>
          </p:cNvPr>
          <p:cNvGrpSpPr/>
          <p:nvPr/>
        </p:nvGrpSpPr>
        <p:grpSpPr>
          <a:xfrm>
            <a:off x="14432080" y="16600013"/>
            <a:ext cx="4554427" cy="1896855"/>
            <a:chOff x="14878227" y="19641655"/>
            <a:chExt cx="4554427" cy="1896855"/>
          </a:xfrm>
        </p:grpSpPr>
        <p:grpSp>
          <p:nvGrpSpPr>
            <p:cNvPr id="69" name="Agrupar 68">
              <a:extLst>
                <a:ext uri="{FF2B5EF4-FFF2-40B4-BE49-F238E27FC236}">
                  <a16:creationId xmlns:a16="http://schemas.microsoft.com/office/drawing/2014/main" id="{D58B1D2A-2886-EFC5-AB14-2CF657A9639C}"/>
                </a:ext>
              </a:extLst>
            </p:cNvPr>
            <p:cNvGrpSpPr/>
            <p:nvPr/>
          </p:nvGrpSpPr>
          <p:grpSpPr>
            <a:xfrm>
              <a:off x="14878227" y="19641655"/>
              <a:ext cx="4554427" cy="1896855"/>
              <a:chOff x="5944306" y="4189192"/>
              <a:chExt cx="5217977" cy="2130632"/>
            </a:xfrm>
          </p:grpSpPr>
          <p:grpSp>
            <p:nvGrpSpPr>
              <p:cNvPr id="85" name="Agrupar 84">
                <a:extLst>
                  <a:ext uri="{FF2B5EF4-FFF2-40B4-BE49-F238E27FC236}">
                    <a16:creationId xmlns:a16="http://schemas.microsoft.com/office/drawing/2014/main" id="{6D338AF9-AE9B-23A3-3031-4D978278D930}"/>
                  </a:ext>
                </a:extLst>
              </p:cNvPr>
              <p:cNvGrpSpPr/>
              <p:nvPr/>
            </p:nvGrpSpPr>
            <p:grpSpPr>
              <a:xfrm>
                <a:off x="5944306" y="4189192"/>
                <a:ext cx="5217977" cy="2130632"/>
                <a:chOff x="5944306" y="4189192"/>
                <a:chExt cx="5217977" cy="2130632"/>
              </a:xfrm>
            </p:grpSpPr>
            <p:grpSp>
              <p:nvGrpSpPr>
                <p:cNvPr id="99" name="Agrupar 98">
                  <a:extLst>
                    <a:ext uri="{FF2B5EF4-FFF2-40B4-BE49-F238E27FC236}">
                      <a16:creationId xmlns:a16="http://schemas.microsoft.com/office/drawing/2014/main" id="{0907FE35-034B-DF8D-208B-2701162F5E52}"/>
                    </a:ext>
                  </a:extLst>
                </p:cNvPr>
                <p:cNvGrpSpPr/>
                <p:nvPr/>
              </p:nvGrpSpPr>
              <p:grpSpPr>
                <a:xfrm>
                  <a:off x="5944306" y="4519410"/>
                  <a:ext cx="400110" cy="1800000"/>
                  <a:chOff x="372561" y="377234"/>
                  <a:chExt cx="477702" cy="1850728"/>
                </a:xfrm>
              </p:grpSpPr>
              <p:sp>
                <p:nvSpPr>
                  <p:cNvPr id="423" name="Retângulo 422">
                    <a:extLst>
                      <a:ext uri="{FF2B5EF4-FFF2-40B4-BE49-F238E27FC236}">
                        <a16:creationId xmlns:a16="http://schemas.microsoft.com/office/drawing/2014/main" id="{5F5F208A-A32B-3561-A481-ABFBA5CAC534}"/>
                      </a:ext>
                    </a:extLst>
                  </p:cNvPr>
                  <p:cNvSpPr/>
                  <p:nvPr/>
                </p:nvSpPr>
                <p:spPr>
                  <a:xfrm>
                    <a:off x="481574" y="377234"/>
                    <a:ext cx="320081" cy="185072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000"/>
                  </a:p>
                </p:txBody>
              </p:sp>
              <p:sp>
                <p:nvSpPr>
                  <p:cNvPr id="424" name="CaixaDeTexto 423">
                    <a:extLst>
                      <a:ext uri="{FF2B5EF4-FFF2-40B4-BE49-F238E27FC236}">
                        <a16:creationId xmlns:a16="http://schemas.microsoft.com/office/drawing/2014/main" id="{0541E76C-A0AD-8C91-C3EE-7369EDC61366}"/>
                      </a:ext>
                    </a:extLst>
                  </p:cNvPr>
                  <p:cNvSpPr txBox="1"/>
                  <p:nvPr/>
                </p:nvSpPr>
                <p:spPr>
                  <a:xfrm>
                    <a:off x="372561" y="426553"/>
                    <a:ext cx="477702" cy="1664989"/>
                  </a:xfrm>
                  <a:prstGeom prst="rect">
                    <a:avLst/>
                  </a:prstGeom>
                  <a:noFill/>
                </p:spPr>
                <p:txBody>
                  <a:bodyPr vert="vert270" wrap="square" rtlCol="0">
                    <a:spAutoFit/>
                  </a:bodyPr>
                  <a:lstStyle/>
                  <a:p>
                    <a:r>
                      <a:rPr lang="pt-PT" sz="1400" b="1" dirty="0">
                        <a:solidFill>
                          <a:schemeClr val="bg1"/>
                        </a:solidFill>
                        <a:latin typeface="Arial" panose="020B0604020202020204" pitchFamily="34" charset="0"/>
                        <a:cs typeface="Arial" panose="020B0604020202020204" pitchFamily="34" charset="0"/>
                      </a:rPr>
                      <a:t>DAPI/</a:t>
                    </a:r>
                    <a:r>
                      <a:rPr lang="pt-PT" sz="1400" b="1" dirty="0" err="1">
                        <a:solidFill>
                          <a:schemeClr val="bg1"/>
                        </a:solidFill>
                        <a:latin typeface="Arial" panose="020B0604020202020204" pitchFamily="34" charset="0"/>
                        <a:cs typeface="Arial" panose="020B0604020202020204" pitchFamily="34" charset="0"/>
                      </a:rPr>
                      <a:t>Phalloidin</a:t>
                    </a:r>
                    <a:endParaRPr lang="pt-PT" sz="1400" b="1" dirty="0">
                      <a:solidFill>
                        <a:schemeClr val="bg1"/>
                      </a:solidFill>
                      <a:latin typeface="Arial" panose="020B0604020202020204" pitchFamily="34" charset="0"/>
                      <a:cs typeface="Arial" panose="020B0604020202020204" pitchFamily="34" charset="0"/>
                    </a:endParaRPr>
                  </a:p>
                </p:txBody>
              </p:sp>
            </p:grpSp>
            <p:sp>
              <p:nvSpPr>
                <p:cNvPr id="100" name="Retângulo 99">
                  <a:extLst>
                    <a:ext uri="{FF2B5EF4-FFF2-40B4-BE49-F238E27FC236}">
                      <a16:creationId xmlns:a16="http://schemas.microsoft.com/office/drawing/2014/main" id="{8A418420-23FA-8AEE-06EE-4808F5A1367F}"/>
                    </a:ext>
                  </a:extLst>
                </p:cNvPr>
                <p:cNvSpPr/>
                <p:nvPr/>
              </p:nvSpPr>
              <p:spPr>
                <a:xfrm>
                  <a:off x="6326642" y="4229490"/>
                  <a:ext cx="2401200" cy="28183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01" name="CaixaDeTexto 100">
                  <a:extLst>
                    <a:ext uri="{FF2B5EF4-FFF2-40B4-BE49-F238E27FC236}">
                      <a16:creationId xmlns:a16="http://schemas.microsoft.com/office/drawing/2014/main" id="{C4ACD42C-883D-64B7-92B7-F28600C47482}"/>
                    </a:ext>
                  </a:extLst>
                </p:cNvPr>
                <p:cNvSpPr txBox="1"/>
                <p:nvPr/>
              </p:nvSpPr>
              <p:spPr>
                <a:xfrm>
                  <a:off x="7035364" y="4203010"/>
                  <a:ext cx="1474691"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No ECM</a:t>
                  </a:r>
                </a:p>
              </p:txBody>
            </p:sp>
            <p:grpSp>
              <p:nvGrpSpPr>
                <p:cNvPr id="102" name="Agrupar 101">
                  <a:extLst>
                    <a:ext uri="{FF2B5EF4-FFF2-40B4-BE49-F238E27FC236}">
                      <a16:creationId xmlns:a16="http://schemas.microsoft.com/office/drawing/2014/main" id="{5A6DAFAB-FB89-7401-4ACD-F4F2D8141FB4}"/>
                    </a:ext>
                  </a:extLst>
                </p:cNvPr>
                <p:cNvGrpSpPr/>
                <p:nvPr/>
              </p:nvGrpSpPr>
              <p:grpSpPr>
                <a:xfrm>
                  <a:off x="7772710" y="5712673"/>
                  <a:ext cx="364343" cy="249257"/>
                  <a:chOff x="5047797" y="3268932"/>
                  <a:chExt cx="399707" cy="298046"/>
                </a:xfrm>
              </p:grpSpPr>
              <mc:AlternateContent xmlns:mc="http://schemas.openxmlformats.org/markup-compatibility/2006" xmlns:a14="http://schemas.microsoft.com/office/drawing/2010/main">
                <mc:Choice Requires="a14">
                  <p:sp>
                    <p:nvSpPr>
                      <p:cNvPr id="421" name="TextBox 10">
                        <a:extLst>
                          <a:ext uri="{FF2B5EF4-FFF2-40B4-BE49-F238E27FC236}">
                            <a16:creationId xmlns:a16="http://schemas.microsoft.com/office/drawing/2014/main" id="{A16681BA-A80D-C3FD-0EE6-B6CF79D537FF}"/>
                          </a:ext>
                        </a:extLst>
                      </p:cNvPr>
                      <p:cNvSpPr txBox="1"/>
                      <p:nvPr/>
                    </p:nvSpPr>
                    <p:spPr>
                      <a:xfrm>
                        <a:off x="5047797" y="3268932"/>
                        <a:ext cx="399707" cy="1636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900" smtClean="0">
                                  <a:solidFill>
                                    <a:schemeClr val="bg1"/>
                                  </a:solidFill>
                                  <a:latin typeface="Cambria Math" charset="0"/>
                                  <a:ea typeface="Times New Roman" charset="0"/>
                                  <a:cs typeface="Times New Roman" charset="0"/>
                                </a:rPr>
                                <m:t>5</m:t>
                              </m:r>
                              <m:r>
                                <a:rPr lang="pt-PT" sz="900" b="0" i="0" smtClean="0">
                                  <a:solidFill>
                                    <a:schemeClr val="bg1"/>
                                  </a:solidFill>
                                  <a:latin typeface="Cambria Math" charset="0"/>
                                  <a:ea typeface="Times New Roman" charset="0"/>
                                  <a:cs typeface="Times New Roman" charset="0"/>
                                </a:rPr>
                                <m:t>0 </m:t>
                              </m:r>
                              <m:r>
                                <m:rPr>
                                  <m:sty m:val="p"/>
                                </m:rPr>
                                <a:rPr lang="en-US" sz="900" i="0" smtClean="0">
                                  <a:solidFill>
                                    <a:schemeClr val="bg1"/>
                                  </a:solidFill>
                                  <a:latin typeface="Cambria Math" charset="0"/>
                                  <a:ea typeface="Times New Roman" charset="0"/>
                                  <a:cs typeface="Times New Roman" charset="0"/>
                                </a:rPr>
                                <m:t>μ</m:t>
                              </m:r>
                              <m:r>
                                <m:rPr>
                                  <m:sty m:val="p"/>
                                </m:rPr>
                                <a:rPr lang="pt-PT" sz="900" b="0" i="0" smtClean="0">
                                  <a:solidFill>
                                    <a:schemeClr val="bg1"/>
                                  </a:solidFill>
                                  <a:latin typeface="Cambria Math" charset="0"/>
                                  <a:ea typeface="Times New Roman" charset="0"/>
                                  <a:cs typeface="Times New Roman" charset="0"/>
                                </a:rPr>
                                <m:t>m</m:t>
                              </m:r>
                            </m:oMath>
                          </m:oMathPara>
                        </a14:m>
                        <a:endParaRPr lang="en-US" sz="900" dirty="0">
                          <a:solidFill>
                            <a:schemeClr val="bg1"/>
                          </a:solidFill>
                          <a:latin typeface="Times New Roman" charset="0"/>
                          <a:ea typeface="Times New Roman" charset="0"/>
                          <a:cs typeface="Times New Roman" charset="0"/>
                        </a:endParaRPr>
                      </a:p>
                    </p:txBody>
                  </p:sp>
                </mc:Choice>
                <mc:Fallback xmlns="">
                  <p:sp>
                    <p:nvSpPr>
                      <p:cNvPr id="125" name="TextBox 10">
                        <a:extLst>
                          <a:ext uri="{FF2B5EF4-FFF2-40B4-BE49-F238E27FC236}">
                            <a16:creationId xmlns:a16="http://schemas.microsoft.com/office/drawing/2014/main" id="{FEEBF081-6C4C-4BF8-A3A9-2FE91DB42659}"/>
                          </a:ext>
                        </a:extLst>
                      </p:cNvPr>
                      <p:cNvSpPr txBox="1">
                        <a:spLocks noRot="1" noChangeAspect="1" noMove="1" noResize="1" noEditPoints="1" noAdjustHandles="1" noChangeArrowheads="1" noChangeShapeType="1" noTextEdit="1"/>
                      </p:cNvSpPr>
                      <p:nvPr/>
                    </p:nvSpPr>
                    <p:spPr>
                      <a:xfrm>
                        <a:off x="5047797" y="3268932"/>
                        <a:ext cx="399707" cy="163695"/>
                      </a:xfrm>
                      <a:prstGeom prst="rect">
                        <a:avLst/>
                      </a:prstGeom>
                      <a:blipFill>
                        <a:blip r:embed="rId63"/>
                        <a:stretch>
                          <a:fillRect r="-46939" b="-100000"/>
                        </a:stretch>
                      </a:blipFill>
                    </p:spPr>
                    <p:txBody>
                      <a:bodyPr/>
                      <a:lstStyle/>
                      <a:p>
                        <a:r>
                          <a:rPr lang="pt-PT">
                            <a:noFill/>
                          </a:rPr>
                          <a:t> </a:t>
                        </a:r>
                      </a:p>
                    </p:txBody>
                  </p:sp>
                </mc:Fallback>
              </mc:AlternateContent>
              <p:cxnSp>
                <p:nvCxnSpPr>
                  <p:cNvPr id="422" name="Straight Connector 11">
                    <a:extLst>
                      <a:ext uri="{FF2B5EF4-FFF2-40B4-BE49-F238E27FC236}">
                        <a16:creationId xmlns:a16="http://schemas.microsoft.com/office/drawing/2014/main" id="{8EE57673-8D4E-BAA3-AFF1-371B9D2E6B13}"/>
                      </a:ext>
                    </a:extLst>
                  </p:cNvPr>
                  <p:cNvCxnSpPr/>
                  <p:nvPr/>
                </p:nvCxnSpPr>
                <p:spPr>
                  <a:xfrm>
                    <a:off x="5227487" y="3566978"/>
                    <a:ext cx="1978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3" name="Agrupar 102">
                  <a:extLst>
                    <a:ext uri="{FF2B5EF4-FFF2-40B4-BE49-F238E27FC236}">
                      <a16:creationId xmlns:a16="http://schemas.microsoft.com/office/drawing/2014/main" id="{54CDEDF3-058A-3F4C-E733-449B296794D3}"/>
                    </a:ext>
                  </a:extLst>
                </p:cNvPr>
                <p:cNvGrpSpPr/>
                <p:nvPr/>
              </p:nvGrpSpPr>
              <p:grpSpPr>
                <a:xfrm>
                  <a:off x="9946215" y="5713414"/>
                  <a:ext cx="365548" cy="248484"/>
                  <a:chOff x="4622616" y="5317959"/>
                  <a:chExt cx="399707" cy="295211"/>
                </a:xfrm>
              </p:grpSpPr>
              <mc:AlternateContent xmlns:mc="http://schemas.openxmlformats.org/markup-compatibility/2006" xmlns:a14="http://schemas.microsoft.com/office/drawing/2010/main">
                <mc:Choice Requires="a14">
                  <p:sp>
                    <p:nvSpPr>
                      <p:cNvPr id="419" name="TextBox 10">
                        <a:extLst>
                          <a:ext uri="{FF2B5EF4-FFF2-40B4-BE49-F238E27FC236}">
                            <a16:creationId xmlns:a16="http://schemas.microsoft.com/office/drawing/2014/main" id="{099F117C-A694-7B3E-3553-15210AB0A207}"/>
                          </a:ext>
                        </a:extLst>
                      </p:cNvPr>
                      <p:cNvSpPr txBox="1"/>
                      <p:nvPr/>
                    </p:nvSpPr>
                    <p:spPr>
                      <a:xfrm>
                        <a:off x="4622616" y="5317959"/>
                        <a:ext cx="399707" cy="1636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900" smtClean="0">
                                  <a:solidFill>
                                    <a:schemeClr val="bg1"/>
                                  </a:solidFill>
                                  <a:latin typeface="Cambria Math" charset="0"/>
                                  <a:ea typeface="Times New Roman" charset="0"/>
                                  <a:cs typeface="Times New Roman" charset="0"/>
                                </a:rPr>
                                <m:t>5</m:t>
                              </m:r>
                              <m:r>
                                <a:rPr lang="pt-PT" sz="900" b="0" i="0" smtClean="0">
                                  <a:solidFill>
                                    <a:schemeClr val="bg1"/>
                                  </a:solidFill>
                                  <a:latin typeface="Cambria Math" charset="0"/>
                                  <a:ea typeface="Times New Roman" charset="0"/>
                                  <a:cs typeface="Times New Roman" charset="0"/>
                                </a:rPr>
                                <m:t>0 </m:t>
                              </m:r>
                              <m:r>
                                <m:rPr>
                                  <m:sty m:val="p"/>
                                </m:rPr>
                                <a:rPr lang="en-US" sz="900" i="0" smtClean="0">
                                  <a:solidFill>
                                    <a:schemeClr val="bg1"/>
                                  </a:solidFill>
                                  <a:latin typeface="Cambria Math" charset="0"/>
                                  <a:ea typeface="Times New Roman" charset="0"/>
                                  <a:cs typeface="Times New Roman" charset="0"/>
                                </a:rPr>
                                <m:t>μ</m:t>
                              </m:r>
                              <m:r>
                                <m:rPr>
                                  <m:sty m:val="p"/>
                                </m:rPr>
                                <a:rPr lang="pt-PT" sz="900" b="0" i="0" smtClean="0">
                                  <a:solidFill>
                                    <a:schemeClr val="bg1"/>
                                  </a:solidFill>
                                  <a:latin typeface="Cambria Math" charset="0"/>
                                  <a:ea typeface="Times New Roman" charset="0"/>
                                  <a:cs typeface="Times New Roman" charset="0"/>
                                </a:rPr>
                                <m:t>m</m:t>
                              </m:r>
                            </m:oMath>
                          </m:oMathPara>
                        </a14:m>
                        <a:endParaRPr lang="en-US" sz="900" dirty="0">
                          <a:solidFill>
                            <a:schemeClr val="bg1"/>
                          </a:solidFill>
                          <a:latin typeface="Times New Roman" charset="0"/>
                          <a:ea typeface="Times New Roman" charset="0"/>
                          <a:cs typeface="Times New Roman" charset="0"/>
                        </a:endParaRPr>
                      </a:p>
                    </p:txBody>
                  </p:sp>
                </mc:Choice>
                <mc:Fallback xmlns="">
                  <p:sp>
                    <p:nvSpPr>
                      <p:cNvPr id="133" name="TextBox 10">
                        <a:extLst>
                          <a:ext uri="{FF2B5EF4-FFF2-40B4-BE49-F238E27FC236}">
                            <a16:creationId xmlns:a16="http://schemas.microsoft.com/office/drawing/2014/main" id="{E692F296-4098-42D7-9FD9-6D47E83DB740}"/>
                          </a:ext>
                        </a:extLst>
                      </p:cNvPr>
                      <p:cNvSpPr txBox="1">
                        <a:spLocks noRot="1" noChangeAspect="1" noMove="1" noResize="1" noEditPoints="1" noAdjustHandles="1" noChangeArrowheads="1" noChangeShapeType="1" noTextEdit="1"/>
                      </p:cNvSpPr>
                      <p:nvPr/>
                    </p:nvSpPr>
                    <p:spPr>
                      <a:xfrm>
                        <a:off x="4622616" y="5317959"/>
                        <a:ext cx="399707" cy="163695"/>
                      </a:xfrm>
                      <a:prstGeom prst="rect">
                        <a:avLst/>
                      </a:prstGeom>
                      <a:blipFill>
                        <a:blip r:embed="rId64"/>
                        <a:stretch>
                          <a:fillRect r="-46939" b="-94737"/>
                        </a:stretch>
                      </a:blipFill>
                    </p:spPr>
                    <p:txBody>
                      <a:bodyPr/>
                      <a:lstStyle/>
                      <a:p>
                        <a:r>
                          <a:rPr lang="pt-PT">
                            <a:noFill/>
                          </a:rPr>
                          <a:t> </a:t>
                        </a:r>
                      </a:p>
                    </p:txBody>
                  </p:sp>
                </mc:Fallback>
              </mc:AlternateContent>
              <p:cxnSp>
                <p:nvCxnSpPr>
                  <p:cNvPr id="420" name="Straight Connector 11">
                    <a:extLst>
                      <a:ext uri="{FF2B5EF4-FFF2-40B4-BE49-F238E27FC236}">
                        <a16:creationId xmlns:a16="http://schemas.microsoft.com/office/drawing/2014/main" id="{D703CFC7-84C6-B393-C814-2F89F0A3C307}"/>
                      </a:ext>
                    </a:extLst>
                  </p:cNvPr>
                  <p:cNvCxnSpPr/>
                  <p:nvPr/>
                </p:nvCxnSpPr>
                <p:spPr>
                  <a:xfrm>
                    <a:off x="4771281" y="5613170"/>
                    <a:ext cx="1978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 name="Retângulo 103">
                  <a:extLst>
                    <a:ext uri="{FF2B5EF4-FFF2-40B4-BE49-F238E27FC236}">
                      <a16:creationId xmlns:a16="http://schemas.microsoft.com/office/drawing/2014/main" id="{FDDE10ED-4E9E-00F5-4266-53D55F3278AD}"/>
                    </a:ext>
                  </a:extLst>
                </p:cNvPr>
                <p:cNvSpPr/>
                <p:nvPr/>
              </p:nvSpPr>
              <p:spPr>
                <a:xfrm>
                  <a:off x="8761083" y="4229490"/>
                  <a:ext cx="2401200" cy="28183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416" name="Imagem 415">
                  <a:extLst>
                    <a:ext uri="{FF2B5EF4-FFF2-40B4-BE49-F238E27FC236}">
                      <a16:creationId xmlns:a16="http://schemas.microsoft.com/office/drawing/2014/main" id="{A55E10C8-ACE9-1B4D-EF2F-8FDF639A439B}"/>
                    </a:ext>
                  </a:extLst>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6322970" y="4519411"/>
                  <a:ext cx="2399986" cy="1800000"/>
                </a:xfrm>
                <a:prstGeom prst="rect">
                  <a:avLst/>
                </a:prstGeom>
              </p:spPr>
            </p:pic>
            <p:pic>
              <p:nvPicPr>
                <p:cNvPr id="417" name="Imagem 416" descr="Uma imagem com objeto de exterior&#10;&#10;Descrição gerada automaticamente">
                  <a:extLst>
                    <a:ext uri="{FF2B5EF4-FFF2-40B4-BE49-F238E27FC236}">
                      <a16:creationId xmlns:a16="http://schemas.microsoft.com/office/drawing/2014/main" id="{EAFB5EB1-D4BD-838E-0356-247D3A24B487}"/>
                    </a:ext>
                  </a:extLst>
                </p:cNvPr>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8760028" y="4519824"/>
                  <a:ext cx="2399986" cy="1800000"/>
                </a:xfrm>
                <a:prstGeom prst="rect">
                  <a:avLst/>
                </a:prstGeom>
              </p:spPr>
            </p:pic>
            <p:sp>
              <p:nvSpPr>
                <p:cNvPr id="418" name="CaixaDeTexto 417">
                  <a:extLst>
                    <a:ext uri="{FF2B5EF4-FFF2-40B4-BE49-F238E27FC236}">
                      <a16:creationId xmlns:a16="http://schemas.microsoft.com/office/drawing/2014/main" id="{E35C6EE8-437D-CC9A-A096-0090EA7BB3E3}"/>
                    </a:ext>
                  </a:extLst>
                </p:cNvPr>
                <p:cNvSpPr txBox="1"/>
                <p:nvPr/>
              </p:nvSpPr>
              <p:spPr>
                <a:xfrm>
                  <a:off x="9595196" y="4189192"/>
                  <a:ext cx="1474691"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ECM</a:t>
                  </a:r>
                </a:p>
              </p:txBody>
            </p:sp>
          </p:grpSp>
          <p:cxnSp>
            <p:nvCxnSpPr>
              <p:cNvPr id="97" name="Straight Connector 11">
                <a:extLst>
                  <a:ext uri="{FF2B5EF4-FFF2-40B4-BE49-F238E27FC236}">
                    <a16:creationId xmlns:a16="http://schemas.microsoft.com/office/drawing/2014/main" id="{320F6212-F905-8C38-72EC-E8C55B9C11D3}"/>
                  </a:ext>
                </a:extLst>
              </p:cNvPr>
              <p:cNvCxnSpPr/>
              <p:nvPr/>
            </p:nvCxnSpPr>
            <p:spPr>
              <a:xfrm>
                <a:off x="8150397" y="6186512"/>
                <a:ext cx="2074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11">
                <a:extLst>
                  <a:ext uri="{FF2B5EF4-FFF2-40B4-BE49-F238E27FC236}">
                    <a16:creationId xmlns:a16="http://schemas.microsoft.com/office/drawing/2014/main" id="{8C484F0C-ABE3-A2AD-B602-57D0E7A7363B}"/>
                  </a:ext>
                </a:extLst>
              </p:cNvPr>
              <p:cNvCxnSpPr/>
              <p:nvPr/>
            </p:nvCxnSpPr>
            <p:spPr>
              <a:xfrm>
                <a:off x="10635583" y="6197717"/>
                <a:ext cx="2074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6" name="CaixaDeTexto 425">
              <a:extLst>
                <a:ext uri="{FF2B5EF4-FFF2-40B4-BE49-F238E27FC236}">
                  <a16:creationId xmlns:a16="http://schemas.microsoft.com/office/drawing/2014/main" id="{CF9010DA-5BF7-27D5-FEF3-99C4506A3454}"/>
                </a:ext>
              </a:extLst>
            </p:cNvPr>
            <p:cNvSpPr txBox="1"/>
            <p:nvPr/>
          </p:nvSpPr>
          <p:spPr>
            <a:xfrm>
              <a:off x="16614976" y="21206396"/>
              <a:ext cx="1800815" cy="215444"/>
            </a:xfrm>
            <a:prstGeom prst="rect">
              <a:avLst/>
            </a:prstGeom>
            <a:noFill/>
          </p:spPr>
          <p:txBody>
            <a:bodyPr wrap="square" rtlCol="0">
              <a:spAutoFit/>
            </a:bodyPr>
            <a:lstStyle/>
            <a:p>
              <a:r>
                <a:rPr lang="pt-PT" sz="800" b="1" dirty="0">
                  <a:solidFill>
                    <a:schemeClr val="bg1"/>
                  </a:solidFill>
                  <a:latin typeface="Arial" panose="020B0604020202020204" pitchFamily="34" charset="0"/>
                  <a:cs typeface="Arial" panose="020B0604020202020204" pitchFamily="34" charset="0"/>
                </a:rPr>
                <a:t>100 µm</a:t>
              </a:r>
            </a:p>
          </p:txBody>
        </p:sp>
      </p:grpSp>
      <p:grpSp>
        <p:nvGrpSpPr>
          <p:cNvPr id="12" name="Agrupar 11">
            <a:extLst>
              <a:ext uri="{FF2B5EF4-FFF2-40B4-BE49-F238E27FC236}">
                <a16:creationId xmlns:a16="http://schemas.microsoft.com/office/drawing/2014/main" id="{9C3AE7E4-1A61-1E00-3809-A73814BFA057}"/>
              </a:ext>
            </a:extLst>
          </p:cNvPr>
          <p:cNvGrpSpPr/>
          <p:nvPr/>
        </p:nvGrpSpPr>
        <p:grpSpPr>
          <a:xfrm>
            <a:off x="9658185" y="20883170"/>
            <a:ext cx="9540011" cy="3438619"/>
            <a:chOff x="8809736" y="23592024"/>
            <a:chExt cx="9540011" cy="3438619"/>
          </a:xfrm>
        </p:grpSpPr>
        <p:graphicFrame>
          <p:nvGraphicFramePr>
            <p:cNvPr id="462" name="Objeto 461">
              <a:extLst>
                <a:ext uri="{FF2B5EF4-FFF2-40B4-BE49-F238E27FC236}">
                  <a16:creationId xmlns:a16="http://schemas.microsoft.com/office/drawing/2014/main" id="{0CA28619-FC22-28FD-4A52-175E6342BC9D}"/>
                </a:ext>
              </a:extLst>
            </p:cNvPr>
            <p:cNvGraphicFramePr>
              <a:graphicFrameLocks noChangeAspect="1"/>
            </p:cNvGraphicFramePr>
            <p:nvPr>
              <p:extLst>
                <p:ext uri="{D42A27DB-BD31-4B8C-83A1-F6EECF244321}">
                  <p14:modId xmlns:p14="http://schemas.microsoft.com/office/powerpoint/2010/main" val="3821952780"/>
                </p:ext>
              </p:extLst>
            </p:nvPr>
          </p:nvGraphicFramePr>
          <p:xfrm>
            <a:off x="14760411" y="23601642"/>
            <a:ext cx="3589336" cy="3429001"/>
          </p:xfrm>
          <a:graphic>
            <a:graphicData uri="http://schemas.openxmlformats.org/presentationml/2006/ole">
              <mc:AlternateContent xmlns:mc="http://schemas.openxmlformats.org/markup-compatibility/2006">
                <mc:Choice xmlns:v="urn:schemas-microsoft-com:vml" Requires="v">
                  <p:oleObj name="Prism 5" r:id="rId67" imgW="4356000" imgH="4248000" progId="Prism5.Document">
                    <p:embed/>
                  </p:oleObj>
                </mc:Choice>
                <mc:Fallback>
                  <p:oleObj name="Prism 5" r:id="rId67" imgW="4356000" imgH="4248000" progId="Prism5.Document">
                    <p:embed/>
                    <p:pic>
                      <p:nvPicPr>
                        <p:cNvPr id="188" name="Objeto 187">
                          <a:extLst>
                            <a:ext uri="{FF2B5EF4-FFF2-40B4-BE49-F238E27FC236}">
                              <a16:creationId xmlns:a16="http://schemas.microsoft.com/office/drawing/2014/main" id="{8BEBF1F1-1FB3-3C3B-CE81-6877A6951B2A}"/>
                            </a:ext>
                          </a:extLst>
                        </p:cNvPr>
                        <p:cNvPicPr/>
                        <p:nvPr/>
                      </p:nvPicPr>
                      <p:blipFill>
                        <a:blip r:embed="rId68"/>
                        <a:stretch>
                          <a:fillRect/>
                        </a:stretch>
                      </p:blipFill>
                      <p:spPr>
                        <a:xfrm>
                          <a:off x="14760411" y="23601642"/>
                          <a:ext cx="3589336" cy="3429001"/>
                        </a:xfrm>
                        <a:prstGeom prst="rect">
                          <a:avLst/>
                        </a:prstGeom>
                      </p:spPr>
                    </p:pic>
                  </p:oleObj>
                </mc:Fallback>
              </mc:AlternateContent>
            </a:graphicData>
          </a:graphic>
        </p:graphicFrame>
        <p:graphicFrame>
          <p:nvGraphicFramePr>
            <p:cNvPr id="468" name="Objeto 467">
              <a:extLst>
                <a:ext uri="{FF2B5EF4-FFF2-40B4-BE49-F238E27FC236}">
                  <a16:creationId xmlns:a16="http://schemas.microsoft.com/office/drawing/2014/main" id="{A208A7B8-6AC0-20F2-B656-6E4147D0C43A}"/>
                </a:ext>
              </a:extLst>
            </p:cNvPr>
            <p:cNvGraphicFramePr>
              <a:graphicFrameLocks noChangeAspect="1"/>
            </p:cNvGraphicFramePr>
            <p:nvPr>
              <p:extLst>
                <p:ext uri="{D42A27DB-BD31-4B8C-83A1-F6EECF244321}">
                  <p14:modId xmlns:p14="http://schemas.microsoft.com/office/powerpoint/2010/main" val="2427495150"/>
                </p:ext>
              </p:extLst>
            </p:nvPr>
          </p:nvGraphicFramePr>
          <p:xfrm>
            <a:off x="8809736" y="23592024"/>
            <a:ext cx="3589868" cy="3427764"/>
          </p:xfrm>
          <a:graphic>
            <a:graphicData uri="http://schemas.openxmlformats.org/presentationml/2006/ole">
              <mc:AlternateContent xmlns:mc="http://schemas.openxmlformats.org/markup-compatibility/2006">
                <mc:Choice xmlns:v="urn:schemas-microsoft-com:vml" Requires="v">
                  <p:oleObj name="Prism 5" r:id="rId69" imgW="4356000" imgH="4248000" progId="Prism5.Document">
                    <p:embed/>
                  </p:oleObj>
                </mc:Choice>
                <mc:Fallback>
                  <p:oleObj name="Prism 5" r:id="rId69" imgW="4356000" imgH="4248000" progId="Prism5.Document">
                    <p:embed/>
                    <p:pic>
                      <p:nvPicPr>
                        <p:cNvPr id="185" name="Objeto 184">
                          <a:extLst>
                            <a:ext uri="{FF2B5EF4-FFF2-40B4-BE49-F238E27FC236}">
                              <a16:creationId xmlns:a16="http://schemas.microsoft.com/office/drawing/2014/main" id="{04EC556C-682D-C578-1ACD-A552143A2BE5}"/>
                            </a:ext>
                          </a:extLst>
                        </p:cNvPr>
                        <p:cNvPicPr/>
                        <p:nvPr/>
                      </p:nvPicPr>
                      <p:blipFill>
                        <a:blip r:embed="rId70"/>
                        <a:stretch>
                          <a:fillRect/>
                        </a:stretch>
                      </p:blipFill>
                      <p:spPr>
                        <a:xfrm>
                          <a:off x="8809736" y="23592024"/>
                          <a:ext cx="3589868" cy="3427764"/>
                        </a:xfrm>
                        <a:prstGeom prst="rect">
                          <a:avLst/>
                        </a:prstGeom>
                      </p:spPr>
                    </p:pic>
                  </p:oleObj>
                </mc:Fallback>
              </mc:AlternateContent>
            </a:graphicData>
          </a:graphic>
        </p:graphicFrame>
        <p:grpSp>
          <p:nvGrpSpPr>
            <p:cNvPr id="4" name="Agrupar 3">
              <a:extLst>
                <a:ext uri="{FF2B5EF4-FFF2-40B4-BE49-F238E27FC236}">
                  <a16:creationId xmlns:a16="http://schemas.microsoft.com/office/drawing/2014/main" id="{5A3441EB-7AA6-DDA4-970C-9A37EB962072}"/>
                </a:ext>
              </a:extLst>
            </p:cNvPr>
            <p:cNvGrpSpPr/>
            <p:nvPr/>
          </p:nvGrpSpPr>
          <p:grpSpPr>
            <a:xfrm>
              <a:off x="11809469" y="23596577"/>
              <a:ext cx="3589868" cy="3427762"/>
              <a:chOff x="11659693" y="23596577"/>
              <a:chExt cx="3589868" cy="3427762"/>
            </a:xfrm>
          </p:grpSpPr>
          <p:graphicFrame>
            <p:nvGraphicFramePr>
              <p:cNvPr id="466" name="Objeto 465">
                <a:extLst>
                  <a:ext uri="{FF2B5EF4-FFF2-40B4-BE49-F238E27FC236}">
                    <a16:creationId xmlns:a16="http://schemas.microsoft.com/office/drawing/2014/main" id="{A3810834-DAD5-6A2B-582C-6C0D5D593466}"/>
                  </a:ext>
                </a:extLst>
              </p:cNvPr>
              <p:cNvGraphicFramePr>
                <a:graphicFrameLocks noChangeAspect="1"/>
              </p:cNvGraphicFramePr>
              <p:nvPr>
                <p:extLst>
                  <p:ext uri="{D42A27DB-BD31-4B8C-83A1-F6EECF244321}">
                    <p14:modId xmlns:p14="http://schemas.microsoft.com/office/powerpoint/2010/main" val="3782299543"/>
                  </p:ext>
                </p:extLst>
              </p:nvPr>
            </p:nvGraphicFramePr>
            <p:xfrm>
              <a:off x="11659693" y="23596577"/>
              <a:ext cx="3589868" cy="3427762"/>
            </p:xfrm>
            <a:graphic>
              <a:graphicData uri="http://schemas.openxmlformats.org/presentationml/2006/ole">
                <mc:AlternateContent xmlns:mc="http://schemas.openxmlformats.org/markup-compatibility/2006">
                  <mc:Choice xmlns:v="urn:schemas-microsoft-com:vml" Requires="v">
                    <p:oleObj name="Prism 5" r:id="rId71" imgW="4356000" imgH="4248000" progId="Prism5.Document">
                      <p:embed/>
                    </p:oleObj>
                  </mc:Choice>
                  <mc:Fallback>
                    <p:oleObj name="Prism 5" r:id="rId71" imgW="4356000" imgH="4248000" progId="Prism5.Document">
                      <p:embed/>
                      <p:pic>
                        <p:nvPicPr>
                          <p:cNvPr id="187" name="Objeto 186">
                            <a:extLst>
                              <a:ext uri="{FF2B5EF4-FFF2-40B4-BE49-F238E27FC236}">
                                <a16:creationId xmlns:a16="http://schemas.microsoft.com/office/drawing/2014/main" id="{9C1DBB0B-D7AA-85BB-BF51-00BBA1A3F2C5}"/>
                              </a:ext>
                            </a:extLst>
                          </p:cNvPr>
                          <p:cNvPicPr/>
                          <p:nvPr/>
                        </p:nvPicPr>
                        <p:blipFill>
                          <a:blip r:embed="rId72"/>
                          <a:stretch>
                            <a:fillRect/>
                          </a:stretch>
                        </p:blipFill>
                        <p:spPr>
                          <a:xfrm>
                            <a:off x="11659693" y="23596577"/>
                            <a:ext cx="3589868" cy="3427762"/>
                          </a:xfrm>
                          <a:prstGeom prst="rect">
                            <a:avLst/>
                          </a:prstGeom>
                        </p:spPr>
                      </p:pic>
                    </p:oleObj>
                  </mc:Fallback>
                </mc:AlternateContent>
              </a:graphicData>
            </a:graphic>
          </p:graphicFrame>
          <p:sp>
            <p:nvSpPr>
              <p:cNvPr id="467" name="Retângulo 466">
                <a:extLst>
                  <a:ext uri="{FF2B5EF4-FFF2-40B4-BE49-F238E27FC236}">
                    <a16:creationId xmlns:a16="http://schemas.microsoft.com/office/drawing/2014/main" id="{0D64A511-74BB-CCCD-17B7-E2E0AEAF1525}"/>
                  </a:ext>
                </a:extLst>
              </p:cNvPr>
              <p:cNvSpPr/>
              <p:nvPr/>
            </p:nvSpPr>
            <p:spPr>
              <a:xfrm>
                <a:off x="14344821" y="23656860"/>
                <a:ext cx="894742" cy="527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cxnSp>
          <p:nvCxnSpPr>
            <p:cNvPr id="360" name="Conexão reta 359">
              <a:extLst>
                <a:ext uri="{FF2B5EF4-FFF2-40B4-BE49-F238E27FC236}">
                  <a16:creationId xmlns:a16="http://schemas.microsoft.com/office/drawing/2014/main" id="{AE7827A8-1155-A15E-C52B-2A317953E2F9}"/>
                </a:ext>
              </a:extLst>
            </p:cNvPr>
            <p:cNvCxnSpPr>
              <a:cxnSpLocks/>
            </p:cNvCxnSpPr>
            <p:nvPr/>
          </p:nvCxnSpPr>
          <p:spPr>
            <a:xfrm>
              <a:off x="10365169" y="24677955"/>
              <a:ext cx="75905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CaixaDeTexto 360">
              <a:extLst>
                <a:ext uri="{FF2B5EF4-FFF2-40B4-BE49-F238E27FC236}">
                  <a16:creationId xmlns:a16="http://schemas.microsoft.com/office/drawing/2014/main" id="{CFAAE2F7-8E27-9802-58C8-CFE46E8E6C75}"/>
                </a:ext>
              </a:extLst>
            </p:cNvPr>
            <p:cNvSpPr txBox="1"/>
            <p:nvPr/>
          </p:nvSpPr>
          <p:spPr>
            <a:xfrm>
              <a:off x="10584479" y="24446369"/>
              <a:ext cx="820241" cy="338554"/>
            </a:xfrm>
            <a:prstGeom prst="rect">
              <a:avLst/>
            </a:prstGeom>
            <a:noFill/>
          </p:spPr>
          <p:txBody>
            <a:bodyPr wrap="square" rtlCol="0">
              <a:spAutoFit/>
            </a:bodyPr>
            <a:lstStyle/>
            <a:p>
              <a:r>
                <a:rPr lang="pt-PT" sz="1600" b="1" dirty="0">
                  <a:latin typeface="Arial" panose="020B0604020202020204" pitchFamily="34" charset="0"/>
                  <a:cs typeface="Arial" panose="020B0604020202020204" pitchFamily="34" charset="0"/>
                </a:rPr>
                <a:t>*</a:t>
              </a:r>
            </a:p>
          </p:txBody>
        </p:sp>
        <p:cxnSp>
          <p:nvCxnSpPr>
            <p:cNvPr id="362" name="Conexão reta 361">
              <a:extLst>
                <a:ext uri="{FF2B5EF4-FFF2-40B4-BE49-F238E27FC236}">
                  <a16:creationId xmlns:a16="http://schemas.microsoft.com/office/drawing/2014/main" id="{3529F40C-7DDB-A755-F5DD-7743B05065A4}"/>
                </a:ext>
              </a:extLst>
            </p:cNvPr>
            <p:cNvCxnSpPr>
              <a:cxnSpLocks/>
            </p:cNvCxnSpPr>
            <p:nvPr/>
          </p:nvCxnSpPr>
          <p:spPr>
            <a:xfrm>
              <a:off x="13316849" y="24456479"/>
              <a:ext cx="75905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3" name="CaixaDeTexto 362">
              <a:extLst>
                <a:ext uri="{FF2B5EF4-FFF2-40B4-BE49-F238E27FC236}">
                  <a16:creationId xmlns:a16="http://schemas.microsoft.com/office/drawing/2014/main" id="{67902F3A-C335-A9DB-C0DF-C87EE5F50A43}"/>
                </a:ext>
              </a:extLst>
            </p:cNvPr>
            <p:cNvSpPr txBox="1"/>
            <p:nvPr/>
          </p:nvSpPr>
          <p:spPr>
            <a:xfrm>
              <a:off x="13592480" y="24250330"/>
              <a:ext cx="820241" cy="338554"/>
            </a:xfrm>
            <a:prstGeom prst="rect">
              <a:avLst/>
            </a:prstGeom>
            <a:noFill/>
          </p:spPr>
          <p:txBody>
            <a:bodyPr wrap="square" rtlCol="0">
              <a:spAutoFit/>
            </a:bodyPr>
            <a:lstStyle/>
            <a:p>
              <a:r>
                <a:rPr lang="pt-PT" sz="1600" b="1" dirty="0">
                  <a:latin typeface="Arial" panose="020B0604020202020204" pitchFamily="34" charset="0"/>
                  <a:cs typeface="Arial" panose="020B0604020202020204" pitchFamily="34" charset="0"/>
                </a:rPr>
                <a:t>*</a:t>
              </a:r>
            </a:p>
          </p:txBody>
        </p:sp>
      </p:grpSp>
      <p:sp>
        <p:nvSpPr>
          <p:cNvPr id="66" name="TextBox 450">
            <a:extLst>
              <a:ext uri="{FF2B5EF4-FFF2-40B4-BE49-F238E27FC236}">
                <a16:creationId xmlns:a16="http://schemas.microsoft.com/office/drawing/2014/main" id="{367BCD90-99AC-68FB-3202-A54A2A67093E}"/>
              </a:ext>
            </a:extLst>
          </p:cNvPr>
          <p:cNvSpPr txBox="1"/>
          <p:nvPr/>
        </p:nvSpPr>
        <p:spPr>
          <a:xfrm>
            <a:off x="23367007" y="31981068"/>
            <a:ext cx="6326744" cy="2431435"/>
          </a:xfrm>
          <a:prstGeom prst="rect">
            <a:avLst/>
          </a:prstGeom>
          <a:noFill/>
        </p:spPr>
        <p:txBody>
          <a:bodyPr wrap="square" rtlCol="0">
            <a:spAutoFit/>
          </a:bodyPr>
          <a:lstStyle/>
          <a:p>
            <a:pPr algn="just" defTabSz="2057400"/>
            <a:r>
              <a:rPr lang="en-GB" sz="1900" b="1" dirty="0">
                <a:solidFill>
                  <a:srgbClr val="000000"/>
                </a:solidFill>
                <a:latin typeface="Arial" charset="0"/>
                <a:ea typeface="Arial" charset="0"/>
                <a:cs typeface="Arial" charset="0"/>
              </a:rPr>
              <a:t>Figure 9: </a:t>
            </a:r>
            <a:r>
              <a:rPr lang="en-GB" sz="1900" dirty="0">
                <a:solidFill>
                  <a:prstClr val="black"/>
                </a:solidFill>
                <a:latin typeface="Arial" charset="0"/>
                <a:ea typeface="Arial" charset="0"/>
                <a:cs typeface="Arial" charset="0"/>
              </a:rPr>
              <a:t>Effects of ECM sponges on </a:t>
            </a:r>
            <a:r>
              <a:rPr lang="en-GB" sz="1900" i="1" dirty="0">
                <a:solidFill>
                  <a:prstClr val="black"/>
                </a:solidFill>
                <a:latin typeface="Arial" charset="0"/>
                <a:ea typeface="Arial" charset="0"/>
                <a:cs typeface="Arial" charset="0"/>
              </a:rPr>
              <a:t>OPN</a:t>
            </a:r>
            <a:r>
              <a:rPr lang="en-GB" sz="1900" dirty="0">
                <a:solidFill>
                  <a:prstClr val="black"/>
                </a:solidFill>
                <a:latin typeface="Arial" charset="0"/>
                <a:ea typeface="Arial" charset="0"/>
                <a:cs typeface="Arial" charset="0"/>
              </a:rPr>
              <a:t>, </a:t>
            </a:r>
            <a:r>
              <a:rPr lang="en-GB" sz="1900" i="1" dirty="0">
                <a:solidFill>
                  <a:prstClr val="black"/>
                </a:solidFill>
                <a:latin typeface="Arial" charset="0"/>
                <a:ea typeface="Arial" charset="0"/>
                <a:cs typeface="Arial" charset="0"/>
              </a:rPr>
              <a:t>CMP-1 </a:t>
            </a:r>
            <a:r>
              <a:rPr lang="en-GB" sz="1900" dirty="0">
                <a:solidFill>
                  <a:prstClr val="black"/>
                </a:solidFill>
                <a:latin typeface="Arial" charset="0"/>
                <a:ea typeface="Arial" charset="0"/>
                <a:cs typeface="Arial" charset="0"/>
              </a:rPr>
              <a:t>and </a:t>
            </a:r>
            <a:r>
              <a:rPr lang="en-GB" sz="1900" i="1" dirty="0">
                <a:solidFill>
                  <a:prstClr val="black"/>
                </a:solidFill>
                <a:latin typeface="Arial" charset="0"/>
                <a:ea typeface="Arial" charset="0"/>
                <a:cs typeface="Arial" charset="0"/>
              </a:rPr>
              <a:t>POSTN</a:t>
            </a:r>
            <a:r>
              <a:rPr lang="en-GB" sz="1900" dirty="0">
                <a:solidFill>
                  <a:prstClr val="black"/>
                </a:solidFill>
                <a:latin typeface="Arial" charset="0"/>
                <a:ea typeface="Arial" charset="0"/>
                <a:cs typeface="Arial" charset="0"/>
              </a:rPr>
              <a:t> gene expression by PDLSCs. PDLSCs cultured on ECM sponges upregulated the gene expression levels of bone (OPN)-, cementum (CMP-1)- and periodontal ligament (POSTN)-related genes. Results are normalized to the endogenous control GAPDH and presented as fold change expression relative to PDLSCs at day 0. Values are expressed as mean ± SD (n=3); *p &lt; 0.05,**p &lt; 0.01.</a:t>
            </a:r>
          </a:p>
        </p:txBody>
      </p:sp>
      <p:sp>
        <p:nvSpPr>
          <p:cNvPr id="29" name="Rectangle 310">
            <a:extLst>
              <a:ext uri="{FF2B5EF4-FFF2-40B4-BE49-F238E27FC236}">
                <a16:creationId xmlns:a16="http://schemas.microsoft.com/office/drawing/2014/main" id="{BBD1216C-F6CF-8267-4C1D-CC20799FE7F6}"/>
              </a:ext>
            </a:extLst>
          </p:cNvPr>
          <p:cNvSpPr/>
          <p:nvPr/>
        </p:nvSpPr>
        <p:spPr>
          <a:xfrm>
            <a:off x="23806752" y="25490184"/>
            <a:ext cx="8099486" cy="461665"/>
          </a:xfrm>
          <a:prstGeom prst="rect">
            <a:avLst/>
          </a:prstGeom>
          <a:noFill/>
          <a:ln w="38100">
            <a:noFill/>
          </a:ln>
        </p:spPr>
        <p:txBody>
          <a:bodyPr wrap="square">
            <a:spAutoFit/>
          </a:bodyPr>
          <a:lstStyle/>
          <a:p>
            <a:pPr marL="457200" indent="-457200" algn="just" defTabSz="2057400">
              <a:buFont typeface="Arial"/>
              <a:buChar char="•"/>
            </a:pPr>
            <a:r>
              <a:rPr lang="en-GB" sz="2400" b="1" u="sng" dirty="0">
                <a:solidFill>
                  <a:prstClr val="black"/>
                </a:solidFill>
                <a:latin typeface="Arial" charset="0"/>
                <a:ea typeface="Arial" charset="0"/>
                <a:cs typeface="Arial" charset="0"/>
              </a:rPr>
              <a:t>Gene expression</a:t>
            </a:r>
            <a:endParaRPr lang="en-GB" sz="2400" u="sng" dirty="0">
              <a:solidFill>
                <a:prstClr val="black"/>
              </a:solidFill>
              <a:latin typeface="Arial" charset="0"/>
              <a:ea typeface="Arial" charset="0"/>
              <a:cs typeface="Arial" charset="0"/>
            </a:endParaRPr>
          </a:p>
        </p:txBody>
      </p:sp>
      <p:sp>
        <p:nvSpPr>
          <p:cNvPr id="30" name="Rectangle 293">
            <a:extLst>
              <a:ext uri="{FF2B5EF4-FFF2-40B4-BE49-F238E27FC236}">
                <a16:creationId xmlns:a16="http://schemas.microsoft.com/office/drawing/2014/main" id="{8345F014-C8FD-77D3-F2F6-079657AD1B92}"/>
              </a:ext>
            </a:extLst>
          </p:cNvPr>
          <p:cNvSpPr/>
          <p:nvPr/>
        </p:nvSpPr>
        <p:spPr>
          <a:xfrm>
            <a:off x="9624097" y="25452143"/>
            <a:ext cx="3617662" cy="461665"/>
          </a:xfrm>
          <a:prstGeom prst="rect">
            <a:avLst/>
          </a:prstGeom>
          <a:noFill/>
          <a:ln w="38100">
            <a:noFill/>
          </a:ln>
        </p:spPr>
        <p:txBody>
          <a:bodyPr wrap="square">
            <a:spAutoFit/>
          </a:bodyPr>
          <a:lstStyle/>
          <a:p>
            <a:pPr marL="457200" indent="-457200" algn="just" defTabSz="2057400">
              <a:buFont typeface="Arial"/>
              <a:buChar char="•"/>
            </a:pPr>
            <a:r>
              <a:rPr lang="en-GB" sz="2400" b="1" u="sng" dirty="0">
                <a:solidFill>
                  <a:prstClr val="black"/>
                </a:solidFill>
                <a:latin typeface="Arial" charset="0"/>
                <a:ea typeface="Arial" charset="0"/>
                <a:cs typeface="Arial" charset="0"/>
              </a:rPr>
              <a:t>Cell proliferation</a:t>
            </a:r>
            <a:endParaRPr lang="en-GB" sz="2400" u="sng" dirty="0">
              <a:solidFill>
                <a:prstClr val="black"/>
              </a:solidFill>
              <a:latin typeface="Arial" charset="0"/>
              <a:ea typeface="Arial" charset="0"/>
              <a:cs typeface="Arial" charset="0"/>
            </a:endParaRPr>
          </a:p>
        </p:txBody>
      </p:sp>
      <p:sp>
        <p:nvSpPr>
          <p:cNvPr id="31" name="TextBox 207">
            <a:extLst>
              <a:ext uri="{FF2B5EF4-FFF2-40B4-BE49-F238E27FC236}">
                <a16:creationId xmlns:a16="http://schemas.microsoft.com/office/drawing/2014/main" id="{281FE4A5-AD75-FF28-E90D-F021D0588C3A}"/>
              </a:ext>
            </a:extLst>
          </p:cNvPr>
          <p:cNvSpPr txBox="1"/>
          <p:nvPr/>
        </p:nvSpPr>
        <p:spPr>
          <a:xfrm>
            <a:off x="9606884" y="29071503"/>
            <a:ext cx="6352775" cy="969496"/>
          </a:xfrm>
          <a:prstGeom prst="rect">
            <a:avLst/>
          </a:prstGeom>
          <a:noFill/>
        </p:spPr>
        <p:txBody>
          <a:bodyPr wrap="square" rtlCol="0">
            <a:spAutoFit/>
          </a:bodyPr>
          <a:lstStyle/>
          <a:p>
            <a:pPr algn="just" defTabSz="2057400"/>
            <a:r>
              <a:rPr lang="en-GB" sz="1900" b="1" dirty="0">
                <a:solidFill>
                  <a:prstClr val="black"/>
                </a:solidFill>
                <a:latin typeface="Arial" charset="0"/>
                <a:ea typeface="Arial" charset="0"/>
                <a:cs typeface="Arial" charset="0"/>
              </a:rPr>
              <a:t>Figure 6: </a:t>
            </a:r>
            <a:r>
              <a:rPr lang="en-US" sz="1900" dirty="0">
                <a:solidFill>
                  <a:prstClr val="black"/>
                </a:solidFill>
                <a:latin typeface="Arial" charset="0"/>
                <a:ea typeface="Arial" charset="0"/>
                <a:cs typeface="Arial" charset="0"/>
              </a:rPr>
              <a:t>Effects of ECM sponges on PDLSC proliferation. Values are expressed as mean ± SD (n=3); *p &lt; 0.05, **p &lt; 0.01.</a:t>
            </a:r>
          </a:p>
        </p:txBody>
      </p:sp>
      <p:grpSp>
        <p:nvGrpSpPr>
          <p:cNvPr id="32" name="Agrupar 31">
            <a:extLst>
              <a:ext uri="{FF2B5EF4-FFF2-40B4-BE49-F238E27FC236}">
                <a16:creationId xmlns:a16="http://schemas.microsoft.com/office/drawing/2014/main" id="{4F971832-081A-460A-4EA8-CF9171463A25}"/>
              </a:ext>
            </a:extLst>
          </p:cNvPr>
          <p:cNvGrpSpPr/>
          <p:nvPr/>
        </p:nvGrpSpPr>
        <p:grpSpPr>
          <a:xfrm>
            <a:off x="9891062" y="25909010"/>
            <a:ext cx="5674280" cy="3173956"/>
            <a:chOff x="3261106" y="8517144"/>
            <a:chExt cx="5674280" cy="3173956"/>
          </a:xfrm>
        </p:grpSpPr>
        <p:graphicFrame>
          <p:nvGraphicFramePr>
            <p:cNvPr id="33" name="Objeto 32">
              <a:extLst>
                <a:ext uri="{FF2B5EF4-FFF2-40B4-BE49-F238E27FC236}">
                  <a16:creationId xmlns:a16="http://schemas.microsoft.com/office/drawing/2014/main" id="{7150343A-2914-2EB4-96B6-BDE943CD6449}"/>
                </a:ext>
              </a:extLst>
            </p:cNvPr>
            <p:cNvGraphicFramePr>
              <a:graphicFrameLocks noChangeAspect="1"/>
            </p:cNvGraphicFramePr>
            <p:nvPr>
              <p:extLst>
                <p:ext uri="{D42A27DB-BD31-4B8C-83A1-F6EECF244321}">
                  <p14:modId xmlns:p14="http://schemas.microsoft.com/office/powerpoint/2010/main" val="268188584"/>
                </p:ext>
              </p:extLst>
            </p:nvPr>
          </p:nvGraphicFramePr>
          <p:xfrm>
            <a:off x="3261106" y="8517144"/>
            <a:ext cx="5674280" cy="3173956"/>
          </p:xfrm>
          <a:graphic>
            <a:graphicData uri="http://schemas.openxmlformats.org/presentationml/2006/ole">
              <mc:AlternateContent xmlns:mc="http://schemas.openxmlformats.org/markup-compatibility/2006">
                <mc:Choice xmlns:v="urn:schemas-microsoft-com:vml" Requires="v">
                  <p:oleObj name="Prism 5" r:id="rId73" imgW="5148000" imgH="2880000" progId="Prism5.Document">
                    <p:embed/>
                  </p:oleObj>
                </mc:Choice>
                <mc:Fallback>
                  <p:oleObj name="Prism 5" r:id="rId73" imgW="5148000" imgH="2880000" progId="Prism5.Document">
                    <p:embed/>
                    <p:pic>
                      <p:nvPicPr>
                        <p:cNvPr id="98" name="Objeto 97">
                          <a:extLst>
                            <a:ext uri="{FF2B5EF4-FFF2-40B4-BE49-F238E27FC236}">
                              <a16:creationId xmlns:a16="http://schemas.microsoft.com/office/drawing/2014/main" id="{067A4B92-342D-F197-88C7-78D4BDD9BA56}"/>
                            </a:ext>
                          </a:extLst>
                        </p:cNvPr>
                        <p:cNvPicPr/>
                        <p:nvPr/>
                      </p:nvPicPr>
                      <p:blipFill>
                        <a:blip r:embed="rId74"/>
                        <a:stretch>
                          <a:fillRect/>
                        </a:stretch>
                      </p:blipFill>
                      <p:spPr>
                        <a:xfrm>
                          <a:off x="3261106" y="8517144"/>
                          <a:ext cx="5674280" cy="3173956"/>
                        </a:xfrm>
                        <a:prstGeom prst="rect">
                          <a:avLst/>
                        </a:prstGeom>
                      </p:spPr>
                    </p:pic>
                  </p:oleObj>
                </mc:Fallback>
              </mc:AlternateContent>
            </a:graphicData>
          </a:graphic>
        </p:graphicFrame>
        <p:cxnSp>
          <p:nvCxnSpPr>
            <p:cNvPr id="34" name="Conexão reta 33">
              <a:extLst>
                <a:ext uri="{FF2B5EF4-FFF2-40B4-BE49-F238E27FC236}">
                  <a16:creationId xmlns:a16="http://schemas.microsoft.com/office/drawing/2014/main" id="{C1396FD0-607B-FE76-365D-FBF0C0C231B7}"/>
                </a:ext>
              </a:extLst>
            </p:cNvPr>
            <p:cNvCxnSpPr/>
            <p:nvPr/>
          </p:nvCxnSpPr>
          <p:spPr>
            <a:xfrm>
              <a:off x="5481234" y="10536234"/>
              <a:ext cx="39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aixaDeTexto 34">
              <a:extLst>
                <a:ext uri="{FF2B5EF4-FFF2-40B4-BE49-F238E27FC236}">
                  <a16:creationId xmlns:a16="http://schemas.microsoft.com/office/drawing/2014/main" id="{CB6E0A1C-DAAD-9107-8CC7-729A6C0888B2}"/>
                </a:ext>
              </a:extLst>
            </p:cNvPr>
            <p:cNvSpPr txBox="1"/>
            <p:nvPr/>
          </p:nvSpPr>
          <p:spPr>
            <a:xfrm>
              <a:off x="5525672" y="10279626"/>
              <a:ext cx="527091" cy="584775"/>
            </a:xfrm>
            <a:prstGeom prst="rect">
              <a:avLst/>
            </a:prstGeom>
            <a:noFill/>
          </p:spPr>
          <p:txBody>
            <a:bodyPr wrap="square" rtlCol="0">
              <a:spAutoFit/>
            </a:bodyPr>
            <a:lstStyle/>
            <a:p>
              <a:r>
                <a:rPr lang="pt-PT" sz="1600" b="1" dirty="0">
                  <a:latin typeface="Arial" panose="020B0604020202020204" pitchFamily="34" charset="0"/>
                  <a:cs typeface="Arial" panose="020B0604020202020204" pitchFamily="34" charset="0"/>
                </a:rPr>
                <a:t>**</a:t>
              </a:r>
            </a:p>
            <a:p>
              <a:endParaRPr lang="pt-PT" sz="1600" b="1" dirty="0">
                <a:latin typeface="Arial" panose="020B0604020202020204" pitchFamily="34" charset="0"/>
                <a:cs typeface="Arial" panose="020B0604020202020204" pitchFamily="34" charset="0"/>
              </a:endParaRPr>
            </a:p>
          </p:txBody>
        </p:sp>
        <p:cxnSp>
          <p:nvCxnSpPr>
            <p:cNvPr id="36" name="Conexão reta 35">
              <a:extLst>
                <a:ext uri="{FF2B5EF4-FFF2-40B4-BE49-F238E27FC236}">
                  <a16:creationId xmlns:a16="http://schemas.microsoft.com/office/drawing/2014/main" id="{074FEE1D-D511-F835-6720-1B743F248CD5}"/>
                </a:ext>
              </a:extLst>
            </p:cNvPr>
            <p:cNvCxnSpPr/>
            <p:nvPr/>
          </p:nvCxnSpPr>
          <p:spPr>
            <a:xfrm>
              <a:off x="6277880" y="9806305"/>
              <a:ext cx="39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CaixaDeTexto 36">
              <a:extLst>
                <a:ext uri="{FF2B5EF4-FFF2-40B4-BE49-F238E27FC236}">
                  <a16:creationId xmlns:a16="http://schemas.microsoft.com/office/drawing/2014/main" id="{D4A53B32-A93A-BFD6-5DBD-A9FD32733A7B}"/>
                </a:ext>
              </a:extLst>
            </p:cNvPr>
            <p:cNvSpPr txBox="1"/>
            <p:nvPr/>
          </p:nvSpPr>
          <p:spPr>
            <a:xfrm>
              <a:off x="6357742" y="9560735"/>
              <a:ext cx="349003" cy="584775"/>
            </a:xfrm>
            <a:prstGeom prst="rect">
              <a:avLst/>
            </a:prstGeom>
            <a:noFill/>
          </p:spPr>
          <p:txBody>
            <a:bodyPr wrap="square" rtlCol="0">
              <a:spAutoFit/>
            </a:bodyPr>
            <a:lstStyle/>
            <a:p>
              <a:r>
                <a:rPr lang="pt-PT" sz="1600" b="1" dirty="0">
                  <a:latin typeface="Arial" panose="020B0604020202020204" pitchFamily="34" charset="0"/>
                  <a:cs typeface="Arial" panose="020B0604020202020204" pitchFamily="34" charset="0"/>
                </a:rPr>
                <a:t>*</a:t>
              </a:r>
            </a:p>
            <a:p>
              <a:endParaRPr lang="pt-PT" sz="1600" b="1" dirty="0">
                <a:latin typeface="Arial" panose="020B0604020202020204" pitchFamily="34" charset="0"/>
                <a:cs typeface="Arial" panose="020B0604020202020204" pitchFamily="34" charset="0"/>
              </a:endParaRPr>
            </a:p>
          </p:txBody>
        </p:sp>
        <p:sp>
          <p:nvSpPr>
            <p:cNvPr id="38" name="CaixaDeTexto 37">
              <a:extLst>
                <a:ext uri="{FF2B5EF4-FFF2-40B4-BE49-F238E27FC236}">
                  <a16:creationId xmlns:a16="http://schemas.microsoft.com/office/drawing/2014/main" id="{CA89AE86-6239-DB1C-DC04-B7F06B6C3CF9}"/>
                </a:ext>
              </a:extLst>
            </p:cNvPr>
            <p:cNvSpPr txBox="1"/>
            <p:nvPr/>
          </p:nvSpPr>
          <p:spPr>
            <a:xfrm>
              <a:off x="7173854" y="9312087"/>
              <a:ext cx="349003" cy="584775"/>
            </a:xfrm>
            <a:prstGeom prst="rect">
              <a:avLst/>
            </a:prstGeom>
            <a:noFill/>
          </p:spPr>
          <p:txBody>
            <a:bodyPr wrap="square" rtlCol="0">
              <a:spAutoFit/>
            </a:bodyPr>
            <a:lstStyle/>
            <a:p>
              <a:r>
                <a:rPr lang="pt-PT" sz="1600" b="1" dirty="0">
                  <a:latin typeface="Arial" panose="020B0604020202020204" pitchFamily="34" charset="0"/>
                  <a:cs typeface="Arial" panose="020B0604020202020204" pitchFamily="34" charset="0"/>
                </a:rPr>
                <a:t>*</a:t>
              </a:r>
            </a:p>
            <a:p>
              <a:endParaRPr lang="pt-PT" sz="1600" b="1" dirty="0">
                <a:latin typeface="Arial" panose="020B0604020202020204" pitchFamily="34" charset="0"/>
                <a:cs typeface="Arial" panose="020B0604020202020204" pitchFamily="34" charset="0"/>
              </a:endParaRPr>
            </a:p>
          </p:txBody>
        </p:sp>
        <p:cxnSp>
          <p:nvCxnSpPr>
            <p:cNvPr id="39" name="Conexão reta 38">
              <a:extLst>
                <a:ext uri="{FF2B5EF4-FFF2-40B4-BE49-F238E27FC236}">
                  <a16:creationId xmlns:a16="http://schemas.microsoft.com/office/drawing/2014/main" id="{7ED40480-51D8-0DE9-F017-B85598F36E93}"/>
                </a:ext>
              </a:extLst>
            </p:cNvPr>
            <p:cNvCxnSpPr/>
            <p:nvPr/>
          </p:nvCxnSpPr>
          <p:spPr>
            <a:xfrm>
              <a:off x="7124677" y="9574309"/>
              <a:ext cx="39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310">
            <a:extLst>
              <a:ext uri="{FF2B5EF4-FFF2-40B4-BE49-F238E27FC236}">
                <a16:creationId xmlns:a16="http://schemas.microsoft.com/office/drawing/2014/main" id="{64F65C45-E81A-F095-32B7-3893BF111F1C}"/>
              </a:ext>
            </a:extLst>
          </p:cNvPr>
          <p:cNvSpPr/>
          <p:nvPr/>
        </p:nvSpPr>
        <p:spPr>
          <a:xfrm>
            <a:off x="16261963" y="25449882"/>
            <a:ext cx="8099486" cy="461665"/>
          </a:xfrm>
          <a:prstGeom prst="rect">
            <a:avLst/>
          </a:prstGeom>
          <a:noFill/>
          <a:ln w="38100">
            <a:noFill/>
          </a:ln>
        </p:spPr>
        <p:txBody>
          <a:bodyPr wrap="square">
            <a:spAutoFit/>
          </a:bodyPr>
          <a:lstStyle/>
          <a:p>
            <a:pPr marL="457200" indent="-457200" algn="just" defTabSz="2057400">
              <a:buFont typeface="Arial"/>
              <a:buChar char="•"/>
            </a:pPr>
            <a:r>
              <a:rPr lang="en-GB" sz="2400" b="1" u="sng" dirty="0">
                <a:solidFill>
                  <a:prstClr val="black"/>
                </a:solidFill>
                <a:latin typeface="Arial" charset="0"/>
                <a:ea typeface="Arial" charset="0"/>
                <a:cs typeface="Arial" charset="0"/>
              </a:rPr>
              <a:t>Calcium quantification</a:t>
            </a:r>
            <a:endParaRPr lang="en-GB" sz="2400" u="sng" dirty="0">
              <a:solidFill>
                <a:prstClr val="black"/>
              </a:solidFill>
              <a:latin typeface="Arial" charset="0"/>
              <a:ea typeface="Arial" charset="0"/>
              <a:cs typeface="Arial" charset="0"/>
            </a:endParaRPr>
          </a:p>
        </p:txBody>
      </p:sp>
      <p:sp>
        <p:nvSpPr>
          <p:cNvPr id="15" name="TextBox 319">
            <a:extLst>
              <a:ext uri="{FF2B5EF4-FFF2-40B4-BE49-F238E27FC236}">
                <a16:creationId xmlns:a16="http://schemas.microsoft.com/office/drawing/2014/main" id="{884F06E3-81FA-70F3-4B6A-050548D28E49}"/>
              </a:ext>
            </a:extLst>
          </p:cNvPr>
          <p:cNvSpPr txBox="1"/>
          <p:nvPr/>
        </p:nvSpPr>
        <p:spPr>
          <a:xfrm>
            <a:off x="16759674" y="29008016"/>
            <a:ext cx="6173575" cy="1261884"/>
          </a:xfrm>
          <a:prstGeom prst="rect">
            <a:avLst/>
          </a:prstGeom>
          <a:noFill/>
        </p:spPr>
        <p:txBody>
          <a:bodyPr wrap="square" rtlCol="0">
            <a:spAutoFit/>
          </a:bodyPr>
          <a:lstStyle/>
          <a:p>
            <a:pPr algn="just" defTabSz="2057400"/>
            <a:r>
              <a:rPr lang="en-GB" sz="1900" b="1" dirty="0">
                <a:solidFill>
                  <a:srgbClr val="000000"/>
                </a:solidFill>
                <a:latin typeface="Arial" charset="0"/>
                <a:ea typeface="Arial" charset="0"/>
                <a:cs typeface="Arial" charset="0"/>
              </a:rPr>
              <a:t>Figure 7: </a:t>
            </a:r>
            <a:r>
              <a:rPr lang="en-GB" sz="1900" dirty="0">
                <a:solidFill>
                  <a:prstClr val="black"/>
                </a:solidFill>
                <a:latin typeface="Arial" charset="0"/>
                <a:ea typeface="Arial" charset="0"/>
                <a:cs typeface="Arial" charset="0"/>
              </a:rPr>
              <a:t>Calcium deposition quantification of PDLSCs cultured on ECM sponges after 21 days under osteogenic differentiation conditions. Values are expressed as mean ± SD (n=3); *p &lt; 0.05.</a:t>
            </a:r>
          </a:p>
        </p:txBody>
      </p:sp>
      <p:graphicFrame>
        <p:nvGraphicFramePr>
          <p:cNvPr id="16" name="Objeto 15">
            <a:extLst>
              <a:ext uri="{FF2B5EF4-FFF2-40B4-BE49-F238E27FC236}">
                <a16:creationId xmlns:a16="http://schemas.microsoft.com/office/drawing/2014/main" id="{59AA4297-6F66-11E3-77FD-FB6274A46A76}"/>
              </a:ext>
            </a:extLst>
          </p:cNvPr>
          <p:cNvGraphicFramePr>
            <a:graphicFrameLocks noChangeAspect="1"/>
          </p:cNvGraphicFramePr>
          <p:nvPr>
            <p:extLst>
              <p:ext uri="{D42A27DB-BD31-4B8C-83A1-F6EECF244321}">
                <p14:modId xmlns:p14="http://schemas.microsoft.com/office/powerpoint/2010/main" val="2301191136"/>
              </p:ext>
            </p:extLst>
          </p:nvPr>
        </p:nvGraphicFramePr>
        <p:xfrm>
          <a:off x="17275232" y="26157857"/>
          <a:ext cx="3954596" cy="2610439"/>
        </p:xfrm>
        <a:graphic>
          <a:graphicData uri="http://schemas.openxmlformats.org/presentationml/2006/ole">
            <mc:AlternateContent xmlns:mc="http://schemas.openxmlformats.org/markup-compatibility/2006">
              <mc:Choice xmlns:v="urn:schemas-microsoft-com:vml" Requires="v">
                <p:oleObj name="Prism 5" r:id="rId75" imgW="3708000" imgH="2448000" progId="Prism5.Document">
                  <p:embed/>
                </p:oleObj>
              </mc:Choice>
              <mc:Fallback>
                <p:oleObj name="Prism 5" r:id="rId75" imgW="3708000" imgH="2448000" progId="Prism5.Document">
                  <p:embed/>
                  <p:pic>
                    <p:nvPicPr>
                      <p:cNvPr id="3" name="Objeto 2">
                        <a:extLst>
                          <a:ext uri="{FF2B5EF4-FFF2-40B4-BE49-F238E27FC236}">
                            <a16:creationId xmlns:a16="http://schemas.microsoft.com/office/drawing/2014/main" id="{164C7957-C05D-1244-E9D6-DF6EF602411E}"/>
                          </a:ext>
                        </a:extLst>
                      </p:cNvPr>
                      <p:cNvPicPr/>
                      <p:nvPr/>
                    </p:nvPicPr>
                    <p:blipFill>
                      <a:blip r:embed="rId76"/>
                      <a:stretch>
                        <a:fillRect/>
                      </a:stretch>
                    </p:blipFill>
                    <p:spPr>
                      <a:xfrm>
                        <a:off x="17275232" y="26157857"/>
                        <a:ext cx="3954596" cy="2610439"/>
                      </a:xfrm>
                      <a:prstGeom prst="rect">
                        <a:avLst/>
                      </a:prstGeom>
                    </p:spPr>
                  </p:pic>
                </p:oleObj>
              </mc:Fallback>
            </mc:AlternateContent>
          </a:graphicData>
        </a:graphic>
      </p:graphicFrame>
      <p:sp>
        <p:nvSpPr>
          <p:cNvPr id="17" name="Rectangle 407">
            <a:extLst>
              <a:ext uri="{FF2B5EF4-FFF2-40B4-BE49-F238E27FC236}">
                <a16:creationId xmlns:a16="http://schemas.microsoft.com/office/drawing/2014/main" id="{E6A68269-F037-68DF-1C00-6706A87516C3}"/>
              </a:ext>
            </a:extLst>
          </p:cNvPr>
          <p:cNvSpPr/>
          <p:nvPr/>
        </p:nvSpPr>
        <p:spPr>
          <a:xfrm>
            <a:off x="9433329" y="30222239"/>
            <a:ext cx="6601351" cy="461665"/>
          </a:xfrm>
          <a:prstGeom prst="rect">
            <a:avLst/>
          </a:prstGeom>
          <a:noFill/>
          <a:ln w="38100">
            <a:noFill/>
          </a:ln>
        </p:spPr>
        <p:txBody>
          <a:bodyPr wrap="square">
            <a:spAutoFit/>
          </a:bodyPr>
          <a:lstStyle/>
          <a:p>
            <a:pPr marL="457200" indent="-457200" algn="just" defTabSz="2057400">
              <a:buFont typeface="Arial"/>
              <a:buChar char="•"/>
            </a:pPr>
            <a:r>
              <a:rPr lang="en-GB" sz="2400" b="1" u="sng" dirty="0">
                <a:solidFill>
                  <a:prstClr val="black"/>
                </a:solidFill>
                <a:latin typeface="Arial" charset="0"/>
                <a:ea typeface="Arial" charset="0"/>
                <a:cs typeface="Arial" charset="0"/>
              </a:rPr>
              <a:t>Osteogenic/Periodontal stainings</a:t>
            </a:r>
            <a:endParaRPr lang="en-GB" sz="2400" u="sng" dirty="0">
              <a:solidFill>
                <a:prstClr val="black"/>
              </a:solidFill>
              <a:latin typeface="Arial" charset="0"/>
              <a:ea typeface="Arial" charset="0"/>
              <a:cs typeface="Arial" charset="0"/>
            </a:endParaRPr>
          </a:p>
        </p:txBody>
      </p:sp>
      <p:sp>
        <p:nvSpPr>
          <p:cNvPr id="19" name="TextBox 428">
            <a:extLst>
              <a:ext uri="{FF2B5EF4-FFF2-40B4-BE49-F238E27FC236}">
                <a16:creationId xmlns:a16="http://schemas.microsoft.com/office/drawing/2014/main" id="{07E8106E-D968-810F-29BA-53C3F62B7D4F}"/>
              </a:ext>
            </a:extLst>
          </p:cNvPr>
          <p:cNvSpPr txBox="1"/>
          <p:nvPr/>
        </p:nvSpPr>
        <p:spPr>
          <a:xfrm>
            <a:off x="18581807" y="30707431"/>
            <a:ext cx="4470902" cy="3893374"/>
          </a:xfrm>
          <a:prstGeom prst="rect">
            <a:avLst/>
          </a:prstGeom>
          <a:noFill/>
        </p:spPr>
        <p:txBody>
          <a:bodyPr wrap="square" rtlCol="0">
            <a:spAutoFit/>
          </a:bodyPr>
          <a:lstStyle/>
          <a:p>
            <a:pPr algn="just" defTabSz="2057400"/>
            <a:r>
              <a:rPr lang="en-GB" sz="1900" b="1" dirty="0">
                <a:solidFill>
                  <a:srgbClr val="000000"/>
                </a:solidFill>
                <a:latin typeface="Arial" charset="0"/>
                <a:ea typeface="Arial" charset="0"/>
                <a:cs typeface="Arial" charset="0"/>
              </a:rPr>
              <a:t>Figure 8: </a:t>
            </a:r>
            <a:r>
              <a:rPr lang="en-GB" sz="1900" dirty="0">
                <a:solidFill>
                  <a:prstClr val="black"/>
                </a:solidFill>
                <a:latin typeface="Arial" charset="0"/>
                <a:ea typeface="Arial" charset="0"/>
                <a:cs typeface="Arial" charset="0"/>
              </a:rPr>
              <a:t>Osteogenic/Periodontal differentiation of PDLSCs cultured on ECM sponges. </a:t>
            </a:r>
            <a:r>
              <a:rPr lang="en-GB" sz="1900" b="1" dirty="0">
                <a:solidFill>
                  <a:prstClr val="black"/>
                </a:solidFill>
                <a:latin typeface="Arial" charset="0"/>
                <a:ea typeface="Arial" charset="0"/>
                <a:cs typeface="Arial" charset="0"/>
              </a:rPr>
              <a:t>(A) </a:t>
            </a:r>
            <a:r>
              <a:rPr lang="en-GB" sz="1900" dirty="0">
                <a:solidFill>
                  <a:prstClr val="black"/>
                </a:solidFill>
                <a:latin typeface="Arial" charset="0"/>
                <a:ea typeface="Arial" charset="0"/>
                <a:cs typeface="Arial" charset="0"/>
              </a:rPr>
              <a:t>Alizarin Red and Xylenol Orange stainings confirmed the presence of calcium deposits (reddish areas). </a:t>
            </a:r>
            <a:r>
              <a:rPr lang="en-GB" sz="1900" b="1" dirty="0">
                <a:solidFill>
                  <a:prstClr val="black"/>
                </a:solidFill>
                <a:latin typeface="Arial" charset="0"/>
                <a:ea typeface="Arial" charset="0"/>
                <a:cs typeface="Arial" charset="0"/>
              </a:rPr>
              <a:t>(B)</a:t>
            </a:r>
            <a:r>
              <a:rPr lang="en-GB" sz="1900" dirty="0">
                <a:solidFill>
                  <a:prstClr val="black"/>
                </a:solidFill>
                <a:latin typeface="Arial" charset="0"/>
                <a:ea typeface="Arial" charset="0"/>
                <a:cs typeface="Arial" charset="0"/>
              </a:rPr>
              <a:t> Immunofluorescent staining of cementum and bone ECM proteins (CMP-1 and OPN) confirmed the production of important periodontal ECM proteins by PDLSCs cultured on ECM sponges. DAPI was used to counterstain the cell nuclei in blue. Scale bar, 50 μm.</a:t>
            </a:r>
          </a:p>
        </p:txBody>
      </p:sp>
      <p:grpSp>
        <p:nvGrpSpPr>
          <p:cNvPr id="20" name="Agrupar 19">
            <a:extLst>
              <a:ext uri="{FF2B5EF4-FFF2-40B4-BE49-F238E27FC236}">
                <a16:creationId xmlns:a16="http://schemas.microsoft.com/office/drawing/2014/main" id="{AA7F8BAF-89B7-E554-50C1-031782461B7F}"/>
              </a:ext>
            </a:extLst>
          </p:cNvPr>
          <p:cNvGrpSpPr/>
          <p:nvPr/>
        </p:nvGrpSpPr>
        <p:grpSpPr>
          <a:xfrm>
            <a:off x="9714143" y="31299772"/>
            <a:ext cx="3824903" cy="2932510"/>
            <a:chOff x="6948821" y="-65151"/>
            <a:chExt cx="4600287" cy="3533086"/>
          </a:xfrm>
        </p:grpSpPr>
        <p:grpSp>
          <p:nvGrpSpPr>
            <p:cNvPr id="21" name="Agrupar 20">
              <a:extLst>
                <a:ext uri="{FF2B5EF4-FFF2-40B4-BE49-F238E27FC236}">
                  <a16:creationId xmlns:a16="http://schemas.microsoft.com/office/drawing/2014/main" id="{EA748C9C-6F7C-0702-F408-F6672252A570}"/>
                </a:ext>
              </a:extLst>
            </p:cNvPr>
            <p:cNvGrpSpPr/>
            <p:nvPr/>
          </p:nvGrpSpPr>
          <p:grpSpPr>
            <a:xfrm>
              <a:off x="6948821" y="-65151"/>
              <a:ext cx="4600287" cy="3533086"/>
              <a:chOff x="7035325" y="1607790"/>
              <a:chExt cx="4600287" cy="3533086"/>
            </a:xfrm>
          </p:grpSpPr>
          <p:grpSp>
            <p:nvGrpSpPr>
              <p:cNvPr id="40" name="Agrupar 39">
                <a:extLst>
                  <a:ext uri="{FF2B5EF4-FFF2-40B4-BE49-F238E27FC236}">
                    <a16:creationId xmlns:a16="http://schemas.microsoft.com/office/drawing/2014/main" id="{B32A406C-4259-D462-C29C-B0D9F84A155D}"/>
                  </a:ext>
                </a:extLst>
              </p:cNvPr>
              <p:cNvGrpSpPr/>
              <p:nvPr/>
            </p:nvGrpSpPr>
            <p:grpSpPr>
              <a:xfrm>
                <a:off x="7048247" y="1935827"/>
                <a:ext cx="444203" cy="1573200"/>
                <a:chOff x="376723" y="378253"/>
                <a:chExt cx="530345" cy="1617536"/>
              </a:xfrm>
            </p:grpSpPr>
            <p:sp>
              <p:nvSpPr>
                <p:cNvPr id="51" name="Retângulo 50">
                  <a:extLst>
                    <a:ext uri="{FF2B5EF4-FFF2-40B4-BE49-F238E27FC236}">
                      <a16:creationId xmlns:a16="http://schemas.microsoft.com/office/drawing/2014/main" id="{41A4B788-5C40-EDEE-52D6-BC1E76CB9983}"/>
                    </a:ext>
                  </a:extLst>
                </p:cNvPr>
                <p:cNvSpPr/>
                <p:nvPr/>
              </p:nvSpPr>
              <p:spPr>
                <a:xfrm>
                  <a:off x="474791" y="378253"/>
                  <a:ext cx="310167" cy="161753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000"/>
                </a:p>
              </p:txBody>
            </p:sp>
            <p:sp>
              <p:nvSpPr>
                <p:cNvPr id="52" name="CaixaDeTexto 51">
                  <a:extLst>
                    <a:ext uri="{FF2B5EF4-FFF2-40B4-BE49-F238E27FC236}">
                      <a16:creationId xmlns:a16="http://schemas.microsoft.com/office/drawing/2014/main" id="{F7D45148-4417-D8D6-D869-AFD4FB000EF3}"/>
                    </a:ext>
                  </a:extLst>
                </p:cNvPr>
                <p:cNvSpPr txBox="1"/>
                <p:nvPr/>
              </p:nvSpPr>
              <p:spPr>
                <a:xfrm>
                  <a:off x="376723" y="448702"/>
                  <a:ext cx="530345" cy="1327113"/>
                </a:xfrm>
                <a:prstGeom prst="rect">
                  <a:avLst/>
                </a:prstGeom>
                <a:noFill/>
              </p:spPr>
              <p:txBody>
                <a:bodyPr vert="vert270" wrap="square" rtlCol="0">
                  <a:spAutoFit/>
                </a:bodyPr>
                <a:lstStyle/>
                <a:p>
                  <a:r>
                    <a:rPr lang="pt-PT" sz="1200" b="1" dirty="0">
                      <a:solidFill>
                        <a:schemeClr val="bg1"/>
                      </a:solidFill>
                      <a:latin typeface="Arial" panose="020B0604020202020204" pitchFamily="34" charset="0"/>
                      <a:cs typeface="Arial" panose="020B0604020202020204" pitchFamily="34" charset="0"/>
                    </a:rPr>
                    <a:t>Alizarin Red</a:t>
                  </a:r>
                </a:p>
              </p:txBody>
            </p:sp>
          </p:grpSp>
          <p:sp>
            <p:nvSpPr>
              <p:cNvPr id="41" name="Retângulo 40">
                <a:extLst>
                  <a:ext uri="{FF2B5EF4-FFF2-40B4-BE49-F238E27FC236}">
                    <a16:creationId xmlns:a16="http://schemas.microsoft.com/office/drawing/2014/main" id="{215B605B-E3FA-800A-7DDA-A44C08BB9C35}"/>
                  </a:ext>
                </a:extLst>
              </p:cNvPr>
              <p:cNvSpPr/>
              <p:nvPr/>
            </p:nvSpPr>
            <p:spPr>
              <a:xfrm>
                <a:off x="7404519" y="1644916"/>
                <a:ext cx="2098800" cy="28183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42" name="Retângulo 41">
                <a:extLst>
                  <a:ext uri="{FF2B5EF4-FFF2-40B4-BE49-F238E27FC236}">
                    <a16:creationId xmlns:a16="http://schemas.microsoft.com/office/drawing/2014/main" id="{27E516CB-0A52-F580-51FF-E74BA12DE1DF}"/>
                  </a:ext>
                </a:extLst>
              </p:cNvPr>
              <p:cNvSpPr/>
              <p:nvPr/>
            </p:nvSpPr>
            <p:spPr>
              <a:xfrm>
                <a:off x="9536812" y="1646121"/>
                <a:ext cx="2098800" cy="28183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43" name="CaixaDeTexto 42">
                <a:extLst>
                  <a:ext uri="{FF2B5EF4-FFF2-40B4-BE49-F238E27FC236}">
                    <a16:creationId xmlns:a16="http://schemas.microsoft.com/office/drawing/2014/main" id="{593863EE-3C1C-5B04-8FDD-67EFD78E4B7C}"/>
                  </a:ext>
                </a:extLst>
              </p:cNvPr>
              <p:cNvSpPr txBox="1"/>
              <p:nvPr/>
            </p:nvSpPr>
            <p:spPr>
              <a:xfrm>
                <a:off x="7968440" y="1607790"/>
                <a:ext cx="1266429" cy="370809"/>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No ECM</a:t>
                </a:r>
              </a:p>
            </p:txBody>
          </p:sp>
          <p:sp>
            <p:nvSpPr>
              <p:cNvPr id="44" name="CaixaDeTexto 43">
                <a:extLst>
                  <a:ext uri="{FF2B5EF4-FFF2-40B4-BE49-F238E27FC236}">
                    <a16:creationId xmlns:a16="http://schemas.microsoft.com/office/drawing/2014/main" id="{522CBEC4-53EB-D520-E72F-2C9F0333E22A}"/>
                  </a:ext>
                </a:extLst>
              </p:cNvPr>
              <p:cNvSpPr txBox="1"/>
              <p:nvPr/>
            </p:nvSpPr>
            <p:spPr>
              <a:xfrm>
                <a:off x="10241088" y="1618972"/>
                <a:ext cx="1009332"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ECM</a:t>
                </a:r>
              </a:p>
            </p:txBody>
          </p:sp>
          <p:pic>
            <p:nvPicPr>
              <p:cNvPr id="45" name="Imagem 10" descr="Uma imagem com vermelho, símbolo, desfocado, escuro&#10;&#10;Descrição gerada automaticamente">
                <a:extLst>
                  <a:ext uri="{FF2B5EF4-FFF2-40B4-BE49-F238E27FC236}">
                    <a16:creationId xmlns:a16="http://schemas.microsoft.com/office/drawing/2014/main" id="{51B66B83-5C52-A9DB-5481-1C70550D2ACE}"/>
                  </a:ext>
                </a:extLst>
              </p:cNvPr>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7404520" y="1934850"/>
                <a:ext cx="2098800" cy="157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m 12" descr="Uma imagem com vermelho, luz, escuro, aceso&#10;&#10;Descrição gerada automaticamente">
                <a:extLst>
                  <a:ext uri="{FF2B5EF4-FFF2-40B4-BE49-F238E27FC236}">
                    <a16:creationId xmlns:a16="http://schemas.microsoft.com/office/drawing/2014/main" id="{983FAE35-FCBE-932F-B4D7-839A61E3E29A}"/>
                  </a:ext>
                </a:extLst>
              </p:cNvPr>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9533968" y="1941025"/>
                <a:ext cx="2097600" cy="15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tângulo 46">
                <a:extLst>
                  <a:ext uri="{FF2B5EF4-FFF2-40B4-BE49-F238E27FC236}">
                    <a16:creationId xmlns:a16="http://schemas.microsoft.com/office/drawing/2014/main" id="{84C0263F-B997-95D1-45A3-73413A3BE12B}"/>
                  </a:ext>
                </a:extLst>
              </p:cNvPr>
              <p:cNvSpPr/>
              <p:nvPr/>
            </p:nvSpPr>
            <p:spPr>
              <a:xfrm>
                <a:off x="7130387" y="3567676"/>
                <a:ext cx="259787" cy="1573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000"/>
              </a:p>
            </p:txBody>
          </p:sp>
          <p:sp>
            <p:nvSpPr>
              <p:cNvPr id="48" name="CaixaDeTexto 47">
                <a:extLst>
                  <a:ext uri="{FF2B5EF4-FFF2-40B4-BE49-F238E27FC236}">
                    <a16:creationId xmlns:a16="http://schemas.microsoft.com/office/drawing/2014/main" id="{326AC863-2732-5940-2D1A-AD8F976C9FEC}"/>
                  </a:ext>
                </a:extLst>
              </p:cNvPr>
              <p:cNvSpPr txBox="1"/>
              <p:nvPr/>
            </p:nvSpPr>
            <p:spPr>
              <a:xfrm>
                <a:off x="7035325" y="3525201"/>
                <a:ext cx="444203" cy="1516543"/>
              </a:xfrm>
              <a:prstGeom prst="rect">
                <a:avLst/>
              </a:prstGeom>
              <a:noFill/>
            </p:spPr>
            <p:txBody>
              <a:bodyPr vert="vert270" wrap="square" rtlCol="0">
                <a:spAutoFit/>
              </a:bodyPr>
              <a:lstStyle/>
              <a:p>
                <a:r>
                  <a:rPr lang="pt-PT" sz="1200" b="1" dirty="0">
                    <a:solidFill>
                      <a:schemeClr val="bg1"/>
                    </a:solidFill>
                    <a:latin typeface="Arial" panose="020B0604020202020204" pitchFamily="34" charset="0"/>
                    <a:cs typeface="Arial" panose="020B0604020202020204" pitchFamily="34" charset="0"/>
                  </a:rPr>
                  <a:t>Xylenol Orange</a:t>
                </a:r>
              </a:p>
            </p:txBody>
          </p:sp>
          <p:pic>
            <p:nvPicPr>
              <p:cNvPr id="49" name="Imagem 2" descr="Uma imagem com invertebrado, artrópode, escuro, fechar&#10;&#10;Descrição gerada automaticamente">
                <a:extLst>
                  <a:ext uri="{FF2B5EF4-FFF2-40B4-BE49-F238E27FC236}">
                    <a16:creationId xmlns:a16="http://schemas.microsoft.com/office/drawing/2014/main" id="{265181EE-8751-DAE8-2F6A-B7FB3D9E66DB}"/>
                  </a:ext>
                </a:extLst>
              </p:cNvPr>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9536812" y="3560209"/>
                <a:ext cx="2097600" cy="15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m 4" descr="Uma imagem com escuro&#10;&#10;Descrição gerada automaticamente">
                <a:extLst>
                  <a:ext uri="{FF2B5EF4-FFF2-40B4-BE49-F238E27FC236}">
                    <a16:creationId xmlns:a16="http://schemas.microsoft.com/office/drawing/2014/main" id="{D8C79E80-6F8D-8FE4-06A1-210ED253D082}"/>
                  </a:ext>
                </a:extLst>
              </p:cNvPr>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7404519" y="3561584"/>
                <a:ext cx="2099452" cy="15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2" name="Straight Connector 11">
              <a:extLst>
                <a:ext uri="{FF2B5EF4-FFF2-40B4-BE49-F238E27FC236}">
                  <a16:creationId xmlns:a16="http://schemas.microsoft.com/office/drawing/2014/main" id="{34549FB0-3587-A801-416D-3D4974D77239}"/>
                </a:ext>
              </a:extLst>
            </p:cNvPr>
            <p:cNvCxnSpPr/>
            <p:nvPr/>
          </p:nvCxnSpPr>
          <p:spPr>
            <a:xfrm>
              <a:off x="9050515" y="3368804"/>
              <a:ext cx="1815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11">
              <a:extLst>
                <a:ext uri="{FF2B5EF4-FFF2-40B4-BE49-F238E27FC236}">
                  <a16:creationId xmlns:a16="http://schemas.microsoft.com/office/drawing/2014/main" id="{BE0F1BF0-B39C-4173-3DBE-BA804E145FE1}"/>
                </a:ext>
              </a:extLst>
            </p:cNvPr>
            <p:cNvCxnSpPr/>
            <p:nvPr/>
          </p:nvCxnSpPr>
          <p:spPr>
            <a:xfrm>
              <a:off x="11219273" y="3333305"/>
              <a:ext cx="1815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10">
                  <a:extLst>
                    <a:ext uri="{FF2B5EF4-FFF2-40B4-BE49-F238E27FC236}">
                      <a16:creationId xmlns:a16="http://schemas.microsoft.com/office/drawing/2014/main" id="{256738A8-4A5F-E199-3F6E-EF0FE13A72D6}"/>
                    </a:ext>
                  </a:extLst>
                </p:cNvPr>
                <p:cNvSpPr txBox="1"/>
                <p:nvPr/>
              </p:nvSpPr>
              <p:spPr>
                <a:xfrm>
                  <a:off x="8786557" y="1456730"/>
                  <a:ext cx="527916" cy="197568"/>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pt-PT" sz="900" smtClean="0">
                            <a:solidFill>
                              <a:schemeClr val="bg1"/>
                            </a:solidFill>
                            <a:latin typeface="Cambria Math" charset="0"/>
                            <a:ea typeface="Times New Roman" charset="0"/>
                            <a:cs typeface="Times New Roman" charset="0"/>
                          </a:rPr>
                          <m:t>5</m:t>
                        </m:r>
                        <m:r>
                          <a:rPr lang="pt-PT" sz="900" b="0" i="0" smtClean="0">
                            <a:solidFill>
                              <a:schemeClr val="bg1"/>
                            </a:solidFill>
                            <a:latin typeface="Cambria Math" charset="0"/>
                            <a:ea typeface="Times New Roman" charset="0"/>
                            <a:cs typeface="Times New Roman" charset="0"/>
                          </a:rPr>
                          <m:t>0 </m:t>
                        </m:r>
                        <m:r>
                          <m:rPr>
                            <m:sty m:val="p"/>
                          </m:rPr>
                          <a:rPr lang="en-US" sz="900" i="0" smtClean="0">
                            <a:solidFill>
                              <a:schemeClr val="bg1"/>
                            </a:solidFill>
                            <a:latin typeface="Cambria Math" charset="0"/>
                            <a:ea typeface="Times New Roman" charset="0"/>
                            <a:cs typeface="Times New Roman" charset="0"/>
                          </a:rPr>
                          <m:t>μ</m:t>
                        </m:r>
                        <m:r>
                          <m:rPr>
                            <m:sty m:val="p"/>
                          </m:rPr>
                          <a:rPr lang="pt-PT" sz="900" b="0" i="0" smtClean="0">
                            <a:solidFill>
                              <a:schemeClr val="bg1"/>
                            </a:solidFill>
                            <a:latin typeface="Cambria Math" charset="0"/>
                            <a:ea typeface="Times New Roman" charset="0"/>
                            <a:cs typeface="Times New Roman" charset="0"/>
                          </a:rPr>
                          <m:t>m</m:t>
                        </m:r>
                      </m:oMath>
                    </m:oMathPara>
                  </a14:m>
                  <a:endParaRPr lang="en-US" sz="900" dirty="0">
                    <a:solidFill>
                      <a:schemeClr val="bg1"/>
                    </a:solidFill>
                    <a:latin typeface="Times New Roman" charset="0"/>
                    <a:ea typeface="Times New Roman" charset="0"/>
                    <a:cs typeface="Times New Roman" charset="0"/>
                  </a:endParaRPr>
                </a:p>
              </p:txBody>
            </p:sp>
          </mc:Choice>
          <mc:Fallback xmlns="">
            <p:sp>
              <p:nvSpPr>
                <p:cNvPr id="153" name="TextBox 10">
                  <a:extLst>
                    <a:ext uri="{FF2B5EF4-FFF2-40B4-BE49-F238E27FC236}">
                      <a16:creationId xmlns:a16="http://schemas.microsoft.com/office/drawing/2014/main" id="{146A63B3-4B95-C456-E28B-590E6871348E}"/>
                    </a:ext>
                  </a:extLst>
                </p:cNvPr>
                <p:cNvSpPr txBox="1">
                  <a:spLocks noRot="1" noChangeAspect="1" noMove="1" noResize="1" noEditPoints="1" noAdjustHandles="1" noChangeArrowheads="1" noChangeShapeType="1" noTextEdit="1"/>
                </p:cNvSpPr>
                <p:nvPr/>
              </p:nvSpPr>
              <p:spPr>
                <a:xfrm>
                  <a:off x="8786557" y="1456730"/>
                  <a:ext cx="527916" cy="197568"/>
                </a:xfrm>
                <a:prstGeom prst="rect">
                  <a:avLst/>
                </a:prstGeom>
                <a:blipFill>
                  <a:blip r:embed="rId32"/>
                  <a:stretch>
                    <a:fillRect b="-33333"/>
                  </a:stretch>
                </a:blipFill>
              </p:spPr>
              <p:txBody>
                <a:bodyPr/>
                <a:lstStyle/>
                <a:p>
                  <a:r>
                    <a:rPr lang="pt-PT">
                      <a:noFill/>
                    </a:rPr>
                    <a:t> </a:t>
                  </a:r>
                </a:p>
              </p:txBody>
            </p:sp>
          </mc:Fallback>
        </mc:AlternateContent>
        <p:cxnSp>
          <p:nvCxnSpPr>
            <p:cNvPr id="25" name="Straight Connector 11">
              <a:extLst>
                <a:ext uri="{FF2B5EF4-FFF2-40B4-BE49-F238E27FC236}">
                  <a16:creationId xmlns:a16="http://schemas.microsoft.com/office/drawing/2014/main" id="{A4D9358D-3B40-815A-90BF-5F404416057E}"/>
                </a:ext>
              </a:extLst>
            </p:cNvPr>
            <p:cNvCxnSpPr/>
            <p:nvPr/>
          </p:nvCxnSpPr>
          <p:spPr>
            <a:xfrm>
              <a:off x="8966824" y="1713465"/>
              <a:ext cx="1815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11">
              <a:extLst>
                <a:ext uri="{FF2B5EF4-FFF2-40B4-BE49-F238E27FC236}">
                  <a16:creationId xmlns:a16="http://schemas.microsoft.com/office/drawing/2014/main" id="{4499AE5D-6903-0142-272C-746D54286721}"/>
                </a:ext>
              </a:extLst>
            </p:cNvPr>
            <p:cNvCxnSpPr/>
            <p:nvPr/>
          </p:nvCxnSpPr>
          <p:spPr>
            <a:xfrm>
              <a:off x="11135582" y="1677966"/>
              <a:ext cx="1815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Agrupar 52">
            <a:extLst>
              <a:ext uri="{FF2B5EF4-FFF2-40B4-BE49-F238E27FC236}">
                <a16:creationId xmlns:a16="http://schemas.microsoft.com/office/drawing/2014/main" id="{DDEB7C76-93E7-E26A-82B7-D8FAD880E620}"/>
              </a:ext>
            </a:extLst>
          </p:cNvPr>
          <p:cNvGrpSpPr/>
          <p:nvPr/>
        </p:nvGrpSpPr>
        <p:grpSpPr>
          <a:xfrm>
            <a:off x="14074381" y="31026856"/>
            <a:ext cx="5368581" cy="3244220"/>
            <a:chOff x="1084370" y="3145911"/>
            <a:chExt cx="5368581" cy="3244220"/>
          </a:xfrm>
        </p:grpSpPr>
        <p:grpSp>
          <p:nvGrpSpPr>
            <p:cNvPr id="62" name="Agrupar 61">
              <a:extLst>
                <a:ext uri="{FF2B5EF4-FFF2-40B4-BE49-F238E27FC236}">
                  <a16:creationId xmlns:a16="http://schemas.microsoft.com/office/drawing/2014/main" id="{FF00C1E1-1EAA-C971-F054-48E6FE6DA426}"/>
                </a:ext>
              </a:extLst>
            </p:cNvPr>
            <p:cNvGrpSpPr/>
            <p:nvPr/>
          </p:nvGrpSpPr>
          <p:grpSpPr>
            <a:xfrm>
              <a:off x="1084370" y="3145911"/>
              <a:ext cx="5368581" cy="3244220"/>
              <a:chOff x="7062229" y="1467718"/>
              <a:chExt cx="5368581" cy="3244220"/>
            </a:xfrm>
          </p:grpSpPr>
          <p:grpSp>
            <p:nvGrpSpPr>
              <p:cNvPr id="453" name="Agrupar 452">
                <a:extLst>
                  <a:ext uri="{FF2B5EF4-FFF2-40B4-BE49-F238E27FC236}">
                    <a16:creationId xmlns:a16="http://schemas.microsoft.com/office/drawing/2014/main" id="{423B19C9-F8FA-AAFE-3CC4-9911616AF57B}"/>
                  </a:ext>
                </a:extLst>
              </p:cNvPr>
              <p:cNvGrpSpPr/>
              <p:nvPr/>
            </p:nvGrpSpPr>
            <p:grpSpPr>
              <a:xfrm>
                <a:off x="7457172" y="1467718"/>
                <a:ext cx="4973638" cy="3244220"/>
                <a:chOff x="1510364" y="1441523"/>
                <a:chExt cx="4973638" cy="3244220"/>
              </a:xfrm>
            </p:grpSpPr>
            <p:grpSp>
              <p:nvGrpSpPr>
                <p:cNvPr id="458" name="Agrupar 457">
                  <a:extLst>
                    <a:ext uri="{FF2B5EF4-FFF2-40B4-BE49-F238E27FC236}">
                      <a16:creationId xmlns:a16="http://schemas.microsoft.com/office/drawing/2014/main" id="{1EAB507D-ABBA-0646-AE82-73F8675CEDBE}"/>
                    </a:ext>
                  </a:extLst>
                </p:cNvPr>
                <p:cNvGrpSpPr/>
                <p:nvPr/>
              </p:nvGrpSpPr>
              <p:grpSpPr>
                <a:xfrm>
                  <a:off x="1510364" y="1441523"/>
                  <a:ext cx="4973638" cy="3244220"/>
                  <a:chOff x="1510364" y="1441523"/>
                  <a:chExt cx="4973638" cy="3244220"/>
                </a:xfrm>
              </p:grpSpPr>
              <p:grpSp>
                <p:nvGrpSpPr>
                  <p:cNvPr id="460" name="Agrupar 459">
                    <a:extLst>
                      <a:ext uri="{FF2B5EF4-FFF2-40B4-BE49-F238E27FC236}">
                        <a16:creationId xmlns:a16="http://schemas.microsoft.com/office/drawing/2014/main" id="{6F674DC9-146B-7649-57D2-C25BB9A279BE}"/>
                      </a:ext>
                    </a:extLst>
                  </p:cNvPr>
                  <p:cNvGrpSpPr/>
                  <p:nvPr/>
                </p:nvGrpSpPr>
                <p:grpSpPr>
                  <a:xfrm>
                    <a:off x="1510364" y="1441523"/>
                    <a:ext cx="3865291" cy="3244220"/>
                    <a:chOff x="1510364" y="1441523"/>
                    <a:chExt cx="3865291" cy="3244220"/>
                  </a:xfrm>
                </p:grpSpPr>
                <p:pic>
                  <p:nvPicPr>
                    <p:cNvPr id="463" name="Imagem 462" descr="Uma imagem com invertebrado, objeto de exterior&#10;&#10;Descrição gerada automaticamente">
                      <a:extLst>
                        <a:ext uri="{FF2B5EF4-FFF2-40B4-BE49-F238E27FC236}">
                          <a16:creationId xmlns:a16="http://schemas.microsoft.com/office/drawing/2014/main" id="{1ACC30BE-24F2-8741-7B97-BEB0083AC4E0}"/>
                        </a:ext>
                      </a:extLst>
                    </p:cNvPr>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3454260" y="1755434"/>
                      <a:ext cx="1920000" cy="1440000"/>
                    </a:xfrm>
                    <a:prstGeom prst="rect">
                      <a:avLst/>
                    </a:prstGeom>
                  </p:spPr>
                </p:pic>
                <p:pic>
                  <p:nvPicPr>
                    <p:cNvPr id="464" name="Imagem 463" descr="Uma imagem com objeto de exterior&#10;&#10;Descrição gerada automaticamente">
                      <a:extLst>
                        <a:ext uri="{FF2B5EF4-FFF2-40B4-BE49-F238E27FC236}">
                          <a16:creationId xmlns:a16="http://schemas.microsoft.com/office/drawing/2014/main" id="{45C017F9-A904-E60F-893B-263A57867C36}"/>
                        </a:ext>
                      </a:extLst>
                    </p:cNvPr>
                    <p:cNvPicPr>
                      <a:picLocks noChangeAspect="1"/>
                    </p:cNvPicPr>
                    <p:nvPr/>
                  </p:nvPicPr>
                  <p:blipFill>
                    <a:blip r:embed="rId82" cstate="print">
                      <a:extLst>
                        <a:ext uri="{28A0092B-C50C-407E-A947-70E740481C1C}">
                          <a14:useLocalDpi xmlns:a14="http://schemas.microsoft.com/office/drawing/2010/main" val="0"/>
                        </a:ext>
                      </a:extLst>
                    </a:blip>
                    <a:stretch>
                      <a:fillRect/>
                    </a:stretch>
                  </p:blipFill>
                  <p:spPr>
                    <a:xfrm>
                      <a:off x="1510988" y="1755523"/>
                      <a:ext cx="1920000" cy="1440000"/>
                    </a:xfrm>
                    <a:prstGeom prst="rect">
                      <a:avLst/>
                    </a:prstGeom>
                  </p:spPr>
                </p:pic>
                <p:pic>
                  <p:nvPicPr>
                    <p:cNvPr id="465" name="Imagem 464">
                      <a:extLst>
                        <a:ext uri="{FF2B5EF4-FFF2-40B4-BE49-F238E27FC236}">
                          <a16:creationId xmlns:a16="http://schemas.microsoft.com/office/drawing/2014/main" id="{7C486893-1126-F953-3DB1-4392C173C855}"/>
                        </a:ext>
                      </a:extLst>
                    </p:cNvPr>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3455655" y="3238601"/>
                      <a:ext cx="1920000" cy="1440000"/>
                    </a:xfrm>
                    <a:prstGeom prst="rect">
                      <a:avLst/>
                    </a:prstGeom>
                  </p:spPr>
                </p:pic>
                <p:pic>
                  <p:nvPicPr>
                    <p:cNvPr id="469" name="Imagem 468" descr="Uma imagem com objeto de exterior&#10;&#10;Descrição gerada automaticamente">
                      <a:extLst>
                        <a:ext uri="{FF2B5EF4-FFF2-40B4-BE49-F238E27FC236}">
                          <a16:creationId xmlns:a16="http://schemas.microsoft.com/office/drawing/2014/main" id="{F7236335-689D-5FE8-B5CD-60D33BD316BA}"/>
                        </a:ext>
                      </a:extLst>
                    </p:cNvPr>
                    <p:cNvPicPr>
                      <a:picLocks noChangeAspect="1"/>
                    </p:cNvPicPr>
                    <p:nvPr/>
                  </p:nvPicPr>
                  <p:blipFill>
                    <a:blip r:embed="rId84" cstate="print">
                      <a:extLst>
                        <a:ext uri="{28A0092B-C50C-407E-A947-70E740481C1C}">
                          <a14:useLocalDpi xmlns:a14="http://schemas.microsoft.com/office/drawing/2010/main" val="0"/>
                        </a:ext>
                      </a:extLst>
                    </a:blip>
                    <a:stretch>
                      <a:fillRect/>
                    </a:stretch>
                  </p:blipFill>
                  <p:spPr>
                    <a:xfrm>
                      <a:off x="1510364" y="3245743"/>
                      <a:ext cx="1920000" cy="1440000"/>
                    </a:xfrm>
                    <a:prstGeom prst="rect">
                      <a:avLst/>
                    </a:prstGeom>
                  </p:spPr>
                </p:pic>
                <p:sp>
                  <p:nvSpPr>
                    <p:cNvPr id="470" name="Retângulo 469">
                      <a:extLst>
                        <a:ext uri="{FF2B5EF4-FFF2-40B4-BE49-F238E27FC236}">
                          <a16:creationId xmlns:a16="http://schemas.microsoft.com/office/drawing/2014/main" id="{92AF86C5-CA29-1FD2-309C-7B6C0270B4D6}"/>
                        </a:ext>
                      </a:extLst>
                    </p:cNvPr>
                    <p:cNvSpPr/>
                    <p:nvPr/>
                  </p:nvSpPr>
                  <p:spPr>
                    <a:xfrm>
                      <a:off x="1510364" y="1449117"/>
                      <a:ext cx="1918800" cy="28183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471" name="Retângulo 470">
                      <a:extLst>
                        <a:ext uri="{FF2B5EF4-FFF2-40B4-BE49-F238E27FC236}">
                          <a16:creationId xmlns:a16="http://schemas.microsoft.com/office/drawing/2014/main" id="{731D8C66-9591-0E9A-2E63-47B4D1C793E1}"/>
                        </a:ext>
                      </a:extLst>
                    </p:cNvPr>
                    <p:cNvSpPr/>
                    <p:nvPr/>
                  </p:nvSpPr>
                  <p:spPr>
                    <a:xfrm>
                      <a:off x="3456855" y="1443325"/>
                      <a:ext cx="1918800" cy="2882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472" name="CaixaDeTexto 471">
                      <a:extLst>
                        <a:ext uri="{FF2B5EF4-FFF2-40B4-BE49-F238E27FC236}">
                          <a16:creationId xmlns:a16="http://schemas.microsoft.com/office/drawing/2014/main" id="{6EABCC1A-91F5-8DCF-ACDA-6FD49717B0BC}"/>
                        </a:ext>
                      </a:extLst>
                    </p:cNvPr>
                    <p:cNvSpPr txBox="1"/>
                    <p:nvPr/>
                  </p:nvSpPr>
                  <p:spPr>
                    <a:xfrm>
                      <a:off x="2020124" y="1441523"/>
                      <a:ext cx="1009332"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No ECM</a:t>
                      </a:r>
                    </a:p>
                  </p:txBody>
                </p:sp>
                <p:sp>
                  <p:nvSpPr>
                    <p:cNvPr id="474" name="CaixaDeTexto 473">
                      <a:extLst>
                        <a:ext uri="{FF2B5EF4-FFF2-40B4-BE49-F238E27FC236}">
                          <a16:creationId xmlns:a16="http://schemas.microsoft.com/office/drawing/2014/main" id="{D2B7F29B-B2EA-27BD-14F8-D83628900C0D}"/>
                        </a:ext>
                      </a:extLst>
                    </p:cNvPr>
                    <p:cNvSpPr txBox="1"/>
                    <p:nvPr/>
                  </p:nvSpPr>
                  <p:spPr>
                    <a:xfrm>
                      <a:off x="4098469" y="1451949"/>
                      <a:ext cx="1009332"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ECM</a:t>
                      </a:r>
                    </a:p>
                  </p:txBody>
                </p:sp>
                <p:sp>
                  <p:nvSpPr>
                    <p:cNvPr id="475" name="CaixaDeTexto 11">
                      <a:extLst>
                        <a:ext uri="{FF2B5EF4-FFF2-40B4-BE49-F238E27FC236}">
                          <a16:creationId xmlns:a16="http://schemas.microsoft.com/office/drawing/2014/main" id="{0141D8DA-B98A-183E-3113-DBF233214C73}"/>
                        </a:ext>
                      </a:extLst>
                    </p:cNvPr>
                    <p:cNvSpPr txBox="1">
                      <a:spLocks noChangeArrowheads="1"/>
                    </p:cNvSpPr>
                    <p:nvPr/>
                  </p:nvSpPr>
                  <p:spPr bwMode="auto">
                    <a:xfrm flipH="1">
                      <a:off x="2673717" y="1736108"/>
                      <a:ext cx="1736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pt-PT" altLang="pt-PT" sz="1400" b="1" dirty="0">
                          <a:solidFill>
                            <a:schemeClr val="bg1"/>
                          </a:solidFill>
                          <a:latin typeface="Arial" panose="020B0604020202020204" pitchFamily="34" charset="0"/>
                          <a:cs typeface="Arial" panose="020B0604020202020204" pitchFamily="34" charset="0"/>
                        </a:rPr>
                        <a:t>CMP1</a:t>
                      </a:r>
                    </a:p>
                  </p:txBody>
                </p:sp>
                <p:sp>
                  <p:nvSpPr>
                    <p:cNvPr id="476" name="CaixaDeTexto 11">
                      <a:extLst>
                        <a:ext uri="{FF2B5EF4-FFF2-40B4-BE49-F238E27FC236}">
                          <a16:creationId xmlns:a16="http://schemas.microsoft.com/office/drawing/2014/main" id="{FF7C5055-830A-8D7F-D963-9D75521EFBCB}"/>
                        </a:ext>
                      </a:extLst>
                    </p:cNvPr>
                    <p:cNvSpPr txBox="1">
                      <a:spLocks noChangeArrowheads="1"/>
                    </p:cNvSpPr>
                    <p:nvPr/>
                  </p:nvSpPr>
                  <p:spPr bwMode="auto">
                    <a:xfrm flipH="1">
                      <a:off x="2770567" y="3250024"/>
                      <a:ext cx="1736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pt-PT" altLang="pt-PT" sz="1400" b="1" dirty="0">
                          <a:solidFill>
                            <a:schemeClr val="bg1"/>
                          </a:solidFill>
                          <a:latin typeface="Arial" panose="020B0604020202020204" pitchFamily="34" charset="0"/>
                          <a:cs typeface="Arial" panose="020B0604020202020204" pitchFamily="34" charset="0"/>
                        </a:rPr>
                        <a:t>OPN</a:t>
                      </a:r>
                    </a:p>
                  </p:txBody>
                </p:sp>
              </p:grpSp>
              <p:sp>
                <p:nvSpPr>
                  <p:cNvPr id="461" name="CaixaDeTexto 11">
                    <a:extLst>
                      <a:ext uri="{FF2B5EF4-FFF2-40B4-BE49-F238E27FC236}">
                        <a16:creationId xmlns:a16="http://schemas.microsoft.com/office/drawing/2014/main" id="{A412C80D-3E64-52FF-D70A-06A12D409AE4}"/>
                      </a:ext>
                    </a:extLst>
                  </p:cNvPr>
                  <p:cNvSpPr txBox="1">
                    <a:spLocks noChangeArrowheads="1"/>
                  </p:cNvSpPr>
                  <p:nvPr/>
                </p:nvSpPr>
                <p:spPr bwMode="auto">
                  <a:xfrm flipH="1">
                    <a:off x="4747277" y="3208132"/>
                    <a:ext cx="1736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pt-PT" altLang="pt-PT" sz="1400" b="1" dirty="0">
                        <a:solidFill>
                          <a:schemeClr val="bg1"/>
                        </a:solidFill>
                        <a:latin typeface="Arial" panose="020B0604020202020204" pitchFamily="34" charset="0"/>
                        <a:cs typeface="Arial" panose="020B0604020202020204" pitchFamily="34" charset="0"/>
                      </a:rPr>
                      <a:t>OPN</a:t>
                    </a:r>
                  </a:p>
                </p:txBody>
              </p:sp>
            </p:grpSp>
            <p:sp>
              <p:nvSpPr>
                <p:cNvPr id="459" name="CaixaDeTexto 11">
                  <a:extLst>
                    <a:ext uri="{FF2B5EF4-FFF2-40B4-BE49-F238E27FC236}">
                      <a16:creationId xmlns:a16="http://schemas.microsoft.com/office/drawing/2014/main" id="{7B65272E-2491-80DC-C271-BCFBF763BF94}"/>
                    </a:ext>
                  </a:extLst>
                </p:cNvPr>
                <p:cNvSpPr txBox="1">
                  <a:spLocks noChangeArrowheads="1"/>
                </p:cNvSpPr>
                <p:nvPr/>
              </p:nvSpPr>
              <p:spPr bwMode="auto">
                <a:xfrm flipH="1">
                  <a:off x="4710793" y="1768111"/>
                  <a:ext cx="1736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pt-PT" altLang="pt-PT" sz="1400" b="1" dirty="0">
                      <a:solidFill>
                        <a:schemeClr val="bg1"/>
                      </a:solidFill>
                      <a:latin typeface="Arial" panose="020B0604020202020204" pitchFamily="34" charset="0"/>
                      <a:cs typeface="Arial" panose="020B0604020202020204" pitchFamily="34" charset="0"/>
                    </a:rPr>
                    <a:t>CMP1</a:t>
                  </a:r>
                </a:p>
              </p:txBody>
            </p:sp>
          </p:grpSp>
          <p:sp>
            <p:nvSpPr>
              <p:cNvPr id="454" name="Retângulo 453">
                <a:extLst>
                  <a:ext uri="{FF2B5EF4-FFF2-40B4-BE49-F238E27FC236}">
                    <a16:creationId xmlns:a16="http://schemas.microsoft.com/office/drawing/2014/main" id="{1745ABE9-DD6A-89CC-5369-149FCDD0D522}"/>
                  </a:ext>
                </a:extLst>
              </p:cNvPr>
              <p:cNvSpPr/>
              <p:nvPr/>
            </p:nvSpPr>
            <p:spPr>
              <a:xfrm>
                <a:off x="7097679" y="3270682"/>
                <a:ext cx="333069" cy="14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ysClr val="windowText" lastClr="000000"/>
                  </a:solidFill>
                  <a:latin typeface="Arial Nova Cond Light" panose="020B0306020202020204" pitchFamily="34" charset="0"/>
                </a:endParaRPr>
              </a:p>
            </p:txBody>
          </p:sp>
          <p:sp>
            <p:nvSpPr>
              <p:cNvPr id="455" name="CaixaDeTexto 454">
                <a:extLst>
                  <a:ext uri="{FF2B5EF4-FFF2-40B4-BE49-F238E27FC236}">
                    <a16:creationId xmlns:a16="http://schemas.microsoft.com/office/drawing/2014/main" id="{D795ED48-7DED-B807-559B-281D200D6C7B}"/>
                  </a:ext>
                </a:extLst>
              </p:cNvPr>
              <p:cNvSpPr txBox="1"/>
              <p:nvPr/>
            </p:nvSpPr>
            <p:spPr>
              <a:xfrm rot="16200000">
                <a:off x="6694149" y="3555082"/>
                <a:ext cx="1152779" cy="369332"/>
              </a:xfrm>
              <a:prstGeom prst="rect">
                <a:avLst/>
              </a:prstGeom>
              <a:noFill/>
            </p:spPr>
            <p:txBody>
              <a:bodyPr wrap="square" rtlCol="0">
                <a:spAutoFit/>
              </a:bodyPr>
              <a:lstStyle/>
              <a:p>
                <a:r>
                  <a:rPr lang="pt-PT" b="1" dirty="0">
                    <a:latin typeface="Arial Nova Cond Light" panose="020B0306020202020204" pitchFamily="34" charset="0"/>
                  </a:rPr>
                  <a:t>Bone</a:t>
                </a:r>
              </a:p>
            </p:txBody>
          </p:sp>
          <p:sp>
            <p:nvSpPr>
              <p:cNvPr id="456" name="Retângulo 455">
                <a:extLst>
                  <a:ext uri="{FF2B5EF4-FFF2-40B4-BE49-F238E27FC236}">
                    <a16:creationId xmlns:a16="http://schemas.microsoft.com/office/drawing/2014/main" id="{87CC56B2-9567-AE3D-5808-2FB1C7C30B1E}"/>
                  </a:ext>
                </a:extLst>
              </p:cNvPr>
              <p:cNvSpPr/>
              <p:nvPr/>
            </p:nvSpPr>
            <p:spPr>
              <a:xfrm>
                <a:off x="7092550" y="1776803"/>
                <a:ext cx="343329" cy="144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ysClr val="windowText" lastClr="000000"/>
                  </a:solidFill>
                  <a:latin typeface="Arial Nova Cond Light" panose="020B0306020202020204" pitchFamily="34" charset="0"/>
                </a:endParaRPr>
              </a:p>
            </p:txBody>
          </p:sp>
          <p:sp>
            <p:nvSpPr>
              <p:cNvPr id="457" name="CaixaDeTexto 456">
                <a:extLst>
                  <a:ext uri="{FF2B5EF4-FFF2-40B4-BE49-F238E27FC236}">
                    <a16:creationId xmlns:a16="http://schemas.microsoft.com/office/drawing/2014/main" id="{DAB76617-5FC2-3382-F9EF-11E518ECFF14}"/>
                  </a:ext>
                </a:extLst>
              </p:cNvPr>
              <p:cNvSpPr txBox="1"/>
              <p:nvPr/>
            </p:nvSpPr>
            <p:spPr>
              <a:xfrm rot="16200000">
                <a:off x="6575832" y="2217027"/>
                <a:ext cx="1342126" cy="369332"/>
              </a:xfrm>
              <a:prstGeom prst="rect">
                <a:avLst/>
              </a:prstGeom>
              <a:noFill/>
            </p:spPr>
            <p:txBody>
              <a:bodyPr wrap="square" rtlCol="0">
                <a:spAutoFit/>
              </a:bodyPr>
              <a:lstStyle/>
              <a:p>
                <a:r>
                  <a:rPr lang="pt-PT" b="1" dirty="0">
                    <a:latin typeface="Arial Nova Cond Light" panose="020B0306020202020204" pitchFamily="34" charset="0"/>
                  </a:rPr>
                  <a:t>Cementum</a:t>
                </a:r>
              </a:p>
            </p:txBody>
          </p:sp>
        </p:grpSp>
        <mc:AlternateContent xmlns:mc="http://schemas.openxmlformats.org/markup-compatibility/2006" xmlns:a14="http://schemas.microsoft.com/office/drawing/2010/main">
          <mc:Choice Requires="a14">
            <p:sp>
              <p:nvSpPr>
                <p:cNvPr id="448" name="TextBox 10">
                  <a:extLst>
                    <a:ext uri="{FF2B5EF4-FFF2-40B4-BE49-F238E27FC236}">
                      <a16:creationId xmlns:a16="http://schemas.microsoft.com/office/drawing/2014/main" id="{E7BBBDE1-F468-3583-132F-18F436A45C29}"/>
                    </a:ext>
                  </a:extLst>
                </p:cNvPr>
                <p:cNvSpPr txBox="1"/>
                <p:nvPr/>
              </p:nvSpPr>
              <p:spPr>
                <a:xfrm>
                  <a:off x="2782857" y="4522204"/>
                  <a:ext cx="482916" cy="18084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pt-PT" sz="900" smtClean="0">
                            <a:solidFill>
                              <a:schemeClr val="bg1"/>
                            </a:solidFill>
                            <a:latin typeface="Cambria Math" charset="0"/>
                            <a:ea typeface="Times New Roman" charset="0"/>
                            <a:cs typeface="Times New Roman" charset="0"/>
                          </a:rPr>
                          <m:t>5</m:t>
                        </m:r>
                        <m:r>
                          <a:rPr lang="pt-PT" sz="900" b="0" i="0" smtClean="0">
                            <a:solidFill>
                              <a:schemeClr val="bg1"/>
                            </a:solidFill>
                            <a:latin typeface="Cambria Math" charset="0"/>
                            <a:ea typeface="Times New Roman" charset="0"/>
                            <a:cs typeface="Times New Roman" charset="0"/>
                          </a:rPr>
                          <m:t>0 </m:t>
                        </m:r>
                        <m:r>
                          <m:rPr>
                            <m:sty m:val="p"/>
                          </m:rPr>
                          <a:rPr lang="en-US" sz="900" i="0" smtClean="0">
                            <a:solidFill>
                              <a:schemeClr val="bg1"/>
                            </a:solidFill>
                            <a:latin typeface="Cambria Math" charset="0"/>
                            <a:ea typeface="Times New Roman" charset="0"/>
                            <a:cs typeface="Times New Roman" charset="0"/>
                          </a:rPr>
                          <m:t>μ</m:t>
                        </m:r>
                        <m:r>
                          <m:rPr>
                            <m:sty m:val="p"/>
                          </m:rPr>
                          <a:rPr lang="pt-PT" sz="900" b="0" i="0" smtClean="0">
                            <a:solidFill>
                              <a:schemeClr val="bg1"/>
                            </a:solidFill>
                            <a:latin typeface="Cambria Math" charset="0"/>
                            <a:ea typeface="Times New Roman" charset="0"/>
                            <a:cs typeface="Times New Roman" charset="0"/>
                          </a:rPr>
                          <m:t>m</m:t>
                        </m:r>
                      </m:oMath>
                    </m:oMathPara>
                  </a14:m>
                  <a:endParaRPr lang="en-US" sz="900" dirty="0">
                    <a:solidFill>
                      <a:schemeClr val="bg1"/>
                    </a:solidFill>
                    <a:latin typeface="Times New Roman" charset="0"/>
                    <a:ea typeface="Times New Roman" charset="0"/>
                    <a:cs typeface="Times New Roman" charset="0"/>
                  </a:endParaRPr>
                </a:p>
              </p:txBody>
            </p:sp>
          </mc:Choice>
          <mc:Fallback xmlns="">
            <p:sp>
              <p:nvSpPr>
                <p:cNvPr id="121" name="TextBox 10">
                  <a:extLst>
                    <a:ext uri="{FF2B5EF4-FFF2-40B4-BE49-F238E27FC236}">
                      <a16:creationId xmlns:a16="http://schemas.microsoft.com/office/drawing/2014/main" id="{A480F9DC-A587-7E2A-A83D-77589EC5E364}"/>
                    </a:ext>
                  </a:extLst>
                </p:cNvPr>
                <p:cNvSpPr txBox="1">
                  <a:spLocks noRot="1" noChangeAspect="1" noMove="1" noResize="1" noEditPoints="1" noAdjustHandles="1" noChangeArrowheads="1" noChangeShapeType="1" noTextEdit="1"/>
                </p:cNvSpPr>
                <p:nvPr/>
              </p:nvSpPr>
              <p:spPr>
                <a:xfrm>
                  <a:off x="2782857" y="4522204"/>
                  <a:ext cx="482916" cy="180840"/>
                </a:xfrm>
                <a:prstGeom prst="rect">
                  <a:avLst/>
                </a:prstGeom>
                <a:blipFill>
                  <a:blip r:embed="rId37"/>
                  <a:stretch>
                    <a:fillRect b="-23333"/>
                  </a:stretch>
                </a:blipFill>
              </p:spPr>
              <p:txBody>
                <a:bodyPr/>
                <a:lstStyle/>
                <a:p>
                  <a:r>
                    <a:rPr lang="pt-PT">
                      <a:noFill/>
                    </a:rPr>
                    <a:t> </a:t>
                  </a:r>
                </a:p>
              </p:txBody>
            </p:sp>
          </mc:Fallback>
        </mc:AlternateContent>
        <p:cxnSp>
          <p:nvCxnSpPr>
            <p:cNvPr id="449" name="Straight Connector 11">
              <a:extLst>
                <a:ext uri="{FF2B5EF4-FFF2-40B4-BE49-F238E27FC236}">
                  <a16:creationId xmlns:a16="http://schemas.microsoft.com/office/drawing/2014/main" id="{70E1F5FF-6A15-462D-CA98-4B532719E601}"/>
                </a:ext>
              </a:extLst>
            </p:cNvPr>
            <p:cNvCxnSpPr/>
            <p:nvPr/>
          </p:nvCxnSpPr>
          <p:spPr>
            <a:xfrm>
              <a:off x="2947758" y="4757202"/>
              <a:ext cx="16606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0" name="Straight Connector 11">
              <a:extLst>
                <a:ext uri="{FF2B5EF4-FFF2-40B4-BE49-F238E27FC236}">
                  <a16:creationId xmlns:a16="http://schemas.microsoft.com/office/drawing/2014/main" id="{73D2CA85-2F80-5C37-662D-14C17896E59E}"/>
                </a:ext>
              </a:extLst>
            </p:cNvPr>
            <p:cNvCxnSpPr/>
            <p:nvPr/>
          </p:nvCxnSpPr>
          <p:spPr>
            <a:xfrm>
              <a:off x="4927012" y="4796044"/>
              <a:ext cx="16606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1" name="Straight Connector 11">
              <a:extLst>
                <a:ext uri="{FF2B5EF4-FFF2-40B4-BE49-F238E27FC236}">
                  <a16:creationId xmlns:a16="http://schemas.microsoft.com/office/drawing/2014/main" id="{802778F9-7B77-1370-113B-175FBCCBA68B}"/>
                </a:ext>
              </a:extLst>
            </p:cNvPr>
            <p:cNvCxnSpPr/>
            <p:nvPr/>
          </p:nvCxnSpPr>
          <p:spPr>
            <a:xfrm>
              <a:off x="4916078" y="6229329"/>
              <a:ext cx="16606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2" name="Straight Connector 11">
              <a:extLst>
                <a:ext uri="{FF2B5EF4-FFF2-40B4-BE49-F238E27FC236}">
                  <a16:creationId xmlns:a16="http://schemas.microsoft.com/office/drawing/2014/main" id="{FF7EFFEE-3DA8-7B16-2346-F2C509FC64D1}"/>
                </a:ext>
              </a:extLst>
            </p:cNvPr>
            <p:cNvCxnSpPr/>
            <p:nvPr/>
          </p:nvCxnSpPr>
          <p:spPr>
            <a:xfrm>
              <a:off x="3032493" y="6224116"/>
              <a:ext cx="16606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79" name="CaixaDeTexto 478">
            <a:extLst>
              <a:ext uri="{FF2B5EF4-FFF2-40B4-BE49-F238E27FC236}">
                <a16:creationId xmlns:a16="http://schemas.microsoft.com/office/drawing/2014/main" id="{9EBFCAB6-055C-DB26-5C07-1450061765C0}"/>
              </a:ext>
            </a:extLst>
          </p:cNvPr>
          <p:cNvSpPr txBox="1"/>
          <p:nvPr/>
        </p:nvSpPr>
        <p:spPr>
          <a:xfrm>
            <a:off x="34105072" y="13735402"/>
            <a:ext cx="1800815" cy="215444"/>
          </a:xfrm>
          <a:prstGeom prst="rect">
            <a:avLst/>
          </a:prstGeom>
          <a:noFill/>
        </p:spPr>
        <p:txBody>
          <a:bodyPr wrap="square" rtlCol="0">
            <a:spAutoFit/>
          </a:bodyPr>
          <a:lstStyle/>
          <a:p>
            <a:r>
              <a:rPr lang="pt-PT" sz="800" b="1" dirty="0">
                <a:solidFill>
                  <a:schemeClr val="bg1"/>
                </a:solidFill>
                <a:latin typeface="Arial" panose="020B0604020202020204" pitchFamily="34" charset="0"/>
                <a:cs typeface="Arial" panose="020B0604020202020204" pitchFamily="34" charset="0"/>
              </a:rPr>
              <a:t>50 µm</a:t>
            </a:r>
          </a:p>
        </p:txBody>
      </p:sp>
      <p:sp>
        <p:nvSpPr>
          <p:cNvPr id="480" name="CaixaDeTexto 479">
            <a:extLst>
              <a:ext uri="{FF2B5EF4-FFF2-40B4-BE49-F238E27FC236}">
                <a16:creationId xmlns:a16="http://schemas.microsoft.com/office/drawing/2014/main" id="{12F7C871-2022-D7B3-0186-DF7C0AB62282}"/>
              </a:ext>
            </a:extLst>
          </p:cNvPr>
          <p:cNvSpPr txBox="1"/>
          <p:nvPr/>
        </p:nvSpPr>
        <p:spPr>
          <a:xfrm>
            <a:off x="36632580" y="13735402"/>
            <a:ext cx="1800815" cy="215444"/>
          </a:xfrm>
          <a:prstGeom prst="rect">
            <a:avLst/>
          </a:prstGeom>
          <a:noFill/>
        </p:spPr>
        <p:txBody>
          <a:bodyPr wrap="square" rtlCol="0">
            <a:spAutoFit/>
          </a:bodyPr>
          <a:lstStyle/>
          <a:p>
            <a:r>
              <a:rPr lang="pt-PT" sz="800" b="1" dirty="0">
                <a:solidFill>
                  <a:schemeClr val="bg1"/>
                </a:solidFill>
                <a:latin typeface="Arial" panose="020B0604020202020204" pitchFamily="34" charset="0"/>
                <a:cs typeface="Arial" panose="020B0604020202020204" pitchFamily="34" charset="0"/>
              </a:rPr>
              <a:t>50 µm</a:t>
            </a:r>
          </a:p>
        </p:txBody>
      </p:sp>
      <p:sp>
        <p:nvSpPr>
          <p:cNvPr id="481" name="CaixaDeTexto 480">
            <a:extLst>
              <a:ext uri="{FF2B5EF4-FFF2-40B4-BE49-F238E27FC236}">
                <a16:creationId xmlns:a16="http://schemas.microsoft.com/office/drawing/2014/main" id="{615A05BB-6E02-0134-0654-1CA76C1709AD}"/>
              </a:ext>
            </a:extLst>
          </p:cNvPr>
          <p:cNvSpPr txBox="1"/>
          <p:nvPr/>
        </p:nvSpPr>
        <p:spPr>
          <a:xfrm>
            <a:off x="36556841" y="11929906"/>
            <a:ext cx="1800815" cy="215444"/>
          </a:xfrm>
          <a:prstGeom prst="rect">
            <a:avLst/>
          </a:prstGeom>
          <a:noFill/>
        </p:spPr>
        <p:txBody>
          <a:bodyPr wrap="square" rtlCol="0">
            <a:spAutoFit/>
          </a:bodyPr>
          <a:lstStyle/>
          <a:p>
            <a:r>
              <a:rPr lang="pt-PT" sz="800" b="1" dirty="0">
                <a:solidFill>
                  <a:schemeClr val="bg1"/>
                </a:solidFill>
                <a:latin typeface="Arial" panose="020B0604020202020204" pitchFamily="34" charset="0"/>
                <a:cs typeface="Arial" panose="020B0604020202020204" pitchFamily="34" charset="0"/>
              </a:rPr>
              <a:t>100 µm</a:t>
            </a:r>
          </a:p>
        </p:txBody>
      </p:sp>
      <p:grpSp>
        <p:nvGrpSpPr>
          <p:cNvPr id="438" name="Agrupar 437">
            <a:extLst>
              <a:ext uri="{FF2B5EF4-FFF2-40B4-BE49-F238E27FC236}">
                <a16:creationId xmlns:a16="http://schemas.microsoft.com/office/drawing/2014/main" id="{67068DA6-FB60-4CB5-EE89-868715ADF70F}"/>
              </a:ext>
            </a:extLst>
          </p:cNvPr>
          <p:cNvGrpSpPr/>
          <p:nvPr/>
        </p:nvGrpSpPr>
        <p:grpSpPr>
          <a:xfrm>
            <a:off x="3695182" y="36264219"/>
            <a:ext cx="7491033" cy="2101660"/>
            <a:chOff x="-9928739" y="16837033"/>
            <a:chExt cx="8817893" cy="2268558"/>
          </a:xfrm>
        </p:grpSpPr>
        <p:sp>
          <p:nvSpPr>
            <p:cNvPr id="347" name="Retângulo 346">
              <a:extLst>
                <a:ext uri="{FF2B5EF4-FFF2-40B4-BE49-F238E27FC236}">
                  <a16:creationId xmlns:a16="http://schemas.microsoft.com/office/drawing/2014/main" id="{3541C23C-9192-2647-BB1D-B3990A8E1A3A}"/>
                </a:ext>
              </a:extLst>
            </p:cNvPr>
            <p:cNvSpPr/>
            <p:nvPr/>
          </p:nvSpPr>
          <p:spPr>
            <a:xfrm>
              <a:off x="-9928739" y="16837033"/>
              <a:ext cx="7855982" cy="2268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371" name="Agrupar 370">
              <a:extLst>
                <a:ext uri="{FF2B5EF4-FFF2-40B4-BE49-F238E27FC236}">
                  <a16:creationId xmlns:a16="http://schemas.microsoft.com/office/drawing/2014/main" id="{E56A6F43-5558-98DA-00A0-756CDCD7245F}"/>
                </a:ext>
              </a:extLst>
            </p:cNvPr>
            <p:cNvGrpSpPr/>
            <p:nvPr/>
          </p:nvGrpSpPr>
          <p:grpSpPr>
            <a:xfrm>
              <a:off x="-9644748" y="16981896"/>
              <a:ext cx="8533902" cy="1848816"/>
              <a:chOff x="1817148" y="4461079"/>
              <a:chExt cx="7758205" cy="1711193"/>
            </a:xfrm>
          </p:grpSpPr>
          <p:pic>
            <p:nvPicPr>
              <p:cNvPr id="373" name="Imagem 372">
                <a:extLst>
                  <a:ext uri="{FF2B5EF4-FFF2-40B4-BE49-F238E27FC236}">
                    <a16:creationId xmlns:a16="http://schemas.microsoft.com/office/drawing/2014/main" id="{266B473A-DB61-42B0-0222-4344014CF7D1}"/>
                  </a:ext>
                </a:extLst>
              </p:cNvPr>
              <p:cNvPicPr>
                <a:picLocks noChangeAspect="1"/>
              </p:cNvPicPr>
              <p:nvPr/>
            </p:nvPicPr>
            <p:blipFill rotWithShape="1">
              <a:blip r:embed="rId85">
                <a:extLst>
                  <a:ext uri="{BEBA8EAE-BF5A-486C-A8C5-ECC9F3942E4B}">
                    <a14:imgProps xmlns:a14="http://schemas.microsoft.com/office/drawing/2010/main">
                      <a14:imgLayer r:embed="rId86">
                        <a14:imgEffect>
                          <a14:saturation sat="66000"/>
                        </a14:imgEffect>
                      </a14:imgLayer>
                    </a14:imgProps>
                  </a:ext>
                  <a:ext uri="{28A0092B-C50C-407E-A947-70E740481C1C}">
                    <a14:useLocalDpi xmlns:a14="http://schemas.microsoft.com/office/drawing/2010/main" val="0"/>
                  </a:ext>
                </a:extLst>
              </a:blip>
              <a:srcRect l="53774" t="35880" r="32905" b="53408"/>
              <a:stretch/>
            </p:blipFill>
            <p:spPr>
              <a:xfrm>
                <a:off x="6009977" y="5462201"/>
                <a:ext cx="1029677" cy="579607"/>
              </a:xfrm>
              <a:prstGeom prst="rect">
                <a:avLst/>
              </a:prstGeom>
            </p:spPr>
          </p:pic>
          <p:pic>
            <p:nvPicPr>
              <p:cNvPr id="429" name="Imagem 428">
                <a:extLst>
                  <a:ext uri="{FF2B5EF4-FFF2-40B4-BE49-F238E27FC236}">
                    <a16:creationId xmlns:a16="http://schemas.microsoft.com/office/drawing/2014/main" id="{1D245CFA-3594-1AC0-9D0D-B3F00CA09B67}"/>
                  </a:ext>
                </a:extLst>
              </p:cNvPr>
              <p:cNvPicPr>
                <a:picLocks noChangeAspect="1"/>
              </p:cNvPicPr>
              <p:nvPr/>
            </p:nvPicPr>
            <p:blipFill rotWithShape="1">
              <a:blip r:embed="rId87">
                <a:extLst>
                  <a:ext uri="{28A0092B-C50C-407E-A947-70E740481C1C}">
                    <a14:useLocalDpi xmlns:a14="http://schemas.microsoft.com/office/drawing/2010/main" val="0"/>
                  </a:ext>
                </a:extLst>
              </a:blip>
              <a:srcRect l="14908" t="27170" r="72823" b="58710"/>
              <a:stretch/>
            </p:blipFill>
            <p:spPr>
              <a:xfrm>
                <a:off x="1817520" y="4822750"/>
                <a:ext cx="1122219" cy="904009"/>
              </a:xfrm>
              <a:prstGeom prst="rect">
                <a:avLst/>
              </a:prstGeom>
            </p:spPr>
          </p:pic>
          <p:sp>
            <p:nvSpPr>
              <p:cNvPr id="430" name="CaixaDeTexto 429">
                <a:extLst>
                  <a:ext uri="{FF2B5EF4-FFF2-40B4-BE49-F238E27FC236}">
                    <a16:creationId xmlns:a16="http://schemas.microsoft.com/office/drawing/2014/main" id="{98EF2D17-3D3C-CB43-EA3F-64DCA2170B2A}"/>
                  </a:ext>
                </a:extLst>
              </p:cNvPr>
              <p:cNvSpPr txBox="1"/>
              <p:nvPr/>
            </p:nvSpPr>
            <p:spPr>
              <a:xfrm>
                <a:off x="1817148" y="5714295"/>
                <a:ext cx="1974999" cy="399735"/>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PDLSC</a:t>
                </a:r>
              </a:p>
            </p:txBody>
          </p:sp>
          <p:cxnSp>
            <p:nvCxnSpPr>
              <p:cNvPr id="431" name="Conexão reta unidirecional 430">
                <a:extLst>
                  <a:ext uri="{FF2B5EF4-FFF2-40B4-BE49-F238E27FC236}">
                    <a16:creationId xmlns:a16="http://schemas.microsoft.com/office/drawing/2014/main" id="{AC1DC386-25FB-7F26-48E5-A5CE58354596}"/>
                  </a:ext>
                </a:extLst>
              </p:cNvPr>
              <p:cNvCxnSpPr/>
              <p:nvPr/>
            </p:nvCxnSpPr>
            <p:spPr>
              <a:xfrm>
                <a:off x="3164814" y="5418859"/>
                <a:ext cx="113260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2" name="CaixaDeTexto 431">
                <a:extLst>
                  <a:ext uri="{FF2B5EF4-FFF2-40B4-BE49-F238E27FC236}">
                    <a16:creationId xmlns:a16="http://schemas.microsoft.com/office/drawing/2014/main" id="{EA87D103-CD3B-2F17-4492-6B9D4047B9E7}"/>
                  </a:ext>
                </a:extLst>
              </p:cNvPr>
              <p:cNvSpPr txBox="1"/>
              <p:nvPr/>
            </p:nvSpPr>
            <p:spPr>
              <a:xfrm>
                <a:off x="2903313" y="4899671"/>
                <a:ext cx="2039721" cy="399735"/>
              </a:xfrm>
              <a:prstGeom prst="rect">
                <a:avLst/>
              </a:prstGeom>
              <a:noFill/>
            </p:spPr>
            <p:txBody>
              <a:bodyPr wrap="square" rtlCol="0">
                <a:spAutoFit/>
              </a:bodyPr>
              <a:lstStyle/>
              <a:p>
                <a:r>
                  <a:rPr lang="pt-PT" sz="2000" dirty="0">
                    <a:latin typeface="Arial Nova Cond Light" panose="020B0306020202020204" pitchFamily="34" charset="0"/>
                    <a:cs typeface="Arial" panose="020B0604020202020204" pitchFamily="34" charset="0"/>
                  </a:rPr>
                  <a:t>ECM deposition</a:t>
                </a:r>
              </a:p>
            </p:txBody>
          </p:sp>
          <p:pic>
            <p:nvPicPr>
              <p:cNvPr id="433" name="Imagem 432">
                <a:extLst>
                  <a:ext uri="{FF2B5EF4-FFF2-40B4-BE49-F238E27FC236}">
                    <a16:creationId xmlns:a16="http://schemas.microsoft.com/office/drawing/2014/main" id="{0C5E5F14-F920-FCE8-79DA-C05CC1D5C7A7}"/>
                  </a:ext>
                </a:extLst>
              </p:cNvPr>
              <p:cNvPicPr>
                <a:picLocks noChangeAspect="1"/>
              </p:cNvPicPr>
              <p:nvPr/>
            </p:nvPicPr>
            <p:blipFill rotWithShape="1">
              <a:blip r:embed="rId87">
                <a:extLst>
                  <a:ext uri="{28A0092B-C50C-407E-A947-70E740481C1C}">
                    <a14:useLocalDpi xmlns:a14="http://schemas.microsoft.com/office/drawing/2010/main" val="0"/>
                  </a:ext>
                </a:extLst>
              </a:blip>
              <a:srcRect l="40393" t="21597" r="47223" b="52380"/>
              <a:stretch/>
            </p:blipFill>
            <p:spPr>
              <a:xfrm>
                <a:off x="4635556" y="4500130"/>
                <a:ext cx="1132609" cy="1666010"/>
              </a:xfrm>
              <a:prstGeom prst="rect">
                <a:avLst/>
              </a:prstGeom>
            </p:spPr>
          </p:pic>
          <p:cxnSp>
            <p:nvCxnSpPr>
              <p:cNvPr id="434" name="Conexão reta unidirecional 433">
                <a:extLst>
                  <a:ext uri="{FF2B5EF4-FFF2-40B4-BE49-F238E27FC236}">
                    <a16:creationId xmlns:a16="http://schemas.microsoft.com/office/drawing/2014/main" id="{C6EDC8FF-3E03-08C7-7631-3BAA42493689}"/>
                  </a:ext>
                </a:extLst>
              </p:cNvPr>
              <p:cNvCxnSpPr/>
              <p:nvPr/>
            </p:nvCxnSpPr>
            <p:spPr>
              <a:xfrm>
                <a:off x="5914848" y="5417173"/>
                <a:ext cx="113260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5" name="CaixaDeTexto 434">
                <a:extLst>
                  <a:ext uri="{FF2B5EF4-FFF2-40B4-BE49-F238E27FC236}">
                    <a16:creationId xmlns:a16="http://schemas.microsoft.com/office/drawing/2014/main" id="{3A96E0A9-9CE7-E9FC-61D3-022411CD7752}"/>
                  </a:ext>
                </a:extLst>
              </p:cNvPr>
              <p:cNvSpPr txBox="1"/>
              <p:nvPr/>
            </p:nvSpPr>
            <p:spPr>
              <a:xfrm>
                <a:off x="5809729" y="5001679"/>
                <a:ext cx="1900640" cy="399735"/>
              </a:xfrm>
              <a:prstGeom prst="rect">
                <a:avLst/>
              </a:prstGeom>
              <a:noFill/>
            </p:spPr>
            <p:txBody>
              <a:bodyPr wrap="square" rtlCol="0">
                <a:spAutoFit/>
              </a:bodyPr>
              <a:lstStyle/>
              <a:p>
                <a:r>
                  <a:rPr lang="pt-PT" sz="2000" dirty="0">
                    <a:latin typeface="Arial Nova Cond Light" panose="020B0306020202020204" pitchFamily="34" charset="0"/>
                    <a:cs typeface="Arial" panose="020B0604020202020204" pitchFamily="34" charset="0"/>
                  </a:rPr>
                  <a:t>Decellularization</a:t>
                </a:r>
              </a:p>
            </p:txBody>
          </p:sp>
          <p:pic>
            <p:nvPicPr>
              <p:cNvPr id="436" name="Imagem 435">
                <a:extLst>
                  <a:ext uri="{FF2B5EF4-FFF2-40B4-BE49-F238E27FC236}">
                    <a16:creationId xmlns:a16="http://schemas.microsoft.com/office/drawing/2014/main" id="{887E7480-1492-716C-4392-84783C5E4C01}"/>
                  </a:ext>
                </a:extLst>
              </p:cNvPr>
              <p:cNvPicPr>
                <a:picLocks noChangeAspect="1"/>
              </p:cNvPicPr>
              <p:nvPr/>
            </p:nvPicPr>
            <p:blipFill rotWithShape="1">
              <a:blip r:embed="rId87">
                <a:extLst>
                  <a:ext uri="{28A0092B-C50C-407E-A947-70E740481C1C}">
                    <a14:useLocalDpi xmlns:a14="http://schemas.microsoft.com/office/drawing/2010/main" val="0"/>
                  </a:ext>
                </a:extLst>
              </a:blip>
              <a:srcRect l="67345" t="21597" r="18605" b="59522"/>
              <a:stretch/>
            </p:blipFill>
            <p:spPr>
              <a:xfrm>
                <a:off x="7657569" y="4461079"/>
                <a:ext cx="1285009" cy="1208809"/>
              </a:xfrm>
              <a:prstGeom prst="rect">
                <a:avLst/>
              </a:prstGeom>
            </p:spPr>
          </p:pic>
          <p:sp>
            <p:nvSpPr>
              <p:cNvPr id="437" name="CaixaDeTexto 436">
                <a:extLst>
                  <a:ext uri="{FF2B5EF4-FFF2-40B4-BE49-F238E27FC236}">
                    <a16:creationId xmlns:a16="http://schemas.microsoft.com/office/drawing/2014/main" id="{F02063C3-F4FA-FA40-2A7D-E1D35CCD1A64}"/>
                  </a:ext>
                </a:extLst>
              </p:cNvPr>
              <p:cNvSpPr txBox="1"/>
              <p:nvPr/>
            </p:nvSpPr>
            <p:spPr>
              <a:xfrm>
                <a:off x="7270555" y="5772537"/>
                <a:ext cx="2304798" cy="399735"/>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PDLSC ECM</a:t>
                </a:r>
              </a:p>
            </p:txBody>
          </p:sp>
        </p:grpSp>
      </p:grpSp>
      <p:pic>
        <p:nvPicPr>
          <p:cNvPr id="567" name="Imagem 566">
            <a:extLst>
              <a:ext uri="{FF2B5EF4-FFF2-40B4-BE49-F238E27FC236}">
                <a16:creationId xmlns:a16="http://schemas.microsoft.com/office/drawing/2014/main" id="{258A70BA-44CB-B8D7-CDE2-2289B9FAD33E}"/>
              </a:ext>
            </a:extLst>
          </p:cNvPr>
          <p:cNvPicPr>
            <a:picLocks noChangeAspect="1"/>
          </p:cNvPicPr>
          <p:nvPr/>
        </p:nvPicPr>
        <p:blipFill>
          <a:blip r:embed="rId88" cstate="print">
            <a:extLst>
              <a:ext uri="{28A0092B-C50C-407E-A947-70E740481C1C}">
                <a14:useLocalDpi xmlns:a14="http://schemas.microsoft.com/office/drawing/2010/main" val="0"/>
              </a:ext>
            </a:extLst>
          </a:blip>
          <a:stretch>
            <a:fillRect/>
          </a:stretch>
        </p:blipFill>
        <p:spPr>
          <a:xfrm>
            <a:off x="1303872" y="16011821"/>
            <a:ext cx="7521649" cy="6704810"/>
          </a:xfrm>
          <a:prstGeom prst="rect">
            <a:avLst/>
          </a:prstGeom>
        </p:spPr>
      </p:pic>
      <p:sp>
        <p:nvSpPr>
          <p:cNvPr id="483" name="Retângulo 482">
            <a:extLst>
              <a:ext uri="{FF2B5EF4-FFF2-40B4-BE49-F238E27FC236}">
                <a16:creationId xmlns:a16="http://schemas.microsoft.com/office/drawing/2014/main" id="{1466D619-AB34-52F3-D60B-9F515A3A2BD6}"/>
              </a:ext>
            </a:extLst>
          </p:cNvPr>
          <p:cNvSpPr/>
          <p:nvPr/>
        </p:nvSpPr>
        <p:spPr>
          <a:xfrm>
            <a:off x="18208882" y="20959559"/>
            <a:ext cx="894742" cy="527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85" name="CaixaDeTexto 484">
            <a:extLst>
              <a:ext uri="{FF2B5EF4-FFF2-40B4-BE49-F238E27FC236}">
                <a16:creationId xmlns:a16="http://schemas.microsoft.com/office/drawing/2014/main" id="{4FD4FB0E-F875-9F55-2D57-1F42831BABEE}"/>
              </a:ext>
            </a:extLst>
          </p:cNvPr>
          <p:cNvSpPr txBox="1"/>
          <p:nvPr/>
        </p:nvSpPr>
        <p:spPr>
          <a:xfrm>
            <a:off x="24776260" y="16102532"/>
            <a:ext cx="972799" cy="369332"/>
          </a:xfrm>
          <a:prstGeom prst="rect">
            <a:avLst/>
          </a:prstGeom>
          <a:noFill/>
        </p:spPr>
        <p:txBody>
          <a:bodyPr wrap="square" rtlCol="0">
            <a:spAutoFit/>
          </a:bodyPr>
          <a:lstStyle/>
          <a:p>
            <a:r>
              <a:rPr lang="pt-PT" b="1" dirty="0">
                <a:latin typeface="Arial" panose="020B0604020202020204" pitchFamily="34" charset="0"/>
                <a:cs typeface="Arial" panose="020B0604020202020204" pitchFamily="34" charset="0"/>
              </a:rPr>
              <a:t>B</a:t>
            </a:r>
          </a:p>
        </p:txBody>
      </p:sp>
      <p:pic>
        <p:nvPicPr>
          <p:cNvPr id="532" name="Imagem 531">
            <a:extLst>
              <a:ext uri="{FF2B5EF4-FFF2-40B4-BE49-F238E27FC236}">
                <a16:creationId xmlns:a16="http://schemas.microsoft.com/office/drawing/2014/main" id="{B643962C-C10E-FB63-B177-177F88F44CF2}"/>
              </a:ext>
            </a:extLst>
          </p:cNvPr>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2037625" y="25882932"/>
            <a:ext cx="6207892" cy="6918277"/>
          </a:xfrm>
          <a:prstGeom prst="rect">
            <a:avLst/>
          </a:prstGeom>
        </p:spPr>
      </p:pic>
      <p:sp>
        <p:nvSpPr>
          <p:cNvPr id="537" name="Rectangle 292">
            <a:extLst>
              <a:ext uri="{FF2B5EF4-FFF2-40B4-BE49-F238E27FC236}">
                <a16:creationId xmlns:a16="http://schemas.microsoft.com/office/drawing/2014/main" id="{121102B9-F43B-3672-A0D2-1623A001A5D6}"/>
              </a:ext>
            </a:extLst>
          </p:cNvPr>
          <p:cNvSpPr/>
          <p:nvPr/>
        </p:nvSpPr>
        <p:spPr>
          <a:xfrm>
            <a:off x="662423" y="36042469"/>
            <a:ext cx="14334124" cy="492443"/>
          </a:xfrm>
          <a:prstGeom prst="rect">
            <a:avLst/>
          </a:prstGeom>
          <a:solidFill>
            <a:srgbClr val="1F497D"/>
          </a:solidFill>
          <a:ln w="38100">
            <a:solidFill>
              <a:sysClr val="windowText" lastClr="000000"/>
            </a:solidFill>
          </a:ln>
        </p:spPr>
        <p:txBody>
          <a:bodyPr wrap="square">
            <a:spAutoFit/>
          </a:bodyPr>
          <a:lstStyle/>
          <a:p>
            <a:pPr marL="457200" marR="0" lvl="0" indent="-457200" algn="ctr" defTabSz="2057400" eaLnBrk="1" fontAlgn="auto" latinLnBrk="0" hangingPunct="1">
              <a:lnSpc>
                <a:spcPct val="100000"/>
              </a:lnSpc>
              <a:spcBef>
                <a:spcPts val="0"/>
              </a:spcBef>
              <a:spcAft>
                <a:spcPts val="0"/>
              </a:spcAft>
              <a:buClrTx/>
              <a:buSzTx/>
              <a:buFont typeface="Wingdings" charset="2"/>
              <a:buChar char="v"/>
              <a:tabLst/>
              <a:defRPr/>
            </a:pPr>
            <a:r>
              <a:rPr lang="en-GB" sz="2600" b="1" kern="0" dirty="0">
                <a:solidFill>
                  <a:prstClr val="white"/>
                </a:solidFill>
                <a:latin typeface="Arial" charset="0"/>
                <a:ea typeface="Arial" charset="0"/>
                <a:cs typeface="Arial" charset="0"/>
              </a:rPr>
              <a:t>PDLSC ECM production and fabrication of dECM-sponges</a:t>
            </a:r>
            <a:endParaRPr kumimoji="0" lang="en-GB" sz="2600" b="1"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487" name="CaixaDeTexto 486">
            <a:extLst>
              <a:ext uri="{FF2B5EF4-FFF2-40B4-BE49-F238E27FC236}">
                <a16:creationId xmlns:a16="http://schemas.microsoft.com/office/drawing/2014/main" id="{DBB854EE-5820-410C-3BAB-E5E41CA3F3BA}"/>
              </a:ext>
            </a:extLst>
          </p:cNvPr>
          <p:cNvSpPr txBox="1"/>
          <p:nvPr/>
        </p:nvSpPr>
        <p:spPr>
          <a:xfrm>
            <a:off x="15680358" y="11247281"/>
            <a:ext cx="14007493" cy="2323713"/>
          </a:xfrm>
          <a:prstGeom prst="rect">
            <a:avLst/>
          </a:prstGeom>
          <a:noFill/>
        </p:spPr>
        <p:txBody>
          <a:bodyPr wrap="square">
            <a:spAutoFit/>
          </a:bodyPr>
          <a:lstStyle/>
          <a:p>
            <a:pPr algn="just"/>
            <a:endParaRPr lang="pt-PT" sz="2900" b="1" dirty="0">
              <a:latin typeface="Arial" charset="0"/>
              <a:ea typeface="Arial" charset="0"/>
              <a:cs typeface="Arial" charset="0"/>
            </a:endParaRPr>
          </a:p>
          <a:p>
            <a:pPr algn="just"/>
            <a:r>
              <a:rPr lang="pt-PT" sz="2900" b="1" dirty="0">
                <a:latin typeface="Arial" charset="0"/>
                <a:ea typeface="Arial" charset="0"/>
                <a:cs typeface="Arial" charset="0"/>
              </a:rPr>
              <a:t>Cell-derived ECM </a:t>
            </a:r>
            <a:r>
              <a:rPr lang="pt-PT" sz="2900" dirty="0">
                <a:latin typeface="Arial" charset="0"/>
                <a:ea typeface="Arial" charset="0"/>
                <a:cs typeface="Arial" charset="0"/>
              </a:rPr>
              <a:t>creates a </a:t>
            </a:r>
            <a:r>
              <a:rPr lang="pt-PT" sz="2900" b="1" dirty="0">
                <a:latin typeface="Arial" charset="0"/>
                <a:ea typeface="Arial" charset="0"/>
                <a:cs typeface="Arial" charset="0"/>
              </a:rPr>
              <a:t>biomimetic microenvironment</a:t>
            </a:r>
            <a:r>
              <a:rPr lang="pt-PT" sz="2900" dirty="0">
                <a:latin typeface="Arial" charset="0"/>
                <a:ea typeface="Arial" charset="0"/>
                <a:cs typeface="Arial" charset="0"/>
              </a:rPr>
              <a:t> that provides physical, chemical and mechanical cues for cells and supports </a:t>
            </a:r>
            <a:r>
              <a:rPr lang="pt-PT" sz="2900" b="1" dirty="0">
                <a:latin typeface="Arial" charset="0"/>
                <a:ea typeface="Arial" charset="0"/>
                <a:cs typeface="Arial" charset="0"/>
              </a:rPr>
              <a:t>cell adhesion</a:t>
            </a:r>
            <a:r>
              <a:rPr lang="pt-PT" sz="2900" dirty="0">
                <a:latin typeface="Arial" charset="0"/>
                <a:ea typeface="Arial" charset="0"/>
                <a:cs typeface="Arial" charset="0"/>
              </a:rPr>
              <a:t>, </a:t>
            </a:r>
            <a:r>
              <a:rPr lang="pt-PT" sz="2900" b="1" dirty="0">
                <a:latin typeface="Arial" charset="0"/>
                <a:ea typeface="Arial" charset="0"/>
                <a:cs typeface="Arial" charset="0"/>
              </a:rPr>
              <a:t>proliferation</a:t>
            </a:r>
            <a:r>
              <a:rPr lang="pt-PT" sz="2900" dirty="0">
                <a:latin typeface="Arial" charset="0"/>
                <a:ea typeface="Arial" charset="0"/>
                <a:cs typeface="Arial" charset="0"/>
              </a:rPr>
              <a:t>, </a:t>
            </a:r>
            <a:r>
              <a:rPr lang="pt-PT" sz="2900" b="1" dirty="0">
                <a:latin typeface="Arial" charset="0"/>
                <a:ea typeface="Arial" charset="0"/>
                <a:cs typeface="Arial" charset="0"/>
              </a:rPr>
              <a:t>migration</a:t>
            </a:r>
            <a:r>
              <a:rPr lang="pt-PT" sz="2900" dirty="0">
                <a:latin typeface="Arial" charset="0"/>
                <a:ea typeface="Arial" charset="0"/>
                <a:cs typeface="Arial" charset="0"/>
              </a:rPr>
              <a:t> and </a:t>
            </a:r>
            <a:r>
              <a:rPr lang="pt-PT" sz="2900" b="1" dirty="0">
                <a:latin typeface="Arial" charset="0"/>
                <a:ea typeface="Arial" charset="0"/>
                <a:cs typeface="Arial" charset="0"/>
              </a:rPr>
              <a:t>differentiation</a:t>
            </a:r>
            <a:r>
              <a:rPr lang="pt-PT" sz="2900" dirty="0">
                <a:latin typeface="Arial" charset="0"/>
                <a:ea typeface="Arial" charset="0"/>
                <a:cs typeface="Arial" charset="0"/>
              </a:rPr>
              <a:t>,</a:t>
            </a:r>
            <a:r>
              <a:rPr lang="pt-PT" sz="2900" b="1" dirty="0">
                <a:latin typeface="Arial" charset="0"/>
                <a:ea typeface="Arial" charset="0"/>
                <a:cs typeface="Arial" charset="0"/>
              </a:rPr>
              <a:t> mimicking </a:t>
            </a:r>
            <a:r>
              <a:rPr lang="pt-PT" sz="2900" dirty="0">
                <a:latin typeface="Arial" charset="0"/>
                <a:ea typeface="Arial" charset="0"/>
                <a:cs typeface="Arial" charset="0"/>
              </a:rPr>
              <a:t>the </a:t>
            </a:r>
            <a:r>
              <a:rPr lang="pt-PT" sz="2900" i="1" dirty="0">
                <a:latin typeface="Arial" charset="0"/>
                <a:ea typeface="Arial" charset="0"/>
                <a:cs typeface="Arial" charset="0"/>
              </a:rPr>
              <a:t>in vivo </a:t>
            </a:r>
            <a:r>
              <a:rPr lang="pt-PT" sz="2900" b="1" dirty="0">
                <a:latin typeface="Arial" charset="0"/>
                <a:ea typeface="Arial" charset="0"/>
                <a:cs typeface="Arial" charset="0"/>
              </a:rPr>
              <a:t> cell niche</a:t>
            </a:r>
            <a:r>
              <a:rPr lang="pt-PT" sz="2900" dirty="0">
                <a:latin typeface="Arial" charset="0"/>
                <a:ea typeface="Arial" charset="0"/>
                <a:cs typeface="Arial" charset="0"/>
              </a:rPr>
              <a:t>.</a:t>
            </a:r>
          </a:p>
          <a:p>
            <a:endParaRPr lang="pt-PT" sz="2900" dirty="0">
              <a:effectLst/>
              <a:latin typeface="Arial" charset="0"/>
              <a:ea typeface="Arial" charset="0"/>
              <a:cs typeface="Arial" charset="0"/>
            </a:endParaRPr>
          </a:p>
        </p:txBody>
      </p:sp>
      <p:sp>
        <p:nvSpPr>
          <p:cNvPr id="493" name="CaixaDeTexto 492">
            <a:extLst>
              <a:ext uri="{FF2B5EF4-FFF2-40B4-BE49-F238E27FC236}">
                <a16:creationId xmlns:a16="http://schemas.microsoft.com/office/drawing/2014/main" id="{5F9C9253-9C0D-0A17-414C-4DE9B4998C3F}"/>
              </a:ext>
            </a:extLst>
          </p:cNvPr>
          <p:cNvSpPr txBox="1"/>
          <p:nvPr/>
        </p:nvSpPr>
        <p:spPr>
          <a:xfrm>
            <a:off x="9880452" y="16146824"/>
            <a:ext cx="972799" cy="369332"/>
          </a:xfrm>
          <a:prstGeom prst="rect">
            <a:avLst/>
          </a:prstGeom>
          <a:noFill/>
        </p:spPr>
        <p:txBody>
          <a:bodyPr wrap="square" rtlCol="0">
            <a:spAutoFit/>
          </a:bodyPr>
          <a:lstStyle/>
          <a:p>
            <a:r>
              <a:rPr lang="pt-PT" b="1" dirty="0">
                <a:latin typeface="Arial" panose="020B0604020202020204" pitchFamily="34" charset="0"/>
                <a:cs typeface="Arial" panose="020B0604020202020204" pitchFamily="34" charset="0"/>
              </a:rPr>
              <a:t>A</a:t>
            </a:r>
          </a:p>
        </p:txBody>
      </p:sp>
      <p:pic>
        <p:nvPicPr>
          <p:cNvPr id="11" name="Imagem 10">
            <a:extLst>
              <a:ext uri="{FF2B5EF4-FFF2-40B4-BE49-F238E27FC236}">
                <a16:creationId xmlns:a16="http://schemas.microsoft.com/office/drawing/2014/main" id="{E4C773BB-F454-387E-7513-415D16B6EF39}"/>
              </a:ext>
            </a:extLst>
          </p:cNvPr>
          <p:cNvPicPr>
            <a:picLocks noChangeAspect="1"/>
          </p:cNvPicPr>
          <p:nvPr/>
        </p:nvPicPr>
        <p:blipFill>
          <a:blip r:embed="rId90" cstate="print">
            <a:extLst>
              <a:ext uri="{28A0092B-C50C-407E-A947-70E740481C1C}">
                <a14:useLocalDpi xmlns:a14="http://schemas.microsoft.com/office/drawing/2010/main" val="0"/>
              </a:ext>
            </a:extLst>
          </a:blip>
          <a:stretch>
            <a:fillRect/>
          </a:stretch>
        </p:blipFill>
        <p:spPr>
          <a:xfrm>
            <a:off x="18429588" y="7164192"/>
            <a:ext cx="8443090" cy="4472603"/>
          </a:xfrm>
          <a:prstGeom prst="rect">
            <a:avLst/>
          </a:prstGeom>
        </p:spPr>
      </p:pic>
      <p:sp>
        <p:nvSpPr>
          <p:cNvPr id="503" name="Rectangle 270">
            <a:extLst>
              <a:ext uri="{FF2B5EF4-FFF2-40B4-BE49-F238E27FC236}">
                <a16:creationId xmlns:a16="http://schemas.microsoft.com/office/drawing/2014/main" id="{7DF9B758-1326-2487-F0B0-A61D4BC6BD32}"/>
              </a:ext>
            </a:extLst>
          </p:cNvPr>
          <p:cNvSpPr/>
          <p:nvPr/>
        </p:nvSpPr>
        <p:spPr>
          <a:xfrm>
            <a:off x="15416845" y="36114441"/>
            <a:ext cx="14430845" cy="5038547"/>
          </a:xfrm>
          <a:prstGeom prst="rect">
            <a:avLst/>
          </a:prstGeom>
          <a:solidFill>
            <a:srgbClr val="4F81BD">
              <a:lumMod val="20000"/>
              <a:lumOff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just" defTabSz="2057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charset="0"/>
              <a:ea typeface="Arial" charset="0"/>
              <a:cs typeface="Arial" charset="0"/>
            </a:endParaRPr>
          </a:p>
          <a:p>
            <a:pPr marL="0" marR="0" lvl="0" indent="0" algn="just" defTabSz="2057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charset="0"/>
              <a:ea typeface="Arial" charset="0"/>
              <a:cs typeface="Arial" charset="0"/>
            </a:endParaRPr>
          </a:p>
          <a:p>
            <a:pPr marL="0" marR="0" lvl="0" indent="0" algn="just" defTabSz="2057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charset="0"/>
              <a:ea typeface="Arial" charset="0"/>
              <a:cs typeface="Arial" charset="0"/>
            </a:endParaRPr>
          </a:p>
          <a:p>
            <a:pPr marL="0" marR="0" lvl="0" indent="0" algn="just" defTabSz="2057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charset="0"/>
              <a:ea typeface="Arial" charset="0"/>
              <a:cs typeface="Arial" charset="0"/>
            </a:endParaRPr>
          </a:p>
        </p:txBody>
      </p:sp>
      <p:sp>
        <p:nvSpPr>
          <p:cNvPr id="504" name="Rectangle 55">
            <a:extLst>
              <a:ext uri="{FF2B5EF4-FFF2-40B4-BE49-F238E27FC236}">
                <a16:creationId xmlns:a16="http://schemas.microsoft.com/office/drawing/2014/main" id="{785DD320-F47E-317B-927B-3654DB267770}"/>
              </a:ext>
            </a:extLst>
          </p:cNvPr>
          <p:cNvSpPr/>
          <p:nvPr/>
        </p:nvSpPr>
        <p:spPr>
          <a:xfrm>
            <a:off x="15608860" y="36151018"/>
            <a:ext cx="14136996" cy="1384995"/>
          </a:xfrm>
          <a:prstGeom prst="rect">
            <a:avLst/>
          </a:prstGeom>
        </p:spPr>
        <p:txBody>
          <a:bodyPr wrap="square">
            <a:spAutoFit/>
          </a:bodyPr>
          <a:lstStyle/>
          <a:p>
            <a:pPr algn="just" defTabSz="2057400"/>
            <a:r>
              <a:rPr lang="en-US" sz="2800" b="1" dirty="0" err="1">
                <a:solidFill>
                  <a:prstClr val="black"/>
                </a:solidFill>
                <a:latin typeface="Arial" charset="0"/>
                <a:ea typeface="Arial" charset="0"/>
                <a:cs typeface="Arial" charset="0"/>
              </a:rPr>
              <a:t>dECM</a:t>
            </a:r>
            <a:r>
              <a:rPr lang="en-US" sz="2800" b="1" dirty="0">
                <a:solidFill>
                  <a:prstClr val="black"/>
                </a:solidFill>
                <a:latin typeface="Arial" charset="0"/>
                <a:ea typeface="Arial" charset="0"/>
                <a:cs typeface="Arial" charset="0"/>
              </a:rPr>
              <a:t>-sponges</a:t>
            </a:r>
            <a:r>
              <a:rPr lang="en-US" sz="2800" dirty="0">
                <a:solidFill>
                  <a:prstClr val="black"/>
                </a:solidFill>
                <a:latin typeface="Arial" charset="0"/>
                <a:ea typeface="Arial" charset="0"/>
                <a:cs typeface="Arial" charset="0"/>
              </a:rPr>
              <a:t> have the potential to be used as </a:t>
            </a:r>
            <a:r>
              <a:rPr lang="en-US" sz="2800" b="1" dirty="0">
                <a:solidFill>
                  <a:prstClr val="black"/>
                </a:solidFill>
                <a:latin typeface="Arial" charset="0"/>
                <a:ea typeface="Arial" charset="0"/>
                <a:cs typeface="Arial" charset="0"/>
              </a:rPr>
              <a:t>novel “off-the-shelf” biomaterials</a:t>
            </a:r>
            <a:r>
              <a:rPr lang="en-US" sz="2800" dirty="0">
                <a:solidFill>
                  <a:prstClr val="black"/>
                </a:solidFill>
                <a:latin typeface="Arial" charset="0"/>
                <a:ea typeface="Arial" charset="0"/>
                <a:cs typeface="Arial" charset="0"/>
              </a:rPr>
              <a:t>, providing a </a:t>
            </a:r>
            <a:r>
              <a:rPr lang="en-US" sz="2800" b="1" dirty="0">
                <a:solidFill>
                  <a:prstClr val="black"/>
                </a:solidFill>
                <a:latin typeface="Arial" charset="0"/>
                <a:ea typeface="Arial" charset="0"/>
                <a:cs typeface="Arial" charset="0"/>
              </a:rPr>
              <a:t>biomimetic microenvironment </a:t>
            </a:r>
            <a:r>
              <a:rPr lang="en-US" sz="2800" dirty="0">
                <a:solidFill>
                  <a:prstClr val="black"/>
                </a:solidFill>
                <a:latin typeface="Arial" charset="0"/>
                <a:ea typeface="Arial" charset="0"/>
                <a:cs typeface="Arial" charset="0"/>
              </a:rPr>
              <a:t>that may contribute to </a:t>
            </a:r>
            <a:r>
              <a:rPr lang="en-US" sz="2800" b="1" dirty="0">
                <a:solidFill>
                  <a:prstClr val="black"/>
                </a:solidFill>
                <a:latin typeface="Arial" charset="0"/>
                <a:ea typeface="Arial" charset="0"/>
                <a:cs typeface="Arial" charset="0"/>
              </a:rPr>
              <a:t>improve health care</a:t>
            </a:r>
            <a:r>
              <a:rPr lang="en-US" sz="2800" dirty="0">
                <a:solidFill>
                  <a:prstClr val="black"/>
                </a:solidFill>
                <a:latin typeface="Arial" charset="0"/>
                <a:ea typeface="Arial" charset="0"/>
                <a:cs typeface="Arial" charset="0"/>
              </a:rPr>
              <a:t> of patients suffering with periodontal diseases.</a:t>
            </a:r>
            <a:endParaRPr lang="en-US" sz="2800" b="1" dirty="0">
              <a:solidFill>
                <a:prstClr val="black"/>
              </a:solidFill>
              <a:latin typeface="Arial" charset="0"/>
              <a:ea typeface="Arial" charset="0"/>
              <a:cs typeface="Arial" charset="0"/>
            </a:endParaRPr>
          </a:p>
        </p:txBody>
      </p:sp>
      <p:grpSp>
        <p:nvGrpSpPr>
          <p:cNvPr id="505" name="Group 53">
            <a:extLst>
              <a:ext uri="{FF2B5EF4-FFF2-40B4-BE49-F238E27FC236}">
                <a16:creationId xmlns:a16="http://schemas.microsoft.com/office/drawing/2014/main" id="{C63D4725-737C-8A45-4500-EF84CFAA1349}"/>
              </a:ext>
            </a:extLst>
          </p:cNvPr>
          <p:cNvGrpSpPr/>
          <p:nvPr/>
        </p:nvGrpSpPr>
        <p:grpSpPr>
          <a:xfrm>
            <a:off x="15670050" y="39390861"/>
            <a:ext cx="14050384" cy="1442446"/>
            <a:chOff x="13764488" y="32260952"/>
            <a:chExt cx="13822145" cy="1766231"/>
          </a:xfrm>
        </p:grpSpPr>
        <p:sp>
          <p:nvSpPr>
            <p:cNvPr id="506" name="Rectangle 51">
              <a:extLst>
                <a:ext uri="{FF2B5EF4-FFF2-40B4-BE49-F238E27FC236}">
                  <a16:creationId xmlns:a16="http://schemas.microsoft.com/office/drawing/2014/main" id="{172DAD63-A2A8-01B1-2C33-60D7B08D0C18}"/>
                </a:ext>
              </a:extLst>
            </p:cNvPr>
            <p:cNvSpPr/>
            <p:nvPr/>
          </p:nvSpPr>
          <p:spPr>
            <a:xfrm>
              <a:off x="13764488" y="32670201"/>
              <a:ext cx="2125513" cy="719641"/>
            </a:xfrm>
            <a:prstGeom prst="rect">
              <a:avLst/>
            </a:prstGeom>
            <a:solidFill>
              <a:srgbClr val="C0504D"/>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2057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white"/>
                  </a:solidFill>
                  <a:effectLst/>
                  <a:uLnTx/>
                  <a:uFillTx/>
                  <a:latin typeface="Arial" charset="0"/>
                  <a:ea typeface="Arial" charset="0"/>
                  <a:cs typeface="Arial" charset="0"/>
                </a:rPr>
                <a:t>PDLSC ECM</a:t>
              </a:r>
            </a:p>
          </p:txBody>
        </p:sp>
        <p:sp>
          <p:nvSpPr>
            <p:cNvPr id="507" name="Right Arrow 266">
              <a:extLst>
                <a:ext uri="{FF2B5EF4-FFF2-40B4-BE49-F238E27FC236}">
                  <a16:creationId xmlns:a16="http://schemas.microsoft.com/office/drawing/2014/main" id="{7BD5A602-14B5-CAC8-236E-E274AF3FC122}"/>
                </a:ext>
              </a:extLst>
            </p:cNvPr>
            <p:cNvSpPr/>
            <p:nvPr/>
          </p:nvSpPr>
          <p:spPr>
            <a:xfrm>
              <a:off x="16064989" y="32753748"/>
              <a:ext cx="480591" cy="593315"/>
            </a:xfrm>
            <a:prstGeom prst="rightArrow">
              <a:avLst/>
            </a:prstGeom>
            <a:solidFill>
              <a:srgbClr val="002060"/>
            </a:solidFill>
            <a:ln w="9525" cap="flat" cmpd="sng" algn="ctr">
              <a:solidFill>
                <a:sysClr val="windowText" lastClr="000000"/>
              </a:solidFill>
              <a:prstDash val="solid"/>
            </a:ln>
            <a:effectLst/>
          </p:spPr>
          <p:txBody>
            <a:bodyPr rtlCol="0" anchor="ctr"/>
            <a:lstStyle/>
            <a:p>
              <a:pPr marL="0" marR="0" lvl="0" indent="0" algn="ctr" defTabSz="2057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508" name="TextBox 52">
              <a:extLst>
                <a:ext uri="{FF2B5EF4-FFF2-40B4-BE49-F238E27FC236}">
                  <a16:creationId xmlns:a16="http://schemas.microsoft.com/office/drawing/2014/main" id="{B28858AB-ACD9-671C-B93A-BD0A6C7C32A6}"/>
                </a:ext>
              </a:extLst>
            </p:cNvPr>
            <p:cNvSpPr txBox="1"/>
            <p:nvPr/>
          </p:nvSpPr>
          <p:spPr>
            <a:xfrm>
              <a:off x="16675181" y="32450576"/>
              <a:ext cx="5679569" cy="565295"/>
            </a:xfrm>
            <a:prstGeom prst="rect">
              <a:avLst/>
            </a:prstGeom>
            <a:noFill/>
          </p:spPr>
          <p:txBody>
            <a:bodyPr wrap="square" rtlCol="0">
              <a:spAutoFit/>
            </a:bodyPr>
            <a:lstStyle/>
            <a:p>
              <a:pPr marL="457200" marR="0" lvl="0" indent="-457200" algn="just" defTabSz="2057400" eaLnBrk="1" fontAlgn="auto" latinLnBrk="0" hangingPunct="1">
                <a:lnSpc>
                  <a:spcPct val="100000"/>
                </a:lnSpc>
                <a:spcBef>
                  <a:spcPts val="0"/>
                </a:spcBef>
                <a:spcAft>
                  <a:spcPts val="0"/>
                </a:spcAft>
                <a:buClrTx/>
                <a:buSzTx/>
                <a:buFont typeface="Wingdings" charset="2"/>
                <a:buChar char="ü"/>
                <a:tabLst/>
                <a:defRPr/>
              </a:pPr>
              <a:r>
                <a:rPr kumimoji="0" lang="en-US" sz="2400" b="1" i="0" u="none" strike="noStrike" kern="0" cap="none" spc="0" normalizeH="0" baseline="0" noProof="0" dirty="0">
                  <a:ln>
                    <a:noFill/>
                  </a:ln>
                  <a:solidFill>
                    <a:prstClr val="black"/>
                  </a:solidFill>
                  <a:effectLst/>
                  <a:uLnTx/>
                  <a:uFillTx/>
                  <a:latin typeface="Arial" charset="0"/>
                  <a:ea typeface="Arial" charset="0"/>
                  <a:cs typeface="Arial" charset="0"/>
                </a:rPr>
                <a:t>Improved PDLSC proliferation </a:t>
              </a:r>
              <a:endParaRPr kumimoji="0" lang="en-US" sz="2400" b="0" i="0" u="none" strike="noStrike" kern="0" cap="none" spc="0" normalizeH="0" baseline="0" noProof="0" dirty="0">
                <a:ln>
                  <a:noFill/>
                </a:ln>
                <a:solidFill>
                  <a:prstClr val="black"/>
                </a:solidFill>
                <a:effectLst/>
                <a:uLnTx/>
                <a:uFillTx/>
                <a:latin typeface="Arial" charset="0"/>
                <a:ea typeface="Arial" charset="0"/>
                <a:cs typeface="Arial" charset="0"/>
              </a:endParaRPr>
            </a:p>
          </p:txBody>
        </p:sp>
        <p:sp>
          <p:nvSpPr>
            <p:cNvPr id="509" name="TextBox 267">
              <a:extLst>
                <a:ext uri="{FF2B5EF4-FFF2-40B4-BE49-F238E27FC236}">
                  <a16:creationId xmlns:a16="http://schemas.microsoft.com/office/drawing/2014/main" id="{F830FBB3-1B8D-275E-8B52-452186C61591}"/>
                </a:ext>
              </a:extLst>
            </p:cNvPr>
            <p:cNvSpPr txBox="1"/>
            <p:nvPr/>
          </p:nvSpPr>
          <p:spPr>
            <a:xfrm>
              <a:off x="16647432" y="33080841"/>
              <a:ext cx="6123461" cy="565295"/>
            </a:xfrm>
            <a:prstGeom prst="rect">
              <a:avLst/>
            </a:prstGeom>
            <a:noFill/>
          </p:spPr>
          <p:txBody>
            <a:bodyPr wrap="square" rtlCol="0">
              <a:spAutoFit/>
            </a:bodyPr>
            <a:lstStyle/>
            <a:p>
              <a:pPr marL="457200" marR="0" lvl="0" indent="-457200" algn="just" defTabSz="2057400" eaLnBrk="1" fontAlgn="auto" latinLnBrk="0" hangingPunct="1">
                <a:lnSpc>
                  <a:spcPct val="100000"/>
                </a:lnSpc>
                <a:spcBef>
                  <a:spcPts val="0"/>
                </a:spcBef>
                <a:spcAft>
                  <a:spcPts val="0"/>
                </a:spcAft>
                <a:buClrTx/>
                <a:buSzTx/>
                <a:buFont typeface="Wingdings" charset="2"/>
                <a:buChar char="ü"/>
                <a:tabLst/>
                <a:defRPr/>
              </a:pPr>
              <a:r>
                <a:rPr kumimoji="0" lang="en-US" sz="2400" b="1" i="0" u="none" strike="noStrike" kern="0" cap="none" spc="0" normalizeH="0" baseline="0" noProof="0" dirty="0">
                  <a:ln>
                    <a:noFill/>
                  </a:ln>
                  <a:solidFill>
                    <a:prstClr val="black"/>
                  </a:solidFill>
                  <a:effectLst/>
                  <a:uLnTx/>
                  <a:uFillTx/>
                  <a:latin typeface="Arial" charset="0"/>
                  <a:ea typeface="Arial" charset="0"/>
                  <a:cs typeface="Arial" charset="0"/>
                </a:rPr>
                <a:t>Enhanced periodontal performance</a:t>
              </a:r>
              <a:endParaRPr kumimoji="0" lang="en-US" sz="2400" b="0" i="0" u="none" strike="noStrike" kern="0" cap="none" spc="0" normalizeH="0" baseline="0" noProof="0" dirty="0">
                <a:ln>
                  <a:noFill/>
                </a:ln>
                <a:solidFill>
                  <a:prstClr val="black"/>
                </a:solidFill>
                <a:effectLst/>
                <a:uLnTx/>
                <a:uFillTx/>
                <a:latin typeface="Arial" charset="0"/>
                <a:ea typeface="Arial" charset="0"/>
                <a:cs typeface="Arial" charset="0"/>
              </a:endParaRPr>
            </a:p>
          </p:txBody>
        </p:sp>
        <p:sp>
          <p:nvSpPr>
            <p:cNvPr id="510" name="Rectangle 269">
              <a:extLst>
                <a:ext uri="{FF2B5EF4-FFF2-40B4-BE49-F238E27FC236}">
                  <a16:creationId xmlns:a16="http://schemas.microsoft.com/office/drawing/2014/main" id="{08D13E46-39DD-2A94-B7F7-91BD41176401}"/>
                </a:ext>
              </a:extLst>
            </p:cNvPr>
            <p:cNvSpPr/>
            <p:nvPr/>
          </p:nvSpPr>
          <p:spPr>
            <a:xfrm>
              <a:off x="23091904" y="32260952"/>
              <a:ext cx="4494729" cy="1766231"/>
            </a:xfrm>
            <a:prstGeom prst="rect">
              <a:avLst/>
            </a:prstGeom>
            <a:solidFill>
              <a:srgbClr val="C0504D"/>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2057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white"/>
                  </a:solidFill>
                  <a:effectLst/>
                  <a:uLnTx/>
                  <a:uFillTx/>
                  <a:latin typeface="Arial" charset="0"/>
                  <a:ea typeface="Arial" charset="0"/>
                  <a:cs typeface="Arial" charset="0"/>
                </a:rPr>
                <a:t>Better mimicry of the </a:t>
              </a:r>
              <a:r>
                <a:rPr kumimoji="0" lang="en-US" sz="2600" b="1" i="1" u="none" strike="noStrike" kern="0" cap="none" spc="0" normalizeH="0" baseline="0" noProof="0" dirty="0">
                  <a:ln>
                    <a:noFill/>
                  </a:ln>
                  <a:solidFill>
                    <a:prstClr val="white"/>
                  </a:solidFill>
                  <a:effectLst/>
                  <a:uLnTx/>
                  <a:uFillTx/>
                  <a:latin typeface="Arial" charset="0"/>
                  <a:ea typeface="Arial" charset="0"/>
                  <a:cs typeface="Arial" charset="0"/>
                </a:rPr>
                <a:t>in vivo </a:t>
              </a:r>
              <a:r>
                <a:rPr kumimoji="0" lang="en-US" sz="2600" b="1" i="0" u="none" strike="noStrike" kern="0" cap="none" spc="0" normalizeH="0" baseline="0" noProof="0" dirty="0">
                  <a:ln>
                    <a:noFill/>
                  </a:ln>
                  <a:solidFill>
                    <a:prstClr val="white"/>
                  </a:solidFill>
                  <a:effectLst/>
                  <a:uLnTx/>
                  <a:uFillTx/>
                  <a:latin typeface="Arial" charset="0"/>
                  <a:ea typeface="Arial" charset="0"/>
                  <a:cs typeface="Arial" charset="0"/>
                </a:rPr>
                <a:t>periodontal  ECM composition and structure</a:t>
              </a:r>
            </a:p>
          </p:txBody>
        </p:sp>
      </p:grpSp>
      <p:sp>
        <p:nvSpPr>
          <p:cNvPr id="512" name="Right Arrow 272">
            <a:extLst>
              <a:ext uri="{FF2B5EF4-FFF2-40B4-BE49-F238E27FC236}">
                <a16:creationId xmlns:a16="http://schemas.microsoft.com/office/drawing/2014/main" id="{37D58CF8-7D5D-7F28-1463-656BE991CFFF}"/>
              </a:ext>
            </a:extLst>
          </p:cNvPr>
          <p:cNvSpPr/>
          <p:nvPr/>
        </p:nvSpPr>
        <p:spPr>
          <a:xfrm>
            <a:off x="24478270" y="39771920"/>
            <a:ext cx="488527" cy="484548"/>
          </a:xfrm>
          <a:prstGeom prst="rightArrow">
            <a:avLst/>
          </a:prstGeom>
          <a:solidFill>
            <a:srgbClr val="002060"/>
          </a:solidFill>
          <a:ln w="9525" cap="flat" cmpd="sng" algn="ctr">
            <a:solidFill>
              <a:sysClr val="windowText" lastClr="000000"/>
            </a:solidFill>
            <a:prstDash val="solid"/>
          </a:ln>
          <a:effectLst/>
        </p:spPr>
        <p:txBody>
          <a:bodyPr rtlCol="0" anchor="ctr"/>
          <a:lstStyle/>
          <a:p>
            <a:pPr marL="0" marR="0" lvl="0" indent="0" algn="ctr" defTabSz="2057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pic>
        <p:nvPicPr>
          <p:cNvPr id="513" name="Picture 8">
            <a:extLst>
              <a:ext uri="{FF2B5EF4-FFF2-40B4-BE49-F238E27FC236}">
                <a16:creationId xmlns:a16="http://schemas.microsoft.com/office/drawing/2014/main" id="{007F1700-A85D-FC85-EE05-1CCE20ED045F}"/>
              </a:ext>
            </a:extLst>
          </p:cNvPr>
          <p:cNvPicPr>
            <a:picLocks noChangeAspect="1" noChangeArrowheads="1"/>
          </p:cNvPicPr>
          <p:nvPr/>
        </p:nvPicPr>
        <p:blipFill rotWithShape="1">
          <a:blip r:embed="rId91">
            <a:extLst>
              <a:ext uri="{28A0092B-C50C-407E-A947-70E740481C1C}">
                <a14:useLocalDpi xmlns:a14="http://schemas.microsoft.com/office/drawing/2010/main" val="0"/>
              </a:ext>
            </a:extLst>
          </a:blip>
          <a:srcRect l="66585" b="-2095"/>
          <a:stretch/>
        </p:blipFill>
        <p:spPr bwMode="auto">
          <a:xfrm>
            <a:off x="26648181" y="37180837"/>
            <a:ext cx="3014306" cy="206449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E1D33CB7-AB72-8D14-4269-6267018561B8}"/>
              </a:ext>
            </a:extLst>
          </p:cNvPr>
          <p:cNvSpPr txBox="1"/>
          <p:nvPr/>
        </p:nvSpPr>
        <p:spPr>
          <a:xfrm>
            <a:off x="19377926" y="26467694"/>
            <a:ext cx="349003" cy="584775"/>
          </a:xfrm>
          <a:prstGeom prst="rect">
            <a:avLst/>
          </a:prstGeom>
          <a:noFill/>
        </p:spPr>
        <p:txBody>
          <a:bodyPr wrap="square" rtlCol="0">
            <a:spAutoFit/>
          </a:bodyPr>
          <a:lstStyle/>
          <a:p>
            <a:r>
              <a:rPr lang="pt-PT" sz="1600" b="1" dirty="0">
                <a:latin typeface="Arial" panose="020B0604020202020204" pitchFamily="34" charset="0"/>
                <a:cs typeface="Arial" panose="020B0604020202020204" pitchFamily="34" charset="0"/>
              </a:rPr>
              <a:t>*</a:t>
            </a:r>
          </a:p>
          <a:p>
            <a:endParaRPr lang="pt-PT" sz="1600" b="1" dirty="0">
              <a:latin typeface="Arial" panose="020B0604020202020204" pitchFamily="34" charset="0"/>
              <a:cs typeface="Arial" panose="020B0604020202020204" pitchFamily="34" charset="0"/>
            </a:endParaRPr>
          </a:p>
        </p:txBody>
      </p:sp>
      <p:cxnSp>
        <p:nvCxnSpPr>
          <p:cNvPr id="486" name="Conexão reta 485">
            <a:extLst>
              <a:ext uri="{FF2B5EF4-FFF2-40B4-BE49-F238E27FC236}">
                <a16:creationId xmlns:a16="http://schemas.microsoft.com/office/drawing/2014/main" id="{5C268777-5A65-2F95-383C-A01234A390DE}"/>
              </a:ext>
            </a:extLst>
          </p:cNvPr>
          <p:cNvCxnSpPr/>
          <p:nvPr/>
        </p:nvCxnSpPr>
        <p:spPr>
          <a:xfrm>
            <a:off x="18777965" y="26686613"/>
            <a:ext cx="136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9" name="CaixaDeTexto 498">
            <a:extLst>
              <a:ext uri="{FF2B5EF4-FFF2-40B4-BE49-F238E27FC236}">
                <a16:creationId xmlns:a16="http://schemas.microsoft.com/office/drawing/2014/main" id="{4CD8E65F-EB05-84E4-EA46-F80B54BFA48B}"/>
              </a:ext>
            </a:extLst>
          </p:cNvPr>
          <p:cNvSpPr txBox="1"/>
          <p:nvPr/>
        </p:nvSpPr>
        <p:spPr>
          <a:xfrm>
            <a:off x="13948076" y="30877097"/>
            <a:ext cx="972799" cy="369332"/>
          </a:xfrm>
          <a:prstGeom prst="rect">
            <a:avLst/>
          </a:prstGeom>
          <a:noFill/>
        </p:spPr>
        <p:txBody>
          <a:bodyPr wrap="square" rtlCol="0">
            <a:spAutoFit/>
          </a:bodyPr>
          <a:lstStyle/>
          <a:p>
            <a:r>
              <a:rPr lang="pt-PT" b="1" dirty="0">
                <a:latin typeface="Arial" panose="020B0604020202020204" pitchFamily="34" charset="0"/>
                <a:cs typeface="Arial" panose="020B0604020202020204" pitchFamily="34" charset="0"/>
              </a:rPr>
              <a:t>B</a:t>
            </a:r>
          </a:p>
        </p:txBody>
      </p:sp>
      <p:sp>
        <p:nvSpPr>
          <p:cNvPr id="500" name="CaixaDeTexto 499">
            <a:extLst>
              <a:ext uri="{FF2B5EF4-FFF2-40B4-BE49-F238E27FC236}">
                <a16:creationId xmlns:a16="http://schemas.microsoft.com/office/drawing/2014/main" id="{ADF0C221-5CBD-C387-51C0-B763CCD12992}"/>
              </a:ext>
            </a:extLst>
          </p:cNvPr>
          <p:cNvSpPr txBox="1"/>
          <p:nvPr/>
        </p:nvSpPr>
        <p:spPr>
          <a:xfrm>
            <a:off x="9724887" y="30952476"/>
            <a:ext cx="972799" cy="369332"/>
          </a:xfrm>
          <a:prstGeom prst="rect">
            <a:avLst/>
          </a:prstGeom>
          <a:noFill/>
        </p:spPr>
        <p:txBody>
          <a:bodyPr wrap="square" rtlCol="0">
            <a:spAutoFit/>
          </a:bodyPr>
          <a:lstStyle/>
          <a:p>
            <a:r>
              <a:rPr lang="pt-PT" b="1" dirty="0">
                <a:latin typeface="Arial" panose="020B0604020202020204" pitchFamily="34" charset="0"/>
                <a:cs typeface="Arial" panose="020B0604020202020204" pitchFamily="34" charset="0"/>
              </a:rPr>
              <a:t>A</a:t>
            </a:r>
          </a:p>
        </p:txBody>
      </p:sp>
      <p:sp>
        <p:nvSpPr>
          <p:cNvPr id="489" name="CaixaDeTexto 488">
            <a:extLst>
              <a:ext uri="{FF2B5EF4-FFF2-40B4-BE49-F238E27FC236}">
                <a16:creationId xmlns:a16="http://schemas.microsoft.com/office/drawing/2014/main" id="{6B430567-68E5-F1BD-AB37-8DBCB83BA275}"/>
              </a:ext>
            </a:extLst>
          </p:cNvPr>
          <p:cNvSpPr txBox="1"/>
          <p:nvPr/>
        </p:nvSpPr>
        <p:spPr>
          <a:xfrm>
            <a:off x="2138059" y="25982021"/>
            <a:ext cx="972799" cy="369332"/>
          </a:xfrm>
          <a:prstGeom prst="rect">
            <a:avLst/>
          </a:prstGeom>
          <a:noFill/>
        </p:spPr>
        <p:txBody>
          <a:bodyPr wrap="square" rtlCol="0">
            <a:spAutoFit/>
          </a:bodyPr>
          <a:lstStyle/>
          <a:p>
            <a:r>
              <a:rPr lang="pt-PT" b="1" dirty="0">
                <a:latin typeface="Arial" panose="020B0604020202020204" pitchFamily="34" charset="0"/>
                <a:cs typeface="Arial" panose="020B0604020202020204" pitchFamily="34" charset="0"/>
              </a:rPr>
              <a:t>A</a:t>
            </a:r>
          </a:p>
        </p:txBody>
      </p:sp>
      <p:sp>
        <p:nvSpPr>
          <p:cNvPr id="491" name="CaixaDeTexto 490">
            <a:extLst>
              <a:ext uri="{FF2B5EF4-FFF2-40B4-BE49-F238E27FC236}">
                <a16:creationId xmlns:a16="http://schemas.microsoft.com/office/drawing/2014/main" id="{0ABAA978-1E3E-3F0D-C847-6C143440CC2B}"/>
              </a:ext>
            </a:extLst>
          </p:cNvPr>
          <p:cNvSpPr txBox="1"/>
          <p:nvPr/>
        </p:nvSpPr>
        <p:spPr>
          <a:xfrm>
            <a:off x="2144716" y="29662880"/>
            <a:ext cx="972799" cy="369332"/>
          </a:xfrm>
          <a:prstGeom prst="rect">
            <a:avLst/>
          </a:prstGeom>
          <a:noFill/>
        </p:spPr>
        <p:txBody>
          <a:bodyPr wrap="square" rtlCol="0">
            <a:spAutoFit/>
          </a:bodyPr>
          <a:lstStyle/>
          <a:p>
            <a:r>
              <a:rPr lang="pt-PT" b="1" dirty="0">
                <a:latin typeface="Arial" panose="020B0604020202020204" pitchFamily="34" charset="0"/>
                <a:cs typeface="Arial" panose="020B0604020202020204" pitchFamily="34" charset="0"/>
              </a:rPr>
              <a:t>B</a:t>
            </a:r>
          </a:p>
        </p:txBody>
      </p:sp>
      <p:grpSp>
        <p:nvGrpSpPr>
          <p:cNvPr id="497" name="Agrupar 496">
            <a:extLst>
              <a:ext uri="{FF2B5EF4-FFF2-40B4-BE49-F238E27FC236}">
                <a16:creationId xmlns:a16="http://schemas.microsoft.com/office/drawing/2014/main" id="{A8F2AA3A-0A7E-D456-BF13-6A6A98D9E369}"/>
              </a:ext>
            </a:extLst>
          </p:cNvPr>
          <p:cNvGrpSpPr/>
          <p:nvPr/>
        </p:nvGrpSpPr>
        <p:grpSpPr>
          <a:xfrm>
            <a:off x="23598653" y="26203832"/>
            <a:ext cx="5949924" cy="6046557"/>
            <a:chOff x="23797061" y="26266366"/>
            <a:chExt cx="5949924" cy="6046557"/>
          </a:xfrm>
        </p:grpSpPr>
        <p:sp>
          <p:nvSpPr>
            <p:cNvPr id="536" name="Retângulo 535">
              <a:extLst>
                <a:ext uri="{FF2B5EF4-FFF2-40B4-BE49-F238E27FC236}">
                  <a16:creationId xmlns:a16="http://schemas.microsoft.com/office/drawing/2014/main" id="{5325AEAF-3614-D2CC-3DB8-25C5A24D86B3}"/>
                </a:ext>
              </a:extLst>
            </p:cNvPr>
            <p:cNvSpPr/>
            <p:nvPr/>
          </p:nvSpPr>
          <p:spPr>
            <a:xfrm>
              <a:off x="23797061" y="26266366"/>
              <a:ext cx="5949924" cy="566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76" name="Objeto 75">
              <a:extLst>
                <a:ext uri="{FF2B5EF4-FFF2-40B4-BE49-F238E27FC236}">
                  <a16:creationId xmlns:a16="http://schemas.microsoft.com/office/drawing/2014/main" id="{53D5EBB6-36F1-3BB1-8292-5675E05005D6}"/>
                </a:ext>
              </a:extLst>
            </p:cNvPr>
            <p:cNvGraphicFramePr>
              <a:graphicFrameLocks noChangeAspect="1"/>
            </p:cNvGraphicFramePr>
            <p:nvPr>
              <p:extLst>
                <p:ext uri="{D42A27DB-BD31-4B8C-83A1-F6EECF244321}">
                  <p14:modId xmlns:p14="http://schemas.microsoft.com/office/powerpoint/2010/main" val="5286341"/>
                </p:ext>
              </p:extLst>
            </p:nvPr>
          </p:nvGraphicFramePr>
          <p:xfrm>
            <a:off x="23841135" y="28792513"/>
            <a:ext cx="3735037" cy="3520410"/>
          </p:xfrm>
          <a:graphic>
            <a:graphicData uri="http://schemas.openxmlformats.org/presentationml/2006/ole">
              <mc:AlternateContent xmlns:mc="http://schemas.openxmlformats.org/markup-compatibility/2006">
                <mc:Choice xmlns:v="urn:schemas-microsoft-com:vml" Requires="v">
                  <p:oleObj name="Prism 5" r:id="rId92" imgW="4392000" imgH="4140000" progId="Prism5.Document">
                    <p:embed/>
                  </p:oleObj>
                </mc:Choice>
                <mc:Fallback>
                  <p:oleObj name="Prism 5" r:id="rId92" imgW="4392000" imgH="4140000" progId="Prism5.Document">
                    <p:embed/>
                    <p:pic>
                      <p:nvPicPr>
                        <p:cNvPr id="141" name="Objeto 140">
                          <a:extLst>
                            <a:ext uri="{FF2B5EF4-FFF2-40B4-BE49-F238E27FC236}">
                              <a16:creationId xmlns:a16="http://schemas.microsoft.com/office/drawing/2014/main" id="{BB5E0C9A-4BC9-363E-C4CC-FFC330082336}"/>
                            </a:ext>
                          </a:extLst>
                        </p:cNvPr>
                        <p:cNvPicPr/>
                        <p:nvPr/>
                      </p:nvPicPr>
                      <p:blipFill>
                        <a:blip r:embed="rId93"/>
                        <a:stretch>
                          <a:fillRect/>
                        </a:stretch>
                      </p:blipFill>
                      <p:spPr>
                        <a:xfrm>
                          <a:off x="23841135" y="28792513"/>
                          <a:ext cx="3735037" cy="3520410"/>
                        </a:xfrm>
                        <a:prstGeom prst="rect">
                          <a:avLst/>
                        </a:prstGeom>
                      </p:spPr>
                    </p:pic>
                  </p:oleObj>
                </mc:Fallback>
              </mc:AlternateContent>
            </a:graphicData>
          </a:graphic>
        </p:graphicFrame>
        <p:graphicFrame>
          <p:nvGraphicFramePr>
            <p:cNvPr id="77" name="Objeto 76">
              <a:extLst>
                <a:ext uri="{FF2B5EF4-FFF2-40B4-BE49-F238E27FC236}">
                  <a16:creationId xmlns:a16="http://schemas.microsoft.com/office/drawing/2014/main" id="{E1CEF9F6-5725-CE45-4859-1720FDBF276E}"/>
                </a:ext>
              </a:extLst>
            </p:cNvPr>
            <p:cNvGraphicFramePr>
              <a:graphicFrameLocks noChangeAspect="1"/>
            </p:cNvGraphicFramePr>
            <p:nvPr>
              <p:extLst>
                <p:ext uri="{D42A27DB-BD31-4B8C-83A1-F6EECF244321}">
                  <p14:modId xmlns:p14="http://schemas.microsoft.com/office/powerpoint/2010/main" val="2726037788"/>
                </p:ext>
              </p:extLst>
            </p:nvPr>
          </p:nvGraphicFramePr>
          <p:xfrm>
            <a:off x="25226632" y="26498742"/>
            <a:ext cx="3637925" cy="3547773"/>
          </p:xfrm>
          <a:graphic>
            <a:graphicData uri="http://schemas.openxmlformats.org/presentationml/2006/ole">
              <mc:AlternateContent xmlns:mc="http://schemas.openxmlformats.org/markup-compatibility/2006">
                <mc:Choice xmlns:v="urn:schemas-microsoft-com:vml" Requires="v">
                  <p:oleObj name="Prism 5" r:id="rId94" imgW="4356000" imgH="4248000" progId="Prism5.Document">
                    <p:embed/>
                  </p:oleObj>
                </mc:Choice>
                <mc:Fallback>
                  <p:oleObj name="Prism 5" r:id="rId94" imgW="4356000" imgH="4248000" progId="Prism5.Document">
                    <p:embed/>
                    <p:pic>
                      <p:nvPicPr>
                        <p:cNvPr id="142" name="Objeto 141">
                          <a:extLst>
                            <a:ext uri="{FF2B5EF4-FFF2-40B4-BE49-F238E27FC236}">
                              <a16:creationId xmlns:a16="http://schemas.microsoft.com/office/drawing/2014/main" id="{F658AE44-E55C-F0BA-52DA-77AE12B215C0}"/>
                            </a:ext>
                          </a:extLst>
                        </p:cNvPr>
                        <p:cNvPicPr/>
                        <p:nvPr/>
                      </p:nvPicPr>
                      <p:blipFill>
                        <a:blip r:embed="rId95"/>
                        <a:stretch>
                          <a:fillRect/>
                        </a:stretch>
                      </p:blipFill>
                      <p:spPr>
                        <a:xfrm>
                          <a:off x="25226632" y="26498742"/>
                          <a:ext cx="3637925" cy="3547773"/>
                        </a:xfrm>
                        <a:prstGeom prst="rect">
                          <a:avLst/>
                        </a:prstGeom>
                      </p:spPr>
                    </p:pic>
                  </p:oleObj>
                </mc:Fallback>
              </mc:AlternateContent>
            </a:graphicData>
          </a:graphic>
        </p:graphicFrame>
        <p:sp>
          <p:nvSpPr>
            <p:cNvPr id="79" name="Retângulo 78">
              <a:extLst>
                <a:ext uri="{FF2B5EF4-FFF2-40B4-BE49-F238E27FC236}">
                  <a16:creationId xmlns:a16="http://schemas.microsoft.com/office/drawing/2014/main" id="{470A7DE5-DAD0-FAD6-3620-500DC6CD2D6A}"/>
                </a:ext>
              </a:extLst>
            </p:cNvPr>
            <p:cNvSpPr/>
            <p:nvPr/>
          </p:nvSpPr>
          <p:spPr>
            <a:xfrm rot="5400000">
              <a:off x="26706499" y="26049706"/>
              <a:ext cx="307778" cy="11817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ysClr val="windowText" lastClr="000000"/>
                </a:solidFill>
                <a:latin typeface="Arial Nova Cond Light" panose="020B0306020202020204" pitchFamily="34" charset="0"/>
              </a:endParaRPr>
            </a:p>
          </p:txBody>
        </p:sp>
        <p:sp>
          <p:nvSpPr>
            <p:cNvPr id="81" name="CaixaDeTexto 80">
              <a:extLst>
                <a:ext uri="{FF2B5EF4-FFF2-40B4-BE49-F238E27FC236}">
                  <a16:creationId xmlns:a16="http://schemas.microsoft.com/office/drawing/2014/main" id="{A1D5C3E5-574D-0921-B193-0FB044A3BAD9}"/>
                </a:ext>
              </a:extLst>
            </p:cNvPr>
            <p:cNvSpPr txBox="1"/>
            <p:nvPr/>
          </p:nvSpPr>
          <p:spPr>
            <a:xfrm>
              <a:off x="26510877" y="26425129"/>
              <a:ext cx="1152779" cy="369332"/>
            </a:xfrm>
            <a:prstGeom prst="rect">
              <a:avLst/>
            </a:prstGeom>
            <a:noFill/>
          </p:spPr>
          <p:txBody>
            <a:bodyPr wrap="square" rtlCol="0">
              <a:spAutoFit/>
            </a:bodyPr>
            <a:lstStyle/>
            <a:p>
              <a:r>
                <a:rPr lang="pt-PT" b="1" dirty="0">
                  <a:latin typeface="Arial Nova Cond Light" panose="020B0306020202020204" pitchFamily="34" charset="0"/>
                </a:rPr>
                <a:t>Bone</a:t>
              </a:r>
            </a:p>
          </p:txBody>
        </p:sp>
        <p:sp>
          <p:nvSpPr>
            <p:cNvPr id="84" name="Retângulo 83">
              <a:extLst>
                <a:ext uri="{FF2B5EF4-FFF2-40B4-BE49-F238E27FC236}">
                  <a16:creationId xmlns:a16="http://schemas.microsoft.com/office/drawing/2014/main" id="{956009B0-0012-1848-97BE-00A591B24441}"/>
                </a:ext>
              </a:extLst>
            </p:cNvPr>
            <p:cNvSpPr/>
            <p:nvPr/>
          </p:nvSpPr>
          <p:spPr>
            <a:xfrm rot="5400000">
              <a:off x="25287846" y="30582943"/>
              <a:ext cx="313221" cy="13421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ysClr val="windowText" lastClr="000000"/>
                </a:solidFill>
                <a:latin typeface="Arial Nova Cond Light" panose="020B0306020202020204" pitchFamily="34" charset="0"/>
              </a:endParaRPr>
            </a:p>
          </p:txBody>
        </p:sp>
        <p:sp>
          <p:nvSpPr>
            <p:cNvPr id="88" name="CaixaDeTexto 87">
              <a:extLst>
                <a:ext uri="{FF2B5EF4-FFF2-40B4-BE49-F238E27FC236}">
                  <a16:creationId xmlns:a16="http://schemas.microsoft.com/office/drawing/2014/main" id="{824E09E1-F7FF-794B-DDE8-D210B4D973B4}"/>
                </a:ext>
              </a:extLst>
            </p:cNvPr>
            <p:cNvSpPr txBox="1"/>
            <p:nvPr/>
          </p:nvSpPr>
          <p:spPr>
            <a:xfrm>
              <a:off x="24898156" y="31056025"/>
              <a:ext cx="1342126" cy="369332"/>
            </a:xfrm>
            <a:prstGeom prst="rect">
              <a:avLst/>
            </a:prstGeom>
            <a:noFill/>
          </p:spPr>
          <p:txBody>
            <a:bodyPr wrap="square" rtlCol="0">
              <a:spAutoFit/>
            </a:bodyPr>
            <a:lstStyle/>
            <a:p>
              <a:r>
                <a:rPr lang="pt-PT" b="1" dirty="0">
                  <a:latin typeface="Arial Nova Cond Light" panose="020B0306020202020204" pitchFamily="34" charset="0"/>
                </a:rPr>
                <a:t>Cementum</a:t>
              </a:r>
            </a:p>
          </p:txBody>
        </p:sp>
        <p:pic>
          <p:nvPicPr>
            <p:cNvPr id="338" name="Imagem 337">
              <a:extLst>
                <a:ext uri="{FF2B5EF4-FFF2-40B4-BE49-F238E27FC236}">
                  <a16:creationId xmlns:a16="http://schemas.microsoft.com/office/drawing/2014/main" id="{D9C8E9AC-2623-6609-E1B2-2B058868B4DC}"/>
                </a:ext>
              </a:extLst>
            </p:cNvPr>
            <p:cNvPicPr>
              <a:picLocks noChangeAspect="1"/>
            </p:cNvPicPr>
            <p:nvPr/>
          </p:nvPicPr>
          <p:blipFill rotWithShape="1">
            <a:blip r:embed="rId96" cstate="print">
              <a:extLst>
                <a:ext uri="{28A0092B-C50C-407E-A947-70E740481C1C}">
                  <a14:useLocalDpi xmlns:a14="http://schemas.microsoft.com/office/drawing/2010/main" val="0"/>
                </a:ext>
              </a:extLst>
            </a:blip>
            <a:srcRect t="2313" r="24193"/>
            <a:stretch/>
          </p:blipFill>
          <p:spPr>
            <a:xfrm>
              <a:off x="26622551" y="28848425"/>
              <a:ext cx="2766449" cy="3445830"/>
            </a:xfrm>
            <a:prstGeom prst="rect">
              <a:avLst/>
            </a:prstGeom>
          </p:spPr>
        </p:pic>
        <p:sp>
          <p:nvSpPr>
            <p:cNvPr id="339" name="Retângulo 338">
              <a:extLst>
                <a:ext uri="{FF2B5EF4-FFF2-40B4-BE49-F238E27FC236}">
                  <a16:creationId xmlns:a16="http://schemas.microsoft.com/office/drawing/2014/main" id="{ACE05887-6C47-45F3-D838-615CFF32B3AA}"/>
                </a:ext>
              </a:extLst>
            </p:cNvPr>
            <p:cNvSpPr/>
            <p:nvPr/>
          </p:nvSpPr>
          <p:spPr>
            <a:xfrm rot="5400000">
              <a:off x="28065700" y="30309866"/>
              <a:ext cx="359449" cy="1858491"/>
            </a:xfrm>
            <a:prstGeom prst="rect">
              <a:avLst/>
            </a:prstGeom>
            <a:solidFill>
              <a:srgbClr val="EC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ysClr val="windowText" lastClr="000000"/>
                </a:solidFill>
                <a:latin typeface="Arial Nova Cond Light" panose="020B0306020202020204" pitchFamily="34" charset="0"/>
              </a:endParaRPr>
            </a:p>
          </p:txBody>
        </p:sp>
        <p:sp>
          <p:nvSpPr>
            <p:cNvPr id="340" name="CaixaDeTexto 339">
              <a:extLst>
                <a:ext uri="{FF2B5EF4-FFF2-40B4-BE49-F238E27FC236}">
                  <a16:creationId xmlns:a16="http://schemas.microsoft.com/office/drawing/2014/main" id="{D66AAE23-43AC-39B6-2395-5CF6FBC99982}"/>
                </a:ext>
              </a:extLst>
            </p:cNvPr>
            <p:cNvSpPr txBox="1"/>
            <p:nvPr/>
          </p:nvSpPr>
          <p:spPr>
            <a:xfrm>
              <a:off x="27324901" y="31074554"/>
              <a:ext cx="1858491" cy="369332"/>
            </a:xfrm>
            <a:prstGeom prst="rect">
              <a:avLst/>
            </a:prstGeom>
            <a:noFill/>
          </p:spPr>
          <p:txBody>
            <a:bodyPr wrap="square" rtlCol="0">
              <a:spAutoFit/>
            </a:bodyPr>
            <a:lstStyle/>
            <a:p>
              <a:r>
                <a:rPr lang="pt-PT" b="1" dirty="0">
                  <a:latin typeface="Arial Nova Cond Light" panose="020B0306020202020204" pitchFamily="34" charset="0"/>
                </a:rPr>
                <a:t>Periodontal </a:t>
              </a:r>
              <a:r>
                <a:rPr lang="pt-PT" b="1" dirty="0" err="1">
                  <a:latin typeface="Arial Nova Cond Light" panose="020B0306020202020204" pitchFamily="34" charset="0"/>
                </a:rPr>
                <a:t>ligament</a:t>
              </a:r>
              <a:endParaRPr lang="pt-PT" b="1" dirty="0">
                <a:latin typeface="Arial Nova Cond Light" panose="020B0306020202020204" pitchFamily="34" charset="0"/>
              </a:endParaRPr>
            </a:p>
          </p:txBody>
        </p:sp>
        <p:sp>
          <p:nvSpPr>
            <p:cNvPr id="501" name="CaixaDeTexto 500">
              <a:extLst>
                <a:ext uri="{FF2B5EF4-FFF2-40B4-BE49-F238E27FC236}">
                  <a16:creationId xmlns:a16="http://schemas.microsoft.com/office/drawing/2014/main" id="{526DAD65-A43F-7A88-77E1-E020F46D7F52}"/>
                </a:ext>
              </a:extLst>
            </p:cNvPr>
            <p:cNvSpPr txBox="1"/>
            <p:nvPr/>
          </p:nvSpPr>
          <p:spPr>
            <a:xfrm>
              <a:off x="27046990" y="27165191"/>
              <a:ext cx="349003" cy="584775"/>
            </a:xfrm>
            <a:prstGeom prst="rect">
              <a:avLst/>
            </a:prstGeom>
            <a:noFill/>
          </p:spPr>
          <p:txBody>
            <a:bodyPr wrap="square" rtlCol="0">
              <a:spAutoFit/>
            </a:bodyPr>
            <a:lstStyle/>
            <a:p>
              <a:r>
                <a:rPr lang="pt-PT" sz="1600" b="1" dirty="0">
                  <a:latin typeface="Arial" panose="020B0604020202020204" pitchFamily="34" charset="0"/>
                  <a:cs typeface="Arial" panose="020B0604020202020204" pitchFamily="34" charset="0"/>
                </a:rPr>
                <a:t>*</a:t>
              </a:r>
            </a:p>
            <a:p>
              <a:endParaRPr lang="pt-PT" sz="1600" b="1" dirty="0">
                <a:latin typeface="Arial" panose="020B0604020202020204" pitchFamily="34" charset="0"/>
                <a:cs typeface="Arial" panose="020B0604020202020204" pitchFamily="34" charset="0"/>
              </a:endParaRPr>
            </a:p>
          </p:txBody>
        </p:sp>
        <p:cxnSp>
          <p:nvCxnSpPr>
            <p:cNvPr id="502" name="Conexão reta 501">
              <a:extLst>
                <a:ext uri="{FF2B5EF4-FFF2-40B4-BE49-F238E27FC236}">
                  <a16:creationId xmlns:a16="http://schemas.microsoft.com/office/drawing/2014/main" id="{0D3DD75C-33A2-53BF-6224-E917A9E3B909}"/>
                </a:ext>
              </a:extLst>
            </p:cNvPr>
            <p:cNvCxnSpPr/>
            <p:nvPr/>
          </p:nvCxnSpPr>
          <p:spPr>
            <a:xfrm>
              <a:off x="26771435" y="27354148"/>
              <a:ext cx="7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1" name="CaixaDeTexto 510">
              <a:extLst>
                <a:ext uri="{FF2B5EF4-FFF2-40B4-BE49-F238E27FC236}">
                  <a16:creationId xmlns:a16="http://schemas.microsoft.com/office/drawing/2014/main" id="{10E72B2B-646C-6FBB-1D08-DB89091B8ABD}"/>
                </a:ext>
              </a:extLst>
            </p:cNvPr>
            <p:cNvSpPr txBox="1"/>
            <p:nvPr/>
          </p:nvSpPr>
          <p:spPr>
            <a:xfrm>
              <a:off x="28479714" y="29414857"/>
              <a:ext cx="349003" cy="584775"/>
            </a:xfrm>
            <a:prstGeom prst="rect">
              <a:avLst/>
            </a:prstGeom>
            <a:noFill/>
          </p:spPr>
          <p:txBody>
            <a:bodyPr wrap="square" rtlCol="0">
              <a:spAutoFit/>
            </a:bodyPr>
            <a:lstStyle/>
            <a:p>
              <a:r>
                <a:rPr lang="pt-PT" sz="1600" b="1" dirty="0">
                  <a:latin typeface="Arial" panose="020B0604020202020204" pitchFamily="34" charset="0"/>
                  <a:cs typeface="Arial" panose="020B0604020202020204" pitchFamily="34" charset="0"/>
                </a:rPr>
                <a:t>*</a:t>
              </a:r>
            </a:p>
            <a:p>
              <a:endParaRPr lang="pt-PT" sz="1600" b="1" dirty="0">
                <a:latin typeface="Arial" panose="020B0604020202020204" pitchFamily="34" charset="0"/>
                <a:cs typeface="Arial" panose="020B0604020202020204" pitchFamily="34" charset="0"/>
              </a:endParaRPr>
            </a:p>
          </p:txBody>
        </p:sp>
        <p:cxnSp>
          <p:nvCxnSpPr>
            <p:cNvPr id="514" name="Conexão reta 513">
              <a:extLst>
                <a:ext uri="{FF2B5EF4-FFF2-40B4-BE49-F238E27FC236}">
                  <a16:creationId xmlns:a16="http://schemas.microsoft.com/office/drawing/2014/main" id="{8F314216-B70B-F1D5-ECCD-D84E3A22E059}"/>
                </a:ext>
              </a:extLst>
            </p:cNvPr>
            <p:cNvCxnSpPr/>
            <p:nvPr/>
          </p:nvCxnSpPr>
          <p:spPr>
            <a:xfrm>
              <a:off x="28204159" y="29603814"/>
              <a:ext cx="7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5" name="CaixaDeTexto 514">
              <a:extLst>
                <a:ext uri="{FF2B5EF4-FFF2-40B4-BE49-F238E27FC236}">
                  <a16:creationId xmlns:a16="http://schemas.microsoft.com/office/drawing/2014/main" id="{A20BBA41-32E5-D781-01B5-7EBF35A7D62A}"/>
                </a:ext>
              </a:extLst>
            </p:cNvPr>
            <p:cNvSpPr txBox="1"/>
            <p:nvPr/>
          </p:nvSpPr>
          <p:spPr>
            <a:xfrm>
              <a:off x="25684078" y="29468254"/>
              <a:ext cx="1137267" cy="338554"/>
            </a:xfrm>
            <a:prstGeom prst="rect">
              <a:avLst/>
            </a:prstGeom>
            <a:noFill/>
          </p:spPr>
          <p:txBody>
            <a:bodyPr wrap="square" rtlCol="0">
              <a:spAutoFit/>
            </a:bodyPr>
            <a:lstStyle/>
            <a:p>
              <a:r>
                <a:rPr lang="pt-PT" sz="1600" b="1" dirty="0">
                  <a:latin typeface="Arial" panose="020B0604020202020204" pitchFamily="34" charset="0"/>
                  <a:cs typeface="Arial" panose="020B0604020202020204" pitchFamily="34" charset="0"/>
                </a:rPr>
                <a:t>**</a:t>
              </a:r>
            </a:p>
          </p:txBody>
        </p:sp>
        <p:cxnSp>
          <p:nvCxnSpPr>
            <p:cNvPr id="516" name="Conexão reta 515">
              <a:extLst>
                <a:ext uri="{FF2B5EF4-FFF2-40B4-BE49-F238E27FC236}">
                  <a16:creationId xmlns:a16="http://schemas.microsoft.com/office/drawing/2014/main" id="{8E9EE6C9-AC66-5C45-0085-A02126D9E3AB}"/>
                </a:ext>
              </a:extLst>
            </p:cNvPr>
            <p:cNvCxnSpPr/>
            <p:nvPr/>
          </p:nvCxnSpPr>
          <p:spPr>
            <a:xfrm>
              <a:off x="25440298" y="29661181"/>
              <a:ext cx="7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2" name="Retângulo 491">
              <a:extLst>
                <a:ext uri="{FF2B5EF4-FFF2-40B4-BE49-F238E27FC236}">
                  <a16:creationId xmlns:a16="http://schemas.microsoft.com/office/drawing/2014/main" id="{3BCE9762-D748-AEF7-7946-76898F59C4E4}"/>
                </a:ext>
              </a:extLst>
            </p:cNvPr>
            <p:cNvSpPr/>
            <p:nvPr/>
          </p:nvSpPr>
          <p:spPr>
            <a:xfrm>
              <a:off x="26662608" y="28805395"/>
              <a:ext cx="934678" cy="585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Tree>
    <p:extLst>
      <p:ext uri="{BB962C8B-B14F-4D97-AF65-F5344CB8AC3E}">
        <p14:creationId xmlns:p14="http://schemas.microsoft.com/office/powerpoint/2010/main" val="23492161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1149</Words>
  <Application>Microsoft Office PowerPoint</Application>
  <PresentationFormat>Personalizados</PresentationFormat>
  <Paragraphs>118</Paragraphs>
  <Slides>1</Slides>
  <Notes>0</Notes>
  <HiddenSlides>0</HiddenSlides>
  <MMClips>0</MMClips>
  <ScaleCrop>false</ScaleCrop>
  <HeadingPairs>
    <vt:vector size="8" baseType="variant">
      <vt:variant>
        <vt:lpstr>Tipos de letra usados</vt:lpstr>
      </vt:variant>
      <vt:variant>
        <vt:i4>7</vt:i4>
      </vt:variant>
      <vt:variant>
        <vt:lpstr>Tema</vt:lpstr>
      </vt:variant>
      <vt:variant>
        <vt:i4>1</vt:i4>
      </vt:variant>
      <vt:variant>
        <vt:lpstr>Servidores OLE incorporados</vt:lpstr>
      </vt:variant>
      <vt:variant>
        <vt:i4>1</vt:i4>
      </vt:variant>
      <vt:variant>
        <vt:lpstr>Títulos dos diapositivos</vt:lpstr>
      </vt:variant>
      <vt:variant>
        <vt:i4>1</vt:i4>
      </vt:variant>
    </vt:vector>
  </HeadingPairs>
  <TitlesOfParts>
    <vt:vector size="10" baseType="lpstr">
      <vt:lpstr>Arial</vt:lpstr>
      <vt:lpstr>Arial Nova Cond Light</vt:lpstr>
      <vt:lpstr>Calibri</vt:lpstr>
      <vt:lpstr>Calibri Light</vt:lpstr>
      <vt:lpstr>Cambria Math</vt:lpstr>
      <vt:lpstr>Times New Roman</vt:lpstr>
      <vt:lpstr>Wingdings</vt:lpstr>
      <vt:lpstr>Office Theme</vt:lpstr>
      <vt:lpstr>Prism 5</vt:lpstr>
      <vt:lpstr>Apresentação do PowerPoint</vt:lpstr>
    </vt:vector>
  </TitlesOfParts>
  <Company>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Carvalho</dc:creator>
  <cp:lastModifiedBy>Marta Carvalho</cp:lastModifiedBy>
  <cp:revision>85</cp:revision>
  <dcterms:created xsi:type="dcterms:W3CDTF">2014-08-29T11:59:11Z</dcterms:created>
  <dcterms:modified xsi:type="dcterms:W3CDTF">2022-10-13T10:05:43Z</dcterms:modified>
</cp:coreProperties>
</file>