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67" r:id="rId4"/>
    <p:sldId id="259" r:id="rId5"/>
    <p:sldId id="260" r:id="rId6"/>
    <p:sldId id="265" r:id="rId7"/>
    <p:sldId id="262" r:id="rId8"/>
    <p:sldId id="269" r:id="rId9"/>
    <p:sldId id="264" r:id="rId10"/>
    <p:sldId id="268" r:id="rId11"/>
    <p:sldId id="266" r:id="rId12"/>
    <p:sldId id="271" r:id="rId13"/>
    <p:sldId id="270" r:id="rId14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AD2"/>
    <a:srgbClr val="CCCAFF"/>
    <a:srgbClr val="B0FF63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3"/>
    <p:restoredTop sz="92245"/>
  </p:normalViewPr>
  <p:slideViewPr>
    <p:cSldViewPr snapToGrid="0">
      <p:cViewPr varScale="1">
        <p:scale>
          <a:sx n="118" d="100"/>
          <a:sy n="118" d="100"/>
        </p:scale>
        <p:origin x="1560" y="168"/>
      </p:cViewPr>
      <p:guideLst/>
    </p:cSldViewPr>
  </p:slideViewPr>
  <p:notesTextViewPr>
    <p:cViewPr>
      <p:scale>
        <a:sx n="50" d="100"/>
        <a:sy n="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user\Desktop\2021&#24180;%20&#30740;&#31350;&#12486;&#12441;&#12540;&#12479;\211113_&#29983;&#20307;&#36969;&#21512;&#24615;&#35413;&#20385;(&#26368;&#32066;&#29256;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user\Desktop\2021&#24180;%20&#30740;&#31350;&#12486;&#12441;&#12540;&#12479;\2022.03.30_db_db_&#12510;&#12454;&#12473;_&#21205;&#29289;&#23455;&#39443;&#32080;&#26524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Ryota\Desktop\2021&#24180;%20&#30740;&#31350;&#12486;&#12441;&#12540;&#12479;\2022.07.17_db_db_&#12510;&#12454;&#12473;_&#21205;&#29289;&#23455;&#39443;&#32080;&#26524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pattFill prst="pct75">
              <a:fgClr>
                <a:schemeClr val="accent2"/>
              </a:fgClr>
              <a:bgClr>
                <a:schemeClr val="bg1"/>
              </a:bgClr>
            </a:pattFill>
            <a:ln>
              <a:solidFill>
                <a:schemeClr val="accent2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Sheet1!$U$21:$U$24</c:f>
                <c:numCache>
                  <c:formatCode>General</c:formatCode>
                  <c:ptCount val="4"/>
                  <c:pt idx="0">
                    <c:v>26.285210702132353</c:v>
                  </c:pt>
                  <c:pt idx="1">
                    <c:v>13.826857183053392</c:v>
                  </c:pt>
                  <c:pt idx="2">
                    <c:v>12.691479111453878</c:v>
                  </c:pt>
                  <c:pt idx="3">
                    <c:v>13.443224711605033</c:v>
                  </c:pt>
                </c:numCache>
              </c:numRef>
            </c:plus>
            <c:minus>
              <c:numRef>
                <c:f>Sheet1!$U$21:$U$24</c:f>
                <c:numCache>
                  <c:formatCode>General</c:formatCode>
                  <c:ptCount val="4"/>
                  <c:pt idx="0">
                    <c:v>26.285210702132353</c:v>
                  </c:pt>
                  <c:pt idx="1">
                    <c:v>13.826857183053392</c:v>
                  </c:pt>
                  <c:pt idx="2">
                    <c:v>12.691479111453878</c:v>
                  </c:pt>
                  <c:pt idx="3">
                    <c:v>13.443224711605033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Sheet1!$B$21:$B$24</c:f>
              <c:strCache>
                <c:ptCount val="4"/>
                <c:pt idx="0">
                  <c:v>0.15(w/v) % CaCO3 gels</c:v>
                </c:pt>
                <c:pt idx="1">
                  <c:v>0.20(w/v) % CaCO3 gels</c:v>
                </c:pt>
                <c:pt idx="2">
                  <c:v>0.30(w/v)% CaCO3 gel</c:v>
                </c:pt>
                <c:pt idx="3">
                  <c:v>Control</c:v>
                </c:pt>
              </c:strCache>
            </c:strRef>
          </c:cat>
          <c:val>
            <c:numRef>
              <c:f>Sheet1!$T$21:$T$24</c:f>
              <c:numCache>
                <c:formatCode>0.00</c:formatCode>
                <c:ptCount val="4"/>
                <c:pt idx="0">
                  <c:v>102.08888904525017</c:v>
                </c:pt>
                <c:pt idx="1">
                  <c:v>100.59570717909386</c:v>
                </c:pt>
                <c:pt idx="2">
                  <c:v>100.25400890790243</c:v>
                </c:pt>
                <c:pt idx="3">
                  <c:v>99.999999999999986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FE-D146-80AC-7269C7DDAB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0022256"/>
        <c:axId val="360023904"/>
      </c:barChart>
      <c:catAx>
        <c:axId val="3600222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60023904"/>
        <c:crosses val="autoZero"/>
        <c:auto val="1"/>
        <c:lblAlgn val="ctr"/>
        <c:lblOffset val="100"/>
        <c:noMultiLvlLbl val="0"/>
      </c:catAx>
      <c:valAx>
        <c:axId val="360023904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Cell viability (%)</a:t>
                </a:r>
                <a:endParaRPr lang="ja-JP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ja-JP"/>
            </a:p>
          </c:txPr>
        </c:title>
        <c:numFmt formatCode="0" sourceLinked="0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ja-JP"/>
          </a:p>
        </c:txPr>
        <c:crossAx val="360022256"/>
        <c:crosses val="autoZero"/>
        <c:crossBetween val="between"/>
      </c:valAx>
      <c:spPr>
        <a:noFill/>
        <a:ln w="12700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85000664311422"/>
          <c:y val="5.3501995065927781E-2"/>
          <c:w val="0.76219668968857168"/>
          <c:h val="0.76301950496867843"/>
        </c:manualLayout>
      </c:layout>
      <c:scatterChart>
        <c:scatterStyle val="lineMarker"/>
        <c:varyColors val="0"/>
        <c:ser>
          <c:idx val="0"/>
          <c:order val="0"/>
          <c:tx>
            <c:strRef>
              <c:f>'n=4'!$A$45</c:f>
              <c:strCache>
                <c:ptCount val="1"/>
                <c:pt idx="0">
                  <c:v>Gauze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2700" cap="rnd">
                <a:solidFill>
                  <a:schemeClr val="accent1"/>
                </a:solidFill>
                <a:prstDash val="solid"/>
              </a:ln>
              <a:effectLst/>
            </c:spPr>
            <c:trendlineType val="poly"/>
            <c:order val="4"/>
            <c:dispRSqr val="0"/>
            <c:dispEq val="0"/>
          </c:trendline>
          <c:errBars>
            <c:errDir val="y"/>
            <c:errBarType val="both"/>
            <c:errValType val="cust"/>
            <c:noEndCap val="0"/>
            <c:plus>
              <c:numRef>
                <c:f>'n=4'!$D$46:$R$46</c:f>
                <c:numCache>
                  <c:formatCode>General</c:formatCode>
                  <c:ptCount val="15"/>
                  <c:pt idx="0">
                    <c:v>0</c:v>
                  </c:pt>
                  <c:pt idx="1">
                    <c:v>2.7483144915131961</c:v>
                  </c:pt>
                  <c:pt idx="2">
                    <c:v>11.078278472853063</c:v>
                  </c:pt>
                  <c:pt idx="3">
                    <c:v>10.684156339824941</c:v>
                  </c:pt>
                  <c:pt idx="4">
                    <c:v>17.332251534205803</c:v>
                  </c:pt>
                  <c:pt idx="5">
                    <c:v>17.620883498000005</c:v>
                  </c:pt>
                  <c:pt idx="6">
                    <c:v>20.290649496649618</c:v>
                  </c:pt>
                  <c:pt idx="7">
                    <c:v>19.042519071877773</c:v>
                  </c:pt>
                  <c:pt idx="8">
                    <c:v>19.120241588643658</c:v>
                  </c:pt>
                  <c:pt idx="9">
                    <c:v>21.375455949927179</c:v>
                  </c:pt>
                  <c:pt idx="10">
                    <c:v>14.995416562608646</c:v>
                  </c:pt>
                  <c:pt idx="11">
                    <c:v>17.536414090836907</c:v>
                  </c:pt>
                  <c:pt idx="12">
                    <c:v>15.29522871819286</c:v>
                  </c:pt>
                  <c:pt idx="13">
                    <c:v>10.665023735768985</c:v>
                  </c:pt>
                  <c:pt idx="14">
                    <c:v>12.107006968799414</c:v>
                  </c:pt>
                </c:numCache>
              </c:numRef>
            </c:plus>
            <c:minus>
              <c:numRef>
                <c:f>'n=4'!$D$46:$R$46</c:f>
                <c:numCache>
                  <c:formatCode>General</c:formatCode>
                  <c:ptCount val="15"/>
                  <c:pt idx="0">
                    <c:v>0</c:v>
                  </c:pt>
                  <c:pt idx="1">
                    <c:v>2.7483144915131961</c:v>
                  </c:pt>
                  <c:pt idx="2">
                    <c:v>11.078278472853063</c:v>
                  </c:pt>
                  <c:pt idx="3">
                    <c:v>10.684156339824941</c:v>
                  </c:pt>
                  <c:pt idx="4">
                    <c:v>17.332251534205803</c:v>
                  </c:pt>
                  <c:pt idx="5">
                    <c:v>17.620883498000005</c:v>
                  </c:pt>
                  <c:pt idx="6">
                    <c:v>20.290649496649618</c:v>
                  </c:pt>
                  <c:pt idx="7">
                    <c:v>19.042519071877773</c:v>
                  </c:pt>
                  <c:pt idx="8">
                    <c:v>19.120241588643658</c:v>
                  </c:pt>
                  <c:pt idx="9">
                    <c:v>21.375455949927179</c:v>
                  </c:pt>
                  <c:pt idx="10">
                    <c:v>14.995416562608646</c:v>
                  </c:pt>
                  <c:pt idx="11">
                    <c:v>17.536414090836907</c:v>
                  </c:pt>
                  <c:pt idx="12">
                    <c:v>15.29522871819286</c:v>
                  </c:pt>
                  <c:pt idx="13">
                    <c:v>10.665023735768985</c:v>
                  </c:pt>
                  <c:pt idx="14">
                    <c:v>12.107006968799414</c:v>
                  </c:pt>
                </c:numCache>
              </c:numRef>
            </c:minus>
            <c:spPr>
              <a:noFill/>
              <a:ln w="19050" cap="flat" cmpd="sng" algn="ctr">
                <a:solidFill>
                  <a:schemeClr val="accent1"/>
                </a:solidFill>
                <a:round/>
              </a:ln>
              <a:effectLst/>
            </c:spPr>
          </c:errBars>
          <c:xVal>
            <c:numRef>
              <c:f>'n=4'!$D$44:$R$44</c:f>
              <c:numCache>
                <c:formatCode>0_);[Red]\(0\)</c:formatCode>
                <c:ptCount val="1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</c:numCache>
            </c:numRef>
          </c:xVal>
          <c:yVal>
            <c:numRef>
              <c:f>'n=4'!$D$45:$R$45</c:f>
              <c:numCache>
                <c:formatCode>0.0</c:formatCode>
                <c:ptCount val="15"/>
                <c:pt idx="0">
                  <c:v>100</c:v>
                </c:pt>
                <c:pt idx="1">
                  <c:v>96.548182997995099</c:v>
                </c:pt>
                <c:pt idx="2">
                  <c:v>92.911083220658952</c:v>
                </c:pt>
                <c:pt idx="3">
                  <c:v>88.057611067056897</c:v>
                </c:pt>
                <c:pt idx="4">
                  <c:v>87.181717251697421</c:v>
                </c:pt>
                <c:pt idx="5">
                  <c:v>71.610113361457863</c:v>
                </c:pt>
                <c:pt idx="6">
                  <c:v>75.113868789234715</c:v>
                </c:pt>
                <c:pt idx="7">
                  <c:v>72.591881803785014</c:v>
                </c:pt>
                <c:pt idx="8">
                  <c:v>63.488923842059449</c:v>
                </c:pt>
                <c:pt idx="9">
                  <c:v>68.910154744096033</c:v>
                </c:pt>
                <c:pt idx="10">
                  <c:v>56.850342041046737</c:v>
                </c:pt>
                <c:pt idx="11">
                  <c:v>54.880939973885802</c:v>
                </c:pt>
                <c:pt idx="12">
                  <c:v>51.458424989356978</c:v>
                </c:pt>
                <c:pt idx="13">
                  <c:v>42.120964787321519</c:v>
                </c:pt>
                <c:pt idx="14">
                  <c:v>45.266851776016473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4D1-6A4F-86F6-4119AFE37A0C}"/>
            </c:ext>
          </c:extLst>
        </c:ser>
        <c:ser>
          <c:idx val="1"/>
          <c:order val="1"/>
          <c:tx>
            <c:strRef>
              <c:f>'n=4'!$A$47</c:f>
              <c:strCache>
                <c:ptCount val="1"/>
                <c:pt idx="0">
                  <c:v>VIEW GEL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iamond"/>
            <c:size val="11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noFill/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2700" cap="rnd">
                <a:solidFill>
                  <a:schemeClr val="accent2"/>
                </a:solidFill>
                <a:prstDash val="solid"/>
              </a:ln>
              <a:effectLst/>
            </c:spPr>
            <c:trendlineType val="poly"/>
            <c:order val="4"/>
            <c:dispRSqr val="0"/>
            <c:dispEq val="0"/>
          </c:trendline>
          <c:errBars>
            <c:errDir val="y"/>
            <c:errBarType val="both"/>
            <c:errValType val="cust"/>
            <c:noEndCap val="0"/>
            <c:plus>
              <c:numRef>
                <c:f>'n=4'!$D$48:$R$48</c:f>
                <c:numCache>
                  <c:formatCode>General</c:formatCode>
                  <c:ptCount val="15"/>
                  <c:pt idx="0">
                    <c:v>0</c:v>
                  </c:pt>
                  <c:pt idx="1">
                    <c:v>20.0711235596211</c:v>
                  </c:pt>
                  <c:pt idx="2">
                    <c:v>13.450787610471158</c:v>
                  </c:pt>
                  <c:pt idx="3">
                    <c:v>15.943046847902211</c:v>
                  </c:pt>
                  <c:pt idx="4">
                    <c:v>11.633989746526728</c:v>
                  </c:pt>
                  <c:pt idx="5">
                    <c:v>5.3007115921720684</c:v>
                  </c:pt>
                  <c:pt idx="6">
                    <c:v>7.8048873570012152</c:v>
                  </c:pt>
                  <c:pt idx="7">
                    <c:v>5.0130017241723666</c:v>
                  </c:pt>
                  <c:pt idx="8">
                    <c:v>7.4090073014472555</c:v>
                  </c:pt>
                  <c:pt idx="9">
                    <c:v>5.2972869773278894</c:v>
                  </c:pt>
                  <c:pt idx="10">
                    <c:v>3.1552837228847057</c:v>
                  </c:pt>
                  <c:pt idx="11">
                    <c:v>2.5427249189523624</c:v>
                  </c:pt>
                  <c:pt idx="12">
                    <c:v>2.7981499279212443</c:v>
                  </c:pt>
                  <c:pt idx="13">
                    <c:v>3.4155941208756295</c:v>
                  </c:pt>
                  <c:pt idx="14">
                    <c:v>3.720042009665756</c:v>
                  </c:pt>
                </c:numCache>
              </c:numRef>
            </c:plus>
            <c:minus>
              <c:numRef>
                <c:f>'n=4'!$D$48:$R$48</c:f>
                <c:numCache>
                  <c:formatCode>General</c:formatCode>
                  <c:ptCount val="15"/>
                  <c:pt idx="0">
                    <c:v>0</c:v>
                  </c:pt>
                  <c:pt idx="1">
                    <c:v>20.0711235596211</c:v>
                  </c:pt>
                  <c:pt idx="2">
                    <c:v>13.450787610471158</c:v>
                  </c:pt>
                  <c:pt idx="3">
                    <c:v>15.943046847902211</c:v>
                  </c:pt>
                  <c:pt idx="4">
                    <c:v>11.633989746526728</c:v>
                  </c:pt>
                  <c:pt idx="5">
                    <c:v>5.3007115921720684</c:v>
                  </c:pt>
                  <c:pt idx="6">
                    <c:v>7.8048873570012152</c:v>
                  </c:pt>
                  <c:pt idx="7">
                    <c:v>5.0130017241723666</c:v>
                  </c:pt>
                  <c:pt idx="8">
                    <c:v>7.4090073014472555</c:v>
                  </c:pt>
                  <c:pt idx="9">
                    <c:v>5.2972869773278894</c:v>
                  </c:pt>
                  <c:pt idx="10">
                    <c:v>3.1552837228847057</c:v>
                  </c:pt>
                  <c:pt idx="11">
                    <c:v>2.5427249189523624</c:v>
                  </c:pt>
                  <c:pt idx="12">
                    <c:v>2.7981499279212443</c:v>
                  </c:pt>
                  <c:pt idx="13">
                    <c:v>3.4155941208756295</c:v>
                  </c:pt>
                  <c:pt idx="14">
                    <c:v>3.720042009665756</c:v>
                  </c:pt>
                </c:numCache>
              </c:numRef>
            </c:minus>
            <c:spPr>
              <a:noFill/>
              <a:ln w="15875" cap="flat" cmpd="sng" algn="ctr">
                <a:solidFill>
                  <a:schemeClr val="accent2"/>
                </a:solidFill>
                <a:round/>
              </a:ln>
              <a:effectLst/>
            </c:spPr>
          </c:errBars>
          <c:xVal>
            <c:numRef>
              <c:f>'n=4'!$D$44:$R$44</c:f>
              <c:numCache>
                <c:formatCode>0_);[Red]\(0\)</c:formatCode>
                <c:ptCount val="1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</c:numCache>
            </c:numRef>
          </c:xVal>
          <c:yVal>
            <c:numRef>
              <c:f>'n=4'!$D$47:$R$47</c:f>
              <c:numCache>
                <c:formatCode>0.0</c:formatCode>
                <c:ptCount val="15"/>
                <c:pt idx="0">
                  <c:v>100</c:v>
                </c:pt>
                <c:pt idx="1">
                  <c:v>134.48144189098588</c:v>
                </c:pt>
                <c:pt idx="2">
                  <c:v>114.62143990103175</c:v>
                </c:pt>
                <c:pt idx="3">
                  <c:v>114.15118621171047</c:v>
                </c:pt>
                <c:pt idx="4">
                  <c:v>106.49081770670335</c:v>
                </c:pt>
                <c:pt idx="5">
                  <c:v>70.204402699866947</c:v>
                </c:pt>
                <c:pt idx="6">
                  <c:v>56.031215448944991</c:v>
                </c:pt>
                <c:pt idx="7">
                  <c:v>45.550068923203057</c:v>
                </c:pt>
                <c:pt idx="8">
                  <c:v>30.369092896782764</c:v>
                </c:pt>
                <c:pt idx="9">
                  <c:v>26.450134724202101</c:v>
                </c:pt>
                <c:pt idx="10">
                  <c:v>13.842867135982441</c:v>
                </c:pt>
                <c:pt idx="11">
                  <c:v>10.772369657028385</c:v>
                </c:pt>
                <c:pt idx="12">
                  <c:v>8.266384645013737</c:v>
                </c:pt>
                <c:pt idx="13">
                  <c:v>9.4177649595452415</c:v>
                </c:pt>
                <c:pt idx="14">
                  <c:v>10.015297269053475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94D1-6A4F-86F6-4119AFE37A0C}"/>
            </c:ext>
          </c:extLst>
        </c:ser>
        <c:ser>
          <c:idx val="2"/>
          <c:order val="2"/>
          <c:tx>
            <c:strRef>
              <c:f>'n=4'!$A$49</c:f>
              <c:strCache>
                <c:ptCount val="1"/>
                <c:pt idx="0">
                  <c:v>Alginate gels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triangle"/>
            <c:size val="11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trendline>
            <c:spPr>
              <a:ln w="12700" cap="rnd">
                <a:solidFill>
                  <a:schemeClr val="accent6"/>
                </a:solidFill>
                <a:prstDash val="solid"/>
              </a:ln>
              <a:effectLst/>
            </c:spPr>
            <c:trendlineType val="poly"/>
            <c:order val="4"/>
            <c:dispRSqr val="0"/>
            <c:dispEq val="0"/>
          </c:trendline>
          <c:errBars>
            <c:errDir val="y"/>
            <c:errBarType val="both"/>
            <c:errValType val="cust"/>
            <c:noEndCap val="0"/>
            <c:plus>
              <c:numRef>
                <c:f>'n=4'!$D$50:$R$50</c:f>
                <c:numCache>
                  <c:formatCode>General</c:formatCode>
                  <c:ptCount val="15"/>
                  <c:pt idx="0">
                    <c:v>0</c:v>
                  </c:pt>
                  <c:pt idx="1">
                    <c:v>8.3327850852881085</c:v>
                  </c:pt>
                  <c:pt idx="2">
                    <c:v>17.357225058493235</c:v>
                  </c:pt>
                  <c:pt idx="3">
                    <c:v>7.0706579950970045</c:v>
                  </c:pt>
                  <c:pt idx="4">
                    <c:v>9.5366360915751116</c:v>
                  </c:pt>
                  <c:pt idx="5">
                    <c:v>9.2342438698830929</c:v>
                  </c:pt>
                  <c:pt idx="6">
                    <c:v>7.1005329387382519</c:v>
                  </c:pt>
                  <c:pt idx="7">
                    <c:v>8.3404949863980224</c:v>
                  </c:pt>
                  <c:pt idx="8">
                    <c:v>9.2676253418884187</c:v>
                  </c:pt>
                  <c:pt idx="9">
                    <c:v>5.4258885080387405</c:v>
                  </c:pt>
                  <c:pt idx="10">
                    <c:v>3.1653195260464266</c:v>
                  </c:pt>
                  <c:pt idx="11">
                    <c:v>6.6658395992262873</c:v>
                  </c:pt>
                  <c:pt idx="12">
                    <c:v>4.7955507687736763</c:v>
                  </c:pt>
                  <c:pt idx="13">
                    <c:v>4.9403921859912341</c:v>
                  </c:pt>
                  <c:pt idx="14">
                    <c:v>6.2876030602391744</c:v>
                  </c:pt>
                </c:numCache>
              </c:numRef>
            </c:plus>
            <c:minus>
              <c:numRef>
                <c:f>'n=4'!$D$50:$R$50</c:f>
                <c:numCache>
                  <c:formatCode>General</c:formatCode>
                  <c:ptCount val="15"/>
                  <c:pt idx="0">
                    <c:v>0</c:v>
                  </c:pt>
                  <c:pt idx="1">
                    <c:v>8.3327850852881085</c:v>
                  </c:pt>
                  <c:pt idx="2">
                    <c:v>17.357225058493235</c:v>
                  </c:pt>
                  <c:pt idx="3">
                    <c:v>7.0706579950970045</c:v>
                  </c:pt>
                  <c:pt idx="4">
                    <c:v>9.5366360915751116</c:v>
                  </c:pt>
                  <c:pt idx="5">
                    <c:v>9.2342438698830929</c:v>
                  </c:pt>
                  <c:pt idx="6">
                    <c:v>7.1005329387382519</c:v>
                  </c:pt>
                  <c:pt idx="7">
                    <c:v>8.3404949863980224</c:v>
                  </c:pt>
                  <c:pt idx="8">
                    <c:v>9.2676253418884187</c:v>
                  </c:pt>
                  <c:pt idx="9">
                    <c:v>5.4258885080387405</c:v>
                  </c:pt>
                  <c:pt idx="10">
                    <c:v>3.1653195260464266</c:v>
                  </c:pt>
                  <c:pt idx="11">
                    <c:v>6.6658395992262873</c:v>
                  </c:pt>
                  <c:pt idx="12">
                    <c:v>4.7955507687736763</c:v>
                  </c:pt>
                  <c:pt idx="13">
                    <c:v>4.9403921859912341</c:v>
                  </c:pt>
                  <c:pt idx="14">
                    <c:v>6.2876030602391744</c:v>
                  </c:pt>
                </c:numCache>
              </c:numRef>
            </c:minus>
            <c:spPr>
              <a:noFill/>
              <a:ln w="19050" cap="flat" cmpd="sng" algn="ctr">
                <a:solidFill>
                  <a:schemeClr val="accent6"/>
                </a:solidFill>
                <a:round/>
              </a:ln>
              <a:effectLst/>
            </c:spPr>
          </c:errBars>
          <c:xVal>
            <c:numRef>
              <c:f>'n=4'!$D$44:$R$44</c:f>
              <c:numCache>
                <c:formatCode>0_);[Red]\(0\)</c:formatCode>
                <c:ptCount val="1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</c:numCache>
            </c:numRef>
          </c:xVal>
          <c:yVal>
            <c:numRef>
              <c:f>'n=4'!$D$49:$R$49</c:f>
              <c:numCache>
                <c:formatCode>0.0</c:formatCode>
                <c:ptCount val="15"/>
                <c:pt idx="0">
                  <c:v>100</c:v>
                </c:pt>
                <c:pt idx="1">
                  <c:v>113.59746348869504</c:v>
                </c:pt>
                <c:pt idx="2">
                  <c:v>110.99447694291298</c:v>
                </c:pt>
                <c:pt idx="3">
                  <c:v>100.98074423668183</c:v>
                </c:pt>
                <c:pt idx="4">
                  <c:v>90.732945554775597</c:v>
                </c:pt>
                <c:pt idx="5">
                  <c:v>71.339110160264994</c:v>
                </c:pt>
                <c:pt idx="6">
                  <c:v>62.726940866505842</c:v>
                </c:pt>
                <c:pt idx="7">
                  <c:v>53.920722707119509</c:v>
                </c:pt>
                <c:pt idx="8">
                  <c:v>45.249794613165442</c:v>
                </c:pt>
                <c:pt idx="9">
                  <c:v>39.433461842819625</c:v>
                </c:pt>
                <c:pt idx="10">
                  <c:v>24.154281334529205</c:v>
                </c:pt>
                <c:pt idx="11">
                  <c:v>17.05068544613836</c:v>
                </c:pt>
                <c:pt idx="12">
                  <c:v>4.7955507687736763</c:v>
                </c:pt>
                <c:pt idx="13">
                  <c:v>4.940392185991235</c:v>
                </c:pt>
                <c:pt idx="14">
                  <c:v>6.2876030602391744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94D1-6A4F-86F6-4119AFE37A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6137968"/>
        <c:axId val="794551472"/>
      </c:scatterChart>
      <c:valAx>
        <c:axId val="796137968"/>
        <c:scaling>
          <c:orientation val="minMax"/>
          <c:max val="1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Time (day)</a:t>
                </a:r>
                <a:endParaRPr lang="ja-JP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ja-JP"/>
            </a:p>
          </c:txPr>
        </c:title>
        <c:numFmt formatCode="0_);[Red]\(0\)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ja-JP"/>
          </a:p>
        </c:txPr>
        <c:crossAx val="794551472"/>
        <c:crosses val="autoZero"/>
        <c:crossBetween val="midCat"/>
        <c:majorUnit val="2"/>
      </c:valAx>
      <c:valAx>
        <c:axId val="794551472"/>
        <c:scaling>
          <c:orientation val="minMax"/>
          <c:max val="16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dirty="0"/>
                  <a:t>Wound area (%)</a:t>
                </a:r>
                <a:endParaRPr lang="ja-JP"/>
              </a:p>
            </c:rich>
          </c:tx>
          <c:layout>
            <c:manualLayout>
              <c:xMode val="edge"/>
              <c:yMode val="edge"/>
              <c:x val="4.4395854779797451E-4"/>
              <c:y val="0.2223686173974641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ja-JP"/>
            </a:p>
          </c:txPr>
        </c:title>
        <c:numFmt formatCode="0" sourceLinked="0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ja-JP"/>
          </a:p>
        </c:txPr>
        <c:crossAx val="796137968"/>
        <c:crosses val="autoZero"/>
        <c:crossBetween val="midCat"/>
        <c:majorUnit val="20"/>
      </c:valAx>
      <c:spPr>
        <a:noFill/>
        <a:ln w="12700">
          <a:solidFill>
            <a:schemeClr val="tx1"/>
          </a:solidFill>
        </a:ln>
        <a:effectLst/>
      </c:spPr>
    </c:plotArea>
    <c:legend>
      <c:legendPos val="r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ayout>
        <c:manualLayout>
          <c:xMode val="edge"/>
          <c:yMode val="edge"/>
          <c:x val="0.56833769330215378"/>
          <c:y val="8.0258618341341639E-2"/>
          <c:w val="0.35720515732465807"/>
          <c:h val="0.198721150209777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ja-JP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919331236378802"/>
          <c:y val="5.9616371241553529E-2"/>
          <c:w val="0.75962468204175393"/>
          <c:h val="0.88076725751689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72E-2145-8007-91B2683718A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72E-2145-8007-91B2683718A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72E-2145-8007-91B2683718A6}"/>
              </c:ext>
            </c:extLst>
          </c:dPt>
          <c:errBars>
            <c:errBarType val="plus"/>
            <c:errValType val="cust"/>
            <c:noEndCap val="0"/>
            <c:plus>
              <c:numRef>
                <c:f>('n=4'!$R$46,'n=4'!$R$48,'n=4'!$R$50)</c:f>
                <c:numCache>
                  <c:formatCode>General</c:formatCode>
                  <c:ptCount val="3"/>
                  <c:pt idx="0">
                    <c:v>12.107006968799414</c:v>
                  </c:pt>
                  <c:pt idx="1">
                    <c:v>3.720042009665756</c:v>
                  </c:pt>
                  <c:pt idx="2">
                    <c:v>6.2876030602391744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0</c:v>
                </c:pt>
              </c:numLit>
            </c:minus>
            <c:spPr>
              <a:noFill/>
              <a:ln w="15875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('n=4'!$A$45,'n=4'!$A$47,'n=4'!$A$49)</c:f>
              <c:strCache>
                <c:ptCount val="3"/>
                <c:pt idx="0">
                  <c:v>Gauze</c:v>
                </c:pt>
                <c:pt idx="1">
                  <c:v>VIEW GEL</c:v>
                </c:pt>
                <c:pt idx="2">
                  <c:v>Alg-Ca2.0</c:v>
                </c:pt>
              </c:strCache>
            </c:strRef>
          </c:cat>
          <c:val>
            <c:numRef>
              <c:f>('n=4'!$R$45,'n=4'!$R$47,'n=4'!$R$49)</c:f>
              <c:numCache>
                <c:formatCode>0.0</c:formatCode>
                <c:ptCount val="3"/>
                <c:pt idx="0">
                  <c:v>45.266851776016473</c:v>
                </c:pt>
                <c:pt idx="1">
                  <c:v>10.015297269053475</c:v>
                </c:pt>
                <c:pt idx="2">
                  <c:v>6.2876030602391744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2E-2145-8007-91B2683718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27236399"/>
        <c:axId val="2127040815"/>
      </c:barChart>
      <c:catAx>
        <c:axId val="212723639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27040815"/>
        <c:crosses val="autoZero"/>
        <c:auto val="1"/>
        <c:lblAlgn val="ctr"/>
        <c:lblOffset val="100"/>
        <c:noMultiLvlLbl val="0"/>
      </c:catAx>
      <c:valAx>
        <c:axId val="2127040815"/>
        <c:scaling>
          <c:orientation val="minMax"/>
          <c:max val="6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Wound area (%)</a:t>
                </a:r>
                <a:endParaRPr lang="ja-JP"/>
              </a:p>
            </c:rich>
          </c:tx>
          <c:layout>
            <c:manualLayout>
              <c:xMode val="edge"/>
              <c:yMode val="edge"/>
              <c:x val="1.1904740646960768E-2"/>
              <c:y val="0.211441826590584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ja-JP"/>
            </a:p>
          </c:txPr>
        </c:title>
        <c:numFmt formatCode="0.0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ja-JP"/>
          </a:p>
        </c:txPr>
        <c:crossAx val="2127236399"/>
        <c:crosses val="autoZero"/>
        <c:crossBetween val="between"/>
      </c:valAx>
      <c:spPr>
        <a:noFill/>
        <a:ln w="12700"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6967F4-D3F9-3B4A-A323-80B497245BCA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4DC71-3C78-B048-A6AF-467C03340F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8805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64DC71-3C78-B048-A6AF-467C03340F76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8231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64DC71-3C78-B048-A6AF-467C03340F76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7853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DE97B-538E-AC49-9EC9-5DC06AC5B916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EF16-2CAD-5B47-833A-1E30BBB75E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5803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DE97B-538E-AC49-9EC9-5DC06AC5B916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EF16-2CAD-5B47-833A-1E30BBB75E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8832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DE97B-538E-AC49-9EC9-5DC06AC5B916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EF16-2CAD-5B47-833A-1E30BBB75E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0864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DE97B-538E-AC49-9EC9-5DC06AC5B916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EF16-2CAD-5B47-833A-1E30BBB75E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104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DE97B-538E-AC49-9EC9-5DC06AC5B916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EF16-2CAD-5B47-833A-1E30BBB75E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7289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DE97B-538E-AC49-9EC9-5DC06AC5B916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EF16-2CAD-5B47-833A-1E30BBB75E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9565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DE97B-538E-AC49-9EC9-5DC06AC5B916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EF16-2CAD-5B47-833A-1E30BBB75E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779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DE97B-538E-AC49-9EC9-5DC06AC5B916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EF16-2CAD-5B47-833A-1E30BBB75E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5850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DE97B-538E-AC49-9EC9-5DC06AC5B916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EF16-2CAD-5B47-833A-1E30BBB75E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3179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DE97B-538E-AC49-9EC9-5DC06AC5B916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EF16-2CAD-5B47-833A-1E30BBB75E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4723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DE97B-538E-AC49-9EC9-5DC06AC5B916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EF16-2CAD-5B47-833A-1E30BBB75E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4106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DE97B-538E-AC49-9EC9-5DC06AC5B916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DEF16-2CAD-5B47-833A-1E30BBB75E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7538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26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emf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emf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tiff"/><Relationship Id="rId5" Type="http://schemas.openxmlformats.org/officeDocument/2006/relationships/image" Target="../media/image8.emf"/><Relationship Id="rId4" Type="http://schemas.openxmlformats.org/officeDocument/2006/relationships/image" Target="../media/image9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tiff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B801C24-17E5-0749-953A-1D8D3761EB91}"/>
              </a:ext>
            </a:extLst>
          </p:cNvPr>
          <p:cNvSpPr/>
          <p:nvPr/>
        </p:nvSpPr>
        <p:spPr>
          <a:xfrm>
            <a:off x="-1108" y="4572000"/>
            <a:ext cx="9144000" cy="228015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063CDAD-89BA-2382-15A0-B15811616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36" y="805270"/>
            <a:ext cx="991422" cy="991422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EB297E2-3E0E-D792-B1A7-66F14419BD08}"/>
              </a:ext>
            </a:extLst>
          </p:cNvPr>
          <p:cNvSpPr txBox="1"/>
          <p:nvPr/>
        </p:nvSpPr>
        <p:spPr>
          <a:xfrm>
            <a:off x="42960" y="30833"/>
            <a:ext cx="88954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u="sng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3rd International Electronic Conference</a:t>
            </a:r>
            <a:r>
              <a:rPr lang="en-US" altLang="ja-JP" sz="24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ja-JP" altLang="en-US" sz="2400" u="sng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Applied Sciences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0AE182E-9057-B068-8A9C-C7749E2BF461}"/>
              </a:ext>
            </a:extLst>
          </p:cNvPr>
          <p:cNvSpPr txBox="1"/>
          <p:nvPr/>
        </p:nvSpPr>
        <p:spPr>
          <a:xfrm>
            <a:off x="19810" y="1947452"/>
            <a:ext cx="914400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ja-JP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Preparation of alginate hydrogels with carbonated water for wound dressings application</a:t>
            </a:r>
            <a:endParaRPr lang="ja-JP" altLang="en-US" sz="32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1937A98-3998-EBE7-0AF1-4D50776883F2}"/>
              </a:ext>
            </a:extLst>
          </p:cNvPr>
          <p:cNvSpPr txBox="1"/>
          <p:nvPr/>
        </p:nvSpPr>
        <p:spPr>
          <a:xfrm>
            <a:off x="123165" y="3266768"/>
            <a:ext cx="88954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○</a:t>
            </a:r>
            <a:r>
              <a:rPr lang="en-US" altLang="ja-JP" sz="2400" u="sng" dirty="0">
                <a:latin typeface="Arial" panose="020B0604020202020204" pitchFamily="34" charset="0"/>
                <a:cs typeface="Arial" panose="020B0604020202020204" pitchFamily="34" charset="0"/>
              </a:rPr>
              <a:t>Ryota Teshima*</a:t>
            </a:r>
            <a:r>
              <a:rPr lang="en-US" altLang="ja-JP" sz="2400" u="sng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, Shigehito Osawa</a:t>
            </a:r>
            <a:r>
              <a:rPr lang="en-US" altLang="ja-JP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2,3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, Miki Yoshikawa</a:t>
            </a:r>
            <a:r>
              <a:rPr lang="en-US" altLang="ja-JP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, Hidenori Otsuka</a:t>
            </a:r>
            <a:r>
              <a:rPr lang="en-US" altLang="ja-JP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1,2,3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, Yayoi Kawano*</a:t>
            </a:r>
            <a:r>
              <a:rPr lang="en-US" altLang="ja-JP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, Takehisa Hanawa*</a:t>
            </a:r>
            <a:r>
              <a:rPr lang="en-US" altLang="ja-JP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ja-JP" altLang="en-US" sz="2400" baseline="30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6551647-AA2D-E793-FD8E-5F4105A74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9116" y="666662"/>
            <a:ext cx="1268638" cy="1268638"/>
          </a:xfrm>
          <a:prstGeom prst="rect">
            <a:avLst/>
          </a:prstGeom>
          <a:ln>
            <a:noFill/>
          </a:ln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3AA9050-8D92-9FB4-CF5F-2BE39D7354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8874" y="805270"/>
            <a:ext cx="1017552" cy="1035886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AF0C1FE-C3F7-EE50-8241-ACC6B46BAEC8}"/>
              </a:ext>
            </a:extLst>
          </p:cNvPr>
          <p:cNvSpPr txBox="1"/>
          <p:nvPr/>
        </p:nvSpPr>
        <p:spPr>
          <a:xfrm>
            <a:off x="0" y="4804137"/>
            <a:ext cx="925861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kern="100" baseline="30000" dirty="0">
                <a:solidFill>
                  <a:schemeClr val="bg1"/>
                </a:solidFill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1</a:t>
            </a:r>
            <a:r>
              <a:rPr lang="en-US" altLang="ja-JP" sz="1600" kern="100" dirty="0">
                <a:solidFill>
                  <a:schemeClr val="bg1"/>
                </a:solidFill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 Department of Chemistry, Graduate School of Science, Tokyo University of Science, Japan.</a:t>
            </a:r>
            <a:endParaRPr lang="ja-JP" altLang="ja-JP" sz="1600" kern="100">
              <a:solidFill>
                <a:schemeClr val="bg1"/>
              </a:solidFill>
              <a:latin typeface="Arial" panose="020B0604020202020204" pitchFamily="34" charset="0"/>
              <a:ea typeface="游明朝" panose="02020400000000000000" pitchFamily="18" charset="-128"/>
              <a:cs typeface="Arial" panose="020B0604020202020204" pitchFamily="34" charset="0"/>
            </a:endParaRPr>
          </a:p>
          <a:p>
            <a:r>
              <a:rPr lang="en-US" altLang="ja-JP" sz="1600" kern="100" baseline="30000" dirty="0">
                <a:solidFill>
                  <a:schemeClr val="bg1"/>
                </a:solidFill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2</a:t>
            </a:r>
            <a:r>
              <a:rPr lang="en-US" altLang="ja-JP" sz="1600" kern="100" dirty="0">
                <a:solidFill>
                  <a:schemeClr val="bg1"/>
                </a:solidFill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 Department of Applied Chemistry, Faculty of Science, Tokyo University of Science, Japan.</a:t>
            </a:r>
            <a:endParaRPr lang="ja-JP" altLang="ja-JP" sz="1600" kern="100">
              <a:solidFill>
                <a:schemeClr val="bg1"/>
              </a:solidFill>
              <a:latin typeface="Arial" panose="020B0604020202020204" pitchFamily="34" charset="0"/>
              <a:ea typeface="游明朝" panose="02020400000000000000" pitchFamily="18" charset="-128"/>
              <a:cs typeface="Arial" panose="020B0604020202020204" pitchFamily="34" charset="0"/>
            </a:endParaRPr>
          </a:p>
          <a:p>
            <a:r>
              <a:rPr lang="en-US" altLang="ja-JP" sz="1600" kern="100" baseline="30000" dirty="0">
                <a:solidFill>
                  <a:schemeClr val="bg1"/>
                </a:solidFill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3</a:t>
            </a:r>
            <a:r>
              <a:rPr lang="en-US" altLang="ja-JP" sz="1600" kern="100" dirty="0">
                <a:solidFill>
                  <a:schemeClr val="bg1"/>
                </a:solidFill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 Water Frontier Science and Technology Research Center, Research Institute for Science and  </a:t>
            </a:r>
          </a:p>
          <a:p>
            <a:r>
              <a:rPr lang="en-US" altLang="ja-JP" sz="1600" kern="100" dirty="0">
                <a:solidFill>
                  <a:schemeClr val="bg1"/>
                </a:solidFill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   Technology, Tokyo University of Science, Japan.</a:t>
            </a:r>
            <a:endParaRPr lang="ja-JP" altLang="ja-JP" sz="1600" kern="100">
              <a:solidFill>
                <a:schemeClr val="bg1"/>
              </a:solidFill>
              <a:latin typeface="Arial" panose="020B0604020202020204" pitchFamily="34" charset="0"/>
              <a:ea typeface="游明朝" panose="02020400000000000000" pitchFamily="18" charset="-128"/>
              <a:cs typeface="Arial" panose="020B0604020202020204" pitchFamily="34" charset="0"/>
            </a:endParaRPr>
          </a:p>
          <a:p>
            <a:r>
              <a:rPr lang="en-US" altLang="ja-JP" sz="1600" kern="100" baseline="30000" dirty="0">
                <a:solidFill>
                  <a:schemeClr val="bg1"/>
                </a:solidFill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4</a:t>
            </a:r>
            <a:r>
              <a:rPr lang="en-US" altLang="ja-JP" sz="1600" kern="100" dirty="0">
                <a:solidFill>
                  <a:schemeClr val="bg1"/>
                </a:solidFill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 Department of Pharmacy, Faculty of Pharmaceutical Sciences, Tokyo University of Science, Japan.</a:t>
            </a:r>
          </a:p>
          <a:p>
            <a:endParaRPr lang="en-US" altLang="ja-JP" sz="1600" kern="100" dirty="0">
              <a:solidFill>
                <a:schemeClr val="bg1"/>
              </a:solidFill>
              <a:latin typeface="Arial" panose="020B0604020202020204" pitchFamily="34" charset="0"/>
              <a:ea typeface="游明朝" panose="02020400000000000000" pitchFamily="18" charset="-128"/>
              <a:cs typeface="Arial" panose="020B0604020202020204" pitchFamily="34" charset="0"/>
            </a:endParaRPr>
          </a:p>
          <a:p>
            <a:r>
              <a:rPr lang="en-US" altLang="ja-JP" sz="1600" kern="100" dirty="0">
                <a:solidFill>
                  <a:schemeClr val="bg1"/>
                </a:solidFill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*Corresponding Authors: Ryota Teshima (1322595@ed.tus.ac.jp), Yayoi Kawano, Takehisa Hanawa</a:t>
            </a:r>
          </a:p>
          <a:p>
            <a:endParaRPr lang="ja-JP" altLang="ja-JP" sz="1600" kern="100">
              <a:solidFill>
                <a:schemeClr val="bg1"/>
              </a:solidFill>
              <a:latin typeface="Arial" panose="020B0604020202020204" pitchFamily="34" charset="0"/>
              <a:ea typeface="游明朝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F656549-E250-CF4C-72AA-3B634B856899}"/>
              </a:ext>
            </a:extLst>
          </p:cNvPr>
          <p:cNvSpPr txBox="1"/>
          <p:nvPr/>
        </p:nvSpPr>
        <p:spPr>
          <a:xfrm>
            <a:off x="8485728" y="94886"/>
            <a:ext cx="772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1/13</a:t>
            </a:r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96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6A5971C0-7561-3D61-A6CB-BA412A9F5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09" y="51109"/>
            <a:ext cx="857250" cy="857250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1632F52D-B4B1-D7D8-FA4D-CC805A4A4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4795" y="1174288"/>
            <a:ext cx="2901225" cy="213042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F67B4CA8-3823-E7F4-B663-78B52F6A87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0775" y="3357396"/>
            <a:ext cx="2875246" cy="2134978"/>
          </a:xfrm>
          <a:prstGeom prst="rect">
            <a:avLst/>
          </a:prstGeom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95D5DA79-9B57-4358-CF94-0A2F98B6E932}"/>
              </a:ext>
            </a:extLst>
          </p:cNvPr>
          <p:cNvGrpSpPr/>
          <p:nvPr/>
        </p:nvGrpSpPr>
        <p:grpSpPr>
          <a:xfrm>
            <a:off x="369943" y="2696563"/>
            <a:ext cx="5025963" cy="1949547"/>
            <a:chOff x="195630" y="3127724"/>
            <a:chExt cx="5025963" cy="1949547"/>
          </a:xfrm>
        </p:grpSpPr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AA8C523B-5CB6-637A-092B-1BB91D5073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7099" y="3988849"/>
              <a:ext cx="0" cy="63638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113D7713-D06B-0A84-BF5D-0359F87B11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81268" y="3988849"/>
              <a:ext cx="0" cy="63638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882ED80F-A1D6-A18E-3096-DA48C86C821B}"/>
                </a:ext>
              </a:extLst>
            </p:cNvPr>
            <p:cNvCxnSpPr/>
            <p:nvPr/>
          </p:nvCxnSpPr>
          <p:spPr>
            <a:xfrm flipH="1">
              <a:off x="689441" y="3987322"/>
              <a:ext cx="23295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033B740D-34B3-B3E0-C1C3-742D52ADB0EA}"/>
                </a:ext>
              </a:extLst>
            </p:cNvPr>
            <p:cNvCxnSpPr/>
            <p:nvPr/>
          </p:nvCxnSpPr>
          <p:spPr>
            <a:xfrm flipH="1">
              <a:off x="1981268" y="3987322"/>
              <a:ext cx="23295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下矢印 16">
              <a:extLst>
                <a:ext uri="{FF2B5EF4-FFF2-40B4-BE49-F238E27FC236}">
                  <a16:creationId xmlns:a16="http://schemas.microsoft.com/office/drawing/2014/main" id="{A7AF9984-8939-4CF6-1FF1-3E43BBA5D3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30615" y="3830251"/>
              <a:ext cx="226549" cy="276575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18" name="円/楕円 17">
              <a:extLst>
                <a:ext uri="{FF2B5EF4-FFF2-40B4-BE49-F238E27FC236}">
                  <a16:creationId xmlns:a16="http://schemas.microsoft.com/office/drawing/2014/main" id="{34F24FD6-FA03-9C90-4276-421421EFFFF8}"/>
                </a:ext>
              </a:extLst>
            </p:cNvPr>
            <p:cNvSpPr/>
            <p:nvPr/>
          </p:nvSpPr>
          <p:spPr>
            <a:xfrm>
              <a:off x="917100" y="4560602"/>
              <a:ext cx="1064169" cy="13360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19" name="円柱 18">
              <a:extLst>
                <a:ext uri="{FF2B5EF4-FFF2-40B4-BE49-F238E27FC236}">
                  <a16:creationId xmlns:a16="http://schemas.microsoft.com/office/drawing/2014/main" id="{578354A6-A36C-2805-E260-C8B1CA5063A1}"/>
                </a:ext>
              </a:extLst>
            </p:cNvPr>
            <p:cNvSpPr/>
            <p:nvPr/>
          </p:nvSpPr>
          <p:spPr>
            <a:xfrm>
              <a:off x="917099" y="4186574"/>
              <a:ext cx="1064169" cy="512926"/>
            </a:xfrm>
            <a:prstGeom prst="can">
              <a:avLst>
                <a:gd name="adj" fmla="val 31193"/>
              </a:avLst>
            </a:prstGeom>
            <a:solidFill>
              <a:srgbClr val="FFD4CD">
                <a:alpha val="74902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61D1A590-9BBB-6AD5-7FA9-50D7A19A3405}"/>
                </a:ext>
              </a:extLst>
            </p:cNvPr>
            <p:cNvSpPr txBox="1"/>
            <p:nvPr/>
          </p:nvSpPr>
          <p:spPr>
            <a:xfrm>
              <a:off x="195630" y="3250530"/>
              <a:ext cx="825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latin typeface="Arial" panose="020B0604020202020204" pitchFamily="34" charset="0"/>
                  <a:cs typeface="Arial" panose="020B0604020202020204" pitchFamily="34" charset="0"/>
                </a:rPr>
                <a:t>NHDF</a:t>
              </a:r>
              <a:endParaRPr kumimoji="1"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1" name="図 30">
              <a:extLst>
                <a:ext uri="{FF2B5EF4-FFF2-40B4-BE49-F238E27FC236}">
                  <a16:creationId xmlns:a16="http://schemas.microsoft.com/office/drawing/2014/main" id="{696C697C-3BFC-76B3-4E04-E92544370E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82865" y="3564713"/>
              <a:ext cx="294291" cy="262379"/>
            </a:xfrm>
            <a:prstGeom prst="rect">
              <a:avLst/>
            </a:prstGeom>
          </p:spPr>
        </p:pic>
        <p:pic>
          <p:nvPicPr>
            <p:cNvPr id="32" name="図 31">
              <a:extLst>
                <a:ext uri="{FF2B5EF4-FFF2-40B4-BE49-F238E27FC236}">
                  <a16:creationId xmlns:a16="http://schemas.microsoft.com/office/drawing/2014/main" id="{B48E7BBA-57A6-099B-757F-28A5D7C9C1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03039" y="3256531"/>
              <a:ext cx="294291" cy="262379"/>
            </a:xfrm>
            <a:prstGeom prst="rect">
              <a:avLst/>
            </a:prstGeom>
          </p:spPr>
        </p:pic>
        <p:pic>
          <p:nvPicPr>
            <p:cNvPr id="33" name="図 32">
              <a:extLst>
                <a:ext uri="{FF2B5EF4-FFF2-40B4-BE49-F238E27FC236}">
                  <a16:creationId xmlns:a16="http://schemas.microsoft.com/office/drawing/2014/main" id="{79D2ED4E-4A72-7682-BAED-37096E191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42634" y="3487504"/>
              <a:ext cx="294291" cy="262379"/>
            </a:xfrm>
            <a:prstGeom prst="rect">
              <a:avLst/>
            </a:prstGeom>
          </p:spPr>
        </p:pic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49240BE3-421C-8E01-FC6F-362517A3CD15}"/>
                </a:ext>
              </a:extLst>
            </p:cNvPr>
            <p:cNvSpPr txBox="1"/>
            <p:nvPr/>
          </p:nvSpPr>
          <p:spPr>
            <a:xfrm>
              <a:off x="786180" y="4738717"/>
              <a:ext cx="13260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600" dirty="0">
                  <a:latin typeface="Arial" panose="020B0604020202020204" pitchFamily="34" charset="0"/>
                  <a:cs typeface="Arial" panose="020B0604020202020204" pitchFamily="34" charset="0"/>
                </a:rPr>
                <a:t>DMEM 1 mL</a:t>
              </a:r>
            </a:p>
          </p:txBody>
        </p:sp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75DE3F64-848A-CFC8-3378-FCFD79E25914}"/>
                </a:ext>
              </a:extLst>
            </p:cNvPr>
            <p:cNvGrpSpPr/>
            <p:nvPr/>
          </p:nvGrpSpPr>
          <p:grpSpPr>
            <a:xfrm>
              <a:off x="2279763" y="3127724"/>
              <a:ext cx="2941830" cy="1920666"/>
              <a:chOff x="2582524" y="1754248"/>
              <a:chExt cx="2941830" cy="1920666"/>
            </a:xfrm>
          </p:grpSpPr>
          <p:cxnSp>
            <p:nvCxnSpPr>
              <p:cNvPr id="20" name="直線コネクタ 19">
                <a:extLst>
                  <a:ext uri="{FF2B5EF4-FFF2-40B4-BE49-F238E27FC236}">
                    <a16:creationId xmlns:a16="http://schemas.microsoft.com/office/drawing/2014/main" id="{F05A789C-C3BD-0BDF-C363-CFEE78C4612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27231" y="2578930"/>
                <a:ext cx="0" cy="63638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直線コネクタ 20">
                <a:extLst>
                  <a:ext uri="{FF2B5EF4-FFF2-40B4-BE49-F238E27FC236}">
                    <a16:creationId xmlns:a16="http://schemas.microsoft.com/office/drawing/2014/main" id="{99A696F1-63B8-DEB5-BBE2-B4DD76A22DC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91400" y="2578930"/>
                <a:ext cx="0" cy="63638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直線コネクタ 21">
                <a:extLst>
                  <a:ext uri="{FF2B5EF4-FFF2-40B4-BE49-F238E27FC236}">
                    <a16:creationId xmlns:a16="http://schemas.microsoft.com/office/drawing/2014/main" id="{6963ACC3-F180-EBC6-2FB5-CA16EB89CC38}"/>
                  </a:ext>
                </a:extLst>
              </p:cNvPr>
              <p:cNvCxnSpPr/>
              <p:nvPr/>
            </p:nvCxnSpPr>
            <p:spPr>
              <a:xfrm flipH="1">
                <a:off x="3999573" y="2577403"/>
                <a:ext cx="23295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線コネクタ 22">
                <a:extLst>
                  <a:ext uri="{FF2B5EF4-FFF2-40B4-BE49-F238E27FC236}">
                    <a16:creationId xmlns:a16="http://schemas.microsoft.com/office/drawing/2014/main" id="{3B1D65A7-2D70-AD34-A841-EAE4E0E269D0}"/>
                  </a:ext>
                </a:extLst>
              </p:cNvPr>
              <p:cNvCxnSpPr/>
              <p:nvPr/>
            </p:nvCxnSpPr>
            <p:spPr>
              <a:xfrm flipH="1">
                <a:off x="5291400" y="2577403"/>
                <a:ext cx="23295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下矢印 23">
                <a:extLst>
                  <a:ext uri="{FF2B5EF4-FFF2-40B4-BE49-F238E27FC236}">
                    <a16:creationId xmlns:a16="http://schemas.microsoft.com/office/drawing/2014/main" id="{02A3A2DD-7A73-8133-EB2D-0A09903BD64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651336" y="2399675"/>
                <a:ext cx="226549" cy="276575"/>
              </a:xfrm>
              <a:prstGeom prst="down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25" name="円/楕円 24">
                <a:extLst>
                  <a:ext uri="{FF2B5EF4-FFF2-40B4-BE49-F238E27FC236}">
                    <a16:creationId xmlns:a16="http://schemas.microsoft.com/office/drawing/2014/main" id="{0D88D7F1-F101-CF2B-F640-70B97CF13360}"/>
                  </a:ext>
                </a:extLst>
              </p:cNvPr>
              <p:cNvSpPr/>
              <p:nvPr/>
            </p:nvSpPr>
            <p:spPr>
              <a:xfrm>
                <a:off x="4227232" y="3150683"/>
                <a:ext cx="1064169" cy="13360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26" name="円柱 25">
                <a:extLst>
                  <a:ext uri="{FF2B5EF4-FFF2-40B4-BE49-F238E27FC236}">
                    <a16:creationId xmlns:a16="http://schemas.microsoft.com/office/drawing/2014/main" id="{32EE29DC-89A0-BEA4-5F9E-AAE4E7B66C10}"/>
                  </a:ext>
                </a:extLst>
              </p:cNvPr>
              <p:cNvSpPr/>
              <p:nvPr/>
            </p:nvSpPr>
            <p:spPr>
              <a:xfrm>
                <a:off x="4227231" y="3094579"/>
                <a:ext cx="1064169" cy="195002"/>
              </a:xfrm>
              <a:prstGeom prst="can">
                <a:avLst>
                  <a:gd name="adj" fmla="val 31193"/>
                </a:avLst>
              </a:prstGeom>
              <a:gradFill flip="none" rotWithShape="1">
                <a:gsLst>
                  <a:gs pos="0">
                    <a:schemeClr val="accent5"/>
                  </a:gs>
                  <a:gs pos="18000">
                    <a:srgbClr val="00B0F0"/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27" name="円柱 26">
                <a:extLst>
                  <a:ext uri="{FF2B5EF4-FFF2-40B4-BE49-F238E27FC236}">
                    <a16:creationId xmlns:a16="http://schemas.microsoft.com/office/drawing/2014/main" id="{20E92F50-DEC6-88C3-79FB-D9A9A859D6CE}"/>
                  </a:ext>
                </a:extLst>
              </p:cNvPr>
              <p:cNvSpPr/>
              <p:nvPr/>
            </p:nvSpPr>
            <p:spPr>
              <a:xfrm>
                <a:off x="4221936" y="2730312"/>
                <a:ext cx="1064169" cy="436999"/>
              </a:xfrm>
              <a:prstGeom prst="can">
                <a:avLst>
                  <a:gd name="adj" fmla="val 31193"/>
                </a:avLst>
              </a:prstGeom>
              <a:solidFill>
                <a:srgbClr val="FFD4CD">
                  <a:alpha val="74902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6D113FD3-0890-644F-0251-CD7713F3B5F7}"/>
                  </a:ext>
                </a:extLst>
              </p:cNvPr>
              <p:cNvSpPr txBox="1"/>
              <p:nvPr/>
            </p:nvSpPr>
            <p:spPr>
              <a:xfrm>
                <a:off x="2582524" y="2657502"/>
                <a:ext cx="142539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Hydrogel disk</a:t>
                </a:r>
              </a:p>
              <a:p>
                <a:pPr algn="ctr"/>
                <a:r>
                  <a:rPr kumimoji="1" lang="en-US" altLang="ja-JP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(250 </a:t>
                </a:r>
                <a:r>
                  <a:rPr kumimoji="1" lang="en-US" altLang="ja-JP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μL</a:t>
                </a:r>
                <a:r>
                  <a:rPr kumimoji="1" lang="en-US" altLang="ja-JP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kumimoji="1" lang="ja-JP" alt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9" name="直線矢印コネクタ 28">
                <a:extLst>
                  <a:ext uri="{FF2B5EF4-FFF2-40B4-BE49-F238E27FC236}">
                    <a16:creationId xmlns:a16="http://schemas.microsoft.com/office/drawing/2014/main" id="{C512BDFE-0472-608C-A25D-683A90A5F7D3}"/>
                  </a:ext>
                </a:extLst>
              </p:cNvPr>
              <p:cNvCxnSpPr/>
              <p:nvPr/>
            </p:nvCxnSpPr>
            <p:spPr>
              <a:xfrm>
                <a:off x="3958547" y="3022635"/>
                <a:ext cx="205916" cy="166649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8A73CE38-3428-2F46-D548-F707A73FBDEB}"/>
                  </a:ext>
                </a:extLst>
              </p:cNvPr>
              <p:cNvSpPr txBox="1"/>
              <p:nvPr/>
            </p:nvSpPr>
            <p:spPr>
              <a:xfrm>
                <a:off x="3549770" y="1754248"/>
                <a:ext cx="8258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NHDF</a:t>
                </a:r>
                <a:endParaRPr kumimoji="1" lang="ja-JP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5" name="図 34">
                <a:extLst>
                  <a:ext uri="{FF2B5EF4-FFF2-40B4-BE49-F238E27FC236}">
                    <a16:creationId xmlns:a16="http://schemas.microsoft.com/office/drawing/2014/main" id="{FF9383D5-F81D-C1CD-7385-C2CE1DFDEF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37005" y="2068431"/>
                <a:ext cx="294291" cy="262379"/>
              </a:xfrm>
              <a:prstGeom prst="rect">
                <a:avLst/>
              </a:prstGeom>
            </p:spPr>
          </p:pic>
          <p:pic>
            <p:nvPicPr>
              <p:cNvPr id="36" name="図 35">
                <a:extLst>
                  <a:ext uri="{FF2B5EF4-FFF2-40B4-BE49-F238E27FC236}">
                    <a16:creationId xmlns:a16="http://schemas.microsoft.com/office/drawing/2014/main" id="{09084DA9-97DD-E89A-F0EB-DA755D90C5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57179" y="1760249"/>
                <a:ext cx="294291" cy="262379"/>
              </a:xfrm>
              <a:prstGeom prst="rect">
                <a:avLst/>
              </a:prstGeom>
            </p:spPr>
          </p:pic>
          <p:pic>
            <p:nvPicPr>
              <p:cNvPr id="37" name="図 36">
                <a:extLst>
                  <a:ext uri="{FF2B5EF4-FFF2-40B4-BE49-F238E27FC236}">
                    <a16:creationId xmlns:a16="http://schemas.microsoft.com/office/drawing/2014/main" id="{94747594-1BE3-0AE7-F9E9-71AF21DCB8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96774" y="1991222"/>
                <a:ext cx="294291" cy="262379"/>
              </a:xfrm>
              <a:prstGeom prst="rect">
                <a:avLst/>
              </a:prstGeom>
            </p:spPr>
          </p:pic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F03E88B-B990-1312-CAAE-80D50C198168}"/>
                  </a:ext>
                </a:extLst>
              </p:cNvPr>
              <p:cNvSpPr txBox="1"/>
              <p:nvPr/>
            </p:nvSpPr>
            <p:spPr>
              <a:xfrm>
                <a:off x="4159120" y="3336360"/>
                <a:ext cx="13260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DMEM 1 mL</a:t>
                </a:r>
              </a:p>
            </p:txBody>
          </p:sp>
        </p:grpSp>
      </p:grp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E9F389C-2CF3-EB15-E95C-8AE18BD5EC13}"/>
              </a:ext>
            </a:extLst>
          </p:cNvPr>
          <p:cNvSpPr txBox="1"/>
          <p:nvPr/>
        </p:nvSpPr>
        <p:spPr>
          <a:xfrm>
            <a:off x="187628" y="1481850"/>
            <a:ext cx="5778272" cy="738664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Gel volume: 250 μL, CaCO</a:t>
            </a:r>
            <a:r>
              <a:rPr kumimoji="1" lang="en-US" altLang="ja-JP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concentration: 0.20 (w/v%), Cell: </a:t>
            </a:r>
            <a:r>
              <a:rPr lang="en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Normal Human Dermal Fibroblasts (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NHDF) Passage: p11 ,Cell density: 2.0×10</a:t>
            </a:r>
            <a:r>
              <a:rPr kumimoji="1" lang="en-US" altLang="ja-JP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cells/well, Incubation time: 17 h (37℃, 5% CO</a:t>
            </a:r>
            <a:r>
              <a:rPr kumimoji="1" lang="en-US" altLang="ja-JP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55295B9-3FE2-7579-624F-9C00DA427D30}"/>
              </a:ext>
            </a:extLst>
          </p:cNvPr>
          <p:cNvSpPr txBox="1"/>
          <p:nvPr/>
        </p:nvSpPr>
        <p:spPr>
          <a:xfrm>
            <a:off x="91163" y="1033109"/>
            <a:ext cx="4743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ja-JP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 adhesion test of hydrogels</a:t>
            </a:r>
            <a:endParaRPr kumimoji="1" lang="ja-JP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F973857-00B6-A770-3D75-1AF0E4236549}"/>
              </a:ext>
            </a:extLst>
          </p:cNvPr>
          <p:cNvSpPr/>
          <p:nvPr/>
        </p:nvSpPr>
        <p:spPr>
          <a:xfrm>
            <a:off x="0" y="6320853"/>
            <a:ext cx="9144000" cy="5515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C5B95DA-3D2D-5BA7-9C36-AB31B1EE19FD}"/>
              </a:ext>
            </a:extLst>
          </p:cNvPr>
          <p:cNvSpPr txBox="1"/>
          <p:nvPr/>
        </p:nvSpPr>
        <p:spPr>
          <a:xfrm>
            <a:off x="650961" y="6362441"/>
            <a:ext cx="79704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altLang="ja-JP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Hydrogel can be exchanged without damaging tissue.</a:t>
            </a:r>
            <a:endParaRPr lang="ja-JP" alt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875F686E-7549-0E16-8910-5214AFECAE55}"/>
              </a:ext>
            </a:extLst>
          </p:cNvPr>
          <p:cNvSpPr txBox="1"/>
          <p:nvPr/>
        </p:nvSpPr>
        <p:spPr>
          <a:xfrm>
            <a:off x="476562" y="4711094"/>
            <a:ext cx="2149814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Cells were cultured</a:t>
            </a:r>
          </a:p>
          <a:p>
            <a:pPr algn="ctr"/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 on TC plate.</a:t>
            </a:r>
            <a:endParaRPr kumimoji="1" lang="ja-JP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C30B78A5-BB9D-8C1B-4796-FC13F0CAC780}"/>
              </a:ext>
            </a:extLst>
          </p:cNvPr>
          <p:cNvSpPr txBox="1"/>
          <p:nvPr/>
        </p:nvSpPr>
        <p:spPr>
          <a:xfrm>
            <a:off x="3503242" y="4705480"/>
            <a:ext cx="2149814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Cells were cultured</a:t>
            </a:r>
          </a:p>
          <a:p>
            <a:pPr algn="ctr"/>
            <a:r>
              <a:rPr kumimoji="1" lang="en-US" altLang="ja-JP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gel surface.</a:t>
            </a:r>
            <a:endParaRPr kumimoji="1" lang="ja-JP" altLang="en-US" sz="16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57C464F1-60F1-7ED8-43E2-A064536A87CB}"/>
              </a:ext>
            </a:extLst>
          </p:cNvPr>
          <p:cNvSpPr txBox="1"/>
          <p:nvPr/>
        </p:nvSpPr>
        <p:spPr>
          <a:xfrm>
            <a:off x="701658" y="2330396"/>
            <a:ext cx="166699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Control </a:t>
            </a:r>
            <a:endParaRPr kumimoji="1" lang="ja-JP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668655DE-A659-BA77-A9E5-D35B3FE0EACD}"/>
              </a:ext>
            </a:extLst>
          </p:cNvPr>
          <p:cNvSpPr txBox="1"/>
          <p:nvPr/>
        </p:nvSpPr>
        <p:spPr>
          <a:xfrm>
            <a:off x="606557" y="5602316"/>
            <a:ext cx="80979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000">
                <a:latin typeface="Arial" panose="020B0604020202020204" pitchFamily="34" charset="0"/>
                <a:cs typeface="Arial" panose="020B0604020202020204" pitchFamily="34" charset="0"/>
              </a:rPr>
              <a:t>NHDF formed aggregation structures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 (“Spheroids”)</a:t>
            </a:r>
            <a:r>
              <a:rPr lang="ja-JP" altLang="en-US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ja-JP" altLang="en-US" sz="2000">
                <a:latin typeface="Arial" panose="020B0604020202020204" pitchFamily="34" charset="0"/>
                <a:cs typeface="Arial" panose="020B0604020202020204" pitchFamily="34" charset="0"/>
              </a:rPr>
              <a:t>n the gel surface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ja-JP" altLang="en-US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NHDF do not adhere to hydrogel surface.</a:t>
            </a:r>
            <a:endParaRPr lang="ja-JP" altLang="en-US" sz="2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E053DA05-A892-992E-2331-2B39244F5B84}"/>
              </a:ext>
            </a:extLst>
          </p:cNvPr>
          <p:cNvSpPr txBox="1"/>
          <p:nvPr/>
        </p:nvSpPr>
        <p:spPr>
          <a:xfrm>
            <a:off x="7690701" y="3927285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Spheroids</a:t>
            </a:r>
            <a:endParaRPr kumimoji="1" lang="ja-JP" altLang="en-US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直線矢印コネクタ 46">
            <a:extLst>
              <a:ext uri="{FF2B5EF4-FFF2-40B4-BE49-F238E27FC236}">
                <a16:creationId xmlns:a16="http://schemas.microsoft.com/office/drawing/2014/main" id="{7B370724-8380-732A-6FAA-DA25BD7032F8}"/>
              </a:ext>
            </a:extLst>
          </p:cNvPr>
          <p:cNvCxnSpPr/>
          <p:nvPr/>
        </p:nvCxnSpPr>
        <p:spPr>
          <a:xfrm flipH="1">
            <a:off x="7823563" y="4273416"/>
            <a:ext cx="225642" cy="297547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8CD84B2-1743-7145-015A-428BD711FC04}"/>
              </a:ext>
            </a:extLst>
          </p:cNvPr>
          <p:cNvSpPr txBox="1"/>
          <p:nvPr/>
        </p:nvSpPr>
        <p:spPr>
          <a:xfrm>
            <a:off x="8365984" y="94886"/>
            <a:ext cx="772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10/13</a:t>
            </a:r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D6D2634C-9294-46A4-472A-8079CCEC5918}"/>
              </a:ext>
            </a:extLst>
          </p:cNvPr>
          <p:cNvSpPr txBox="1"/>
          <p:nvPr/>
        </p:nvSpPr>
        <p:spPr>
          <a:xfrm>
            <a:off x="1060429" y="110275"/>
            <a:ext cx="55162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and Discussion</a:t>
            </a:r>
          </a:p>
        </p:txBody>
      </p:sp>
    </p:spTree>
    <p:extLst>
      <p:ext uri="{BB962C8B-B14F-4D97-AF65-F5344CB8AC3E}">
        <p14:creationId xmlns:p14="http://schemas.microsoft.com/office/powerpoint/2010/main" val="2960761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B01C0B54-5385-CEE0-41E8-EFD17A128376}"/>
              </a:ext>
            </a:extLst>
          </p:cNvPr>
          <p:cNvSpPr/>
          <p:nvPr/>
        </p:nvSpPr>
        <p:spPr>
          <a:xfrm>
            <a:off x="0" y="6259517"/>
            <a:ext cx="9144000" cy="59061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36469C1-7421-377A-8850-0BC05FB10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09" y="51109"/>
            <a:ext cx="857250" cy="857250"/>
          </a:xfrm>
          <a:prstGeom prst="rect">
            <a:avLst/>
          </a:prstGeom>
        </p:spPr>
      </p:pic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440BD97E-22D4-1ECB-1DF0-BB6D21C81FE5}"/>
              </a:ext>
            </a:extLst>
          </p:cNvPr>
          <p:cNvSpPr txBox="1"/>
          <p:nvPr/>
        </p:nvSpPr>
        <p:spPr>
          <a:xfrm>
            <a:off x="91163" y="1033109"/>
            <a:ext cx="7548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kumimoji="1" lang="en-US" altLang="ja-JP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model </a:t>
            </a:r>
            <a:r>
              <a:rPr lang="en" altLang="ja-JP" sz="24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 full-thickness skin </a:t>
            </a:r>
            <a:r>
              <a:rPr lang="en" altLang="ja-JP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" altLang="ja-JP" sz="24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efects </a:t>
            </a:r>
            <a:endParaRPr lang="en" altLang="ja-JP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0EAC9A6E-B1A5-A342-E3B5-25DECD202340}"/>
              </a:ext>
            </a:extLst>
          </p:cNvPr>
          <p:cNvGrpSpPr/>
          <p:nvPr/>
        </p:nvGrpSpPr>
        <p:grpSpPr>
          <a:xfrm>
            <a:off x="5911014" y="1911881"/>
            <a:ext cx="3098258" cy="2131565"/>
            <a:chOff x="1740037" y="1663022"/>
            <a:chExt cx="3098258" cy="2131565"/>
          </a:xfrm>
        </p:grpSpPr>
        <p:sp>
          <p:nvSpPr>
            <p:cNvPr id="45" name="正方形/長方形 44">
              <a:extLst>
                <a:ext uri="{FF2B5EF4-FFF2-40B4-BE49-F238E27FC236}">
                  <a16:creationId xmlns:a16="http://schemas.microsoft.com/office/drawing/2014/main" id="{484B03FF-C89E-E643-2A95-21FBAE449EB3}"/>
                </a:ext>
              </a:extLst>
            </p:cNvPr>
            <p:cNvSpPr/>
            <p:nvPr/>
          </p:nvSpPr>
          <p:spPr>
            <a:xfrm>
              <a:off x="1999833" y="3043332"/>
              <a:ext cx="2067339" cy="7512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6" name="正方形/長方形 45">
              <a:extLst>
                <a:ext uri="{FF2B5EF4-FFF2-40B4-BE49-F238E27FC236}">
                  <a16:creationId xmlns:a16="http://schemas.microsoft.com/office/drawing/2014/main" id="{355FA4A0-CC13-DBF9-0443-16098E617EAF}"/>
                </a:ext>
              </a:extLst>
            </p:cNvPr>
            <p:cNvSpPr/>
            <p:nvPr/>
          </p:nvSpPr>
          <p:spPr>
            <a:xfrm>
              <a:off x="2526607" y="3051816"/>
              <a:ext cx="1013791" cy="18728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7" name="円柱 46">
              <a:extLst>
                <a:ext uri="{FF2B5EF4-FFF2-40B4-BE49-F238E27FC236}">
                  <a16:creationId xmlns:a16="http://schemas.microsoft.com/office/drawing/2014/main" id="{D80946CE-0493-F9F5-FAC4-79EA1B307087}"/>
                </a:ext>
              </a:extLst>
            </p:cNvPr>
            <p:cNvSpPr/>
            <p:nvPr/>
          </p:nvSpPr>
          <p:spPr>
            <a:xfrm>
              <a:off x="2392800" y="2937497"/>
              <a:ext cx="1309607" cy="105835"/>
            </a:xfrm>
            <a:prstGeom prst="can">
              <a:avLst/>
            </a:prstGeom>
            <a:gradFill flip="none" rotWithShape="1">
              <a:gsLst>
                <a:gs pos="0">
                  <a:srgbClr val="00B0F0"/>
                </a:gs>
                <a:gs pos="85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8" name="正方形/長方形 47">
              <a:extLst>
                <a:ext uri="{FF2B5EF4-FFF2-40B4-BE49-F238E27FC236}">
                  <a16:creationId xmlns:a16="http://schemas.microsoft.com/office/drawing/2014/main" id="{57A5F123-14EF-2353-2FF7-7A6ABFB54A98}"/>
                </a:ext>
              </a:extLst>
            </p:cNvPr>
            <p:cNvSpPr/>
            <p:nvPr/>
          </p:nvSpPr>
          <p:spPr>
            <a:xfrm flipV="1">
              <a:off x="1999833" y="2937497"/>
              <a:ext cx="2067339" cy="4571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0086767C-D1CD-BCBE-C4E5-8775285F1B07}"/>
                </a:ext>
              </a:extLst>
            </p:cNvPr>
            <p:cNvSpPr txBox="1"/>
            <p:nvPr/>
          </p:nvSpPr>
          <p:spPr>
            <a:xfrm>
              <a:off x="2429811" y="3279811"/>
              <a:ext cx="1334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Wound site</a:t>
              </a:r>
              <a:endParaRPr kumimoji="1" lang="ja-JP" alt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5E6AC0C9-3166-8E1F-D5F1-A32ECB011431}"/>
                </a:ext>
              </a:extLst>
            </p:cNvPr>
            <p:cNvSpPr txBox="1"/>
            <p:nvPr/>
          </p:nvSpPr>
          <p:spPr>
            <a:xfrm>
              <a:off x="2566518" y="2200439"/>
              <a:ext cx="22717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600" dirty="0">
                  <a:latin typeface="Arial" panose="020B0604020202020204" pitchFamily="34" charset="0"/>
                  <a:cs typeface="Arial" panose="020B0604020202020204" pitchFamily="34" charset="0"/>
                </a:rPr>
                <a:t>Dressings</a:t>
              </a:r>
            </a:p>
            <a:p>
              <a:pPr algn="ctr"/>
              <a:r>
                <a:rPr kumimoji="1" lang="en-US" altLang="ja-JP" sz="1600" dirty="0">
                  <a:latin typeface="Arial" panose="020B0604020202020204" pitchFamily="34" charset="0"/>
                  <a:cs typeface="Arial" panose="020B0604020202020204" pitchFamily="34" charset="0"/>
                </a:rPr>
                <a:t>(Gauze and hydrogels)</a:t>
              </a:r>
              <a:endParaRPr kumimoji="1" lang="ja-JP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2BC139EF-CB95-6FE0-8054-EB78B83634F4}"/>
                </a:ext>
              </a:extLst>
            </p:cNvPr>
            <p:cNvSpPr txBox="1"/>
            <p:nvPr/>
          </p:nvSpPr>
          <p:spPr>
            <a:xfrm>
              <a:off x="1740037" y="1663022"/>
              <a:ext cx="21339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Tegaderm</a:t>
              </a:r>
              <a:r>
                <a:rPr kumimoji="1" lang="en-US" altLang="ja-JP" sz="1600" baseline="30000" dirty="0" err="1">
                  <a:latin typeface="Arial" panose="020B0604020202020204" pitchFamily="34" charset="0"/>
                  <a:cs typeface="Arial" panose="020B0604020202020204" pitchFamily="34" charset="0"/>
                </a:rPr>
                <a:t>TM</a:t>
              </a:r>
              <a:r>
                <a:rPr kumimoji="1" lang="en-US" altLang="ja-JP" sz="16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1" lang="en-US" altLang="ja-JP" sz="1600" dirty="0">
                  <a:latin typeface="Arial" panose="020B0604020202020204" pitchFamily="34" charset="0"/>
                  <a:cs typeface="Arial" panose="020B0604020202020204" pitchFamily="34" charset="0"/>
                </a:rPr>
                <a:t>(3M)</a:t>
              </a:r>
            </a:p>
            <a:p>
              <a:pPr algn="ctr"/>
              <a:r>
                <a:rPr kumimoji="1" lang="en-US" altLang="ja-JP" sz="1600" dirty="0">
                  <a:latin typeface="Arial" panose="020B0604020202020204" pitchFamily="34" charset="0"/>
                  <a:cs typeface="Arial" panose="020B0604020202020204" pitchFamily="34" charset="0"/>
                </a:rPr>
                <a:t>(Secondary dressing)</a:t>
              </a:r>
              <a:endParaRPr kumimoji="1" lang="ja-JP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6" name="直線矢印コネクタ 55">
              <a:extLst>
                <a:ext uri="{FF2B5EF4-FFF2-40B4-BE49-F238E27FC236}">
                  <a16:creationId xmlns:a16="http://schemas.microsoft.com/office/drawing/2014/main" id="{8ED66FB3-F4E0-556B-5153-BCF514736A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91718" y="2689479"/>
              <a:ext cx="160930" cy="293737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矢印コネクタ 57">
              <a:extLst>
                <a:ext uri="{FF2B5EF4-FFF2-40B4-BE49-F238E27FC236}">
                  <a16:creationId xmlns:a16="http://schemas.microsoft.com/office/drawing/2014/main" id="{B345D7B6-E46E-FE38-A026-B39FAB0D0156}"/>
                </a:ext>
              </a:extLst>
            </p:cNvPr>
            <p:cNvCxnSpPr>
              <a:cxnSpLocks/>
            </p:cNvCxnSpPr>
            <p:nvPr/>
          </p:nvCxnSpPr>
          <p:spPr>
            <a:xfrm>
              <a:off x="2392683" y="2164993"/>
              <a:ext cx="0" cy="764020"/>
            </a:xfrm>
            <a:prstGeom prst="straightConnector1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A506EF32-EBC8-6516-FFD4-E230F6CC5478}"/>
              </a:ext>
            </a:extLst>
          </p:cNvPr>
          <p:cNvGrpSpPr/>
          <p:nvPr/>
        </p:nvGrpSpPr>
        <p:grpSpPr>
          <a:xfrm>
            <a:off x="689883" y="2693738"/>
            <a:ext cx="1720704" cy="1001604"/>
            <a:chOff x="894306" y="2602217"/>
            <a:chExt cx="1720704" cy="1001604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D55E01CA-69EB-ECF4-DD04-3A09FD13AC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4306" y="2602217"/>
              <a:ext cx="1720704" cy="1001604"/>
            </a:xfrm>
            <a:prstGeom prst="rect">
              <a:avLst/>
            </a:prstGeom>
          </p:spPr>
        </p:pic>
        <p:sp>
          <p:nvSpPr>
            <p:cNvPr id="11" name="円/楕円 10">
              <a:extLst>
                <a:ext uri="{FF2B5EF4-FFF2-40B4-BE49-F238E27FC236}">
                  <a16:creationId xmlns:a16="http://schemas.microsoft.com/office/drawing/2014/main" id="{F5461023-B489-B6CC-D993-F09416CD7666}"/>
                </a:ext>
              </a:extLst>
            </p:cNvPr>
            <p:cNvSpPr/>
            <p:nvPr/>
          </p:nvSpPr>
          <p:spPr>
            <a:xfrm>
              <a:off x="1432121" y="2779854"/>
              <a:ext cx="141497" cy="13346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C5EA498-A6E9-52F5-F2D8-464C377CFC8E}"/>
              </a:ext>
            </a:extLst>
          </p:cNvPr>
          <p:cNvSpPr txBox="1"/>
          <p:nvPr/>
        </p:nvSpPr>
        <p:spPr>
          <a:xfrm>
            <a:off x="148362" y="1859424"/>
            <a:ext cx="30016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ja-JP" altLang="en-US">
                <a:latin typeface="Arial" panose="020B0604020202020204" pitchFamily="34" charset="0"/>
                <a:cs typeface="Arial" panose="020B0604020202020204" pitchFamily="34" charset="0"/>
              </a:rPr>
              <a:t>xcisional wound formation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3E59A73-52B6-C212-F1DE-572AA33953B4}"/>
              </a:ext>
            </a:extLst>
          </p:cNvPr>
          <p:cNvSpPr txBox="1"/>
          <p:nvPr/>
        </p:nvSpPr>
        <p:spPr>
          <a:xfrm>
            <a:off x="3201983" y="1870646"/>
            <a:ext cx="26646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Attachment</a:t>
            </a:r>
            <a:r>
              <a:rPr lang="en-US" altLang="ja-JP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ja-JP" alt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dressings</a:t>
            </a: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EC48667B-BE1F-53A7-D7CE-3DB88DBF4F3F}"/>
              </a:ext>
            </a:extLst>
          </p:cNvPr>
          <p:cNvGrpSpPr/>
          <p:nvPr/>
        </p:nvGrpSpPr>
        <p:grpSpPr>
          <a:xfrm>
            <a:off x="3617812" y="2666560"/>
            <a:ext cx="1720704" cy="1001604"/>
            <a:chOff x="894306" y="2602217"/>
            <a:chExt cx="1720704" cy="1001604"/>
          </a:xfrm>
        </p:grpSpPr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C68C661B-6627-3D6D-881B-6CD7671CD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4306" y="2602217"/>
              <a:ext cx="1720704" cy="1001604"/>
            </a:xfrm>
            <a:prstGeom prst="rect">
              <a:avLst/>
            </a:prstGeom>
          </p:spPr>
        </p:pic>
        <p:sp>
          <p:nvSpPr>
            <p:cNvPr id="19" name="円/楕円 18">
              <a:extLst>
                <a:ext uri="{FF2B5EF4-FFF2-40B4-BE49-F238E27FC236}">
                  <a16:creationId xmlns:a16="http://schemas.microsoft.com/office/drawing/2014/main" id="{0E5DF433-A6E1-8D09-7C68-A7A5A6517885}"/>
                </a:ext>
              </a:extLst>
            </p:cNvPr>
            <p:cNvSpPr/>
            <p:nvPr/>
          </p:nvSpPr>
          <p:spPr>
            <a:xfrm>
              <a:off x="1432121" y="2779854"/>
              <a:ext cx="141497" cy="13346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22979FBD-7974-97CC-6241-971D1017999B}"/>
              </a:ext>
            </a:extLst>
          </p:cNvPr>
          <p:cNvGrpSpPr>
            <a:grpSpLocks noChangeAspect="1"/>
          </p:cNvGrpSpPr>
          <p:nvPr/>
        </p:nvGrpSpPr>
        <p:grpSpPr>
          <a:xfrm rot="19144250">
            <a:off x="874849" y="2247003"/>
            <a:ext cx="106999" cy="540000"/>
            <a:chOff x="2971800" y="2827212"/>
            <a:chExt cx="177118" cy="893889"/>
          </a:xfrm>
        </p:grpSpPr>
        <p:sp>
          <p:nvSpPr>
            <p:cNvPr id="22" name="円柱 21">
              <a:extLst>
                <a:ext uri="{FF2B5EF4-FFF2-40B4-BE49-F238E27FC236}">
                  <a16:creationId xmlns:a16="http://schemas.microsoft.com/office/drawing/2014/main" id="{95B3588E-F591-F760-AD03-296C9CE74DAD}"/>
                </a:ext>
              </a:extLst>
            </p:cNvPr>
            <p:cNvSpPr/>
            <p:nvPr/>
          </p:nvSpPr>
          <p:spPr>
            <a:xfrm>
              <a:off x="2971800" y="3547333"/>
              <a:ext cx="177118" cy="173768"/>
            </a:xfrm>
            <a:prstGeom prst="can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円柱 19">
              <a:extLst>
                <a:ext uri="{FF2B5EF4-FFF2-40B4-BE49-F238E27FC236}">
                  <a16:creationId xmlns:a16="http://schemas.microsoft.com/office/drawing/2014/main" id="{0C824F55-0815-7A69-85E8-94AB95315431}"/>
                </a:ext>
              </a:extLst>
            </p:cNvPr>
            <p:cNvSpPr/>
            <p:nvPr/>
          </p:nvSpPr>
          <p:spPr>
            <a:xfrm>
              <a:off x="2971800" y="2827212"/>
              <a:ext cx="177118" cy="764847"/>
            </a:xfrm>
            <a:prstGeom prst="can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D37077D0-81E2-BC0C-943B-6326BF3B5531}"/>
              </a:ext>
            </a:extLst>
          </p:cNvPr>
          <p:cNvSpPr txBox="1"/>
          <p:nvPr/>
        </p:nvSpPr>
        <p:spPr>
          <a:xfrm>
            <a:off x="175874" y="5094112"/>
            <a:ext cx="2001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Wound Dressings</a:t>
            </a:r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D5C22FAF-D3C3-ECF8-95EC-EFBD83D057B0}"/>
              </a:ext>
            </a:extLst>
          </p:cNvPr>
          <p:cNvSpPr txBox="1"/>
          <p:nvPr/>
        </p:nvSpPr>
        <p:spPr>
          <a:xfrm>
            <a:off x="2410587" y="4807084"/>
            <a:ext cx="63321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Dry Gauze (</a:t>
            </a:r>
            <a:r>
              <a:rPr kumimoji="1"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Libatape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, Japan)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VIEW GEL</a:t>
            </a:r>
            <a:r>
              <a:rPr kumimoji="1" lang="en-US" altLang="ja-JP" baseline="30000" dirty="0">
                <a:latin typeface="Arial" panose="020B0604020202020204" pitchFamily="34" charset="0"/>
                <a:cs typeface="Arial" panose="020B0604020202020204" pitchFamily="34" charset="0"/>
              </a:rPr>
              <a:t>®︎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(clinical hydrogel dressings, Nichiban, Japan)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Alginate hydrogels prepared in this study</a:t>
            </a:r>
          </a:p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(Gel thickness = ~1.2 mm, CaCO</a:t>
            </a:r>
            <a:r>
              <a:rPr kumimoji="1" lang="en-US" altLang="ja-JP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 concentration = 0.20 w/v%)</a:t>
            </a:r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右矢印 35">
            <a:extLst>
              <a:ext uri="{FF2B5EF4-FFF2-40B4-BE49-F238E27FC236}">
                <a16:creationId xmlns:a16="http://schemas.microsoft.com/office/drawing/2014/main" id="{2DF4BA4D-C8D6-000F-EC51-491ADCA25AAE}"/>
              </a:ext>
            </a:extLst>
          </p:cNvPr>
          <p:cNvSpPr/>
          <p:nvPr/>
        </p:nvSpPr>
        <p:spPr>
          <a:xfrm>
            <a:off x="2719896" y="2852272"/>
            <a:ext cx="560361" cy="489082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6FFB0A4E-EF9C-9FA7-6FD2-9EB3A5628DF9}"/>
              </a:ext>
            </a:extLst>
          </p:cNvPr>
          <p:cNvSpPr txBox="1"/>
          <p:nvPr/>
        </p:nvSpPr>
        <p:spPr>
          <a:xfrm>
            <a:off x="90328" y="4080672"/>
            <a:ext cx="3207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Wound average area = </a:t>
            </a:r>
            <a:r>
              <a:rPr lang="en-US" altLang="ja-JP" sz="1600" dirty="0">
                <a:effectLst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29.8 </a:t>
            </a:r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  <a:r>
              <a:rPr kumimoji="1" lang="en-US" altLang="ja-JP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altLang="ja-JP" sz="1600" dirty="0"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W</a:t>
            </a:r>
            <a:r>
              <a:rPr lang="en-US" altLang="ja-JP" sz="1600" dirty="0">
                <a:effectLst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eight average = 34.6 g</a:t>
            </a:r>
            <a:endParaRPr kumimoji="1" lang="ja-JP" altLang="en-US" sz="1600" baseline="30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164C4067-9FAF-6FE3-A32F-784F275A50F1}"/>
              </a:ext>
            </a:extLst>
          </p:cNvPr>
          <p:cNvSpPr txBox="1"/>
          <p:nvPr/>
        </p:nvSpPr>
        <p:spPr>
          <a:xfrm>
            <a:off x="202280" y="6228489"/>
            <a:ext cx="8851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solidFill>
                  <a:schemeClr val="bg1"/>
                </a:solidFill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This animal experiment was </a:t>
            </a:r>
            <a:r>
              <a:rPr lang="en-US" altLang="ja-JP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approved by </a:t>
            </a:r>
          </a:p>
          <a:p>
            <a:pPr algn="ctr"/>
            <a:r>
              <a:rPr lang="en-US" altLang="ja-JP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Ethical Committee of Tokyo University of Science, Japan </a:t>
            </a:r>
            <a:r>
              <a:rPr lang="en-US" altLang="ja-JP" dirty="0">
                <a:solidFill>
                  <a:schemeClr val="bg1"/>
                </a:solidFill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(</a:t>
            </a:r>
            <a:r>
              <a:rPr lang="en-US" altLang="ja-JP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Protocol Y21024</a:t>
            </a:r>
            <a:r>
              <a:rPr lang="en-US" altLang="ja-JP" dirty="0">
                <a:solidFill>
                  <a:schemeClr val="bg1"/>
                </a:solidFill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).</a:t>
            </a:r>
            <a:r>
              <a:rPr lang="ja-JP" altLang="ja-JP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1" lang="ja-JP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5EA6F1EE-105E-61DB-C741-BDD8122E4E15}"/>
              </a:ext>
            </a:extLst>
          </p:cNvPr>
          <p:cNvSpPr txBox="1"/>
          <p:nvPr/>
        </p:nvSpPr>
        <p:spPr>
          <a:xfrm>
            <a:off x="69137" y="3826523"/>
            <a:ext cx="36086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dirty="0">
                <a:effectLst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C57BLKS/</a:t>
            </a:r>
            <a:r>
              <a:rPr lang="en-US" altLang="ja-JP" sz="1600" dirty="0" err="1">
                <a:effectLst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JIar</a:t>
            </a:r>
            <a:r>
              <a:rPr lang="en-US" altLang="ja-JP" sz="1600" dirty="0">
                <a:effectLst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- +</a:t>
            </a:r>
            <a:r>
              <a:rPr lang="en-US" altLang="ja-JP" sz="1600" dirty="0" err="1">
                <a:effectLst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Lepr</a:t>
            </a:r>
            <a:r>
              <a:rPr lang="en-US" altLang="ja-JP" sz="1600" baseline="30000" dirty="0" err="1">
                <a:effectLst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db</a:t>
            </a:r>
            <a:r>
              <a:rPr lang="en-US" altLang="ja-JP" sz="1600" dirty="0">
                <a:effectLst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/ +</a:t>
            </a:r>
            <a:r>
              <a:rPr lang="en-US" altLang="ja-JP" sz="1600" dirty="0" err="1">
                <a:effectLst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Lepr</a:t>
            </a:r>
            <a:r>
              <a:rPr lang="en-US" altLang="ja-JP" sz="1600" baseline="30000" dirty="0" err="1">
                <a:effectLst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db</a:t>
            </a:r>
            <a:r>
              <a:rPr lang="en-US" altLang="ja-JP" sz="1600" baseline="30000" dirty="0">
                <a:effectLst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altLang="ja-JP" sz="1600" dirty="0">
                <a:effectLst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mice </a:t>
            </a:r>
          </a:p>
        </p:txBody>
      </p:sp>
      <p:sp>
        <p:nvSpPr>
          <p:cNvPr id="42" name="左中かっこ 41">
            <a:extLst>
              <a:ext uri="{FF2B5EF4-FFF2-40B4-BE49-F238E27FC236}">
                <a16:creationId xmlns:a16="http://schemas.microsoft.com/office/drawing/2014/main" id="{CEA8BC1E-E9D3-3CBA-FFFB-549521DC1437}"/>
              </a:ext>
            </a:extLst>
          </p:cNvPr>
          <p:cNvSpPr/>
          <p:nvPr/>
        </p:nvSpPr>
        <p:spPr>
          <a:xfrm>
            <a:off x="2273300" y="4814980"/>
            <a:ext cx="137287" cy="923330"/>
          </a:xfrm>
          <a:prstGeom prst="leftBrace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柱 42">
            <a:extLst>
              <a:ext uri="{FF2B5EF4-FFF2-40B4-BE49-F238E27FC236}">
                <a16:creationId xmlns:a16="http://schemas.microsoft.com/office/drawing/2014/main" id="{A0657C55-85D3-CE2F-3899-FEC97614453B}"/>
              </a:ext>
            </a:extLst>
          </p:cNvPr>
          <p:cNvSpPr/>
          <p:nvPr/>
        </p:nvSpPr>
        <p:spPr>
          <a:xfrm>
            <a:off x="3700157" y="2357025"/>
            <a:ext cx="383539" cy="113098"/>
          </a:xfrm>
          <a:prstGeom prst="can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2" name="直線矢印コネクタ 51">
            <a:extLst>
              <a:ext uri="{FF2B5EF4-FFF2-40B4-BE49-F238E27FC236}">
                <a16:creationId xmlns:a16="http://schemas.microsoft.com/office/drawing/2014/main" id="{DFEB84AC-17F4-16F2-6171-E9E48CFB5F18}"/>
              </a:ext>
            </a:extLst>
          </p:cNvPr>
          <p:cNvCxnSpPr/>
          <p:nvPr/>
        </p:nvCxnSpPr>
        <p:spPr>
          <a:xfrm>
            <a:off x="3991323" y="2561698"/>
            <a:ext cx="164304" cy="20676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四角形吹き出し 53">
            <a:extLst>
              <a:ext uri="{FF2B5EF4-FFF2-40B4-BE49-F238E27FC236}">
                <a16:creationId xmlns:a16="http://schemas.microsoft.com/office/drawing/2014/main" id="{0F21CD39-8A6F-2D18-150E-9762A38C3B57}"/>
              </a:ext>
            </a:extLst>
          </p:cNvPr>
          <p:cNvSpPr/>
          <p:nvPr/>
        </p:nvSpPr>
        <p:spPr>
          <a:xfrm>
            <a:off x="5825067" y="1679367"/>
            <a:ext cx="3228605" cy="2575446"/>
          </a:xfrm>
          <a:prstGeom prst="wedgeRectCallout">
            <a:avLst>
              <a:gd name="adj1" fmla="val -63490"/>
              <a:gd name="adj2" fmla="val -11577"/>
            </a:avLst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44D0A20-2E05-E3FA-EF92-C95CECBC4946}"/>
              </a:ext>
            </a:extLst>
          </p:cNvPr>
          <p:cNvSpPr txBox="1"/>
          <p:nvPr/>
        </p:nvSpPr>
        <p:spPr>
          <a:xfrm>
            <a:off x="8365984" y="94886"/>
            <a:ext cx="772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11/13</a:t>
            </a:r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77441E8-5C04-64FB-E834-1BCEFED8AF40}"/>
              </a:ext>
            </a:extLst>
          </p:cNvPr>
          <p:cNvSpPr txBox="1"/>
          <p:nvPr/>
        </p:nvSpPr>
        <p:spPr>
          <a:xfrm>
            <a:off x="1060429" y="110275"/>
            <a:ext cx="55162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and Discussion</a:t>
            </a:r>
          </a:p>
        </p:txBody>
      </p:sp>
    </p:spTree>
    <p:extLst>
      <p:ext uri="{BB962C8B-B14F-4D97-AF65-F5344CB8AC3E}">
        <p14:creationId xmlns:p14="http://schemas.microsoft.com/office/powerpoint/2010/main" val="1670180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グラフ 19">
            <a:extLst>
              <a:ext uri="{FF2B5EF4-FFF2-40B4-BE49-F238E27FC236}">
                <a16:creationId xmlns:a16="http://schemas.microsoft.com/office/drawing/2014/main" id="{A32131EC-5CBC-CD35-4D69-8223A5235E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2477151"/>
              </p:ext>
            </p:extLst>
          </p:nvPr>
        </p:nvGraphicFramePr>
        <p:xfrm>
          <a:off x="80911" y="1788479"/>
          <a:ext cx="4480148" cy="3498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図 2">
            <a:extLst>
              <a:ext uri="{FF2B5EF4-FFF2-40B4-BE49-F238E27FC236}">
                <a16:creationId xmlns:a16="http://schemas.microsoft.com/office/drawing/2014/main" id="{E36469C1-7421-377A-8850-0BC05FB10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09" y="51109"/>
            <a:ext cx="857250" cy="857250"/>
          </a:xfrm>
          <a:prstGeom prst="rect">
            <a:avLst/>
          </a:prstGeom>
        </p:spPr>
      </p:pic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440BD97E-22D4-1ECB-1DF0-BB6D21C81FE5}"/>
              </a:ext>
            </a:extLst>
          </p:cNvPr>
          <p:cNvSpPr txBox="1"/>
          <p:nvPr/>
        </p:nvSpPr>
        <p:spPr>
          <a:xfrm>
            <a:off x="91163" y="1033109"/>
            <a:ext cx="3711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kumimoji="1" lang="en-US" altLang="ja-JP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of wound area</a:t>
            </a:r>
            <a:endParaRPr kumimoji="1" lang="ja-JP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2563BCC8-726B-CCC7-C3AB-03D2A24B6BAD}"/>
              </a:ext>
            </a:extLst>
          </p:cNvPr>
          <p:cNvSpPr/>
          <p:nvPr/>
        </p:nvSpPr>
        <p:spPr>
          <a:xfrm>
            <a:off x="0" y="6035063"/>
            <a:ext cx="9144000" cy="81506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CDF9468A-B4FC-EA37-02A3-DDC4574B71F2}"/>
              </a:ext>
            </a:extLst>
          </p:cNvPr>
          <p:cNvSpPr txBox="1"/>
          <p:nvPr/>
        </p:nvSpPr>
        <p:spPr>
          <a:xfrm>
            <a:off x="1035378" y="6035063"/>
            <a:ext cx="72314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altLang="ja-JP" sz="24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hydrogel prepared in this study showed excellent wound healing effects. </a:t>
            </a:r>
            <a:endParaRPr lang="ja-JP" alt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DBF3F643-F97E-E4E9-B5E1-FDC58070205B}"/>
                  </a:ext>
                </a:extLst>
              </p:cNvPr>
              <p:cNvSpPr txBox="1"/>
              <p:nvPr/>
            </p:nvSpPr>
            <p:spPr>
              <a:xfrm>
                <a:off x="3932126" y="1134378"/>
                <a:ext cx="5042526" cy="628505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ja-JP" altLang="en-US" sz="1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ja-JP" altLang="en-US" sz="1600">
                              <a:latin typeface="Cambria Math" panose="02040503050406030204" pitchFamily="18" charset="0"/>
                            </a:rPr>
                            <m:t>&amp;</m:t>
                          </m:r>
                          <m:r>
                            <a:rPr lang="ja-JP" altLang="en-US" sz="1600" i="1">
                              <a:latin typeface="Cambria Math" panose="02040503050406030204" pitchFamily="18" charset="0"/>
                            </a:rPr>
                            <m:t>𝑊𝑜𝑢𝑛𝑑</m:t>
                          </m:r>
                          <m:r>
                            <a:rPr lang="ja-JP" altLang="en-US" sz="16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ja-JP" altLang="en-US" sz="1600" i="1">
                              <a:latin typeface="Cambria Math" panose="02040503050406030204" pitchFamily="18" charset="0"/>
                            </a:rPr>
                            <m:t>𝑎𝑟𝑒𝑎</m:t>
                          </m:r>
                          <m:r>
                            <a:rPr lang="ja-JP" altLang="en-US" sz="1600" i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ja-JP" altLang="en-US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ja-JP" altLang="en-US" sz="1600" i="0">
                                  <a:latin typeface="Cambria Math" panose="02040503050406030204" pitchFamily="18" charset="0"/>
                                </a:rPr>
                                <m:t>%</m:t>
                              </m:r>
                            </m:e>
                          </m:d>
                          <m:r>
                            <a:rPr lang="ja-JP" altLang="en-US" sz="1600" i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ja-JP" altLang="en-US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ja-JP" altLang="en-US" sz="1600" i="1">
                                  <a:latin typeface="Cambria Math" panose="02040503050406030204" pitchFamily="18" charset="0"/>
                                </a:rPr>
                                <m:t>𝑊𝑜𝑢𝑛𝑑</m:t>
                              </m:r>
                              <m:r>
                                <a:rPr lang="ja-JP" altLang="en-US" sz="16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ja-JP" altLang="en-US" sz="1600" i="1">
                                  <a:latin typeface="Cambria Math" panose="02040503050406030204" pitchFamily="18" charset="0"/>
                                </a:rPr>
                                <m:t>𝑎𝑟𝑒𝑎</m:t>
                              </m:r>
                              <m:r>
                                <a:rPr lang="ja-JP" altLang="en-US" sz="16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ja-JP" altLang="en-US" sz="1600" i="1">
                                  <a:latin typeface="Cambria Math" panose="02040503050406030204" pitchFamily="18" charset="0"/>
                                </a:rPr>
                                <m:t>𝑎𝑡</m:t>
                              </m:r>
                              <m:r>
                                <a:rPr lang="ja-JP" altLang="en-US" sz="16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ja-JP" altLang="en-US" sz="1600" i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ja-JP" altLang="en-US" sz="16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ja-JP" altLang="en-US" sz="1600" i="1">
                                  <a:latin typeface="Cambria Math" panose="02040503050406030204" pitchFamily="18" charset="0"/>
                                </a:rPr>
                                <m:t>𝑑𝑎𝑦</m:t>
                              </m:r>
                              <m:r>
                                <a:rPr lang="ja-JP" altLang="en-US" sz="16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ja-JP" altLang="en-US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ja-JP" altLang="en-US" sz="16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ja-JP" altLang="en-US" sz="1600" i="1">
                                          <a:latin typeface="Cambria Math" panose="02040503050406030204" pitchFamily="18" charset="0"/>
                                        </a:rPr>
                                        <m:t>𝑚𝑚</m:t>
                                      </m:r>
                                    </m:e>
                                    <m:sup>
                                      <m:r>
                                        <a:rPr lang="ja-JP" altLang="en-US" sz="16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r>
                                <a:rPr lang="ja-JP" altLang="en-US" sz="1600" i="1">
                                  <a:latin typeface="Cambria Math" panose="02040503050406030204" pitchFamily="18" charset="0"/>
                                </a:rPr>
                                <m:t>𝑊𝑜𝑢𝑛𝑑</m:t>
                              </m:r>
                              <m:r>
                                <a:rPr lang="ja-JP" altLang="en-US" sz="16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ja-JP" altLang="en-US" sz="1600" i="1">
                                  <a:latin typeface="Cambria Math" panose="02040503050406030204" pitchFamily="18" charset="0"/>
                                </a:rPr>
                                <m:t>𝑎𝑟𝑒𝑎</m:t>
                              </m:r>
                              <m:r>
                                <a:rPr lang="ja-JP" altLang="en-US" sz="16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ja-JP" altLang="en-US" sz="1600" i="1">
                                  <a:latin typeface="Cambria Math" panose="02040503050406030204" pitchFamily="18" charset="0"/>
                                </a:rPr>
                                <m:t>𝑎𝑡</m:t>
                              </m:r>
                              <m:r>
                                <a:rPr lang="ja-JP" altLang="en-US" sz="1600" i="0">
                                  <a:latin typeface="Cambria Math" panose="02040503050406030204" pitchFamily="18" charset="0"/>
                                </a:rPr>
                                <m:t> 0 </m:t>
                              </m:r>
                              <m:r>
                                <a:rPr lang="ja-JP" altLang="en-US" sz="1600" i="1">
                                  <a:latin typeface="Cambria Math" panose="02040503050406030204" pitchFamily="18" charset="0"/>
                                </a:rPr>
                                <m:t>𝑑𝑎𝑦</m:t>
                              </m:r>
                              <m:r>
                                <a:rPr lang="ja-JP" altLang="en-US" sz="16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ja-JP" altLang="en-US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ja-JP" altLang="en-US" sz="16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ja-JP" altLang="en-US" sz="1600" i="1">
                                          <a:latin typeface="Cambria Math" panose="02040503050406030204" pitchFamily="18" charset="0"/>
                                        </a:rPr>
                                        <m:t>𝑚𝑚</m:t>
                                      </m:r>
                                    </m:e>
                                    <m:sup>
                                      <m:r>
                                        <a:rPr lang="ja-JP" altLang="en-US" sz="16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den>
                          </m:f>
                          <m:r>
                            <a:rPr lang="ja-JP" altLang="en-US" sz="1600" i="0">
                              <a:latin typeface="Cambria Math" panose="02040503050406030204" pitchFamily="18" charset="0"/>
                            </a:rPr>
                            <m:t>×100#</m:t>
                          </m:r>
                        </m:e>
                      </m:eqArr>
                    </m:oMath>
                  </m:oMathPara>
                </a14:m>
                <a:endParaRPr lang="ja-JP" alt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DBF3F643-F97E-E4E9-B5E1-FDC580702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2126" y="1134378"/>
                <a:ext cx="5042526" cy="628505"/>
              </a:xfrm>
              <a:prstGeom prst="rect">
                <a:avLst/>
              </a:prstGeom>
              <a:blipFill>
                <a:blip r:embed="rId4"/>
                <a:stretch>
                  <a:fillRect l="-251" r="-501" b="-7692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8DF57F54-DFCF-974D-D43D-734B0E74277A}"/>
              </a:ext>
            </a:extLst>
          </p:cNvPr>
          <p:cNvGrpSpPr/>
          <p:nvPr/>
        </p:nvGrpSpPr>
        <p:grpSpPr>
          <a:xfrm>
            <a:off x="4441228" y="1806126"/>
            <a:ext cx="4533424" cy="3160373"/>
            <a:chOff x="4568055" y="1885638"/>
            <a:chExt cx="4533424" cy="3160373"/>
          </a:xfrm>
        </p:grpSpPr>
        <p:graphicFrame>
          <p:nvGraphicFramePr>
            <p:cNvPr id="8" name="グラフ 7">
              <a:extLst>
                <a:ext uri="{FF2B5EF4-FFF2-40B4-BE49-F238E27FC236}">
                  <a16:creationId xmlns:a16="http://schemas.microsoft.com/office/drawing/2014/main" id="{36A22B98-68E4-5246-9F47-8EB4B2A5AA0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65540238"/>
                </p:ext>
              </p:extLst>
            </p:nvPr>
          </p:nvGraphicFramePr>
          <p:xfrm>
            <a:off x="4568055" y="1885638"/>
            <a:ext cx="4480148" cy="296854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EDAB28F5-B47F-0E5E-3D40-575E4C2C89F7}"/>
                </a:ext>
              </a:extLst>
            </p:cNvPr>
            <p:cNvSpPr txBox="1"/>
            <p:nvPr/>
          </p:nvSpPr>
          <p:spPr>
            <a:xfrm>
              <a:off x="5668898" y="4707457"/>
              <a:ext cx="7889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>
                  <a:latin typeface="Arial" panose="020B0604020202020204" pitchFamily="34" charset="0"/>
                  <a:cs typeface="Arial" panose="020B0604020202020204" pitchFamily="34" charset="0"/>
                </a:rPr>
                <a:t>Gauze</a:t>
              </a:r>
              <a:endParaRPr kumimoji="1" lang="ja-JP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80F78E80-FA7F-1BB1-0EEE-BB8D90D8CD61}"/>
                </a:ext>
              </a:extLst>
            </p:cNvPr>
            <p:cNvSpPr txBox="1"/>
            <p:nvPr/>
          </p:nvSpPr>
          <p:spPr>
            <a:xfrm>
              <a:off x="6486981" y="4707457"/>
              <a:ext cx="12779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>
                  <a:latin typeface="Arial" panose="020B0604020202020204" pitchFamily="34" charset="0"/>
                  <a:cs typeface="Arial" panose="020B0604020202020204" pitchFamily="34" charset="0"/>
                </a:rPr>
                <a:t>VIEW GEL</a:t>
              </a:r>
              <a:r>
                <a:rPr kumimoji="1" lang="en-US" altLang="ja-JP" sz="16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®︎</a:t>
              </a:r>
              <a:endParaRPr kumimoji="1" lang="ja-JP" altLang="en-US" sz="1600" baseline="30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2A01E955-CB7B-F511-85FE-D7C7941DF075}"/>
                </a:ext>
              </a:extLst>
            </p:cNvPr>
            <p:cNvSpPr txBox="1"/>
            <p:nvPr/>
          </p:nvSpPr>
          <p:spPr>
            <a:xfrm>
              <a:off x="7745017" y="4687579"/>
              <a:ext cx="13564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>
                  <a:latin typeface="Arial" panose="020B0604020202020204" pitchFamily="34" charset="0"/>
                  <a:cs typeface="Arial" panose="020B0604020202020204" pitchFamily="34" charset="0"/>
                </a:rPr>
                <a:t>Alginate gels</a:t>
              </a:r>
              <a:endParaRPr kumimoji="1" lang="ja-JP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2E22069C-DAA7-6CBF-920D-744A713D8139}"/>
                </a:ext>
              </a:extLst>
            </p:cNvPr>
            <p:cNvCxnSpPr/>
            <p:nvPr/>
          </p:nvCxnSpPr>
          <p:spPr>
            <a:xfrm>
              <a:off x="7096362" y="3924728"/>
              <a:ext cx="129731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521517AD-9E1E-8987-3C49-C11ED09ACED0}"/>
                </a:ext>
              </a:extLst>
            </p:cNvPr>
            <p:cNvCxnSpPr>
              <a:cxnSpLocks/>
            </p:cNvCxnSpPr>
            <p:nvPr/>
          </p:nvCxnSpPr>
          <p:spPr>
            <a:xfrm>
              <a:off x="6159474" y="2441487"/>
              <a:ext cx="156336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4B6647E4-2FE5-0B30-5B3E-C199FF58481C}"/>
                </a:ext>
              </a:extLst>
            </p:cNvPr>
            <p:cNvCxnSpPr>
              <a:cxnSpLocks/>
            </p:cNvCxnSpPr>
            <p:nvPr/>
          </p:nvCxnSpPr>
          <p:spPr>
            <a:xfrm>
              <a:off x="7722835" y="2441487"/>
              <a:ext cx="0" cy="14832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A7910595-91D7-DE53-B8E1-8316DBAF626D}"/>
                </a:ext>
              </a:extLst>
            </p:cNvPr>
            <p:cNvCxnSpPr>
              <a:cxnSpLocks/>
            </p:cNvCxnSpPr>
            <p:nvPr/>
          </p:nvCxnSpPr>
          <p:spPr>
            <a:xfrm>
              <a:off x="6159474" y="2441487"/>
              <a:ext cx="0" cy="13356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D4CC20B1-9693-4F3B-FCC1-690C7DBBA75C}"/>
                </a:ext>
              </a:extLst>
            </p:cNvPr>
            <p:cNvSpPr txBox="1"/>
            <p:nvPr/>
          </p:nvSpPr>
          <p:spPr>
            <a:xfrm>
              <a:off x="6743410" y="2144206"/>
              <a:ext cx="5034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>
                  <a:latin typeface="Arial" panose="020B0604020202020204" pitchFamily="34" charset="0"/>
                  <a:cs typeface="Arial" panose="020B0604020202020204" pitchFamily="34" charset="0"/>
                </a:rPr>
                <a:t>*</a:t>
              </a:r>
              <a:endParaRPr kumimoji="1" lang="ja-JP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22C8D652-6B67-E027-13F4-19A39F52F9A4}"/>
                </a:ext>
              </a:extLst>
            </p:cNvPr>
            <p:cNvSpPr txBox="1"/>
            <p:nvPr/>
          </p:nvSpPr>
          <p:spPr>
            <a:xfrm>
              <a:off x="6248219" y="2724346"/>
              <a:ext cx="7665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45.3%</a:t>
              </a:r>
              <a:endParaRPr kumimoji="1" lang="ja-JP" altLang="en-US" sz="1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AD9D2C5B-83E6-24A0-BB77-4B834E0AC1A1}"/>
                </a:ext>
              </a:extLst>
            </p:cNvPr>
            <p:cNvSpPr txBox="1"/>
            <p:nvPr/>
          </p:nvSpPr>
          <p:spPr>
            <a:xfrm>
              <a:off x="7232955" y="3937393"/>
              <a:ext cx="7665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10.0%</a:t>
              </a:r>
              <a:endParaRPr kumimoji="1" lang="ja-JP" altLang="en-US" sz="1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56B5BDAF-2290-BD2D-45D4-60855288F4EB}"/>
                </a:ext>
              </a:extLst>
            </p:cNvPr>
            <p:cNvSpPr txBox="1"/>
            <p:nvPr/>
          </p:nvSpPr>
          <p:spPr>
            <a:xfrm>
              <a:off x="8322941" y="3937393"/>
              <a:ext cx="6527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6.3%</a:t>
              </a:r>
              <a:endParaRPr kumimoji="1" lang="ja-JP" altLang="en-US" sz="16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5565C32-4BFC-E505-FE4D-E0F667238604}"/>
              </a:ext>
            </a:extLst>
          </p:cNvPr>
          <p:cNvSpPr txBox="1"/>
          <p:nvPr/>
        </p:nvSpPr>
        <p:spPr>
          <a:xfrm>
            <a:off x="4645190" y="5095683"/>
            <a:ext cx="44801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Values are expressed as the </a:t>
            </a:r>
            <a:r>
              <a:rPr lang="en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mean±SE</a:t>
            </a:r>
            <a:r>
              <a:rPr lang="en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;n=4.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*</a:t>
            </a:r>
            <a:r>
              <a:rPr kumimoji="1" lang="en-US" altLang="ja-JP" sz="14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&lt;0.05</a:t>
            </a:r>
            <a:endParaRPr kumimoji="1" lang="ja-JP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7180B73-D6E4-B7C2-C079-F4CF99662851}"/>
              </a:ext>
            </a:extLst>
          </p:cNvPr>
          <p:cNvSpPr txBox="1"/>
          <p:nvPr/>
        </p:nvSpPr>
        <p:spPr>
          <a:xfrm>
            <a:off x="405570" y="5548514"/>
            <a:ext cx="85690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Alginate </a:t>
            </a: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</a:t>
            </a:r>
            <a:r>
              <a:rPr lang="ja-JP" altLang="en-US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</a:t>
            </a: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ja-JP" altLang="en-US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promoted wound healing </a:t>
            </a: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compared to dry </a:t>
            </a:r>
            <a:r>
              <a:rPr lang="ja-JP" altLang="en-US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gauze.</a:t>
            </a:r>
            <a:endParaRPr lang="en-US" altLang="ja-JP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51E3766-2F17-2EB4-648C-46450BF23FF7}"/>
              </a:ext>
            </a:extLst>
          </p:cNvPr>
          <p:cNvSpPr txBox="1"/>
          <p:nvPr/>
        </p:nvSpPr>
        <p:spPr>
          <a:xfrm>
            <a:off x="8365984" y="94886"/>
            <a:ext cx="772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12/13</a:t>
            </a:r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D488789-7522-1873-D54E-A9B08A90A4F4}"/>
              </a:ext>
            </a:extLst>
          </p:cNvPr>
          <p:cNvSpPr txBox="1"/>
          <p:nvPr/>
        </p:nvSpPr>
        <p:spPr>
          <a:xfrm>
            <a:off x="1060429" y="110275"/>
            <a:ext cx="55162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and Discussion</a:t>
            </a:r>
          </a:p>
        </p:txBody>
      </p:sp>
    </p:spTree>
    <p:extLst>
      <p:ext uri="{BB962C8B-B14F-4D97-AF65-F5344CB8AC3E}">
        <p14:creationId xmlns:p14="http://schemas.microsoft.com/office/powerpoint/2010/main" val="1876399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AFB1A05-9337-7177-437D-3CE9E8AD6C40}"/>
              </a:ext>
            </a:extLst>
          </p:cNvPr>
          <p:cNvSpPr/>
          <p:nvPr/>
        </p:nvSpPr>
        <p:spPr>
          <a:xfrm>
            <a:off x="0" y="5184932"/>
            <a:ext cx="9144000" cy="166519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schemeClr val="bg1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91F7FB-46B2-7CFE-E1FE-35F085C9E589}"/>
              </a:ext>
            </a:extLst>
          </p:cNvPr>
          <p:cNvSpPr txBox="1"/>
          <p:nvPr/>
        </p:nvSpPr>
        <p:spPr>
          <a:xfrm>
            <a:off x="1052156" y="125791"/>
            <a:ext cx="29787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36469C1-7421-377A-8850-0BC05FB10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09" y="51109"/>
            <a:ext cx="857250" cy="857250"/>
          </a:xfrm>
          <a:prstGeom prst="rect">
            <a:avLst/>
          </a:prstGeom>
        </p:spPr>
      </p:pic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376DA76-90E5-8CB1-5CD0-8598877D4336}"/>
              </a:ext>
            </a:extLst>
          </p:cNvPr>
          <p:cNvSpPr txBox="1"/>
          <p:nvPr/>
        </p:nvSpPr>
        <p:spPr>
          <a:xfrm>
            <a:off x="92241" y="5645336"/>
            <a:ext cx="90370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Kimica</a:t>
            </a:r>
            <a:r>
              <a:rPr kumimoji="1" lang="en-US" altLang="ja-JP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Corporation (Tokyo, Japan) for supplying alginate in this study.</a:t>
            </a:r>
          </a:p>
          <a:p>
            <a:r>
              <a:rPr kumimoji="1" lang="en-US" altLang="ja-JP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Akihiko Kikuchi, Tokyo University of Science, for valuable discussions.</a:t>
            </a:r>
          </a:p>
          <a:p>
            <a:r>
              <a:rPr kumimoji="1" lang="en-US" altLang="ja-JP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work was supported by </a:t>
            </a:r>
            <a:r>
              <a:rPr kumimoji="1" lang="en-US" altLang="ja-JP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Masason</a:t>
            </a:r>
            <a:r>
              <a:rPr kumimoji="1" lang="en-US" altLang="ja-JP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Foundation and </a:t>
            </a:r>
            <a:r>
              <a:rPr kumimoji="1" lang="en-US" altLang="ja-JP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Kouyoukai</a:t>
            </a:r>
            <a:r>
              <a:rPr kumimoji="1" lang="en-US" altLang="ja-JP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(Tokyo University of Science).</a:t>
            </a:r>
            <a:endParaRPr kumimoji="1" lang="ja-JP" altLang="en-US" i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CC8ECAA-1791-20BD-E0D3-E3C5B68C791B}"/>
              </a:ext>
            </a:extLst>
          </p:cNvPr>
          <p:cNvSpPr txBox="1"/>
          <p:nvPr/>
        </p:nvSpPr>
        <p:spPr>
          <a:xfrm>
            <a:off x="93109" y="5195818"/>
            <a:ext cx="3385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u"/>
            </a:pPr>
            <a:r>
              <a:rPr kumimoji="1" lang="en-US" altLang="ja-JP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Acknowledgment</a:t>
            </a:r>
            <a:endParaRPr kumimoji="1" lang="ja-JP" altLang="en-US" sz="2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14CC627-788B-DF4C-5E99-176919772012}"/>
              </a:ext>
            </a:extLst>
          </p:cNvPr>
          <p:cNvSpPr txBox="1"/>
          <p:nvPr/>
        </p:nvSpPr>
        <p:spPr>
          <a:xfrm>
            <a:off x="0" y="1246130"/>
            <a:ext cx="9144000" cy="7694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study thoroughly evaluated the property of alginate hydrogel </a:t>
            </a:r>
          </a:p>
          <a:p>
            <a:pPr algn="ctr"/>
            <a:r>
              <a:rPr lang="en-US" altLang="ja-JP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carbonated water </a:t>
            </a:r>
            <a:r>
              <a:rPr lang="en" altLang="ja-JP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its wound healing effects.</a:t>
            </a:r>
            <a:endParaRPr lang="ja-JP" altLang="en-US" sz="2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7A609F9-4A4A-02E9-5397-38B8A676C6EC}"/>
              </a:ext>
            </a:extLst>
          </p:cNvPr>
          <p:cNvSpPr txBox="1"/>
          <p:nvPr/>
        </p:nvSpPr>
        <p:spPr>
          <a:xfrm>
            <a:off x="-89972" y="3424513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Hydrogels</a:t>
            </a:r>
            <a:endParaRPr kumimoji="1" lang="ja-JP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6C53F1D-0FB1-10B4-C76D-964A701014ED}"/>
              </a:ext>
            </a:extLst>
          </p:cNvPr>
          <p:cNvSpPr txBox="1"/>
          <p:nvPr/>
        </p:nvSpPr>
        <p:spPr>
          <a:xfrm>
            <a:off x="193731" y="2151580"/>
            <a:ext cx="875653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kumimoji="1" lang="en-US" altLang="ja-JP" sz="2200" dirty="0">
                <a:latin typeface="Arial" panose="020B0604020202020204" pitchFamily="34" charset="0"/>
                <a:cs typeface="Arial" panose="020B0604020202020204" pitchFamily="34" charset="0"/>
              </a:rPr>
              <a:t>The addition of carbonated water </a:t>
            </a:r>
            <a:r>
              <a:rPr lang="en-US" altLang="ja-JP" sz="2200" dirty="0">
                <a:latin typeface="Arial" panose="020B0604020202020204" pitchFamily="34" charset="0"/>
                <a:cs typeface="Arial" panose="020B0604020202020204" pitchFamily="34" charset="0"/>
              </a:rPr>
              <a:t>induced gelation of alginate hydrogel in short time.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kumimoji="1" lang="en-US" altLang="ja-JP" sz="2200" dirty="0">
                <a:latin typeface="Arial" panose="020B0604020202020204" pitchFamily="34" charset="0"/>
                <a:cs typeface="Arial" panose="020B0604020202020204" pitchFamily="34" charset="0"/>
              </a:rPr>
              <a:t>The prepared hydrogels have high water content (~99%).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kumimoji="1" lang="en-US" altLang="ja-JP" sz="2200" dirty="0">
                <a:latin typeface="Arial" panose="020B0604020202020204" pitchFamily="34" charset="0"/>
                <a:cs typeface="Arial" panose="020B0604020202020204" pitchFamily="34" charset="0"/>
              </a:rPr>
              <a:t>The surfaces pH of hydrogels</a:t>
            </a:r>
            <a:r>
              <a:rPr lang="en-US" altLang="ja-JP" sz="2200" dirty="0">
                <a:latin typeface="Arial" panose="020B0604020202020204" pitchFamily="34" charset="0"/>
                <a:cs typeface="Arial" panose="020B0604020202020204" pitchFamily="34" charset="0"/>
              </a:rPr>
              <a:t> are suitable for skin cell growth.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kumimoji="1" lang="en-US" altLang="ja-JP" sz="2200" dirty="0">
                <a:latin typeface="Arial" panose="020B0604020202020204" pitchFamily="34" charset="0"/>
                <a:cs typeface="Arial" panose="020B0604020202020204" pitchFamily="34" charset="0"/>
              </a:rPr>
              <a:t>The hydrogels </a:t>
            </a:r>
            <a:r>
              <a:rPr lang="ja-JP" altLang="en-US" sz="2200"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lang="en-US" altLang="ja-JP" sz="2200" dirty="0">
                <a:latin typeface="Arial" panose="020B0604020202020204" pitchFamily="34" charset="0"/>
                <a:cs typeface="Arial" panose="020B0604020202020204" pitchFamily="34" charset="0"/>
              </a:rPr>
              <a:t>biocompatibility and </a:t>
            </a:r>
            <a:r>
              <a:rPr lang="en" altLang="ja-JP" sz="2200" dirty="0">
                <a:latin typeface="Arial" panose="020B0604020202020204" pitchFamily="34" charset="0"/>
                <a:cs typeface="Arial" panose="020B0604020202020204" pitchFamily="34" charset="0"/>
              </a:rPr>
              <a:t>can be exchanged without damaging tissue.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" altLang="ja-JP" sz="22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hydrogels prepared in this study showed excellent wound healing effects.</a:t>
            </a:r>
            <a:endParaRPr lang="ja-JP" alt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289F25B-BA2E-33A0-7EE8-36D38E55AF71}"/>
              </a:ext>
            </a:extLst>
          </p:cNvPr>
          <p:cNvSpPr txBox="1"/>
          <p:nvPr/>
        </p:nvSpPr>
        <p:spPr>
          <a:xfrm>
            <a:off x="8365984" y="94886"/>
            <a:ext cx="772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13/13</a:t>
            </a:r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085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D0A0471-CA07-0A2C-29AE-D5619AE2B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09" y="51109"/>
            <a:ext cx="857250" cy="85725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E540422-2007-9517-1291-C0996D4385FC}"/>
              </a:ext>
            </a:extLst>
          </p:cNvPr>
          <p:cNvSpPr txBox="1"/>
          <p:nvPr/>
        </p:nvSpPr>
        <p:spPr>
          <a:xfrm>
            <a:off x="1060429" y="110275"/>
            <a:ext cx="28664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09897CA-0E86-BD37-551E-567190189C09}"/>
              </a:ext>
            </a:extLst>
          </p:cNvPr>
          <p:cNvSpPr txBox="1"/>
          <p:nvPr/>
        </p:nvSpPr>
        <p:spPr>
          <a:xfrm>
            <a:off x="93109" y="1061889"/>
            <a:ext cx="4579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kumimoji="1" lang="en-US" altLang="ja-JP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Wound healing with hydrogels</a:t>
            </a:r>
            <a:endParaRPr kumimoji="1" lang="ja-JP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C41E9A61-9880-10BF-2C2C-00C904AD4947}"/>
              </a:ext>
            </a:extLst>
          </p:cNvPr>
          <p:cNvSpPr/>
          <p:nvPr/>
        </p:nvSpPr>
        <p:spPr>
          <a:xfrm>
            <a:off x="0" y="5986110"/>
            <a:ext cx="9144000" cy="86402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5E65C6D-9C79-9E4B-4B86-221297EA6278}"/>
              </a:ext>
            </a:extLst>
          </p:cNvPr>
          <p:cNvSpPr txBox="1"/>
          <p:nvPr/>
        </p:nvSpPr>
        <p:spPr>
          <a:xfrm>
            <a:off x="297977" y="5985443"/>
            <a:ext cx="87504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Hydrogel provides moist environment for the wound</a:t>
            </a:r>
            <a:r>
              <a:rPr lang="en-US" altLang="ja-JP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site</a:t>
            </a:r>
          </a:p>
          <a:p>
            <a:pPr algn="ctr"/>
            <a:r>
              <a:rPr lang="en-US" altLang="ja-JP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can promote wound healing.</a:t>
            </a:r>
            <a:endParaRPr lang="ja-JP" alt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5E16552-7A91-F38B-3454-E7BB356C879C}"/>
              </a:ext>
            </a:extLst>
          </p:cNvPr>
          <p:cNvSpPr txBox="1"/>
          <p:nvPr/>
        </p:nvSpPr>
        <p:spPr>
          <a:xfrm>
            <a:off x="4447002" y="4667853"/>
            <a:ext cx="48245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1. K. </a:t>
            </a:r>
            <a:r>
              <a:rPr lang="en" altLang="ja-JP" sz="1400" b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Nuutila</a:t>
            </a:r>
            <a:r>
              <a:rPr lang="en" altLang="ja-JP" sz="1400" b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" altLang="ja-JP" sz="1400" b="0" i="1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et al. </a:t>
            </a:r>
            <a:r>
              <a:rPr lang="en" altLang="ja-JP" sz="1400" b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Adv in Wound Care, 2021. 10</a:t>
            </a:r>
            <a:r>
              <a:rPr lang="en" altLang="ja-JP" sz="1400" dirty="0">
                <a:solidFill>
                  <a:srgbClr val="222222"/>
                </a:solidFill>
                <a:latin typeface="Arial" panose="020B0604020202020204" pitchFamily="34" charset="0"/>
              </a:rPr>
              <a:t>. </a:t>
            </a:r>
            <a:r>
              <a:rPr lang="en" altLang="ja-JP" sz="1400" b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685-698.</a:t>
            </a:r>
            <a:endParaRPr kumimoji="1" lang="en-US" altLang="ja-JP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2. Z. Xu </a:t>
            </a:r>
            <a:r>
              <a:rPr kumimoji="1" lang="en-US" altLang="ja-JP" sz="1400" i="1" dirty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. Adv. Healthcare Mater. 2020. 9. 1901502.</a:t>
            </a:r>
          </a:p>
          <a:p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3. Y</a:t>
            </a:r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. Liang </a:t>
            </a:r>
            <a:r>
              <a:rPr lang="en-US" altLang="ja-JP" sz="1400" i="1" dirty="0"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ACS Nano. 2021. 15.12687-12722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C98D95D-6921-DD2E-7205-83E3F30B15BF}"/>
              </a:ext>
            </a:extLst>
          </p:cNvPr>
          <p:cNvSpPr txBox="1"/>
          <p:nvPr/>
        </p:nvSpPr>
        <p:spPr>
          <a:xfrm>
            <a:off x="93109" y="1616804"/>
            <a:ext cx="8955329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ja-JP" altLang="en-US">
                <a:latin typeface="Arial" panose="020B0604020202020204" pitchFamily="34" charset="0"/>
                <a:cs typeface="Arial" panose="020B0604020202020204" pitchFamily="34" charset="0"/>
              </a:rPr>
              <a:t>The skin is the largest organ in our body and very vulnerable to external damage.</a:t>
            </a: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altLang="ja-JP" sz="1800" dirty="0">
                <a:effectLst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Depending on the type of the wound site, wound healing can last several years. </a:t>
            </a: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Wound h</a:t>
            </a:r>
            <a:r>
              <a:rPr lang="ja-JP" alt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ealing is </a:t>
            </a:r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promoted</a:t>
            </a:r>
            <a:r>
              <a:rPr lang="ja-JP" alt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keeping the moist</a:t>
            </a:r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environment of wound site</a:t>
            </a:r>
            <a:r>
              <a:rPr lang="en-US" altLang="ja-JP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ja-JP" alt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ja-JP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3FB9F41-D4BC-5E1D-319A-CF4BC1F394AD}"/>
              </a:ext>
            </a:extLst>
          </p:cNvPr>
          <p:cNvSpPr txBox="1"/>
          <p:nvPr/>
        </p:nvSpPr>
        <p:spPr>
          <a:xfrm>
            <a:off x="4447002" y="3592482"/>
            <a:ext cx="46511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Hydrogel has attracted attention as a wound dressing</a:t>
            </a:r>
            <a:r>
              <a:rPr lang="en-US" altLang="ja-JP" sz="24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2,3</a:t>
            </a:r>
            <a:r>
              <a:rPr lang="ja-JP" alt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5C07881-8646-B29C-82CF-DD33D9ECB5A5}"/>
              </a:ext>
            </a:extLst>
          </p:cNvPr>
          <p:cNvSpPr txBox="1"/>
          <p:nvPr/>
        </p:nvSpPr>
        <p:spPr>
          <a:xfrm>
            <a:off x="93109" y="2594470"/>
            <a:ext cx="8955328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" altLang="ja-JP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Hydrogels have a three-dimensional polymer network structure that contains numerous water molecules</a:t>
            </a:r>
            <a:r>
              <a:rPr lang="en" altLang="ja-JP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" altLang="ja-JP" sz="1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E6639A5A-DCC3-B98F-4FE7-854DEEA59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47" y="3350719"/>
            <a:ext cx="4304211" cy="2365892"/>
          </a:xfrm>
          <a:prstGeom prst="rect">
            <a:avLst/>
          </a:prstGeom>
        </p:spPr>
      </p:pic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7E4C5B1-90B4-9FAD-5AAE-AFC157D619BB}"/>
              </a:ext>
            </a:extLst>
          </p:cNvPr>
          <p:cNvSpPr txBox="1"/>
          <p:nvPr/>
        </p:nvSpPr>
        <p:spPr>
          <a:xfrm>
            <a:off x="8485728" y="94886"/>
            <a:ext cx="772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2/13</a:t>
            </a:r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BAB22BC-2438-80B6-5D3B-92AFF193354D}"/>
              </a:ext>
            </a:extLst>
          </p:cNvPr>
          <p:cNvSpPr txBox="1"/>
          <p:nvPr/>
        </p:nvSpPr>
        <p:spPr>
          <a:xfrm>
            <a:off x="60451" y="5680894"/>
            <a:ext cx="75708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Image citation: </a:t>
            </a:r>
            <a:r>
              <a:rPr lang="ja-JP" altLang="en-US" sz="1400">
                <a:latin typeface="Arial" panose="020B0604020202020204" pitchFamily="34" charset="0"/>
                <a:cs typeface="Arial" panose="020B0604020202020204" pitchFamily="34" charset="0"/>
              </a:rPr>
              <a:t>https://www.tus.ac.jp/en/mediarelations/archive/20200826_0087.html</a:t>
            </a:r>
          </a:p>
        </p:txBody>
      </p:sp>
    </p:spTree>
    <p:extLst>
      <p:ext uri="{BB962C8B-B14F-4D97-AF65-F5344CB8AC3E}">
        <p14:creationId xmlns:p14="http://schemas.microsoft.com/office/powerpoint/2010/main" val="4004668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DEB0CDE8-8D13-3F5B-0FDC-7054400E4C92}"/>
              </a:ext>
            </a:extLst>
          </p:cNvPr>
          <p:cNvSpPr/>
          <p:nvPr/>
        </p:nvSpPr>
        <p:spPr>
          <a:xfrm>
            <a:off x="0" y="5986110"/>
            <a:ext cx="9144000" cy="86402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CFA8D9D-AA60-6FCA-5E9C-6283F7DB7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09" y="51109"/>
            <a:ext cx="857250" cy="85725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232C961-EFE5-D81A-D0F1-81971E528974}"/>
              </a:ext>
            </a:extLst>
          </p:cNvPr>
          <p:cNvSpPr txBox="1"/>
          <p:nvPr/>
        </p:nvSpPr>
        <p:spPr>
          <a:xfrm>
            <a:off x="95374" y="1021216"/>
            <a:ext cx="1645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kumimoji="1" lang="en-US" altLang="ja-JP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Alginate</a:t>
            </a:r>
            <a:endParaRPr kumimoji="1" lang="ja-JP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1DE89D5-0B3C-C073-3781-15370D1DE4E0}"/>
              </a:ext>
            </a:extLst>
          </p:cNvPr>
          <p:cNvSpPr txBox="1"/>
          <p:nvPr/>
        </p:nvSpPr>
        <p:spPr>
          <a:xfrm>
            <a:off x="159916" y="1491679"/>
            <a:ext cx="8824166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altLang="ja-JP" sz="2000" dirty="0">
                <a:effectLst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Alginate is an anionic polysaccharide extracted from brown algae.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altLang="ja-JP" sz="2000" dirty="0">
                <a:effectLst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Alginate has high biocompatibility and reacts with Ca</a:t>
            </a:r>
            <a:r>
              <a:rPr lang="en-US" altLang="ja-JP" sz="2000" baseline="30000" dirty="0">
                <a:effectLst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2+</a:t>
            </a:r>
            <a:r>
              <a:rPr lang="en-US" altLang="ja-JP" sz="2000" dirty="0">
                <a:effectLst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 to form hydrogels.</a:t>
            </a:r>
            <a:r>
              <a:rPr lang="ja-JP" altLang="ja-JP" sz="20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1" lang="ja-JP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72822F6-BE62-382E-1FC0-F5FFBED5A785}"/>
              </a:ext>
            </a:extLst>
          </p:cNvPr>
          <p:cNvSpPr txBox="1"/>
          <p:nvPr/>
        </p:nvSpPr>
        <p:spPr>
          <a:xfrm>
            <a:off x="674907" y="6025856"/>
            <a:ext cx="77941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2400" dirty="0">
                <a:solidFill>
                  <a:srgbClr val="FFFF00"/>
                </a:solidFill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The </a:t>
            </a:r>
            <a:r>
              <a:rPr lang="en-US" altLang="ja-JP" sz="24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low pH of hydrogel can inhibit cell proliferation </a:t>
            </a:r>
          </a:p>
          <a:p>
            <a:pPr algn="ctr"/>
            <a:r>
              <a:rPr lang="en-US" altLang="ja-JP" sz="24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and limit the applicability for wound dressings.</a:t>
            </a:r>
            <a:endParaRPr lang="ja-JP" altLang="en-US" sz="24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DD788553-013F-A20C-6255-891E73934FD9}"/>
              </a:ext>
            </a:extLst>
          </p:cNvPr>
          <p:cNvSpPr/>
          <p:nvPr/>
        </p:nvSpPr>
        <p:spPr>
          <a:xfrm>
            <a:off x="-27913" y="5187787"/>
            <a:ext cx="24481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Alginate/CaCO</a:t>
            </a:r>
            <a:r>
              <a:rPr lang="en-US" altLang="ja-JP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endParaRPr lang="ja-JP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2046A82-29F4-7F4F-8557-405010C7FC31}"/>
              </a:ext>
            </a:extLst>
          </p:cNvPr>
          <p:cNvSpPr txBox="1"/>
          <p:nvPr/>
        </p:nvSpPr>
        <p:spPr>
          <a:xfrm>
            <a:off x="2146521" y="3115918"/>
            <a:ext cx="1634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 Solution</a:t>
            </a:r>
          </a:p>
        </p:txBody>
      </p:sp>
      <p:sp>
        <p:nvSpPr>
          <p:cNvPr id="19" name="右矢印 18">
            <a:extLst>
              <a:ext uri="{FF2B5EF4-FFF2-40B4-BE49-F238E27FC236}">
                <a16:creationId xmlns:a16="http://schemas.microsoft.com/office/drawing/2014/main" id="{93C39DBD-5C1B-30C1-C0D8-D1F51E4BE2A6}"/>
              </a:ext>
            </a:extLst>
          </p:cNvPr>
          <p:cNvSpPr/>
          <p:nvPr/>
        </p:nvSpPr>
        <p:spPr>
          <a:xfrm>
            <a:off x="2470613" y="4694717"/>
            <a:ext cx="1247035" cy="373500"/>
          </a:xfrm>
          <a:prstGeom prst="rightArrow">
            <a:avLst>
              <a:gd name="adj1" fmla="val 50000"/>
              <a:gd name="adj2" fmla="val 79208"/>
            </a:avLst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12A87BA-CABC-A41C-79BA-D900AD0578FB}"/>
              </a:ext>
            </a:extLst>
          </p:cNvPr>
          <p:cNvSpPr txBox="1"/>
          <p:nvPr/>
        </p:nvSpPr>
        <p:spPr>
          <a:xfrm>
            <a:off x="2545533" y="4990218"/>
            <a:ext cx="1080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Gelation</a:t>
            </a:r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102FA621-1712-A8B6-8F80-98E00FF1F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2128" y="4503734"/>
            <a:ext cx="1902042" cy="611621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CE9B728-879D-61EB-2A0D-E3CCA911237E}"/>
              </a:ext>
            </a:extLst>
          </p:cNvPr>
          <p:cNvSpPr txBox="1"/>
          <p:nvPr/>
        </p:nvSpPr>
        <p:spPr>
          <a:xfrm>
            <a:off x="4211426" y="5028281"/>
            <a:ext cx="1526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“Hydrogel”</a:t>
            </a:r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四角形吹き出し 22">
            <a:extLst>
              <a:ext uri="{FF2B5EF4-FFF2-40B4-BE49-F238E27FC236}">
                <a16:creationId xmlns:a16="http://schemas.microsoft.com/office/drawing/2014/main" id="{DFC8DB22-9A6A-FE6D-1D1F-242D10E6A44E}"/>
              </a:ext>
            </a:extLst>
          </p:cNvPr>
          <p:cNvSpPr/>
          <p:nvPr/>
        </p:nvSpPr>
        <p:spPr>
          <a:xfrm>
            <a:off x="2507017" y="3701012"/>
            <a:ext cx="3621029" cy="734107"/>
          </a:xfrm>
          <a:prstGeom prst="wedgeRectCallout">
            <a:avLst>
              <a:gd name="adj1" fmla="val -39909"/>
              <a:gd name="adj2" fmla="val 843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CaCO</a:t>
            </a:r>
            <a:r>
              <a:rPr kumimoji="1" lang="en-US" altLang="ja-JP" sz="16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1" lang="en-US" altLang="ja-JP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kumimoji="1" lang="en-US" altLang="ja-JP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2H</a:t>
            </a:r>
            <a:r>
              <a:rPr kumimoji="1" lang="en-US" altLang="ja-JP" sz="16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kumimoji="1" lang="en-US" altLang="ja-JP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ja-JP" alt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kumimoji="1" lang="en-US" altLang="ja-JP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kumimoji="1" lang="en-US" altLang="ja-JP" sz="1600" baseline="30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kumimoji="1" lang="en-US" altLang="ja-JP" sz="16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H</a:t>
            </a:r>
            <a:r>
              <a:rPr kumimoji="1" lang="en-US" altLang="ja-JP" sz="16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1" lang="en-US" altLang="ja-JP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+ CO</a:t>
            </a:r>
            <a:r>
              <a:rPr kumimoji="1" lang="en-US" altLang="ja-JP" sz="16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1" lang="en-US" altLang="ja-JP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kumimoji="1" lang="en-US" altLang="ja-JP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Alginate + </a:t>
            </a:r>
            <a:r>
              <a:rPr kumimoji="1" lang="en-US" altLang="ja-JP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kumimoji="1" lang="en-US" altLang="ja-JP" sz="1600" baseline="30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kumimoji="1" lang="ja-JP" alt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kumimoji="1" lang="en-US" altLang="ja-JP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6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Hydrogel formation</a:t>
            </a: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865DFE36-0F31-ECE5-D739-DFF12679B6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929282">
            <a:off x="1589758" y="3168890"/>
            <a:ext cx="686395" cy="895621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C864E13-61C8-A862-5625-B6D84A6714DC}"/>
              </a:ext>
            </a:extLst>
          </p:cNvPr>
          <p:cNvSpPr txBox="1"/>
          <p:nvPr/>
        </p:nvSpPr>
        <p:spPr>
          <a:xfrm>
            <a:off x="93109" y="2679787"/>
            <a:ext cx="6183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kumimoji="1" lang="en-US" altLang="ja-JP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Preparation method of alginate hydrogel</a:t>
            </a:r>
            <a:r>
              <a:rPr kumimoji="1" lang="en-US" altLang="ja-JP" sz="24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kumimoji="1" lang="ja-JP" altLang="en-US" sz="2400" baseline="30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135A2581-A32A-6471-7057-652FBCA9B5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178" y="4283882"/>
            <a:ext cx="1528758" cy="871136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39C54F61-9BD4-A75F-7BF4-35B67E7057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683" y="3590618"/>
            <a:ext cx="895215" cy="1110547"/>
          </a:xfrm>
          <a:prstGeom prst="rect">
            <a:avLst/>
          </a:prstGeom>
        </p:spPr>
      </p:pic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149BE67-CE06-9D2E-A990-E0BCF5F6E5E9}"/>
              </a:ext>
            </a:extLst>
          </p:cNvPr>
          <p:cNvSpPr txBox="1"/>
          <p:nvPr/>
        </p:nvSpPr>
        <p:spPr>
          <a:xfrm>
            <a:off x="6191105" y="3525202"/>
            <a:ext cx="29164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000">
                <a:latin typeface="Arial" panose="020B0604020202020204" pitchFamily="34" charset="0"/>
                <a:cs typeface="Arial" panose="020B0604020202020204" pitchFamily="34" charset="0"/>
              </a:rPr>
              <a:t>Residual acidic agent </a:t>
            </a:r>
            <a:endParaRPr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ja-JP" altLang="en-US" sz="2000"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hydro</a:t>
            </a:r>
            <a:r>
              <a:rPr lang="ja-JP" altLang="en-US" sz="2000">
                <a:latin typeface="Arial" panose="020B0604020202020204" pitchFamily="34" charset="0"/>
                <a:cs typeface="Arial" panose="020B0604020202020204" pitchFamily="34" charset="0"/>
              </a:rPr>
              <a:t>gel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DE1E2434-EB21-D307-3C1C-322655233EB0}"/>
              </a:ext>
            </a:extLst>
          </p:cNvPr>
          <p:cNvSpPr txBox="1"/>
          <p:nvPr/>
        </p:nvSpPr>
        <p:spPr>
          <a:xfrm>
            <a:off x="6295434" y="4548099"/>
            <a:ext cx="2806141" cy="707886"/>
          </a:xfrm>
          <a:prstGeom prst="rect">
            <a:avLst/>
          </a:prstGeom>
          <a:solidFill>
            <a:srgbClr val="FFDAD2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ja-JP" altLang="en-US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Acidification </a:t>
            </a:r>
            <a:endParaRPr lang="en-US" altLang="ja-JP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ja-JP" altLang="en-US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hydro</a:t>
            </a:r>
            <a:r>
              <a:rPr lang="ja-JP" altLang="en-US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</a:t>
            </a:r>
          </a:p>
        </p:txBody>
      </p:sp>
      <p:sp>
        <p:nvSpPr>
          <p:cNvPr id="37" name="下矢印 36">
            <a:extLst>
              <a:ext uri="{FF2B5EF4-FFF2-40B4-BE49-F238E27FC236}">
                <a16:creationId xmlns:a16="http://schemas.microsoft.com/office/drawing/2014/main" id="{151D1F83-0737-AD91-B5E9-136239B99A3E}"/>
              </a:ext>
            </a:extLst>
          </p:cNvPr>
          <p:cNvSpPr/>
          <p:nvPr/>
        </p:nvSpPr>
        <p:spPr>
          <a:xfrm>
            <a:off x="7453870" y="4259212"/>
            <a:ext cx="489271" cy="26282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F03AC5D9-7475-7F4C-BBDB-9349FDB3677A}"/>
              </a:ext>
            </a:extLst>
          </p:cNvPr>
          <p:cNvSpPr txBox="1"/>
          <p:nvPr/>
        </p:nvSpPr>
        <p:spPr>
          <a:xfrm>
            <a:off x="6609904" y="3172447"/>
            <a:ext cx="2404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In these methods…</a:t>
            </a:r>
            <a:endParaRPr kumimoji="1" lang="ja-JP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1FF1F026-B39E-512F-3C24-D33C2C3FB6BF}"/>
              </a:ext>
            </a:extLst>
          </p:cNvPr>
          <p:cNvSpPr txBox="1"/>
          <p:nvPr/>
        </p:nvSpPr>
        <p:spPr>
          <a:xfrm>
            <a:off x="1002247" y="2207131"/>
            <a:ext cx="70070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Alginate hydrogels are widely applied as biomaterials</a:t>
            </a:r>
            <a:r>
              <a:rPr kumimoji="1" lang="en-US" altLang="ja-JP" sz="22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kumimoji="1" lang="en-US" altLang="ja-JP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1" lang="ja-JP" altLang="en-US" sz="2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BAB1CF9-FDDD-F2B9-48CB-711996E16296}"/>
              </a:ext>
            </a:extLst>
          </p:cNvPr>
          <p:cNvSpPr txBox="1"/>
          <p:nvPr/>
        </p:nvSpPr>
        <p:spPr>
          <a:xfrm>
            <a:off x="3184660" y="5476575"/>
            <a:ext cx="59813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ja-JP" sz="1400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4. C. J. Maxwell </a:t>
            </a:r>
            <a:r>
              <a:rPr lang="en" altLang="ja-JP" sz="1400" i="1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et al</a:t>
            </a:r>
            <a:r>
              <a:rPr lang="en" altLang="ja-JP" sz="1400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. </a:t>
            </a:r>
            <a:r>
              <a:rPr lang="en" altLang="ja-JP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 Biomed Mater Res Part A. 2022. 110. 1621-1635. </a:t>
            </a:r>
            <a:endParaRPr lang="en-US" altLang="ja-JP" sz="1400" dirty="0">
              <a:latin typeface="Arial" panose="020B0604020202020204" pitchFamily="34" charset="0"/>
              <a:ea typeface="Hiragino Kaku Gothic Pro W3" panose="020B0300000000000000" pitchFamily="34" charset="-128"/>
              <a:cs typeface="Arial" panose="020B0604020202020204" pitchFamily="34" charset="0"/>
            </a:endParaRPr>
          </a:p>
          <a:p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5. M.C. </a:t>
            </a:r>
            <a:r>
              <a:rPr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Straccia</a:t>
            </a:r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400" i="1" dirty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ja-JP" sz="1400" i="1" dirty="0">
                <a:latin typeface="Arial" panose="020B0604020202020204" pitchFamily="34" charset="0"/>
                <a:cs typeface="Arial" panose="020B0604020202020204" pitchFamily="34" charset="0"/>
              </a:rPr>
              <a:t>Mar. Drugs. </a:t>
            </a:r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2015. 13. 2890-2908.</a:t>
            </a:r>
            <a:endParaRPr lang="ja-JP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175F2AA-E9B6-D962-D284-F5E62B090914}"/>
              </a:ext>
            </a:extLst>
          </p:cNvPr>
          <p:cNvSpPr txBox="1"/>
          <p:nvPr/>
        </p:nvSpPr>
        <p:spPr>
          <a:xfrm>
            <a:off x="8485728" y="94886"/>
            <a:ext cx="772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3/13</a:t>
            </a:r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9AF3E51-A107-1DAA-A00A-4E84BB69B80B}"/>
              </a:ext>
            </a:extLst>
          </p:cNvPr>
          <p:cNvSpPr txBox="1"/>
          <p:nvPr/>
        </p:nvSpPr>
        <p:spPr>
          <a:xfrm>
            <a:off x="1060429" y="110275"/>
            <a:ext cx="28664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658742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5EF26394-6CFA-F46C-2FAC-0E23AA495BDC}"/>
              </a:ext>
            </a:extLst>
          </p:cNvPr>
          <p:cNvSpPr/>
          <p:nvPr/>
        </p:nvSpPr>
        <p:spPr>
          <a:xfrm>
            <a:off x="0" y="6088559"/>
            <a:ext cx="9144000" cy="76944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D61E6F2-FFFF-F248-F135-746F71ED8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09" y="51109"/>
            <a:ext cx="857250" cy="857250"/>
          </a:xfrm>
          <a:prstGeom prst="rect">
            <a:avLst/>
          </a:prstGeom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BC472275-CF14-FD39-CAAB-962443D21E5B}"/>
              </a:ext>
            </a:extLst>
          </p:cNvPr>
          <p:cNvSpPr txBox="1"/>
          <p:nvPr/>
        </p:nvSpPr>
        <p:spPr>
          <a:xfrm>
            <a:off x="336535" y="3116843"/>
            <a:ext cx="1741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Alginate/ CaCO</a:t>
            </a:r>
            <a:r>
              <a:rPr lang="en-US" altLang="ja-JP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mixed solution</a:t>
            </a:r>
            <a:endParaRPr lang="ja-JP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右矢印 30">
            <a:extLst>
              <a:ext uri="{FF2B5EF4-FFF2-40B4-BE49-F238E27FC236}">
                <a16:creationId xmlns:a16="http://schemas.microsoft.com/office/drawing/2014/main" id="{5EB4E742-C0DD-F7A2-2A6D-B86ACC7DAD06}"/>
              </a:ext>
            </a:extLst>
          </p:cNvPr>
          <p:cNvSpPr/>
          <p:nvPr/>
        </p:nvSpPr>
        <p:spPr>
          <a:xfrm>
            <a:off x="2111871" y="2328883"/>
            <a:ext cx="1095464" cy="206445"/>
          </a:xfrm>
          <a:prstGeom prst="rightArrow">
            <a:avLst>
              <a:gd name="adj1" fmla="val 50000"/>
              <a:gd name="adj2" fmla="val 121429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80F42DB5-BAD4-E294-52AB-7AB3D60FD143}"/>
              </a:ext>
            </a:extLst>
          </p:cNvPr>
          <p:cNvSpPr txBox="1"/>
          <p:nvPr/>
        </p:nvSpPr>
        <p:spPr>
          <a:xfrm>
            <a:off x="2174668" y="942894"/>
            <a:ext cx="2018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Carbonated water</a:t>
            </a:r>
            <a:endParaRPr lang="ja-JP" altLang="en-US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B5E055A0-F1D3-17EB-8BC0-B2540BD48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21" y="2215094"/>
            <a:ext cx="1528758" cy="871136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049CFBA9-F56F-2E55-B448-3B048E8A06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035229">
            <a:off x="1547548" y="1003397"/>
            <a:ext cx="841290" cy="1018939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366F2A2C-4878-4F0B-30E2-7D69D7F710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410" y="1499406"/>
            <a:ext cx="895215" cy="1110547"/>
          </a:xfrm>
          <a:prstGeom prst="rect">
            <a:avLst/>
          </a:prstGeom>
        </p:spPr>
      </p:pic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B973175B-2FE3-4681-B9BE-EF953DCE6E62}"/>
              </a:ext>
            </a:extLst>
          </p:cNvPr>
          <p:cNvSpPr txBox="1"/>
          <p:nvPr/>
        </p:nvSpPr>
        <p:spPr>
          <a:xfrm>
            <a:off x="2174668" y="2535329"/>
            <a:ext cx="9476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Gelation</a:t>
            </a:r>
            <a:endParaRPr lang="ja-JP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円弧 44">
            <a:extLst>
              <a:ext uri="{FF2B5EF4-FFF2-40B4-BE49-F238E27FC236}">
                <a16:creationId xmlns:a16="http://schemas.microsoft.com/office/drawing/2014/main" id="{1B2A22A9-6946-ED6A-0AE2-478A95A7792F}"/>
              </a:ext>
            </a:extLst>
          </p:cNvPr>
          <p:cNvSpPr/>
          <p:nvPr/>
        </p:nvSpPr>
        <p:spPr>
          <a:xfrm rot="4341260">
            <a:off x="4801224" y="1145461"/>
            <a:ext cx="472097" cy="1382781"/>
          </a:xfrm>
          <a:prstGeom prst="arc">
            <a:avLst>
              <a:gd name="adj1" fmla="val 16484167"/>
              <a:gd name="adj2" fmla="val 4041816"/>
            </a:avLst>
          </a:prstGeom>
          <a:ln w="130175">
            <a:solidFill>
              <a:srgbClr val="1C41FF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pic>
        <p:nvPicPr>
          <p:cNvPr id="46" name="図 45" descr="図形, 円&#10;&#10;自動的に生成された説明">
            <a:extLst>
              <a:ext uri="{FF2B5EF4-FFF2-40B4-BE49-F238E27FC236}">
                <a16:creationId xmlns:a16="http://schemas.microsoft.com/office/drawing/2014/main" id="{6FED690E-436F-64EB-82BC-9FC9FEDCAC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5254" y="1189288"/>
            <a:ext cx="120698" cy="120698"/>
          </a:xfrm>
          <a:prstGeom prst="rect">
            <a:avLst/>
          </a:prstGeom>
        </p:spPr>
      </p:pic>
      <p:pic>
        <p:nvPicPr>
          <p:cNvPr id="47" name="図 46" descr="図形, 円&#10;&#10;自動的に生成された説明">
            <a:extLst>
              <a:ext uri="{FF2B5EF4-FFF2-40B4-BE49-F238E27FC236}">
                <a16:creationId xmlns:a16="http://schemas.microsoft.com/office/drawing/2014/main" id="{3E866105-775E-D671-EE2F-38AFD2027B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4590" y="1486022"/>
            <a:ext cx="120698" cy="120698"/>
          </a:xfrm>
          <a:prstGeom prst="rect">
            <a:avLst/>
          </a:prstGeom>
        </p:spPr>
      </p:pic>
      <p:pic>
        <p:nvPicPr>
          <p:cNvPr id="48" name="図 47" descr="図形, 円&#10;&#10;自動的に生成された説明">
            <a:extLst>
              <a:ext uri="{FF2B5EF4-FFF2-40B4-BE49-F238E27FC236}">
                <a16:creationId xmlns:a16="http://schemas.microsoft.com/office/drawing/2014/main" id="{DBA7DE8D-D3FD-C306-036F-7B63096A13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2314" y="1364926"/>
            <a:ext cx="120698" cy="120698"/>
          </a:xfrm>
          <a:prstGeom prst="rect">
            <a:avLst/>
          </a:prstGeom>
        </p:spPr>
      </p:pic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D4D68285-988A-209D-2F13-F42B7421599D}"/>
              </a:ext>
            </a:extLst>
          </p:cNvPr>
          <p:cNvSpPr txBox="1"/>
          <p:nvPr/>
        </p:nvSpPr>
        <p:spPr>
          <a:xfrm>
            <a:off x="4238503" y="2509893"/>
            <a:ext cx="19912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600" dirty="0">
                <a:solidFill>
                  <a:srgbClr val="1C4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Volatilization of CO</a:t>
            </a:r>
            <a:r>
              <a:rPr lang="en-US" altLang="ja-JP" sz="1600" baseline="-25000" dirty="0">
                <a:solidFill>
                  <a:srgbClr val="1C4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/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from hydrogels</a:t>
            </a:r>
            <a:endParaRPr lang="ja-JP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図 49">
            <a:extLst>
              <a:ext uri="{FF2B5EF4-FFF2-40B4-BE49-F238E27FC236}">
                <a16:creationId xmlns:a16="http://schemas.microsoft.com/office/drawing/2014/main" id="{266F04D5-2B3C-D8F9-2E36-F12447FD34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3510" y="1503792"/>
            <a:ext cx="899387" cy="1106160"/>
          </a:xfrm>
          <a:prstGeom prst="rect">
            <a:avLst/>
          </a:prstGeom>
        </p:spPr>
      </p:pic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BC89D443-EC67-AA54-561F-656079470608}"/>
              </a:ext>
            </a:extLst>
          </p:cNvPr>
          <p:cNvSpPr txBox="1"/>
          <p:nvPr/>
        </p:nvSpPr>
        <p:spPr>
          <a:xfrm>
            <a:off x="7152299" y="1714587"/>
            <a:ext cx="2018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Alginate hydrogels</a:t>
            </a:r>
            <a:r>
              <a:rPr lang="en-US" altLang="ja-JP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altLang="ja-JP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 acidification </a:t>
            </a:r>
            <a:endParaRPr lang="en-US" altLang="ja-JP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図 52">
            <a:extLst>
              <a:ext uri="{FF2B5EF4-FFF2-40B4-BE49-F238E27FC236}">
                <a16:creationId xmlns:a16="http://schemas.microsoft.com/office/drawing/2014/main" id="{228140C5-1D75-BC82-9D66-C8793CFDC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32652" y="1511033"/>
            <a:ext cx="899387" cy="1110547"/>
          </a:xfrm>
          <a:prstGeom prst="rect">
            <a:avLst/>
          </a:prstGeom>
        </p:spPr>
      </p:pic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D39CA72E-D0B1-8C26-6CED-2840D01119AF}"/>
              </a:ext>
            </a:extLst>
          </p:cNvPr>
          <p:cNvSpPr txBox="1"/>
          <p:nvPr/>
        </p:nvSpPr>
        <p:spPr>
          <a:xfrm>
            <a:off x="21989" y="4755862"/>
            <a:ext cx="907769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altLang="ja-JP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 in c</a:t>
            </a:r>
            <a:r>
              <a:rPr lang="ja-JP" altLang="en-US" sz="2000">
                <a:latin typeface="Arial" panose="020B0604020202020204" pitchFamily="34" charset="0"/>
                <a:cs typeface="Arial" panose="020B0604020202020204" pitchFamily="34" charset="0"/>
              </a:rPr>
              <a:t>arbonated water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ja-JP" altLang="en-US" sz="2000">
                <a:latin typeface="Arial" panose="020B0604020202020204" pitchFamily="34" charset="0"/>
                <a:cs typeface="Arial" panose="020B0604020202020204" pitchFamily="34" charset="0"/>
              </a:rPr>
              <a:t>induces gelation by dissolving CaCO</a:t>
            </a:r>
            <a:r>
              <a:rPr lang="ja-JP" altLang="en-US" sz="2000" baseline="-25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ja-JP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with temporary pH decrease</a:t>
            </a:r>
            <a:r>
              <a:rPr lang="en-US" altLang="ja-JP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and volatilizes from the hydrogel</a:t>
            </a:r>
            <a:r>
              <a:rPr lang="en-US" altLang="ja-JP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ja-JP" altLang="en-US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methods accelerate gelation without acidification of final hydrogel.</a:t>
            </a:r>
            <a:endParaRPr lang="ja-JP" altLang="en-US" sz="2000" baseline="-25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12FDE425-736B-D13D-3F3E-1A05CAF2BCFB}"/>
              </a:ext>
            </a:extLst>
          </p:cNvPr>
          <p:cNvSpPr txBox="1"/>
          <p:nvPr/>
        </p:nvSpPr>
        <p:spPr>
          <a:xfrm>
            <a:off x="46901" y="6060277"/>
            <a:ext cx="90625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altLang="ja-JP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this study, the physicochemical properties and wound-healing effects of hydrogels were evaluated.</a:t>
            </a:r>
            <a:endParaRPr lang="ja-JP" alt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右矢印 64">
            <a:extLst>
              <a:ext uri="{FF2B5EF4-FFF2-40B4-BE49-F238E27FC236}">
                <a16:creationId xmlns:a16="http://schemas.microsoft.com/office/drawing/2014/main" id="{2A035CD7-B837-58E9-2BA4-2AF11EDF0C05}"/>
              </a:ext>
            </a:extLst>
          </p:cNvPr>
          <p:cNvSpPr/>
          <p:nvPr/>
        </p:nvSpPr>
        <p:spPr>
          <a:xfrm>
            <a:off x="4618308" y="2294224"/>
            <a:ext cx="1095464" cy="206445"/>
          </a:xfrm>
          <a:prstGeom prst="rightArrow">
            <a:avLst>
              <a:gd name="adj1" fmla="val 50000"/>
              <a:gd name="adj2" fmla="val 121429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E1B45D41-542B-BA6A-FE6D-6306E893B046}"/>
              </a:ext>
            </a:extLst>
          </p:cNvPr>
          <p:cNvSpPr txBox="1"/>
          <p:nvPr/>
        </p:nvSpPr>
        <p:spPr>
          <a:xfrm>
            <a:off x="4860144" y="4270098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latin typeface="Arial" panose="020B0604020202020204" pitchFamily="34" charset="0"/>
                <a:cs typeface="Arial" panose="020B0604020202020204" pitchFamily="34" charset="0"/>
              </a:rPr>
              <a:t>In vivo 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wound healing</a:t>
            </a:r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908880E3-A3A5-59C6-9B51-6A3D8295E935}"/>
              </a:ext>
            </a:extLst>
          </p:cNvPr>
          <p:cNvSpPr txBox="1"/>
          <p:nvPr/>
        </p:nvSpPr>
        <p:spPr>
          <a:xfrm>
            <a:off x="6286585" y="3228591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Hydrogels</a:t>
            </a:r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三角形 3">
            <a:extLst>
              <a:ext uri="{FF2B5EF4-FFF2-40B4-BE49-F238E27FC236}">
                <a16:creationId xmlns:a16="http://schemas.microsoft.com/office/drawing/2014/main" id="{6B9D81E3-FC26-E179-8CEC-1A5B2B60E9F4}"/>
              </a:ext>
            </a:extLst>
          </p:cNvPr>
          <p:cNvSpPr/>
          <p:nvPr/>
        </p:nvSpPr>
        <p:spPr>
          <a:xfrm rot="2345825">
            <a:off x="5921266" y="2142300"/>
            <a:ext cx="629904" cy="1879793"/>
          </a:xfrm>
          <a:prstGeom prst="triangle">
            <a:avLst/>
          </a:prstGeom>
          <a:solidFill>
            <a:srgbClr val="B0FF63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7" name="図 56">
            <a:extLst>
              <a:ext uri="{FF2B5EF4-FFF2-40B4-BE49-F238E27FC236}">
                <a16:creationId xmlns:a16="http://schemas.microsoft.com/office/drawing/2014/main" id="{B32DC357-CA14-3B17-8EEC-F586D3EDBB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97085" y="3260048"/>
            <a:ext cx="3726118" cy="154066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2CA162C-AF03-59D8-8CF2-00A2651A9720}"/>
              </a:ext>
            </a:extLst>
          </p:cNvPr>
          <p:cNvSpPr txBox="1"/>
          <p:nvPr/>
        </p:nvSpPr>
        <p:spPr>
          <a:xfrm>
            <a:off x="8485728" y="94886"/>
            <a:ext cx="772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4/13</a:t>
            </a:r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0C25009-8672-892E-9A89-83B798F2E61A}"/>
              </a:ext>
            </a:extLst>
          </p:cNvPr>
          <p:cNvSpPr txBox="1"/>
          <p:nvPr/>
        </p:nvSpPr>
        <p:spPr>
          <a:xfrm>
            <a:off x="4132499" y="5752725"/>
            <a:ext cx="50383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R. </a:t>
            </a:r>
            <a:r>
              <a:rPr lang="en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Teshima</a:t>
            </a:r>
            <a:r>
              <a:rPr lang="en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altLang="ja-JP" sz="1400" i="1" dirty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Polym</a:t>
            </a:r>
            <a:r>
              <a:rPr lang="en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Adv Technol. 2020. 31. 3032-3038. 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6E4EF55-2E1A-3576-EF2D-768895CB1764}"/>
              </a:ext>
            </a:extLst>
          </p:cNvPr>
          <p:cNvSpPr txBox="1"/>
          <p:nvPr/>
        </p:nvSpPr>
        <p:spPr>
          <a:xfrm>
            <a:off x="1060429" y="110275"/>
            <a:ext cx="49760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 of this study</a:t>
            </a:r>
          </a:p>
        </p:txBody>
      </p:sp>
    </p:spTree>
    <p:extLst>
      <p:ext uri="{BB962C8B-B14F-4D97-AF65-F5344CB8AC3E}">
        <p14:creationId xmlns:p14="http://schemas.microsoft.com/office/powerpoint/2010/main" val="465963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C01DC20C-88E1-D520-4E3B-0EF6BE39C468}"/>
              </a:ext>
            </a:extLst>
          </p:cNvPr>
          <p:cNvSpPr/>
          <p:nvPr/>
        </p:nvSpPr>
        <p:spPr>
          <a:xfrm>
            <a:off x="0" y="6060851"/>
            <a:ext cx="9144000" cy="79714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1012F74-AA23-879E-685E-A91F21ABE054}"/>
              </a:ext>
            </a:extLst>
          </p:cNvPr>
          <p:cNvSpPr txBox="1"/>
          <p:nvPr/>
        </p:nvSpPr>
        <p:spPr>
          <a:xfrm>
            <a:off x="-6068" y="4376176"/>
            <a:ext cx="2396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2.0 (w/v%) Alginate / </a:t>
            </a:r>
          </a:p>
          <a:p>
            <a:pPr algn="ctr"/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0.15-0.30(w/v%) CaCO</a:t>
            </a:r>
            <a:r>
              <a:rPr lang="en-US" altLang="ja-JP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mixed solution 20 mL</a:t>
            </a:r>
            <a:endParaRPr lang="ja-JP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右矢印 5">
            <a:extLst>
              <a:ext uri="{FF2B5EF4-FFF2-40B4-BE49-F238E27FC236}">
                <a16:creationId xmlns:a16="http://schemas.microsoft.com/office/drawing/2014/main" id="{5FC8DFA6-A097-6465-7C67-68D70FC533CF}"/>
              </a:ext>
            </a:extLst>
          </p:cNvPr>
          <p:cNvSpPr/>
          <p:nvPr/>
        </p:nvSpPr>
        <p:spPr>
          <a:xfrm>
            <a:off x="1914471" y="3454047"/>
            <a:ext cx="1252996" cy="336333"/>
          </a:xfrm>
          <a:prstGeom prst="rightArrow">
            <a:avLst>
              <a:gd name="adj1" fmla="val 50000"/>
              <a:gd name="adj2" fmla="val 121429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2A5386D-F051-636A-F11D-336CC3ABD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885" y="3507202"/>
            <a:ext cx="1490697" cy="849448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A40EB91-4B57-1F52-0466-72D9CD9EC4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035229">
            <a:off x="1490794" y="1918317"/>
            <a:ext cx="957756" cy="115999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487CFF0B-2728-E032-D387-770198E65F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653" y="2568305"/>
            <a:ext cx="1063887" cy="1319791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0D63B15-7FD0-06A8-998B-5C5259387C6C}"/>
              </a:ext>
            </a:extLst>
          </p:cNvPr>
          <p:cNvSpPr txBox="1"/>
          <p:nvPr/>
        </p:nvSpPr>
        <p:spPr>
          <a:xfrm>
            <a:off x="1965156" y="3784284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Gelation</a:t>
            </a:r>
            <a:endParaRPr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FB8E711-98DC-BC6A-E6F8-28863094DD3B}"/>
              </a:ext>
            </a:extLst>
          </p:cNvPr>
          <p:cNvSpPr txBox="1"/>
          <p:nvPr/>
        </p:nvSpPr>
        <p:spPr>
          <a:xfrm>
            <a:off x="2351368" y="1709564"/>
            <a:ext cx="24432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Carbonated water 10 mL</a:t>
            </a:r>
          </a:p>
          <a:p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(pH=</a:t>
            </a:r>
            <a:r>
              <a:rPr lang="en" altLang="ja-JP" sz="1600" dirty="0">
                <a:effectLst/>
                <a:latin typeface="ArialMT"/>
              </a:rPr>
              <a:t>3.81</a:t>
            </a:r>
            <a:r>
              <a:rPr lang="en" altLang="ja-JP" sz="1600" dirty="0">
                <a:effectLst/>
                <a:latin typeface="YuGothic"/>
              </a:rPr>
              <a:t>±</a:t>
            </a:r>
            <a:r>
              <a:rPr lang="en" altLang="ja-JP" sz="1600" dirty="0">
                <a:effectLst/>
                <a:latin typeface="ArialMT"/>
              </a:rPr>
              <a:t>0.08, n=19) </a:t>
            </a:r>
            <a:endParaRPr lang="en" altLang="ja-JP" sz="16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0D4FEC3-C14D-A722-419B-BDC8F0F43F21}"/>
              </a:ext>
            </a:extLst>
          </p:cNvPr>
          <p:cNvSpPr txBox="1"/>
          <p:nvPr/>
        </p:nvSpPr>
        <p:spPr>
          <a:xfrm>
            <a:off x="721142" y="6173054"/>
            <a:ext cx="7699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mixed solution transited to a hydrogel within </a:t>
            </a:r>
            <a:r>
              <a:rPr kumimoji="1" lang="en" altLang="ja-JP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min.</a:t>
            </a:r>
            <a:endParaRPr lang="ja-JP" alt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45E4FB35-E696-B64A-1352-7DA13F98AF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0076" y="2233138"/>
            <a:ext cx="3468598" cy="3040275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DD4E6D7D-541F-FCC7-8BEB-CF8B4687FB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109" y="51109"/>
            <a:ext cx="857250" cy="857250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F577AB1-3DAD-58A2-0D70-70A8DC676DE0}"/>
              </a:ext>
            </a:extLst>
          </p:cNvPr>
          <p:cNvSpPr txBox="1"/>
          <p:nvPr/>
        </p:nvSpPr>
        <p:spPr>
          <a:xfrm>
            <a:off x="5226229" y="1005838"/>
            <a:ext cx="2345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kumimoji="1" lang="en-US" altLang="ja-JP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Gelation time</a:t>
            </a:r>
            <a:endParaRPr kumimoji="1" lang="ja-JP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4250DF7-9388-7CA2-790F-F988CD5C5568}"/>
              </a:ext>
            </a:extLst>
          </p:cNvPr>
          <p:cNvSpPr txBox="1"/>
          <p:nvPr/>
        </p:nvSpPr>
        <p:spPr>
          <a:xfrm>
            <a:off x="149886" y="1033109"/>
            <a:ext cx="3494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kumimoji="1" lang="en-US" altLang="ja-JP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Hydrogel preparation</a:t>
            </a:r>
            <a:endParaRPr kumimoji="1" lang="ja-JP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BD4EF7E1-FE69-6C91-AF98-6AA438A06D30}"/>
              </a:ext>
            </a:extLst>
          </p:cNvPr>
          <p:cNvCxnSpPr/>
          <p:nvPr/>
        </p:nvCxnSpPr>
        <p:spPr>
          <a:xfrm>
            <a:off x="5079889" y="1305553"/>
            <a:ext cx="0" cy="4508205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図 20">
            <a:extLst>
              <a:ext uri="{FF2B5EF4-FFF2-40B4-BE49-F238E27FC236}">
                <a16:creationId xmlns:a16="http://schemas.microsoft.com/office/drawing/2014/main" id="{E521E303-3A11-3B4D-EC5F-247D670B4E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29355" y="2729653"/>
            <a:ext cx="1669513" cy="1656571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B65E461-50EC-DF04-F589-B43797D041F5}"/>
              </a:ext>
            </a:extLst>
          </p:cNvPr>
          <p:cNvSpPr txBox="1"/>
          <p:nvPr/>
        </p:nvSpPr>
        <p:spPr>
          <a:xfrm>
            <a:off x="3022800" y="4379576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Prepared hydrogel</a:t>
            </a:r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7A71B10D-DE21-6B69-3566-640ACE93F65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65813" y="2453487"/>
            <a:ext cx="872078" cy="1095416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0BC5460-C0DC-E4E3-A835-D7E136A97F89}"/>
              </a:ext>
            </a:extLst>
          </p:cNvPr>
          <p:cNvSpPr txBox="1"/>
          <p:nvPr/>
        </p:nvSpPr>
        <p:spPr>
          <a:xfrm>
            <a:off x="5243661" y="1465175"/>
            <a:ext cx="3786593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Gel volume: 5 mL, Temperature: 23-25</a:t>
            </a:r>
            <a:r>
              <a:rPr kumimoji="1" lang="ja-JP" altLang="en-US" sz="1400">
                <a:latin typeface="Arial" panose="020B0604020202020204" pitchFamily="34" charset="0"/>
                <a:cs typeface="Arial" panose="020B0604020202020204" pitchFamily="34" charset="0"/>
              </a:rPr>
              <a:t>℃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Values are expressed as the </a:t>
            </a:r>
            <a:r>
              <a:rPr lang="en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mean±SD</a:t>
            </a:r>
            <a:r>
              <a:rPr lang="en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; n=3 (Error bars were smaller than the plot size).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0A91981-7D3F-9834-C916-28154EC77F55}"/>
              </a:ext>
            </a:extLst>
          </p:cNvPr>
          <p:cNvSpPr txBox="1"/>
          <p:nvPr/>
        </p:nvSpPr>
        <p:spPr>
          <a:xfrm>
            <a:off x="93109" y="5281502"/>
            <a:ext cx="5186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prepared gel was transparent </a:t>
            </a:r>
          </a:p>
          <a:p>
            <a:pPr algn="ctr"/>
            <a:r>
              <a:rPr kumimoji="1" lang="en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could be handled with tweezers.</a:t>
            </a:r>
            <a:endParaRPr kumimoji="1" lang="ja-JP" altLang="en-US" sz="2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729C351-D365-AE9A-8DB9-B03E1D71E581}"/>
              </a:ext>
            </a:extLst>
          </p:cNvPr>
          <p:cNvSpPr txBox="1"/>
          <p:nvPr/>
        </p:nvSpPr>
        <p:spPr>
          <a:xfrm>
            <a:off x="3302463" y="2730393"/>
            <a:ext cx="1545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 width = 6 mm</a:t>
            </a:r>
            <a:endParaRPr kumimoji="1" lang="ja-JP" alt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3EE91E6-8062-A59D-9547-0E93B070E030}"/>
              </a:ext>
            </a:extLst>
          </p:cNvPr>
          <p:cNvSpPr txBox="1"/>
          <p:nvPr/>
        </p:nvSpPr>
        <p:spPr>
          <a:xfrm>
            <a:off x="5045295" y="5275352"/>
            <a:ext cx="4151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gelation time can be controlled with CaCO</a:t>
            </a:r>
            <a:r>
              <a:rPr kumimoji="1" lang="en-US" altLang="ja-JP" sz="20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1"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concentration. </a:t>
            </a:r>
            <a:endParaRPr kumimoji="1" lang="ja-JP" altLang="en-US" sz="2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FDE4EE2-0766-5556-3782-8199F1A42097}"/>
              </a:ext>
            </a:extLst>
          </p:cNvPr>
          <p:cNvSpPr txBox="1"/>
          <p:nvPr/>
        </p:nvSpPr>
        <p:spPr>
          <a:xfrm>
            <a:off x="8485728" y="94886"/>
            <a:ext cx="772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5/13</a:t>
            </a:r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2CE80CF-43FE-0C52-27DA-7A3AC301729E}"/>
              </a:ext>
            </a:extLst>
          </p:cNvPr>
          <p:cNvSpPr txBox="1"/>
          <p:nvPr/>
        </p:nvSpPr>
        <p:spPr>
          <a:xfrm>
            <a:off x="1060429" y="110275"/>
            <a:ext cx="55162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and Discussion</a:t>
            </a:r>
          </a:p>
        </p:txBody>
      </p:sp>
    </p:spTree>
    <p:extLst>
      <p:ext uri="{BB962C8B-B14F-4D97-AF65-F5344CB8AC3E}">
        <p14:creationId xmlns:p14="http://schemas.microsoft.com/office/powerpoint/2010/main" val="176361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右矢印 40">
            <a:extLst>
              <a:ext uri="{FF2B5EF4-FFF2-40B4-BE49-F238E27FC236}">
                <a16:creationId xmlns:a16="http://schemas.microsoft.com/office/drawing/2014/main" id="{A68A6D3C-2CAC-CDEE-AF60-1E63DFE15969}"/>
              </a:ext>
            </a:extLst>
          </p:cNvPr>
          <p:cNvSpPr/>
          <p:nvPr/>
        </p:nvSpPr>
        <p:spPr>
          <a:xfrm>
            <a:off x="1423990" y="3905346"/>
            <a:ext cx="588550" cy="867948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70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C01DC20C-88E1-D520-4E3B-0EF6BE39C468}"/>
              </a:ext>
            </a:extLst>
          </p:cNvPr>
          <p:cNvSpPr/>
          <p:nvPr/>
        </p:nvSpPr>
        <p:spPr>
          <a:xfrm>
            <a:off x="0" y="5986110"/>
            <a:ext cx="9144000" cy="86402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21E02F1-8846-94A8-AF37-412C1A454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09" y="51109"/>
            <a:ext cx="857250" cy="857250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D0DAAC81-E56C-FBB1-6496-5EDD1DBD0BC6}"/>
              </a:ext>
            </a:extLst>
          </p:cNvPr>
          <p:cNvSpPr txBox="1"/>
          <p:nvPr/>
        </p:nvSpPr>
        <p:spPr>
          <a:xfrm>
            <a:off x="91163" y="1033109"/>
            <a:ext cx="3444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kumimoji="1" lang="en-US" altLang="ja-JP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absorption test</a:t>
            </a:r>
            <a:endParaRPr kumimoji="1" lang="ja-JP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FC9FD22B-8C77-4F5F-FB25-D5F6C34CA347}"/>
              </a:ext>
            </a:extLst>
          </p:cNvPr>
          <p:cNvSpPr txBox="1"/>
          <p:nvPr/>
        </p:nvSpPr>
        <p:spPr>
          <a:xfrm>
            <a:off x="5109382" y="1033109"/>
            <a:ext cx="2588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kumimoji="1" lang="en-US" altLang="ja-JP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contents</a:t>
            </a:r>
            <a:endParaRPr kumimoji="1" lang="ja-JP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64366C90-2B0A-E08D-0E4F-79413B8F48C0}"/>
              </a:ext>
            </a:extLst>
          </p:cNvPr>
          <p:cNvGrpSpPr/>
          <p:nvPr/>
        </p:nvGrpSpPr>
        <p:grpSpPr>
          <a:xfrm>
            <a:off x="-275744" y="3181562"/>
            <a:ext cx="2066113" cy="2068209"/>
            <a:chOff x="19373924" y="5521101"/>
            <a:chExt cx="2101167" cy="2103298"/>
          </a:xfrm>
        </p:grpSpPr>
        <p:pic>
          <p:nvPicPr>
            <p:cNvPr id="32" name="図 31">
              <a:extLst>
                <a:ext uri="{FF2B5EF4-FFF2-40B4-BE49-F238E27FC236}">
                  <a16:creationId xmlns:a16="http://schemas.microsoft.com/office/drawing/2014/main" id="{C969F6BB-ED8E-B6F5-8572-D6576DF6F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854906" y="6323729"/>
              <a:ext cx="1098937" cy="1300670"/>
            </a:xfrm>
            <a:prstGeom prst="rect">
              <a:avLst/>
            </a:prstGeom>
          </p:spPr>
        </p:pic>
        <p:sp>
          <p:nvSpPr>
            <p:cNvPr id="33" name="円柱 32">
              <a:extLst>
                <a:ext uri="{FF2B5EF4-FFF2-40B4-BE49-F238E27FC236}">
                  <a16:creationId xmlns:a16="http://schemas.microsoft.com/office/drawing/2014/main" id="{ACF08B87-9B6B-37AD-D876-EFE18026DF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978125" y="5871045"/>
              <a:ext cx="852498" cy="326962"/>
            </a:xfrm>
            <a:prstGeom prst="can">
              <a:avLst>
                <a:gd name="adj" fmla="val 50000"/>
              </a:avLst>
            </a:prstGeom>
            <a:gradFill flip="none" rotWithShape="1">
              <a:gsLst>
                <a:gs pos="0">
                  <a:srgbClr val="0070C0"/>
                </a:gs>
                <a:gs pos="50000">
                  <a:srgbClr val="00B0F0"/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70"/>
            </a:p>
          </p:txBody>
        </p: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6B8188A6-DCE4-9690-8ADB-0C5637DC0EA3}"/>
                </a:ext>
              </a:extLst>
            </p:cNvPr>
            <p:cNvSpPr txBox="1"/>
            <p:nvPr/>
          </p:nvSpPr>
          <p:spPr>
            <a:xfrm>
              <a:off x="19740207" y="5521101"/>
              <a:ext cx="1641718" cy="344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>
                  <a:latin typeface="Arial" panose="020B0604020202020204" pitchFamily="34" charset="0"/>
                  <a:cs typeface="Arial" panose="020B0604020202020204" pitchFamily="34" charset="0"/>
                </a:rPr>
                <a:t>Hydrogel disk</a:t>
              </a:r>
              <a:endParaRPr kumimoji="1" lang="ja-JP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4517227D-E204-8C94-7D2A-0672CC23914A}"/>
                </a:ext>
              </a:extLst>
            </p:cNvPr>
            <p:cNvSpPr txBox="1"/>
            <p:nvPr/>
          </p:nvSpPr>
          <p:spPr>
            <a:xfrm>
              <a:off x="19373924" y="6901110"/>
              <a:ext cx="2101167" cy="594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×1 PBS </a:t>
              </a:r>
            </a:p>
            <a:p>
              <a:pPr algn="ctr"/>
              <a:r>
                <a:rPr kumimoji="1" lang="en-US" altLang="ja-JP" sz="16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 mL </a:t>
              </a:r>
              <a:endParaRPr kumimoji="1" lang="ja-JP" altLang="en-US" sz="16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下矢印 35">
              <a:extLst>
                <a:ext uri="{FF2B5EF4-FFF2-40B4-BE49-F238E27FC236}">
                  <a16:creationId xmlns:a16="http://schemas.microsoft.com/office/drawing/2014/main" id="{B06AA599-B4BB-2325-6AF7-20C8B4A6101C}"/>
                </a:ext>
              </a:extLst>
            </p:cNvPr>
            <p:cNvSpPr/>
            <p:nvPr/>
          </p:nvSpPr>
          <p:spPr>
            <a:xfrm>
              <a:off x="20253609" y="6278680"/>
              <a:ext cx="341798" cy="408741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70"/>
            </a:p>
          </p:txBody>
        </p:sp>
      </p:grp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F52EC25C-46E6-4197-FD2E-CFCFC2387871}"/>
              </a:ext>
            </a:extLst>
          </p:cNvPr>
          <p:cNvSpPr txBox="1"/>
          <p:nvPr/>
        </p:nvSpPr>
        <p:spPr>
          <a:xfrm>
            <a:off x="1144984" y="4041149"/>
            <a:ext cx="1085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h </a:t>
            </a:r>
          </a:p>
          <a:p>
            <a:pPr algn="ctr"/>
            <a:r>
              <a:rPr kumimoji="1"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immersion </a:t>
            </a:r>
            <a:endParaRPr kumimoji="1" lang="ja-JP" altLang="en-US" sz="14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図 37">
            <a:extLst>
              <a:ext uri="{FF2B5EF4-FFF2-40B4-BE49-F238E27FC236}">
                <a16:creationId xmlns:a16="http://schemas.microsoft.com/office/drawing/2014/main" id="{93BD63C6-F073-7E94-7BE3-6F1BDFB0E9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1743" y="3114971"/>
            <a:ext cx="2819938" cy="2265196"/>
          </a:xfrm>
          <a:prstGeom prst="rect">
            <a:avLst/>
          </a:prstGeom>
        </p:spPr>
      </p:pic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B9EAC56F-AE87-A99A-9369-FB3083A1DD36}"/>
              </a:ext>
            </a:extLst>
          </p:cNvPr>
          <p:cNvSpPr txBox="1"/>
          <p:nvPr/>
        </p:nvSpPr>
        <p:spPr>
          <a:xfrm>
            <a:off x="97521" y="1490721"/>
            <a:ext cx="480011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Hydrogel disk: φ17.5 mm×3.5 mm, Temperature: </a:t>
            </a:r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23-25</a:t>
            </a:r>
            <a:r>
              <a:rPr lang="ja-JP" altLang="en-US" sz="1400">
                <a:latin typeface="Arial" panose="020B0604020202020204" pitchFamily="34" charset="0"/>
                <a:cs typeface="Arial" panose="020B0604020202020204" pitchFamily="34" charset="0"/>
              </a:rPr>
              <a:t>℃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Values are expressed as the </a:t>
            </a:r>
            <a:r>
              <a:rPr lang="en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mean±SD;n</a:t>
            </a:r>
            <a:r>
              <a:rPr lang="en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=3.</a:t>
            </a:r>
            <a:endParaRPr kumimoji="1" lang="en-US" altLang="ja-JP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5" name="表 68">
            <a:extLst>
              <a:ext uri="{FF2B5EF4-FFF2-40B4-BE49-F238E27FC236}">
                <a16:creationId xmlns:a16="http://schemas.microsoft.com/office/drawing/2014/main" id="{E8FF7221-1BF0-2BC0-F294-F5B221C672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616181"/>
              </p:ext>
            </p:extLst>
          </p:nvPr>
        </p:nvGraphicFramePr>
        <p:xfrm>
          <a:off x="5204167" y="3365885"/>
          <a:ext cx="3811763" cy="121309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04055">
                  <a:extLst>
                    <a:ext uri="{9D8B030D-6E8A-4147-A177-3AD203B41FA5}">
                      <a16:colId xmlns:a16="http://schemas.microsoft.com/office/drawing/2014/main" val="2637138138"/>
                    </a:ext>
                  </a:extLst>
                </a:gridCol>
                <a:gridCol w="1707708">
                  <a:extLst>
                    <a:ext uri="{9D8B030D-6E8A-4147-A177-3AD203B41FA5}">
                      <a16:colId xmlns:a16="http://schemas.microsoft.com/office/drawing/2014/main" val="3490505407"/>
                    </a:ext>
                  </a:extLst>
                </a:gridCol>
              </a:tblGrid>
              <a:tr h="22077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CaCO</a:t>
                      </a:r>
                      <a:r>
                        <a:rPr kumimoji="1" lang="en-US" altLang="ja-JP" sz="1400" b="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kumimoji="1" lang="en-US" altLang="ja-JP" sz="1400" b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conc.</a:t>
                      </a:r>
                      <a:r>
                        <a:rPr kumimoji="1" lang="en-US" altLang="ja-JP" sz="1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(w/v%)</a:t>
                      </a:r>
                      <a:endParaRPr kumimoji="1" lang="ja-JP" altLang="en-US" sz="1400" b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914" marR="89914" marT="44957" marB="4495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content(%)</a:t>
                      </a:r>
                      <a:endParaRPr kumimoji="1" lang="ja-JP" altLang="en-US" sz="1400" b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914" marR="89914" marT="44957" marB="44957"/>
                </a:tc>
                <a:extLst>
                  <a:ext uri="{0D108BD9-81ED-4DB2-BD59-A6C34878D82A}">
                    <a16:rowId xmlns:a16="http://schemas.microsoft.com/office/drawing/2014/main" val="656300153"/>
                  </a:ext>
                </a:extLst>
              </a:tr>
              <a:tr h="22077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</a:t>
                      </a:r>
                      <a:endParaRPr kumimoji="1" lang="ja-JP" alt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914" marR="89914" marT="44957" marB="4495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98.6±0.2</a:t>
                      </a:r>
                      <a:endParaRPr kumimoji="1" lang="ja-JP" altLang="en-US" sz="14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914" marR="89914" marT="44957" marB="44957"/>
                </a:tc>
                <a:extLst>
                  <a:ext uri="{0D108BD9-81ED-4DB2-BD59-A6C34878D82A}">
                    <a16:rowId xmlns:a16="http://schemas.microsoft.com/office/drawing/2014/main" val="881279769"/>
                  </a:ext>
                </a:extLst>
              </a:tr>
              <a:tr h="22077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0.20</a:t>
                      </a:r>
                      <a:endParaRPr kumimoji="1" lang="ja-JP" alt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914" marR="89914" marT="44957" marB="4495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98.7±0.1</a:t>
                      </a:r>
                      <a:endParaRPr kumimoji="1" lang="ja-JP" altLang="en-US" sz="14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914" marR="89914" marT="44957" marB="44957"/>
                </a:tc>
                <a:extLst>
                  <a:ext uri="{0D108BD9-81ED-4DB2-BD59-A6C34878D82A}">
                    <a16:rowId xmlns:a16="http://schemas.microsoft.com/office/drawing/2014/main" val="867182311"/>
                  </a:ext>
                </a:extLst>
              </a:tr>
              <a:tr h="22077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0.30</a:t>
                      </a:r>
                      <a:endParaRPr kumimoji="1" lang="ja-JP" alt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914" marR="89914" marT="44957" marB="4495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98.5±0.1</a:t>
                      </a:r>
                      <a:endParaRPr kumimoji="1" lang="ja-JP" altLang="en-US" sz="14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914" marR="89914" marT="44957" marB="44957"/>
                </a:tc>
                <a:extLst>
                  <a:ext uri="{0D108BD9-81ED-4DB2-BD59-A6C34878D82A}">
                    <a16:rowId xmlns:a16="http://schemas.microsoft.com/office/drawing/2014/main" val="1295327449"/>
                  </a:ext>
                </a:extLst>
              </a:tr>
            </a:tbl>
          </a:graphicData>
        </a:graphic>
      </p:graphicFrame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46662FC0-6927-8B3C-DFE5-6CFF2C1D4F94}"/>
              </a:ext>
            </a:extLst>
          </p:cNvPr>
          <p:cNvSpPr txBox="1"/>
          <p:nvPr/>
        </p:nvSpPr>
        <p:spPr>
          <a:xfrm>
            <a:off x="5109382" y="1503154"/>
            <a:ext cx="389515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Hydrogel disk: φ17.5 mm×3.5 mm, </a:t>
            </a:r>
            <a:r>
              <a:rPr lang="en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Values are expressed as the mean±SD; n=3. </a:t>
            </a: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5D5FF715-243F-0001-3F2E-D5E78988024D}"/>
              </a:ext>
            </a:extLst>
          </p:cNvPr>
          <p:cNvCxnSpPr>
            <a:cxnSpLocks/>
          </p:cNvCxnSpPr>
          <p:nvPr/>
        </p:nvCxnSpPr>
        <p:spPr>
          <a:xfrm>
            <a:off x="5003506" y="1060781"/>
            <a:ext cx="0" cy="4542351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76FB52A4-8AA1-1C0B-24B7-F3A9CCD5A959}"/>
              </a:ext>
            </a:extLst>
          </p:cNvPr>
          <p:cNvSpPr txBox="1"/>
          <p:nvPr/>
        </p:nvSpPr>
        <p:spPr>
          <a:xfrm>
            <a:off x="5044196" y="5182952"/>
            <a:ext cx="4140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hydrogels had high water content (~99%).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84C2150-C96E-B303-E885-AB74B09A4DC9}"/>
              </a:ext>
            </a:extLst>
          </p:cNvPr>
          <p:cNvSpPr txBox="1"/>
          <p:nvPr/>
        </p:nvSpPr>
        <p:spPr>
          <a:xfrm>
            <a:off x="123656" y="5389157"/>
            <a:ext cx="4879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hydrogels absorbed ×1 PBS solution.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3E2C3FFF-84F4-B18B-8C7F-79D271B8ECAD}"/>
                  </a:ext>
                </a:extLst>
              </p:cNvPr>
              <p:cNvSpPr txBox="1"/>
              <p:nvPr/>
            </p:nvSpPr>
            <p:spPr>
              <a:xfrm>
                <a:off x="97719" y="2212580"/>
                <a:ext cx="4799907" cy="5627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ja-JP" alt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ja-JP" alt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&amp;</m:t>
                          </m:r>
                          <m:r>
                            <a:rPr lang="en-US" altLang="ja-JP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𝑊𝑒𝑖𝑔h𝑡</m:t>
                          </m:r>
                          <m:r>
                            <a:rPr lang="en-US" altLang="ja-JP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ja-JP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𝑐h𝑎𝑛𝑔𝑒</m:t>
                          </m:r>
                          <m:r>
                            <a:rPr lang="ja-JP" alt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ja-JP" alt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ja-JP" alt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%</m:t>
                              </m:r>
                            </m:e>
                          </m:d>
                          <m:r>
                            <a:rPr lang="ja-JP" alt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ja-JP" alt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ja-JP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ja-JP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ja-JP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ja-JP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n-US" altLang="ja-JP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den>
                          </m:f>
                          <m:r>
                            <a:rPr lang="ja-JP" alt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×100#</m:t>
                          </m:r>
                        </m:e>
                      </m:eqArr>
                    </m:oMath>
                  </m:oMathPara>
                </a14:m>
                <a:endParaRPr lang="ja-JP" altLang="en-US" sz="1400" i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3E2C3FFF-84F4-B18B-8C7F-79D271B8EC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19" y="2212580"/>
                <a:ext cx="4799907" cy="562718"/>
              </a:xfrm>
              <a:prstGeom prst="rect">
                <a:avLst/>
              </a:prstGeom>
              <a:blipFill>
                <a:blip r:embed="rId5"/>
                <a:stretch>
                  <a:fillRect b="-217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7C59C87-F3A1-BE0B-EB61-6C03B4E7F9B5}"/>
              </a:ext>
            </a:extLst>
          </p:cNvPr>
          <p:cNvSpPr txBox="1"/>
          <p:nvPr/>
        </p:nvSpPr>
        <p:spPr>
          <a:xfrm>
            <a:off x="123656" y="2770476"/>
            <a:ext cx="491850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kumimoji="1" lang="en-US" altLang="ja-JP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= the weight of prepared gel, </a:t>
            </a:r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kumimoji="1" lang="en-US" altLang="ja-JP" sz="12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= the weight of the swollen gel</a:t>
            </a:r>
            <a:endParaRPr lang="ja-JP" altLang="en-US" sz="1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E3180912-08B6-5957-E24D-268A8D2D8CCE}"/>
                  </a:ext>
                </a:extLst>
              </p:cNvPr>
              <p:cNvSpPr txBox="1"/>
              <p:nvPr/>
            </p:nvSpPr>
            <p:spPr>
              <a:xfrm>
                <a:off x="5151074" y="2211282"/>
                <a:ext cx="3853457" cy="53085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ja-JP" alt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ja-JP" alt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&amp;</m:t>
                          </m:r>
                          <m:r>
                            <a:rPr lang="en-US" altLang="ja-JP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𝑊𝑎𝑡𝑒𝑟</m:t>
                          </m:r>
                          <m:r>
                            <a:rPr lang="en-US" altLang="ja-JP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ja-JP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𝑐𝑜𝑛𝑡𝑒𝑛𝑡</m:t>
                          </m:r>
                          <m:r>
                            <a:rPr lang="en-US" altLang="ja-JP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ja-JP" alt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ja-JP" alt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%</m:t>
                              </m:r>
                            </m:e>
                          </m:d>
                          <m:r>
                            <a:rPr lang="ja-JP" alt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ja-JP" alt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ja-JP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ja-JP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  <m:r>
                                <a:rPr lang="en-US" altLang="ja-JP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ja-JP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1400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ja-JP" sz="14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ja-JP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ja-JP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</m:den>
                          </m:f>
                          <m:r>
                            <a:rPr lang="ja-JP" alt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×100#</m:t>
                          </m:r>
                        </m:e>
                      </m:eqArr>
                    </m:oMath>
                  </m:oMathPara>
                </a14:m>
                <a:endParaRPr lang="ja-JP" altLang="en-US" sz="1400" i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E3180912-08B6-5957-E24D-268A8D2D8C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1074" y="2211282"/>
                <a:ext cx="3853457" cy="53085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57BAE52-F031-E6D0-F495-E0B3B9FADFE6}"/>
              </a:ext>
            </a:extLst>
          </p:cNvPr>
          <p:cNvSpPr txBox="1"/>
          <p:nvPr/>
        </p:nvSpPr>
        <p:spPr>
          <a:xfrm>
            <a:off x="5014232" y="2767015"/>
            <a:ext cx="41406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kumimoji="1" lang="en-US" altLang="ja-JP" sz="12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= the weight of prepared</a:t>
            </a:r>
            <a:r>
              <a:rPr kumimoji="1" lang="ja-JP" altLang="en-US" sz="1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gel, W</a:t>
            </a:r>
            <a:r>
              <a:rPr kumimoji="1" lang="en-US" altLang="ja-JP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=  the weight of dry gel.</a:t>
            </a:r>
            <a:endParaRPr lang="ja-JP" altLang="en-US" sz="120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E2A0000-EBD3-EF27-07C5-AB63A47C0CA0}"/>
              </a:ext>
            </a:extLst>
          </p:cNvPr>
          <p:cNvSpPr txBox="1"/>
          <p:nvPr/>
        </p:nvSpPr>
        <p:spPr>
          <a:xfrm>
            <a:off x="212267" y="5982695"/>
            <a:ext cx="85873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ja-JP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</a:t>
            </a:r>
            <a:r>
              <a:rPr lang="ja-JP" alt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 provides an adequate moist environment </a:t>
            </a:r>
            <a:endParaRPr lang="en-US" altLang="ja-JP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ja-JP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ja-JP" alt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wound </a:t>
            </a:r>
            <a:r>
              <a:rPr lang="en-US" altLang="ja-JP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 </a:t>
            </a:r>
            <a:r>
              <a:rPr lang="ja-JP" alt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can </a:t>
            </a:r>
            <a:r>
              <a:rPr lang="en-US" altLang="ja-JP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</a:t>
            </a:r>
            <a:r>
              <a:rPr lang="ja-JP" alt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altLang="ja-JP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exudate</a:t>
            </a:r>
            <a:r>
              <a:rPr lang="ja-JP" alt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6DA9CFE-FDD6-0F99-EF94-159587F4C05A}"/>
              </a:ext>
            </a:extLst>
          </p:cNvPr>
          <p:cNvSpPr txBox="1"/>
          <p:nvPr/>
        </p:nvSpPr>
        <p:spPr>
          <a:xfrm>
            <a:off x="8485728" y="94886"/>
            <a:ext cx="772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6/13</a:t>
            </a:r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0F5050A-9249-144D-D04C-DE3CCA4D6077}"/>
              </a:ext>
            </a:extLst>
          </p:cNvPr>
          <p:cNvSpPr txBox="1"/>
          <p:nvPr/>
        </p:nvSpPr>
        <p:spPr>
          <a:xfrm>
            <a:off x="1060429" y="110275"/>
            <a:ext cx="55162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and Discussion</a:t>
            </a:r>
          </a:p>
        </p:txBody>
      </p:sp>
    </p:spTree>
    <p:extLst>
      <p:ext uri="{BB962C8B-B14F-4D97-AF65-F5344CB8AC3E}">
        <p14:creationId xmlns:p14="http://schemas.microsoft.com/office/powerpoint/2010/main" val="1947617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D2A44763-12C8-5818-3BDC-10674C10C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09" y="51109"/>
            <a:ext cx="857250" cy="85725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F2C40870-44C4-08A7-BD2A-E7FC07DCC5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440" y="3548753"/>
            <a:ext cx="8286574" cy="2176617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71FD792-523D-FEEA-3369-8ECE123126DB}"/>
              </a:ext>
            </a:extLst>
          </p:cNvPr>
          <p:cNvSpPr/>
          <p:nvPr/>
        </p:nvSpPr>
        <p:spPr>
          <a:xfrm>
            <a:off x="0" y="6074228"/>
            <a:ext cx="9144000" cy="77590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B225E78-1EEA-3636-EA16-BAD5812ED91F}"/>
              </a:ext>
            </a:extLst>
          </p:cNvPr>
          <p:cNvSpPr txBox="1"/>
          <p:nvPr/>
        </p:nvSpPr>
        <p:spPr>
          <a:xfrm>
            <a:off x="91163" y="1005116"/>
            <a:ext cx="6110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kumimoji="1" lang="en-US" altLang="ja-JP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Surfaces pH measurements of hydrogels</a:t>
            </a:r>
            <a:endParaRPr kumimoji="1" lang="ja-JP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EA3C642-9646-43B7-9B5E-A66E092C047D}"/>
              </a:ext>
            </a:extLst>
          </p:cNvPr>
          <p:cNvSpPr txBox="1"/>
          <p:nvPr/>
        </p:nvSpPr>
        <p:spPr>
          <a:xfrm>
            <a:off x="233647" y="1464947"/>
            <a:ext cx="8676705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Hydrogel disk: φ17.5 mm×3.5 mm,  CaCO</a:t>
            </a:r>
            <a:r>
              <a:rPr kumimoji="1" lang="en-US" altLang="ja-JP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concentration: 0.20 (w/v%), Temperature:</a:t>
            </a:r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23-25</a:t>
            </a:r>
            <a:r>
              <a:rPr lang="ja-JP" altLang="en-US" sz="1400">
                <a:latin typeface="Arial" panose="020B0604020202020204" pitchFamily="34" charset="0"/>
                <a:cs typeface="Arial" panose="020B0604020202020204" pitchFamily="34" charset="0"/>
              </a:rPr>
              <a:t>℃</a:t>
            </a:r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Values are expressed as the </a:t>
            </a:r>
            <a:r>
              <a:rPr lang="en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mean±SD</a:t>
            </a:r>
            <a:r>
              <a:rPr lang="en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; n=3-6.</a:t>
            </a:r>
            <a:endParaRPr kumimoji="1" lang="en-US" altLang="ja-JP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F5A4C4A-D739-5773-1ADC-BC97B60E17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304"/>
          <a:stretch/>
        </p:blipFill>
        <p:spPr>
          <a:xfrm>
            <a:off x="244833" y="2055079"/>
            <a:ext cx="2658236" cy="1048276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21FAE83-F4BC-2989-9AAC-16201E53B7AD}"/>
              </a:ext>
            </a:extLst>
          </p:cNvPr>
          <p:cNvSpPr txBox="1"/>
          <p:nvPr/>
        </p:nvSpPr>
        <p:spPr>
          <a:xfrm>
            <a:off x="734065" y="3283262"/>
            <a:ext cx="24176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Thickness = 1.23±0.38 mm</a:t>
            </a:r>
            <a:endParaRPr kumimoji="1" lang="ja-JP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415E6E5-97E1-4F7B-A012-F06E9F868AD6}"/>
              </a:ext>
            </a:extLst>
          </p:cNvPr>
          <p:cNvSpPr txBox="1"/>
          <p:nvPr/>
        </p:nvSpPr>
        <p:spPr>
          <a:xfrm>
            <a:off x="3447340" y="3284046"/>
            <a:ext cx="2467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Thickness = 3.46±0.32 mm</a:t>
            </a:r>
            <a:endParaRPr kumimoji="1" lang="ja-JP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7E5A4EF-E182-946D-162A-F86FEFAF09CE}"/>
              </a:ext>
            </a:extLst>
          </p:cNvPr>
          <p:cNvSpPr txBox="1"/>
          <p:nvPr/>
        </p:nvSpPr>
        <p:spPr>
          <a:xfrm>
            <a:off x="6307364" y="3288957"/>
            <a:ext cx="24176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Thickness = 5.89±0.29 mm</a:t>
            </a:r>
            <a:endParaRPr kumimoji="1" lang="ja-JP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EA1846E-F01C-715B-3D9D-8AA05B73DC1B}"/>
              </a:ext>
            </a:extLst>
          </p:cNvPr>
          <p:cNvSpPr txBox="1"/>
          <p:nvPr/>
        </p:nvSpPr>
        <p:spPr>
          <a:xfrm>
            <a:off x="2915774" y="2787492"/>
            <a:ext cx="60949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Gel thickness= 1.23±0.38 mm, 3.46±0.32 mm, 5.89±0.29 mm </a:t>
            </a:r>
            <a:endParaRPr kumimoji="1" lang="ja-JP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EB860B8-A25C-DDDF-4DB4-3ED4AAF277C7}"/>
              </a:ext>
            </a:extLst>
          </p:cNvPr>
          <p:cNvSpPr txBox="1"/>
          <p:nvPr/>
        </p:nvSpPr>
        <p:spPr>
          <a:xfrm>
            <a:off x="3053833" y="2023658"/>
            <a:ext cx="58453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ja-JP" altLang="en-US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surface</a:t>
            </a: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pH</a:t>
            </a:r>
            <a:r>
              <a:rPr lang="ja-JP" altLang="en-US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was measured </a:t>
            </a:r>
            <a:endParaRPr lang="en-US" altLang="ja-JP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ja-JP" altLang="en-US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flat electrode over time.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77424AA-606B-24FE-1E90-5184EB6BDC4D}"/>
              </a:ext>
            </a:extLst>
          </p:cNvPr>
          <p:cNvSpPr txBox="1"/>
          <p:nvPr/>
        </p:nvSpPr>
        <p:spPr>
          <a:xfrm>
            <a:off x="27708" y="6054931"/>
            <a:ext cx="914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ja-JP" altLang="en-US" sz="24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ja-JP" alt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volatilizes through the </a:t>
            </a:r>
            <a:r>
              <a:rPr lang="en-US" altLang="ja-JP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</a:t>
            </a:r>
            <a:r>
              <a:rPr lang="ja-JP" alt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surface</a:t>
            </a:r>
            <a:r>
              <a:rPr lang="en-US" altLang="ja-JP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hydrogels and</a:t>
            </a:r>
          </a:p>
          <a:p>
            <a:pPr algn="ctr"/>
            <a:r>
              <a:rPr lang="en-US" altLang="ja-JP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pH is suitable for fibroblast and epidermal cell growth.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0A7CDDD-D235-D7DE-3675-0C1499750F1E}"/>
              </a:ext>
            </a:extLst>
          </p:cNvPr>
          <p:cNvSpPr txBox="1"/>
          <p:nvPr/>
        </p:nvSpPr>
        <p:spPr>
          <a:xfrm>
            <a:off x="1032656" y="5699877"/>
            <a:ext cx="21467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Convergent pH </a:t>
            </a:r>
            <a:r>
              <a:rPr kumimoji="1" lang="en-US" altLang="ja-JP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=~8.5</a:t>
            </a:r>
            <a:endParaRPr kumimoji="1" lang="ja-JP" altLang="en-US" sz="16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260CDC3-CFFA-F1E6-4B1A-010C9FC464F7}"/>
              </a:ext>
            </a:extLst>
          </p:cNvPr>
          <p:cNvSpPr txBox="1"/>
          <p:nvPr/>
        </p:nvSpPr>
        <p:spPr>
          <a:xfrm>
            <a:off x="3680978" y="5712624"/>
            <a:ext cx="21467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Convergent pH </a:t>
            </a:r>
            <a:r>
              <a:rPr kumimoji="1" lang="en-US" altLang="ja-JP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=~8.5</a:t>
            </a:r>
            <a:endParaRPr kumimoji="1" lang="ja-JP" altLang="en-US" sz="16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73E1E80-50D7-459C-7D7B-5CEA6DA1E5FA}"/>
              </a:ext>
            </a:extLst>
          </p:cNvPr>
          <p:cNvSpPr txBox="1"/>
          <p:nvPr/>
        </p:nvSpPr>
        <p:spPr>
          <a:xfrm>
            <a:off x="6723046" y="5681846"/>
            <a:ext cx="1850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convergence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FBCFA9B-7058-71AD-5517-4BACE48D8D95}"/>
              </a:ext>
            </a:extLst>
          </p:cNvPr>
          <p:cNvSpPr txBox="1"/>
          <p:nvPr/>
        </p:nvSpPr>
        <p:spPr>
          <a:xfrm>
            <a:off x="8485728" y="94886"/>
            <a:ext cx="772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7/13</a:t>
            </a:r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8380A9F-5647-8BDE-2D79-0BAB590979B4}"/>
              </a:ext>
            </a:extLst>
          </p:cNvPr>
          <p:cNvSpPr txBox="1"/>
          <p:nvPr/>
        </p:nvSpPr>
        <p:spPr>
          <a:xfrm>
            <a:off x="1060429" y="110275"/>
            <a:ext cx="55162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and Discussion</a:t>
            </a:r>
          </a:p>
        </p:txBody>
      </p:sp>
    </p:spTree>
    <p:extLst>
      <p:ext uri="{BB962C8B-B14F-4D97-AF65-F5344CB8AC3E}">
        <p14:creationId xmlns:p14="http://schemas.microsoft.com/office/powerpoint/2010/main" val="3642606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C01DC20C-88E1-D520-4E3B-0EF6BE39C468}"/>
              </a:ext>
            </a:extLst>
          </p:cNvPr>
          <p:cNvSpPr/>
          <p:nvPr/>
        </p:nvSpPr>
        <p:spPr>
          <a:xfrm>
            <a:off x="0" y="6049010"/>
            <a:ext cx="9144000" cy="80112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21E02F1-8846-94A8-AF37-412C1A454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09" y="51109"/>
            <a:ext cx="857250" cy="85725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76427E8-514F-71CA-B09F-81B0E3D21D05}"/>
              </a:ext>
            </a:extLst>
          </p:cNvPr>
          <p:cNvSpPr txBox="1"/>
          <p:nvPr/>
        </p:nvSpPr>
        <p:spPr>
          <a:xfrm>
            <a:off x="191866" y="1467211"/>
            <a:ext cx="8839199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Hydrogel disk: φ17.5 mm×3.5 mm, New Coccine (NC) concentration in gels: 1.98 mg/g-gel, Temperature: </a:t>
            </a:r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23-25</a:t>
            </a:r>
            <a:r>
              <a:rPr lang="ja-JP" altLang="en-US" sz="1400">
                <a:latin typeface="Arial" panose="020B0604020202020204" pitchFamily="34" charset="0"/>
                <a:cs typeface="Arial" panose="020B0604020202020204" pitchFamily="34" charset="0"/>
              </a:rPr>
              <a:t>℃</a:t>
            </a:r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, Physiological saline volume: 100 mL, </a:t>
            </a:r>
            <a:r>
              <a:rPr lang="en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Stirring speed: 200 rpm, Values are expressed as the mean±SD; n=2.</a:t>
            </a:r>
            <a:endParaRPr kumimoji="1" lang="en-US" altLang="ja-JP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D91C5CD-E15A-A3BC-C89F-7AFFF032F1EB}"/>
              </a:ext>
            </a:extLst>
          </p:cNvPr>
          <p:cNvSpPr txBox="1"/>
          <p:nvPr/>
        </p:nvSpPr>
        <p:spPr>
          <a:xfrm>
            <a:off x="91163" y="1033109"/>
            <a:ext cx="7226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kumimoji="1" lang="en-US" altLang="ja-JP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Release behavior of New </a:t>
            </a:r>
            <a:r>
              <a:rPr kumimoji="1" lang="en-US" altLang="ja-JP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Coccine</a:t>
            </a:r>
            <a:r>
              <a:rPr kumimoji="1" lang="en-US" altLang="ja-JP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hydrogel</a:t>
            </a:r>
            <a:endParaRPr kumimoji="1" lang="ja-JP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9AAF620-6D5B-C1D4-4756-DD4B0DFAE3DC}"/>
              </a:ext>
            </a:extLst>
          </p:cNvPr>
          <p:cNvSpPr txBox="1"/>
          <p:nvPr/>
        </p:nvSpPr>
        <p:spPr>
          <a:xfrm>
            <a:off x="77466" y="2213156"/>
            <a:ext cx="18806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u="sng" dirty="0">
                <a:latin typeface="Arial" panose="020B0604020202020204" pitchFamily="34" charset="0"/>
                <a:cs typeface="Arial" panose="020B0604020202020204" pitchFamily="34" charset="0"/>
              </a:rPr>
              <a:t>New Coccine (NC)</a:t>
            </a:r>
            <a:endParaRPr kumimoji="1" lang="ja-JP" altLang="en-US" sz="1600" u="sn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AF8EFB0A-6CEF-DCB3-50D8-D146A2E07A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702893" y="3269263"/>
            <a:ext cx="2273563" cy="1705172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940A8FF-6739-C899-6F7B-3AD62A45F3CE}"/>
              </a:ext>
            </a:extLst>
          </p:cNvPr>
          <p:cNvSpPr txBox="1"/>
          <p:nvPr/>
        </p:nvSpPr>
        <p:spPr>
          <a:xfrm>
            <a:off x="2087188" y="2353329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The hydrogel with NC</a:t>
            </a:r>
          </a:p>
          <a:p>
            <a:pPr algn="ctr"/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(1.98 mg/g-gel)</a:t>
            </a:r>
            <a:endParaRPr kumimoji="1" lang="ja-JP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B0E402B-0F38-5E5C-63B1-4D0440709EF7}"/>
              </a:ext>
            </a:extLst>
          </p:cNvPr>
          <p:cNvSpPr txBox="1"/>
          <p:nvPr/>
        </p:nvSpPr>
        <p:spPr>
          <a:xfrm>
            <a:off x="3744843" y="4624948"/>
            <a:ext cx="1968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Physiological saline</a:t>
            </a:r>
          </a:p>
          <a:p>
            <a:pPr algn="ctr"/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100 mL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18675BE-C15A-2F9F-529B-4478456B98E1}"/>
              </a:ext>
            </a:extLst>
          </p:cNvPr>
          <p:cNvSpPr txBox="1"/>
          <p:nvPr/>
        </p:nvSpPr>
        <p:spPr>
          <a:xfrm>
            <a:off x="3967997" y="2757318"/>
            <a:ext cx="15840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Release devise</a:t>
            </a:r>
            <a:endParaRPr kumimoji="1" lang="ja-JP" altLang="en-US" sz="16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4D802E01-BAD0-7C4E-6F02-27A9C301E3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3374" y="3119353"/>
            <a:ext cx="2013763" cy="12418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FA059505-BFF1-4E94-4D30-46D62A4D0787}"/>
              </a:ext>
            </a:extLst>
          </p:cNvPr>
          <p:cNvCxnSpPr>
            <a:stCxn id="10" idx="2"/>
          </p:cNvCxnSpPr>
          <p:nvPr/>
        </p:nvCxnSpPr>
        <p:spPr>
          <a:xfrm flipH="1">
            <a:off x="2925276" y="2938104"/>
            <a:ext cx="239291" cy="452703"/>
          </a:xfrm>
          <a:prstGeom prst="straightConnector1">
            <a:avLst/>
          </a:prstGeom>
          <a:ln w="1587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1AB1BC67-EE87-8581-9953-69A222AC0F6E}"/>
              </a:ext>
            </a:extLst>
          </p:cNvPr>
          <p:cNvCxnSpPr>
            <a:cxnSpLocks/>
          </p:cNvCxnSpPr>
          <p:nvPr/>
        </p:nvCxnSpPr>
        <p:spPr>
          <a:xfrm flipH="1" flipV="1">
            <a:off x="3185937" y="4515920"/>
            <a:ext cx="600033" cy="238519"/>
          </a:xfrm>
          <a:prstGeom prst="straightConnector1">
            <a:avLst/>
          </a:prstGeom>
          <a:ln w="1587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三角形 19">
            <a:extLst>
              <a:ext uri="{FF2B5EF4-FFF2-40B4-BE49-F238E27FC236}">
                <a16:creationId xmlns:a16="http://schemas.microsoft.com/office/drawing/2014/main" id="{9B3279D1-1D87-4E54-6C44-E2D408972CEC}"/>
              </a:ext>
            </a:extLst>
          </p:cNvPr>
          <p:cNvSpPr/>
          <p:nvPr/>
        </p:nvSpPr>
        <p:spPr>
          <a:xfrm rot="16200000">
            <a:off x="2730697" y="3461701"/>
            <a:ext cx="1445328" cy="577586"/>
          </a:xfrm>
          <a:prstGeom prst="triangle">
            <a:avLst/>
          </a:prstGeom>
          <a:solidFill>
            <a:srgbClr val="F2F2F2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1E8376F-AE3E-92D5-B49D-60E6225EFDB1}"/>
              </a:ext>
            </a:extLst>
          </p:cNvPr>
          <p:cNvSpPr txBox="1"/>
          <p:nvPr/>
        </p:nvSpPr>
        <p:spPr>
          <a:xfrm>
            <a:off x="446627" y="5515417"/>
            <a:ext cx="8523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hydrogel released ~90% of NC from hydrogel surface within 300 min.</a:t>
            </a:r>
            <a:endParaRPr kumimoji="1" lang="ja-JP" altLang="en-US" sz="2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D1335FD-1B04-0671-A265-849E5DD4E905}"/>
              </a:ext>
            </a:extLst>
          </p:cNvPr>
          <p:cNvSpPr txBox="1"/>
          <p:nvPr/>
        </p:nvSpPr>
        <p:spPr>
          <a:xfrm>
            <a:off x="1066660" y="6025106"/>
            <a:ext cx="72314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hydrogel</a:t>
            </a:r>
            <a:r>
              <a:rPr lang="en-US" altLang="ja-JP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ja-JP" alt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have potential application for </a:t>
            </a:r>
            <a:endParaRPr lang="en-US" altLang="ja-JP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ja-JP" alt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 delivery material </a:t>
            </a:r>
            <a:r>
              <a:rPr lang="en-US" altLang="ja-JP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ja-JP" alt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wound site</a:t>
            </a:r>
            <a:r>
              <a:rPr lang="en-US" altLang="ja-JP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ja-JP" alt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E4BC0EA-E63C-0C57-969F-93CC8BAE6617}"/>
              </a:ext>
            </a:extLst>
          </p:cNvPr>
          <p:cNvSpPr txBox="1"/>
          <p:nvPr/>
        </p:nvSpPr>
        <p:spPr>
          <a:xfrm>
            <a:off x="69294" y="4323552"/>
            <a:ext cx="17860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Molecular Weight = 604.5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5F23F86-D3A6-7A0E-8263-6CC3241C758E}"/>
              </a:ext>
            </a:extLst>
          </p:cNvPr>
          <p:cNvSpPr txBox="1"/>
          <p:nvPr/>
        </p:nvSpPr>
        <p:spPr>
          <a:xfrm>
            <a:off x="8485728" y="94886"/>
            <a:ext cx="772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8/13</a:t>
            </a:r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27130074-D5EE-6CFC-32A9-3CF1269C6E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0547" y="2415723"/>
            <a:ext cx="3340100" cy="2794000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E3FC127-A091-61F8-E749-D8B5E186FEC6}"/>
              </a:ext>
            </a:extLst>
          </p:cNvPr>
          <p:cNvSpPr txBox="1"/>
          <p:nvPr/>
        </p:nvSpPr>
        <p:spPr>
          <a:xfrm>
            <a:off x="6219802" y="5181745"/>
            <a:ext cx="29241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Alg-Ca</a:t>
            </a:r>
            <a:r>
              <a:rPr kumimoji="1" lang="en-US" altLang="ja-JP" sz="1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kumimoji="1" lang="en-US" altLang="ja-JP" sz="1400" i="1" dirty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= CaCO</a:t>
            </a:r>
            <a:r>
              <a:rPr kumimoji="1" lang="en-US" altLang="ja-JP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concentration</a:t>
            </a:r>
            <a:endParaRPr kumimoji="1" lang="ja-JP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266059A9-8EEE-B3AA-338A-883B051117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432" y="2600619"/>
            <a:ext cx="1647636" cy="1735902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AAEA555-F971-147B-7119-3807987EDE9C}"/>
              </a:ext>
            </a:extLst>
          </p:cNvPr>
          <p:cNvSpPr txBox="1"/>
          <p:nvPr/>
        </p:nvSpPr>
        <p:spPr>
          <a:xfrm>
            <a:off x="1060429" y="110275"/>
            <a:ext cx="55162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and Discussion</a:t>
            </a:r>
          </a:p>
        </p:txBody>
      </p:sp>
    </p:spTree>
    <p:extLst>
      <p:ext uri="{BB962C8B-B14F-4D97-AF65-F5344CB8AC3E}">
        <p14:creationId xmlns:p14="http://schemas.microsoft.com/office/powerpoint/2010/main" val="3944931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6A5971C0-7561-3D61-A6CB-BA412A9F5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09" y="51109"/>
            <a:ext cx="857250" cy="857250"/>
          </a:xfrm>
          <a:prstGeom prst="rect">
            <a:avLst/>
          </a:prstGeom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FF4FC6C5-DC05-D2EB-B134-E983A248B9A3}"/>
              </a:ext>
            </a:extLst>
          </p:cNvPr>
          <p:cNvGrpSpPr/>
          <p:nvPr/>
        </p:nvGrpSpPr>
        <p:grpSpPr>
          <a:xfrm>
            <a:off x="5055885" y="2593161"/>
            <a:ext cx="3926431" cy="2843410"/>
            <a:chOff x="3323094" y="1561635"/>
            <a:chExt cx="5448387" cy="3888884"/>
          </a:xfrm>
        </p:grpSpPr>
        <p:graphicFrame>
          <p:nvGraphicFramePr>
            <p:cNvPr id="12" name="グラフ 11">
              <a:extLst>
                <a:ext uri="{FF2B5EF4-FFF2-40B4-BE49-F238E27FC236}">
                  <a16:creationId xmlns:a16="http://schemas.microsoft.com/office/drawing/2014/main" id="{9C58FB0A-A2F8-77E5-1023-ECF0F11A102B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284512788"/>
                </p:ext>
              </p:extLst>
            </p:nvPr>
          </p:nvGraphicFramePr>
          <p:xfrm>
            <a:off x="3323094" y="1561635"/>
            <a:ext cx="5439898" cy="360551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A232A67D-207E-5BAB-4C4F-69B81A74579C}"/>
                </a:ext>
              </a:extLst>
            </p:cNvPr>
            <p:cNvGrpSpPr/>
            <p:nvPr/>
          </p:nvGrpSpPr>
          <p:grpSpPr>
            <a:xfrm>
              <a:off x="4261581" y="4998573"/>
              <a:ext cx="4509900" cy="451946"/>
              <a:chOff x="4132625" y="722191"/>
              <a:chExt cx="4509900" cy="451946"/>
            </a:xfrm>
          </p:grpSpPr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EC074242-7359-2228-5DF1-A1C0E4765B0E}"/>
                  </a:ext>
                </a:extLst>
              </p:cNvPr>
              <p:cNvSpPr txBox="1"/>
              <p:nvPr/>
            </p:nvSpPr>
            <p:spPr>
              <a:xfrm>
                <a:off x="4132625" y="722192"/>
                <a:ext cx="1343957" cy="4209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Alg-Ca</a:t>
                </a:r>
                <a:r>
                  <a:rPr lang="en-US" altLang="ja-JP" sz="14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0.15</a:t>
                </a:r>
                <a:endParaRPr lang="ja-JP" altLang="en-US" sz="1400" baseline="-25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6D5CD2FF-55A2-A5F4-E58B-F622533646E0}"/>
                  </a:ext>
                </a:extLst>
              </p:cNvPr>
              <p:cNvSpPr txBox="1"/>
              <p:nvPr/>
            </p:nvSpPr>
            <p:spPr>
              <a:xfrm>
                <a:off x="5345414" y="722191"/>
                <a:ext cx="1343957" cy="4209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Alg-Ca</a:t>
                </a:r>
                <a:r>
                  <a:rPr lang="en-US" altLang="ja-JP" sz="14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0.20</a:t>
                </a:r>
                <a:endParaRPr lang="ja-JP" altLang="en-US" sz="1400" baseline="-25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86CAA696-AC11-E825-9DCB-4498AD0105D8}"/>
                  </a:ext>
                </a:extLst>
              </p:cNvPr>
              <p:cNvSpPr txBox="1"/>
              <p:nvPr/>
            </p:nvSpPr>
            <p:spPr>
              <a:xfrm>
                <a:off x="6485990" y="736162"/>
                <a:ext cx="1343957" cy="4209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Alg-Ca</a:t>
                </a:r>
                <a:r>
                  <a:rPr lang="en-US" altLang="ja-JP" sz="14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0.30</a:t>
                </a:r>
                <a:endParaRPr lang="ja-JP" altLang="en-US" sz="1400" baseline="-25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4FC93D6E-FC96-29AC-AED3-6C5E5AD0FAF8}"/>
                  </a:ext>
                </a:extLst>
              </p:cNvPr>
              <p:cNvSpPr txBox="1"/>
              <p:nvPr/>
            </p:nvSpPr>
            <p:spPr>
              <a:xfrm>
                <a:off x="7585511" y="753196"/>
                <a:ext cx="1057014" cy="4209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Control</a:t>
                </a:r>
                <a:endParaRPr lang="ja-JP" altLang="en-US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A9CB7E7D-5206-7F8C-1437-F8EEF72AB943}"/>
              </a:ext>
            </a:extLst>
          </p:cNvPr>
          <p:cNvCxnSpPr>
            <a:cxnSpLocks/>
          </p:cNvCxnSpPr>
          <p:nvPr/>
        </p:nvCxnSpPr>
        <p:spPr>
          <a:xfrm flipV="1">
            <a:off x="2599883" y="3753710"/>
            <a:ext cx="0" cy="63638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3831EF8B-C08D-42B3-91D6-6818E1BD7F09}"/>
              </a:ext>
            </a:extLst>
          </p:cNvPr>
          <p:cNvCxnSpPr>
            <a:cxnSpLocks/>
          </p:cNvCxnSpPr>
          <p:nvPr/>
        </p:nvCxnSpPr>
        <p:spPr>
          <a:xfrm flipV="1">
            <a:off x="3664052" y="3753710"/>
            <a:ext cx="0" cy="63638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928760F7-9ADA-F0F2-6F42-95750E94A7A0}"/>
              </a:ext>
            </a:extLst>
          </p:cNvPr>
          <p:cNvCxnSpPr/>
          <p:nvPr/>
        </p:nvCxnSpPr>
        <p:spPr>
          <a:xfrm flipH="1">
            <a:off x="2372225" y="3752183"/>
            <a:ext cx="23295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260D5D65-2C57-4BDE-A251-519C8B91FEE1}"/>
              </a:ext>
            </a:extLst>
          </p:cNvPr>
          <p:cNvCxnSpPr/>
          <p:nvPr/>
        </p:nvCxnSpPr>
        <p:spPr>
          <a:xfrm flipH="1">
            <a:off x="3664052" y="3752183"/>
            <a:ext cx="23295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円柱 25">
            <a:extLst>
              <a:ext uri="{FF2B5EF4-FFF2-40B4-BE49-F238E27FC236}">
                <a16:creationId xmlns:a16="http://schemas.microsoft.com/office/drawing/2014/main" id="{49AA3885-5375-4689-247D-3E3C7227535E}"/>
              </a:ext>
            </a:extLst>
          </p:cNvPr>
          <p:cNvSpPr>
            <a:spLocks noChangeAspect="1"/>
          </p:cNvSpPr>
          <p:nvPr/>
        </p:nvSpPr>
        <p:spPr>
          <a:xfrm>
            <a:off x="2673804" y="3325509"/>
            <a:ext cx="870193" cy="306715"/>
          </a:xfrm>
          <a:prstGeom prst="can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44000">
                <a:srgbClr val="00B0F0"/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27" name="下矢印 26">
            <a:extLst>
              <a:ext uri="{FF2B5EF4-FFF2-40B4-BE49-F238E27FC236}">
                <a16:creationId xmlns:a16="http://schemas.microsoft.com/office/drawing/2014/main" id="{AC643604-B380-FFC9-EC87-A17B5DA53DF9}"/>
              </a:ext>
            </a:extLst>
          </p:cNvPr>
          <p:cNvSpPr>
            <a:spLocks noChangeAspect="1"/>
          </p:cNvSpPr>
          <p:nvPr/>
        </p:nvSpPr>
        <p:spPr>
          <a:xfrm>
            <a:off x="3013400" y="3670368"/>
            <a:ext cx="226549" cy="27657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841C5BF2-235E-CE4B-5FF0-9DA730F0C44A}"/>
              </a:ext>
            </a:extLst>
          </p:cNvPr>
          <p:cNvSpPr txBox="1"/>
          <p:nvPr/>
        </p:nvSpPr>
        <p:spPr>
          <a:xfrm>
            <a:off x="2161185" y="2770726"/>
            <a:ext cx="19125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Hydrogel disk</a:t>
            </a:r>
          </a:p>
          <a:p>
            <a:pPr algn="ctr"/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(immersed in DMEM)</a:t>
            </a:r>
            <a:endParaRPr kumimoji="1" lang="ja-JP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B9BF0C3-F4BB-F27F-B794-34101520A97F}"/>
              </a:ext>
            </a:extLst>
          </p:cNvPr>
          <p:cNvSpPr txBox="1"/>
          <p:nvPr/>
        </p:nvSpPr>
        <p:spPr>
          <a:xfrm>
            <a:off x="2264605" y="4471020"/>
            <a:ext cx="171072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DMEM 1 mL</a:t>
            </a:r>
          </a:p>
          <a:p>
            <a:pPr algn="ctr"/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(10% FBS, 2% PS)</a:t>
            </a:r>
            <a:endParaRPr kumimoji="1" lang="ja-JP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円/楕円 32">
            <a:extLst>
              <a:ext uri="{FF2B5EF4-FFF2-40B4-BE49-F238E27FC236}">
                <a16:creationId xmlns:a16="http://schemas.microsoft.com/office/drawing/2014/main" id="{CEA3DD80-8536-7073-C2BD-F290FAC01AC0}"/>
              </a:ext>
            </a:extLst>
          </p:cNvPr>
          <p:cNvSpPr/>
          <p:nvPr/>
        </p:nvSpPr>
        <p:spPr>
          <a:xfrm>
            <a:off x="2599884" y="4325463"/>
            <a:ext cx="1064169" cy="13360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35" name="円柱 34">
            <a:extLst>
              <a:ext uri="{FF2B5EF4-FFF2-40B4-BE49-F238E27FC236}">
                <a16:creationId xmlns:a16="http://schemas.microsoft.com/office/drawing/2014/main" id="{6C83EE8E-4902-A6B6-DAB0-45E0A6448AB7}"/>
              </a:ext>
            </a:extLst>
          </p:cNvPr>
          <p:cNvSpPr/>
          <p:nvPr/>
        </p:nvSpPr>
        <p:spPr>
          <a:xfrm>
            <a:off x="2599883" y="3951435"/>
            <a:ext cx="1064169" cy="512926"/>
          </a:xfrm>
          <a:prstGeom prst="can">
            <a:avLst>
              <a:gd name="adj" fmla="val 31193"/>
            </a:avLst>
          </a:prstGeom>
          <a:solidFill>
            <a:srgbClr val="FFD4CD">
              <a:alpha val="74902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71DBB4F1-C45E-E840-904D-8A0651A1B562}"/>
              </a:ext>
            </a:extLst>
          </p:cNvPr>
          <p:cNvGrpSpPr/>
          <p:nvPr/>
        </p:nvGrpSpPr>
        <p:grpSpPr>
          <a:xfrm>
            <a:off x="2685125" y="4316768"/>
            <a:ext cx="904262" cy="142297"/>
            <a:chOff x="7027754" y="1877044"/>
            <a:chExt cx="1859245" cy="292576"/>
          </a:xfrm>
        </p:grpSpPr>
        <p:pic>
          <p:nvPicPr>
            <p:cNvPr id="38" name="図 37">
              <a:extLst>
                <a:ext uri="{FF2B5EF4-FFF2-40B4-BE49-F238E27FC236}">
                  <a16:creationId xmlns:a16="http://schemas.microsoft.com/office/drawing/2014/main" id="{3A55BCE9-91A6-0FA9-999F-7B63636503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27754" y="1927582"/>
              <a:ext cx="649863" cy="198681"/>
            </a:xfrm>
            <a:prstGeom prst="rect">
              <a:avLst/>
            </a:prstGeom>
          </p:spPr>
        </p:pic>
        <p:pic>
          <p:nvPicPr>
            <p:cNvPr id="39" name="図 38">
              <a:extLst>
                <a:ext uri="{FF2B5EF4-FFF2-40B4-BE49-F238E27FC236}">
                  <a16:creationId xmlns:a16="http://schemas.microsoft.com/office/drawing/2014/main" id="{AFC859A5-8109-E740-3B67-86B02A1E6C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19323" y="1970939"/>
              <a:ext cx="649863" cy="198681"/>
            </a:xfrm>
            <a:prstGeom prst="rect">
              <a:avLst/>
            </a:prstGeom>
          </p:spPr>
        </p:pic>
        <p:pic>
          <p:nvPicPr>
            <p:cNvPr id="40" name="図 39">
              <a:extLst>
                <a:ext uri="{FF2B5EF4-FFF2-40B4-BE49-F238E27FC236}">
                  <a16:creationId xmlns:a16="http://schemas.microsoft.com/office/drawing/2014/main" id="{119FAA49-0F13-8719-D45D-CD1C5C4B27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77533" y="1877044"/>
              <a:ext cx="649863" cy="198681"/>
            </a:xfrm>
            <a:prstGeom prst="rect">
              <a:avLst/>
            </a:prstGeom>
          </p:spPr>
        </p:pic>
        <p:pic>
          <p:nvPicPr>
            <p:cNvPr id="41" name="図 40">
              <a:extLst>
                <a:ext uri="{FF2B5EF4-FFF2-40B4-BE49-F238E27FC236}">
                  <a16:creationId xmlns:a16="http://schemas.microsoft.com/office/drawing/2014/main" id="{B03BFCAF-917C-7288-D169-194F087900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37136" y="1934913"/>
              <a:ext cx="649863" cy="198681"/>
            </a:xfrm>
            <a:prstGeom prst="rect">
              <a:avLst/>
            </a:prstGeom>
          </p:spPr>
        </p:pic>
      </p:grp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6FA7FD59-E23B-92B0-7B15-A79F5D78CEF3}"/>
              </a:ext>
            </a:extLst>
          </p:cNvPr>
          <p:cNvSpPr txBox="1"/>
          <p:nvPr/>
        </p:nvSpPr>
        <p:spPr>
          <a:xfrm>
            <a:off x="1862798" y="3822261"/>
            <a:ext cx="819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NHDF</a:t>
            </a:r>
            <a:endParaRPr kumimoji="1" lang="ja-JP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9E074E53-E379-D9BF-BD3A-DA97CB35D163}"/>
              </a:ext>
            </a:extLst>
          </p:cNvPr>
          <p:cNvCxnSpPr/>
          <p:nvPr/>
        </p:nvCxnSpPr>
        <p:spPr>
          <a:xfrm>
            <a:off x="2473909" y="4188331"/>
            <a:ext cx="205916" cy="16664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12EEFF8F-6045-C770-BCC3-C264FA399F53}"/>
              </a:ext>
            </a:extLst>
          </p:cNvPr>
          <p:cNvGrpSpPr/>
          <p:nvPr/>
        </p:nvGrpSpPr>
        <p:grpSpPr>
          <a:xfrm>
            <a:off x="-27198" y="2852544"/>
            <a:ext cx="2372031" cy="2153620"/>
            <a:chOff x="1930432" y="2667365"/>
            <a:chExt cx="2372031" cy="2153620"/>
          </a:xfrm>
        </p:grpSpPr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87BE6ECD-0CA5-3060-D45A-56E502864D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80995" y="3575127"/>
              <a:ext cx="0" cy="63638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6E5B7FF8-17B4-DFAB-06C2-490D855069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45164" y="3575127"/>
              <a:ext cx="0" cy="63638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6D4B3F10-3F67-B463-1A54-97144E39F392}"/>
                </a:ext>
              </a:extLst>
            </p:cNvPr>
            <p:cNvCxnSpPr/>
            <p:nvPr/>
          </p:nvCxnSpPr>
          <p:spPr>
            <a:xfrm flipH="1">
              <a:off x="2453337" y="3573600"/>
              <a:ext cx="23295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6F719180-BE1B-C1DD-F9BB-7E5C624B0890}"/>
                </a:ext>
              </a:extLst>
            </p:cNvPr>
            <p:cNvCxnSpPr/>
            <p:nvPr/>
          </p:nvCxnSpPr>
          <p:spPr>
            <a:xfrm flipH="1">
              <a:off x="3745164" y="3573600"/>
              <a:ext cx="23295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下矢印 27">
              <a:extLst>
                <a:ext uri="{FF2B5EF4-FFF2-40B4-BE49-F238E27FC236}">
                  <a16:creationId xmlns:a16="http://schemas.microsoft.com/office/drawing/2014/main" id="{DB992531-1F43-310C-40FF-CCD05AABE2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19319" y="3449517"/>
              <a:ext cx="226549" cy="276575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6DC1D99B-5F3C-A3EB-C0DC-1DDDB06F0953}"/>
                </a:ext>
              </a:extLst>
            </p:cNvPr>
            <p:cNvSpPr txBox="1"/>
            <p:nvPr/>
          </p:nvSpPr>
          <p:spPr>
            <a:xfrm>
              <a:off x="2252717" y="3022044"/>
              <a:ext cx="20497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>
                  <a:latin typeface="Arial" panose="020B0604020202020204" pitchFamily="34" charset="0"/>
                  <a:cs typeface="Arial" panose="020B0604020202020204" pitchFamily="34" charset="0"/>
                </a:rPr>
                <a:t>DMEM 360 μL</a:t>
              </a:r>
              <a:endParaRPr kumimoji="1"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FE6C2A46-24A8-FF93-90FF-683757648F4B}"/>
                </a:ext>
              </a:extLst>
            </p:cNvPr>
            <p:cNvSpPr txBox="1"/>
            <p:nvPr/>
          </p:nvSpPr>
          <p:spPr>
            <a:xfrm>
              <a:off x="2692723" y="2667365"/>
              <a:ext cx="1047025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dirty="0">
                  <a:latin typeface="Arial" panose="020B0604020202020204" pitchFamily="34" charset="0"/>
                  <a:cs typeface="Arial" panose="020B0604020202020204" pitchFamily="34" charset="0"/>
                </a:rPr>
                <a:t>Control </a:t>
              </a:r>
              <a:endParaRPr kumimoji="1" lang="ja-JP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円/楕円 33">
              <a:extLst>
                <a:ext uri="{FF2B5EF4-FFF2-40B4-BE49-F238E27FC236}">
                  <a16:creationId xmlns:a16="http://schemas.microsoft.com/office/drawing/2014/main" id="{4AC4160B-23F6-899E-D761-56A907437C60}"/>
                </a:ext>
              </a:extLst>
            </p:cNvPr>
            <p:cNvSpPr/>
            <p:nvPr/>
          </p:nvSpPr>
          <p:spPr>
            <a:xfrm>
              <a:off x="2680995" y="4158834"/>
              <a:ext cx="1064169" cy="13360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36" name="円柱 35">
              <a:extLst>
                <a:ext uri="{FF2B5EF4-FFF2-40B4-BE49-F238E27FC236}">
                  <a16:creationId xmlns:a16="http://schemas.microsoft.com/office/drawing/2014/main" id="{18464A1E-3820-EB34-9C55-C5D6F8D177DA}"/>
                </a:ext>
              </a:extLst>
            </p:cNvPr>
            <p:cNvSpPr/>
            <p:nvPr/>
          </p:nvSpPr>
          <p:spPr>
            <a:xfrm>
              <a:off x="2680996" y="3789096"/>
              <a:ext cx="1064169" cy="512926"/>
            </a:xfrm>
            <a:prstGeom prst="can">
              <a:avLst>
                <a:gd name="adj" fmla="val 31193"/>
              </a:avLst>
            </a:prstGeom>
            <a:solidFill>
              <a:srgbClr val="FFD4CD">
                <a:alpha val="74902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grpSp>
          <p:nvGrpSpPr>
            <p:cNvPr id="42" name="グループ化 41">
              <a:extLst>
                <a:ext uri="{FF2B5EF4-FFF2-40B4-BE49-F238E27FC236}">
                  <a16:creationId xmlns:a16="http://schemas.microsoft.com/office/drawing/2014/main" id="{8ED37B5B-6D36-2A55-83FD-BC435828363D}"/>
                </a:ext>
              </a:extLst>
            </p:cNvPr>
            <p:cNvGrpSpPr/>
            <p:nvPr/>
          </p:nvGrpSpPr>
          <p:grpSpPr>
            <a:xfrm>
              <a:off x="2760949" y="4153723"/>
              <a:ext cx="904262" cy="142297"/>
              <a:chOff x="7027754" y="1877044"/>
              <a:chExt cx="1859245" cy="292576"/>
            </a:xfrm>
          </p:grpSpPr>
          <p:pic>
            <p:nvPicPr>
              <p:cNvPr id="43" name="図 42">
                <a:extLst>
                  <a:ext uri="{FF2B5EF4-FFF2-40B4-BE49-F238E27FC236}">
                    <a16:creationId xmlns:a16="http://schemas.microsoft.com/office/drawing/2014/main" id="{46886780-1A78-7D69-5ACB-1119A083A7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27754" y="1927583"/>
                <a:ext cx="649864" cy="198682"/>
              </a:xfrm>
              <a:prstGeom prst="rect">
                <a:avLst/>
              </a:prstGeom>
            </p:spPr>
          </p:pic>
          <p:pic>
            <p:nvPicPr>
              <p:cNvPr id="44" name="図 43">
                <a:extLst>
                  <a:ext uri="{FF2B5EF4-FFF2-40B4-BE49-F238E27FC236}">
                    <a16:creationId xmlns:a16="http://schemas.microsoft.com/office/drawing/2014/main" id="{33E1DA28-0A7A-B8E9-6E4F-A16E3878C9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19323" y="1970939"/>
                <a:ext cx="649863" cy="198681"/>
              </a:xfrm>
              <a:prstGeom prst="rect">
                <a:avLst/>
              </a:prstGeom>
            </p:spPr>
          </p:pic>
          <p:pic>
            <p:nvPicPr>
              <p:cNvPr id="45" name="図 44">
                <a:extLst>
                  <a:ext uri="{FF2B5EF4-FFF2-40B4-BE49-F238E27FC236}">
                    <a16:creationId xmlns:a16="http://schemas.microsoft.com/office/drawing/2014/main" id="{C7F8B8C2-E17E-32DC-BD91-7CB475A5C6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77532" y="1877044"/>
                <a:ext cx="649864" cy="198682"/>
              </a:xfrm>
              <a:prstGeom prst="rect">
                <a:avLst/>
              </a:prstGeom>
            </p:spPr>
          </p:pic>
          <p:pic>
            <p:nvPicPr>
              <p:cNvPr id="46" name="図 45">
                <a:extLst>
                  <a:ext uri="{FF2B5EF4-FFF2-40B4-BE49-F238E27FC236}">
                    <a16:creationId xmlns:a16="http://schemas.microsoft.com/office/drawing/2014/main" id="{86BED648-F819-399B-0C39-52C41B5699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37136" y="1934913"/>
                <a:ext cx="649863" cy="198681"/>
              </a:xfrm>
              <a:prstGeom prst="rect">
                <a:avLst/>
              </a:prstGeom>
            </p:spPr>
          </p:pic>
        </p:grpSp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84FD01A3-ECDE-2AD1-0A04-598393428E49}"/>
                </a:ext>
              </a:extLst>
            </p:cNvPr>
            <p:cNvSpPr txBox="1"/>
            <p:nvPr/>
          </p:nvSpPr>
          <p:spPr>
            <a:xfrm>
              <a:off x="2425149" y="4266987"/>
              <a:ext cx="171072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600" dirty="0">
                  <a:latin typeface="Arial" panose="020B0604020202020204" pitchFamily="34" charset="0"/>
                  <a:cs typeface="Arial" panose="020B0604020202020204" pitchFamily="34" charset="0"/>
                </a:rPr>
                <a:t>DMEM 1 mL</a:t>
              </a:r>
            </a:p>
            <a:p>
              <a:pPr algn="ctr"/>
              <a:r>
                <a:rPr kumimoji="1" lang="en-US" altLang="ja-JP" sz="1400" dirty="0">
                  <a:latin typeface="Arial" panose="020B0604020202020204" pitchFamily="34" charset="0"/>
                  <a:cs typeface="Arial" panose="020B0604020202020204" pitchFamily="34" charset="0"/>
                </a:rPr>
                <a:t>(10% FBS, 2% PS)</a:t>
              </a:r>
              <a:endParaRPr kumimoji="1" lang="ja-JP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08F63411-8ECA-4C2F-D288-7B7EDC7D4B69}"/>
                </a:ext>
              </a:extLst>
            </p:cNvPr>
            <p:cNvSpPr txBox="1"/>
            <p:nvPr/>
          </p:nvSpPr>
          <p:spPr>
            <a:xfrm>
              <a:off x="1930432" y="3652887"/>
              <a:ext cx="8190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>
                  <a:latin typeface="Arial" panose="020B0604020202020204" pitchFamily="34" charset="0"/>
                  <a:cs typeface="Arial" panose="020B0604020202020204" pitchFamily="34" charset="0"/>
                </a:rPr>
                <a:t>NHDF</a:t>
              </a:r>
              <a:endParaRPr kumimoji="1" lang="ja-JP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1" name="直線矢印コネクタ 50">
              <a:extLst>
                <a:ext uri="{FF2B5EF4-FFF2-40B4-BE49-F238E27FC236}">
                  <a16:creationId xmlns:a16="http://schemas.microsoft.com/office/drawing/2014/main" id="{A62844ED-BCB3-05BF-A680-E9C9CE582CF2}"/>
                </a:ext>
              </a:extLst>
            </p:cNvPr>
            <p:cNvCxnSpPr/>
            <p:nvPr/>
          </p:nvCxnSpPr>
          <p:spPr>
            <a:xfrm>
              <a:off x="2541543" y="4018957"/>
              <a:ext cx="205916" cy="16664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1D43C20-D464-E668-6886-FE00EABE309D}"/>
              </a:ext>
            </a:extLst>
          </p:cNvPr>
          <p:cNvSpPr txBox="1"/>
          <p:nvPr/>
        </p:nvSpPr>
        <p:spPr>
          <a:xfrm>
            <a:off x="113465" y="1571401"/>
            <a:ext cx="8783588" cy="738664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Hydrogel disk: φ11.5 mm×3.5 mm, CaCO</a:t>
            </a:r>
            <a:r>
              <a:rPr kumimoji="1" lang="en-US" altLang="ja-JP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concentration: 0.20 (w/v%), Cell: </a:t>
            </a:r>
            <a:r>
              <a:rPr lang="en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Normal Human Dermal Fibroblasts (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NHDF), Passage: p15 ,Cell density: 2.5×10</a:t>
            </a:r>
            <a:r>
              <a:rPr kumimoji="1" lang="en-US" altLang="ja-JP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cells/well, pre-Incubation time: 12 h (37℃, 5% CO</a:t>
            </a:r>
            <a:r>
              <a:rPr kumimoji="1" lang="en-US" altLang="ja-JP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), Incubation time: 24 h (37℃, 5% CO</a:t>
            </a:r>
            <a:r>
              <a:rPr kumimoji="1" lang="en-US" altLang="ja-JP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Values are expressed as the mean±SD ;n=4.</a:t>
            </a:r>
            <a:endParaRPr kumimoji="1" lang="en-US" altLang="ja-JP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C5BBC69-C263-3B70-8454-CC19CBB240AF}"/>
              </a:ext>
            </a:extLst>
          </p:cNvPr>
          <p:cNvSpPr txBox="1"/>
          <p:nvPr/>
        </p:nvSpPr>
        <p:spPr>
          <a:xfrm>
            <a:off x="91163" y="1033109"/>
            <a:ext cx="4435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ja-JP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Biocompatibility of hydrogels</a:t>
            </a:r>
            <a:endParaRPr kumimoji="1" lang="ja-JP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28262ED5-90A8-D6A2-2591-B580EEA5B083}"/>
              </a:ext>
            </a:extLst>
          </p:cNvPr>
          <p:cNvGrpSpPr/>
          <p:nvPr/>
        </p:nvGrpSpPr>
        <p:grpSpPr>
          <a:xfrm>
            <a:off x="3947260" y="3336188"/>
            <a:ext cx="1136695" cy="867948"/>
            <a:chOff x="3821362" y="3100419"/>
            <a:chExt cx="1136695" cy="867948"/>
          </a:xfrm>
        </p:grpSpPr>
        <p:sp>
          <p:nvSpPr>
            <p:cNvPr id="8" name="右矢印 7">
              <a:extLst>
                <a:ext uri="{FF2B5EF4-FFF2-40B4-BE49-F238E27FC236}">
                  <a16:creationId xmlns:a16="http://schemas.microsoft.com/office/drawing/2014/main" id="{34019838-F722-F3D0-AAE0-0A68DDF85F9C}"/>
                </a:ext>
              </a:extLst>
            </p:cNvPr>
            <p:cNvSpPr/>
            <p:nvPr/>
          </p:nvSpPr>
          <p:spPr>
            <a:xfrm>
              <a:off x="4000552" y="3100419"/>
              <a:ext cx="799738" cy="867948"/>
            </a:xfrm>
            <a:prstGeom prst="right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70"/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E475DA60-695C-BC36-D1E9-DE29D9CA483D}"/>
                </a:ext>
              </a:extLst>
            </p:cNvPr>
            <p:cNvSpPr txBox="1"/>
            <p:nvPr/>
          </p:nvSpPr>
          <p:spPr>
            <a:xfrm>
              <a:off x="3821362" y="3223237"/>
              <a:ext cx="11366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dirty="0">
                  <a:latin typeface="Arial" panose="020B0604020202020204" pitchFamily="34" charset="0"/>
                  <a:cs typeface="Arial" panose="020B0604020202020204" pitchFamily="34" charset="0"/>
                </a:rPr>
                <a:t>24 h culture</a:t>
              </a:r>
              <a:endParaRPr kumimoji="1" lang="ja-JP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847A1B9A-AF0A-2F15-47A2-0F5FBB3F3DD3}"/>
              </a:ext>
            </a:extLst>
          </p:cNvPr>
          <p:cNvSpPr/>
          <p:nvPr/>
        </p:nvSpPr>
        <p:spPr>
          <a:xfrm>
            <a:off x="0" y="6298551"/>
            <a:ext cx="9144000" cy="5515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F270B010-BE54-0B6C-35C8-4B3A8C7F9E76}"/>
              </a:ext>
            </a:extLst>
          </p:cNvPr>
          <p:cNvSpPr txBox="1"/>
          <p:nvPr/>
        </p:nvSpPr>
        <p:spPr>
          <a:xfrm>
            <a:off x="1108877" y="6318773"/>
            <a:ext cx="72314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hydrogel</a:t>
            </a:r>
            <a:r>
              <a:rPr lang="en-US" altLang="ja-JP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ja-JP" alt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have</a:t>
            </a:r>
            <a:r>
              <a:rPr lang="en-US" altLang="ja-JP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biocompatibility.</a:t>
            </a:r>
            <a:endParaRPr lang="ja-JP" alt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85BECC4E-6D08-195E-A939-B0781218357E}"/>
              </a:ext>
            </a:extLst>
          </p:cNvPr>
          <p:cNvSpPr txBox="1"/>
          <p:nvPr/>
        </p:nvSpPr>
        <p:spPr>
          <a:xfrm>
            <a:off x="5792391" y="2382464"/>
            <a:ext cx="1556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u="sng" dirty="0">
                <a:latin typeface="Arial" panose="020B0604020202020204" pitchFamily="34" charset="0"/>
                <a:cs typeface="Arial" panose="020B0604020202020204" pitchFamily="34" charset="0"/>
              </a:rPr>
              <a:t>CCK-8 Assay</a:t>
            </a:r>
            <a:endParaRPr kumimoji="1" lang="ja-JP" altLang="en-US" u="sn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87010887-61F2-5383-8A44-C30E08203DDD}"/>
              </a:ext>
            </a:extLst>
          </p:cNvPr>
          <p:cNvSpPr txBox="1"/>
          <p:nvPr/>
        </p:nvSpPr>
        <p:spPr>
          <a:xfrm>
            <a:off x="178124" y="5777498"/>
            <a:ext cx="88627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Hydrogels prepared in this study</a:t>
            </a:r>
            <a:r>
              <a:rPr lang="ja-JP" altLang="en-US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</a:t>
            </a: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ja-JP" altLang="en-US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 inhibit NHDF </a:t>
            </a: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cells proliferation.</a:t>
            </a:r>
            <a:endParaRPr lang="ja-JP" altLang="en-US" sz="2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CF390580-5DCB-EC7B-014A-85A25A251D57}"/>
              </a:ext>
            </a:extLst>
          </p:cNvPr>
          <p:cNvSpPr txBox="1"/>
          <p:nvPr/>
        </p:nvSpPr>
        <p:spPr>
          <a:xfrm>
            <a:off x="8485728" y="94886"/>
            <a:ext cx="772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9/13</a:t>
            </a:r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38C5757-9459-1057-44C2-213DADC087E5}"/>
              </a:ext>
            </a:extLst>
          </p:cNvPr>
          <p:cNvSpPr txBox="1"/>
          <p:nvPr/>
        </p:nvSpPr>
        <p:spPr>
          <a:xfrm>
            <a:off x="5966090" y="5424116"/>
            <a:ext cx="29241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Alg-Ca</a:t>
            </a:r>
            <a:r>
              <a:rPr kumimoji="1" lang="en-US" altLang="ja-JP" sz="1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kumimoji="1" lang="en-US" altLang="ja-JP" sz="1400" i="1" dirty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= CaCO</a:t>
            </a:r>
            <a:r>
              <a:rPr kumimoji="1" lang="en-US" altLang="ja-JP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concentration</a:t>
            </a:r>
            <a:endParaRPr kumimoji="1" lang="ja-JP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F7592036-62BF-65C3-EB72-5B6381EC512D}"/>
              </a:ext>
            </a:extLst>
          </p:cNvPr>
          <p:cNvSpPr txBox="1"/>
          <p:nvPr/>
        </p:nvSpPr>
        <p:spPr>
          <a:xfrm>
            <a:off x="1060429" y="110275"/>
            <a:ext cx="55162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and Discussion</a:t>
            </a:r>
          </a:p>
        </p:txBody>
      </p:sp>
    </p:spTree>
    <p:extLst>
      <p:ext uri="{BB962C8B-B14F-4D97-AF65-F5344CB8AC3E}">
        <p14:creationId xmlns:p14="http://schemas.microsoft.com/office/powerpoint/2010/main" val="764242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1973</TotalTime>
  <Words>1636</Words>
  <Application>Microsoft Macintosh PowerPoint</Application>
  <PresentationFormat>画面に合わせる (4:3)</PresentationFormat>
  <Paragraphs>233</Paragraphs>
  <Slides>13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3" baseType="lpstr">
      <vt:lpstr>ArialMT</vt:lpstr>
      <vt:lpstr>YuGothic</vt:lpstr>
      <vt:lpstr>游ゴシック</vt:lpstr>
      <vt:lpstr>Arial</vt:lpstr>
      <vt:lpstr>Calibri</vt:lpstr>
      <vt:lpstr>Calibri Light</vt:lpstr>
      <vt:lpstr>Cambria Math</vt:lpstr>
      <vt:lpstr>Times New Roman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手島　涼太</dc:creator>
  <cp:lastModifiedBy>手島　涼太</cp:lastModifiedBy>
  <cp:revision>55</cp:revision>
  <cp:lastPrinted>2022-10-12T14:21:19Z</cp:lastPrinted>
  <dcterms:created xsi:type="dcterms:W3CDTF">2022-10-03T03:08:15Z</dcterms:created>
  <dcterms:modified xsi:type="dcterms:W3CDTF">2022-11-02T11:24:53Z</dcterms:modified>
</cp:coreProperties>
</file>