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30267275" cy="42794238"/>
  <p:notesSz cx="9926638" cy="14355763"/>
  <p:defaultTextStyle>
    <a:defPPr>
      <a:defRPr lang="en-US"/>
    </a:defPPr>
    <a:lvl1pPr marL="0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1pPr>
    <a:lvl2pPr marL="1491021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2pPr>
    <a:lvl3pPr marL="2982041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3pPr>
    <a:lvl4pPr marL="4473062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4pPr>
    <a:lvl5pPr marL="5964083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5pPr>
    <a:lvl6pPr marL="7455103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6pPr>
    <a:lvl7pPr marL="8946124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7pPr>
    <a:lvl8pPr marL="10437144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8pPr>
    <a:lvl9pPr marL="11928165" algn="l" defTabSz="2982041" rtl="0" eaLnBrk="1" latinLnBrk="0" hangingPunct="1">
      <a:defRPr sz="58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3C"/>
    <a:srgbClr val="F4B184"/>
    <a:srgbClr val="F19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3979" autoAdjust="0"/>
  </p:normalViewPr>
  <p:slideViewPr>
    <p:cSldViewPr snapToGrid="0">
      <p:cViewPr varScale="1">
        <p:scale>
          <a:sx n="18" d="100"/>
          <a:sy n="18" d="100"/>
        </p:scale>
        <p:origin x="37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A514740A-F41F-4164-92A4-7C05C24B4D0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1795463"/>
            <a:ext cx="34242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6908124"/>
            <a:ext cx="7942238" cy="5652309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13637171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7F33BF19-6076-4EC7-AA38-FB72C2A36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Draft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3BF19-6076-4EC7-AA38-FB72C2A36F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4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7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9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9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3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1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0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6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1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836A-00C5-4449-BCF8-B98D0E9F5ECC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EEC8-1FA9-4DB1-8125-C99C1CF0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64" y="-1"/>
            <a:ext cx="29922928" cy="3625515"/>
          </a:xfrm>
          <a:prstGeom prst="rect">
            <a:avLst/>
          </a:prstGeom>
          <a:solidFill>
            <a:srgbClr val="AD073E"/>
          </a:solidFill>
          <a:ln w="28575">
            <a:solidFill>
              <a:srgbClr val="B4003C"/>
            </a:solidFill>
          </a:ln>
        </p:spPr>
        <p:txBody>
          <a:bodyPr wrap="square" rtlCol="0">
            <a:spAutoFit/>
          </a:bodyPr>
          <a:lstStyle/>
          <a:p>
            <a:endParaRPr lang="en-US" sz="3453" dirty="0"/>
          </a:p>
        </p:txBody>
      </p:sp>
      <p:sp>
        <p:nvSpPr>
          <p:cNvPr id="9" name="TextBox 8"/>
          <p:cNvSpPr txBox="1"/>
          <p:nvPr/>
        </p:nvSpPr>
        <p:spPr>
          <a:xfrm>
            <a:off x="-126624" y="146946"/>
            <a:ext cx="30207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5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"Aedes </a:t>
            </a:r>
            <a:r>
              <a:rPr lang="en-US" sz="8000" b="1" spc="35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Vigilax</a:t>
            </a:r>
            <a:r>
              <a:rPr lang="en-US" sz="8000" b="1" spc="35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" Detection from Buzz: Deep Learning Classification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8440" y="1706188"/>
            <a:ext cx="18496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Saugata  Bose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3199" y="2528719"/>
            <a:ext cx="2212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PhD candidate, University of Wollongong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3960679"/>
            <a:ext cx="29841640" cy="96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29" dirty="0"/>
              <a:t>Poor or excessive nutrient management may result in generation of mosquitos in vineyard which is a potential impact of vineyard on residential area. Thus, continuous effective monitoring system is required to ensure mitigation of mosquito borne diseases originated from orchards and vineyards. I am proposing a deep learning base machine learning approach to detect “Aedes </a:t>
            </a:r>
            <a:r>
              <a:rPr lang="en-US" sz="2829" dirty="0" err="1"/>
              <a:t>Vigilax</a:t>
            </a:r>
            <a:r>
              <a:rPr lang="en-US" sz="2829" dirty="0"/>
              <a:t>” mosquitoes.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015" y="5905809"/>
            <a:ext cx="29480725" cy="444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6333" indent="-606333" algn="just">
              <a:buFont typeface="Wingdings" panose="05000000000000000000" pitchFamily="2" charset="2"/>
              <a:buChar char="§"/>
            </a:pPr>
            <a:r>
              <a:rPr lang="en-US" sz="2829" dirty="0"/>
              <a:t>Mosquitoes are the vectors of numerous deadly diseases including Yellow Fever, Malaria, Dengue fever, Zika and Chikungunya[2].</a:t>
            </a:r>
          </a:p>
          <a:p>
            <a:pPr marL="606333" indent="-606333" algn="just">
              <a:buFont typeface="Wingdings" panose="05000000000000000000" pitchFamily="2" charset="2"/>
              <a:buChar char="§"/>
            </a:pPr>
            <a:r>
              <a:rPr lang="en-US" sz="2829" dirty="0"/>
              <a:t>Approximately 7 million people get infected with mosquitoes-borne diseases every year, causing 1 million deaths worldwide[2]. </a:t>
            </a:r>
          </a:p>
          <a:p>
            <a:pPr marL="606333" indent="-606333" algn="just">
              <a:buFont typeface="Wingdings" panose="05000000000000000000" pitchFamily="2" charset="2"/>
              <a:buChar char="§"/>
            </a:pPr>
            <a:r>
              <a:rPr lang="en-US" sz="2829" dirty="0"/>
              <a:t>Some species of mosquitos are real threat for human society. For instance, a linkage was observed between vineyards and West Nile virus which spreads via mosquitos [1]. “Aedes </a:t>
            </a:r>
            <a:r>
              <a:rPr lang="en-US" sz="2829" dirty="0" err="1"/>
              <a:t>vigilax</a:t>
            </a:r>
            <a:r>
              <a:rPr lang="en-US" sz="2829" dirty="0"/>
              <a:t> ” is one of the abundant mosquitos in Australian vineyards.</a:t>
            </a:r>
          </a:p>
          <a:p>
            <a:pPr marL="606333" indent="-606333" algn="just">
              <a:buFont typeface="Wingdings" panose="05000000000000000000" pitchFamily="2" charset="2"/>
              <a:buChar char="§"/>
            </a:pPr>
            <a:r>
              <a:rPr lang="en-US" sz="2829" dirty="0"/>
              <a:t>Aedes </a:t>
            </a:r>
            <a:r>
              <a:rPr lang="en-US" sz="2829" dirty="0" err="1"/>
              <a:t>vigilax</a:t>
            </a:r>
            <a:r>
              <a:rPr lang="en-US" sz="2829" dirty="0"/>
              <a:t> (</a:t>
            </a:r>
            <a:r>
              <a:rPr lang="en-US" sz="2829" dirty="0" err="1"/>
              <a:t>Skuse</a:t>
            </a:r>
            <a:r>
              <a:rPr lang="en-US" sz="2829" dirty="0"/>
              <a:t>) is a pest and vector species associated with wet vineyards and the abundance of this mosquito has been identified as contributing to increased risk of mosquito-borne disease outbreaks.</a:t>
            </a:r>
          </a:p>
          <a:p>
            <a:pPr marL="606333" indent="-606333" algn="just">
              <a:buFont typeface="Wingdings" panose="05000000000000000000" pitchFamily="2" charset="2"/>
              <a:buChar char="§"/>
            </a:pPr>
            <a:r>
              <a:rPr lang="en-US" sz="2829" dirty="0"/>
              <a:t>Recently, numerous image-based machine learning (ML) approaches has been utilized in mosquito systematics, but considering the small body size, these models often required high resolution images and sophisticated pre-processing algorithm to result in high accuracy.</a:t>
            </a:r>
          </a:p>
          <a:p>
            <a:pPr marL="606333" indent="-606333" algn="just">
              <a:buFont typeface="Wingdings" panose="05000000000000000000" pitchFamily="2" charset="2"/>
              <a:buChar char="§"/>
            </a:pPr>
            <a:r>
              <a:rPr lang="en-US" sz="2829" dirty="0"/>
              <a:t>Wing-beating sounds of mosquito showed potential to be used as a classifier in mosquito systematics which has been advised previously by [2].</a:t>
            </a:r>
          </a:p>
          <a:p>
            <a:pPr marL="606333" indent="-606333" algn="just">
              <a:buFont typeface="Wingdings" panose="05000000000000000000" pitchFamily="2" charset="2"/>
              <a:buChar char="§"/>
            </a:pPr>
            <a:r>
              <a:rPr lang="en-US" sz="2829" dirty="0"/>
              <a:t>No previous research was conducted upon identifying “Aedes </a:t>
            </a:r>
            <a:r>
              <a:rPr lang="en-US" sz="2829" dirty="0" err="1"/>
              <a:t>vigilax</a:t>
            </a:r>
            <a:r>
              <a:rPr lang="en-US" sz="2829" dirty="0"/>
              <a:t>” mosquito using deep neural network.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24" y="5031773"/>
            <a:ext cx="29841640" cy="800219"/>
          </a:xfrm>
          <a:prstGeom prst="rect">
            <a:avLst/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  <a:gs pos="50000">
                <a:srgbClr val="F09252"/>
              </a:gs>
              <a:gs pos="100000">
                <a:srgbClr val="F8C5A2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/>
              <a:t>Background Context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0595521"/>
            <a:ext cx="30083760" cy="800219"/>
          </a:xfrm>
          <a:prstGeom prst="rect">
            <a:avLst/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  <a:gs pos="50000">
                <a:srgbClr val="F09252"/>
              </a:gs>
              <a:gs pos="100000">
                <a:srgbClr val="F8C5A2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/>
              <a:t>Research Contributions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430" y="11718672"/>
            <a:ext cx="29713427" cy="96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29" dirty="0"/>
              <a:t>Deep learning approach </a:t>
            </a:r>
            <a:r>
              <a:rPr lang="en-US" sz="2829" dirty="0" err="1"/>
              <a:t>ables</a:t>
            </a:r>
            <a:r>
              <a:rPr lang="en-US" sz="2829" dirty="0"/>
              <a:t> to classify “Aedes </a:t>
            </a:r>
            <a:r>
              <a:rPr lang="en-US" sz="2829" dirty="0" err="1"/>
              <a:t>vigilax</a:t>
            </a:r>
            <a:r>
              <a:rPr lang="en-US" sz="2829" dirty="0"/>
              <a:t>” mosquito from other mosquitoes.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29" dirty="0"/>
              <a:t>Deep learning approach outperforms the baseline models.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1771" y="12998115"/>
            <a:ext cx="29388332" cy="758466"/>
          </a:xfrm>
          <a:prstGeom prst="rect">
            <a:avLst/>
          </a:prstGeom>
          <a:gradFill flip="none" rotWithShape="1">
            <a:gsLst>
              <a:gs pos="0">
                <a:srgbClr val="67B743"/>
              </a:gs>
              <a:gs pos="50000">
                <a:srgbClr val="A0CF8B"/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3"/>
          </a:p>
        </p:txBody>
      </p:sp>
      <p:sp>
        <p:nvSpPr>
          <p:cNvPr id="72" name="TextBox 71"/>
          <p:cNvSpPr txBox="1"/>
          <p:nvPr/>
        </p:nvSpPr>
        <p:spPr>
          <a:xfrm>
            <a:off x="11939756" y="12965422"/>
            <a:ext cx="37073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/>
              <a:t>Methodology</a:t>
            </a:r>
            <a:endParaRPr lang="en-US" sz="4000" b="1" baseline="300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590546" y="22877403"/>
            <a:ext cx="14097457" cy="804672"/>
            <a:chOff x="208516" y="10551455"/>
            <a:chExt cx="12775740" cy="762880"/>
          </a:xfrm>
        </p:grpSpPr>
        <p:sp>
          <p:nvSpPr>
            <p:cNvPr id="74" name="Rectangle 73"/>
            <p:cNvSpPr/>
            <p:nvPr/>
          </p:nvSpPr>
          <p:spPr>
            <a:xfrm>
              <a:off x="208516" y="10619274"/>
              <a:ext cx="12681021" cy="695061"/>
            </a:xfrm>
            <a:prstGeom prst="rect">
              <a:avLst/>
            </a:prstGeom>
            <a:gradFill flip="none" rotWithShape="1">
              <a:gsLst>
                <a:gs pos="0">
                  <a:srgbClr val="67B743"/>
                </a:gs>
                <a:gs pos="50000">
                  <a:srgbClr val="A0CF8B"/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3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6564" y="10551455"/>
              <a:ext cx="12657692" cy="75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/>
                <a:t>	                 R. Hendra’s Findings</a:t>
              </a:r>
              <a:endParaRPr lang="en-US" sz="4000" b="1" baseline="300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4905856" y="22885866"/>
            <a:ext cx="17536996" cy="804672"/>
            <a:chOff x="16834650" y="10465426"/>
            <a:chExt cx="15130212" cy="693697"/>
          </a:xfrm>
        </p:grpSpPr>
        <p:sp>
          <p:nvSpPr>
            <p:cNvPr id="77" name="Rectangle 76"/>
            <p:cNvSpPr/>
            <p:nvPr/>
          </p:nvSpPr>
          <p:spPr>
            <a:xfrm flipH="1">
              <a:off x="16834650" y="10512391"/>
              <a:ext cx="12869964" cy="646732"/>
            </a:xfrm>
            <a:prstGeom prst="rect">
              <a:avLst/>
            </a:prstGeom>
            <a:gradFill>
              <a:gsLst>
                <a:gs pos="0">
                  <a:srgbClr val="67B743"/>
                </a:gs>
                <a:gs pos="50000">
                  <a:srgbClr val="A0CF8B"/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5400000" scaled="1"/>
            </a:gra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53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795404" y="10465426"/>
              <a:ext cx="12169458" cy="678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/>
                <a:t>Preliminary Results of </a:t>
              </a:r>
              <a:r>
                <a:rPr lang="en-US" sz="4600" b="1" dirty="0" err="1"/>
                <a:t>MRes</a:t>
              </a:r>
              <a:r>
                <a:rPr lang="en-US" sz="4600" b="1" dirty="0"/>
                <a:t> Project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80404" y="38763677"/>
            <a:ext cx="29725660" cy="800220"/>
          </a:xfrm>
          <a:prstGeom prst="rect">
            <a:avLst/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  <a:gs pos="50000">
                <a:srgbClr val="F09252"/>
              </a:gs>
              <a:gs pos="100000">
                <a:srgbClr val="F8C5A2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/>
              <a:t>References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33631" y="40109700"/>
            <a:ext cx="2928943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[1] Crowder, David </a:t>
            </a:r>
            <a:r>
              <a:rPr lang="en-AU" sz="2800" dirty="0" err="1"/>
              <a:t>W.,Dykstra</a:t>
            </a:r>
            <a:r>
              <a:rPr lang="en-AU" sz="2800" dirty="0"/>
              <a:t>, Elizabeth A., </a:t>
            </a:r>
            <a:r>
              <a:rPr lang="en-AU" sz="2800" dirty="0" err="1"/>
              <a:t>Brauner</a:t>
            </a:r>
            <a:r>
              <a:rPr lang="en-AU" sz="2800" dirty="0"/>
              <a:t>, Jo Marie, Duffy, Anne, Reed, Caitlin, Martin, Emily, Peterson, Wade, </a:t>
            </a:r>
            <a:r>
              <a:rPr lang="en-AU" sz="2800" dirty="0" err="1"/>
              <a:t>Carrière</a:t>
            </a:r>
            <a:r>
              <a:rPr lang="en-AU" sz="2800" dirty="0"/>
              <a:t>, Yves, </a:t>
            </a:r>
            <a:r>
              <a:rPr lang="en-AU" sz="2800" dirty="0" err="1"/>
              <a:t>Dutilleul</a:t>
            </a:r>
            <a:r>
              <a:rPr lang="en-AU" sz="2800" dirty="0"/>
              <a:t>, Pierre and Owen, Jeb P. (2013). West Nile Virus Prevalence across Landscapes Is Mediated by Local Effects of Agriculture on Vector and Host Communities. PLOS ONE, 8:1, 1-8.</a:t>
            </a:r>
          </a:p>
          <a:p>
            <a:r>
              <a:rPr lang="en-AU" sz="2800" dirty="0"/>
              <a:t>[2] Wei X., Hossain, M. </a:t>
            </a:r>
            <a:r>
              <a:rPr lang="en-AU" sz="2800" dirty="0" err="1"/>
              <a:t>Z.,Ahmed</a:t>
            </a:r>
            <a:r>
              <a:rPr lang="en-AU" sz="2800" dirty="0"/>
              <a:t>, K. A.(2021). How Unique Is Wing-beating Sound? Classifying Mosquitoes from Wing-Beating Sounds. The 1st International Electronic Conference on Entomology. </a:t>
            </a:r>
          </a:p>
          <a:p>
            <a:r>
              <a:rPr lang="en-AU" sz="2800" dirty="0"/>
              <a:t>[3] Li L. H.,</a:t>
            </a:r>
            <a:r>
              <a:rPr lang="en-AU" sz="2800" dirty="0" err="1"/>
              <a:t>Yatskar</a:t>
            </a:r>
            <a:r>
              <a:rPr lang="en-AU" sz="2800" dirty="0"/>
              <a:t> M., Yin D., Hsieh C.-J., Chang K.W. (2019).</a:t>
            </a:r>
            <a:r>
              <a:rPr lang="en-AU" sz="2800" dirty="0" err="1"/>
              <a:t>VisualBERT</a:t>
            </a:r>
            <a:r>
              <a:rPr lang="en-AU" sz="2800" dirty="0"/>
              <a:t>: A Simple and Performant Baseline for Vision and Language.arXiv.org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96479" y="23819162"/>
            <a:ext cx="13479356" cy="52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29" b="1" dirty="0"/>
              <a:t>36</a:t>
            </a:r>
            <a:endParaRPr lang="en-US" sz="2829" dirty="0"/>
          </a:p>
        </p:txBody>
      </p:sp>
      <p:sp>
        <p:nvSpPr>
          <p:cNvPr id="101" name="TextBox 100"/>
          <p:cNvSpPr txBox="1"/>
          <p:nvPr/>
        </p:nvSpPr>
        <p:spPr>
          <a:xfrm>
            <a:off x="15565742" y="23841413"/>
            <a:ext cx="14257322" cy="52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30" dirty="0"/>
              <a:t>HPLC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8009" y="36042541"/>
            <a:ext cx="29858055" cy="800219"/>
          </a:xfrm>
          <a:prstGeom prst="rect">
            <a:avLst/>
          </a:prstGeom>
          <a:gradFill flip="none" rotWithShape="1">
            <a:gsLst>
              <a:gs pos="71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75000"/>
                </a:schemeClr>
              </a:gs>
              <a:gs pos="50000">
                <a:srgbClr val="F09252"/>
              </a:gs>
              <a:gs pos="100000">
                <a:srgbClr val="F8C5A2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/>
              <a:t>Conclusion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0404" y="37156581"/>
            <a:ext cx="29823274" cy="139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30" dirty="0"/>
              <a:t>Through comprehensive experiments, I found that although BERT was designed for NLP, it could be an ideal choice for the audio classification. I experimented with several state-of-the-art methods and with publicly available datasets. Results demonstrated that the proposed model offered the best detection and generalization results.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30" dirty="0"/>
              <a:t>I will evaluate the proposed architecture on multidomain settings.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071322" y="30399518"/>
            <a:ext cx="8253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1795101" y="30354478"/>
            <a:ext cx="0" cy="10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625517" y="29657021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604101" y="29658576"/>
            <a:ext cx="62176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22380237" y="17331757"/>
            <a:ext cx="45719" cy="129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2677120" y="17482853"/>
            <a:ext cx="78377" cy="15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24897806" y="17503778"/>
            <a:ext cx="61848" cy="100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D6005626-52B9-8526-CD67-63A5C66C0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5" y="13906674"/>
            <a:ext cx="29686584" cy="11686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7A9C2-4551-0F7B-7F72-4CE378EB2FA7}"/>
              </a:ext>
            </a:extLst>
          </p:cNvPr>
          <p:cNvSpPr txBox="1"/>
          <p:nvPr/>
        </p:nvSpPr>
        <p:spPr>
          <a:xfrm>
            <a:off x="12353016" y="25984150"/>
            <a:ext cx="5549738" cy="52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29" b="1" dirty="0"/>
              <a:t>Figure 1: Proposed framework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10C59F-7479-3394-C5E2-9E369753C6D8}"/>
              </a:ext>
            </a:extLst>
          </p:cNvPr>
          <p:cNvSpPr/>
          <p:nvPr/>
        </p:nvSpPr>
        <p:spPr>
          <a:xfrm>
            <a:off x="533632" y="26902761"/>
            <a:ext cx="29388332" cy="758466"/>
          </a:xfrm>
          <a:prstGeom prst="rect">
            <a:avLst/>
          </a:prstGeom>
          <a:gradFill flip="none" rotWithShape="1">
            <a:gsLst>
              <a:gs pos="0">
                <a:srgbClr val="67B743"/>
              </a:gs>
              <a:gs pos="50000">
                <a:srgbClr val="A0CF8B"/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3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8A0A2-A213-77CF-7D9B-CC2CFFC972AF}"/>
              </a:ext>
            </a:extLst>
          </p:cNvPr>
          <p:cNvSpPr txBox="1"/>
          <p:nvPr/>
        </p:nvSpPr>
        <p:spPr>
          <a:xfrm>
            <a:off x="12381617" y="26870068"/>
            <a:ext cx="60968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/>
              <a:t>Experimental Setup</a:t>
            </a:r>
            <a:endParaRPr lang="en-US" sz="4000" b="1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4A2D51-0D9C-F1B0-57DF-7E9C55472C3F}"/>
              </a:ext>
            </a:extLst>
          </p:cNvPr>
          <p:cNvSpPr txBox="1"/>
          <p:nvPr/>
        </p:nvSpPr>
        <p:spPr>
          <a:xfrm>
            <a:off x="533632" y="28002268"/>
            <a:ext cx="29713427" cy="226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29" dirty="0"/>
              <a:t>Downloaded mosquito wing-beating raw audio sounds from website and split into training (80%), validation (20%) and testing (20%) data.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29" dirty="0"/>
              <a:t>Pre-processed training data to remove noisy background and uninformative sounds.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29" dirty="0"/>
              <a:t>Convert sound to spectrogram.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29" dirty="0"/>
              <a:t>Pretrained </a:t>
            </a:r>
            <a:r>
              <a:rPr lang="en-US" sz="2829" dirty="0" err="1"/>
              <a:t>VisualBERT</a:t>
            </a:r>
            <a:r>
              <a:rPr lang="en-US" sz="2829" dirty="0"/>
              <a:t> model[3] has been applied. In addition to all the components of BERT, </a:t>
            </a:r>
            <a:r>
              <a:rPr lang="en-US" sz="2829" dirty="0" err="1"/>
              <a:t>VisualBERT</a:t>
            </a:r>
            <a:r>
              <a:rPr lang="en-US" sz="2829" dirty="0"/>
              <a:t> introduces a set of visual embeddings, F , to model an image. Each f ∈ F corresponds to a bounding region in the image, derived from an object detector.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F4A473-8531-BCDD-EFD9-9AA2D0ABDDAF}"/>
              </a:ext>
            </a:extLst>
          </p:cNvPr>
          <p:cNvSpPr/>
          <p:nvPr/>
        </p:nvSpPr>
        <p:spPr>
          <a:xfrm>
            <a:off x="343486" y="30558069"/>
            <a:ext cx="29388332" cy="758466"/>
          </a:xfrm>
          <a:prstGeom prst="rect">
            <a:avLst/>
          </a:prstGeom>
          <a:gradFill flip="none" rotWithShape="1">
            <a:gsLst>
              <a:gs pos="0">
                <a:srgbClr val="67B743"/>
              </a:gs>
              <a:gs pos="50000">
                <a:srgbClr val="A0CF8B"/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53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F3D9A-50BD-662E-AF47-DD1E0E96F432}"/>
              </a:ext>
            </a:extLst>
          </p:cNvPr>
          <p:cNvSpPr txBox="1"/>
          <p:nvPr/>
        </p:nvSpPr>
        <p:spPr>
          <a:xfrm>
            <a:off x="13303364" y="30526126"/>
            <a:ext cx="21912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/>
              <a:t>Results</a:t>
            </a:r>
            <a:endParaRPr lang="en-US" sz="4000" b="1" baseline="30000" dirty="0"/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91989B0D-18B3-1E63-57ED-438FC7D7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56804"/>
              </p:ext>
            </p:extLst>
          </p:nvPr>
        </p:nvGraphicFramePr>
        <p:xfrm>
          <a:off x="7067352" y="31657576"/>
          <a:ext cx="13430448" cy="407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224">
                  <a:extLst>
                    <a:ext uri="{9D8B030D-6E8A-4147-A177-3AD203B41FA5}">
                      <a16:colId xmlns:a16="http://schemas.microsoft.com/office/drawing/2014/main" val="787147341"/>
                    </a:ext>
                  </a:extLst>
                </a:gridCol>
                <a:gridCol w="6715224">
                  <a:extLst>
                    <a:ext uri="{9D8B030D-6E8A-4147-A177-3AD203B41FA5}">
                      <a16:colId xmlns:a16="http://schemas.microsoft.com/office/drawing/2014/main" val="81344583"/>
                    </a:ext>
                  </a:extLst>
                </a:gridCol>
              </a:tblGrid>
              <a:tr h="1019427">
                <a:tc>
                  <a:txBody>
                    <a:bodyPr/>
                    <a:lstStyle/>
                    <a:p>
                      <a:r>
                        <a:rPr lang="en-AU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838982"/>
                  </a:ext>
                </a:extLst>
              </a:tr>
              <a:tr h="1019427">
                <a:tc>
                  <a:txBody>
                    <a:bodyPr/>
                    <a:lstStyle/>
                    <a:p>
                      <a:r>
                        <a:rPr lang="en-AU" dirty="0"/>
                        <a:t>ResNet-18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13307"/>
                  </a:ext>
                </a:extLst>
              </a:tr>
              <a:tr h="1019427">
                <a:tc>
                  <a:txBody>
                    <a:bodyPr/>
                    <a:lstStyle/>
                    <a:p>
                      <a:r>
                        <a:rPr lang="en-AU" dirty="0"/>
                        <a:t>ResNet-34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78.3%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416230"/>
                  </a:ext>
                </a:extLst>
              </a:tr>
              <a:tr h="1019427">
                <a:tc>
                  <a:txBody>
                    <a:bodyPr/>
                    <a:lstStyle/>
                    <a:p>
                      <a:r>
                        <a:rPr lang="en-AU" dirty="0" err="1"/>
                        <a:t>VisualBERT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86.7%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38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51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2687</TotalTime>
  <Words>665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Nazma Tithi</dc:creator>
  <cp:lastModifiedBy>Saugata Bose</cp:lastModifiedBy>
  <cp:revision>214</cp:revision>
  <cp:lastPrinted>2017-01-23T00:12:03Z</cp:lastPrinted>
  <dcterms:created xsi:type="dcterms:W3CDTF">2017-01-11T03:38:45Z</dcterms:created>
  <dcterms:modified xsi:type="dcterms:W3CDTF">2022-10-13T18:26:01Z</dcterms:modified>
</cp:coreProperties>
</file>