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16" r:id="rId2"/>
  </p:sldMasterIdLst>
  <p:sldIdLst>
    <p:sldId id="256" r:id="rId3"/>
  </p:sldIdLst>
  <p:sldSz cx="25199975" cy="180006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9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149998" y="2951631"/>
            <a:ext cx="18899981" cy="6266898"/>
          </a:xfrm>
        </p:spPr>
        <p:txBody>
          <a:bodyPr anchor="b">
            <a:normAutofit/>
          </a:bodyPr>
          <a:lstStyle>
            <a:lvl1pPr algn="ctr">
              <a:defRPr sz="6327"/>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8" y="9454517"/>
            <a:ext cx="18899981" cy="4345992"/>
          </a:xfrm>
        </p:spPr>
        <p:txBody>
          <a:bodyPr>
            <a:normAutofit/>
          </a:bodyPr>
          <a:lstStyle>
            <a:lvl1pPr marL="0" indent="0" algn="ctr">
              <a:buNone/>
              <a:defRPr sz="2531">
                <a:solidFill>
                  <a:schemeClr val="tx1">
                    <a:lumMod val="75000"/>
                    <a:lumOff val="25000"/>
                  </a:schemeClr>
                </a:solidFill>
              </a:defRPr>
            </a:lvl1pPr>
            <a:lvl2pPr marL="482160" indent="0" algn="ctr">
              <a:buNone/>
              <a:defRPr sz="2953"/>
            </a:lvl2pPr>
            <a:lvl3pPr marL="964319" indent="0" algn="ctr">
              <a:buNone/>
              <a:defRPr sz="2531"/>
            </a:lvl3pPr>
            <a:lvl4pPr marL="1446479" indent="0" algn="ctr">
              <a:buNone/>
              <a:defRPr sz="2109"/>
            </a:lvl4pPr>
            <a:lvl5pPr marL="1928639" indent="0" algn="ctr">
              <a:buNone/>
              <a:defRPr sz="2109"/>
            </a:lvl5pPr>
            <a:lvl6pPr marL="2410798" indent="0" algn="ctr">
              <a:buNone/>
              <a:defRPr sz="2109"/>
            </a:lvl6pPr>
            <a:lvl7pPr marL="2892958" indent="0" algn="ctr">
              <a:buNone/>
              <a:defRPr sz="2109"/>
            </a:lvl7pPr>
            <a:lvl8pPr marL="3375118" indent="0" algn="ctr">
              <a:buNone/>
              <a:defRPr sz="2109"/>
            </a:lvl8pPr>
            <a:lvl9pPr marL="3857278" indent="0" algn="ctr">
              <a:buNone/>
              <a:defRPr sz="21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933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0756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2" y="945867"/>
            <a:ext cx="5433745" cy="15254730"/>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1732498" y="945869"/>
            <a:ext cx="15986235" cy="1525472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53194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267998" y="1992073"/>
            <a:ext cx="20789979" cy="9360345"/>
          </a:xfrm>
        </p:spPr>
        <p:txBody>
          <a:bodyPr anchor="b">
            <a:normAutofit/>
          </a:bodyPr>
          <a:lstStyle>
            <a:lvl1pPr algn="l">
              <a:lnSpc>
                <a:spcPct val="85000"/>
              </a:lnSpc>
              <a:defRPr sz="20998" spc="-131"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273725" y="11694974"/>
            <a:ext cx="20789979" cy="3000111"/>
          </a:xfrm>
        </p:spPr>
        <p:txBody>
          <a:bodyPr lIns="91440" rIns="91440">
            <a:normAutofit/>
          </a:bodyPr>
          <a:lstStyle>
            <a:lvl1pPr marL="0" indent="0" algn="l">
              <a:buNone/>
              <a:defRPr sz="6300" cap="all" spc="525" baseline="0">
                <a:solidFill>
                  <a:schemeClr val="tx2"/>
                </a:solidFill>
                <a:latin typeface="+mj-lt"/>
              </a:defRPr>
            </a:lvl1pPr>
            <a:lvl2pPr marL="1200059" indent="0" algn="ctr">
              <a:buNone/>
              <a:defRPr sz="6300"/>
            </a:lvl2pPr>
            <a:lvl3pPr marL="2400117" indent="0" algn="ctr">
              <a:buNone/>
              <a:defRPr sz="6300"/>
            </a:lvl3pPr>
            <a:lvl4pPr marL="3600176" indent="0" algn="ctr">
              <a:buNone/>
              <a:defRPr sz="5250"/>
            </a:lvl4pPr>
            <a:lvl5pPr marL="4800234" indent="0" algn="ctr">
              <a:buNone/>
              <a:defRPr sz="5250"/>
            </a:lvl5pPr>
            <a:lvl6pPr marL="6000293" indent="0" algn="ctr">
              <a:buNone/>
              <a:defRPr sz="5250"/>
            </a:lvl6pPr>
            <a:lvl7pPr marL="7200351" indent="0" algn="ctr">
              <a:buNone/>
              <a:defRPr sz="5250"/>
            </a:lvl7pPr>
            <a:lvl8pPr marL="8400410" indent="0" algn="ctr">
              <a:buNone/>
              <a:defRPr sz="5250"/>
            </a:lvl8pPr>
            <a:lvl9pPr marL="9600468" indent="0" algn="ctr">
              <a:buNone/>
              <a:defRPr sz="525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2496142" y="11400420"/>
            <a:ext cx="20411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388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784689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67998" y="1992073"/>
            <a:ext cx="20789979" cy="9360345"/>
          </a:xfrm>
        </p:spPr>
        <p:txBody>
          <a:bodyPr anchor="b" anchorCtr="0">
            <a:normAutofit/>
          </a:bodyPr>
          <a:lstStyle>
            <a:lvl1pPr>
              <a:lnSpc>
                <a:spcPct val="85000"/>
              </a:lnSpc>
              <a:defRPr sz="20998"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267998" y="11688430"/>
            <a:ext cx="20789979" cy="3000111"/>
          </a:xfrm>
        </p:spPr>
        <p:txBody>
          <a:bodyPr lIns="91440" rIns="91440" anchor="t" anchorCtr="0">
            <a:normAutofit/>
          </a:bodyPr>
          <a:lstStyle>
            <a:lvl1pPr marL="0" indent="0">
              <a:buNone/>
              <a:defRPr sz="6300" cap="all" spc="525" baseline="0">
                <a:solidFill>
                  <a:schemeClr val="tx2"/>
                </a:solidFill>
                <a:latin typeface="+mj-lt"/>
              </a:defRPr>
            </a:lvl1pPr>
            <a:lvl2pPr marL="1200059" indent="0">
              <a:buNone/>
              <a:defRPr sz="4725">
                <a:solidFill>
                  <a:schemeClr val="tx1">
                    <a:tint val="75000"/>
                  </a:schemeClr>
                </a:solidFill>
              </a:defRPr>
            </a:lvl2pPr>
            <a:lvl3pPr marL="2400117" indent="0">
              <a:buNone/>
              <a:defRPr sz="4200">
                <a:solidFill>
                  <a:schemeClr val="tx1">
                    <a:tint val="75000"/>
                  </a:schemeClr>
                </a:solidFill>
              </a:defRPr>
            </a:lvl3pPr>
            <a:lvl4pPr marL="3600176" indent="0">
              <a:buNone/>
              <a:defRPr sz="3675">
                <a:solidFill>
                  <a:schemeClr val="tx1">
                    <a:tint val="75000"/>
                  </a:schemeClr>
                </a:solidFill>
              </a:defRPr>
            </a:lvl4pPr>
            <a:lvl5pPr marL="4800234" indent="0">
              <a:buNone/>
              <a:defRPr sz="3675">
                <a:solidFill>
                  <a:schemeClr val="tx1">
                    <a:tint val="75000"/>
                  </a:schemeClr>
                </a:solidFill>
              </a:defRPr>
            </a:lvl5pPr>
            <a:lvl6pPr marL="6000293" indent="0">
              <a:buNone/>
              <a:defRPr sz="3675">
                <a:solidFill>
                  <a:schemeClr val="tx1">
                    <a:tint val="75000"/>
                  </a:schemeClr>
                </a:solidFill>
              </a:defRPr>
            </a:lvl6pPr>
            <a:lvl7pPr marL="7200351" indent="0">
              <a:buNone/>
              <a:defRPr sz="3675">
                <a:solidFill>
                  <a:schemeClr val="tx1">
                    <a:tint val="75000"/>
                  </a:schemeClr>
                </a:solidFill>
              </a:defRPr>
            </a:lvl7pPr>
            <a:lvl8pPr marL="8400410" indent="0">
              <a:buNone/>
              <a:defRPr sz="3675">
                <a:solidFill>
                  <a:schemeClr val="tx1">
                    <a:tint val="75000"/>
                  </a:schemeClr>
                </a:solidFill>
              </a:defRPr>
            </a:lvl8pPr>
            <a:lvl9pPr marL="9600468" indent="0">
              <a:buNone/>
              <a:defRPr sz="3675">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2496142" y="11400420"/>
            <a:ext cx="20411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5458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2267998" y="752271"/>
            <a:ext cx="20789979" cy="380790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267998" y="4844625"/>
            <a:ext cx="10205990" cy="1056038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851987" y="4844627"/>
            <a:ext cx="10205990" cy="1056038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14.10.2022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225907633"/>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2267998" y="752271"/>
            <a:ext cx="20789979" cy="380790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7998" y="4845459"/>
            <a:ext cx="10205990" cy="1932570"/>
          </a:xfrm>
        </p:spPr>
        <p:txBody>
          <a:bodyPr lIns="91440" rIns="91440" anchor="ctr">
            <a:normAutofit/>
          </a:bodyPr>
          <a:lstStyle>
            <a:lvl1pPr marL="0" indent="0">
              <a:buNone/>
              <a:defRPr sz="5250" b="0" cap="all" baseline="0">
                <a:solidFill>
                  <a:schemeClr val="tx2"/>
                </a:solidFill>
              </a:defRPr>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tr-TR"/>
              <a:t>Asıl metin stillerini düzenle</a:t>
            </a:r>
          </a:p>
        </p:txBody>
      </p:sp>
      <p:sp>
        <p:nvSpPr>
          <p:cNvPr id="4" name="Content Placeholder 3"/>
          <p:cNvSpPr>
            <a:spLocks noGrp="1"/>
          </p:cNvSpPr>
          <p:nvPr>
            <p:ph sz="half" idx="2"/>
          </p:nvPr>
        </p:nvSpPr>
        <p:spPr>
          <a:xfrm>
            <a:off x="2267998" y="6778029"/>
            <a:ext cx="10205990" cy="886699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851987" y="4845459"/>
            <a:ext cx="10205990" cy="1932570"/>
          </a:xfrm>
        </p:spPr>
        <p:txBody>
          <a:bodyPr lIns="91440" rIns="91440" anchor="ctr">
            <a:normAutofit/>
          </a:bodyPr>
          <a:lstStyle>
            <a:lvl1pPr marL="0" indent="0">
              <a:buNone/>
              <a:defRPr sz="5250" b="0" cap="all" baseline="0">
                <a:solidFill>
                  <a:schemeClr val="tx2"/>
                </a:solidFill>
              </a:defRPr>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tr-TR"/>
              <a:t>Asıl metin stillerini düzenle</a:t>
            </a:r>
          </a:p>
        </p:txBody>
      </p:sp>
      <p:sp>
        <p:nvSpPr>
          <p:cNvPr id="6" name="Content Placeholder 5"/>
          <p:cNvSpPr>
            <a:spLocks noGrp="1"/>
          </p:cNvSpPr>
          <p:nvPr>
            <p:ph sz="quarter" idx="4"/>
          </p:nvPr>
        </p:nvSpPr>
        <p:spPr>
          <a:xfrm>
            <a:off x="12851987" y="6778029"/>
            <a:ext cx="10205990" cy="886699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FC6309-07AF-45D9-BD03-18BB3F21AA63}" type="datetimeFigureOut">
              <a:rPr lang="tr-TR" smtClean="0"/>
              <a:t>14.10.2022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428950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FC6309-07AF-45D9-BD03-18BB3F21AA63}" type="datetimeFigureOut">
              <a:rPr lang="tr-TR" smtClean="0"/>
              <a:t>14.10.2022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955269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5"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FC6309-07AF-45D9-BD03-18BB3F21AA63}" type="datetimeFigureOut">
              <a:rPr lang="tr-TR" smtClean="0"/>
              <a:t>14.10.2022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99539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37" y="0"/>
            <a:ext cx="8372689" cy="180006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350531" y="0"/>
            <a:ext cx="132300" cy="18000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44999" y="1560055"/>
            <a:ext cx="6614993" cy="6000221"/>
          </a:xfrm>
        </p:spPr>
        <p:txBody>
          <a:bodyPr anchor="b">
            <a:normAutofit/>
          </a:bodyPr>
          <a:lstStyle>
            <a:lvl1pPr>
              <a:defRPr sz="9449"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9922490" y="1920071"/>
            <a:ext cx="13418987" cy="1380050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44999" y="7680283"/>
            <a:ext cx="6614993" cy="8869419"/>
          </a:xfrm>
        </p:spPr>
        <p:txBody>
          <a:bodyPr lIns="91440" rIns="91440">
            <a:normAutofit/>
          </a:bodyPr>
          <a:lstStyle>
            <a:lvl1pPr marL="0" indent="0">
              <a:buNone/>
              <a:defRPr sz="3937">
                <a:solidFill>
                  <a:srgbClr val="FFFFFF"/>
                </a:solidFill>
              </a:defRPr>
            </a:lvl1pPr>
            <a:lvl2pPr marL="1200059" indent="0">
              <a:buNone/>
              <a:defRPr sz="3150"/>
            </a:lvl2pPr>
            <a:lvl3pPr marL="2400117" indent="0">
              <a:buNone/>
              <a:defRPr sz="2625"/>
            </a:lvl3pPr>
            <a:lvl4pPr marL="3600176" indent="0">
              <a:buNone/>
              <a:defRPr sz="2362"/>
            </a:lvl4pPr>
            <a:lvl5pPr marL="4800234" indent="0">
              <a:buNone/>
              <a:defRPr sz="2362"/>
            </a:lvl5pPr>
            <a:lvl6pPr marL="6000293" indent="0">
              <a:buNone/>
              <a:defRPr sz="2362"/>
            </a:lvl6pPr>
            <a:lvl7pPr marL="7200351" indent="0">
              <a:buNone/>
              <a:defRPr sz="2362"/>
            </a:lvl7pPr>
            <a:lvl8pPr marL="8400410" indent="0">
              <a:buNone/>
              <a:defRPr sz="2362"/>
            </a:lvl8pPr>
            <a:lvl9pPr marL="9600468" indent="0">
              <a:buNone/>
              <a:defRPr sz="2362"/>
            </a:lvl9pPr>
          </a:lstStyle>
          <a:p>
            <a:pPr lvl="0"/>
            <a:r>
              <a:rPr lang="tr-TR"/>
              <a:t>Asıl metin stillerini düzenle</a:t>
            </a:r>
          </a:p>
        </p:txBody>
      </p:sp>
      <p:sp>
        <p:nvSpPr>
          <p:cNvPr id="5" name="Date Placeholder 4"/>
          <p:cNvSpPr>
            <a:spLocks noGrp="1"/>
          </p:cNvSpPr>
          <p:nvPr>
            <p:ph type="dt" sz="half" idx="10"/>
          </p:nvPr>
        </p:nvSpPr>
        <p:spPr>
          <a:xfrm>
            <a:off x="962181" y="16955445"/>
            <a:ext cx="5412271" cy="958369"/>
          </a:xfrm>
        </p:spPr>
        <p:txBody>
          <a:bodyPr/>
          <a:lstStyle>
            <a:lvl1pPr algn="l">
              <a:defRPr/>
            </a:lvl1pPr>
          </a:lstStyle>
          <a:p>
            <a:fld id="{52FC6309-07AF-45D9-BD03-18BB3F21AA63}" type="datetimeFigureOut">
              <a:rPr lang="tr-TR" smtClean="0"/>
              <a:t>14.10.2022</a:t>
            </a:fld>
            <a:endParaRPr lang="tr-TR"/>
          </a:p>
        </p:txBody>
      </p:sp>
      <p:sp>
        <p:nvSpPr>
          <p:cNvPr id="6" name="Footer Placeholder 5"/>
          <p:cNvSpPr>
            <a:spLocks noGrp="1"/>
          </p:cNvSpPr>
          <p:nvPr>
            <p:ph type="ftr" sz="quarter" idx="11"/>
          </p:nvPr>
        </p:nvSpPr>
        <p:spPr>
          <a:xfrm>
            <a:off x="9922490" y="16955445"/>
            <a:ext cx="9607490" cy="958369"/>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33094823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485464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13000479"/>
            <a:ext cx="25193413" cy="5000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5" y="12900937"/>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67998" y="13320490"/>
            <a:ext cx="20904167" cy="2160080"/>
          </a:xfrm>
        </p:spPr>
        <p:txBody>
          <a:bodyPr tIns="0" bIns="0" anchor="b">
            <a:noAutofit/>
          </a:bodyPr>
          <a:lstStyle>
            <a:lvl1pPr>
              <a:defRPr sz="9449"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4" y="0"/>
            <a:ext cx="25199945" cy="12900937"/>
          </a:xfrm>
          <a:solidFill>
            <a:schemeClr val="bg2">
              <a:lumMod val="90000"/>
            </a:schemeClr>
          </a:solidFill>
        </p:spPr>
        <p:txBody>
          <a:bodyPr lIns="457200" tIns="457200"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tr-TR"/>
              <a:t>Resim eklemek için simgeye tıklayın</a:t>
            </a:r>
            <a:endParaRPr lang="en-US" dirty="0"/>
          </a:p>
        </p:txBody>
      </p:sp>
      <p:sp>
        <p:nvSpPr>
          <p:cNvPr id="4" name="Text Placeholder 3"/>
          <p:cNvSpPr>
            <a:spLocks noGrp="1"/>
          </p:cNvSpPr>
          <p:nvPr>
            <p:ph type="body" sz="half" idx="2"/>
          </p:nvPr>
        </p:nvSpPr>
        <p:spPr>
          <a:xfrm>
            <a:off x="2267998" y="15504571"/>
            <a:ext cx="20915979" cy="1560057"/>
          </a:xfrm>
        </p:spPr>
        <p:txBody>
          <a:bodyPr lIns="91440" tIns="0" rIns="91440" bIns="0">
            <a:normAutofit/>
          </a:bodyPr>
          <a:lstStyle>
            <a:lvl1pPr marL="0" indent="0">
              <a:spcBef>
                <a:spcPts val="0"/>
              </a:spcBef>
              <a:spcAft>
                <a:spcPts val="1575"/>
              </a:spcAft>
              <a:buNone/>
              <a:defRPr sz="3937">
                <a:solidFill>
                  <a:srgbClr val="FFFFFF"/>
                </a:solidFill>
              </a:defRPr>
            </a:lvl1pPr>
            <a:lvl2pPr marL="1200059" indent="0">
              <a:buNone/>
              <a:defRPr sz="3150"/>
            </a:lvl2pPr>
            <a:lvl3pPr marL="2400117" indent="0">
              <a:buNone/>
              <a:defRPr sz="2625"/>
            </a:lvl3pPr>
            <a:lvl4pPr marL="3600176" indent="0">
              <a:buNone/>
              <a:defRPr sz="2362"/>
            </a:lvl4pPr>
            <a:lvl5pPr marL="4800234" indent="0">
              <a:buNone/>
              <a:defRPr sz="2362"/>
            </a:lvl5pPr>
            <a:lvl6pPr marL="6000293" indent="0">
              <a:buNone/>
              <a:defRPr sz="2362"/>
            </a:lvl6pPr>
            <a:lvl7pPr marL="7200351" indent="0">
              <a:buNone/>
              <a:defRPr sz="2362"/>
            </a:lvl7pPr>
            <a:lvl8pPr marL="8400410" indent="0">
              <a:buNone/>
              <a:defRPr sz="2362"/>
            </a:lvl8pPr>
            <a:lvl9pPr marL="9600468" indent="0">
              <a:buNone/>
              <a:defRPr sz="2362"/>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14.10.2022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83892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052426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566" y="16800619"/>
            <a:ext cx="25193413"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 y="16626114"/>
            <a:ext cx="25193413" cy="16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8033733" y="1082198"/>
            <a:ext cx="5433745" cy="1511839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082198"/>
            <a:ext cx="15986234" cy="15118399"/>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55606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3" y="4494715"/>
            <a:ext cx="21734979" cy="7483761"/>
          </a:xfrm>
        </p:spPr>
        <p:txBody>
          <a:bodyPr anchor="b">
            <a:normAutofit/>
          </a:bodyPr>
          <a:lstStyle>
            <a:lvl1pPr>
              <a:defRPr sz="6327"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3" y="11949609"/>
            <a:ext cx="21734979" cy="3937644"/>
          </a:xfrm>
        </p:spPr>
        <p:txBody>
          <a:bodyPr anchor="t">
            <a:normAutofit/>
          </a:bodyPr>
          <a:lstStyle>
            <a:lvl1pPr marL="0" indent="0">
              <a:buNone/>
              <a:defRPr sz="2531">
                <a:solidFill>
                  <a:schemeClr val="tx1">
                    <a:lumMod val="75000"/>
                    <a:lumOff val="25000"/>
                  </a:schemeClr>
                </a:solidFill>
              </a:defRPr>
            </a:lvl1pPr>
            <a:lvl2pPr marL="482160" indent="0">
              <a:buNone/>
              <a:defRPr sz="1899">
                <a:solidFill>
                  <a:schemeClr val="tx1">
                    <a:tint val="75000"/>
                  </a:schemeClr>
                </a:solidFill>
              </a:defRPr>
            </a:lvl2pPr>
            <a:lvl3pPr marL="964319" indent="0">
              <a:buNone/>
              <a:defRPr sz="1687">
                <a:solidFill>
                  <a:schemeClr val="tx1">
                    <a:tint val="75000"/>
                  </a:schemeClr>
                </a:solidFill>
              </a:defRPr>
            </a:lvl3pPr>
            <a:lvl4pPr marL="1446479" indent="0">
              <a:buNone/>
              <a:defRPr sz="1476">
                <a:solidFill>
                  <a:schemeClr val="tx1">
                    <a:tint val="75000"/>
                  </a:schemeClr>
                </a:solidFill>
              </a:defRPr>
            </a:lvl4pPr>
            <a:lvl5pPr marL="1928639" indent="0">
              <a:buNone/>
              <a:defRPr sz="1476">
                <a:solidFill>
                  <a:schemeClr val="tx1">
                    <a:tint val="75000"/>
                  </a:schemeClr>
                </a:solidFill>
              </a:defRPr>
            </a:lvl5pPr>
            <a:lvl6pPr marL="2410798" indent="0">
              <a:buNone/>
              <a:defRPr sz="1476">
                <a:solidFill>
                  <a:schemeClr val="tx1">
                    <a:tint val="75000"/>
                  </a:schemeClr>
                </a:solidFill>
              </a:defRPr>
            </a:lvl6pPr>
            <a:lvl7pPr marL="2892958" indent="0">
              <a:buNone/>
              <a:defRPr sz="1476">
                <a:solidFill>
                  <a:schemeClr val="tx1">
                    <a:tint val="75000"/>
                  </a:schemeClr>
                </a:solidFill>
              </a:defRPr>
            </a:lvl7pPr>
            <a:lvl8pPr marL="3375118" indent="0">
              <a:buNone/>
              <a:defRPr sz="1476">
                <a:solidFill>
                  <a:schemeClr val="tx1">
                    <a:tint val="75000"/>
                  </a:schemeClr>
                </a:solidFill>
              </a:defRPr>
            </a:lvl8pPr>
            <a:lvl9pPr marL="3857278" indent="0">
              <a:buNone/>
              <a:defRPr sz="1476">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14.10.2022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26950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46816" y="4800178"/>
            <a:ext cx="10709990" cy="114212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4800178"/>
            <a:ext cx="10709990" cy="114212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14.10.2022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271247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46816" y="4414468"/>
            <a:ext cx="10657489" cy="2167269"/>
          </a:xfrm>
        </p:spPr>
        <p:txBody>
          <a:bodyPr anchor="b">
            <a:normAutofit/>
          </a:bodyPr>
          <a:lstStyle>
            <a:lvl1pPr marL="0" indent="0">
              <a:spcBef>
                <a:spcPts val="0"/>
              </a:spcBef>
              <a:buNone/>
              <a:defRPr sz="2531" b="1"/>
            </a:lvl1pPr>
            <a:lvl2pPr marL="482160" indent="0">
              <a:buNone/>
              <a:defRPr sz="2109" b="1"/>
            </a:lvl2pPr>
            <a:lvl3pPr marL="964319" indent="0">
              <a:buNone/>
              <a:defRPr sz="1899" b="1"/>
            </a:lvl3pPr>
            <a:lvl4pPr marL="1446479" indent="0">
              <a:buNone/>
              <a:defRPr sz="1687" b="1"/>
            </a:lvl4pPr>
            <a:lvl5pPr marL="1928639" indent="0">
              <a:buNone/>
              <a:defRPr sz="1687" b="1"/>
            </a:lvl5pPr>
            <a:lvl6pPr marL="2410798" indent="0">
              <a:buNone/>
              <a:defRPr sz="1687" b="1"/>
            </a:lvl6pPr>
            <a:lvl7pPr marL="2892958" indent="0">
              <a:buNone/>
              <a:defRPr sz="1687" b="1"/>
            </a:lvl7pPr>
            <a:lvl8pPr marL="3375118" indent="0">
              <a:buNone/>
              <a:defRPr sz="1687" b="1"/>
            </a:lvl8pPr>
            <a:lvl9pPr marL="3857278" indent="0">
              <a:buNone/>
              <a:defRPr sz="1687" b="1"/>
            </a:lvl9pPr>
          </a:lstStyle>
          <a:p>
            <a:pPr lvl="0"/>
            <a:r>
              <a:rPr lang="tr-TR"/>
              <a:t>Asıl metin stillerini düzenle</a:t>
            </a:r>
          </a:p>
        </p:txBody>
      </p:sp>
      <p:sp>
        <p:nvSpPr>
          <p:cNvPr id="4" name="Content Placeholder 3"/>
          <p:cNvSpPr>
            <a:spLocks noGrp="1"/>
          </p:cNvSpPr>
          <p:nvPr>
            <p:ph sz="half" idx="2"/>
          </p:nvPr>
        </p:nvSpPr>
        <p:spPr>
          <a:xfrm>
            <a:off x="1746816" y="6581740"/>
            <a:ext cx="10657489" cy="966052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90" y="4414470"/>
            <a:ext cx="10709991" cy="2167266"/>
          </a:xfrm>
        </p:spPr>
        <p:txBody>
          <a:bodyPr anchor="b"/>
          <a:lstStyle>
            <a:lvl1pPr marL="0" indent="0">
              <a:spcBef>
                <a:spcPts val="0"/>
              </a:spcBef>
              <a:buNone/>
              <a:defRPr sz="2531" b="1"/>
            </a:lvl1pPr>
            <a:lvl2pPr marL="482160" indent="0">
              <a:buNone/>
              <a:defRPr sz="2109" b="1"/>
            </a:lvl2pPr>
            <a:lvl3pPr marL="964319" indent="0">
              <a:buNone/>
              <a:defRPr sz="1899" b="1"/>
            </a:lvl3pPr>
            <a:lvl4pPr marL="1446479" indent="0">
              <a:buNone/>
              <a:defRPr sz="1687" b="1"/>
            </a:lvl4pPr>
            <a:lvl5pPr marL="1928639" indent="0">
              <a:buNone/>
              <a:defRPr sz="1687" b="1"/>
            </a:lvl5pPr>
            <a:lvl6pPr marL="2410798" indent="0">
              <a:buNone/>
              <a:defRPr sz="1687" b="1"/>
            </a:lvl6pPr>
            <a:lvl7pPr marL="2892958" indent="0">
              <a:buNone/>
              <a:defRPr sz="1687" b="1"/>
            </a:lvl7pPr>
            <a:lvl8pPr marL="3375118" indent="0">
              <a:buNone/>
              <a:defRPr sz="1687" b="1"/>
            </a:lvl8pPr>
            <a:lvl9pPr marL="3857278" indent="0">
              <a:buNone/>
              <a:defRPr sz="1687" b="1"/>
            </a:lvl9pPr>
          </a:lstStyle>
          <a:p>
            <a:pPr lvl="0"/>
            <a:r>
              <a:rPr lang="tr-TR"/>
              <a:t>Asıl metin stillerini düzenle</a:t>
            </a:r>
          </a:p>
        </p:txBody>
      </p:sp>
      <p:sp>
        <p:nvSpPr>
          <p:cNvPr id="6" name="Content Placeholder 5"/>
          <p:cNvSpPr>
            <a:spLocks noGrp="1"/>
          </p:cNvSpPr>
          <p:nvPr>
            <p:ph sz="quarter" idx="4"/>
          </p:nvPr>
        </p:nvSpPr>
        <p:spPr>
          <a:xfrm>
            <a:off x="12757490" y="6581740"/>
            <a:ext cx="10709991" cy="966052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C6309-07AF-45D9-BD03-18BB3F21AA63}" type="datetimeFigureOut">
              <a:rPr lang="tr-TR" smtClean="0"/>
              <a:t>14.10.2022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444861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C6309-07AF-45D9-BD03-18BB3F21AA63}" type="datetimeFigureOut">
              <a:rPr lang="tr-TR" smtClean="0"/>
              <a:t>14.10.2022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9769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6309-07AF-45D9-BD03-18BB3F21AA63}" type="datetimeFigureOut">
              <a:rPr lang="tr-TR" smtClean="0"/>
              <a:t>14.10.2022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69056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8799" y="1200046"/>
            <a:ext cx="8126992" cy="4200147"/>
          </a:xfrm>
        </p:spPr>
        <p:txBody>
          <a:bodyPr anchor="b">
            <a:normAutofit/>
          </a:bodyPr>
          <a:lstStyle>
            <a:lvl1pPr>
              <a:defRPr sz="3374" b="0"/>
            </a:lvl1pPr>
          </a:lstStyle>
          <a:p>
            <a:r>
              <a:rPr lang="tr-TR"/>
              <a:t>Asıl başlık stilini düzenlemek için tıklayın</a:t>
            </a:r>
            <a:endParaRPr lang="en-US" dirty="0"/>
          </a:p>
        </p:txBody>
      </p:sp>
      <p:sp>
        <p:nvSpPr>
          <p:cNvPr id="3" name="Content Placeholder 2"/>
          <p:cNvSpPr>
            <a:spLocks noGrp="1"/>
          </p:cNvSpPr>
          <p:nvPr>
            <p:ph idx="1"/>
          </p:nvPr>
        </p:nvSpPr>
        <p:spPr>
          <a:xfrm>
            <a:off x="10709990" y="2600096"/>
            <a:ext cx="12757488" cy="12800471"/>
          </a:xfrm>
        </p:spPr>
        <p:txBody>
          <a:bodyPr/>
          <a:lstStyle>
            <a:lvl1pPr>
              <a:defRPr sz="3374"/>
            </a:lvl1pPr>
            <a:lvl2pPr>
              <a:defRPr sz="2953"/>
            </a:lvl2pPr>
            <a:lvl3pPr>
              <a:defRPr sz="2531"/>
            </a:lvl3pPr>
            <a:lvl4pPr>
              <a:defRPr sz="2109"/>
            </a:lvl4pPr>
            <a:lvl5pPr>
              <a:defRPr sz="2109"/>
            </a:lvl5pPr>
            <a:lvl6pPr>
              <a:defRPr sz="2109"/>
            </a:lvl6pPr>
            <a:lvl7pPr>
              <a:defRPr sz="2109"/>
            </a:lvl7pPr>
            <a:lvl8pPr>
              <a:defRPr sz="2109"/>
            </a:lvl8pPr>
            <a:lvl9pPr>
              <a:defRPr sz="2109"/>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8799" y="5400198"/>
            <a:ext cx="8126992" cy="10000371"/>
          </a:xfrm>
        </p:spPr>
        <p:txBody>
          <a:bodyPr>
            <a:normAutofit/>
          </a:bodyPr>
          <a:lstStyle>
            <a:lvl1pPr marL="0" indent="0">
              <a:lnSpc>
                <a:spcPct val="90000"/>
              </a:lnSpc>
              <a:buNone/>
              <a:defRPr sz="1687"/>
            </a:lvl1pPr>
            <a:lvl2pPr marL="482160" indent="0">
              <a:buNone/>
              <a:defRPr sz="1266"/>
            </a:lvl2pPr>
            <a:lvl3pPr marL="964319" indent="0">
              <a:buNone/>
              <a:defRPr sz="1054"/>
            </a:lvl3pPr>
            <a:lvl4pPr marL="1446479" indent="0">
              <a:buNone/>
              <a:defRPr sz="949"/>
            </a:lvl4pPr>
            <a:lvl5pPr marL="1928639" indent="0">
              <a:buNone/>
              <a:defRPr sz="949"/>
            </a:lvl5pPr>
            <a:lvl6pPr marL="2410798" indent="0">
              <a:buNone/>
              <a:defRPr sz="949"/>
            </a:lvl6pPr>
            <a:lvl7pPr marL="2892958" indent="0">
              <a:buNone/>
              <a:defRPr sz="949"/>
            </a:lvl7pPr>
            <a:lvl8pPr marL="3375118" indent="0">
              <a:buNone/>
              <a:defRPr sz="949"/>
            </a:lvl8pPr>
            <a:lvl9pPr marL="3857278" indent="0">
              <a:buNone/>
              <a:defRPr sz="94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14.10.2022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0355870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8799" y="1200044"/>
            <a:ext cx="8126992" cy="4200155"/>
          </a:xfrm>
        </p:spPr>
        <p:txBody>
          <a:bodyPr anchor="b">
            <a:normAutofit/>
          </a:bodyPr>
          <a:lstStyle>
            <a:lvl1pPr>
              <a:defRPr sz="3374"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10709990" y="2600096"/>
            <a:ext cx="12757488" cy="12800471"/>
          </a:xfrm>
        </p:spPr>
        <p:txBody>
          <a:bodyPr/>
          <a:lstStyle>
            <a:lvl1pPr marL="0" indent="0">
              <a:buNone/>
              <a:defRPr sz="3374"/>
            </a:lvl1pPr>
            <a:lvl2pPr marL="482160" indent="0">
              <a:buNone/>
              <a:defRPr sz="2953"/>
            </a:lvl2pPr>
            <a:lvl3pPr marL="964319" indent="0">
              <a:buNone/>
              <a:defRPr sz="2531"/>
            </a:lvl3pPr>
            <a:lvl4pPr marL="1446479" indent="0">
              <a:buNone/>
              <a:defRPr sz="2109"/>
            </a:lvl4pPr>
            <a:lvl5pPr marL="1928639" indent="0">
              <a:buNone/>
              <a:defRPr sz="2109"/>
            </a:lvl5pPr>
            <a:lvl6pPr marL="2410798" indent="0">
              <a:buNone/>
              <a:defRPr sz="2109"/>
            </a:lvl6pPr>
            <a:lvl7pPr marL="2892958" indent="0">
              <a:buNone/>
              <a:defRPr sz="2109"/>
            </a:lvl7pPr>
            <a:lvl8pPr marL="3375118" indent="0">
              <a:buNone/>
              <a:defRPr sz="2109"/>
            </a:lvl8pPr>
            <a:lvl9pPr marL="3857278" indent="0">
              <a:buNone/>
              <a:defRPr sz="2109"/>
            </a:lvl9pPr>
          </a:lstStyle>
          <a:p>
            <a:r>
              <a:rPr lang="tr-TR"/>
              <a:t>Resim eklemek için simgeye tıklayın</a:t>
            </a:r>
            <a:endParaRPr lang="en-US" dirty="0"/>
          </a:p>
        </p:txBody>
      </p:sp>
      <p:sp>
        <p:nvSpPr>
          <p:cNvPr id="4" name="Text Placeholder 3"/>
          <p:cNvSpPr>
            <a:spLocks noGrp="1"/>
          </p:cNvSpPr>
          <p:nvPr>
            <p:ph type="body" sz="half" idx="2"/>
          </p:nvPr>
        </p:nvSpPr>
        <p:spPr>
          <a:xfrm>
            <a:off x="1738799" y="5400199"/>
            <a:ext cx="8126992" cy="10000368"/>
          </a:xfrm>
        </p:spPr>
        <p:txBody>
          <a:bodyPr>
            <a:normAutofit/>
          </a:bodyPr>
          <a:lstStyle>
            <a:lvl1pPr marL="0" indent="0">
              <a:lnSpc>
                <a:spcPct val="90000"/>
              </a:lnSpc>
              <a:buNone/>
              <a:defRPr sz="1687"/>
            </a:lvl1pPr>
            <a:lvl2pPr marL="482160" indent="0">
              <a:buNone/>
              <a:defRPr sz="1266"/>
            </a:lvl2pPr>
            <a:lvl3pPr marL="964319" indent="0">
              <a:buNone/>
              <a:defRPr sz="1054"/>
            </a:lvl3pPr>
            <a:lvl4pPr marL="1446479" indent="0">
              <a:buNone/>
              <a:defRPr sz="949"/>
            </a:lvl4pPr>
            <a:lvl5pPr marL="1928639" indent="0">
              <a:buNone/>
              <a:defRPr sz="949"/>
            </a:lvl5pPr>
            <a:lvl6pPr marL="2410798" indent="0">
              <a:buNone/>
              <a:defRPr sz="949"/>
            </a:lvl6pPr>
            <a:lvl7pPr marL="2892958" indent="0">
              <a:buNone/>
              <a:defRPr sz="949"/>
            </a:lvl7pPr>
            <a:lvl8pPr marL="3375118" indent="0">
              <a:buNone/>
              <a:defRPr sz="949"/>
            </a:lvl8pPr>
            <a:lvl9pPr marL="3857278" indent="0">
              <a:buNone/>
              <a:defRPr sz="94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14.10.2022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8863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46816" y="960035"/>
            <a:ext cx="21734979" cy="347929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46816" y="4800178"/>
            <a:ext cx="21734979" cy="1142125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500" y="16683950"/>
            <a:ext cx="5669994" cy="958368"/>
          </a:xfrm>
          <a:prstGeom prst="rect">
            <a:avLst/>
          </a:prstGeom>
        </p:spPr>
        <p:txBody>
          <a:bodyPr vert="horz" lIns="91440" tIns="45720" rIns="91440" bIns="45720" rtlCol="0" anchor="ctr"/>
          <a:lstStyle>
            <a:lvl1pPr algn="l">
              <a:defRPr sz="1160">
                <a:solidFill>
                  <a:schemeClr val="tx1">
                    <a:lumMod val="65000"/>
                    <a:lumOff val="35000"/>
                  </a:schemeClr>
                </a:solidFill>
              </a:defRPr>
            </a:lvl1pPr>
          </a:lstStyle>
          <a:p>
            <a:fld id="{52FC6309-07AF-45D9-BD03-18BB3F21AA63}" type="datetimeFigureOut">
              <a:rPr lang="tr-TR" smtClean="0"/>
              <a:t>14.10.2022</a:t>
            </a:fld>
            <a:endParaRPr lang="tr-TR"/>
          </a:p>
        </p:txBody>
      </p:sp>
      <p:sp>
        <p:nvSpPr>
          <p:cNvPr id="5" name="Footer Placeholder 4"/>
          <p:cNvSpPr>
            <a:spLocks noGrp="1"/>
          </p:cNvSpPr>
          <p:nvPr>
            <p:ph type="ftr" sz="quarter" idx="3"/>
          </p:nvPr>
        </p:nvSpPr>
        <p:spPr>
          <a:xfrm>
            <a:off x="8347492" y="16683950"/>
            <a:ext cx="8504992" cy="958368"/>
          </a:xfrm>
          <a:prstGeom prst="rect">
            <a:avLst/>
          </a:prstGeom>
        </p:spPr>
        <p:txBody>
          <a:bodyPr vert="horz" lIns="91440" tIns="45720" rIns="91440" bIns="45720" rtlCol="0" anchor="ctr"/>
          <a:lstStyle>
            <a:lvl1pPr algn="ctr">
              <a:defRPr sz="116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17811801" y="16683950"/>
            <a:ext cx="5669994" cy="958368"/>
          </a:xfrm>
          <a:prstGeom prst="rect">
            <a:avLst/>
          </a:prstGeom>
        </p:spPr>
        <p:txBody>
          <a:bodyPr vert="horz" lIns="91440" tIns="45720" rIns="91440" bIns="45720" rtlCol="0" anchor="ctr"/>
          <a:lstStyle>
            <a:lvl1pPr algn="r">
              <a:defRPr sz="1160">
                <a:solidFill>
                  <a:schemeClr val="tx1">
                    <a:tint val="75000"/>
                  </a:schemeClr>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19787276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64319" rtl="0" eaLnBrk="1" latinLnBrk="0" hangingPunct="1">
        <a:lnSpc>
          <a:spcPct val="90000"/>
        </a:lnSpc>
        <a:spcBef>
          <a:spcPct val="0"/>
        </a:spcBef>
        <a:buNone/>
        <a:defRPr sz="4640" kern="1200">
          <a:solidFill>
            <a:schemeClr val="tx1"/>
          </a:solidFill>
          <a:latin typeface="+mj-lt"/>
          <a:ea typeface="+mj-ea"/>
          <a:cs typeface="+mj-cs"/>
        </a:defRPr>
      </a:lvl1pPr>
    </p:titleStyle>
    <p:bodyStyle>
      <a:lvl1pPr marL="241080" indent="-241080" algn="l" defTabSz="964319" rtl="0" eaLnBrk="1" latinLnBrk="0" hangingPunct="1">
        <a:lnSpc>
          <a:spcPct val="90000"/>
        </a:lnSpc>
        <a:spcBef>
          <a:spcPts val="1054"/>
        </a:spcBef>
        <a:buFont typeface="Wingdings 2" pitchFamily="18" charset="2"/>
        <a:buChar char=""/>
        <a:defRPr sz="2953" kern="1200">
          <a:solidFill>
            <a:schemeClr val="tx1"/>
          </a:solidFill>
          <a:latin typeface="+mn-lt"/>
          <a:ea typeface="+mn-ea"/>
          <a:cs typeface="+mn-cs"/>
        </a:defRPr>
      </a:lvl1pPr>
      <a:lvl2pPr marL="723239" indent="-241080" algn="l" defTabSz="964319" rtl="0" eaLnBrk="1" latinLnBrk="0" hangingPunct="1">
        <a:lnSpc>
          <a:spcPct val="90000"/>
        </a:lnSpc>
        <a:spcBef>
          <a:spcPts val="527"/>
        </a:spcBef>
        <a:buFont typeface="Wingdings 2" pitchFamily="18" charset="2"/>
        <a:buChar char=""/>
        <a:defRPr sz="2531" kern="1200">
          <a:solidFill>
            <a:schemeClr val="tx1"/>
          </a:solidFill>
          <a:latin typeface="+mn-lt"/>
          <a:ea typeface="+mn-ea"/>
          <a:cs typeface="+mn-cs"/>
        </a:defRPr>
      </a:lvl2pPr>
      <a:lvl3pPr marL="1205399" indent="-241080" algn="l" defTabSz="964319" rtl="0" eaLnBrk="1" latinLnBrk="0" hangingPunct="1">
        <a:lnSpc>
          <a:spcPct val="90000"/>
        </a:lnSpc>
        <a:spcBef>
          <a:spcPts val="527"/>
        </a:spcBef>
        <a:buFont typeface="Wingdings 2" pitchFamily="18" charset="2"/>
        <a:buChar char=""/>
        <a:defRPr sz="2109" kern="1200">
          <a:solidFill>
            <a:schemeClr val="tx1"/>
          </a:solidFill>
          <a:latin typeface="+mn-lt"/>
          <a:ea typeface="+mn-ea"/>
          <a:cs typeface="+mn-cs"/>
        </a:defRPr>
      </a:lvl3pPr>
      <a:lvl4pPr marL="1687559" indent="-241080" algn="l" defTabSz="964319" rtl="0" eaLnBrk="1" latinLnBrk="0" hangingPunct="1">
        <a:lnSpc>
          <a:spcPct val="90000"/>
        </a:lnSpc>
        <a:spcBef>
          <a:spcPts val="527"/>
        </a:spcBef>
        <a:buFont typeface="Wingdings 2" pitchFamily="18" charset="2"/>
        <a:buChar char=""/>
        <a:defRPr sz="1899" kern="1200">
          <a:solidFill>
            <a:schemeClr val="tx1"/>
          </a:solidFill>
          <a:latin typeface="+mn-lt"/>
          <a:ea typeface="+mn-ea"/>
          <a:cs typeface="+mn-cs"/>
        </a:defRPr>
      </a:lvl4pPr>
      <a:lvl5pPr marL="2169718" indent="-241080" algn="l" defTabSz="964319" rtl="0" eaLnBrk="1" latinLnBrk="0" hangingPunct="1">
        <a:lnSpc>
          <a:spcPct val="90000"/>
        </a:lnSpc>
        <a:spcBef>
          <a:spcPts val="527"/>
        </a:spcBef>
        <a:buFont typeface="Wingdings 2" pitchFamily="18" charset="2"/>
        <a:buChar char=""/>
        <a:defRPr sz="1899" kern="1200">
          <a:solidFill>
            <a:schemeClr val="tx1"/>
          </a:solidFill>
          <a:latin typeface="+mn-lt"/>
          <a:ea typeface="+mn-ea"/>
          <a:cs typeface="+mn-cs"/>
        </a:defRPr>
      </a:lvl5pPr>
      <a:lvl6pPr marL="265187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6pPr>
      <a:lvl7pPr marL="313403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7pPr>
      <a:lvl8pPr marL="361619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8pPr>
      <a:lvl9pPr marL="4098358" indent="-241080" algn="l" defTabSz="964319" rtl="0" eaLnBrk="1" latinLnBrk="0" hangingPunct="1">
        <a:spcBef>
          <a:spcPct val="20000"/>
        </a:spcBef>
        <a:buFont typeface="Wingdings 2" pitchFamily="18" charset="2"/>
        <a:buChar char=""/>
        <a:defRPr sz="1899" kern="1200">
          <a:solidFill>
            <a:schemeClr val="tx1"/>
          </a:solidFill>
          <a:latin typeface="+mn-lt"/>
          <a:ea typeface="+mn-ea"/>
          <a:cs typeface="+mn-cs"/>
        </a:defRPr>
      </a:lvl9pPr>
    </p:bodyStyle>
    <p:otherStyle>
      <a:defPPr>
        <a:defRPr lang="en-US"/>
      </a:defPPr>
      <a:lvl1pPr marL="0" algn="l" defTabSz="964319" rtl="0" eaLnBrk="1" latinLnBrk="0" hangingPunct="1">
        <a:defRPr sz="1899" kern="1200">
          <a:solidFill>
            <a:schemeClr val="tx1"/>
          </a:solidFill>
          <a:latin typeface="+mn-lt"/>
          <a:ea typeface="+mn-ea"/>
          <a:cs typeface="+mn-cs"/>
        </a:defRPr>
      </a:lvl1pPr>
      <a:lvl2pPr marL="482160" algn="l" defTabSz="964319" rtl="0" eaLnBrk="1" latinLnBrk="0" hangingPunct="1">
        <a:defRPr sz="1899" kern="1200">
          <a:solidFill>
            <a:schemeClr val="tx1"/>
          </a:solidFill>
          <a:latin typeface="+mn-lt"/>
          <a:ea typeface="+mn-ea"/>
          <a:cs typeface="+mn-cs"/>
        </a:defRPr>
      </a:lvl2pPr>
      <a:lvl3pPr marL="964319" algn="l" defTabSz="964319" rtl="0" eaLnBrk="1" latinLnBrk="0" hangingPunct="1">
        <a:defRPr sz="1899" kern="1200">
          <a:solidFill>
            <a:schemeClr val="tx1"/>
          </a:solidFill>
          <a:latin typeface="+mn-lt"/>
          <a:ea typeface="+mn-ea"/>
          <a:cs typeface="+mn-cs"/>
        </a:defRPr>
      </a:lvl3pPr>
      <a:lvl4pPr marL="1446479" algn="l" defTabSz="964319" rtl="0" eaLnBrk="1" latinLnBrk="0" hangingPunct="1">
        <a:defRPr sz="1899" kern="1200">
          <a:solidFill>
            <a:schemeClr val="tx1"/>
          </a:solidFill>
          <a:latin typeface="+mn-lt"/>
          <a:ea typeface="+mn-ea"/>
          <a:cs typeface="+mn-cs"/>
        </a:defRPr>
      </a:lvl4pPr>
      <a:lvl5pPr marL="1928639" algn="l" defTabSz="964319" rtl="0" eaLnBrk="1" latinLnBrk="0" hangingPunct="1">
        <a:defRPr sz="1899" kern="1200">
          <a:solidFill>
            <a:schemeClr val="tx1"/>
          </a:solidFill>
          <a:latin typeface="+mn-lt"/>
          <a:ea typeface="+mn-ea"/>
          <a:cs typeface="+mn-cs"/>
        </a:defRPr>
      </a:lvl5pPr>
      <a:lvl6pPr marL="2410798" algn="l" defTabSz="964319" rtl="0" eaLnBrk="1" latinLnBrk="0" hangingPunct="1">
        <a:defRPr sz="1899" kern="1200">
          <a:solidFill>
            <a:schemeClr val="tx1"/>
          </a:solidFill>
          <a:latin typeface="+mn-lt"/>
          <a:ea typeface="+mn-ea"/>
          <a:cs typeface="+mn-cs"/>
        </a:defRPr>
      </a:lvl6pPr>
      <a:lvl7pPr marL="2892958" algn="l" defTabSz="964319" rtl="0" eaLnBrk="1" latinLnBrk="0" hangingPunct="1">
        <a:defRPr sz="1899" kern="1200">
          <a:solidFill>
            <a:schemeClr val="tx1"/>
          </a:solidFill>
          <a:latin typeface="+mn-lt"/>
          <a:ea typeface="+mn-ea"/>
          <a:cs typeface="+mn-cs"/>
        </a:defRPr>
      </a:lvl7pPr>
      <a:lvl8pPr marL="3375118" algn="l" defTabSz="964319" rtl="0" eaLnBrk="1" latinLnBrk="0" hangingPunct="1">
        <a:defRPr sz="1899" kern="1200">
          <a:solidFill>
            <a:schemeClr val="tx1"/>
          </a:solidFill>
          <a:latin typeface="+mn-lt"/>
          <a:ea typeface="+mn-ea"/>
          <a:cs typeface="+mn-cs"/>
        </a:defRPr>
      </a:lvl8pPr>
      <a:lvl9pPr marL="3857278" algn="l" defTabSz="964319" rtl="0" eaLnBrk="1" latinLnBrk="0" hangingPunct="1">
        <a:defRPr sz="18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6800619"/>
            <a:ext cx="25199978" cy="120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16626112"/>
            <a:ext cx="25199978" cy="1732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67998" y="752271"/>
            <a:ext cx="20789979" cy="3807901"/>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7996" y="4844625"/>
            <a:ext cx="20789982" cy="10560389"/>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268002" y="16955445"/>
            <a:ext cx="5110003" cy="958369"/>
          </a:xfrm>
          <a:prstGeom prst="rect">
            <a:avLst/>
          </a:prstGeom>
        </p:spPr>
        <p:txBody>
          <a:bodyPr vert="horz" lIns="91440" tIns="45720" rIns="91440" bIns="45720" rtlCol="0" anchor="ctr"/>
          <a:lstStyle>
            <a:lvl1pPr algn="l">
              <a:defRPr sz="2362">
                <a:solidFill>
                  <a:srgbClr val="FFFFFF"/>
                </a:solidFill>
              </a:defRPr>
            </a:lvl1pPr>
          </a:lstStyle>
          <a:p>
            <a:fld id="{52FC6309-07AF-45D9-BD03-18BB3F21AA63}" type="datetimeFigureOut">
              <a:rPr lang="tr-TR" smtClean="0"/>
              <a:t>14.10.2022</a:t>
            </a:fld>
            <a:endParaRPr lang="tr-TR"/>
          </a:p>
        </p:txBody>
      </p:sp>
      <p:sp>
        <p:nvSpPr>
          <p:cNvPr id="5" name="Footer Placeholder 4"/>
          <p:cNvSpPr>
            <a:spLocks noGrp="1"/>
          </p:cNvSpPr>
          <p:nvPr>
            <p:ph type="ftr" sz="quarter" idx="3"/>
          </p:nvPr>
        </p:nvSpPr>
        <p:spPr>
          <a:xfrm>
            <a:off x="7619078" y="16955445"/>
            <a:ext cx="9968384" cy="958369"/>
          </a:xfrm>
          <a:prstGeom prst="rect">
            <a:avLst/>
          </a:prstGeom>
        </p:spPr>
        <p:txBody>
          <a:bodyPr vert="horz" lIns="91440" tIns="45720" rIns="91440" bIns="45720" rtlCol="0" anchor="ctr"/>
          <a:lstStyle>
            <a:lvl1pPr algn="ctr">
              <a:defRPr sz="2362"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20463527" y="16955445"/>
            <a:ext cx="2711861" cy="958369"/>
          </a:xfrm>
          <a:prstGeom prst="rect">
            <a:avLst/>
          </a:prstGeom>
        </p:spPr>
        <p:txBody>
          <a:bodyPr vert="horz" lIns="91440" tIns="45720" rIns="91440" bIns="45720" rtlCol="0" anchor="ctr"/>
          <a:lstStyle>
            <a:lvl1pPr algn="r">
              <a:defRPr sz="2756">
                <a:solidFill>
                  <a:srgbClr val="FFFFFF"/>
                </a:solidFill>
              </a:defRPr>
            </a:lvl1pPr>
          </a:lstStyle>
          <a:p>
            <a:fld id="{88B098DD-FACC-42B1-8E1D-50005B1243B6}" type="slidenum">
              <a:rPr lang="tr-TR" smtClean="0"/>
              <a:t>‹#›</a:t>
            </a:fld>
            <a:endParaRPr lang="tr-TR"/>
          </a:p>
        </p:txBody>
      </p:sp>
      <p:cxnSp>
        <p:nvCxnSpPr>
          <p:cNvPr id="10" name="Straight Connector 9"/>
          <p:cNvCxnSpPr/>
          <p:nvPr/>
        </p:nvCxnSpPr>
        <p:spPr>
          <a:xfrm>
            <a:off x="2466943" y="4561441"/>
            <a:ext cx="20600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4768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2400117" rtl="0" eaLnBrk="1" latinLnBrk="0" hangingPunct="1">
        <a:lnSpc>
          <a:spcPct val="85000"/>
        </a:lnSpc>
        <a:spcBef>
          <a:spcPct val="0"/>
        </a:spcBef>
        <a:buNone/>
        <a:defRPr sz="12599" kern="1200" spc="-131" baseline="0">
          <a:solidFill>
            <a:schemeClr val="tx1">
              <a:lumMod val="75000"/>
              <a:lumOff val="25000"/>
            </a:schemeClr>
          </a:solidFill>
          <a:latin typeface="+mj-lt"/>
          <a:ea typeface="+mj-ea"/>
          <a:cs typeface="+mj-cs"/>
        </a:defRPr>
      </a:lvl1pPr>
    </p:titleStyle>
    <p:bodyStyle>
      <a:lvl1pPr marL="240012" indent="-240012" algn="l" defTabSz="2400117" rtl="0" eaLnBrk="1" latinLnBrk="0" hangingPunct="1">
        <a:lnSpc>
          <a:spcPct val="90000"/>
        </a:lnSpc>
        <a:spcBef>
          <a:spcPts val="3150"/>
        </a:spcBef>
        <a:spcAft>
          <a:spcPts val="525"/>
        </a:spcAft>
        <a:buClr>
          <a:schemeClr val="accent1"/>
        </a:buClr>
        <a:buSzPct val="100000"/>
        <a:buFont typeface="Calibri" panose="020F0502020204030204" pitchFamily="34" charset="0"/>
        <a:buChar char=" "/>
        <a:defRPr sz="5250" kern="1200">
          <a:solidFill>
            <a:schemeClr val="tx1">
              <a:lumMod val="75000"/>
              <a:lumOff val="25000"/>
            </a:schemeClr>
          </a:solidFill>
          <a:latin typeface="+mn-lt"/>
          <a:ea typeface="+mn-ea"/>
          <a:cs typeface="+mn-cs"/>
        </a:defRPr>
      </a:lvl1pPr>
      <a:lvl2pPr marL="1008049" indent="-480023" algn="l" defTabSz="2400117" rtl="0" eaLnBrk="1" latinLnBrk="0" hangingPunct="1">
        <a:lnSpc>
          <a:spcPct val="90000"/>
        </a:lnSpc>
        <a:spcBef>
          <a:spcPts val="525"/>
        </a:spcBef>
        <a:spcAft>
          <a:spcPts val="1050"/>
        </a:spcAft>
        <a:buClr>
          <a:schemeClr val="accent1"/>
        </a:buClr>
        <a:buFont typeface="Calibri" pitchFamily="34" charset="0"/>
        <a:buChar char="◦"/>
        <a:defRPr sz="4725" kern="1200">
          <a:solidFill>
            <a:schemeClr val="tx1">
              <a:lumMod val="75000"/>
              <a:lumOff val="25000"/>
            </a:schemeClr>
          </a:solidFill>
          <a:latin typeface="+mn-lt"/>
          <a:ea typeface="+mn-ea"/>
          <a:cs typeface="+mn-cs"/>
        </a:defRPr>
      </a:lvl2pPr>
      <a:lvl3pPr marL="1488073" indent="-480023"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3pPr>
      <a:lvl4pPr marL="1968096" indent="-480023"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4pPr>
      <a:lvl5pPr marL="2448119" indent="-480023"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5pPr>
      <a:lvl6pPr marL="288728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6pPr>
      <a:lvl7pPr marL="341224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7pPr>
      <a:lvl8pPr marL="393720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8pPr>
      <a:lvl9pPr marL="4462160" indent="-600029" algn="l" defTabSz="2400117" rtl="0" eaLnBrk="1" latinLnBrk="0" hangingPunct="1">
        <a:lnSpc>
          <a:spcPct val="90000"/>
        </a:lnSpc>
        <a:spcBef>
          <a:spcPts val="525"/>
        </a:spcBef>
        <a:spcAft>
          <a:spcPts val="1050"/>
        </a:spcAft>
        <a:buClr>
          <a:schemeClr val="accent1"/>
        </a:buClr>
        <a:buFont typeface="Calibri" pitchFamily="34" charset="0"/>
        <a:buChar char="◦"/>
        <a:defRPr sz="3675" kern="1200">
          <a:solidFill>
            <a:schemeClr val="tx1">
              <a:lumMod val="75000"/>
              <a:lumOff val="25000"/>
            </a:schemeClr>
          </a:solidFill>
          <a:latin typeface="+mn-lt"/>
          <a:ea typeface="+mn-ea"/>
          <a:cs typeface="+mn-cs"/>
        </a:defRPr>
      </a:lvl9pPr>
    </p:bodyStyle>
    <p:otherStyle>
      <a:defPPr>
        <a:defRPr lang="en-US"/>
      </a:defPPr>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etin kutusu 18">
            <a:extLst>
              <a:ext uri="{FF2B5EF4-FFF2-40B4-BE49-F238E27FC236}">
                <a16:creationId xmlns:a16="http://schemas.microsoft.com/office/drawing/2014/main" xmlns="" id="{2DACD2BA-BC81-449D-A9D1-77F3FE1190EA}"/>
              </a:ext>
            </a:extLst>
          </p:cNvPr>
          <p:cNvSpPr txBox="1"/>
          <p:nvPr/>
        </p:nvSpPr>
        <p:spPr>
          <a:xfrm>
            <a:off x="416415" y="3517889"/>
            <a:ext cx="7780527" cy="6247864"/>
          </a:xfrm>
          <a:prstGeom prst="rect">
            <a:avLst/>
          </a:prstGeom>
          <a:noFill/>
        </p:spPr>
        <p:txBody>
          <a:bodyPr wrap="square" rtlCol="0">
            <a:spAutoFit/>
          </a:bodyPr>
          <a:lstStyle/>
          <a:p>
            <a:pPr algn="just"/>
            <a:r>
              <a:rPr lang="en-US" sz="2000" dirty="0"/>
              <a:t>Windmills are one of the virtually limitless sources of energy that may be used to generate electricity. It is regarded as a renewable source, but more investigation is indeed required to design the scientific knowledge and techniques that guarantee homogeneity in creation, increasing the contribution of this origin to the electricity sector. This is because the wind exhibits sudden variants in speed, surface area, and other crucial factors. Comprehensive data collection methods of wind speed and phase are required for the assessment of wind resources in a location. Wind energy happens when the wind makes contact well with the wind turbine's rotors. These rotor rotates, converting wind speed into kinetic energy that powers the wind generator's rotor and produces energy. In addition to assessing the energy production for the coming periods, which is valuable knowledge in the deployment of the producing units and the regulation of the power system, it is crucial to estimate the forecasts of wind activity a minimum of one day in advance. </a:t>
            </a:r>
            <a:endParaRPr lang="en-US" sz="2000" dirty="0" smtClean="0"/>
          </a:p>
          <a:p>
            <a:pPr algn="just"/>
            <a:r>
              <a:rPr lang="en-US" sz="2000" dirty="0" smtClean="0"/>
              <a:t>       This </a:t>
            </a:r>
            <a:r>
              <a:rPr lang="en-US" sz="2000" dirty="0"/>
              <a:t>study creates a wind speed forecasting model for the ultra-short, short, medium, as well as long-term development of computational techniques. Utilizing wavelet-based prediction, artificial neural network approaches, Autoregressive Integrated Moving Average (ARIMA), and other hybrid models</a:t>
            </a:r>
            <a:r>
              <a:rPr lang="en-US" sz="2000" dirty="0" smtClean="0"/>
              <a:t>.</a:t>
            </a:r>
            <a:endParaRPr lang="tr-TR" sz="2000" dirty="0"/>
          </a:p>
        </p:txBody>
      </p:sp>
      <p:sp>
        <p:nvSpPr>
          <p:cNvPr id="10" name="Metin kutusu 9">
            <a:extLst>
              <a:ext uri="{FF2B5EF4-FFF2-40B4-BE49-F238E27FC236}">
                <a16:creationId xmlns:a16="http://schemas.microsoft.com/office/drawing/2014/main" xmlns="" id="{61A7D914-1F6F-4BC9-80DD-27576C700570}"/>
              </a:ext>
            </a:extLst>
          </p:cNvPr>
          <p:cNvSpPr txBox="1"/>
          <p:nvPr/>
        </p:nvSpPr>
        <p:spPr>
          <a:xfrm>
            <a:off x="416415" y="2988657"/>
            <a:ext cx="7780528" cy="444096"/>
          </a:xfrm>
          <a:prstGeom prst="rect">
            <a:avLst/>
          </a:prstGeom>
          <a:solidFill>
            <a:srgbClr val="C00000"/>
          </a:solidFill>
        </p:spPr>
        <p:txBody>
          <a:bodyPr wrap="square" rtlCol="0">
            <a:spAutoFit/>
          </a:bodyPr>
          <a:lstStyle/>
          <a:p>
            <a:r>
              <a:rPr lang="tr-TR" sz="2286" b="1" dirty="0">
                <a:solidFill>
                  <a:schemeClr val="bg1"/>
                </a:solidFill>
              </a:rPr>
              <a:t>INTRODUCTION</a:t>
            </a:r>
            <a:endParaRPr lang="tr-TR" sz="1286" b="1" dirty="0">
              <a:solidFill>
                <a:schemeClr val="bg1"/>
              </a:solidFill>
            </a:endParaRPr>
          </a:p>
        </p:txBody>
      </p:sp>
      <p:sp>
        <p:nvSpPr>
          <p:cNvPr id="11" name="Dikdörtgen 10">
            <a:extLst>
              <a:ext uri="{FF2B5EF4-FFF2-40B4-BE49-F238E27FC236}">
                <a16:creationId xmlns:a16="http://schemas.microsoft.com/office/drawing/2014/main" xmlns="" id="{BFD534BB-3667-40FF-ACE5-A0E763921576}"/>
              </a:ext>
            </a:extLst>
          </p:cNvPr>
          <p:cNvSpPr/>
          <p:nvPr/>
        </p:nvSpPr>
        <p:spPr>
          <a:xfrm>
            <a:off x="4133172" y="435769"/>
            <a:ext cx="17126627" cy="2063190"/>
          </a:xfrm>
          <a:prstGeom prst="rect">
            <a:avLst/>
          </a:prstGeo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7" tIns="32658" rIns="65317" bIns="32658" numCol="1" spcCol="0" rtlCol="0" fromWordArt="0" anchor="ctr" anchorCtr="0" forceAA="0" compatLnSpc="1">
            <a:prstTxWarp prst="textNoShape">
              <a:avLst/>
            </a:prstTxWarp>
            <a:noAutofit/>
          </a:bodyPr>
          <a:lstStyle/>
          <a:p>
            <a:pPr algn="ctr"/>
            <a:r>
              <a:rPr lang="en-US" sz="4000" b="1" dirty="0" smtClean="0"/>
              <a:t>Various Models for Predicting Wind Energy Production</a:t>
            </a:r>
            <a:endParaRPr lang="tr-TR" sz="4000" b="1" dirty="0"/>
          </a:p>
          <a:p>
            <a:pPr algn="ctr"/>
            <a:r>
              <a:rPr lang="en-US" sz="2000" dirty="0" err="1" smtClean="0"/>
              <a:t>Seemant</a:t>
            </a:r>
            <a:r>
              <a:rPr lang="en-US" sz="2000" dirty="0" smtClean="0"/>
              <a:t> Tiwari</a:t>
            </a:r>
            <a:r>
              <a:rPr lang="tr-TR" sz="2000" dirty="0" smtClean="0"/>
              <a:t> </a:t>
            </a:r>
            <a:r>
              <a:rPr lang="en-US" sz="2000" b="1" baseline="30000" dirty="0" smtClean="0"/>
              <a:t>1</a:t>
            </a:r>
            <a:r>
              <a:rPr lang="tr-TR" sz="2000" dirty="0"/>
              <a:t/>
            </a:r>
            <a:br>
              <a:rPr lang="tr-TR" sz="2000" dirty="0"/>
            </a:br>
            <a:r>
              <a:rPr lang="tr-TR" sz="2000" dirty="0"/>
              <a:t> </a:t>
            </a:r>
            <a:r>
              <a:rPr lang="en-US" sz="2000" b="1" baseline="30000" dirty="0"/>
              <a:t>1</a:t>
            </a:r>
            <a:r>
              <a:rPr lang="tr-TR" sz="2000" b="1" baseline="30000" dirty="0"/>
              <a:t> </a:t>
            </a:r>
            <a:r>
              <a:rPr lang="en-US" sz="2000" dirty="0" smtClean="0"/>
              <a:t>Southern Taiwan University of Science and Technology, Tainan City 71005, Taiwan</a:t>
            </a:r>
            <a:endParaRPr lang="tr-TR" sz="2000" dirty="0"/>
          </a:p>
        </p:txBody>
      </p:sp>
      <p:sp>
        <p:nvSpPr>
          <p:cNvPr id="14" name="Metin kutusu 13">
            <a:extLst>
              <a:ext uri="{FF2B5EF4-FFF2-40B4-BE49-F238E27FC236}">
                <a16:creationId xmlns:a16="http://schemas.microsoft.com/office/drawing/2014/main" xmlns="" id="{9EB61743-A8B4-4AF6-8C9B-4DD5381773C9}"/>
              </a:ext>
            </a:extLst>
          </p:cNvPr>
          <p:cNvSpPr txBox="1"/>
          <p:nvPr/>
        </p:nvSpPr>
        <p:spPr>
          <a:xfrm>
            <a:off x="416415" y="10011706"/>
            <a:ext cx="7823141" cy="444096"/>
          </a:xfrm>
          <a:prstGeom prst="rect">
            <a:avLst/>
          </a:prstGeom>
          <a:solidFill>
            <a:srgbClr val="C00000"/>
          </a:solidFill>
        </p:spPr>
        <p:txBody>
          <a:bodyPr wrap="square" rtlCol="0">
            <a:spAutoFit/>
          </a:bodyPr>
          <a:lstStyle/>
          <a:p>
            <a:r>
              <a:rPr lang="tr-TR" sz="2286" b="1" dirty="0" smtClean="0">
                <a:solidFill>
                  <a:schemeClr val="bg1"/>
                </a:solidFill>
              </a:rPr>
              <a:t>METHOD</a:t>
            </a:r>
            <a:r>
              <a:rPr lang="en-US" sz="2286" b="1" dirty="0" smtClean="0">
                <a:solidFill>
                  <a:schemeClr val="bg1"/>
                </a:solidFill>
              </a:rPr>
              <a:t> - ANN</a:t>
            </a:r>
            <a:endParaRPr lang="tr-TR" sz="1286" b="1" dirty="0">
              <a:solidFill>
                <a:schemeClr val="bg1"/>
              </a:solidFill>
            </a:endParaRPr>
          </a:p>
        </p:txBody>
      </p:sp>
      <p:sp>
        <p:nvSpPr>
          <p:cNvPr id="15" name="Metin kutusu 14">
            <a:extLst>
              <a:ext uri="{FF2B5EF4-FFF2-40B4-BE49-F238E27FC236}">
                <a16:creationId xmlns:a16="http://schemas.microsoft.com/office/drawing/2014/main" xmlns="" id="{40FDE73E-2BB0-41D6-97C2-CDA0573BEE20}"/>
              </a:ext>
            </a:extLst>
          </p:cNvPr>
          <p:cNvSpPr txBox="1"/>
          <p:nvPr/>
        </p:nvSpPr>
        <p:spPr>
          <a:xfrm>
            <a:off x="8709724" y="2988657"/>
            <a:ext cx="7780525" cy="444096"/>
          </a:xfrm>
          <a:prstGeom prst="rect">
            <a:avLst/>
          </a:prstGeom>
          <a:solidFill>
            <a:srgbClr val="C00000"/>
          </a:solidFill>
        </p:spPr>
        <p:txBody>
          <a:bodyPr wrap="square" rtlCol="0">
            <a:spAutoFit/>
          </a:bodyPr>
          <a:lstStyle/>
          <a:p>
            <a:r>
              <a:rPr lang="en-US" sz="2286" b="1" dirty="0" smtClean="0">
                <a:solidFill>
                  <a:schemeClr val="bg1"/>
                </a:solidFill>
              </a:rPr>
              <a:t>METHOD - ARIMA</a:t>
            </a:r>
            <a:endParaRPr lang="tr-TR" sz="1286" b="1" dirty="0">
              <a:solidFill>
                <a:schemeClr val="bg1"/>
              </a:solidFill>
            </a:endParaRPr>
          </a:p>
        </p:txBody>
      </p:sp>
      <p:sp>
        <p:nvSpPr>
          <p:cNvPr id="16" name="Metin kutusu 15">
            <a:extLst>
              <a:ext uri="{FF2B5EF4-FFF2-40B4-BE49-F238E27FC236}">
                <a16:creationId xmlns:a16="http://schemas.microsoft.com/office/drawing/2014/main" xmlns="" id="{A08572FF-7F98-4C82-A41A-07A32CE66846}"/>
              </a:ext>
            </a:extLst>
          </p:cNvPr>
          <p:cNvSpPr txBox="1"/>
          <p:nvPr/>
        </p:nvSpPr>
        <p:spPr>
          <a:xfrm>
            <a:off x="8806223" y="12771349"/>
            <a:ext cx="7780524" cy="444096"/>
          </a:xfrm>
          <a:prstGeom prst="rect">
            <a:avLst/>
          </a:prstGeom>
          <a:solidFill>
            <a:srgbClr val="C00000"/>
          </a:solidFill>
        </p:spPr>
        <p:txBody>
          <a:bodyPr wrap="square" rtlCol="0">
            <a:spAutoFit/>
          </a:bodyPr>
          <a:lstStyle/>
          <a:p>
            <a:r>
              <a:rPr lang="en-US" sz="2286" b="1" dirty="0" smtClean="0">
                <a:solidFill>
                  <a:schemeClr val="bg1"/>
                </a:solidFill>
              </a:rPr>
              <a:t>RESULTS AND DISCUSSION</a:t>
            </a:r>
            <a:endParaRPr lang="tr-TR" sz="1286" b="1" dirty="0">
              <a:solidFill>
                <a:schemeClr val="bg1"/>
              </a:solidFill>
            </a:endParaRPr>
          </a:p>
        </p:txBody>
      </p:sp>
      <p:sp>
        <p:nvSpPr>
          <p:cNvPr id="17" name="Metin kutusu 16">
            <a:extLst>
              <a:ext uri="{FF2B5EF4-FFF2-40B4-BE49-F238E27FC236}">
                <a16:creationId xmlns:a16="http://schemas.microsoft.com/office/drawing/2014/main" xmlns="" id="{F8624403-2010-4BF0-B6D1-E4C546A4A24B}"/>
              </a:ext>
            </a:extLst>
          </p:cNvPr>
          <p:cNvSpPr txBox="1"/>
          <p:nvPr/>
        </p:nvSpPr>
        <p:spPr>
          <a:xfrm>
            <a:off x="17003035" y="2988657"/>
            <a:ext cx="7780524" cy="444096"/>
          </a:xfrm>
          <a:prstGeom prst="rect">
            <a:avLst/>
          </a:prstGeom>
          <a:solidFill>
            <a:srgbClr val="C00000"/>
          </a:solidFill>
        </p:spPr>
        <p:txBody>
          <a:bodyPr wrap="square" rtlCol="0">
            <a:spAutoFit/>
          </a:bodyPr>
          <a:lstStyle/>
          <a:p>
            <a:r>
              <a:rPr lang="en-US" sz="2286" b="1" dirty="0" smtClean="0">
                <a:solidFill>
                  <a:schemeClr val="bg1"/>
                </a:solidFill>
              </a:rPr>
              <a:t>CONCLUSION</a:t>
            </a:r>
            <a:endParaRPr lang="tr-TR" sz="1286" b="1" dirty="0">
              <a:solidFill>
                <a:schemeClr val="bg1"/>
              </a:solidFill>
            </a:endParaRPr>
          </a:p>
        </p:txBody>
      </p:sp>
      <p:sp>
        <p:nvSpPr>
          <p:cNvPr id="18" name="Metin kutusu 17">
            <a:extLst>
              <a:ext uri="{FF2B5EF4-FFF2-40B4-BE49-F238E27FC236}">
                <a16:creationId xmlns:a16="http://schemas.microsoft.com/office/drawing/2014/main" xmlns="" id="{9D21D05F-655F-47ED-A50F-3941995B5A09}"/>
              </a:ext>
            </a:extLst>
          </p:cNvPr>
          <p:cNvSpPr txBox="1"/>
          <p:nvPr/>
        </p:nvSpPr>
        <p:spPr>
          <a:xfrm>
            <a:off x="-2" y="16739173"/>
            <a:ext cx="25199975" cy="1279196"/>
          </a:xfrm>
          <a:prstGeom prst="rect">
            <a:avLst/>
          </a:prstGeom>
          <a:solidFill>
            <a:schemeClr val="accent6">
              <a:lumMod val="60000"/>
              <a:lumOff val="40000"/>
            </a:schemeClr>
          </a:solidFill>
        </p:spPr>
        <p:txBody>
          <a:bodyPr wrap="square" rtlCol="0">
            <a:spAutoFit/>
          </a:bodyPr>
          <a:lstStyle/>
          <a:p>
            <a:pPr algn="ctr"/>
            <a:r>
              <a:rPr lang="en-US" sz="2571" dirty="0" smtClean="0">
                <a:solidFill>
                  <a:schemeClr val="bg1"/>
                </a:solidFill>
              </a:rPr>
              <a:t>The 3</a:t>
            </a:r>
            <a:r>
              <a:rPr lang="en-US" sz="2571" baseline="30000" dirty="0" smtClean="0">
                <a:solidFill>
                  <a:schemeClr val="bg1"/>
                </a:solidFill>
              </a:rPr>
              <a:t>rd</a:t>
            </a:r>
            <a:r>
              <a:rPr lang="en-US" sz="2571" dirty="0" smtClean="0">
                <a:solidFill>
                  <a:schemeClr val="bg1"/>
                </a:solidFill>
              </a:rPr>
              <a:t> International Electronic Conference </a:t>
            </a:r>
            <a:r>
              <a:rPr lang="en-US" sz="2571" dirty="0">
                <a:solidFill>
                  <a:schemeClr val="bg1"/>
                </a:solidFill>
              </a:rPr>
              <a:t>on </a:t>
            </a:r>
            <a:r>
              <a:rPr lang="en-US" sz="2571" dirty="0" smtClean="0">
                <a:solidFill>
                  <a:schemeClr val="bg1"/>
                </a:solidFill>
              </a:rPr>
              <a:t>Applied Sciences</a:t>
            </a:r>
          </a:p>
          <a:p>
            <a:pPr algn="ctr"/>
            <a:r>
              <a:rPr lang="en-US" sz="2571" dirty="0" smtClean="0">
                <a:solidFill>
                  <a:schemeClr val="bg1"/>
                </a:solidFill>
              </a:rPr>
              <a:t>01-15 DECEMBER</a:t>
            </a:r>
            <a:endParaRPr lang="tr-TR" sz="2571" dirty="0">
              <a:solidFill>
                <a:schemeClr val="bg1"/>
              </a:solidFill>
            </a:endParaRPr>
          </a:p>
          <a:p>
            <a:pPr algn="ctr"/>
            <a:r>
              <a:rPr lang="tr-TR" sz="2571" i="1" dirty="0">
                <a:solidFill>
                  <a:schemeClr val="bg1"/>
                </a:solidFill>
              </a:rPr>
              <a:t>https://</a:t>
            </a:r>
            <a:r>
              <a:rPr lang="tr-TR" sz="2571" i="1" dirty="0" smtClean="0">
                <a:solidFill>
                  <a:schemeClr val="bg1"/>
                </a:solidFill>
              </a:rPr>
              <a:t>asec2022.sciforum.net/</a:t>
            </a:r>
            <a:endParaRPr lang="tr-TR" sz="2571" i="1" dirty="0">
              <a:solidFill>
                <a:schemeClr val="bg1"/>
              </a:solidFill>
            </a:endParaRPr>
          </a:p>
        </p:txBody>
      </p:sp>
      <mc:AlternateContent xmlns:mc="http://schemas.openxmlformats.org/markup-compatibility/2006" xmlns:a14="http://schemas.microsoft.com/office/drawing/2010/main">
        <mc:Choice Requires="a14">
          <p:sp>
            <p:nvSpPr>
              <p:cNvPr id="20" name="Metin kutusu 19">
                <a:extLst>
                  <a:ext uri="{FF2B5EF4-FFF2-40B4-BE49-F238E27FC236}">
                    <a16:creationId xmlns:a16="http://schemas.microsoft.com/office/drawing/2014/main" xmlns="" id="{03BC35C7-30E8-40F4-A715-D49B95C86E15}"/>
                  </a:ext>
                </a:extLst>
              </p:cNvPr>
              <p:cNvSpPr txBox="1"/>
              <p:nvPr/>
            </p:nvSpPr>
            <p:spPr>
              <a:xfrm>
                <a:off x="416415" y="10627443"/>
                <a:ext cx="7780526" cy="5940088"/>
              </a:xfrm>
              <a:prstGeom prst="rect">
                <a:avLst/>
              </a:prstGeom>
              <a:noFill/>
            </p:spPr>
            <p:txBody>
              <a:bodyPr wrap="square" rtlCol="0">
                <a:spAutoFit/>
              </a:bodyPr>
              <a:lstStyle/>
              <a:p>
                <a:pPr marL="457200" indent="-457200" algn="just">
                  <a:buFont typeface="+mj-lt"/>
                  <a:buAutoNum type="arabicPeriod"/>
                </a:pPr>
                <a:r>
                  <a:rPr lang="en-US" sz="2000" dirty="0"/>
                  <a:t>ANN is a collection of networks of small computer parts called neurons that are affected by biological neurons. ANN models can be used to estimate both time series and multivariate data. Popular time series ANN estimating methods include NARX and LSTM, for instance</a:t>
                </a:r>
                <a:r>
                  <a:rPr lang="en-US" sz="2000" dirty="0" smtClean="0"/>
                  <a:t>.</a:t>
                </a:r>
              </a:p>
              <a:p>
                <a:pPr marL="457200" indent="-457200" algn="just">
                  <a:buFont typeface="+mj-lt"/>
                  <a:buAutoNum type="arabicPeriod"/>
                </a:pPr>
                <a:r>
                  <a:rPr lang="en-US" sz="2000" dirty="0"/>
                  <a:t>An I/P layer, a hidden layer (there may be over one), as well as an O/P layer, are all components of the design process. Because there are numerous layers, it is also known as a "Multi-Layer Perceptron</a:t>
                </a:r>
                <a:r>
                  <a:rPr lang="en-US" sz="2000" dirty="0" smtClean="0"/>
                  <a:t>."</a:t>
                </a:r>
                <a:r>
                  <a:rPr lang="en-US" sz="2000" dirty="0"/>
                  <a:t> </a:t>
                </a:r>
                <a:endParaRPr lang="en-US" sz="2000" dirty="0" smtClean="0"/>
              </a:p>
              <a:p>
                <a:pPr algn="just"/>
                <a:r>
                  <a:rPr lang="en-US" sz="2000" dirty="0"/>
                  <a:t>As signals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1</m:t>
                        </m:r>
                      </m:sub>
                    </m:sSub>
                    <m:r>
                      <a:rPr lang="en-US" sz="2000" i="1">
                        <a:latin typeface="Cambria Math" panose="02040503050406030204" pitchFamily="18" charset="0"/>
                      </a:rPr>
                      <m:t>,</m:t>
                    </m:r>
                  </m:oMath>
                </a14:m>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2</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3</m:t>
                        </m:r>
                      </m:sub>
                    </m:sSub>
                  </m:oMath>
                </a14:m>
                <a:r>
                  <a:rPr lang="en-US" sz="2000" dirty="0"/>
                  <a:t> are the nodes, while y represents the outputs. The values for the signals are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𝑤</m:t>
                        </m:r>
                      </m:e>
                      <m:sub>
                        <m:r>
                          <a:rPr lang="en-US" sz="2000" i="1">
                            <a:latin typeface="Cambria Math" panose="02040503050406030204" pitchFamily="18" charset="0"/>
                          </a:rPr>
                          <m:t>1</m:t>
                        </m:r>
                      </m:sub>
                    </m:sSub>
                  </m:oMath>
                </a14:m>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𝑤</m:t>
                        </m:r>
                      </m:e>
                      <m:sub>
                        <m:r>
                          <a:rPr lang="en-US" sz="2000" i="1">
                            <a:latin typeface="Cambria Math" panose="02040503050406030204" pitchFamily="18" charset="0"/>
                          </a:rPr>
                          <m:t>2</m:t>
                        </m:r>
                      </m:sub>
                    </m:sSub>
                  </m:oMath>
                </a14:m>
                <a:r>
                  <a:rPr lang="en-US" sz="2000" dirty="0"/>
                  <a:t> and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𝑤</m:t>
                        </m:r>
                      </m:e>
                      <m:sub>
                        <m:r>
                          <a:rPr lang="en-US" sz="2000" i="1">
                            <a:latin typeface="Cambria Math" panose="02040503050406030204" pitchFamily="18" charset="0"/>
                          </a:rPr>
                          <m:t>3</m:t>
                        </m:r>
                      </m:sub>
                    </m:sSub>
                  </m:oMath>
                </a14:m>
                <a:r>
                  <a:rPr lang="en-US" sz="2000" dirty="0"/>
                  <a:t>. While b is biased, which would be connected to storing information. Consequently, we could state that weights, as well as bias, are the means through which the neural network stores its </a:t>
                </a:r>
                <a:r>
                  <a:rPr lang="en-US" sz="2000" dirty="0" smtClean="0"/>
                  <a:t>data.</a:t>
                </a:r>
                <a:r>
                  <a:rPr lang="en-US" sz="2000" dirty="0"/>
                  <a:t> Upon accessing the node, the input signals are amplified by the weights.</a:t>
                </a:r>
              </a:p>
              <a:p>
                <a:pPr algn="just"/>
                <a:endParaRPr lang="en-US" sz="2000" dirty="0" smtClean="0"/>
              </a:p>
              <a:p>
                <a:pPr algn="ctr"/>
                <a:r>
                  <a:rPr lang="en-US" sz="2000" dirty="0"/>
                  <a:t>y = ø (w</a:t>
                </a:r>
                <a14:m>
                  <m:oMath xmlns:m="http://schemas.openxmlformats.org/officeDocument/2006/math">
                    <m:r>
                      <a:rPr lang="en-US" sz="2000" i="1">
                        <a:latin typeface="Cambria Math" panose="02040503050406030204" pitchFamily="18" charset="0"/>
                      </a:rPr>
                      <m:t>𝑥</m:t>
                    </m:r>
                  </m:oMath>
                </a14:m>
                <a:r>
                  <a:rPr lang="en-US" sz="2000" dirty="0"/>
                  <a:t> +b</a:t>
                </a:r>
                <a:r>
                  <a:rPr lang="en-US" sz="2000" dirty="0" smtClean="0"/>
                  <a:t>)</a:t>
                </a:r>
              </a:p>
              <a:p>
                <a:pPr algn="just"/>
                <a:r>
                  <a:rPr lang="en-US" sz="2000" dirty="0"/>
                  <a:t>Where y is the output of a neural network node, b is biased, </a:t>
                </a:r>
                <a14:m>
                  <m:oMath xmlns:m="http://schemas.openxmlformats.org/officeDocument/2006/math">
                    <m:r>
                      <a:rPr lang="en-US" sz="2000" i="1">
                        <a:latin typeface="Cambria Math" panose="02040503050406030204" pitchFamily="18" charset="0"/>
                      </a:rPr>
                      <m:t>𝑥</m:t>
                    </m:r>
                  </m:oMath>
                </a14:m>
                <a:r>
                  <a:rPr lang="en-US" sz="2000" dirty="0"/>
                  <a:t> is signal, w is signal-associated weight, and ø is activation function, a node’s behavior </a:t>
                </a:r>
                <a:r>
                  <a:rPr lang="en-US" sz="2000" dirty="0" smtClean="0"/>
                  <a:t>is </a:t>
                </a:r>
                <a:r>
                  <a:rPr lang="en-US" sz="2000" dirty="0"/>
                  <a:t>determined by its </a:t>
                </a:r>
                <a:r>
                  <a:rPr lang="en-US" sz="2000"/>
                  <a:t>activation </a:t>
                </a:r>
                <a:r>
                  <a:rPr lang="en-US" sz="2000" smtClean="0"/>
                  <a:t>function.</a:t>
                </a:r>
                <a:endParaRPr lang="tr-TR" sz="2000" dirty="0"/>
              </a:p>
            </p:txBody>
          </p:sp>
        </mc:Choice>
        <mc:Fallback xmlns="">
          <p:sp>
            <p:nvSpPr>
              <p:cNvPr id="20" name="Metin kutusu 19">
                <a:extLst>
                  <a:ext uri="{FF2B5EF4-FFF2-40B4-BE49-F238E27FC236}">
                    <a16:creationId xmlns:a16="http://schemas.microsoft.com/office/drawing/2014/main" xmlns="" xmlns:a14="http://schemas.microsoft.com/office/drawing/2010/main" id="{03BC35C7-30E8-40F4-A715-D49B95C86E15}"/>
                  </a:ext>
                </a:extLst>
              </p:cNvPr>
              <p:cNvSpPr txBox="1">
                <a:spLocks noRot="1" noChangeAspect="1" noMove="1" noResize="1" noEditPoints="1" noAdjustHandles="1" noChangeArrowheads="1" noChangeShapeType="1" noTextEdit="1"/>
              </p:cNvSpPr>
              <p:nvPr/>
            </p:nvSpPr>
            <p:spPr>
              <a:xfrm>
                <a:off x="416415" y="10627443"/>
                <a:ext cx="7780526" cy="5940088"/>
              </a:xfrm>
              <a:prstGeom prst="rect">
                <a:avLst/>
              </a:prstGeom>
              <a:blipFill rotWithShape="0">
                <a:blip r:embed="rId2"/>
                <a:stretch>
                  <a:fillRect l="-861" t="-615" r="-783" b="-8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Metin kutusu 20">
                <a:extLst>
                  <a:ext uri="{FF2B5EF4-FFF2-40B4-BE49-F238E27FC236}">
                    <a16:creationId xmlns:a16="http://schemas.microsoft.com/office/drawing/2014/main" xmlns="" id="{40C17127-0FB1-43A2-B4B0-9A316B1CFBAC}"/>
                  </a:ext>
                </a:extLst>
              </p:cNvPr>
              <p:cNvSpPr txBox="1"/>
              <p:nvPr/>
            </p:nvSpPr>
            <p:spPr>
              <a:xfrm>
                <a:off x="8686023" y="3384317"/>
                <a:ext cx="7780525" cy="5448864"/>
              </a:xfrm>
              <a:prstGeom prst="rect">
                <a:avLst/>
              </a:prstGeom>
              <a:noFill/>
            </p:spPr>
            <p:txBody>
              <a:bodyPr wrap="square" rtlCol="0">
                <a:spAutoFit/>
              </a:bodyPr>
              <a:lstStyle/>
              <a:p>
                <a:pPr marL="457200" indent="-457200" algn="just">
                  <a:buFont typeface="+mj-lt"/>
                  <a:buAutoNum type="arabicPeriod"/>
                </a:pPr>
                <a:r>
                  <a:rPr lang="en-US" sz="2000" dirty="0" smtClean="0"/>
                  <a:t>The </a:t>
                </a:r>
                <a:r>
                  <a:rPr lang="en-US" sz="2000" dirty="0"/>
                  <a:t>possibility that a potential value will fall within a certain range of possibilities might be determined using this. Auto-Regression (AR) + Moving Average is known as ARIMA (MA). The current value including both </a:t>
                </a:r>
                <a:r>
                  <a:rPr lang="en-US" sz="2000" dirty="0" smtClean="0"/>
                  <a:t>sequences </a:t>
                </a:r>
                <a:r>
                  <a:rPr lang="en-US" sz="2000" dirty="0"/>
                  <a:t>is reliant on their earlier values, based on the AR technique. </a:t>
                </a:r>
                <a:endParaRPr lang="en-US" sz="2000" dirty="0" smtClean="0"/>
              </a:p>
              <a:p>
                <a:pPr marL="457200" indent="-457200" algn="just">
                  <a:buFont typeface="+mj-lt"/>
                  <a:buAutoNum type="arabicPeriod"/>
                </a:pPr>
                <a:r>
                  <a:rPr lang="en-US" sz="2000" dirty="0" smtClean="0"/>
                  <a:t>The </a:t>
                </a:r>
                <a:r>
                  <a:rPr lang="en-US" sz="2000" dirty="0"/>
                  <a:t>MA technique is based on the idea that the current variation of a quantity is affected by the previous variation of a sequence's variability. The formula for ARIMA is provided as (p, d, q), where p stands for the number of autoregressive elements, d for the number of inter-annual fluctuations, and q for the quantity of delayed prediction </a:t>
                </a:r>
                <a:r>
                  <a:rPr lang="en-US" sz="2000" dirty="0" smtClean="0"/>
                  <a:t>error. The </a:t>
                </a:r>
                <a:r>
                  <a:rPr lang="en-US" sz="2000" dirty="0"/>
                  <a:t>three core ARIMA procedures are pattern identification, statistical inference, and simulation models</a:t>
                </a:r>
                <a:r>
                  <a:rPr lang="en-US" sz="2000" dirty="0" smtClean="0"/>
                  <a:t>.</a:t>
                </a:r>
                <a:r>
                  <a:rPr lang="en-US" sz="2000" dirty="0"/>
                  <a:t> </a:t>
                </a:r>
                <a:endParaRPr lang="en-US" sz="2000" dirty="0" smtClean="0"/>
              </a:p>
              <a:p>
                <a:pPr algn="ctr" hangingPunct="0"/>
                <a:r>
                  <a:rPr lang="en-US" sz="2000" dirty="0"/>
                  <a:t>ARIMA (1, 1, 1)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𝑡</m:t>
                        </m:r>
                      </m:sub>
                    </m:sSub>
                  </m:oMath>
                </a14:m>
                <a:r>
                  <a:rPr lang="en-US" sz="2000" dirty="0"/>
                  <a:t>=</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𝑡</m:t>
                        </m:r>
                      </m:sub>
                    </m:sSub>
                    <m:r>
                      <a:rPr lang="en-US" sz="2000" i="1">
                        <a:latin typeface="Cambria Math" panose="02040503050406030204" pitchFamily="18" charset="0"/>
                      </a:rPr>
                      <m:t>­</m:t>
                    </m:r>
                    <m:r>
                      <a:rPr lang="en-US" sz="2000" b="0" i="1" smtClean="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𝑡</m:t>
                        </m:r>
                        <m:r>
                          <a:rPr lang="en-US" sz="2000" b="0" i="1" smtClean="0">
                            <a:latin typeface="Cambria Math" panose="02040503050406030204" pitchFamily="18" charset="0"/>
                          </a:rPr>
                          <m:t>−</m:t>
                        </m:r>
                        <m:r>
                          <a:rPr lang="en-US" sz="2000" i="1">
                            <a:latin typeface="Cambria Math" panose="02040503050406030204" pitchFamily="18" charset="0"/>
                          </a:rPr>
                          <m:t>­1</m:t>
                        </m:r>
                      </m:sub>
                    </m:sSub>
                  </m:oMath>
                </a14:m>
                <a:endParaRPr lang="en-US" sz="2000" dirty="0"/>
              </a:p>
              <a:p>
                <a:pPr algn="ctr"/>
                <a14:m>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      </m:t>
                        </m:r>
                        <m:r>
                          <a:rPr lang="en-US" sz="2000" i="1">
                            <a:latin typeface="Cambria Math" panose="02040503050406030204" pitchFamily="18" charset="0"/>
                          </a:rPr>
                          <m:t>𝑦</m:t>
                        </m:r>
                      </m:e>
                      <m:sub>
                        <m:r>
                          <a:rPr lang="en-US" sz="2000" i="1">
                            <a:latin typeface="Cambria Math" panose="02040503050406030204" pitchFamily="18" charset="0"/>
                          </a:rPr>
                          <m:t>𝑡</m:t>
                        </m:r>
                      </m:sub>
                    </m:sSub>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a:latin typeface="Cambria Math" panose="02040503050406030204" pitchFamily="18" charset="0"/>
                          </a:rPr>
                          <m:t>ø</m:t>
                        </m:r>
                      </m:e>
                      <m:sub>
                        <m:r>
                          <a:rPr lang="en-US" sz="2000">
                            <a:latin typeface="Cambria Math" panose="02040503050406030204" pitchFamily="18" charset="0"/>
                          </a:rPr>
                          <m:t>1</m:t>
                        </m:r>
                      </m:sub>
                    </m:sSub>
                    <m:sSub>
                      <m:sSubPr>
                        <m:ctrlPr>
                          <a:rPr lang="en-US" sz="2000" i="1">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𝑡</m:t>
                        </m:r>
                        <m:r>
                          <a:rPr lang="en-US" sz="2000">
                            <a:latin typeface="Cambria Math" panose="02040503050406030204" pitchFamily="18" charset="0"/>
                          </a:rPr>
                          <m:t>­</m:t>
                        </m:r>
                        <m:r>
                          <a:rPr lang="en-US" sz="2000" b="0" i="0" smtClean="0">
                            <a:latin typeface="Cambria Math" panose="02040503050406030204" pitchFamily="18" charset="0"/>
                          </a:rPr>
                          <m:t>−</m:t>
                        </m:r>
                        <m:r>
                          <a:rPr lang="en-US" sz="2000">
                            <a:latin typeface="Cambria Math" panose="02040503050406030204" pitchFamily="18" charset="0"/>
                          </a:rPr>
                          <m:t>1</m:t>
                        </m:r>
                      </m:sub>
                    </m:sSub>
                  </m:oMath>
                </a14:m>
                <a:r>
                  <a:rPr lang="en-US" sz="2000" dirty="0"/>
                  <a:t>+</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𝜃</m:t>
                        </m:r>
                      </m:e>
                      <m:sub>
                        <m:r>
                          <a:rPr lang="en-US" sz="2000">
                            <a:latin typeface="Cambria Math" panose="02040503050406030204" pitchFamily="18" charset="0"/>
                          </a:rPr>
                          <m:t>1</m:t>
                        </m:r>
                      </m:sub>
                    </m:sSub>
                    <m:sSub>
                      <m:sSubPr>
                        <m:ctrlPr>
                          <a:rPr lang="en-US" sz="2000" i="1">
                            <a:latin typeface="Cambria Math" panose="02040503050406030204" pitchFamily="18" charset="0"/>
                          </a:rPr>
                        </m:ctrlPr>
                      </m:sSubPr>
                      <m:e>
                        <m:r>
                          <a:rPr lang="en-US" sz="2000" i="1">
                            <a:latin typeface="Cambria Math" panose="02040503050406030204" pitchFamily="18" charset="0"/>
                          </a:rPr>
                          <m:t>𝑒</m:t>
                        </m:r>
                      </m:e>
                      <m:sub>
                        <m:r>
                          <a:rPr lang="en-US" sz="2000" i="1">
                            <a:latin typeface="Cambria Math" panose="02040503050406030204" pitchFamily="18" charset="0"/>
                          </a:rPr>
                          <m:t>𝑡</m:t>
                        </m:r>
                        <m:r>
                          <a:rPr lang="en-US" sz="2000" b="0" i="1" smtClean="0">
                            <a:latin typeface="Cambria Math" panose="02040503050406030204" pitchFamily="18" charset="0"/>
                          </a:rPr>
                          <m:t>−</m:t>
                        </m:r>
                        <m:r>
                          <a:rPr lang="en-US" sz="2000">
                            <a:latin typeface="Cambria Math" panose="02040503050406030204" pitchFamily="18" charset="0"/>
                          </a:rPr>
                          <m:t>­1</m:t>
                        </m:r>
                      </m:sub>
                    </m:sSub>
                  </m:oMath>
                </a14:m>
                <a:r>
                  <a:rPr lang="en-US" sz="2000" dirty="0"/>
                  <a:t>+</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𝑒</m:t>
                        </m:r>
                      </m:e>
                      <m:sub>
                        <m:r>
                          <a:rPr lang="en-US" sz="2000" i="1">
                            <a:latin typeface="Cambria Math" panose="02040503050406030204" pitchFamily="18" charset="0"/>
                          </a:rPr>
                          <m:t>𝑡</m:t>
                        </m:r>
                      </m:sub>
                    </m:sSub>
                  </m:oMath>
                </a14:m>
                <a:endParaRPr lang="en-US" sz="2000" dirty="0" smtClean="0"/>
              </a:p>
              <a:p>
                <a:pPr algn="just" hangingPunct="0"/>
                <a:r>
                  <a:rPr lang="en-US" sz="2000" dirty="0"/>
                  <a:t>Where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𝑒</m:t>
                        </m:r>
                      </m:e>
                      <m:sub>
                        <m:r>
                          <a:rPr lang="en-US" sz="2000" i="1">
                            <a:latin typeface="Cambria Math" panose="02040503050406030204" pitchFamily="18" charset="0"/>
                          </a:rPr>
                          <m:t>𝑡</m:t>
                        </m:r>
                      </m:sub>
                    </m:sSub>
                  </m:oMath>
                </a14:m>
                <a:r>
                  <a:rPr lang="en-US" sz="2000" dirty="0"/>
                  <a:t> represents noise, </a:t>
                </a:r>
                <a14:m>
                  <m:oMath xmlns:m="http://schemas.openxmlformats.org/officeDocument/2006/math">
                    <m:sSub>
                      <m:sSubPr>
                        <m:ctrlPr>
                          <a:rPr lang="en-US" sz="2000" i="1">
                            <a:latin typeface="Cambria Math" panose="02040503050406030204" pitchFamily="18" charset="0"/>
                          </a:rPr>
                        </m:ctrlPr>
                      </m:sSubPr>
                      <m:e>
                        <m:r>
                          <a:rPr lang="en-US" sz="2000">
                            <a:latin typeface="Cambria Math" panose="02040503050406030204" pitchFamily="18" charset="0"/>
                          </a:rPr>
                          <m:t>ø</m:t>
                        </m:r>
                      </m:e>
                      <m:sub>
                        <m:r>
                          <a:rPr lang="en-US" sz="2000">
                            <a:latin typeface="Cambria Math" panose="02040503050406030204" pitchFamily="18" charset="0"/>
                          </a:rPr>
                          <m:t>1</m:t>
                        </m:r>
                      </m:sub>
                    </m:sSub>
                  </m:oMath>
                </a14:m>
                <a:r>
                  <a:rPr lang="en-US" sz="2000" dirty="0"/>
                  <a:t> and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𝜃</m:t>
                        </m:r>
                      </m:e>
                      <m:sub>
                        <m:r>
                          <a:rPr lang="en-US" sz="2000">
                            <a:latin typeface="Cambria Math" panose="02040503050406030204" pitchFamily="18" charset="0"/>
                          </a:rPr>
                          <m:t>1</m:t>
                        </m:r>
                      </m:sub>
                    </m:sSub>
                  </m:oMath>
                </a14:m>
                <a:r>
                  <a:rPr lang="en-US" sz="2000" dirty="0"/>
                  <a:t> are represents parameters</a:t>
                </a:r>
              </a:p>
              <a:p>
                <a:pPr algn="just" hangingPunct="0"/>
                <a:r>
                  <a:rPr lang="en-US" sz="2000" dirty="0"/>
                  <a:t>Therefore, </a:t>
                </a:r>
                <a:r>
                  <a:rPr lang="en-US" sz="2000" dirty="0" smtClean="0"/>
                  <a:t>above equation gives </a:t>
                </a:r>
                <a:r>
                  <a:rPr lang="en-US" sz="2000" dirty="0"/>
                  <a:t>us one AR parameter, one MA parameter, as well as the noise term</a:t>
                </a:r>
                <a:r>
                  <a:rPr lang="en-US" sz="2000" dirty="0" smtClean="0"/>
                  <a:t>.</a:t>
                </a:r>
                <a:endParaRPr lang="tr-TR" sz="2000" dirty="0"/>
              </a:p>
            </p:txBody>
          </p:sp>
        </mc:Choice>
        <mc:Fallback xmlns="">
          <p:sp>
            <p:nvSpPr>
              <p:cNvPr id="21" name="Metin kutusu 20">
                <a:extLst>
                  <a:ext uri="{FF2B5EF4-FFF2-40B4-BE49-F238E27FC236}">
                    <a16:creationId xmlns="" xmlns:a16="http://schemas.microsoft.com/office/drawing/2014/main" id="{40C17127-0FB1-43A2-B4B0-9A316B1CFBAC}"/>
                  </a:ext>
                </a:extLst>
              </p:cNvPr>
              <p:cNvSpPr txBox="1">
                <a:spLocks noRot="1" noChangeAspect="1" noMove="1" noResize="1" noEditPoints="1" noAdjustHandles="1" noChangeArrowheads="1" noChangeShapeType="1" noTextEdit="1"/>
              </p:cNvSpPr>
              <p:nvPr/>
            </p:nvSpPr>
            <p:spPr>
              <a:xfrm>
                <a:off x="8686023" y="3384317"/>
                <a:ext cx="7780525" cy="5448864"/>
              </a:xfrm>
              <a:prstGeom prst="rect">
                <a:avLst/>
              </a:prstGeom>
              <a:blipFill rotWithShape="0">
                <a:blip r:embed="rId3"/>
                <a:stretch>
                  <a:fillRect l="-862" t="-783" r="-784" b="-1007"/>
                </a:stretch>
              </a:blipFill>
            </p:spPr>
            <p:txBody>
              <a:bodyPr/>
              <a:lstStyle/>
              <a:p>
                <a:r>
                  <a:rPr lang="en-US">
                    <a:noFill/>
                  </a:rPr>
                  <a:t> </a:t>
                </a:r>
              </a:p>
            </p:txBody>
          </p:sp>
        </mc:Fallback>
      </mc:AlternateContent>
      <p:sp>
        <p:nvSpPr>
          <p:cNvPr id="27" name="Metin kutusu 26">
            <a:extLst>
              <a:ext uri="{FF2B5EF4-FFF2-40B4-BE49-F238E27FC236}">
                <a16:creationId xmlns:a16="http://schemas.microsoft.com/office/drawing/2014/main" xmlns="" id="{E5B93CDB-7D0C-45A3-AF7D-05A2B0815AD4}"/>
              </a:ext>
            </a:extLst>
          </p:cNvPr>
          <p:cNvSpPr txBox="1"/>
          <p:nvPr/>
        </p:nvSpPr>
        <p:spPr>
          <a:xfrm>
            <a:off x="8752336" y="9267069"/>
            <a:ext cx="7780524" cy="3477875"/>
          </a:xfrm>
          <a:prstGeom prst="rect">
            <a:avLst/>
          </a:prstGeom>
          <a:noFill/>
        </p:spPr>
        <p:txBody>
          <a:bodyPr wrap="square" rtlCol="0">
            <a:spAutoFit/>
          </a:bodyPr>
          <a:lstStyle/>
          <a:p>
            <a:pPr marL="457200" indent="-457200" algn="just">
              <a:buFont typeface="+mj-lt"/>
              <a:buAutoNum type="arabicPeriod"/>
            </a:pPr>
            <a:r>
              <a:rPr lang="en-US" sz="2000" dirty="0"/>
              <a:t>Several hybrid methods are being utilized today that integrate previous versions with the application of wavelets. Regarding temp. time series, an evaluation is made among two methodologies: wavelet-ARIMA as well as wavelet-ANN methods</a:t>
            </a:r>
            <a:r>
              <a:rPr lang="en-US" sz="2000" dirty="0" smtClean="0"/>
              <a:t>.</a:t>
            </a:r>
          </a:p>
          <a:p>
            <a:pPr marL="457200" indent="-457200" algn="just">
              <a:buFont typeface="+mj-lt"/>
              <a:buAutoNum type="arabicPeriod"/>
            </a:pPr>
            <a:r>
              <a:rPr lang="en-US" sz="2000" dirty="0"/>
              <a:t>The application of wavelets for data analysis or for predicting in conjunction with other methods like ARIMA or neural networks remains a topic of much debate. Wavelets do not greatly enhance time series with such categories depending on the element; instead, a </a:t>
            </a:r>
            <a:r>
              <a:rPr lang="en-US" sz="2000" dirty="0" smtClean="0"/>
              <a:t>de-noising </a:t>
            </a:r>
            <a:r>
              <a:rPr lang="en-US" sz="2000" dirty="0"/>
              <a:t>phase combined with ARIMA prediction is recommended if the long-term architecture is more significant than the short-term fluctuation</a:t>
            </a:r>
            <a:r>
              <a:rPr lang="en-US" sz="2000" dirty="0" smtClean="0"/>
              <a:t>.</a:t>
            </a:r>
            <a:endParaRPr lang="en-US" sz="2000" dirty="0"/>
          </a:p>
        </p:txBody>
      </p:sp>
      <p:sp>
        <p:nvSpPr>
          <p:cNvPr id="28" name="Metin kutusu 27">
            <a:extLst>
              <a:ext uri="{FF2B5EF4-FFF2-40B4-BE49-F238E27FC236}">
                <a16:creationId xmlns:a16="http://schemas.microsoft.com/office/drawing/2014/main" xmlns="" id="{AC82B82C-C7FF-4C1B-AAB4-061CBCF2C10E}"/>
              </a:ext>
            </a:extLst>
          </p:cNvPr>
          <p:cNvSpPr txBox="1"/>
          <p:nvPr/>
        </p:nvSpPr>
        <p:spPr>
          <a:xfrm>
            <a:off x="8686023" y="13215445"/>
            <a:ext cx="7780524" cy="3477875"/>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Power predicting would continue to play a bigger and bigger part in the different phases of wind farm operation as strong windmills evolve continuously. To accurately identify the power provided by massive wind fields, more sophisticated and affordable prediction techniques must be created. More precisely, novel hybrid techniques, which incorporate neural networks and computer </a:t>
            </a:r>
            <a:r>
              <a:rPr lang="en-US" sz="2000" dirty="0" smtClean="0"/>
              <a:t>models. </a:t>
            </a:r>
          </a:p>
          <a:p>
            <a:pPr marL="342900" indent="-342900" algn="just">
              <a:buFont typeface="Arial" panose="020B0604020202020204" pitchFamily="34" charset="0"/>
              <a:buChar char="•"/>
            </a:pPr>
            <a:r>
              <a:rPr lang="en-US" sz="2000" dirty="0" smtClean="0"/>
              <a:t>The </a:t>
            </a:r>
            <a:r>
              <a:rPr lang="en-US" sz="2000" dirty="0"/>
              <a:t>development of suitable techniques for offshore wind predicting, including the identification of elements in coastal and oceanic regions to combine precision and efficiency, must be the primary emphasis of upcoming wind power forecast systems. Hybrid models do well in terms of prediction.</a:t>
            </a:r>
            <a:endParaRPr lang="tr-TR" sz="2000" dirty="0"/>
          </a:p>
        </p:txBody>
      </p:sp>
      <p:sp>
        <p:nvSpPr>
          <p:cNvPr id="29" name="Metin kutusu 28">
            <a:extLst>
              <a:ext uri="{FF2B5EF4-FFF2-40B4-BE49-F238E27FC236}">
                <a16:creationId xmlns:a16="http://schemas.microsoft.com/office/drawing/2014/main" xmlns="" id="{86D4F433-8409-43E8-9FEC-571C59B2F0FD}"/>
              </a:ext>
            </a:extLst>
          </p:cNvPr>
          <p:cNvSpPr txBox="1"/>
          <p:nvPr/>
        </p:nvSpPr>
        <p:spPr>
          <a:xfrm>
            <a:off x="17003029" y="3656088"/>
            <a:ext cx="7780524" cy="8710077"/>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Developing windmills and the functioning of transmission circuits rely on dependable wind speed predictions. Numerous predicting strategies were put out to enhance the precision of wind speed prediction; nevertheless, such methods often do not take the significance of data or before into consideration and are constrained by the usage of specific </a:t>
            </a:r>
            <a:r>
              <a:rPr lang="en-US" sz="2000" dirty="0" smtClean="0"/>
              <a:t>methods.</a:t>
            </a:r>
          </a:p>
          <a:p>
            <a:pPr marL="342900" indent="-342900" algn="just">
              <a:buFont typeface="Arial" panose="020B0604020202020204" pitchFamily="34" charset="0"/>
              <a:buChar char="•"/>
            </a:pPr>
            <a:r>
              <a:rPr lang="en-US" sz="2000" dirty="0"/>
              <a:t>The estimate of wind energy capacity can be summed up as wind speed forecast because wind energy is related to wind speed squared. There must be numerous simple as well as hybrid wind speed prediction models, however, none of them completely cover the scope of prediction capabilities from very short-term projections to several years out.</a:t>
            </a:r>
          </a:p>
          <a:p>
            <a:pPr marL="342900" indent="-342900" algn="just">
              <a:buFont typeface="Arial" panose="020B0604020202020204" pitchFamily="34" charset="0"/>
              <a:buChar char="•"/>
            </a:pPr>
            <a:r>
              <a:rPr lang="en-US" sz="2000" dirty="0"/>
              <a:t>We could conclude that hybrid methods work well. The most frequently employed input features in the research that were analyzed were temperatures, wind direction, humidity levels, and air pressure in addition to wind speed</a:t>
            </a:r>
            <a:r>
              <a:rPr lang="en-US" sz="2000" dirty="0" smtClean="0"/>
              <a:t>.</a:t>
            </a:r>
          </a:p>
          <a:p>
            <a:pPr marL="342900" indent="-342900" algn="just">
              <a:buFont typeface="Arial" panose="020B0604020202020204" pitchFamily="34" charset="0"/>
              <a:buChar char="•"/>
            </a:pPr>
            <a:r>
              <a:rPr lang="en-US" sz="2000" dirty="0"/>
              <a:t>The ideal prediction model will produce an accurate result, which represents the optimum efficiency, to resolve wind power forecasts. Furthermore, because of the stochastic environment of wind, all wind energy prediction methods have flaws, thus in reality there is no such thing as a perfect rating. Numerous elements, including the volumes and sample frequencies of the training, testing, and validation collections, the methods employed, and methods modifications can affect predicted accurateness.</a:t>
            </a:r>
          </a:p>
          <a:p>
            <a:pPr marL="342900" indent="-342900" algn="just">
              <a:buFont typeface="Arial" panose="020B0604020202020204" pitchFamily="34" charset="0"/>
              <a:buChar char="•"/>
            </a:pPr>
            <a:r>
              <a:rPr lang="en-US" sz="2000" dirty="0"/>
              <a:t>Within the recent research field, there is no commonly acknowledged standard approach for projecting wind energy. To create a reference model that can be relied upon to assess various forecasting techniques, more research is still needed</a:t>
            </a:r>
            <a:r>
              <a:rPr lang="en-US" sz="2000" dirty="0" smtClean="0"/>
              <a:t>.</a:t>
            </a:r>
            <a:endParaRPr lang="tr-TR" sz="2000" dirty="0"/>
          </a:p>
        </p:txBody>
      </p:sp>
      <p:sp>
        <p:nvSpPr>
          <p:cNvPr id="31" name="Metin kutusu 30">
            <a:extLst>
              <a:ext uri="{FF2B5EF4-FFF2-40B4-BE49-F238E27FC236}">
                <a16:creationId xmlns:a16="http://schemas.microsoft.com/office/drawing/2014/main" xmlns="" id="{99AB0ED2-8CAE-4200-BAA2-0B70C703555E}"/>
              </a:ext>
            </a:extLst>
          </p:cNvPr>
          <p:cNvSpPr txBox="1"/>
          <p:nvPr/>
        </p:nvSpPr>
        <p:spPr>
          <a:xfrm>
            <a:off x="17148390" y="12301842"/>
            <a:ext cx="7780524" cy="444096"/>
          </a:xfrm>
          <a:prstGeom prst="rect">
            <a:avLst/>
          </a:prstGeom>
          <a:solidFill>
            <a:srgbClr val="C00000"/>
          </a:solidFill>
        </p:spPr>
        <p:txBody>
          <a:bodyPr wrap="square" rtlCol="0">
            <a:spAutoFit/>
          </a:bodyPr>
          <a:lstStyle/>
          <a:p>
            <a:r>
              <a:rPr lang="tr-TR" sz="2286" b="1" dirty="0">
                <a:solidFill>
                  <a:schemeClr val="bg1"/>
                </a:solidFill>
              </a:rPr>
              <a:t>REFERENCES</a:t>
            </a:r>
            <a:endParaRPr lang="tr-TR" sz="1286" b="1" dirty="0">
              <a:solidFill>
                <a:schemeClr val="bg1"/>
              </a:solidFill>
            </a:endParaRPr>
          </a:p>
        </p:txBody>
      </p:sp>
      <p:sp>
        <p:nvSpPr>
          <p:cNvPr id="32" name="Metin kutusu 31">
            <a:extLst>
              <a:ext uri="{FF2B5EF4-FFF2-40B4-BE49-F238E27FC236}">
                <a16:creationId xmlns:a16="http://schemas.microsoft.com/office/drawing/2014/main" xmlns="" id="{D33DD4FC-8188-4474-8BED-DB081F42B1B9}"/>
              </a:ext>
            </a:extLst>
          </p:cNvPr>
          <p:cNvSpPr txBox="1"/>
          <p:nvPr/>
        </p:nvSpPr>
        <p:spPr>
          <a:xfrm>
            <a:off x="17021572" y="12819690"/>
            <a:ext cx="7780524" cy="3785652"/>
          </a:xfrm>
          <a:prstGeom prst="rect">
            <a:avLst/>
          </a:prstGeom>
          <a:noFill/>
        </p:spPr>
        <p:txBody>
          <a:bodyPr wrap="square" rtlCol="0">
            <a:spAutoFit/>
          </a:bodyPr>
          <a:lstStyle/>
          <a:p>
            <a:pPr marL="457200" indent="-457200" algn="just">
              <a:buFont typeface="+mj-lt"/>
              <a:buAutoNum type="arabicPeriod"/>
            </a:pPr>
            <a:r>
              <a:rPr lang="en-US" sz="2000" dirty="0" smtClean="0"/>
              <a:t>AH </a:t>
            </a:r>
            <a:r>
              <a:rPr lang="en-US" sz="2000" dirty="0" err="1" smtClean="0"/>
              <a:t>Nury</a:t>
            </a:r>
            <a:r>
              <a:rPr lang="en-US" sz="2000" dirty="0" smtClean="0"/>
              <a:t>, K. Hasan, MJB </a:t>
            </a:r>
            <a:r>
              <a:rPr lang="en-US" sz="2000" dirty="0" err="1" smtClean="0"/>
              <a:t>Alam</a:t>
            </a:r>
            <a:r>
              <a:rPr lang="en-US" sz="2000" dirty="0" smtClean="0"/>
              <a:t>: </a:t>
            </a:r>
            <a:r>
              <a:rPr lang="en-US" sz="2000" dirty="0"/>
              <a:t>Comparative </a:t>
            </a:r>
            <a:r>
              <a:rPr lang="en-US" sz="2000" dirty="0" smtClean="0"/>
              <a:t>Study </a:t>
            </a:r>
            <a:r>
              <a:rPr lang="en-US" sz="2000" dirty="0"/>
              <a:t>of </a:t>
            </a:r>
            <a:r>
              <a:rPr lang="en-US" sz="2000" dirty="0" smtClean="0"/>
              <a:t>Wavelet-ARIMA </a:t>
            </a:r>
            <a:r>
              <a:rPr lang="en-US" sz="2000" dirty="0"/>
              <a:t>and </a:t>
            </a:r>
            <a:r>
              <a:rPr lang="en-US" sz="2000" dirty="0" smtClean="0"/>
              <a:t>Wavelet-ANN </a:t>
            </a:r>
            <a:r>
              <a:rPr lang="en-US" sz="2000" dirty="0"/>
              <a:t>M</a:t>
            </a:r>
            <a:r>
              <a:rPr lang="en-US" sz="2000" dirty="0" smtClean="0"/>
              <a:t>odels for Temperature </a:t>
            </a:r>
            <a:r>
              <a:rPr lang="en-US" sz="2000" dirty="0"/>
              <a:t>T</a:t>
            </a:r>
            <a:r>
              <a:rPr lang="en-US" sz="2000" dirty="0" smtClean="0"/>
              <a:t>ime </a:t>
            </a:r>
            <a:r>
              <a:rPr lang="en-US" sz="2000" dirty="0"/>
              <a:t>S</a:t>
            </a:r>
            <a:r>
              <a:rPr lang="en-US" sz="2000" dirty="0" smtClean="0"/>
              <a:t>eries </a:t>
            </a:r>
            <a:r>
              <a:rPr lang="en-US" sz="2000" dirty="0"/>
              <a:t>D</a:t>
            </a:r>
            <a:r>
              <a:rPr lang="en-US" sz="2000" dirty="0" smtClean="0"/>
              <a:t>ata </a:t>
            </a:r>
            <a:r>
              <a:rPr lang="en-US" sz="2000" dirty="0"/>
              <a:t>in </a:t>
            </a:r>
            <a:r>
              <a:rPr lang="en-US" sz="2000" dirty="0" smtClean="0"/>
              <a:t>Northeastern </a:t>
            </a:r>
            <a:r>
              <a:rPr lang="en-US" sz="2000" dirty="0"/>
              <a:t>Bangladesh. </a:t>
            </a:r>
            <a:r>
              <a:rPr lang="en-US" sz="2000" dirty="0" smtClean="0"/>
              <a:t>Journal of </a:t>
            </a:r>
            <a:r>
              <a:rPr lang="en-US" sz="2000" dirty="0"/>
              <a:t>King Saud </a:t>
            </a:r>
            <a:r>
              <a:rPr lang="en-US" sz="2000" dirty="0" smtClean="0"/>
              <a:t>Univ.-Science, 29(1), pp. 47–61, 2017.</a:t>
            </a:r>
          </a:p>
          <a:p>
            <a:pPr marL="457200" indent="-457200" algn="just">
              <a:buFont typeface="+mj-lt"/>
              <a:buAutoNum type="arabicPeriod"/>
            </a:pPr>
            <a:r>
              <a:rPr lang="en-US" sz="2000" dirty="0" smtClean="0"/>
              <a:t>F. </a:t>
            </a:r>
            <a:r>
              <a:rPr lang="en-US" sz="2000" dirty="0" err="1" smtClean="0"/>
              <a:t>Bonanno</a:t>
            </a:r>
            <a:r>
              <a:rPr lang="en-US" sz="2000" dirty="0" smtClean="0"/>
              <a:t>, G. </a:t>
            </a:r>
            <a:r>
              <a:rPr lang="en-US" sz="2000" dirty="0" err="1" smtClean="0"/>
              <a:t>Capizzi</a:t>
            </a:r>
            <a:r>
              <a:rPr lang="en-US" sz="2000" dirty="0" smtClean="0"/>
              <a:t>, G. Lo </a:t>
            </a:r>
            <a:r>
              <a:rPr lang="en-US" sz="2000" dirty="0" err="1" smtClean="0"/>
              <a:t>Sciuto</a:t>
            </a:r>
            <a:r>
              <a:rPr lang="en-US" sz="2000" dirty="0" smtClean="0"/>
              <a:t>, C. Napoli: </a:t>
            </a:r>
            <a:r>
              <a:rPr lang="en-US" sz="2000" dirty="0"/>
              <a:t>Wavelet </a:t>
            </a:r>
            <a:r>
              <a:rPr lang="en-US" sz="2000" dirty="0" smtClean="0"/>
              <a:t>Recurrent </a:t>
            </a:r>
            <a:r>
              <a:rPr lang="en-US" sz="2000" dirty="0"/>
              <a:t>N</a:t>
            </a:r>
            <a:r>
              <a:rPr lang="en-US" sz="2000" dirty="0" smtClean="0"/>
              <a:t>eural </a:t>
            </a:r>
            <a:r>
              <a:rPr lang="en-US" sz="2000" dirty="0"/>
              <a:t>N</a:t>
            </a:r>
            <a:r>
              <a:rPr lang="en-US" sz="2000" dirty="0" smtClean="0"/>
              <a:t>etwork </a:t>
            </a:r>
            <a:r>
              <a:rPr lang="en-US" sz="2000" dirty="0"/>
              <a:t>with </a:t>
            </a:r>
            <a:r>
              <a:rPr lang="en-US" sz="2000" dirty="0" smtClean="0"/>
              <a:t>Semi-Parametric </a:t>
            </a:r>
            <a:r>
              <a:rPr lang="en-US" sz="2000" dirty="0"/>
              <a:t>I</a:t>
            </a:r>
            <a:r>
              <a:rPr lang="en-US" sz="2000" dirty="0" smtClean="0"/>
              <a:t>nput </a:t>
            </a:r>
            <a:r>
              <a:rPr lang="en-US" sz="2000" dirty="0"/>
              <a:t>D</a:t>
            </a:r>
            <a:r>
              <a:rPr lang="en-US" sz="2000" dirty="0" smtClean="0"/>
              <a:t>ata </a:t>
            </a:r>
            <a:r>
              <a:rPr lang="en-US" sz="2000" dirty="0"/>
              <a:t>P</a:t>
            </a:r>
            <a:r>
              <a:rPr lang="en-US" sz="2000" dirty="0" smtClean="0"/>
              <a:t>reprocessing </a:t>
            </a:r>
            <a:r>
              <a:rPr lang="en-US" sz="2000" dirty="0"/>
              <a:t>for </a:t>
            </a:r>
            <a:r>
              <a:rPr lang="en-US" sz="2000" dirty="0" smtClean="0"/>
              <a:t>Micro-Wind </a:t>
            </a:r>
            <a:r>
              <a:rPr lang="en-US" sz="2000" dirty="0"/>
              <a:t>P</a:t>
            </a:r>
            <a:r>
              <a:rPr lang="en-US" sz="2000" dirty="0" smtClean="0"/>
              <a:t>ower </a:t>
            </a:r>
            <a:r>
              <a:rPr lang="en-US" sz="2000" dirty="0"/>
              <a:t>F</a:t>
            </a:r>
            <a:r>
              <a:rPr lang="en-US" sz="2000" dirty="0" smtClean="0"/>
              <a:t>orecasting </a:t>
            </a:r>
            <a:r>
              <a:rPr lang="en-US" sz="2000" dirty="0"/>
              <a:t>in </a:t>
            </a:r>
            <a:r>
              <a:rPr lang="en-US" sz="2000" dirty="0" smtClean="0"/>
              <a:t>Integrated </a:t>
            </a:r>
            <a:r>
              <a:rPr lang="en-US" sz="2000" dirty="0"/>
              <a:t>G</a:t>
            </a:r>
            <a:r>
              <a:rPr lang="en-US" sz="2000" dirty="0" smtClean="0"/>
              <a:t>eneration Systems. International </a:t>
            </a:r>
            <a:r>
              <a:rPr lang="en-US" sz="2000" dirty="0"/>
              <a:t>Conference on Clean Electrical Power (ICCEP), Taormina, Italy, 16–18 June 2015</a:t>
            </a:r>
            <a:r>
              <a:rPr lang="en-US" sz="2000" dirty="0" smtClean="0"/>
              <a:t>.</a:t>
            </a:r>
            <a:endParaRPr lang="tr-TR" sz="2000" dirty="0" smtClean="0"/>
          </a:p>
          <a:p>
            <a:pPr marL="457200" indent="-457200" algn="just">
              <a:buFont typeface="+mj-lt"/>
              <a:buAutoNum type="arabicPeriod"/>
            </a:pPr>
            <a:r>
              <a:rPr lang="en-US" sz="2000" dirty="0" err="1" smtClean="0"/>
              <a:t>Seemant</a:t>
            </a:r>
            <a:r>
              <a:rPr lang="en-US" sz="2000" dirty="0" smtClean="0"/>
              <a:t> Tiwari: Wind Speed </a:t>
            </a:r>
            <a:r>
              <a:rPr lang="en-US" sz="2000" dirty="0"/>
              <a:t>F</a:t>
            </a:r>
            <a:r>
              <a:rPr lang="en-US" sz="2000" dirty="0" smtClean="0"/>
              <a:t>orecasting </a:t>
            </a:r>
            <a:r>
              <a:rPr lang="en-US" sz="2000" dirty="0"/>
              <a:t>M</a:t>
            </a:r>
            <a:r>
              <a:rPr lang="en-US" sz="2000" dirty="0" smtClean="0"/>
              <a:t>ethods </a:t>
            </a:r>
            <a:r>
              <a:rPr lang="en-US" sz="2000" dirty="0"/>
              <a:t>for W</a:t>
            </a:r>
            <a:r>
              <a:rPr lang="en-US" sz="2000" dirty="0" smtClean="0"/>
              <a:t>ind </a:t>
            </a:r>
            <a:r>
              <a:rPr lang="en-US" sz="2000" dirty="0"/>
              <a:t>E</a:t>
            </a:r>
            <a:r>
              <a:rPr lang="en-US" sz="2000" dirty="0" smtClean="0"/>
              <a:t>nergy </a:t>
            </a:r>
            <a:r>
              <a:rPr lang="en-US" sz="2000" dirty="0"/>
              <a:t>G</a:t>
            </a:r>
            <a:r>
              <a:rPr lang="en-US" sz="2000" dirty="0" smtClean="0"/>
              <a:t>eneration. </a:t>
            </a:r>
            <a:r>
              <a:rPr lang="en-US" sz="2000" dirty="0"/>
              <a:t>1st International Conference on Informatics (ICI</a:t>
            </a:r>
            <a:r>
              <a:rPr lang="en-US" sz="2000" dirty="0" smtClean="0"/>
              <a:t>), Noida, India, </a:t>
            </a:r>
            <a:r>
              <a:rPr lang="en-US" sz="2000" dirty="0"/>
              <a:t>pp. 143-147, </a:t>
            </a:r>
            <a:r>
              <a:rPr lang="en-US" sz="2000" dirty="0" smtClean="0"/>
              <a:t>2022.</a:t>
            </a:r>
            <a:endParaRPr lang="tr-TR" sz="2000" dirty="0"/>
          </a:p>
        </p:txBody>
      </p:sp>
      <p:pic>
        <p:nvPicPr>
          <p:cNvPr id="3" name="Picture 2"/>
          <p:cNvPicPr>
            <a:picLocks noChangeAspect="1"/>
          </p:cNvPicPr>
          <p:nvPr/>
        </p:nvPicPr>
        <p:blipFill>
          <a:blip r:embed="rId4"/>
          <a:stretch>
            <a:fillRect/>
          </a:stretch>
        </p:blipFill>
        <p:spPr>
          <a:xfrm>
            <a:off x="21831300" y="346070"/>
            <a:ext cx="2952253" cy="2351514"/>
          </a:xfrm>
          <a:prstGeom prst="rect">
            <a:avLst/>
          </a:prstGeom>
        </p:spPr>
      </p:pic>
      <p:pic>
        <p:nvPicPr>
          <p:cNvPr id="23" name="Picture 22"/>
          <p:cNvPicPr/>
          <p:nvPr/>
        </p:nvPicPr>
        <p:blipFill>
          <a:blip r:embed="rId5">
            <a:extLst>
              <a:ext uri="{28A0092B-C50C-407E-A947-70E740481C1C}">
                <a14:useLocalDpi xmlns:a14="http://schemas.microsoft.com/office/drawing/2010/main" val="0"/>
              </a:ext>
            </a:extLst>
          </a:blip>
          <a:srcRect/>
          <a:stretch>
            <a:fillRect/>
          </a:stretch>
        </p:blipFill>
        <p:spPr bwMode="auto">
          <a:xfrm>
            <a:off x="571501" y="350796"/>
            <a:ext cx="2990170" cy="2346788"/>
          </a:xfrm>
          <a:prstGeom prst="rect">
            <a:avLst/>
          </a:prstGeom>
          <a:noFill/>
          <a:ln>
            <a:noFill/>
          </a:ln>
        </p:spPr>
      </p:pic>
      <p:sp>
        <p:nvSpPr>
          <p:cNvPr id="24" name="Metin kutusu 15">
            <a:extLst>
              <a:ext uri="{FF2B5EF4-FFF2-40B4-BE49-F238E27FC236}">
                <a16:creationId xmlns:a16="http://schemas.microsoft.com/office/drawing/2014/main" xmlns="" id="{A08572FF-7F98-4C82-A41A-07A32CE66846}"/>
              </a:ext>
            </a:extLst>
          </p:cNvPr>
          <p:cNvSpPr txBox="1"/>
          <p:nvPr/>
        </p:nvSpPr>
        <p:spPr>
          <a:xfrm>
            <a:off x="8806223" y="8784744"/>
            <a:ext cx="7780524" cy="444096"/>
          </a:xfrm>
          <a:prstGeom prst="rect">
            <a:avLst/>
          </a:prstGeom>
          <a:solidFill>
            <a:srgbClr val="C00000"/>
          </a:solidFill>
        </p:spPr>
        <p:txBody>
          <a:bodyPr wrap="square" rtlCol="0">
            <a:spAutoFit/>
          </a:bodyPr>
          <a:lstStyle/>
          <a:p>
            <a:r>
              <a:rPr lang="en-US" sz="2286" b="1" dirty="0" smtClean="0">
                <a:solidFill>
                  <a:schemeClr val="bg1"/>
                </a:solidFill>
              </a:rPr>
              <a:t>METHOD - HYBRID</a:t>
            </a:r>
            <a:endParaRPr lang="tr-TR" sz="1286" b="1" dirty="0">
              <a:solidFill>
                <a:schemeClr val="bg1"/>
              </a:solidFill>
            </a:endParaRPr>
          </a:p>
        </p:txBody>
      </p:sp>
    </p:spTree>
    <p:extLst>
      <p:ext uri="{BB962C8B-B14F-4D97-AF65-F5344CB8AC3E}">
        <p14:creationId xmlns:p14="http://schemas.microsoft.com/office/powerpoint/2010/main" val="24204136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Özel 2">
      <a:dk1>
        <a:sysClr val="windowText" lastClr="000000"/>
      </a:dk1>
      <a:lt1>
        <a:sysClr val="window" lastClr="FFFFFF"/>
      </a:lt1>
      <a:dk2>
        <a:srgbClr val="696464"/>
      </a:dk2>
      <a:lt2>
        <a:srgbClr val="E9E5DC"/>
      </a:lt2>
      <a:accent1>
        <a:srgbClr val="FF0000"/>
      </a:accent1>
      <a:accent2>
        <a:srgbClr val="C00000"/>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TM02900743[[fn=Organik]]</Template>
  <TotalTime>422</TotalTime>
  <Words>1108</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Cambria Math</vt:lpstr>
      <vt:lpstr>Wingdings 2</vt:lpstr>
      <vt:lpstr>HDOfficeLightV0</vt:lpstr>
      <vt:lpstr>Geçmişe bakış</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ISRES</dc:title>
  <dc:creator>Asus</dc:creator>
  <cp:lastModifiedBy>B303-master</cp:lastModifiedBy>
  <cp:revision>38</cp:revision>
  <dcterms:created xsi:type="dcterms:W3CDTF">2018-10-31T15:45:34Z</dcterms:created>
  <dcterms:modified xsi:type="dcterms:W3CDTF">2022-10-14T07:52:29Z</dcterms:modified>
</cp:coreProperties>
</file>