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3"/>
  </p:notesMasterIdLst>
  <p:sldIdLst>
    <p:sldId id="265" r:id="rId2"/>
  </p:sldIdLst>
  <p:sldSz cx="30275213" cy="4280376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647121" algn="l" rtl="0" fontAlgn="base">
      <a:spcBef>
        <a:spcPct val="0"/>
      </a:spcBef>
      <a:spcAft>
        <a:spcPct val="0"/>
      </a:spcAft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1294242" algn="l" rtl="0" fontAlgn="base">
      <a:spcBef>
        <a:spcPct val="0"/>
      </a:spcBef>
      <a:spcAft>
        <a:spcPct val="0"/>
      </a:spcAft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941363" algn="l" rtl="0" fontAlgn="base">
      <a:spcBef>
        <a:spcPct val="0"/>
      </a:spcBef>
      <a:spcAft>
        <a:spcPct val="0"/>
      </a:spcAft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2588484" algn="l" rtl="0" fontAlgn="base">
      <a:spcBef>
        <a:spcPct val="0"/>
      </a:spcBef>
      <a:spcAft>
        <a:spcPct val="0"/>
      </a:spcAft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3235604" algn="l" defTabSz="1294242" rtl="0" eaLnBrk="1" latinLnBrk="0" hangingPunct="1"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3882725" algn="l" defTabSz="1294242" rtl="0" eaLnBrk="1" latinLnBrk="0" hangingPunct="1"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4529846" algn="l" defTabSz="1294242" rtl="0" eaLnBrk="1" latinLnBrk="0" hangingPunct="1"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5176967" algn="l" defTabSz="1294242" rtl="0" eaLnBrk="1" latinLnBrk="0" hangingPunct="1">
      <a:defRPr kumimoji="1" sz="778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F16"/>
    <a:srgbClr val="FFFF99"/>
    <a:srgbClr val="0000FF"/>
    <a:srgbClr val="0000CC"/>
    <a:srgbClr val="FF6600"/>
    <a:srgbClr val="FFFFCC"/>
    <a:srgbClr val="FFFF66"/>
    <a:srgbClr val="000099"/>
    <a:srgbClr val="00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4212" autoAdjust="0"/>
  </p:normalViewPr>
  <p:slideViewPr>
    <p:cSldViewPr>
      <p:cViewPr varScale="1">
        <p:scale>
          <a:sx n="12" d="100"/>
          <a:sy n="12" d="100"/>
        </p:scale>
        <p:origin x="3134" y="158"/>
      </p:cViewPr>
      <p:guideLst>
        <p:guide orient="horz" pos="13482"/>
        <p:guide pos="9536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135" cy="496252"/>
          </a:xfrm>
          <a:prstGeom prst="rect">
            <a:avLst/>
          </a:prstGeom>
        </p:spPr>
        <p:txBody>
          <a:bodyPr vert="horz" lIns="91298" tIns="45648" rIns="91298" bIns="456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954" y="4"/>
            <a:ext cx="2946135" cy="496252"/>
          </a:xfrm>
          <a:prstGeom prst="rect">
            <a:avLst/>
          </a:prstGeom>
        </p:spPr>
        <p:txBody>
          <a:bodyPr vert="horz" lIns="91298" tIns="45648" rIns="91298" bIns="456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A3FCC7A-514B-4483-9DA9-DFAEEDF50591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6125"/>
            <a:ext cx="262890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8" tIns="45648" rIns="91298" bIns="4564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44" y="4715193"/>
            <a:ext cx="5437188" cy="4466274"/>
          </a:xfrm>
          <a:prstGeom prst="rect">
            <a:avLst/>
          </a:prstGeom>
        </p:spPr>
        <p:txBody>
          <a:bodyPr vert="horz" lIns="91298" tIns="45648" rIns="91298" bIns="4564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28805"/>
            <a:ext cx="2946135" cy="496251"/>
          </a:xfrm>
          <a:prstGeom prst="rect">
            <a:avLst/>
          </a:prstGeom>
        </p:spPr>
        <p:txBody>
          <a:bodyPr vert="horz" lIns="91298" tIns="45648" rIns="91298" bIns="456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954" y="9428805"/>
            <a:ext cx="2946135" cy="496251"/>
          </a:xfrm>
          <a:prstGeom prst="rect">
            <a:avLst/>
          </a:prstGeom>
        </p:spPr>
        <p:txBody>
          <a:bodyPr vert="horz" lIns="91298" tIns="45648" rIns="91298" bIns="456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37A7140-A730-4AE4-9EE8-68BC42E86E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670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698" kern="1200">
        <a:solidFill>
          <a:schemeClr val="tx1"/>
        </a:solidFill>
        <a:latin typeface="+mn-lt"/>
        <a:ea typeface="+mn-ea"/>
        <a:cs typeface="+mn-cs"/>
      </a:defRPr>
    </a:lvl1pPr>
    <a:lvl2pPr marL="647121" algn="l" rtl="0" fontAlgn="base">
      <a:spcBef>
        <a:spcPct val="30000"/>
      </a:spcBef>
      <a:spcAft>
        <a:spcPct val="0"/>
      </a:spcAft>
      <a:defRPr kumimoji="1" sz="1698" kern="1200">
        <a:solidFill>
          <a:schemeClr val="tx1"/>
        </a:solidFill>
        <a:latin typeface="+mn-lt"/>
        <a:ea typeface="+mn-ea"/>
        <a:cs typeface="+mn-cs"/>
      </a:defRPr>
    </a:lvl2pPr>
    <a:lvl3pPr marL="1294242" algn="l" rtl="0" fontAlgn="base">
      <a:spcBef>
        <a:spcPct val="30000"/>
      </a:spcBef>
      <a:spcAft>
        <a:spcPct val="0"/>
      </a:spcAft>
      <a:defRPr kumimoji="1" sz="1698" kern="1200">
        <a:solidFill>
          <a:schemeClr val="tx1"/>
        </a:solidFill>
        <a:latin typeface="+mn-lt"/>
        <a:ea typeface="+mn-ea"/>
        <a:cs typeface="+mn-cs"/>
      </a:defRPr>
    </a:lvl3pPr>
    <a:lvl4pPr marL="1941363" algn="l" rtl="0" fontAlgn="base">
      <a:spcBef>
        <a:spcPct val="30000"/>
      </a:spcBef>
      <a:spcAft>
        <a:spcPct val="0"/>
      </a:spcAft>
      <a:defRPr kumimoji="1" sz="1698" kern="1200">
        <a:solidFill>
          <a:schemeClr val="tx1"/>
        </a:solidFill>
        <a:latin typeface="+mn-lt"/>
        <a:ea typeface="+mn-ea"/>
        <a:cs typeface="+mn-cs"/>
      </a:defRPr>
    </a:lvl4pPr>
    <a:lvl5pPr marL="2588484" algn="l" rtl="0" fontAlgn="base">
      <a:spcBef>
        <a:spcPct val="30000"/>
      </a:spcBef>
      <a:spcAft>
        <a:spcPct val="0"/>
      </a:spcAft>
      <a:defRPr kumimoji="1" sz="1698" kern="1200">
        <a:solidFill>
          <a:schemeClr val="tx1"/>
        </a:solidFill>
        <a:latin typeface="+mn-lt"/>
        <a:ea typeface="+mn-ea"/>
        <a:cs typeface="+mn-cs"/>
      </a:defRPr>
    </a:lvl5pPr>
    <a:lvl6pPr marL="3235604" algn="l" defTabSz="1294242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6pPr>
    <a:lvl7pPr marL="3882725" algn="l" defTabSz="1294242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7pPr>
    <a:lvl8pPr marL="4529846" algn="l" defTabSz="1294242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8pPr>
    <a:lvl9pPr marL="5176967" algn="l" defTabSz="1294242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741789" indent="-285306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1141217" indent="-228244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1597703" indent="-228244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2054190" indent="-228244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2510679" indent="-22824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2967162" indent="-22824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3423650" indent="-22824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3880136" indent="-22824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defTabSz="912973" fontAlgn="base">
              <a:spcBef>
                <a:spcPct val="0"/>
              </a:spcBef>
              <a:spcAft>
                <a:spcPct val="0"/>
              </a:spcAft>
            </a:pPr>
            <a:fld id="{8A4D58B6-6C2D-40A0-A3F0-54BDE8722418}" type="slidenum">
              <a:rPr lang="en-US" altLang="ja-JP" sz="1800" kern="0">
                <a:latin typeface="Calibri" pitchFamily="34" charset="0"/>
              </a:rPr>
              <a:pPr defTabSz="91297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sz="1800" kern="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8642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INE-HOSE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6918"/>
            <a:ext cx="30275213" cy="1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 userDrawn="1"/>
        </p:nvSpPr>
        <p:spPr bwMode="gray">
          <a:xfrm>
            <a:off x="22964847" y="41466918"/>
            <a:ext cx="7310367" cy="1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6899" tIns="199257" rIns="156899" bIns="199257"/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r"/>
            <a:r>
              <a:rPr lang="en-US" altLang="ja-JP" sz="3680">
                <a:solidFill>
                  <a:schemeClr val="bg1"/>
                </a:solidFill>
                <a:latin typeface="Arial" pitchFamily="34" charset="0"/>
              </a:rPr>
              <a:t>© Copyright Hosei University</a:t>
            </a:r>
          </a:p>
        </p:txBody>
      </p:sp>
    </p:spTree>
    <p:extLst>
      <p:ext uri="{BB962C8B-B14F-4D97-AF65-F5344CB8AC3E}">
        <p14:creationId xmlns:p14="http://schemas.microsoft.com/office/powerpoint/2010/main" val="93393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7CA72-3753-4993-96DE-3D0DB265F65F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1A12D-44C8-4CE0-BFEA-7A5D479F695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658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1514660" y="39653751"/>
            <a:ext cx="2724589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548">
              <a:latin typeface="+mn-lt"/>
              <a:ea typeface="+mn-ea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 bwMode="auto">
          <a:xfrm rot="5400000">
            <a:off x="1111400" y="40540072"/>
            <a:ext cx="1188556" cy="4045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398519" tIns="199257" rIns="398519" bIns="199257" anchor="ctr"/>
          <a:lstStyle/>
          <a:p>
            <a:pPr algn="ctr" defTabSz="3988051"/>
            <a:endParaRPr kumimoji="0" lang="en-US" altLang="ja-JP" sz="11018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441025" y="19984152"/>
            <a:ext cx="36521712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548">
              <a:latin typeface="+mn-lt"/>
              <a:ea typeface="+mn-ea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38448" y="561453"/>
            <a:ext cx="2184346" cy="1196245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5410" y="561453"/>
            <a:ext cx="6391234" cy="1196245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1C6C1-B8CF-49B5-8B5C-45BCA2D73CF8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8DEBB-7BE6-48EE-B3D7-61B042FED34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105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INE-HOSE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6918"/>
            <a:ext cx="30275213" cy="1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 txBox="1">
            <a:spLocks noChangeArrowheads="1"/>
          </p:cNvSpPr>
          <p:nvPr userDrawn="1"/>
        </p:nvSpPr>
        <p:spPr bwMode="auto">
          <a:xfrm>
            <a:off x="0" y="41803937"/>
            <a:ext cx="2222550" cy="9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519" tIns="199257" rIns="398519" bIns="199257" anchor="ctr"/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ctr"/>
            <a:fld id="{0B6A21B1-FF0A-4A31-A8EA-B3684AD3B073}" type="slidenum">
              <a:rPr lang="en-US" altLang="ja-JP" sz="4954">
                <a:solidFill>
                  <a:schemeClr val="bg1"/>
                </a:solidFill>
                <a:latin typeface="Arial" pitchFamily="34" charset="0"/>
              </a:rPr>
              <a:pPr algn="ctr"/>
              <a:t>‹#›</a:t>
            </a:fld>
            <a:endParaRPr lang="en-US" altLang="ja-JP" sz="4954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gray">
          <a:xfrm>
            <a:off x="22964847" y="41466918"/>
            <a:ext cx="7310367" cy="1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6899" tIns="199257" rIns="156899" bIns="199257"/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r"/>
            <a:r>
              <a:rPr lang="en-US" altLang="ja-JP" sz="3680">
                <a:solidFill>
                  <a:schemeClr val="bg1"/>
                </a:solidFill>
                <a:latin typeface="Arial" pitchFamily="34" charset="0"/>
              </a:rPr>
              <a:t>© Copyright Hosei University</a:t>
            </a:r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85410" y="2492449"/>
            <a:ext cx="8737383" cy="1009441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3027073" y="17596928"/>
            <a:ext cx="24221069" cy="7987370"/>
          </a:xfrm>
          <a:prstGeom prst="rect">
            <a:avLst/>
          </a:prstGeom>
          <a:noFill/>
          <a:ln w="6350" cap="rnd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8519" tIns="199257" rIns="398519" bIns="199257" anchor="ctr"/>
          <a:lstStyle/>
          <a:p>
            <a:pPr algn="ctr" defTabSz="3988051"/>
            <a:endParaRPr kumimoji="0" lang="en-US" altLang="ja-JP" sz="11018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3027073" y="17596928"/>
            <a:ext cx="757329" cy="798737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519" tIns="199257" rIns="398519" bIns="199257" anchor="ctr"/>
          <a:lstStyle/>
          <a:p>
            <a:pPr algn="ctr" defTabSz="3988051"/>
            <a:endParaRPr kumimoji="0" lang="en-US" altLang="ja-JP" sz="11018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4427" y="6075345"/>
            <a:ext cx="7281153" cy="2180892"/>
          </a:xfrm>
        </p:spPr>
        <p:txBody>
          <a:bodyPr anchor="t"/>
          <a:lstStyle>
            <a:lvl1pPr algn="r">
              <a:buNone/>
              <a:defRPr sz="4529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5329" y="8723570"/>
            <a:ext cx="7200251" cy="2336671"/>
          </a:xfrm>
        </p:spPr>
        <p:txBody>
          <a:bodyPr/>
          <a:lstStyle>
            <a:lvl1pPr marL="0" indent="0" algn="r">
              <a:buNone/>
              <a:defRPr sz="283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6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21191750" y="39662739"/>
            <a:ext cx="7568803" cy="2278254"/>
          </a:xfrm>
        </p:spPr>
        <p:txBody>
          <a:bodyPr/>
          <a:lstStyle>
            <a:lvl1pPr>
              <a:defRPr/>
            </a:lvl1pPr>
          </a:lstStyle>
          <a:p>
            <a:fld id="{3E50FB11-3426-42DE-8EFF-12C27EF2FFF2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91346" y="39662739"/>
            <a:ext cx="11512762" cy="2278254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3537203" y="39662739"/>
            <a:ext cx="5040626" cy="2278254"/>
          </a:xfrm>
        </p:spPr>
        <p:txBody>
          <a:bodyPr/>
          <a:lstStyle>
            <a:lvl1pPr>
              <a:defRPr/>
            </a:lvl1pPr>
          </a:lstStyle>
          <a:p>
            <a:fld id="{23C5E0F9-6A29-448B-8D53-979A2F787C7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05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410" y="467334"/>
            <a:ext cx="8737383" cy="18693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85410" y="2492449"/>
            <a:ext cx="4291026" cy="1009441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918015" y="2486218"/>
            <a:ext cx="4291026" cy="1009441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7BCE0-9C8D-4D62-97D8-317B00BAEE5E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E673D-FCD2-428D-8BAC-113A03FFFB6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4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410" y="467334"/>
            <a:ext cx="8737383" cy="18693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5411" y="2628755"/>
            <a:ext cx="4289476" cy="1402002"/>
          </a:xfrm>
          <a:noFill/>
          <a:ln>
            <a:noFill/>
          </a:ln>
        </p:spPr>
        <p:txBody>
          <a:bodyPr lIns="91440" anchor="b">
            <a:noAutofit/>
          </a:bodyPr>
          <a:lstStyle>
            <a:lvl1pPr marL="0" indent="0">
              <a:buNone/>
              <a:defRPr sz="3397" b="1">
                <a:solidFill>
                  <a:schemeClr val="accent2"/>
                </a:solidFill>
              </a:defRPr>
            </a:lvl1pPr>
            <a:lvl2pPr>
              <a:buNone/>
              <a:defRPr sz="2831" b="1"/>
            </a:lvl2pPr>
            <a:lvl3pPr>
              <a:buNone/>
              <a:defRPr sz="2548" b="1"/>
            </a:lvl3pPr>
            <a:lvl4pPr>
              <a:buNone/>
              <a:defRPr sz="2264" b="1"/>
            </a:lvl4pPr>
            <a:lvl5pPr>
              <a:buNone/>
              <a:defRPr sz="2264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935007" y="2648226"/>
            <a:ext cx="4291161" cy="1402002"/>
          </a:xfrm>
          <a:noFill/>
          <a:ln>
            <a:noFill/>
          </a:ln>
        </p:spPr>
        <p:txBody>
          <a:bodyPr lIns="91440" anchor="b"/>
          <a:lstStyle>
            <a:lvl1pPr marL="0" indent="0">
              <a:buNone/>
              <a:defRPr sz="3397" b="1">
                <a:solidFill>
                  <a:schemeClr val="accent2"/>
                </a:solidFill>
              </a:defRPr>
            </a:lvl1pPr>
            <a:lvl2pPr>
              <a:buNone/>
              <a:defRPr sz="2831" b="1"/>
            </a:lvl2pPr>
            <a:lvl3pPr>
              <a:buNone/>
              <a:defRPr sz="2548" b="1"/>
            </a:lvl3pPr>
            <a:lvl4pPr>
              <a:buNone/>
              <a:defRPr sz="2264" b="1"/>
            </a:lvl4pPr>
            <a:lvl5pPr>
              <a:buNone/>
              <a:defRPr sz="2264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5410" y="4361786"/>
            <a:ext cx="4287790" cy="82562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935004" y="4361786"/>
            <a:ext cx="4287790" cy="82562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E3099-F3F2-4D24-83F5-20CEBB822D51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412AE-B941-4897-B6BA-631383D07B6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8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5"/>
          <p:cNvSpPr>
            <a:spLocks noChangeAspect="1"/>
          </p:cNvSpPr>
          <p:nvPr/>
        </p:nvSpPr>
        <p:spPr bwMode="auto">
          <a:xfrm rot="5400000">
            <a:off x="1111400" y="40540072"/>
            <a:ext cx="1188556" cy="4045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398519" tIns="199257" rIns="398519" bIns="199257" anchor="ctr"/>
          <a:lstStyle/>
          <a:p>
            <a:pPr algn="ctr" defTabSz="3988051"/>
            <a:endParaRPr kumimoji="0" lang="en-US" altLang="ja-JP" sz="11018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410" y="467334"/>
            <a:ext cx="8737383" cy="18693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DB223-EDC7-4539-8A00-A56E924DD276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59E88-0FAD-48EA-ABDE-2F96D6DED74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404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9F392-93B3-4F5D-A7A3-BD40EA35AA57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1228A-3942-4DEC-9F5A-8F618DBFE95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097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1514660" y="39653751"/>
            <a:ext cx="2724589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548">
              <a:latin typeface="+mn-lt"/>
              <a:ea typeface="+mn-ea"/>
            </a:endParaRPr>
          </a:p>
        </p:txBody>
      </p:sp>
      <p:sp>
        <p:nvSpPr>
          <p:cNvPr id="6" name="直線コネクタ 9"/>
          <p:cNvSpPr>
            <a:spLocks noChangeShapeType="1"/>
          </p:cNvSpPr>
          <p:nvPr/>
        </p:nvSpPr>
        <p:spPr bwMode="auto">
          <a:xfrm rot="5400000">
            <a:off x="1620857" y="20748063"/>
            <a:ext cx="3767207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548" dirty="0">
              <a:latin typeface="+mn-lt"/>
              <a:ea typeface="+mn-ea"/>
            </a:endParaRPr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 bwMode="auto">
          <a:xfrm rot="5400000">
            <a:off x="1111400" y="40540072"/>
            <a:ext cx="1188556" cy="4045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398519" tIns="199257" rIns="398519" bIns="199257" anchor="ctr"/>
          <a:lstStyle/>
          <a:p>
            <a:pPr algn="ctr" defTabSz="3988051"/>
            <a:endParaRPr kumimoji="0" lang="en-US" altLang="ja-JP" sz="11018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4841" y="623113"/>
            <a:ext cx="2669756" cy="1713558"/>
          </a:xfrm>
        </p:spPr>
        <p:txBody>
          <a:bodyPr>
            <a:noAutofit/>
          </a:bodyPr>
          <a:lstStyle>
            <a:lvl1pPr algn="l">
              <a:buNone/>
              <a:defRPr sz="2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714841" y="2492451"/>
            <a:ext cx="2669756" cy="9901644"/>
          </a:xfrm>
        </p:spPr>
        <p:txBody>
          <a:bodyPr/>
          <a:lstStyle>
            <a:lvl1pPr marL="0" indent="0">
              <a:lnSpc>
                <a:spcPts val="3114"/>
              </a:lnSpc>
              <a:spcAft>
                <a:spcPts val="1415"/>
              </a:spcAft>
              <a:buNone/>
              <a:defRPr sz="2264">
                <a:solidFill>
                  <a:schemeClr val="tx2"/>
                </a:solidFill>
              </a:defRPr>
            </a:lvl1pPr>
            <a:lvl2pPr>
              <a:buNone/>
              <a:defRPr sz="1698"/>
            </a:lvl2pPr>
            <a:lvl3pPr>
              <a:buNone/>
              <a:defRPr sz="1415"/>
            </a:lvl3pPr>
            <a:lvl4pPr>
              <a:buNone/>
              <a:defRPr sz="1274"/>
            </a:lvl4pPr>
            <a:lvl5pPr>
              <a:buNone/>
              <a:defRPr sz="1274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23607" y="623113"/>
            <a:ext cx="6067627" cy="1168335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840F8-23EA-4F3E-AB07-34E6BEE91458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5DA66-F4ED-4A4A-869D-DFEC6A2D074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013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85410" y="3894451"/>
            <a:ext cx="8737383" cy="8729802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849"/>
              </a:spcBef>
              <a:buNone/>
              <a:defRPr sz="4529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B1207-5CD5-4176-81ED-59FD3347AA55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B9C80-344B-4B0C-8EBB-E0945566201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50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1514660" y="950397"/>
            <a:ext cx="27245894" cy="61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8435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1514660" y="7609908"/>
            <a:ext cx="27245894" cy="306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 bwMode="auto">
          <a:xfrm>
            <a:off x="21191750" y="39671726"/>
            <a:ext cx="7580040" cy="228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t" anchorCtr="0" compatLnSpc="1">
            <a:prstTxWarp prst="textNoShape">
              <a:avLst/>
            </a:prstTxWarp>
          </a:bodyPr>
          <a:lstStyle>
            <a:lvl1pPr defTabSz="3988051">
              <a:defRPr sz="5944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fld id="{9CF7B03C-761F-4172-BBEE-FF197F6D2044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 bwMode="auto">
          <a:xfrm>
            <a:off x="9591346" y="39671726"/>
            <a:ext cx="11611642" cy="228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t" anchorCtr="0" compatLnSpc="1">
            <a:prstTxWarp prst="textNoShape">
              <a:avLst/>
            </a:prstTxWarp>
          </a:bodyPr>
          <a:lstStyle>
            <a:lvl1pPr algn="r" defTabSz="3988051">
              <a:defRPr sz="5944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 bwMode="auto">
          <a:xfrm>
            <a:off x="2022543" y="39671726"/>
            <a:ext cx="6559780" cy="228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t" anchorCtr="0" compatLnSpc="1">
            <a:prstTxWarp prst="textNoShape">
              <a:avLst/>
            </a:prstTxWarp>
          </a:bodyPr>
          <a:lstStyle>
            <a:lvl1pPr defTabSz="3988051">
              <a:defRPr sz="5944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fld id="{EEBECDEA-17A2-490D-AD8F-29E7D05622F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24" r:id="rId4"/>
    <p:sldLayoutId id="2147484125" r:id="rId5"/>
    <p:sldLayoutId id="2147484143" r:id="rId6"/>
    <p:sldLayoutId id="2147484126" r:id="rId7"/>
    <p:sldLayoutId id="2147484144" r:id="rId8"/>
    <p:sldLayoutId id="2147484127" r:id="rId9"/>
    <p:sldLayoutId id="2147484128" r:id="rId10"/>
    <p:sldLayoutId id="2147484145" r:id="rId11"/>
  </p:sldLayoutIdLst>
  <p:txStyles>
    <p:titleStyle>
      <a:lvl1pPr algn="l" defTabSz="3988051" rtl="0" fontAlgn="base">
        <a:spcBef>
          <a:spcPct val="0"/>
        </a:spcBef>
        <a:spcAft>
          <a:spcPct val="0"/>
        </a:spcAft>
        <a:defRPr kumimoji="1" sz="14153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2pPr>
      <a:lvl3pPr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3pPr>
      <a:lvl4pPr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4pPr>
      <a:lvl5pPr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5pPr>
      <a:lvl6pPr marL="647075"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1294150"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941225"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2588301"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1188552" indent="-1188552" algn="l" defTabSz="3988051" rtl="0" fontAlgn="base">
        <a:spcBef>
          <a:spcPts val="2618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11464" kern="1200">
          <a:solidFill>
            <a:schemeClr val="tx1"/>
          </a:solidFill>
          <a:latin typeface="+mn-lt"/>
          <a:ea typeface="+mn-ea"/>
          <a:cs typeface="+mn-cs"/>
        </a:defRPr>
      </a:lvl1pPr>
      <a:lvl2pPr marL="2383844" indent="-1188552" algn="l" defTabSz="3988051" rtl="0" fontAlgn="base">
        <a:spcBef>
          <a:spcPts val="2177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10049" kern="1200">
          <a:solidFill>
            <a:schemeClr val="tx2"/>
          </a:solidFill>
          <a:latin typeface="+mn-lt"/>
          <a:ea typeface="+mn-ea"/>
          <a:cs typeface="+mn-cs"/>
        </a:defRPr>
      </a:lvl2pPr>
      <a:lvl3pPr marL="3581381" indent="-993081" algn="l" defTabSz="3988051" rtl="0" fontAlgn="base">
        <a:spcBef>
          <a:spcPts val="2177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8633" kern="1200">
          <a:solidFill>
            <a:schemeClr val="tx1"/>
          </a:solidFill>
          <a:latin typeface="+mn-lt"/>
          <a:ea typeface="+mn-ea"/>
          <a:cs typeface="+mn-cs"/>
        </a:defRPr>
      </a:lvl3pPr>
      <a:lvl4pPr marL="4776673" indent="-993081" algn="l" defTabSz="3988051" rtl="0" fontAlgn="base">
        <a:spcBef>
          <a:spcPts val="1769"/>
        </a:spcBef>
        <a:spcAft>
          <a:spcPct val="0"/>
        </a:spcAft>
        <a:buClr>
          <a:srgbClr val="A94543"/>
        </a:buClr>
        <a:buSzPct val="70000"/>
        <a:buFont typeface="Wingdings" pitchFamily="2" charset="2"/>
        <a:buChar char=""/>
        <a:defRPr kumimoji="1" sz="7784" kern="1200">
          <a:solidFill>
            <a:schemeClr val="tx1"/>
          </a:solidFill>
          <a:latin typeface="+mn-lt"/>
          <a:ea typeface="+mn-ea"/>
          <a:cs typeface="+mn-cs"/>
        </a:defRPr>
      </a:lvl4pPr>
      <a:lvl5pPr marL="5980952" indent="-999822" algn="l" defTabSz="3988051" rtl="0" fontAlgn="base">
        <a:spcBef>
          <a:spcPts val="1309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6793" kern="1200">
          <a:solidFill>
            <a:schemeClr val="tx1"/>
          </a:solidFill>
          <a:latin typeface="+mn-lt"/>
          <a:ea typeface="+mn-ea"/>
          <a:cs typeface="+mn-cs"/>
        </a:defRPr>
      </a:lvl5pPr>
      <a:lvl6pPr marL="2329471" indent="-258830" algn="l" rtl="0" eaLnBrk="1" latinLnBrk="0" hangingPunct="1">
        <a:spcBef>
          <a:spcPts val="4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2264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588301" indent="-258830" algn="l" rtl="0" eaLnBrk="1" latinLnBrk="0" hangingPunct="1">
        <a:spcBef>
          <a:spcPts val="4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981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847131" indent="-258830" algn="l" rtl="0" eaLnBrk="1" latinLnBrk="0" hangingPunct="1">
        <a:spcBef>
          <a:spcPts val="4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981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3105961" indent="-258830" algn="l" rtl="0" eaLnBrk="1" latinLnBrk="0" hangingPunct="1">
        <a:spcBef>
          <a:spcPts val="425"/>
        </a:spcBef>
        <a:buClr>
          <a:srgbClr val="9FB8CD"/>
        </a:buClr>
        <a:buSzPct val="75000"/>
        <a:buFont typeface="Wingdings 3"/>
        <a:buChar char=""/>
        <a:defRPr kumimoji="1" lang="en-US" sz="1698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647075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415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941225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323537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388245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452952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517660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43000">
              <a:schemeClr val="tx2">
                <a:lumMod val="20000"/>
                <a:lumOff val="80000"/>
                <a:alpha val="60000"/>
              </a:schemeClr>
            </a:gs>
            <a:gs pos="100000">
              <a:schemeClr val="tx2">
                <a:lumMod val="20000"/>
                <a:lumOff val="80000"/>
                <a:alpha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2F6E9E4B-F2B9-423F-98EA-9770806ED596}"/>
              </a:ext>
            </a:extLst>
          </p:cNvPr>
          <p:cNvSpPr/>
          <p:nvPr/>
        </p:nvSpPr>
        <p:spPr>
          <a:xfrm>
            <a:off x="10529094" y="30239862"/>
            <a:ext cx="18447973" cy="1017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18"/>
          </a:p>
        </p:txBody>
      </p:sp>
      <p:sp>
        <p:nvSpPr>
          <p:cNvPr id="1150" name="Rectangle 7"/>
          <p:cNvSpPr>
            <a:spLocks noChangeArrowheads="1" noChangeShapeType="1"/>
          </p:cNvSpPr>
          <p:nvPr/>
        </p:nvSpPr>
        <p:spPr bwMode="auto">
          <a:xfrm>
            <a:off x="3170" y="0"/>
            <a:ext cx="30268872" cy="5619277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430" tIns="159430" rIns="159430" bIns="159430"/>
          <a:lstStyle/>
          <a:p>
            <a:pPr defTabSz="398580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548" kern="0">
              <a:solidFill>
                <a:sysClr val="windowText" lastClr="000000"/>
              </a:solidFill>
              <a:latin typeface="Gill Sans MT" pitchFamily="34" charset="0"/>
            </a:endParaRPr>
          </a:p>
        </p:txBody>
      </p:sp>
      <p:pic>
        <p:nvPicPr>
          <p:cNvPr id="1028" name="Picture 7" descr="LINE-HOS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41318628"/>
            <a:ext cx="30268872" cy="14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gray">
          <a:xfrm>
            <a:off x="21794871" y="41336603"/>
            <a:ext cx="8140151" cy="10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6899" tIns="199257" rIns="156899" bIns="199257"/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r" defTabSz="39880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kern="0" dirty="0">
                <a:solidFill>
                  <a:schemeClr val="bg1"/>
                </a:solidFill>
              </a:rPr>
              <a:t>© Copyright Hosei University</a:t>
            </a:r>
          </a:p>
        </p:txBody>
      </p:sp>
      <p:sp>
        <p:nvSpPr>
          <p:cNvPr id="1031" name="テキスト ボックス 255"/>
          <p:cNvSpPr txBox="1">
            <a:spLocks noChangeArrowheads="1"/>
          </p:cNvSpPr>
          <p:nvPr/>
        </p:nvSpPr>
        <p:spPr bwMode="auto">
          <a:xfrm>
            <a:off x="3170" y="0"/>
            <a:ext cx="30268872" cy="22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519" tIns="199257" rIns="398519" bIns="199257">
            <a:spAutoFit/>
          </a:bodyPr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r" defTabSz="39880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313" ker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endParaRPr lang="ja-JP" altLang="en-US" sz="12313" kern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729" y="210069"/>
            <a:ext cx="30268872" cy="603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519" tIns="199257" rIns="398519" bIns="199257">
            <a:spAutoFit/>
          </a:bodyPr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6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HGS創英角ｺﾞｼｯｸUB" pitchFamily="50" charset="-128"/>
                <a:cs typeface="Times New Roman" panose="02020603050405020304" pitchFamily="18" charset="0"/>
              </a:rPr>
              <a:t>Behavior of Gaussian Profile Filters for Plateau Surface Structure, and Optimum Parameters.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5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Ryo SAITO</a:t>
            </a:r>
            <a:r>
              <a:rPr lang="en-US" altLang="ja-JP" sz="5400" kern="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5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Ichiro YOSHIDA</a:t>
            </a:r>
            <a:r>
              <a:rPr lang="en-US" altLang="ja-JP" sz="5400" kern="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ja-JP" sz="1600" kern="0" dirty="0">
              <a:solidFill>
                <a:schemeClr val="bg1"/>
              </a:solidFill>
              <a:latin typeface="Times New Roman" panose="02020603050405020304" pitchFamily="18" charset="0"/>
              <a:ea typeface="HGS創英角ｺﾞｼｯｸUB" pitchFamily="50" charset="-128"/>
              <a:cs typeface="Times New Roman" panose="02020603050405020304" pitchFamily="18" charset="0"/>
            </a:endParaRP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ja-JP" sz="4000" kern="0" dirty="0">
                <a:solidFill>
                  <a:srgbClr val="FF6600"/>
                </a:solidFill>
                <a:latin typeface="Times New Roman" panose="02020603050405020304" pitchFamily="18" charset="0"/>
                <a:ea typeface="HGS創英角ｺﾞｼｯｸUB" pitchFamily="50" charset="-128"/>
                <a:cs typeface="Times New Roman" panose="02020603050405020304" pitchFamily="18" charset="0"/>
              </a:rPr>
              <a:t>Major in Mechanical Engineering, Graduate School of Science and Engineering, HOSEI University, 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zh-CN" sz="4000" kern="0" dirty="0">
                <a:solidFill>
                  <a:srgbClr val="FF6600"/>
                </a:solidFill>
                <a:latin typeface="Times New Roman" panose="02020603050405020304" pitchFamily="18" charset="0"/>
                <a:ea typeface="HGS創英角ｺﾞｼｯｸUB" pitchFamily="50" charset="-128"/>
                <a:cs typeface="Times New Roman" panose="02020603050405020304" pitchFamily="18" charset="0"/>
              </a:rPr>
              <a:t>Department of Mechanical Engineering, Faculty of Science and Engineering, HOSEI University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kern="0" dirty="0">
              <a:solidFill>
                <a:schemeClr val="bg1"/>
              </a:solidFill>
              <a:latin typeface="HGS創英角ｺﾞｼｯｸUB" pitchFamily="50" charset="-128"/>
              <a:ea typeface="HGS創英角ｺﾞｼｯｸUB" pitchFamily="50" charset="-128"/>
              <a:cs typeface="Arial Unicode MS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3958" y="28955170"/>
            <a:ext cx="8028951" cy="1015663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altLang="ja-JP" sz="6000" dirty="0">
                <a:solidFill>
                  <a:schemeClr val="bg1"/>
                </a:solidFill>
              </a:rPr>
              <a:t>Current approach</a:t>
            </a:r>
            <a:endParaRPr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863982" y="29994755"/>
            <a:ext cx="28614480" cy="1077406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18"/>
          </a:p>
        </p:txBody>
      </p:sp>
      <p:sp>
        <p:nvSpPr>
          <p:cNvPr id="182" name="角丸四角形 1">
            <a:extLst>
              <a:ext uri="{FF2B5EF4-FFF2-40B4-BE49-F238E27FC236}">
                <a16:creationId xmlns:a16="http://schemas.microsoft.com/office/drawing/2014/main" id="{2C63DECF-BAB4-43F8-A0E6-97FCB22AED1E}"/>
              </a:ext>
            </a:extLst>
          </p:cNvPr>
          <p:cNvSpPr/>
          <p:nvPr/>
        </p:nvSpPr>
        <p:spPr>
          <a:xfrm>
            <a:off x="953675" y="30762921"/>
            <a:ext cx="9415835" cy="30933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509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of Gaussian profile filters for plateau surface structure, and optimum parameters.</a:t>
            </a:r>
          </a:p>
        </p:txBody>
      </p:sp>
      <p:sp>
        <p:nvSpPr>
          <p:cNvPr id="32" name="角丸四角形 1">
            <a:extLst>
              <a:ext uri="{FF2B5EF4-FFF2-40B4-BE49-F238E27FC236}">
                <a16:creationId xmlns:a16="http://schemas.microsoft.com/office/drawing/2014/main" id="{83B8C560-EC3B-4711-AFED-6BF7A3FD44A7}"/>
              </a:ext>
            </a:extLst>
          </p:cNvPr>
          <p:cNvSpPr/>
          <p:nvPr/>
        </p:nvSpPr>
        <p:spPr>
          <a:xfrm>
            <a:off x="1139044" y="37673631"/>
            <a:ext cx="9230466" cy="2606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509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to improve production efficiency in measurement sites.</a:t>
            </a:r>
          </a:p>
        </p:txBody>
      </p:sp>
      <p:sp>
        <p:nvSpPr>
          <p:cNvPr id="33" name="角丸四角形 1">
            <a:extLst>
              <a:ext uri="{FF2B5EF4-FFF2-40B4-BE49-F238E27FC236}">
                <a16:creationId xmlns:a16="http://schemas.microsoft.com/office/drawing/2014/main" id="{B06A9EB2-CAB0-F611-D87E-FAB9E447F0FD}"/>
              </a:ext>
            </a:extLst>
          </p:cNvPr>
          <p:cNvSpPr/>
          <p:nvPr/>
        </p:nvSpPr>
        <p:spPr>
          <a:xfrm>
            <a:off x="1139044" y="34507337"/>
            <a:ext cx="9230466" cy="2366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509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filtering methods for plateau surfaces.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FE0FEA3-63B3-E8FC-B43C-F40D16BDB365}"/>
              </a:ext>
            </a:extLst>
          </p:cNvPr>
          <p:cNvSpPr txBox="1"/>
          <p:nvPr/>
        </p:nvSpPr>
        <p:spPr>
          <a:xfrm>
            <a:off x="13227836" y="38010099"/>
            <a:ext cx="5835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/>
              <a:t>Output of GRF at each threshold</a:t>
            </a:r>
            <a:endParaRPr kumimoji="1" lang="en-US" altLang="ja-JP" sz="5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D732638-2B8B-71A5-13F7-B0E5F101CF3C}"/>
              </a:ext>
            </a:extLst>
          </p:cNvPr>
          <p:cNvSpPr txBox="1"/>
          <p:nvPr/>
        </p:nvSpPr>
        <p:spPr>
          <a:xfrm>
            <a:off x="22306651" y="38902308"/>
            <a:ext cx="7160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/>
          </a:p>
          <a:p>
            <a:endParaRPr kumimoji="1" lang="ja-JP" altLang="en-US" sz="4800" dirty="0"/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E165DB7-706D-2B79-EDBF-89665320886A}"/>
              </a:ext>
            </a:extLst>
          </p:cNvPr>
          <p:cNvGrpSpPr/>
          <p:nvPr/>
        </p:nvGrpSpPr>
        <p:grpSpPr>
          <a:xfrm>
            <a:off x="821871" y="5920161"/>
            <a:ext cx="28705792" cy="14338652"/>
            <a:chOff x="821871" y="7466943"/>
            <a:chExt cx="28705792" cy="13664328"/>
          </a:xfrm>
        </p:grpSpPr>
        <p:sp>
          <p:nvSpPr>
            <p:cNvPr id="4" name="正方形/長方形 3"/>
            <p:cNvSpPr/>
            <p:nvPr/>
          </p:nvSpPr>
          <p:spPr>
            <a:xfrm>
              <a:off x="871072" y="8576222"/>
              <a:ext cx="28656591" cy="125550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1018"/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1347542" y="8887593"/>
              <a:ext cx="27469943" cy="16176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6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Automobiles are required to improve the fuel economy and performance.</a:t>
              </a: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1347542" y="10822928"/>
              <a:ext cx="27469943" cy="198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6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achieve this requirement, the inner surface of engine parts has a plateau structure.</a:t>
              </a:r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1347543" y="18197197"/>
              <a:ext cx="27469940" cy="2799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6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this study, we investigate the behavior of the filter for the plateau surface  to improve production efficiency in automotive measurement sites.</a:t>
              </a:r>
            </a:p>
          </p:txBody>
        </p:sp>
        <p:sp>
          <p:nvSpPr>
            <p:cNvPr id="117" name="角丸四角形 116"/>
            <p:cNvSpPr/>
            <p:nvPr/>
          </p:nvSpPr>
          <p:spPr>
            <a:xfrm>
              <a:off x="1347543" y="15385444"/>
              <a:ext cx="27469941" cy="249405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6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However, the output of ISO 16610-31 is distorted, which prevents accurate evaluation.</a:t>
              </a:r>
              <a:endParaRPr lang="ja-JP" altLang="en-US" sz="6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21871" y="7466943"/>
              <a:ext cx="4306303" cy="1015663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000" dirty="0">
                  <a:solidFill>
                    <a:schemeClr val="bg1"/>
                  </a:solidFill>
                </a:rPr>
                <a:t>Background</a:t>
              </a:r>
              <a:endParaRPr lang="ja-JP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A2A3A7D1-755F-42E3-9D57-B7472AE9B1F7}"/>
                </a:ext>
              </a:extLst>
            </p:cNvPr>
            <p:cNvSpPr/>
            <p:nvPr/>
          </p:nvSpPr>
          <p:spPr>
            <a:xfrm flipV="1">
              <a:off x="14510958" y="10512427"/>
              <a:ext cx="1656602" cy="33302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1018"/>
            </a:p>
          </p:txBody>
        </p:sp>
        <p:sp>
          <p:nvSpPr>
            <p:cNvPr id="101" name="二等辺三角形 100">
              <a:extLst>
                <a:ext uri="{FF2B5EF4-FFF2-40B4-BE49-F238E27FC236}">
                  <a16:creationId xmlns:a16="http://schemas.microsoft.com/office/drawing/2014/main" id="{3CCA11B6-4C4C-4E9A-BF33-A4504E012076}"/>
                </a:ext>
              </a:extLst>
            </p:cNvPr>
            <p:cNvSpPr/>
            <p:nvPr/>
          </p:nvSpPr>
          <p:spPr>
            <a:xfrm flipV="1">
              <a:off x="14678996" y="13468712"/>
              <a:ext cx="917220" cy="790708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1018"/>
            </a:p>
          </p:txBody>
        </p:sp>
        <p:sp>
          <p:nvSpPr>
            <p:cNvPr id="5" name="角丸四角形 45">
              <a:extLst>
                <a:ext uri="{FF2B5EF4-FFF2-40B4-BE49-F238E27FC236}">
                  <a16:creationId xmlns:a16="http://schemas.microsoft.com/office/drawing/2014/main" id="{40E2F7DA-44FF-D7F3-38A5-75A64C6855F2}"/>
                </a:ext>
              </a:extLst>
            </p:cNvPr>
            <p:cNvSpPr/>
            <p:nvPr/>
          </p:nvSpPr>
          <p:spPr>
            <a:xfrm>
              <a:off x="1347542" y="13104186"/>
              <a:ext cx="27469943" cy="19635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6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highly valid roughness evaluation of the plateau surface, filtering method is important. </a:t>
              </a:r>
            </a:p>
          </p:txBody>
        </p:sp>
        <p:sp>
          <p:nvSpPr>
            <p:cNvPr id="38" name="二等辺三角形 37">
              <a:extLst>
                <a:ext uri="{FF2B5EF4-FFF2-40B4-BE49-F238E27FC236}">
                  <a16:creationId xmlns:a16="http://schemas.microsoft.com/office/drawing/2014/main" id="{DF2B7869-6959-B637-E7A8-CDBEF64DBDAF}"/>
                </a:ext>
              </a:extLst>
            </p:cNvPr>
            <p:cNvSpPr/>
            <p:nvPr/>
          </p:nvSpPr>
          <p:spPr>
            <a:xfrm flipV="1">
              <a:off x="14510958" y="17886697"/>
              <a:ext cx="1656602" cy="33302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1018"/>
            </a:p>
          </p:txBody>
        </p:sp>
        <p:sp>
          <p:nvSpPr>
            <p:cNvPr id="39" name="二等辺三角形 38">
              <a:extLst>
                <a:ext uri="{FF2B5EF4-FFF2-40B4-BE49-F238E27FC236}">
                  <a16:creationId xmlns:a16="http://schemas.microsoft.com/office/drawing/2014/main" id="{697EF473-B09C-B457-2F2A-DACE80D662B3}"/>
                </a:ext>
              </a:extLst>
            </p:cNvPr>
            <p:cNvSpPr/>
            <p:nvPr/>
          </p:nvSpPr>
          <p:spPr>
            <a:xfrm flipV="1">
              <a:off x="14510958" y="15083938"/>
              <a:ext cx="1656602" cy="33302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1018"/>
            </a:p>
          </p:txBody>
        </p:sp>
        <p:sp>
          <p:nvSpPr>
            <p:cNvPr id="40" name="二等辺三角形 39">
              <a:extLst>
                <a:ext uri="{FF2B5EF4-FFF2-40B4-BE49-F238E27FC236}">
                  <a16:creationId xmlns:a16="http://schemas.microsoft.com/office/drawing/2014/main" id="{41D1C31C-C215-42CB-2F8C-3F7A4108683D}"/>
                </a:ext>
              </a:extLst>
            </p:cNvPr>
            <p:cNvSpPr/>
            <p:nvPr/>
          </p:nvSpPr>
          <p:spPr>
            <a:xfrm flipV="1">
              <a:off x="14510958" y="12836711"/>
              <a:ext cx="1656602" cy="33302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1018"/>
            </a:p>
          </p:txBody>
        </p:sp>
      </p:grpSp>
      <p:sp>
        <p:nvSpPr>
          <p:cNvPr id="43" name="二等辺三角形 42">
            <a:extLst>
              <a:ext uri="{FF2B5EF4-FFF2-40B4-BE49-F238E27FC236}">
                <a16:creationId xmlns:a16="http://schemas.microsoft.com/office/drawing/2014/main" id="{72B29A2F-08C4-54F3-650F-362D3F16F8EE}"/>
              </a:ext>
            </a:extLst>
          </p:cNvPr>
          <p:cNvSpPr/>
          <p:nvPr/>
        </p:nvSpPr>
        <p:spPr>
          <a:xfrm flipV="1">
            <a:off x="4912052" y="33958285"/>
            <a:ext cx="1656602" cy="48610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18"/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F5E67665-6496-1107-2F6F-571904763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8" y="41228010"/>
            <a:ext cx="28671940" cy="100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8030" tIns="194010" rIns="388030" bIns="194010">
            <a:spAutoFit/>
          </a:bodyPr>
          <a:lstStyle>
            <a:lvl1pPr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1373188"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2744788"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113213"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5484813"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5942013" defTabSz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6399213" defTabSz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6856413" defTabSz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7313613" defTabSz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Correspondence: Ichiro Yoshida, HOSEI University, E-mail: yoshida.ichiro@hosei.ac.jp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380771E8-8071-8F0B-742F-2ADB06473776}"/>
              </a:ext>
            </a:extLst>
          </p:cNvPr>
          <p:cNvGrpSpPr/>
          <p:nvPr/>
        </p:nvGrpSpPr>
        <p:grpSpPr>
          <a:xfrm>
            <a:off x="821870" y="20640771"/>
            <a:ext cx="28656591" cy="7889902"/>
            <a:chOff x="821870" y="21864907"/>
            <a:chExt cx="28656591" cy="7889902"/>
          </a:xfrm>
        </p:grpSpPr>
        <p:sp>
          <p:nvSpPr>
            <p:cNvPr id="1024" name="正方形/長方形 1023">
              <a:extLst>
                <a:ext uri="{FF2B5EF4-FFF2-40B4-BE49-F238E27FC236}">
                  <a16:creationId xmlns:a16="http://schemas.microsoft.com/office/drawing/2014/main" id="{4C84D294-4A15-4D75-A7FA-85F4D78126CF}"/>
                </a:ext>
              </a:extLst>
            </p:cNvPr>
            <p:cNvSpPr/>
            <p:nvPr/>
          </p:nvSpPr>
          <p:spPr>
            <a:xfrm>
              <a:off x="5416526" y="23125677"/>
              <a:ext cx="23699364" cy="6402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600" b="1">
                  <a:latin typeface="+mn-ea"/>
                  <a:ea typeface="+mn-ea"/>
                </a:rPr>
                <a:t>Plateau :</a:t>
              </a:r>
              <a:endParaRPr lang="ja-JP" altLang="en-US" sz="11018" dirty="0"/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994" y="24567872"/>
              <a:ext cx="3968898" cy="3274761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259764" y="27976590"/>
              <a:ext cx="41433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sz="4000" dirty="0"/>
                <a:t>The Surfaces of automotive parts</a:t>
              </a:r>
              <a:endParaRPr lang="ja-JP" altLang="en-US" sz="40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821870" y="21864907"/>
              <a:ext cx="16547981" cy="1015663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000" dirty="0">
                  <a:solidFill>
                    <a:schemeClr val="bg1"/>
                  </a:solidFill>
                </a:rPr>
                <a:t>Plateau surface and ISO 16610-31</a:t>
              </a:r>
              <a:endParaRPr lang="ja-JP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843959" y="22887766"/>
              <a:ext cx="28634502" cy="6867043"/>
            </a:xfrm>
            <a:prstGeom prst="rect">
              <a:avLst/>
            </a:pr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1018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186314" y="28098625"/>
              <a:ext cx="6359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 b="1" dirty="0">
                  <a:ea typeface="+mn-ea"/>
                  <a:cs typeface="Arial" panose="020B0604020202020204" pitchFamily="34" charset="0"/>
                </a:rPr>
                <a:t>Valley : </a:t>
              </a:r>
              <a:r>
                <a:rPr lang="de-DE" altLang="ja-JP" sz="4000" b="1" dirty="0">
                  <a:ea typeface="+mn-ea"/>
                  <a:cs typeface="Arial" panose="020B0604020202020204" pitchFamily="34" charset="0"/>
                </a:rPr>
                <a:t>lubricant basin</a:t>
              </a:r>
              <a:endParaRPr lang="ja-JP" altLang="en-US" sz="4000" b="1" dirty="0"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7" name="直線矢印コネクタ 46"/>
            <p:cNvCxnSpPr>
              <a:cxnSpLocks/>
            </p:cNvCxnSpPr>
            <p:nvPr/>
          </p:nvCxnSpPr>
          <p:spPr>
            <a:xfrm flipH="1">
              <a:off x="3843497" y="24860066"/>
              <a:ext cx="2496510" cy="153926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EBE99A48-16B9-FBAA-F902-A9971A9BEABC}"/>
                </a:ext>
              </a:extLst>
            </p:cNvPr>
            <p:cNvGrpSpPr/>
            <p:nvPr/>
          </p:nvGrpSpPr>
          <p:grpSpPr>
            <a:xfrm>
              <a:off x="11937393" y="27766348"/>
              <a:ext cx="319893" cy="836333"/>
              <a:chOff x="11433337" y="27827938"/>
              <a:chExt cx="319893" cy="836333"/>
            </a:xfrm>
          </p:grpSpPr>
          <p:cxnSp>
            <p:nvCxnSpPr>
              <p:cNvPr id="91" name="直線矢印コネクタ 90">
                <a:extLst>
                  <a:ext uri="{FF2B5EF4-FFF2-40B4-BE49-F238E27FC236}">
                    <a16:creationId xmlns:a16="http://schemas.microsoft.com/office/drawing/2014/main" id="{D29E894A-7FC4-44E8-9935-23D89C89CF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53230" y="27827938"/>
                <a:ext cx="0" cy="8363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DF5080EC-70C3-4F39-8D9E-16D636AF2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3337" y="28664271"/>
                <a:ext cx="3198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416B4D9-28C8-BC25-2311-A50B00909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2301"/>
            <a:stretch/>
          </p:blipFill>
          <p:spPr>
            <a:xfrm>
              <a:off x="20826238" y="23633405"/>
              <a:ext cx="7569616" cy="4609236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E2F48D8-86DD-97D2-3BC6-621A276F4AB3}"/>
                </a:ext>
              </a:extLst>
            </p:cNvPr>
            <p:cNvSpPr txBox="1"/>
            <p:nvPr/>
          </p:nvSpPr>
          <p:spPr>
            <a:xfrm>
              <a:off x="21402302" y="27928475"/>
              <a:ext cx="70763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400" dirty="0"/>
                <a:t>Roughness profile of ISO 16610-31</a:t>
              </a:r>
              <a:endParaRPr kumimoji="1" lang="ja-JP" altLang="en-US" sz="5400" dirty="0"/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F129D909-5FF8-F83B-7A19-E3508081CE2A}"/>
                </a:ext>
              </a:extLst>
            </p:cNvPr>
            <p:cNvGrpSpPr/>
            <p:nvPr/>
          </p:nvGrpSpPr>
          <p:grpSpPr>
            <a:xfrm>
              <a:off x="13352127" y="23706137"/>
              <a:ext cx="7330095" cy="4502892"/>
              <a:chOff x="13688248" y="23634104"/>
              <a:chExt cx="7330095" cy="4502892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255CFB98-14A3-9D58-95B3-CBA2908299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2887"/>
              <a:stretch/>
            </p:blipFill>
            <p:spPr>
              <a:xfrm>
                <a:off x="13688248" y="23634104"/>
                <a:ext cx="7330095" cy="4502892"/>
              </a:xfrm>
              <a:prstGeom prst="rect">
                <a:avLst/>
              </a:prstGeom>
            </p:spPr>
          </p:pic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16008EF9-715D-4C52-E542-4A4127AB1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65615" y="24426192"/>
                <a:ext cx="6224388" cy="0"/>
              </a:xfrm>
              <a:prstGeom prst="line">
                <a:avLst/>
              </a:prstGeom>
              <a:ln w="1143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E813957-CFA7-55F4-E654-6C5A7D886FF0}"/>
                </a:ext>
              </a:extLst>
            </p:cNvPr>
            <p:cNvSpPr txBox="1"/>
            <p:nvPr/>
          </p:nvSpPr>
          <p:spPr>
            <a:xfrm>
              <a:off x="15353630" y="27928475"/>
              <a:ext cx="38915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de-DE" altLang="ja-JP" sz="5400" dirty="0"/>
                <a:t>Ideal shape</a:t>
              </a:r>
              <a:endParaRPr kumimoji="1" lang="ja-JP" altLang="en-US" sz="5400" dirty="0"/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567B1AA2-4AE4-25D7-3CF2-1579B053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2866" y="24570233"/>
              <a:ext cx="5896428" cy="3211447"/>
            </a:xfrm>
            <a:prstGeom prst="rect">
              <a:avLst/>
            </a:prstGeom>
          </p:spPr>
        </p:pic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42CAC14-D28B-BD3C-0CB1-9EA975354F1A}"/>
                </a:ext>
              </a:extLst>
            </p:cNvPr>
            <p:cNvGrpSpPr/>
            <p:nvPr/>
          </p:nvGrpSpPr>
          <p:grpSpPr>
            <a:xfrm rot="10800000" flipH="1">
              <a:off x="11609411" y="23768718"/>
              <a:ext cx="719883" cy="836333"/>
              <a:chOff x="11433337" y="27827938"/>
              <a:chExt cx="319893" cy="836333"/>
            </a:xfrm>
          </p:grpSpPr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id="{F61607E8-F990-8DD8-0E86-7AC2D19D64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53230" y="27827938"/>
                <a:ext cx="0" cy="8363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AF20ABAF-0E3F-4A7A-3526-94E361C7B2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3337" y="28664271"/>
                <a:ext cx="3198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C3A4F2D9-0B8F-9C86-7C2C-FC5D69D74FA0}"/>
                </a:ext>
              </a:extLst>
            </p:cNvPr>
            <p:cNvGrpSpPr/>
            <p:nvPr/>
          </p:nvGrpSpPr>
          <p:grpSpPr>
            <a:xfrm>
              <a:off x="5128494" y="23274089"/>
              <a:ext cx="7673157" cy="1323439"/>
              <a:chOff x="5128494" y="23013352"/>
              <a:chExt cx="7673157" cy="1323439"/>
            </a:xfrm>
          </p:grpSpPr>
          <p:sp>
            <p:nvSpPr>
              <p:cNvPr id="52" name="テキスト ボックス 51"/>
              <p:cNvSpPr txBox="1"/>
              <p:nvPr/>
            </p:nvSpPr>
            <p:spPr>
              <a:xfrm>
                <a:off x="7455699" y="23013352"/>
                <a:ext cx="53459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b="1" dirty="0">
                    <a:ea typeface="+mn-ea"/>
                    <a:cs typeface="Arial" panose="020B0604020202020204" pitchFamily="34" charset="0"/>
                  </a:rPr>
                  <a:t>the </a:t>
                </a:r>
                <a:r>
                  <a:rPr lang="de-DE" altLang="ja-JP" sz="4000" b="1" dirty="0">
                    <a:ea typeface="+mn-ea"/>
                    <a:cs typeface="Arial" panose="020B0604020202020204" pitchFamily="34" charset="0"/>
                  </a:rPr>
                  <a:t>formation of</a:t>
                </a:r>
                <a:r>
                  <a:rPr lang="ja-JP" altLang="en-US" sz="4000" b="1" dirty="0"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ja-JP" sz="4000" b="1" dirty="0">
                    <a:ea typeface="+mn-ea"/>
                    <a:cs typeface="Arial" panose="020B0604020202020204" pitchFamily="34" charset="0"/>
                  </a:rPr>
                  <a:t>l</a:t>
                </a:r>
                <a:r>
                  <a:rPr lang="de-DE" altLang="ja-JP" sz="4000" b="1" dirty="0">
                    <a:ea typeface="+mn-ea"/>
                    <a:cs typeface="Arial" panose="020B0604020202020204" pitchFamily="34" charset="0"/>
                  </a:rPr>
                  <a:t>ubricant film</a:t>
                </a:r>
                <a:endParaRPr lang="en-US" altLang="ja-JP" sz="4000" b="1" dirty="0"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7DC95CA-CA80-01FF-5226-0DDA094F7342}"/>
                  </a:ext>
                </a:extLst>
              </p:cNvPr>
              <p:cNvSpPr txBox="1"/>
              <p:nvPr/>
            </p:nvSpPr>
            <p:spPr>
              <a:xfrm>
                <a:off x="5128494" y="23013352"/>
                <a:ext cx="366380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4000" b="1" dirty="0">
                    <a:ea typeface="+mn-ea"/>
                    <a:cs typeface="Arial" panose="020B0604020202020204" pitchFamily="34" charset="0"/>
                  </a:rPr>
                  <a:t>Plateau : </a:t>
                </a:r>
                <a:endParaRPr lang="ja-JP" altLang="en-US" sz="4000" dirty="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6" name="二等辺三角形 75">
            <a:extLst>
              <a:ext uri="{FF2B5EF4-FFF2-40B4-BE49-F238E27FC236}">
                <a16:creationId xmlns:a16="http://schemas.microsoft.com/office/drawing/2014/main" id="{89A08553-E2B4-9D1B-ECF4-942AF4235D51}"/>
              </a:ext>
            </a:extLst>
          </p:cNvPr>
          <p:cNvSpPr/>
          <p:nvPr/>
        </p:nvSpPr>
        <p:spPr>
          <a:xfrm flipV="1">
            <a:off x="4912052" y="37045568"/>
            <a:ext cx="1656602" cy="55913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416" tIns="64708" rIns="129416" bIns="64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18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6BB7FB4-2A6F-7210-6208-318493511A13}"/>
              </a:ext>
            </a:extLst>
          </p:cNvPr>
          <p:cNvSpPr txBox="1"/>
          <p:nvPr/>
        </p:nvSpPr>
        <p:spPr>
          <a:xfrm>
            <a:off x="21655650" y="38010099"/>
            <a:ext cx="6083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dirty="0"/>
              <a:t>Output of FMGF at each basic width</a:t>
            </a:r>
            <a:endParaRPr kumimoji="1" lang="en-US" altLang="ja-JP" sz="5400" dirty="0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BF0A4D8A-C1A0-E781-6A69-47B4D7F7A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5078" y="30587379"/>
            <a:ext cx="11042411" cy="7592366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5254BC81-A6D1-BAC6-BBC6-735EE4E934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8086" y="30587378"/>
            <a:ext cx="11014599" cy="7592367"/>
          </a:xfrm>
          <a:prstGeom prst="rect">
            <a:avLst/>
          </a:prstGeom>
        </p:spPr>
      </p:pic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94D60AB7-2466-B14D-1E0B-134E13858974}"/>
              </a:ext>
            </a:extLst>
          </p:cNvPr>
          <p:cNvCxnSpPr>
            <a:cxnSpLocks/>
          </p:cNvCxnSpPr>
          <p:nvPr/>
        </p:nvCxnSpPr>
        <p:spPr>
          <a:xfrm flipH="1">
            <a:off x="23513017" y="22193783"/>
            <a:ext cx="461761" cy="53148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41BCD403-6281-F3A0-9FB9-2FCE40C2A406}"/>
              </a:ext>
            </a:extLst>
          </p:cNvPr>
          <p:cNvSpPr txBox="1"/>
          <p:nvPr/>
        </p:nvSpPr>
        <p:spPr>
          <a:xfrm>
            <a:off x="23974778" y="21774115"/>
            <a:ext cx="285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ea typeface="+mn-ea"/>
                <a:cs typeface="Arial" panose="020B0604020202020204" pitchFamily="34" charset="0"/>
              </a:rPr>
              <a:t>Distortion</a:t>
            </a:r>
            <a:endParaRPr lang="ja-JP" altLang="en-US" sz="4000" b="1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5508622A-03E2-15D7-420F-F32BD5A7017A}"/>
              </a:ext>
            </a:extLst>
          </p:cNvPr>
          <p:cNvSpPr/>
          <p:nvPr/>
        </p:nvSpPr>
        <p:spPr>
          <a:xfrm>
            <a:off x="22819514" y="22823081"/>
            <a:ext cx="1336456" cy="707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7BBFB6F-602A-FBA3-B4D0-4F224C8DD0C6}"/>
              </a:ext>
            </a:extLst>
          </p:cNvPr>
          <p:cNvSpPr/>
          <p:nvPr/>
        </p:nvSpPr>
        <p:spPr>
          <a:xfrm>
            <a:off x="26402550" y="22975064"/>
            <a:ext cx="1336456" cy="707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3C85F0C-AA64-5974-8889-F892766FE045}"/>
              </a:ext>
            </a:extLst>
          </p:cNvPr>
          <p:cNvSpPr txBox="1"/>
          <p:nvPr/>
        </p:nvSpPr>
        <p:spPr>
          <a:xfrm>
            <a:off x="15713670" y="21846123"/>
            <a:ext cx="482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4000" b="1" dirty="0">
                <a:ea typeface="+mn-ea"/>
                <a:cs typeface="Arial" panose="020B0604020202020204" pitchFamily="34" charset="0"/>
              </a:rPr>
              <a:t>Parallel to red line</a:t>
            </a:r>
            <a:endParaRPr lang="ja-JP" altLang="en-US" sz="4000" b="1" dirty="0"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59C2789-B88A-98A5-5E15-837F95E3B3F3}"/>
              </a:ext>
            </a:extLst>
          </p:cNvPr>
          <p:cNvCxnSpPr>
            <a:cxnSpLocks/>
          </p:cNvCxnSpPr>
          <p:nvPr/>
        </p:nvCxnSpPr>
        <p:spPr>
          <a:xfrm flipH="1">
            <a:off x="15444522" y="22401546"/>
            <a:ext cx="269148" cy="831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3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4855</TotalTime>
  <Words>236</Words>
  <Application>Microsoft Office PowerPoint</Application>
  <PresentationFormat>ユーザー設定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HGS創英角ｺﾞｼｯｸUB</vt:lpstr>
      <vt:lpstr>ＭＳ Ｐゴシック</vt:lpstr>
      <vt:lpstr>Arial</vt:lpstr>
      <vt:lpstr>Bookman Old Style</vt:lpstr>
      <vt:lpstr>Calibri</vt:lpstr>
      <vt:lpstr>Gill Sans MT</vt:lpstr>
      <vt:lpstr>Monotype Corsiva</vt:lpstr>
      <vt:lpstr>Times New Roman</vt:lpstr>
      <vt:lpstr>Wingdings</vt:lpstr>
      <vt:lpstr>Wingdings 3</vt:lpstr>
      <vt:lpstr>アース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h_060237</dc:creator>
  <cp:lastModifiedBy>yoshida lab</cp:lastModifiedBy>
  <cp:revision>306</cp:revision>
  <cp:lastPrinted>2022-10-20T03:26:14Z</cp:lastPrinted>
  <dcterms:created xsi:type="dcterms:W3CDTF">2007-10-17T05:50:26Z</dcterms:created>
  <dcterms:modified xsi:type="dcterms:W3CDTF">2022-10-21T02:47:05Z</dcterms:modified>
</cp:coreProperties>
</file>